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602" r:id="rId2"/>
    <p:sldId id="622" r:id="rId3"/>
    <p:sldId id="931" r:id="rId4"/>
    <p:sldId id="920" r:id="rId5"/>
    <p:sldId id="901" r:id="rId6"/>
    <p:sldId id="932" r:id="rId7"/>
    <p:sldId id="946" r:id="rId8"/>
    <p:sldId id="939" r:id="rId9"/>
    <p:sldId id="943" r:id="rId10"/>
    <p:sldId id="936" r:id="rId11"/>
    <p:sldId id="934" r:id="rId12"/>
    <p:sldId id="937" r:id="rId13"/>
    <p:sldId id="938" r:id="rId14"/>
    <p:sldId id="935" r:id="rId15"/>
    <p:sldId id="933" r:id="rId16"/>
    <p:sldId id="945" r:id="rId17"/>
    <p:sldId id="947" r:id="rId18"/>
    <p:sldId id="94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21E6D-27FC-94FA-17A7-6255F4969B81}" name="Deborah Kistler" initials="DK" userId="S::dkistler@ad.uci.edu::98acea57-b723-4280-be73-a9ee2c805c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D2A"/>
    <a:srgbClr val="FFD200"/>
    <a:srgbClr val="0064A4"/>
    <a:srgbClr val="F78D2D"/>
    <a:srgbClr val="6AA2B8"/>
    <a:srgbClr val="00D0C0"/>
    <a:srgbClr val="7AB800"/>
    <a:srgbClr val="C6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98C24-BC3A-4E75-B44A-FDABF7248E78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F1043D9-1754-412E-A154-2C562DEAFF4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>
              <a:solidFill>
                <a:srgbClr val="FFD200"/>
              </a:solidFill>
            </a:rPr>
            <a:t>Contact Releasing Dept. or Transfer Coordinator</a:t>
          </a:r>
          <a:endParaRPr lang="en-US" sz="400" b="0" i="1" dirty="0">
            <a:solidFill>
              <a:srgbClr val="FFD200"/>
            </a:solidFill>
          </a:endParaRPr>
        </a:p>
      </dgm:t>
    </dgm:pt>
    <dgm:pt modelId="{204B16EA-BCCB-472F-BE16-65395404E6B6}" type="parTrans" cxnId="{8919C1AC-E856-4DE3-800D-F03548F4ABE6}">
      <dgm:prSet/>
      <dgm:spPr/>
      <dgm:t>
        <a:bodyPr/>
        <a:lstStyle/>
        <a:p>
          <a:endParaRPr lang="en-US"/>
        </a:p>
      </dgm:t>
    </dgm:pt>
    <dgm:pt modelId="{C48CD3BD-0A7F-4455-BBA2-1674C61E6AA7}" type="sibTrans" cxnId="{8919C1AC-E856-4DE3-800D-F03548F4ABE6}">
      <dgm:prSet/>
      <dgm:spPr/>
      <dgm:t>
        <a:bodyPr/>
        <a:lstStyle/>
        <a:p>
          <a:endParaRPr lang="en-US"/>
        </a:p>
      </dgm:t>
    </dgm:pt>
    <dgm:pt modelId="{2A4CBA4B-1EF6-4E72-8C48-355CE5ED8AE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FFD200"/>
              </a:solidFill>
            </a:rPr>
            <a:t>Hiring Dept. Initiate Concurrent Hire Process</a:t>
          </a:r>
        </a:p>
      </dgm:t>
    </dgm:pt>
    <dgm:pt modelId="{BC7EE8AA-91F7-4F1C-B208-160F0BEE6740}" type="parTrans" cxnId="{9FBF8C4F-7E5B-404F-BE0A-9FE69D68F41E}">
      <dgm:prSet/>
      <dgm:spPr/>
      <dgm:t>
        <a:bodyPr/>
        <a:lstStyle/>
        <a:p>
          <a:endParaRPr lang="en-US"/>
        </a:p>
      </dgm:t>
    </dgm:pt>
    <dgm:pt modelId="{F539B454-DA64-4EB0-84DA-9229698368A1}" type="sibTrans" cxnId="{9FBF8C4F-7E5B-404F-BE0A-9FE69D68F41E}">
      <dgm:prSet/>
      <dgm:spPr/>
      <dgm:t>
        <a:bodyPr/>
        <a:lstStyle/>
        <a:p>
          <a:endParaRPr lang="en-US"/>
        </a:p>
      </dgm:t>
    </dgm:pt>
    <dgm:pt modelId="{5A9C8A97-776E-48BB-BACD-F00D3ABC685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D200"/>
              </a:solidFill>
            </a:rPr>
            <a:t>Releasing Dept. Initiate Voluntary Termination Template</a:t>
          </a:r>
        </a:p>
      </dgm:t>
    </dgm:pt>
    <dgm:pt modelId="{993A3633-E387-4135-8C01-8411CCBD43BA}" type="parTrans" cxnId="{0B2922FB-51DC-4DA8-AA24-F06B4DAB2ED2}">
      <dgm:prSet/>
      <dgm:spPr/>
      <dgm:t>
        <a:bodyPr/>
        <a:lstStyle/>
        <a:p>
          <a:endParaRPr lang="en-US"/>
        </a:p>
      </dgm:t>
    </dgm:pt>
    <dgm:pt modelId="{7164549A-4C11-488F-96CF-893AAB7F7B32}" type="sibTrans" cxnId="{0B2922FB-51DC-4DA8-AA24-F06B4DAB2ED2}">
      <dgm:prSet/>
      <dgm:spPr/>
      <dgm:t>
        <a:bodyPr/>
        <a:lstStyle/>
        <a:p>
          <a:endParaRPr lang="en-US"/>
        </a:p>
      </dgm:t>
    </dgm:pt>
    <dgm:pt modelId="{8174EB39-5497-4CCE-A203-CD3356F8C47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Releasing Department submits voluntary termination template and references the hire transaction ID # in comments.</a:t>
          </a:r>
        </a:p>
      </dgm:t>
    </dgm:pt>
    <dgm:pt modelId="{813918DD-347D-47F6-AD7B-596280EE0107}" type="parTrans" cxnId="{E3540397-00E1-4A7E-9C23-224910774246}">
      <dgm:prSet/>
      <dgm:spPr/>
      <dgm:t>
        <a:bodyPr/>
        <a:lstStyle/>
        <a:p>
          <a:endParaRPr lang="en-US"/>
        </a:p>
      </dgm:t>
    </dgm:pt>
    <dgm:pt modelId="{31CAE9A8-2C5C-4B5B-BDFA-BD3C5BF29DDA}" type="sibTrans" cxnId="{E3540397-00E1-4A7E-9C23-224910774246}">
      <dgm:prSet/>
      <dgm:spPr/>
      <dgm:t>
        <a:bodyPr/>
        <a:lstStyle/>
        <a:p>
          <a:endParaRPr lang="en-US"/>
        </a:p>
      </dgm:t>
    </dgm:pt>
    <dgm:pt modelId="{E802812A-7D5B-4A26-87A5-C092E9CC12E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500" dirty="0"/>
        </a:p>
      </dgm:t>
    </dgm:pt>
    <dgm:pt modelId="{C9D13716-53B8-4462-BC69-B04326316779}" type="parTrans" cxnId="{11D570E8-B91C-4F4D-9A61-4FE9A2C2A6AC}">
      <dgm:prSet/>
      <dgm:spPr/>
      <dgm:t>
        <a:bodyPr/>
        <a:lstStyle/>
        <a:p>
          <a:endParaRPr lang="en-US"/>
        </a:p>
      </dgm:t>
    </dgm:pt>
    <dgm:pt modelId="{9083C862-FD50-440C-BA53-A41FAD88198C}" type="sibTrans" cxnId="{11D570E8-B91C-4F4D-9A61-4FE9A2C2A6AC}">
      <dgm:prSet/>
      <dgm:spPr/>
      <dgm:t>
        <a:bodyPr/>
        <a:lstStyle/>
        <a:p>
          <a:endParaRPr lang="en-US"/>
        </a:p>
      </dgm:t>
    </dgm:pt>
    <dgm:pt modelId="{FFE8A2B2-6FDC-44C0-AA4F-8F731AE1650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300" dirty="0"/>
            <a:t>Hiring Dept. contacts the employee’s current dept to provide details and plan transfer.</a:t>
          </a:r>
        </a:p>
      </dgm:t>
    </dgm:pt>
    <dgm:pt modelId="{E7DDEEB8-122A-44E2-8A33-BD0C15303C56}" type="sibTrans" cxnId="{CF5AA795-A9BB-434A-9284-DF03D491EB1E}">
      <dgm:prSet/>
      <dgm:spPr/>
      <dgm:t>
        <a:bodyPr/>
        <a:lstStyle/>
        <a:p>
          <a:endParaRPr lang="en-US"/>
        </a:p>
      </dgm:t>
    </dgm:pt>
    <dgm:pt modelId="{2D67CF12-7D11-4F4C-90A4-BF5EAAEB8BF5}" type="parTrans" cxnId="{CF5AA795-A9BB-434A-9284-DF03D491EB1E}">
      <dgm:prSet/>
      <dgm:spPr/>
      <dgm:t>
        <a:bodyPr/>
        <a:lstStyle/>
        <a:p>
          <a:endParaRPr lang="en-US"/>
        </a:p>
      </dgm:t>
    </dgm:pt>
    <dgm:pt modelId="{C4350D4A-8F09-1F42-9CD8-E265711CDC7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500" dirty="0"/>
        </a:p>
      </dgm:t>
    </dgm:pt>
    <dgm:pt modelId="{BCD990E8-F357-9147-8553-803507DCB686}" type="parTrans" cxnId="{609F2E5C-4752-5149-A115-E12589E38F45}">
      <dgm:prSet/>
      <dgm:spPr/>
    </dgm:pt>
    <dgm:pt modelId="{E11CA8CA-D41F-E24C-BC8D-A104DA68D5B5}" type="sibTrans" cxnId="{609F2E5C-4752-5149-A115-E12589E38F45}">
      <dgm:prSet/>
      <dgm:spPr/>
    </dgm:pt>
    <dgm:pt modelId="{AA7970B4-D54E-4D8E-A01F-89632053CBE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Hiring Dept. validates position for transfer</a:t>
          </a:r>
        </a:p>
      </dgm:t>
    </dgm:pt>
    <dgm:pt modelId="{C170A795-8A7F-4357-B142-BADB78BDD338}" type="sibTrans" cxnId="{F2AC6FBC-F49D-4C5F-A801-69CD7B28A100}">
      <dgm:prSet/>
      <dgm:spPr/>
      <dgm:t>
        <a:bodyPr/>
        <a:lstStyle/>
        <a:p>
          <a:endParaRPr lang="en-US"/>
        </a:p>
      </dgm:t>
    </dgm:pt>
    <dgm:pt modelId="{6B2DAD5C-3808-4C9D-9F9C-30BB295A7384}" type="parTrans" cxnId="{F2AC6FBC-F49D-4C5F-A801-69CD7B28A100}">
      <dgm:prSet/>
      <dgm:spPr/>
      <dgm:t>
        <a:bodyPr/>
        <a:lstStyle/>
        <a:p>
          <a:endParaRPr lang="en-US"/>
        </a:p>
      </dgm:t>
    </dgm:pt>
    <dgm:pt modelId="{D110135E-4068-EE48-85DD-A8ADD3D0037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Submits </a:t>
          </a:r>
          <a:r>
            <a:rPr lang="en-US" b="1" dirty="0"/>
            <a:t>UC_CONC_HIRE </a:t>
          </a:r>
          <a:r>
            <a:rPr lang="en-US" dirty="0"/>
            <a:t>template.</a:t>
          </a:r>
        </a:p>
      </dgm:t>
    </dgm:pt>
    <dgm:pt modelId="{A975E4A8-9181-D740-9017-BBCE43A29690}" type="parTrans" cxnId="{DBB8E811-BCFA-3B4C-9D7A-FA43AECBDD8F}">
      <dgm:prSet/>
      <dgm:spPr/>
    </dgm:pt>
    <dgm:pt modelId="{08D909E4-7CA3-7046-A32B-CDAD563F3202}" type="sibTrans" cxnId="{DBB8E811-BCFA-3B4C-9D7A-FA43AECBDD8F}">
      <dgm:prSet/>
      <dgm:spPr/>
    </dgm:pt>
    <dgm:pt modelId="{DE540952-62B9-D84E-B02E-AABCEF4CD83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300" dirty="0"/>
            <a:t>If dept. cannot be reached, contact transfer coordinator.</a:t>
          </a:r>
        </a:p>
      </dgm:t>
    </dgm:pt>
    <dgm:pt modelId="{743F95BA-598B-B54A-B40D-979DB038675B}" type="parTrans" cxnId="{1E8B9176-1584-4A49-8313-2CA418A4764F}">
      <dgm:prSet/>
      <dgm:spPr/>
    </dgm:pt>
    <dgm:pt modelId="{9400A6A4-C940-AA41-AE40-51F20AC80FB6}" type="sibTrans" cxnId="{1E8B9176-1584-4A49-8313-2CA418A4764F}">
      <dgm:prSet/>
      <dgm:spPr/>
    </dgm:pt>
    <dgm:pt modelId="{17B6637B-524C-423B-8D9F-482A50F6A38A}" type="pres">
      <dgm:prSet presAssocID="{F0B98C24-BC3A-4E75-B44A-FDABF7248E78}" presName="CompostProcess" presStyleCnt="0">
        <dgm:presLayoutVars>
          <dgm:dir/>
          <dgm:resizeHandles val="exact"/>
        </dgm:presLayoutVars>
      </dgm:prSet>
      <dgm:spPr/>
    </dgm:pt>
    <dgm:pt modelId="{FDD5175C-E8D7-42EF-9555-E0D3D8414977}" type="pres">
      <dgm:prSet presAssocID="{F0B98C24-BC3A-4E75-B44A-FDABF7248E78}" presName="arrow" presStyleLbl="bgShp" presStyleIdx="0" presStyleCnt="1" custLinFactNeighborX="0"/>
      <dgm:spPr/>
    </dgm:pt>
    <dgm:pt modelId="{3CC402AC-37D9-4709-A053-69340DDBDD03}" type="pres">
      <dgm:prSet presAssocID="{F0B98C24-BC3A-4E75-B44A-FDABF7248E78}" presName="linearProcess" presStyleCnt="0"/>
      <dgm:spPr/>
    </dgm:pt>
    <dgm:pt modelId="{F172BB9F-98B8-44EA-A9E1-143C11466C1A}" type="pres">
      <dgm:prSet presAssocID="{0F1043D9-1754-412E-A154-2C562DEAFF4A}" presName="textNode" presStyleLbl="node1" presStyleIdx="0" presStyleCnt="3" custScaleY="115937" custLinFactX="100000" custLinFactNeighborX="100000" custLinFactNeighborY="9">
        <dgm:presLayoutVars>
          <dgm:bulletEnabled val="1"/>
        </dgm:presLayoutVars>
      </dgm:prSet>
      <dgm:spPr/>
    </dgm:pt>
    <dgm:pt modelId="{33152B38-D033-4AF0-AFB9-D531DC68E3BE}" type="pres">
      <dgm:prSet presAssocID="{C48CD3BD-0A7F-4455-BBA2-1674C61E6AA7}" presName="sibTrans" presStyleCnt="0"/>
      <dgm:spPr/>
    </dgm:pt>
    <dgm:pt modelId="{CC13FA02-EB71-4C24-85E9-1E26BEF8C7C4}" type="pres">
      <dgm:prSet presAssocID="{2A4CBA4B-1EF6-4E72-8C48-355CE5ED8AE8}" presName="textNode" presStyleLbl="node1" presStyleIdx="1" presStyleCnt="3" custScaleY="116379" custLinFactX="-100000" custLinFactNeighborX="-106319" custLinFactNeighborY="494">
        <dgm:presLayoutVars>
          <dgm:bulletEnabled val="1"/>
        </dgm:presLayoutVars>
      </dgm:prSet>
      <dgm:spPr/>
    </dgm:pt>
    <dgm:pt modelId="{3E1143FD-44DB-4C58-9A20-0BFFF46FED1B}" type="pres">
      <dgm:prSet presAssocID="{F539B454-DA64-4EB0-84DA-9229698368A1}" presName="sibTrans" presStyleCnt="0"/>
      <dgm:spPr/>
    </dgm:pt>
    <dgm:pt modelId="{C9555A92-AE9C-4A75-955A-8743E0244707}" type="pres">
      <dgm:prSet presAssocID="{5A9C8A97-776E-48BB-BACD-F00D3ABC6857}" presName="textNode" presStyleLbl="node1" presStyleIdx="2" presStyleCnt="3" custScaleY="114988">
        <dgm:presLayoutVars>
          <dgm:bulletEnabled val="1"/>
        </dgm:presLayoutVars>
      </dgm:prSet>
      <dgm:spPr/>
    </dgm:pt>
  </dgm:ptLst>
  <dgm:cxnLst>
    <dgm:cxn modelId="{DBB8E811-BCFA-3B4C-9D7A-FA43AECBDD8F}" srcId="{2A4CBA4B-1EF6-4E72-8C48-355CE5ED8AE8}" destId="{D110135E-4068-EE48-85DD-A8ADD3D00373}" srcOrd="1" destOrd="0" parTransId="{A975E4A8-9181-D740-9017-BBCE43A29690}" sibTransId="{08D909E4-7CA3-7046-A32B-CDAD563F3202}"/>
    <dgm:cxn modelId="{7EC61E1C-C900-4D3D-880B-D6E72DC76101}" type="presOf" srcId="{F0B98C24-BC3A-4E75-B44A-FDABF7248E78}" destId="{17B6637B-524C-423B-8D9F-482A50F6A38A}" srcOrd="0" destOrd="0" presId="urn:microsoft.com/office/officeart/2005/8/layout/hProcess9"/>
    <dgm:cxn modelId="{4B59ED29-C043-481B-9E35-BAF9FB5D613B}" type="presOf" srcId="{E802812A-7D5B-4A26-87A5-C092E9CC12EF}" destId="{F172BB9F-98B8-44EA-A9E1-143C11466C1A}" srcOrd="0" destOrd="4" presId="urn:microsoft.com/office/officeart/2005/8/layout/hProcess9"/>
    <dgm:cxn modelId="{8808673F-30FC-4036-8F2D-268F8644E139}" type="presOf" srcId="{2A4CBA4B-1EF6-4E72-8C48-355CE5ED8AE8}" destId="{CC13FA02-EB71-4C24-85E9-1E26BEF8C7C4}" srcOrd="0" destOrd="0" presId="urn:microsoft.com/office/officeart/2005/8/layout/hProcess9"/>
    <dgm:cxn modelId="{6A626D5B-5F00-4F14-A9E9-EDEF05ACEED9}" type="presOf" srcId="{0F1043D9-1754-412E-A154-2C562DEAFF4A}" destId="{F172BB9F-98B8-44EA-A9E1-143C11466C1A}" srcOrd="0" destOrd="0" presId="urn:microsoft.com/office/officeart/2005/8/layout/hProcess9"/>
    <dgm:cxn modelId="{609F2E5C-4752-5149-A115-E12589E38F45}" srcId="{0F1043D9-1754-412E-A154-2C562DEAFF4A}" destId="{C4350D4A-8F09-1F42-9CD8-E265711CDC73}" srcOrd="2" destOrd="0" parTransId="{BCD990E8-F357-9147-8553-803507DCB686}" sibTransId="{E11CA8CA-D41F-E24C-BC8D-A104DA68D5B5}"/>
    <dgm:cxn modelId="{9FBF8C4F-7E5B-404F-BE0A-9FE69D68F41E}" srcId="{F0B98C24-BC3A-4E75-B44A-FDABF7248E78}" destId="{2A4CBA4B-1EF6-4E72-8C48-355CE5ED8AE8}" srcOrd="1" destOrd="0" parTransId="{BC7EE8AA-91F7-4F1C-B208-160F0BEE6740}" sibTransId="{F539B454-DA64-4EB0-84DA-9229698368A1}"/>
    <dgm:cxn modelId="{5ADF1955-F58A-4A32-99A3-627259877CCE}" type="presOf" srcId="{5A9C8A97-776E-48BB-BACD-F00D3ABC6857}" destId="{C9555A92-AE9C-4A75-955A-8743E0244707}" srcOrd="0" destOrd="0" presId="urn:microsoft.com/office/officeart/2005/8/layout/hProcess9"/>
    <dgm:cxn modelId="{1E8B9176-1584-4A49-8313-2CA418A4764F}" srcId="{0F1043D9-1754-412E-A154-2C562DEAFF4A}" destId="{DE540952-62B9-D84E-B02E-AABCEF4CD835}" srcOrd="1" destOrd="0" parTransId="{743F95BA-598B-B54A-B40D-979DB038675B}" sibTransId="{9400A6A4-C940-AA41-AE40-51F20AC80FB6}"/>
    <dgm:cxn modelId="{5439F676-9ADA-4980-ABD1-B8A10D5318B1}" type="presOf" srcId="{8174EB39-5497-4CCE-A203-CD3356F8C47E}" destId="{C9555A92-AE9C-4A75-955A-8743E0244707}" srcOrd="0" destOrd="1" presId="urn:microsoft.com/office/officeart/2005/8/layout/hProcess9"/>
    <dgm:cxn modelId="{C56AA58A-DE2C-6F41-BA5C-A2E72A581AF9}" type="presOf" srcId="{DE540952-62B9-D84E-B02E-AABCEF4CD835}" destId="{F172BB9F-98B8-44EA-A9E1-143C11466C1A}" srcOrd="0" destOrd="2" presId="urn:microsoft.com/office/officeart/2005/8/layout/hProcess9"/>
    <dgm:cxn modelId="{CF5AA795-A9BB-434A-9284-DF03D491EB1E}" srcId="{0F1043D9-1754-412E-A154-2C562DEAFF4A}" destId="{FFE8A2B2-6FDC-44C0-AA4F-8F731AE16504}" srcOrd="0" destOrd="0" parTransId="{2D67CF12-7D11-4F4C-90A4-BF5EAAEB8BF5}" sibTransId="{E7DDEEB8-122A-44E2-8A33-BD0C15303C56}"/>
    <dgm:cxn modelId="{E3540397-00E1-4A7E-9C23-224910774246}" srcId="{5A9C8A97-776E-48BB-BACD-F00D3ABC6857}" destId="{8174EB39-5497-4CCE-A203-CD3356F8C47E}" srcOrd="0" destOrd="0" parTransId="{813918DD-347D-47F6-AD7B-596280EE0107}" sibTransId="{31CAE9A8-2C5C-4B5B-BDFA-BD3C5BF29DDA}"/>
    <dgm:cxn modelId="{129A4C9D-0C37-4284-BE18-FB28C26BBA85}" type="presOf" srcId="{FFE8A2B2-6FDC-44C0-AA4F-8F731AE16504}" destId="{F172BB9F-98B8-44EA-A9E1-143C11466C1A}" srcOrd="0" destOrd="1" presId="urn:microsoft.com/office/officeart/2005/8/layout/hProcess9"/>
    <dgm:cxn modelId="{8919C1AC-E856-4DE3-800D-F03548F4ABE6}" srcId="{F0B98C24-BC3A-4E75-B44A-FDABF7248E78}" destId="{0F1043D9-1754-412E-A154-2C562DEAFF4A}" srcOrd="0" destOrd="0" parTransId="{204B16EA-BCCB-472F-BE16-65395404E6B6}" sibTransId="{C48CD3BD-0A7F-4455-BBA2-1674C61E6AA7}"/>
    <dgm:cxn modelId="{F2AC6FBC-F49D-4C5F-A801-69CD7B28A100}" srcId="{2A4CBA4B-1EF6-4E72-8C48-355CE5ED8AE8}" destId="{AA7970B4-D54E-4D8E-A01F-89632053CBE4}" srcOrd="0" destOrd="0" parTransId="{6B2DAD5C-3808-4C9D-9F9C-30BB295A7384}" sibTransId="{C170A795-8A7F-4357-B142-BADB78BDD338}"/>
    <dgm:cxn modelId="{B6CC02D9-7889-4350-9EB4-494CE163FF25}" type="presOf" srcId="{AA7970B4-D54E-4D8E-A01F-89632053CBE4}" destId="{CC13FA02-EB71-4C24-85E9-1E26BEF8C7C4}" srcOrd="0" destOrd="1" presId="urn:microsoft.com/office/officeart/2005/8/layout/hProcess9"/>
    <dgm:cxn modelId="{11D570E8-B91C-4F4D-9A61-4FE9A2C2A6AC}" srcId="{0F1043D9-1754-412E-A154-2C562DEAFF4A}" destId="{E802812A-7D5B-4A26-87A5-C092E9CC12EF}" srcOrd="3" destOrd="0" parTransId="{C9D13716-53B8-4462-BC69-B04326316779}" sibTransId="{9083C862-FD50-440C-BA53-A41FAD88198C}"/>
    <dgm:cxn modelId="{9CD8A2F3-F167-0140-B9A4-ACEE6D66AD52}" type="presOf" srcId="{C4350D4A-8F09-1F42-9CD8-E265711CDC73}" destId="{F172BB9F-98B8-44EA-A9E1-143C11466C1A}" srcOrd="0" destOrd="3" presId="urn:microsoft.com/office/officeart/2005/8/layout/hProcess9"/>
    <dgm:cxn modelId="{0B2922FB-51DC-4DA8-AA24-F06B4DAB2ED2}" srcId="{F0B98C24-BC3A-4E75-B44A-FDABF7248E78}" destId="{5A9C8A97-776E-48BB-BACD-F00D3ABC6857}" srcOrd="2" destOrd="0" parTransId="{993A3633-E387-4135-8C01-8411CCBD43BA}" sibTransId="{7164549A-4C11-488F-96CF-893AAB7F7B32}"/>
    <dgm:cxn modelId="{06CD74FC-F01A-2540-9574-5BA13DB2DB73}" type="presOf" srcId="{D110135E-4068-EE48-85DD-A8ADD3D00373}" destId="{CC13FA02-EB71-4C24-85E9-1E26BEF8C7C4}" srcOrd="0" destOrd="2" presId="urn:microsoft.com/office/officeart/2005/8/layout/hProcess9"/>
    <dgm:cxn modelId="{EE23CB2F-26AA-4FF7-9F20-E006E02C7CB9}" type="presParOf" srcId="{17B6637B-524C-423B-8D9F-482A50F6A38A}" destId="{FDD5175C-E8D7-42EF-9555-E0D3D8414977}" srcOrd="0" destOrd="0" presId="urn:microsoft.com/office/officeart/2005/8/layout/hProcess9"/>
    <dgm:cxn modelId="{3817C821-F056-4CEB-9A81-C9E45C6FBB74}" type="presParOf" srcId="{17B6637B-524C-423B-8D9F-482A50F6A38A}" destId="{3CC402AC-37D9-4709-A053-69340DDBDD03}" srcOrd="1" destOrd="0" presId="urn:microsoft.com/office/officeart/2005/8/layout/hProcess9"/>
    <dgm:cxn modelId="{A2141090-232E-47EC-B1D7-50779AB5AE15}" type="presParOf" srcId="{3CC402AC-37D9-4709-A053-69340DDBDD03}" destId="{F172BB9F-98B8-44EA-A9E1-143C11466C1A}" srcOrd="0" destOrd="0" presId="urn:microsoft.com/office/officeart/2005/8/layout/hProcess9"/>
    <dgm:cxn modelId="{D2CC33D4-9280-42EC-838A-B360162CD46D}" type="presParOf" srcId="{3CC402AC-37D9-4709-A053-69340DDBDD03}" destId="{33152B38-D033-4AF0-AFB9-D531DC68E3BE}" srcOrd="1" destOrd="0" presId="urn:microsoft.com/office/officeart/2005/8/layout/hProcess9"/>
    <dgm:cxn modelId="{63E9FD9C-4279-4E6F-9C01-3C7E5733162C}" type="presParOf" srcId="{3CC402AC-37D9-4709-A053-69340DDBDD03}" destId="{CC13FA02-EB71-4C24-85E9-1E26BEF8C7C4}" srcOrd="2" destOrd="0" presId="urn:microsoft.com/office/officeart/2005/8/layout/hProcess9"/>
    <dgm:cxn modelId="{3416BAA7-0DA8-43B3-90BE-EE1012B2B5B8}" type="presParOf" srcId="{3CC402AC-37D9-4709-A053-69340DDBDD03}" destId="{3E1143FD-44DB-4C58-9A20-0BFFF46FED1B}" srcOrd="3" destOrd="0" presId="urn:microsoft.com/office/officeart/2005/8/layout/hProcess9"/>
    <dgm:cxn modelId="{CE2D561D-27FB-46C8-8BA8-AB413500EF4E}" type="presParOf" srcId="{3CC402AC-37D9-4709-A053-69340DDBDD03}" destId="{C9555A92-AE9C-4A75-955A-8743E02447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175C-E8D7-42EF-9555-E0D3D8414977}">
      <dsp:nvSpPr>
        <dsp:cNvPr id="0" name=""/>
        <dsp:cNvSpPr/>
      </dsp:nvSpPr>
      <dsp:spPr>
        <a:xfrm>
          <a:off x="651509" y="0"/>
          <a:ext cx="7383780" cy="513397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2BB9F-98B8-44EA-A9E1-143C11466C1A}">
      <dsp:nvSpPr>
        <dsp:cNvPr id="0" name=""/>
        <dsp:cNvSpPr/>
      </dsp:nvSpPr>
      <dsp:spPr>
        <a:xfrm>
          <a:off x="2943671" y="1376737"/>
          <a:ext cx="2799457" cy="238087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D200"/>
              </a:solidFill>
            </a:rPr>
            <a:t>Contact Releasing Dept. or Transfer Coordinator</a:t>
          </a:r>
          <a:endParaRPr lang="en-US" sz="400" b="0" i="1" kern="1200" dirty="0">
            <a:solidFill>
              <a:srgbClr val="FFD2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Hiring Dept. contacts the employee’s current dept to provide details and plan transfer.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 dept. cannot be reached, contact transfer coordinator.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059895" y="1492961"/>
        <a:ext cx="2567009" cy="2148422"/>
      </dsp:txXfrm>
    </dsp:sp>
    <dsp:sp modelId="{CC13FA02-EB71-4C24-85E9-1E26BEF8C7C4}">
      <dsp:nvSpPr>
        <dsp:cNvPr id="0" name=""/>
        <dsp:cNvSpPr/>
      </dsp:nvSpPr>
      <dsp:spPr>
        <a:xfrm>
          <a:off x="0" y="1382158"/>
          <a:ext cx="2799457" cy="23899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D200"/>
              </a:solidFill>
            </a:rPr>
            <a:t>Hiring Dept. Initiate Concurrent Hire Process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Hiring Dept. validates position for transfer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Submits </a:t>
          </a:r>
          <a:r>
            <a:rPr lang="en-US" sz="1300" b="1" kern="1200" dirty="0"/>
            <a:t>UC_CONC_HIRE </a:t>
          </a:r>
          <a:r>
            <a:rPr lang="en-US" sz="1300" kern="1200" dirty="0"/>
            <a:t>template.</a:t>
          </a:r>
        </a:p>
      </dsp:txBody>
      <dsp:txXfrm>
        <a:off x="116668" y="1498826"/>
        <a:ext cx="2566121" cy="2156611"/>
      </dsp:txXfrm>
    </dsp:sp>
    <dsp:sp modelId="{C9555A92-AE9C-4A75-955A-8743E0244707}">
      <dsp:nvSpPr>
        <dsp:cNvPr id="0" name=""/>
        <dsp:cNvSpPr/>
      </dsp:nvSpPr>
      <dsp:spPr>
        <a:xfrm>
          <a:off x="5883101" y="1386296"/>
          <a:ext cx="2799457" cy="2361382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D200"/>
              </a:solidFill>
            </a:rPr>
            <a:t>Releasing Dept. Initiate Voluntary Termination Template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Releasing Department submits voluntary termination template and references the hire transaction ID # in comments.</a:t>
          </a:r>
        </a:p>
      </dsp:txBody>
      <dsp:txXfrm>
        <a:off x="5998374" y="1501569"/>
        <a:ext cx="2568911" cy="213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503E-2D89-794B-B887-8967B807D8C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9C32-7553-0C47-92DB-4E2BDF6D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61"/>
            <a:ext cx="9144000" cy="47762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95254"/>
            <a:ext cx="91440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030" y="6431150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6575" y="937645"/>
            <a:ext cx="8690867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2" y="6525909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2" y="6525909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2" y="6525909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276" y="242459"/>
            <a:ext cx="8412480" cy="9061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81276" y="1301322"/>
            <a:ext cx="8412480" cy="40271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030" y="6431150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" y="377344"/>
            <a:ext cx="9144000" cy="4898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030" y="6431150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064524"/>
            <a:ext cx="8705088" cy="5189971"/>
          </a:xfrm>
        </p:spPr>
        <p:txBody>
          <a:bodyPr/>
          <a:lstStyle>
            <a:lvl1pPr marL="342900" indent="-342900">
              <a:buClr>
                <a:srgbClr val="1F497D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748" y="76757"/>
            <a:ext cx="8125935" cy="62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D43F9-D429-46B8-A74D-4FA6EDA068E1}"/>
              </a:ext>
            </a:extLst>
          </p:cNvPr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F7E12F-F2B2-4937-A863-5D606B5A1C9F}"/>
                </a:ext>
              </a:extLst>
            </p:cNvPr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FC1842-52BD-4A5C-B6C2-C015F0745A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35CFA71-E74A-4EEB-AFAA-5D74F73E84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1" y="6525907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42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ucop.edu/ucpath-center/_files/mypath/prod/business-analyst/itc-lis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hyperlink" Target="https://www.vectorstock.com/royalty-free-vector/agenda-concept-business-meeting-vector-284668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icon-icons.com/icon/transfer-man-employee-user-avatar-arrow-refresh/141997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halliecrawford.com/2016/career-transition/5-keys-managing-career-transiti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3840"/>
            <a:ext cx="91440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u="sng" dirty="0">
                <a:solidFill>
                  <a:srgbClr val="FFD200"/>
                </a:solidFill>
              </a:rPr>
              <a:t>Refresher Training:</a:t>
            </a:r>
            <a:br>
              <a:rPr lang="en-US" sz="1200" b="1" u="sng" dirty="0"/>
            </a:br>
            <a:r>
              <a:rPr lang="en-US" i="1" dirty="0"/>
              <a:t>Transfers - Part 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35944-9812-D115-6A51-04CC70A57506}"/>
              </a:ext>
            </a:extLst>
          </p:cNvPr>
          <p:cNvSpPr txBox="1"/>
          <p:nvPr/>
        </p:nvSpPr>
        <p:spPr>
          <a:xfrm>
            <a:off x="3538331" y="5979829"/>
            <a:ext cx="2067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11,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10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2A0F-CAEF-19E9-CDAD-1D3FF1A4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Inter-Location Process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023C-B4C9-012F-DFF4-A99204C8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980955"/>
            <a:ext cx="8685832" cy="30743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64A4"/>
                </a:solidFill>
              </a:rPr>
              <a:t>Hiring Department:</a:t>
            </a:r>
          </a:p>
          <a:p>
            <a:pPr marL="1142983" lvl="1" indent="-457200"/>
            <a:r>
              <a:rPr lang="en-US" sz="1800" dirty="0"/>
              <a:t>Verify position to use for transfer, initiate the </a:t>
            </a:r>
            <a:r>
              <a:rPr lang="en-US" sz="1800" b="1" dirty="0" err="1"/>
              <a:t>UC_Conc_Hire</a:t>
            </a:r>
            <a:r>
              <a:rPr lang="en-US" sz="1800" b="1" dirty="0"/>
              <a:t> </a:t>
            </a:r>
            <a:r>
              <a:rPr lang="en-US" sz="1800" dirty="0"/>
              <a:t>template and contact the employee’s current department. If unable to reach, contact the location’s </a:t>
            </a:r>
            <a:r>
              <a:rPr lang="en-US" sz="1800" b="1" i="1" dirty="0"/>
              <a:t>Inter-Location Transfer Coordinator .</a:t>
            </a:r>
          </a:p>
          <a:p>
            <a:pPr marL="1600171" lvl="2" indent="-457200"/>
            <a:r>
              <a:rPr lang="en-US" sz="1100" dirty="0"/>
              <a:t>Provide the hire transaction ID and relevant details.</a:t>
            </a:r>
            <a:endParaRPr lang="en-US" sz="300" dirty="0"/>
          </a:p>
          <a:p>
            <a:pPr marL="1600171" lvl="2" indent="-457200"/>
            <a:r>
              <a:rPr lang="en-US" sz="1100" dirty="0"/>
              <a:t>Verify position details are correct before initiating concurrent hire template.</a:t>
            </a:r>
          </a:p>
          <a:p>
            <a:pPr marL="1600171" lvl="2" indent="-457200"/>
            <a:r>
              <a:rPr lang="en-US" sz="1100" dirty="0"/>
              <a:t>Effective date of the hire template should represent the employee’s start date.</a:t>
            </a:r>
          </a:p>
          <a:p>
            <a:pPr marL="1600171" lvl="2" indent="-457200"/>
            <a:r>
              <a:rPr lang="en-US" sz="1100" dirty="0"/>
              <a:t>Reason Code Selection:</a:t>
            </a:r>
          </a:p>
          <a:p>
            <a:pPr marL="1600171" lvl="2" indent="-457200"/>
            <a:endParaRPr lang="en-US" sz="1200" dirty="0"/>
          </a:p>
          <a:p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D7FE-DB32-58D3-B830-7AD21B09E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601F2F-7114-E7C8-83DE-625F722149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3920" y="3073127"/>
            <a:ext cx="4114208" cy="3074353"/>
            <a:chOff x="883920" y="3073127"/>
            <a:chExt cx="4114208" cy="307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04938-E685-FC5C-A609-E0F2FEC3C53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3920" y="3073127"/>
              <a:ext cx="4114208" cy="3074353"/>
            </a:xfrm>
            <a:prstGeom prst="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90B986-A5B8-AF98-C218-4DAEED84D5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8116" y="3814016"/>
              <a:ext cx="683581" cy="103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064E7-8E56-E67D-BB8D-D191BCF237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5872" y="3817074"/>
              <a:ext cx="852256" cy="150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AC17-22BD-957D-8DD9-479587974A1F}"/>
              </a:ext>
            </a:extLst>
          </p:cNvPr>
          <p:cNvSpPr/>
          <p:nvPr/>
        </p:nvSpPr>
        <p:spPr>
          <a:xfrm>
            <a:off x="2738116" y="5419359"/>
            <a:ext cx="1555500" cy="560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7F0FF0D-F575-BDD5-9110-D6FCEC0F2909}"/>
              </a:ext>
            </a:extLst>
          </p:cNvPr>
          <p:cNvSpPr/>
          <p:nvPr/>
        </p:nvSpPr>
        <p:spPr>
          <a:xfrm>
            <a:off x="4358294" y="5497179"/>
            <a:ext cx="353471" cy="46955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BA76B11-A974-BBBD-92D5-5C3EE083F256}"/>
              </a:ext>
            </a:extLst>
          </p:cNvPr>
          <p:cNvSpPr/>
          <p:nvPr/>
        </p:nvSpPr>
        <p:spPr>
          <a:xfrm>
            <a:off x="4358639" y="5300539"/>
            <a:ext cx="329875" cy="15092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3B5A6-B2AB-3EB8-099A-D70B0B695AC7}"/>
              </a:ext>
            </a:extLst>
          </p:cNvPr>
          <p:cNvSpPr txBox="1"/>
          <p:nvPr/>
        </p:nvSpPr>
        <p:spPr>
          <a:xfrm>
            <a:off x="4772058" y="5597158"/>
            <a:ext cx="348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For</a:t>
            </a:r>
            <a:r>
              <a:rPr lang="en-US" sz="1200" dirty="0"/>
              <a:t>: Transfers from Other UC 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CB2CF-59EF-7B4C-C32C-A37DFE9410E9}"/>
              </a:ext>
            </a:extLst>
          </p:cNvPr>
          <p:cNvSpPr txBox="1"/>
          <p:nvPr/>
        </p:nvSpPr>
        <p:spPr>
          <a:xfrm>
            <a:off x="4780896" y="5224154"/>
            <a:ext cx="414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For</a:t>
            </a:r>
            <a:r>
              <a:rPr lang="en-US" sz="1200" dirty="0"/>
              <a:t>: Local UCI Transfer + Create New </a:t>
            </a:r>
            <a:r>
              <a:rPr lang="en-US" sz="1200" dirty="0" err="1"/>
              <a:t>Empl</a:t>
            </a:r>
            <a:r>
              <a:rPr lang="en-US" sz="1200" dirty="0"/>
              <a:t>. Record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972982-4EE9-7DB1-4549-A44CC71C6464}"/>
              </a:ext>
            </a:extLst>
          </p:cNvPr>
          <p:cNvSpPr/>
          <p:nvPr/>
        </p:nvSpPr>
        <p:spPr>
          <a:xfrm>
            <a:off x="2738120" y="5251571"/>
            <a:ext cx="1555496" cy="13222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0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AA8008-18C8-7ACB-4CE2-667871A2CD48}"/>
              </a:ext>
            </a:extLst>
          </p:cNvPr>
          <p:cNvSpPr/>
          <p:nvPr/>
        </p:nvSpPr>
        <p:spPr>
          <a:xfrm>
            <a:off x="576470" y="3399094"/>
            <a:ext cx="3415085" cy="1290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739D7-BBFC-4249-072E-EE89C294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Inter-Location Transfer Process Steps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5885-092A-E6DF-7DDA-00A4142E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chemeClr val="accent4"/>
                </a:solidFill>
              </a:rPr>
              <a:t>Contact Releasing Department or Transfer Coordinator: </a:t>
            </a:r>
          </a:p>
          <a:p>
            <a:pPr marL="1028683" lvl="1" indent="-342900"/>
            <a:r>
              <a:rPr lang="en-US" sz="1800" dirty="0"/>
              <a:t>Hiring Department to contact &amp; provide the Releasing Dept. all transfer details for transaction coordination. </a:t>
            </a:r>
          </a:p>
          <a:p>
            <a:pPr marL="1028683" lvl="1" indent="-342900"/>
            <a:r>
              <a:rPr lang="en-US" sz="1800" dirty="0"/>
              <a:t>If the Releasing Dept. cannot be reached, contact the appropriate </a:t>
            </a:r>
            <a:r>
              <a:rPr lang="en-US" sz="1800" i="1" dirty="0"/>
              <a:t>Location Transfer Coordinator</a:t>
            </a:r>
            <a:r>
              <a:rPr lang="en-US" sz="1800" dirty="0"/>
              <a:t>, provide contact info for your Dept., along with transaction details.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1F54-FFFE-87E7-1817-1C1214680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EF0C9BD-5FFF-B53F-A36C-76B0888B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87" y="2696972"/>
            <a:ext cx="3700583" cy="3700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5A754-2605-3FF5-AF75-4ADC28CDC847}"/>
              </a:ext>
            </a:extLst>
          </p:cNvPr>
          <p:cNvSpPr txBox="1"/>
          <p:nvPr/>
        </p:nvSpPr>
        <p:spPr>
          <a:xfrm>
            <a:off x="576470" y="3766683"/>
            <a:ext cx="3597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https://www.ucop.edu/ucpath-center/_files/mypath/prod/business-analyst/itc-list.pdf</a:t>
            </a:r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D9A39-C386-220D-C6F3-93961B5C87BB}"/>
              </a:ext>
            </a:extLst>
          </p:cNvPr>
          <p:cNvSpPr txBox="1"/>
          <p:nvPr/>
        </p:nvSpPr>
        <p:spPr>
          <a:xfrm>
            <a:off x="576470" y="3458906"/>
            <a:ext cx="443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 Transfer Coordinator List: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B9BE-94BA-2F0D-3995-911308A9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Inter-Location Transfer Process Steps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B841-76C6-01B5-FAF5-B5A4207C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041400"/>
            <a:ext cx="8685832" cy="513328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 dirty="0">
                <a:solidFill>
                  <a:schemeClr val="accent4"/>
                </a:solidFill>
              </a:rPr>
              <a:t>Submit Voluntary Termination: </a:t>
            </a:r>
          </a:p>
          <a:p>
            <a:pPr marL="1142983" lvl="1" indent="-457200"/>
            <a:r>
              <a:rPr lang="en-US" sz="1800" dirty="0"/>
              <a:t>The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dirty="0"/>
              <a:t>Releasing Department is notified of the intended transfer from the Hiring Department or Transfer Coordinator &amp; submits </a:t>
            </a:r>
            <a:r>
              <a:rPr lang="en-US" sz="1800" b="1" i="1" dirty="0"/>
              <a:t>UC_VOL_TERM </a:t>
            </a:r>
            <a:r>
              <a:rPr lang="en-US" sz="1800" dirty="0"/>
              <a:t>template.</a:t>
            </a:r>
          </a:p>
          <a:p>
            <a:pPr marL="1600171" lvl="2" indent="-457200"/>
            <a:r>
              <a:rPr lang="en-US" sz="1200" dirty="0"/>
              <a:t>It is strongly recommended to provide and/or reference the hire transaction ID # in the initiator comments section of the Termination template. This will help ensure final processing at UCPC is done correctly.</a:t>
            </a:r>
          </a:p>
          <a:p>
            <a:pPr marL="1600171" lvl="2" indent="-457200"/>
            <a:r>
              <a:rPr lang="en-US" sz="1200" dirty="0">
                <a:solidFill>
                  <a:srgbClr val="FF0000"/>
                </a:solidFill>
              </a:rPr>
              <a:t>If the termination template is submitted prior to the Concurrent Hire, the employee may get officially terminated, which may cause unwanted downstream impacts (i.e., lose their benefits, miss pay, etc.)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35975-8499-A58D-F667-37F0F6D2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AA5BD-8741-2548-47DB-AA25DCAE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57" y="3349869"/>
            <a:ext cx="2724731" cy="29937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ECA4FD-BE65-C925-6D70-1936AF8E0F8E}"/>
              </a:ext>
            </a:extLst>
          </p:cNvPr>
          <p:cNvSpPr/>
          <p:nvPr/>
        </p:nvSpPr>
        <p:spPr>
          <a:xfrm>
            <a:off x="3071083" y="4812697"/>
            <a:ext cx="1143949" cy="138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78089-2CCB-6CB6-8B07-4EC49878E6A8}"/>
              </a:ext>
            </a:extLst>
          </p:cNvPr>
          <p:cNvSpPr/>
          <p:nvPr/>
        </p:nvSpPr>
        <p:spPr>
          <a:xfrm>
            <a:off x="3071082" y="6114223"/>
            <a:ext cx="1143950" cy="138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4C122-4F99-45BA-00FE-3CFA61F8282F}"/>
              </a:ext>
            </a:extLst>
          </p:cNvPr>
          <p:cNvSpPr txBox="1"/>
          <p:nvPr/>
        </p:nvSpPr>
        <p:spPr>
          <a:xfrm>
            <a:off x="4575921" y="4708259"/>
            <a:ext cx="348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For</a:t>
            </a:r>
            <a:r>
              <a:rPr lang="en-US" sz="1200" dirty="0"/>
              <a:t>: Transfers from Other UC Locations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E0B69-CD09-AE57-A326-4A55EAEB809A}"/>
              </a:ext>
            </a:extLst>
          </p:cNvPr>
          <p:cNvSpPr txBox="1"/>
          <p:nvPr/>
        </p:nvSpPr>
        <p:spPr>
          <a:xfrm>
            <a:off x="4572000" y="6036182"/>
            <a:ext cx="414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For</a:t>
            </a:r>
            <a:r>
              <a:rPr lang="en-US" sz="1200" dirty="0"/>
              <a:t>: Local UCI Transfer + Create New </a:t>
            </a:r>
            <a:r>
              <a:rPr lang="en-US" sz="1200" dirty="0" err="1"/>
              <a:t>Empl</a:t>
            </a:r>
            <a:r>
              <a:rPr lang="en-US" sz="1200" dirty="0"/>
              <a:t>. Record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1EEC41-9D81-12BF-E90F-044E4B243DB3}"/>
              </a:ext>
            </a:extLst>
          </p:cNvPr>
          <p:cNvSpPr/>
          <p:nvPr/>
        </p:nvSpPr>
        <p:spPr>
          <a:xfrm>
            <a:off x="2496820" y="4139975"/>
            <a:ext cx="15240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BDA8AA-6757-49F6-B6BC-111F66A4FBB3}"/>
              </a:ext>
            </a:extLst>
          </p:cNvPr>
          <p:cNvSpPr txBox="1"/>
          <p:nvPr/>
        </p:nvSpPr>
        <p:spPr>
          <a:xfrm>
            <a:off x="4889067" y="4014648"/>
            <a:ext cx="317487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i="1" dirty="0"/>
              <a:t>Effective Date of termination must be the same as the Start Date of new job.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59FD3DB-6AE9-7C31-0BEB-3FFE94E17991}"/>
              </a:ext>
            </a:extLst>
          </p:cNvPr>
          <p:cNvSpPr/>
          <p:nvPr/>
        </p:nvSpPr>
        <p:spPr>
          <a:xfrm>
            <a:off x="4117801" y="4129261"/>
            <a:ext cx="545183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34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853F-1A8D-CBAD-E011-E40E909D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Inter-Location Process Steps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E04A-7BA4-7454-11FA-11BE0FEA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>
                <a:solidFill>
                  <a:schemeClr val="accent4"/>
                </a:solidFill>
              </a:rPr>
              <a:t>Establish Funding for New Transfer: </a:t>
            </a:r>
          </a:p>
          <a:p>
            <a:pPr marL="1142983" lvl="1" indent="-457200"/>
            <a:r>
              <a:rPr lang="en-US" sz="1800" dirty="0"/>
              <a:t>Hiring Department will need to establish funding for the newly filled position prior to the </a:t>
            </a:r>
            <a:r>
              <a:rPr lang="en-US" sz="1800" b="1" i="1" dirty="0"/>
              <a:t>Pay Confirm </a:t>
            </a:r>
            <a:r>
              <a:rPr lang="en-US" sz="1800" dirty="0"/>
              <a:t>deadline, to ensure expenses are charged to the correct account.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B09F6-48FA-DD7C-0173-16149F0B2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10ED772-0F42-A066-0916-2A9CB651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739" y="2530062"/>
            <a:ext cx="4048760" cy="3777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67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0"/>
            <a:ext cx="4572001" cy="6437478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Arial" panose="020B0604020202020204"/>
              </a:rPr>
              <a:t>Use Case Scenarios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2682" y="1604682"/>
            <a:ext cx="4491318" cy="2985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72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8C1-18F9-2BD3-5FD8-B5044FCB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Hiring Employee From Another UC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0193-24C2-14E1-7F5C-E19E7F83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AEA1-A571-7253-91EB-2EEDD14E5F7A}"/>
              </a:ext>
            </a:extLst>
          </p:cNvPr>
          <p:cNvSpPr txBox="1"/>
          <p:nvPr/>
        </p:nvSpPr>
        <p:spPr>
          <a:xfrm>
            <a:off x="526774" y="1123122"/>
            <a:ext cx="806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Hector Salazar is a HR Analyst from UC Berkeley and is transferring to UCI to work as an HR Analyst for the School of Engineering beginning on May 1</a:t>
            </a:r>
            <a:r>
              <a:rPr lang="en-US" baseline="30000" dirty="0"/>
              <a:t>st</a:t>
            </a:r>
            <a:r>
              <a:rPr lang="en-US" dirty="0"/>
              <a:t>. Time is winding down and you are unable to reach the department to coordinate the transfer.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1D76F-4E65-4826-1A29-0229A9DBECE2}"/>
              </a:ext>
            </a:extLst>
          </p:cNvPr>
          <p:cNvSpPr txBox="1"/>
          <p:nvPr/>
        </p:nvSpPr>
        <p:spPr>
          <a:xfrm>
            <a:off x="229086" y="2616651"/>
            <a:ext cx="4691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template should be used?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F38A9-2BA8-FF27-ED93-A1026674A3EF}"/>
              </a:ext>
            </a:extLst>
          </p:cNvPr>
          <p:cNvSpPr txBox="1"/>
          <p:nvPr/>
        </p:nvSpPr>
        <p:spPr>
          <a:xfrm>
            <a:off x="229086" y="3710016"/>
            <a:ext cx="4691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List the Transaction Steps: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839EF-A5F2-33A7-2FFA-245B42E8161E}"/>
              </a:ext>
            </a:extLst>
          </p:cNvPr>
          <p:cNvSpPr txBox="1"/>
          <p:nvPr/>
        </p:nvSpPr>
        <p:spPr>
          <a:xfrm>
            <a:off x="229086" y="3135178"/>
            <a:ext cx="3915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is the Template Reason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A7F25-9CB6-E69B-003C-2BCFA98D1632}"/>
              </a:ext>
            </a:extLst>
          </p:cNvPr>
          <p:cNvSpPr txBox="1"/>
          <p:nvPr/>
        </p:nvSpPr>
        <p:spPr>
          <a:xfrm>
            <a:off x="1179145" y="4133556"/>
            <a:ext cx="8199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4"/>
                </a:solidFill>
              </a:rPr>
              <a:t>Hiring Dept. to validate position &amp; Initiate the Concurrent Hire template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200" b="1" dirty="0"/>
              <a:t>Reason Code: </a:t>
            </a:r>
            <a:r>
              <a:rPr lang="en-US" sz="1200" b="1" u="sng" dirty="0" err="1">
                <a:solidFill>
                  <a:schemeClr val="accent4"/>
                </a:solidFill>
              </a:rPr>
              <a:t>Inter</a:t>
            </a:r>
            <a:r>
              <a:rPr lang="en-US" sz="1200" b="1" dirty="0" err="1">
                <a:solidFill>
                  <a:schemeClr val="accent4"/>
                </a:solidFill>
              </a:rPr>
              <a:t>Location</a:t>
            </a:r>
            <a:r>
              <a:rPr lang="en-US" sz="1200" b="1" dirty="0">
                <a:solidFill>
                  <a:schemeClr val="accent4"/>
                </a:solidFill>
              </a:rPr>
              <a:t> (BU) Transfer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E226-2FC1-31FD-97A6-A9F850F5D783}"/>
              </a:ext>
            </a:extLst>
          </p:cNvPr>
          <p:cNvSpPr txBox="1"/>
          <p:nvPr/>
        </p:nvSpPr>
        <p:spPr>
          <a:xfrm>
            <a:off x="1179144" y="4645019"/>
            <a:ext cx="819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b="1" dirty="0">
                <a:solidFill>
                  <a:schemeClr val="accent4"/>
                </a:solidFill>
              </a:rPr>
              <a:t>Hiring Department to Contact the employee’s current dept. or the Transfer Coordinator to plan transfer.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1618-1CF0-D33D-D170-B107DDDE7291}"/>
              </a:ext>
            </a:extLst>
          </p:cNvPr>
          <p:cNvSpPr txBox="1"/>
          <p:nvPr/>
        </p:nvSpPr>
        <p:spPr>
          <a:xfrm>
            <a:off x="1179143" y="5187259"/>
            <a:ext cx="8199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b="1" dirty="0">
                <a:solidFill>
                  <a:schemeClr val="accent4"/>
                </a:solidFill>
              </a:rPr>
              <a:t>Releasing Dept. to Initiate the Voluntary Termination Template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200" b="1" dirty="0"/>
              <a:t>Reason Code: </a:t>
            </a:r>
            <a:r>
              <a:rPr lang="en-US" sz="1200" b="1" dirty="0" err="1">
                <a:solidFill>
                  <a:schemeClr val="accent4"/>
                </a:solidFill>
              </a:rPr>
              <a:t>Interlocation</a:t>
            </a:r>
            <a:r>
              <a:rPr lang="en-US" sz="1200" b="1" dirty="0">
                <a:solidFill>
                  <a:schemeClr val="accent4"/>
                </a:solidFill>
              </a:rPr>
              <a:t> (BU) Transfer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E84A5-D5C3-D9FF-77FB-85CA64694BE5}"/>
              </a:ext>
            </a:extLst>
          </p:cNvPr>
          <p:cNvSpPr txBox="1"/>
          <p:nvPr/>
        </p:nvSpPr>
        <p:spPr>
          <a:xfrm>
            <a:off x="3312789" y="2622930"/>
            <a:ext cx="504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UC_CONC_HIRE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F2634-DA9C-3FAD-FE4F-CEBDFE0D7AE4}"/>
              </a:ext>
            </a:extLst>
          </p:cNvPr>
          <p:cNvSpPr txBox="1"/>
          <p:nvPr/>
        </p:nvSpPr>
        <p:spPr>
          <a:xfrm>
            <a:off x="3731378" y="3131940"/>
            <a:ext cx="499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Interlocation</a:t>
            </a:r>
            <a:r>
              <a:rPr lang="en-US" sz="1600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(BU) Transfer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CA2249-9057-56E3-A1FF-04583E93B3E5}"/>
              </a:ext>
            </a:extLst>
          </p:cNvPr>
          <p:cNvSpPr txBox="1"/>
          <p:nvPr/>
        </p:nvSpPr>
        <p:spPr>
          <a:xfrm>
            <a:off x="1179143" y="5698722"/>
            <a:ext cx="819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4.    Hiring Department to ensure funding is identified on the new position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3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4582-7A17-631C-2209-24A06647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Hiring Employee from Another UCI School </a:t>
            </a:r>
            <a:br>
              <a:rPr lang="en-US" dirty="0"/>
            </a:br>
            <a:r>
              <a:rPr lang="en-US" sz="3100" i="1" dirty="0"/>
              <a:t>(New </a:t>
            </a:r>
            <a:r>
              <a:rPr lang="en-US" sz="3100" i="1" dirty="0" err="1"/>
              <a:t>Empl</a:t>
            </a:r>
            <a:r>
              <a:rPr lang="en-US" sz="3100" i="1" dirty="0"/>
              <a:t> Record)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0F07-71B9-4365-384C-9F891EF6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183920"/>
            <a:ext cx="8685832" cy="1949757"/>
          </a:xfrm>
        </p:spPr>
        <p:txBody>
          <a:bodyPr/>
          <a:lstStyle/>
          <a:p>
            <a:r>
              <a:rPr lang="en-US" sz="2000" dirty="0"/>
              <a:t>Elizabeth Joyner works as a Blank Assistant 2 for the School of Humanities and accepted a Finance Analyst job with the School of Business on June 1</a:t>
            </a:r>
            <a:r>
              <a:rPr lang="en-US" sz="2000" baseline="30000" dirty="0"/>
              <a:t>st</a:t>
            </a:r>
            <a:r>
              <a:rPr lang="en-US" sz="2000" dirty="0"/>
              <a:t>. The schools would like to keep the job history separate, and not under the same employee record.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C3DB-5B2A-6E80-76E9-0A9435062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E568A-7BD5-9DB1-7D24-E5B2C5052A20}"/>
              </a:ext>
            </a:extLst>
          </p:cNvPr>
          <p:cNvSpPr txBox="1"/>
          <p:nvPr/>
        </p:nvSpPr>
        <p:spPr>
          <a:xfrm>
            <a:off x="1179145" y="4322893"/>
            <a:ext cx="8199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4"/>
                </a:solidFill>
              </a:rPr>
              <a:t>Hiring Dept. to validate position &amp; Initiate the Concurrent Hire template.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200" b="1" dirty="0"/>
              <a:t>Reason Code: </a:t>
            </a:r>
            <a:r>
              <a:rPr lang="en-US" sz="1200" b="1" u="sng" dirty="0">
                <a:solidFill>
                  <a:schemeClr val="accent4"/>
                </a:solidFill>
              </a:rPr>
              <a:t>Intra</a:t>
            </a:r>
            <a:r>
              <a:rPr lang="en-US" sz="1200" b="1" dirty="0">
                <a:solidFill>
                  <a:schemeClr val="accent4"/>
                </a:solidFill>
              </a:rPr>
              <a:t>-Location Transfer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478AF-B0CF-E326-29FB-FB78683AA891}"/>
              </a:ext>
            </a:extLst>
          </p:cNvPr>
          <p:cNvSpPr txBox="1"/>
          <p:nvPr/>
        </p:nvSpPr>
        <p:spPr>
          <a:xfrm>
            <a:off x="1179145" y="4797569"/>
            <a:ext cx="796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b="1" dirty="0">
                <a:solidFill>
                  <a:schemeClr val="accent4"/>
                </a:solidFill>
              </a:rPr>
              <a:t>Hiring Department to Contact the employee’s current dept. or the Transfer Coordinator to plan transfer.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8F5AE-2C7E-2CE9-EA3D-8CFF3DEA9D72}"/>
              </a:ext>
            </a:extLst>
          </p:cNvPr>
          <p:cNvSpPr txBox="1"/>
          <p:nvPr/>
        </p:nvSpPr>
        <p:spPr>
          <a:xfrm>
            <a:off x="1179143" y="5290012"/>
            <a:ext cx="8199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b="1" dirty="0">
                <a:solidFill>
                  <a:schemeClr val="accent4"/>
                </a:solidFill>
              </a:rPr>
              <a:t>Releasing Dept. to Initiate the Voluntary Termination Template.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200" b="1" dirty="0"/>
              <a:t>Reason Code: </a:t>
            </a:r>
            <a:r>
              <a:rPr lang="en-US" sz="1200" b="1" dirty="0">
                <a:solidFill>
                  <a:schemeClr val="accent4"/>
                </a:solidFill>
              </a:rPr>
              <a:t>Intra-Location Transfer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7CD96-C6DE-C67F-6A2D-746699CBBE1B}"/>
              </a:ext>
            </a:extLst>
          </p:cNvPr>
          <p:cNvSpPr txBox="1"/>
          <p:nvPr/>
        </p:nvSpPr>
        <p:spPr>
          <a:xfrm>
            <a:off x="4843742" y="2880347"/>
            <a:ext cx="504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UC_CONC_HIRE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202D5-292B-8C9E-D853-2DEC4974F74C}"/>
              </a:ext>
            </a:extLst>
          </p:cNvPr>
          <p:cNvSpPr txBox="1"/>
          <p:nvPr/>
        </p:nvSpPr>
        <p:spPr>
          <a:xfrm>
            <a:off x="229082" y="2870897"/>
            <a:ext cx="5585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template should be used for the Transfer?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496FB-896E-D0E0-6E72-35EC807DD66F}"/>
              </a:ext>
            </a:extLst>
          </p:cNvPr>
          <p:cNvSpPr txBox="1"/>
          <p:nvPr/>
        </p:nvSpPr>
        <p:spPr>
          <a:xfrm>
            <a:off x="229086" y="3953561"/>
            <a:ext cx="4691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List the Transaction Steps: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4810A-A6FA-C68E-5856-AE57DA23496D}"/>
              </a:ext>
            </a:extLst>
          </p:cNvPr>
          <p:cNvSpPr txBox="1"/>
          <p:nvPr/>
        </p:nvSpPr>
        <p:spPr>
          <a:xfrm>
            <a:off x="229086" y="3272439"/>
            <a:ext cx="3915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should the effective date of the Termination transaction be?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69332-F601-B313-BB58-F21D79264608}"/>
              </a:ext>
            </a:extLst>
          </p:cNvPr>
          <p:cNvSpPr txBox="1"/>
          <p:nvPr/>
        </p:nvSpPr>
        <p:spPr>
          <a:xfrm>
            <a:off x="3890024" y="3441454"/>
            <a:ext cx="469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June 1</a:t>
            </a:r>
            <a:r>
              <a:rPr lang="en-US" sz="1600" b="1" baseline="30000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sz="1600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Same as Start Date of New Job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EE475-3A37-0E32-135F-E7EB95805D78}"/>
              </a:ext>
            </a:extLst>
          </p:cNvPr>
          <p:cNvSpPr txBox="1"/>
          <p:nvPr/>
        </p:nvSpPr>
        <p:spPr>
          <a:xfrm>
            <a:off x="1179143" y="5764688"/>
            <a:ext cx="819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4.    Hiring Department to ensure funding is identified on the new position.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7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4582-7A17-631C-2209-24A06647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Promoting an Employee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0F07-71B9-4365-384C-9F891EF6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183920"/>
            <a:ext cx="8685832" cy="1949757"/>
          </a:xfrm>
        </p:spPr>
        <p:txBody>
          <a:bodyPr/>
          <a:lstStyle/>
          <a:p>
            <a:r>
              <a:rPr lang="en-US" sz="2000" dirty="0"/>
              <a:t>Yang Carter is being promoted to a Supervisor Position within her department and the HR Analyst needs to enter the transaction before the deadline.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C3DB-5B2A-6E80-76E9-0A9435062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E568A-7BD5-9DB1-7D24-E5B2C5052A20}"/>
              </a:ext>
            </a:extLst>
          </p:cNvPr>
          <p:cNvSpPr txBox="1"/>
          <p:nvPr/>
        </p:nvSpPr>
        <p:spPr>
          <a:xfrm>
            <a:off x="1179145" y="4322893"/>
            <a:ext cx="81993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Department to Initiate the </a:t>
            </a:r>
            <a:r>
              <a:rPr lang="en-US" b="1" dirty="0" err="1">
                <a:solidFill>
                  <a:schemeClr val="accent4"/>
                </a:solidFill>
              </a:rPr>
              <a:t>UC_Transfer</a:t>
            </a:r>
            <a:r>
              <a:rPr lang="en-US" b="1" dirty="0">
                <a:solidFill>
                  <a:schemeClr val="accent4"/>
                </a:solidFill>
              </a:rPr>
              <a:t> Template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b="1" dirty="0"/>
              <a:t>Reason Code: </a:t>
            </a:r>
            <a:r>
              <a:rPr lang="en-US" sz="1600" b="1" u="sng" dirty="0">
                <a:solidFill>
                  <a:schemeClr val="accent4"/>
                </a:solidFill>
              </a:rPr>
              <a:t>Promotion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478AF-B0CF-E326-29FB-FB78683AA891}"/>
              </a:ext>
            </a:extLst>
          </p:cNvPr>
          <p:cNvSpPr txBox="1"/>
          <p:nvPr/>
        </p:nvSpPr>
        <p:spPr>
          <a:xfrm>
            <a:off x="1179145" y="4969224"/>
            <a:ext cx="819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chemeClr val="accent4"/>
                </a:solidFill>
              </a:rPr>
              <a:t>Ensure funding is identified on the new position.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7CD96-C6DE-C67F-6A2D-746699CBBE1B}"/>
              </a:ext>
            </a:extLst>
          </p:cNvPr>
          <p:cNvSpPr txBox="1"/>
          <p:nvPr/>
        </p:nvSpPr>
        <p:spPr>
          <a:xfrm>
            <a:off x="4920354" y="2875175"/>
            <a:ext cx="50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UC_Transfer</a:t>
            </a:r>
            <a:endParaRPr lang="en-US" b="1" dirty="0">
              <a:ln w="0"/>
              <a:solidFill>
                <a:srgbClr val="DC7D2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202D5-292B-8C9E-D853-2DEC4974F74C}"/>
              </a:ext>
            </a:extLst>
          </p:cNvPr>
          <p:cNvSpPr txBox="1"/>
          <p:nvPr/>
        </p:nvSpPr>
        <p:spPr>
          <a:xfrm>
            <a:off x="229082" y="2870897"/>
            <a:ext cx="5585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template should be used for the Transfer?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496FB-896E-D0E0-6E72-35EC807DD66F}"/>
              </a:ext>
            </a:extLst>
          </p:cNvPr>
          <p:cNvSpPr txBox="1"/>
          <p:nvPr/>
        </p:nvSpPr>
        <p:spPr>
          <a:xfrm>
            <a:off x="229086" y="3953561"/>
            <a:ext cx="469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List the Transaction Steps: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4810A-A6FA-C68E-5856-AE57DA23496D}"/>
              </a:ext>
            </a:extLst>
          </p:cNvPr>
          <p:cNvSpPr txBox="1"/>
          <p:nvPr/>
        </p:nvSpPr>
        <p:spPr>
          <a:xfrm>
            <a:off x="229082" y="3423772"/>
            <a:ext cx="3915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Is a Termination template required?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69332-F601-B313-BB58-F21D79264608}"/>
              </a:ext>
            </a:extLst>
          </p:cNvPr>
          <p:cNvSpPr txBox="1"/>
          <p:nvPr/>
        </p:nvSpPr>
        <p:spPr>
          <a:xfrm>
            <a:off x="3722970" y="3423772"/>
            <a:ext cx="46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rgbClr val="DC7D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Termination required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9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0"/>
            <a:ext cx="4572001" cy="6437478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Arial" panose="020B0604020202020204"/>
              </a:rPr>
              <a:t>Q&amp;A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2682" y="1604682"/>
            <a:ext cx="4491318" cy="2985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03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68" y="1008845"/>
            <a:ext cx="8685832" cy="538119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Revisit key business transactions in </a:t>
            </a:r>
            <a:r>
              <a:rPr lang="en-US" sz="3000" dirty="0" err="1"/>
              <a:t>UCPath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Highlight common issues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Discuss best practices for entry and execution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Explore processes from end-to-end</a:t>
            </a:r>
            <a:endParaRPr lang="en-US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marL="1943060" lvl="3" indent="-342900">
              <a:buFont typeface="Arial" panose="020B0604020202020204" pitchFamily="34" charset="0"/>
              <a:buChar char="*"/>
            </a:pPr>
            <a:r>
              <a:rPr lang="en-US" i="1" dirty="0"/>
              <a:t>Training Environment / Materials Not Needed.</a:t>
            </a:r>
          </a:p>
          <a:p>
            <a:pPr marL="1943060" lvl="3" indent="-342900">
              <a:buFont typeface="Wingdings" pitchFamily="2" charset="2"/>
              <a:buChar char="v"/>
            </a:pPr>
            <a:endParaRPr lang="en-US" b="1" i="1" dirty="0"/>
          </a:p>
          <a:p>
            <a:pPr marL="1943060" lvl="3" indent="-342900">
              <a:buFont typeface="Wingdings" pitchFamily="2" charset="2"/>
              <a:buChar char="v"/>
            </a:pPr>
            <a:endParaRPr lang="en-US" b="1" i="1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marL="3771814" lvl="7" indent="-342900">
              <a:buFont typeface="Wingdings" pitchFamily="2" charset="2"/>
              <a:buChar char="Ø"/>
            </a:pPr>
            <a:endParaRPr lang="en-US" b="1" i="1" dirty="0"/>
          </a:p>
          <a:p>
            <a:pPr lvl="7" indent="0">
              <a:buNone/>
            </a:pPr>
            <a:endParaRPr lang="en-US" b="1" i="1" dirty="0"/>
          </a:p>
          <a:p>
            <a:pPr algn="ctr"/>
            <a:endParaRPr lang="en-US" sz="1900" b="1" i="1" dirty="0">
              <a:solidFill>
                <a:srgbClr val="FF0000"/>
              </a:solidFill>
            </a:endParaRPr>
          </a:p>
          <a:p>
            <a:pPr algn="ctr"/>
            <a:endParaRPr lang="en-US" sz="1900" i="1" dirty="0"/>
          </a:p>
          <a:p>
            <a:pPr algn="ctr"/>
            <a:endParaRPr lang="en-US" sz="19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4" y="285397"/>
            <a:ext cx="8685832" cy="897987"/>
          </a:xfrm>
        </p:spPr>
        <p:txBody>
          <a:bodyPr/>
          <a:lstStyle/>
          <a:p>
            <a:r>
              <a:rPr lang="en-US" b="1" dirty="0"/>
              <a:t>Training Refresher Objective: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17200" y="6207478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D0F7C-847B-5101-14E9-08972F8587EA}"/>
              </a:ext>
            </a:extLst>
          </p:cNvPr>
          <p:cNvSpPr txBox="1"/>
          <p:nvPr/>
        </p:nvSpPr>
        <p:spPr>
          <a:xfrm>
            <a:off x="269400" y="4653206"/>
            <a:ext cx="520810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83"/>
            <a:r>
              <a:rPr lang="en-US" sz="1400" b="1" u="sng" dirty="0">
                <a:solidFill>
                  <a:srgbClr val="0064A4"/>
                </a:solidFill>
              </a:rPr>
              <a:t>All Training Refresher Dates:</a:t>
            </a:r>
          </a:p>
          <a:p>
            <a:pPr marL="228583"/>
            <a:endParaRPr lang="en-US" sz="1400" b="1" u="sng" dirty="0"/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en-US" sz="1400" b="1" dirty="0"/>
              <a:t>Refresher 1: </a:t>
            </a:r>
            <a:r>
              <a:rPr lang="en-US" sz="1400" dirty="0"/>
              <a:t>Transfers Pt. 1 </a:t>
            </a:r>
            <a:r>
              <a:rPr lang="en-US" sz="1100" i="1" dirty="0"/>
              <a:t>(Today)</a:t>
            </a:r>
            <a:endParaRPr lang="en-US" sz="1000" i="1" dirty="0"/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en-US" sz="1400" b="1" dirty="0"/>
              <a:t>Refresher 2: </a:t>
            </a:r>
            <a:r>
              <a:rPr lang="en-US" sz="1400" dirty="0"/>
              <a:t>Modifying Additional Pay </a:t>
            </a:r>
            <a:r>
              <a:rPr lang="en-US" sz="1100" i="1" dirty="0"/>
              <a:t>(3/14)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en-US" sz="1400" b="1" dirty="0"/>
              <a:t>Refresher 3: </a:t>
            </a:r>
            <a:r>
              <a:rPr lang="en-US" sz="1400" dirty="0"/>
              <a:t>Funding Updates </a:t>
            </a:r>
            <a:r>
              <a:rPr lang="en-US" sz="1100" i="1" dirty="0"/>
              <a:t>(3/28)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en-US" sz="1400" b="1" dirty="0"/>
              <a:t>Refresher 4: </a:t>
            </a:r>
            <a:r>
              <a:rPr lang="en-US" sz="1400" dirty="0"/>
              <a:t>Transfers Pt. 2 </a:t>
            </a:r>
            <a:r>
              <a:rPr lang="en-US" sz="1100" i="1" dirty="0"/>
              <a:t>(4/11)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endParaRPr lang="en-US" sz="110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78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CF0AD-824B-0D18-11DE-281839382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7472A-6985-FDCC-6FE3-311F49753D7C}"/>
              </a:ext>
            </a:extLst>
          </p:cNvPr>
          <p:cNvSpPr txBox="1"/>
          <p:nvPr/>
        </p:nvSpPr>
        <p:spPr>
          <a:xfrm>
            <a:off x="699751" y="1619866"/>
            <a:ext cx="7744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Employee Transfer Types - Overview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Inter-Location Transfer Process Overview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Use Case Scenarios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Q&amp;A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D24389-D107-17D9-E625-A71024125D4F}"/>
              </a:ext>
            </a:extLst>
          </p:cNvPr>
          <p:cNvSpPr txBox="1">
            <a:spLocks/>
          </p:cNvSpPr>
          <p:nvPr/>
        </p:nvSpPr>
        <p:spPr>
          <a:xfrm>
            <a:off x="126618" y="469404"/>
            <a:ext cx="8685832" cy="89798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Refresher Agenda</a:t>
            </a:r>
          </a:p>
        </p:txBody>
      </p:sp>
      <p:pic>
        <p:nvPicPr>
          <p:cNvPr id="10" name="Content Placeholder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F26CAFE-59CA-95F3-A2C9-A645AE6EF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-16197"/>
          <a:stretch/>
        </p:blipFill>
        <p:spPr>
          <a:xfrm>
            <a:off x="5897922" y="3166938"/>
            <a:ext cx="3228114" cy="3221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55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0"/>
            <a:ext cx="4572001" cy="6437478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/>
              </a:rPr>
              <a:t>Employee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Transfer Types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2682" y="1604682"/>
            <a:ext cx="4491318" cy="2985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3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0264-4EDB-426E-EB77-FFD1F1B2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Employee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F719-18B8-4C6B-5D18-73DD3A3A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5</a:t>
            </a:fld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5EF26D3-301A-0D41-83F2-421CD7A0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4" y="1816479"/>
            <a:ext cx="4257399" cy="322504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64A4"/>
                </a:solidFill>
              </a:rPr>
              <a:t>INTRA</a:t>
            </a:r>
            <a:r>
              <a:rPr lang="en-US" sz="2800" u="sng" dirty="0"/>
              <a:t>-Location Transfer</a:t>
            </a:r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9AC3534F-DBE3-BBE2-473D-E9945B4F9183}"/>
              </a:ext>
            </a:extLst>
          </p:cNvPr>
          <p:cNvSpPr txBox="1">
            <a:spLocks/>
          </p:cNvSpPr>
          <p:nvPr/>
        </p:nvSpPr>
        <p:spPr>
          <a:xfrm>
            <a:off x="4564659" y="1816479"/>
            <a:ext cx="4278558" cy="3225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DC7D2A"/>
                </a:solidFill>
              </a:rPr>
              <a:t>INTER</a:t>
            </a:r>
            <a:r>
              <a:rPr lang="en-US" sz="2800" u="sng" dirty="0"/>
              <a:t>-Location Transfer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535665-49D0-85C0-B397-FD8B27786427}"/>
              </a:ext>
            </a:extLst>
          </p:cNvPr>
          <p:cNvCxnSpPr>
            <a:cxnSpLocks/>
          </p:cNvCxnSpPr>
          <p:nvPr/>
        </p:nvCxnSpPr>
        <p:spPr>
          <a:xfrm>
            <a:off x="4387487" y="1600200"/>
            <a:ext cx="0" cy="36424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89A899-C365-AAFE-C3E0-B856B1EBC7E2}"/>
              </a:ext>
            </a:extLst>
          </p:cNvPr>
          <p:cNvSpPr txBox="1"/>
          <p:nvPr/>
        </p:nvSpPr>
        <p:spPr>
          <a:xfrm>
            <a:off x="362625" y="2663687"/>
            <a:ext cx="378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Refers to moving an employee from one position to another </a:t>
            </a:r>
            <a:r>
              <a:rPr lang="en-US" b="1" dirty="0"/>
              <a:t>within UCI, using the same employee record.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0E46D4-4F49-80C2-ECE0-C3F2E7CF4F95}"/>
              </a:ext>
            </a:extLst>
          </p:cNvPr>
          <p:cNvSpPr txBox="1"/>
          <p:nvPr/>
        </p:nvSpPr>
        <p:spPr>
          <a:xfrm>
            <a:off x="4850296" y="2663687"/>
            <a:ext cx="382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Refers to moving an employee from </a:t>
            </a:r>
            <a:r>
              <a:rPr lang="en-US" b="1" dirty="0"/>
              <a:t>one campus to another, creating a new employee record.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ED64010-418E-6467-2D14-74E1A3A5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8209" y="4164785"/>
            <a:ext cx="2111459" cy="140763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42C5C50-0998-2E00-2640-4CEBF61EB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24345" y="4239328"/>
            <a:ext cx="1258552" cy="1258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DADEA-1322-8DC0-F1AB-05AC125F3A84}"/>
              </a:ext>
            </a:extLst>
          </p:cNvPr>
          <p:cNvSpPr txBox="1"/>
          <p:nvPr/>
        </p:nvSpPr>
        <p:spPr>
          <a:xfrm>
            <a:off x="5355024" y="2295939"/>
            <a:ext cx="281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UC_CONC_HIRE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EF07B-701D-CFD3-101C-E2D0215E2446}"/>
              </a:ext>
            </a:extLst>
          </p:cNvPr>
          <p:cNvSpPr txBox="1"/>
          <p:nvPr/>
        </p:nvSpPr>
        <p:spPr>
          <a:xfrm>
            <a:off x="847234" y="2295939"/>
            <a:ext cx="281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UC_TRANSFER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0264-4EDB-426E-EB77-FFD1F1B2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4" y="50903"/>
            <a:ext cx="8685832" cy="897987"/>
          </a:xfrm>
        </p:spPr>
        <p:txBody>
          <a:bodyPr>
            <a:normAutofit/>
          </a:bodyPr>
          <a:lstStyle/>
          <a:p>
            <a:r>
              <a:rPr lang="en-US" dirty="0"/>
              <a:t>Transfer Types – Key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F719-18B8-4C6B-5D18-73DD3A3A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5D82B-4989-93DC-6EE3-3EF473214B21}"/>
              </a:ext>
            </a:extLst>
          </p:cNvPr>
          <p:cNvSpPr/>
          <p:nvPr/>
        </p:nvSpPr>
        <p:spPr>
          <a:xfrm>
            <a:off x="397194" y="2832099"/>
            <a:ext cx="3606112" cy="3512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0DDB6C0-8A98-098E-189C-778FEDB2D2FF}"/>
              </a:ext>
            </a:extLst>
          </p:cNvPr>
          <p:cNvSpPr/>
          <p:nvPr/>
        </p:nvSpPr>
        <p:spPr>
          <a:xfrm>
            <a:off x="157868" y="995158"/>
            <a:ext cx="4084765" cy="1839660"/>
          </a:xfrm>
          <a:prstGeom prst="triangl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6B0FAA-A638-058D-3CC0-710550CEF59F}"/>
              </a:ext>
            </a:extLst>
          </p:cNvPr>
          <p:cNvSpPr/>
          <p:nvPr/>
        </p:nvSpPr>
        <p:spPr>
          <a:xfrm>
            <a:off x="5140696" y="2825940"/>
            <a:ext cx="3606112" cy="3519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D8B8E2DC-92A8-249F-4ABA-91390F2BFE12}"/>
              </a:ext>
            </a:extLst>
          </p:cNvPr>
          <p:cNvSpPr/>
          <p:nvPr/>
        </p:nvSpPr>
        <p:spPr>
          <a:xfrm>
            <a:off x="4901367" y="986280"/>
            <a:ext cx="4084765" cy="1845819"/>
          </a:xfrm>
          <a:prstGeom prst="triangle">
            <a:avLst>
              <a:gd name="adj" fmla="val 51654"/>
            </a:avLst>
          </a:prstGeom>
          <a:solidFill>
            <a:srgbClr val="FFD2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76211-9203-8CD9-2E76-BA11CA239EE3}"/>
              </a:ext>
            </a:extLst>
          </p:cNvPr>
          <p:cNvSpPr txBox="1"/>
          <p:nvPr/>
        </p:nvSpPr>
        <p:spPr>
          <a:xfrm>
            <a:off x="1053048" y="2018115"/>
            <a:ext cx="229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INTRA – Location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Transfer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1A642-03F9-0338-DF7F-E0D1364702D4}"/>
              </a:ext>
            </a:extLst>
          </p:cNvPr>
          <p:cNvSpPr txBox="1"/>
          <p:nvPr/>
        </p:nvSpPr>
        <p:spPr>
          <a:xfrm>
            <a:off x="5773943" y="2027291"/>
            <a:ext cx="233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INTER – Location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Transfer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C72F9-4649-542F-7AC1-E939C3C08F7D}"/>
              </a:ext>
            </a:extLst>
          </p:cNvPr>
          <p:cNvSpPr txBox="1"/>
          <p:nvPr/>
        </p:nvSpPr>
        <p:spPr>
          <a:xfrm>
            <a:off x="477666" y="2973575"/>
            <a:ext cx="3398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</a:t>
            </a:r>
            <a:r>
              <a:rPr lang="en-US" sz="1400" b="1" dirty="0"/>
              <a:t> UC_TRANSFER </a:t>
            </a:r>
            <a:r>
              <a:rPr lang="en-US" sz="1400" dirty="0"/>
              <a:t>Template is used for hiring incoming transfer. </a:t>
            </a:r>
            <a:r>
              <a:rPr lang="en-US" sz="1100" i="1" dirty="0"/>
              <a:t>(UC_TRANSFER_AC for Academic employees)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Only </a:t>
            </a:r>
            <a:r>
              <a:rPr lang="en-US" sz="1400" b="1" i="1" dirty="0"/>
              <a:t>one (1</a:t>
            </a:r>
            <a:r>
              <a:rPr lang="en-US" sz="1400" i="1" dirty="0"/>
              <a:t>) t</a:t>
            </a:r>
            <a:r>
              <a:rPr lang="en-US" sz="1400" dirty="0"/>
              <a:t>ransaction needed to complete process.</a:t>
            </a:r>
            <a:r>
              <a:rPr lang="en-US" sz="1200" i="1" dirty="0"/>
              <a:t> (No Termination template needed)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Transfer occurs on existing </a:t>
            </a:r>
            <a:r>
              <a:rPr lang="en-US" sz="1400" dirty="0" err="1"/>
              <a:t>empl</a:t>
            </a:r>
            <a:r>
              <a:rPr lang="en-US" sz="1400" dirty="0"/>
              <a:t>. record.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Job Data &amp; history will transfer to new job/position.*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 history transfers to new dept.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/>
            <a:r>
              <a:rPr lang="en-US" sz="1100" i="1" dirty="0"/>
              <a:t>*Job Data should be reviewed and/or modified prior to executing transfer.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3B2A6-E4C9-CBDB-F883-B0689E436135}"/>
              </a:ext>
            </a:extLst>
          </p:cNvPr>
          <p:cNvSpPr txBox="1"/>
          <p:nvPr/>
        </p:nvSpPr>
        <p:spPr>
          <a:xfrm>
            <a:off x="5189132" y="3006658"/>
            <a:ext cx="342376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UC_CONC_HIRE </a:t>
            </a:r>
            <a:r>
              <a:rPr lang="en-US" sz="1400" dirty="0"/>
              <a:t>Template is used for hiring incoming transfer. </a:t>
            </a:r>
            <a:r>
              <a:rPr lang="en-US" sz="1100" i="1" dirty="0"/>
              <a:t>(UC_CONC_HIRE_AC for Academic employees)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Two (2) </a:t>
            </a:r>
            <a:r>
              <a:rPr lang="en-US" sz="1400" dirty="0"/>
              <a:t>or more transactions needed to complete process.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Hire (New/Future Dept.)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Termination (Current Dept.)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receiving &amp; releasing departments need to communicate and coordinate the entries of each transactions.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Work history maintained separately.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18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1B2-AC94-EDE2-DCE4-B97A2BE9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Which Template?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933A-192A-5EC9-2E51-5EB899BA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UC_Transfer</a:t>
            </a:r>
            <a:r>
              <a:rPr lang="en-US" b="1" u="sng" dirty="0"/>
              <a:t> Template: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Employee Promotion to </a:t>
            </a:r>
            <a:r>
              <a:rPr lang="en-US" sz="1800" b="1" i="1" u="sng" dirty="0"/>
              <a:t>new</a:t>
            </a:r>
            <a:r>
              <a:rPr lang="en-US" sz="1800" dirty="0"/>
              <a:t> position number.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*A position is erroneously over-allocated </a:t>
            </a:r>
            <a:r>
              <a:rPr lang="en-US" sz="1600" i="1" dirty="0"/>
              <a:t>(more than 1 person assigned to same position number) </a:t>
            </a:r>
            <a:r>
              <a:rPr lang="en-US" sz="1800" dirty="0"/>
              <a:t>and need to move a person into a separate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*Department or School Reorganizing / Restructuring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*Incorrect position 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*Employee transition is completed, &amp; dept needs to move employee out of multi—headcount position.</a:t>
            </a:r>
            <a:endParaRPr lang="en-US" dirty="0"/>
          </a:p>
          <a:p>
            <a:r>
              <a:rPr lang="en-US" b="1" u="sng" dirty="0"/>
              <a:t>UC_CONC_HIRE Template: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E7176-5A50-C67A-316D-FEF8C8F09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D5800-9F94-0805-F438-3FCC5D6429D3}"/>
              </a:ext>
            </a:extLst>
          </p:cNvPr>
          <p:cNvSpPr txBox="1"/>
          <p:nvPr/>
        </p:nvSpPr>
        <p:spPr>
          <a:xfrm>
            <a:off x="272931" y="4576525"/>
            <a:ext cx="87956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dirty="0"/>
              <a:t>Hiring an employee from</a:t>
            </a:r>
            <a:r>
              <a:rPr lang="en-US" i="1" dirty="0"/>
              <a:t> </a:t>
            </a:r>
            <a:r>
              <a:rPr lang="en-US" b="1" i="1" dirty="0"/>
              <a:t>another</a:t>
            </a:r>
            <a:r>
              <a:rPr lang="en-US" i="1" dirty="0"/>
              <a:t> </a:t>
            </a:r>
            <a:r>
              <a:rPr lang="en-US" dirty="0"/>
              <a:t>UC Location.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dirty="0"/>
              <a:t>Transferring an employee from another school or department, within UCI, to another an </a:t>
            </a:r>
            <a:r>
              <a:rPr lang="en-US" b="1" i="1" dirty="0"/>
              <a:t>unrelated job.</a:t>
            </a:r>
          </a:p>
          <a:p>
            <a:pPr marL="971533" lvl="1" indent="-285750">
              <a:spcAft>
                <a:spcPts val="600"/>
              </a:spcAft>
            </a:pPr>
            <a:r>
              <a:rPr lang="en-US" sz="1600" dirty="0"/>
              <a:t>a. Both School / Dept. agree or desire to create separate job record.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dirty="0"/>
              <a:t>Medical Center employee transferring to a </a:t>
            </a:r>
            <a:r>
              <a:rPr lang="en-US" i="1" dirty="0"/>
              <a:t>Campus</a:t>
            </a:r>
            <a:r>
              <a:rPr lang="en-US" dirty="0"/>
              <a:t> job.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F0A4C-59A8-678A-AA9E-254E90DDD9FB}"/>
              </a:ext>
            </a:extLst>
          </p:cNvPr>
          <p:cNvSpPr txBox="1"/>
          <p:nvPr/>
        </p:nvSpPr>
        <p:spPr>
          <a:xfrm>
            <a:off x="6834030" y="2724756"/>
            <a:ext cx="22345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 #2-5 are considered </a:t>
            </a:r>
            <a:r>
              <a:rPr lang="en-US" sz="1200" i="1" dirty="0"/>
              <a:t>Lateral</a:t>
            </a:r>
            <a:r>
              <a:rPr lang="en-US" sz="1200" dirty="0"/>
              <a:t> transfers.</a:t>
            </a:r>
          </a:p>
        </p:txBody>
      </p:sp>
    </p:spTree>
    <p:extLst>
      <p:ext uri="{BB962C8B-B14F-4D97-AF65-F5344CB8AC3E}">
        <p14:creationId xmlns:p14="http://schemas.microsoft.com/office/powerpoint/2010/main" val="182717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0"/>
            <a:ext cx="4572001" cy="6437478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/>
              </a:rPr>
              <a:t>Inter-Location Transfer Process Overview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2682" y="1604682"/>
            <a:ext cx="4491318" cy="2985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74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3AF6-E318-70A3-D0C3-B34909E2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Inter-Location Process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A35856-9771-23B0-AD8B-FE774E975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951013"/>
              </p:ext>
            </p:extLst>
          </p:nvPr>
        </p:nvGraphicFramePr>
        <p:xfrm>
          <a:off x="228600" y="1042988"/>
          <a:ext cx="8686800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E1BC-DFDB-243F-D7D1-D5FE4C2A8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09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FA Standard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standard-screen-template" id="{085FA25C-E160-4F41-82D5-15C5F5196075}" vid="{04E02BA0-7A10-44B0-A17E-F486C255F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90563</TotalTime>
  <Words>1336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DFA Standard Screen PPT Template</vt:lpstr>
      <vt:lpstr>Refresher Training: Transfers - Part 2</vt:lpstr>
      <vt:lpstr>Training Refresher Objective:</vt:lpstr>
      <vt:lpstr>PowerPoint Presentation</vt:lpstr>
      <vt:lpstr>PowerPoint Presentation</vt:lpstr>
      <vt:lpstr>Types of Employee Transfers</vt:lpstr>
      <vt:lpstr>Transfer Types – Key Differences</vt:lpstr>
      <vt:lpstr>When to Use Which Template?</vt:lpstr>
      <vt:lpstr>PowerPoint Presentation</vt:lpstr>
      <vt:lpstr>Inter-Location Process Overview</vt:lpstr>
      <vt:lpstr>Inter-Location Process Steps</vt:lpstr>
      <vt:lpstr>Inter-Location Transfer Process Steps (II)</vt:lpstr>
      <vt:lpstr>Inter-Location Transfer Process Steps (III)</vt:lpstr>
      <vt:lpstr>Inter-Location Process Steps (IV)</vt:lpstr>
      <vt:lpstr>PowerPoint Presentation</vt:lpstr>
      <vt:lpstr>Hiring Employee From Another UC Location</vt:lpstr>
      <vt:lpstr>Hiring Employee from Another UCI School  (New Empl Record)</vt:lpstr>
      <vt:lpstr>Promoting an Employee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Tips  May 17, 2022</dc:title>
  <dc:creator>Deborah Kistler</dc:creator>
  <cp:lastModifiedBy>Andrea Knaub</cp:lastModifiedBy>
  <cp:revision>177</cp:revision>
  <cp:lastPrinted>2023-02-18T08:42:02Z</cp:lastPrinted>
  <dcterms:created xsi:type="dcterms:W3CDTF">2022-05-24T14:15:47Z</dcterms:created>
  <dcterms:modified xsi:type="dcterms:W3CDTF">2023-04-20T20:58:14Z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33AF6159-FDAC-439D-B401-A469DA7B5AFB</vt:lpwstr>
  </property>
  <property fmtid="{D5CDD505-2E9C-101B-9397-08002B2CF9AE}" pid="3" name="ArticulatePath">
    <vt:lpwstr>TTT_10_4_2022 (1)</vt:lpwstr>
  </property>
</Properties>
</file>