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notesSlides/notesSlide29.xml" ContentType="application/vnd.openxmlformats-officedocument.presentationml.notesSlide+xml"/>
  <Override PartName="/ppt/tags/tag46.xml" ContentType="application/vnd.openxmlformats-officedocument.presentationml.tags+xml"/>
  <Override PartName="/ppt/notesSlides/notesSlide3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1.xml" ContentType="application/vnd.openxmlformats-officedocument.presentationml.notesSlide+xml"/>
  <Override PartName="/ppt/tags/tag49.xml" ContentType="application/vnd.openxmlformats-officedocument.presentationml.tags+xml"/>
  <Override PartName="/ppt/notesSlides/notesSlide32.xml" ContentType="application/vnd.openxmlformats-officedocument.presentationml.notesSlide+xml"/>
  <Override PartName="/ppt/tags/tag50.xml" ContentType="application/vnd.openxmlformats-officedocument.presentationml.tags+xml"/>
  <Override PartName="/ppt/notesSlides/notesSlide3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4.xml" ContentType="application/vnd.openxmlformats-officedocument.presentationml.notesSlide+xml"/>
  <Override PartName="/ppt/tags/tag53.xml" ContentType="application/vnd.openxmlformats-officedocument.presentationml.tags+xml"/>
  <Override PartName="/ppt/notesSlides/notesSlide35.xml" ContentType="application/vnd.openxmlformats-officedocument.presentationml.notesSlide+xml"/>
  <Override PartName="/ppt/tags/tag54.xml" ContentType="application/vnd.openxmlformats-officedocument.presentationml.tags+xml"/>
  <Override PartName="/ppt/notesSlides/notesSlide36.xml" ContentType="application/vnd.openxmlformats-officedocument.presentationml.notesSlide+xml"/>
  <Override PartName="/ppt/tags/tag55.xml" ContentType="application/vnd.openxmlformats-officedocument.presentationml.tags+xml"/>
  <Override PartName="/ppt/notesSlides/notesSlide37.xml" ContentType="application/vnd.openxmlformats-officedocument.presentationml.notesSlide+xml"/>
  <Override PartName="/ppt/tags/tag56.xml" ContentType="application/vnd.openxmlformats-officedocument.presentationml.tags+xml"/>
  <Override PartName="/ppt/notesSlides/notesSlide38.xml" ContentType="application/vnd.openxmlformats-officedocument.presentationml.notesSlide+xml"/>
  <Override PartName="/ppt/tags/tag57.xml" ContentType="application/vnd.openxmlformats-officedocument.presentationml.tags+xml"/>
  <Override PartName="/ppt/notesSlides/notesSlide39.xml" ContentType="application/vnd.openxmlformats-officedocument.presentationml.notesSlide+xml"/>
  <Override PartName="/ppt/tags/tag58.xml" ContentType="application/vnd.openxmlformats-officedocument.presentationml.tags+xml"/>
  <Override PartName="/ppt/notesSlides/notesSlide40.xml" ContentType="application/vnd.openxmlformats-officedocument.presentationml.notesSlide+xml"/>
  <Override PartName="/ppt/tags/tag59.xml" ContentType="application/vnd.openxmlformats-officedocument.presentationml.tags+xml"/>
  <Override PartName="/ppt/notesSlides/notesSlide4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4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4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handoutMasterIdLst>
    <p:handoutMasterId r:id="rId61"/>
  </p:handoutMasterIdLst>
  <p:sldIdLst>
    <p:sldId id="510" r:id="rId5"/>
    <p:sldId id="559" r:id="rId6"/>
    <p:sldId id="561" r:id="rId7"/>
    <p:sldId id="512" r:id="rId8"/>
    <p:sldId id="557" r:id="rId9"/>
    <p:sldId id="514" r:id="rId10"/>
    <p:sldId id="580" r:id="rId11"/>
    <p:sldId id="581" r:id="rId12"/>
    <p:sldId id="582" r:id="rId13"/>
    <p:sldId id="583" r:id="rId14"/>
    <p:sldId id="584" r:id="rId15"/>
    <p:sldId id="585" r:id="rId16"/>
    <p:sldId id="586" r:id="rId17"/>
    <p:sldId id="587" r:id="rId18"/>
    <p:sldId id="588" r:id="rId19"/>
    <p:sldId id="566" r:id="rId20"/>
    <p:sldId id="579" r:id="rId21"/>
    <p:sldId id="570" r:id="rId22"/>
    <p:sldId id="589" r:id="rId23"/>
    <p:sldId id="590" r:id="rId24"/>
    <p:sldId id="591" r:id="rId25"/>
    <p:sldId id="592" r:id="rId26"/>
    <p:sldId id="593" r:id="rId27"/>
    <p:sldId id="594" r:id="rId28"/>
    <p:sldId id="595" r:id="rId29"/>
    <p:sldId id="596" r:id="rId30"/>
    <p:sldId id="597" r:id="rId31"/>
    <p:sldId id="599" r:id="rId32"/>
    <p:sldId id="602" r:id="rId33"/>
    <p:sldId id="603" r:id="rId34"/>
    <p:sldId id="600" r:id="rId35"/>
    <p:sldId id="601" r:id="rId36"/>
    <p:sldId id="598" r:id="rId37"/>
    <p:sldId id="573" r:id="rId38"/>
    <p:sldId id="604" r:id="rId39"/>
    <p:sldId id="605" r:id="rId40"/>
    <p:sldId id="606" r:id="rId41"/>
    <p:sldId id="571" r:id="rId42"/>
    <p:sldId id="607" r:id="rId43"/>
    <p:sldId id="608" r:id="rId44"/>
    <p:sldId id="621" r:id="rId45"/>
    <p:sldId id="622" r:id="rId46"/>
    <p:sldId id="623" r:id="rId47"/>
    <p:sldId id="624" r:id="rId48"/>
    <p:sldId id="625" r:id="rId49"/>
    <p:sldId id="626" r:id="rId50"/>
    <p:sldId id="619" r:id="rId51"/>
    <p:sldId id="630" r:id="rId52"/>
    <p:sldId id="631" r:id="rId53"/>
    <p:sldId id="620" r:id="rId54"/>
    <p:sldId id="577" r:id="rId55"/>
    <p:sldId id="575" r:id="rId56"/>
    <p:sldId id="564" r:id="rId57"/>
    <p:sldId id="568" r:id="rId58"/>
    <p:sldId id="569" r:id="rId59"/>
  </p:sldIdLst>
  <p:sldSz cx="9144000" cy="6858000" type="screen4x3"/>
  <p:notesSz cx="7010400" cy="92964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DB0337-2D00-D14E-8FDA-1480ACC8AB65}">
          <p14:sldIdLst>
            <p14:sldId id="510"/>
            <p14:sldId id="559"/>
            <p14:sldId id="561"/>
            <p14:sldId id="512"/>
            <p14:sldId id="557"/>
            <p14:sldId id="514"/>
            <p14:sldId id="580"/>
            <p14:sldId id="581"/>
            <p14:sldId id="582"/>
            <p14:sldId id="583"/>
            <p14:sldId id="584"/>
            <p14:sldId id="585"/>
            <p14:sldId id="586"/>
            <p14:sldId id="587"/>
            <p14:sldId id="588"/>
            <p14:sldId id="566"/>
            <p14:sldId id="579"/>
            <p14:sldId id="570"/>
            <p14:sldId id="589"/>
            <p14:sldId id="590"/>
            <p14:sldId id="591"/>
            <p14:sldId id="592"/>
            <p14:sldId id="593"/>
            <p14:sldId id="594"/>
            <p14:sldId id="595"/>
            <p14:sldId id="596"/>
            <p14:sldId id="597"/>
            <p14:sldId id="599"/>
            <p14:sldId id="602"/>
            <p14:sldId id="603"/>
            <p14:sldId id="600"/>
            <p14:sldId id="601"/>
            <p14:sldId id="598"/>
            <p14:sldId id="573"/>
            <p14:sldId id="604"/>
            <p14:sldId id="605"/>
            <p14:sldId id="606"/>
            <p14:sldId id="571"/>
            <p14:sldId id="607"/>
            <p14:sldId id="608"/>
            <p14:sldId id="621"/>
            <p14:sldId id="622"/>
            <p14:sldId id="623"/>
            <p14:sldId id="624"/>
            <p14:sldId id="625"/>
            <p14:sldId id="626"/>
            <p14:sldId id="619"/>
            <p14:sldId id="630"/>
            <p14:sldId id="631"/>
            <p14:sldId id="620"/>
            <p14:sldId id="577"/>
            <p14:sldId id="575"/>
            <p14:sldId id="564"/>
            <p14:sldId id="568"/>
            <p14:sldId id="5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Chen Lane" initials="NCL" lastIdx="17" clrIdx="0"/>
  <p:cmAuthor id="8" name="Maria Gorginova" initials="MG" lastIdx="1" clrIdx="6">
    <p:extLst>
      <p:ext uri="{19B8F6BF-5375-455C-9EA6-DF929625EA0E}">
        <p15:presenceInfo xmlns:p15="http://schemas.microsoft.com/office/powerpoint/2012/main" userId="S-1-5-21-497440546-3349810628-3187559507-19672" providerId="AD"/>
      </p:ext>
    </p:extLst>
  </p:cmAuthor>
  <p:cmAuthor id="2" name="Ola Skalimowska" initials="OS" lastIdx="55" clrIdx="1">
    <p:extLst>
      <p:ext uri="{19B8F6BF-5375-455C-9EA6-DF929625EA0E}">
        <p15:presenceInfo xmlns:p15="http://schemas.microsoft.com/office/powerpoint/2012/main" userId="S-1-5-21-497440546-3349810628-3187559507-47281" providerId="AD"/>
      </p:ext>
    </p:extLst>
  </p:cmAuthor>
  <p:cmAuthor id="3" name="Angel Rivera" initials="AR" lastIdx="10" clrIdx="3">
    <p:extLst>
      <p:ext uri="{19B8F6BF-5375-455C-9EA6-DF929625EA0E}">
        <p15:presenceInfo xmlns:p15="http://schemas.microsoft.com/office/powerpoint/2012/main" userId="S-1-5-21-497440546-3349810628-3187559507-63982" providerId="AD"/>
      </p:ext>
    </p:extLst>
  </p:cmAuthor>
  <p:cmAuthor id="4" name="Andrea Garrison" initials="AG" lastIdx="18" clrIdx="2">
    <p:extLst>
      <p:ext uri="{19B8F6BF-5375-455C-9EA6-DF929625EA0E}">
        <p15:presenceInfo xmlns:p15="http://schemas.microsoft.com/office/powerpoint/2012/main" userId="S-1-5-21-497440546-3349810628-3187559507-67875" providerId="AD"/>
      </p:ext>
    </p:extLst>
  </p:cmAuthor>
  <p:cmAuthor id="5" name="Sheila A. Mercer" initials="SAM" lastIdx="17" clrIdx="4">
    <p:extLst>
      <p:ext uri="{19B8F6BF-5375-455C-9EA6-DF929625EA0E}">
        <p15:presenceInfo xmlns:p15="http://schemas.microsoft.com/office/powerpoint/2012/main" userId="S-1-5-21-497440546-3349810628-3187559507-17500" providerId="AD"/>
      </p:ext>
    </p:extLst>
  </p:cmAuthor>
  <p:cmAuthor id="6" name="Sang Le. Ta" initials="SLT" lastIdx="1" clrIdx="5">
    <p:extLst>
      <p:ext uri="{19B8F6BF-5375-455C-9EA6-DF929625EA0E}">
        <p15:presenceInfo xmlns:p15="http://schemas.microsoft.com/office/powerpoint/2012/main" userId="S-1-5-21-497440546-3349810628-3187559507-34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EB5"/>
    <a:srgbClr val="1B3D6D"/>
    <a:srgbClr val="1D579B"/>
    <a:srgbClr val="555759"/>
    <a:srgbClr val="95C93D"/>
    <a:srgbClr val="0064A4"/>
    <a:srgbClr val="FFD200"/>
    <a:srgbClr val="F78D2D"/>
    <a:srgbClr val="09548D"/>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88756" autoAdjust="0"/>
  </p:normalViewPr>
  <p:slideViewPr>
    <p:cSldViewPr snapToGrid="0" snapToObjects="1">
      <p:cViewPr varScale="1">
        <p:scale>
          <a:sx n="70" d="100"/>
          <a:sy n="70" d="100"/>
        </p:scale>
        <p:origin x="1242" y="42"/>
      </p:cViewPr>
      <p:guideLst>
        <p:guide orient="horz" pos="2160"/>
        <p:guide pos="2880"/>
      </p:guideLst>
    </p:cSldViewPr>
  </p:slideViewPr>
  <p:outlineViewPr>
    <p:cViewPr>
      <p:scale>
        <a:sx n="33" d="100"/>
        <a:sy n="33" d="100"/>
      </p:scale>
      <p:origin x="0" y="-6594"/>
    </p:cViewPr>
  </p:outlineViewPr>
  <p:notesTextViewPr>
    <p:cViewPr>
      <p:scale>
        <a:sx n="3" d="2"/>
        <a:sy n="3" d="2"/>
      </p:scale>
      <p:origin x="0" y="0"/>
    </p:cViewPr>
  </p:notesTextViewPr>
  <p:sorterViewPr>
    <p:cViewPr>
      <p:scale>
        <a:sx n="110" d="100"/>
        <a:sy n="110" d="100"/>
      </p:scale>
      <p:origin x="0" y="-21582"/>
    </p:cViewPr>
  </p:sorterViewPr>
  <p:notesViewPr>
    <p:cSldViewPr snapToGrid="0" snapToObjects="1">
      <p:cViewPr varScale="1">
        <p:scale>
          <a:sx n="102" d="100"/>
          <a:sy n="102" d="100"/>
        </p:scale>
        <p:origin x="-348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82" tIns="46542" rIns="93082" bIns="46542" rtlCol="0"/>
          <a:lstStyle>
            <a:lvl1pPr algn="l">
              <a:defRPr sz="1200"/>
            </a:lvl1pPr>
          </a:lstStyle>
          <a:p>
            <a:endParaRPr lang="en-US" dirty="0"/>
          </a:p>
        </p:txBody>
      </p:sp>
      <p:sp>
        <p:nvSpPr>
          <p:cNvPr id="3" name="Date Placeholder 2"/>
          <p:cNvSpPr>
            <a:spLocks noGrp="1"/>
          </p:cNvSpPr>
          <p:nvPr>
            <p:ph type="dt" sz="quarter" idx="1"/>
          </p:nvPr>
        </p:nvSpPr>
        <p:spPr>
          <a:xfrm>
            <a:off x="3970946" y="0"/>
            <a:ext cx="3037840" cy="464820"/>
          </a:xfrm>
          <a:prstGeom prst="rect">
            <a:avLst/>
          </a:prstGeom>
        </p:spPr>
        <p:txBody>
          <a:bodyPr vert="horz" lIns="93082" tIns="46542" rIns="93082" bIns="46542" rtlCol="0"/>
          <a:lstStyle>
            <a:lvl1pPr algn="r">
              <a:defRPr sz="1200"/>
            </a:lvl1pPr>
          </a:lstStyle>
          <a:p>
            <a:fld id="{B53556E5-6382-4B10-BC31-561DC31E4FF6}" type="datetimeFigureOut">
              <a:rPr lang="en-US" smtClean="0"/>
              <a:t>3/1/2021</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082" tIns="46542" rIns="93082" bIns="46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6" y="8829966"/>
            <a:ext cx="3037840" cy="464820"/>
          </a:xfrm>
          <a:prstGeom prst="rect">
            <a:avLst/>
          </a:prstGeom>
        </p:spPr>
        <p:txBody>
          <a:bodyPr vert="horz" lIns="93082" tIns="46542" rIns="93082" bIns="46542" rtlCol="0" anchor="b"/>
          <a:lstStyle>
            <a:lvl1pPr algn="r">
              <a:defRPr sz="1200"/>
            </a:lvl1pPr>
          </a:lstStyle>
          <a:p>
            <a:fld id="{478A05DF-8DB9-4927-B5C8-126B58A89DEA}" type="slidenum">
              <a:rPr lang="en-US" smtClean="0"/>
              <a:t>‹#›</a:t>
            </a:fld>
            <a:endParaRPr lang="en-US" dirty="0"/>
          </a:p>
        </p:txBody>
      </p:sp>
    </p:spTree>
    <p:extLst>
      <p:ext uri="{BB962C8B-B14F-4D97-AF65-F5344CB8AC3E}">
        <p14:creationId xmlns:p14="http://schemas.microsoft.com/office/powerpoint/2010/main" val="26202051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037840" cy="466435"/>
          </a:xfrm>
          <a:prstGeom prst="rect">
            <a:avLst/>
          </a:prstGeom>
        </p:spPr>
        <p:txBody>
          <a:bodyPr vert="horz" lIns="93082" tIns="46542" rIns="93082" bIns="46542" rtlCol="0"/>
          <a:lstStyle>
            <a:lvl1pPr algn="l">
              <a:defRPr sz="1200"/>
            </a:lvl1pPr>
          </a:lstStyle>
          <a:p>
            <a:endParaRPr lang="en-US" dirty="0"/>
          </a:p>
        </p:txBody>
      </p:sp>
      <p:sp>
        <p:nvSpPr>
          <p:cNvPr id="3" name="Date Placeholder 2"/>
          <p:cNvSpPr>
            <a:spLocks noGrp="1"/>
          </p:cNvSpPr>
          <p:nvPr>
            <p:ph type="dt" idx="1"/>
          </p:nvPr>
        </p:nvSpPr>
        <p:spPr>
          <a:xfrm>
            <a:off x="3970946" y="9"/>
            <a:ext cx="3037840" cy="466435"/>
          </a:xfrm>
          <a:prstGeom prst="rect">
            <a:avLst/>
          </a:prstGeom>
        </p:spPr>
        <p:txBody>
          <a:bodyPr vert="horz" lIns="93082" tIns="46542" rIns="93082" bIns="46542" rtlCol="0"/>
          <a:lstStyle>
            <a:lvl1pPr algn="r">
              <a:defRPr sz="1200"/>
            </a:lvl1pPr>
          </a:lstStyle>
          <a:p>
            <a:fld id="{70987BF5-9131-4179-8757-0343718F8419}" type="datetimeFigureOut">
              <a:rPr lang="en-US" smtClean="0"/>
              <a:t>3/1/2021</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082" tIns="46542" rIns="93082" bIns="46542" rtlCol="0" anchor="ctr"/>
          <a:lstStyle/>
          <a:p>
            <a:endParaRPr lang="en-US" dirty="0"/>
          </a:p>
        </p:txBody>
      </p:sp>
      <p:sp>
        <p:nvSpPr>
          <p:cNvPr id="5" name="Notes Placeholder 4"/>
          <p:cNvSpPr>
            <a:spLocks noGrp="1"/>
          </p:cNvSpPr>
          <p:nvPr>
            <p:ph type="body" sz="quarter" idx="3"/>
          </p:nvPr>
        </p:nvSpPr>
        <p:spPr>
          <a:xfrm>
            <a:off x="701040" y="4473902"/>
            <a:ext cx="5608320" cy="3660457"/>
          </a:xfrm>
          <a:prstGeom prst="rect">
            <a:avLst/>
          </a:prstGeom>
        </p:spPr>
        <p:txBody>
          <a:bodyPr vert="horz" lIns="93082" tIns="46542" rIns="93082" bIns="465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082" tIns="46542" rIns="93082" bIns="465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6" y="8829969"/>
            <a:ext cx="3037840" cy="466434"/>
          </a:xfrm>
          <a:prstGeom prst="rect">
            <a:avLst/>
          </a:prstGeom>
        </p:spPr>
        <p:txBody>
          <a:bodyPr vert="horz" lIns="93082" tIns="46542" rIns="93082" bIns="46542" rtlCol="0" anchor="b"/>
          <a:lstStyle>
            <a:lvl1pPr algn="r">
              <a:defRPr sz="1200"/>
            </a:lvl1pPr>
          </a:lstStyle>
          <a:p>
            <a:fld id="{1B27D043-2BC0-4472-BF08-3701F4109607}" type="slidenum">
              <a:rPr lang="en-US" smtClean="0"/>
              <a:t>‹#›</a:t>
            </a:fld>
            <a:endParaRPr lang="en-US" dirty="0"/>
          </a:p>
        </p:txBody>
      </p:sp>
    </p:spTree>
    <p:extLst>
      <p:ext uri="{BB962C8B-B14F-4D97-AF65-F5344CB8AC3E}">
        <p14:creationId xmlns:p14="http://schemas.microsoft.com/office/powerpoint/2010/main" val="6945167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Budget Distribution training. This course outlines the process required to create and maintain permanently budgeted positions in UCPath so that the information is transferred into Kuali Budget Module (KBM). It is recommended to take the Funding Entry training prior to taking this course. Many of the concepts taught in Funding Entry are carried over into this course.</a:t>
            </a:r>
            <a:endParaRPr lang="en-US" dirty="0"/>
          </a:p>
        </p:txBody>
      </p:sp>
    </p:spTree>
    <p:extLst>
      <p:ext uri="{BB962C8B-B14F-4D97-AF65-F5344CB8AC3E}">
        <p14:creationId xmlns:p14="http://schemas.microsoft.com/office/powerpoint/2010/main" val="174550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a:t>UCPath system looks for the lowest level of funding when generating the payroll accounting entries. In other words,  the system looks at the employee’s position and searches for position level funding first, position pool level funding second and department level funding last. </a:t>
            </a:r>
            <a:r>
              <a:rPr lang="en-US" dirty="0" smtClean="0"/>
              <a:t>Since</a:t>
            </a:r>
            <a:r>
              <a:rPr lang="en-US" baseline="0" dirty="0" smtClean="0"/>
              <a:t> we are not using Position Pool level funding at UCI, if Position level funding is missing then it uses Department level funding.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a:t>department Initiators </a:t>
            </a:r>
            <a:r>
              <a:rPr lang="en-US" dirty="0" smtClean="0"/>
              <a:t>are </a:t>
            </a:r>
            <a:r>
              <a:rPr lang="en-US" dirty="0"/>
              <a:t>only </a:t>
            </a:r>
            <a:r>
              <a:rPr lang="en-US" dirty="0" smtClean="0"/>
              <a:t>responsible </a:t>
            </a:r>
            <a:r>
              <a:rPr lang="en-US" dirty="0"/>
              <a:t>adding and updating Position Funding. </a:t>
            </a:r>
            <a:r>
              <a:rPr lang="en-US" dirty="0" smtClean="0"/>
              <a:t>Department default</a:t>
            </a:r>
            <a:r>
              <a:rPr lang="en-US" baseline="0" dirty="0" smtClean="0"/>
              <a:t> </a:t>
            </a:r>
            <a:r>
              <a:rPr lang="en-US" dirty="0" smtClean="0"/>
              <a:t>funding was set </a:t>
            </a:r>
            <a:r>
              <a:rPr lang="en-US" dirty="0"/>
              <a:t>up prior to go-live and </a:t>
            </a:r>
            <a:r>
              <a:rPr lang="en-US" dirty="0" smtClean="0"/>
              <a:t>is managed </a:t>
            </a:r>
            <a:r>
              <a:rPr lang="en-US" dirty="0"/>
              <a:t>centrally.  </a:t>
            </a:r>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12</a:t>
            </a:fld>
            <a:endParaRPr lang="en-US" dirty="0"/>
          </a:p>
        </p:txBody>
      </p:sp>
    </p:spTree>
    <p:extLst>
      <p:ext uri="{BB962C8B-B14F-4D97-AF65-F5344CB8AC3E}">
        <p14:creationId xmlns:p14="http://schemas.microsoft.com/office/powerpoint/2010/main" val="411078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7: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t>To avoid payroll costs being charged to the department default account position funding should be set up prior to an employee getting paid or, if possible, prior to being hired. </a:t>
            </a:r>
            <a:endParaRPr/>
          </a:p>
          <a:p>
            <a:pPr marL="0" lvl="0" indent="0" algn="l" rtl="0">
              <a:spcBef>
                <a:spcPts val="0"/>
              </a:spcBef>
              <a:spcAft>
                <a:spcPts val="0"/>
              </a:spcAft>
              <a:buNone/>
            </a:pPr>
            <a:endParaRPr/>
          </a:p>
          <a:p>
            <a:pPr marL="0" lvl="0" indent="0" algn="l" rtl="0">
              <a:spcBef>
                <a:spcPts val="0"/>
              </a:spcBef>
              <a:spcAft>
                <a:spcPts val="0"/>
              </a:spcAft>
              <a:buNone/>
            </a:pPr>
            <a:r>
              <a:rPr lang="en-US"/>
              <a:t>However, please note that from the system perspective the position funding can be added or updated at </a:t>
            </a:r>
            <a:r>
              <a:rPr lang="en-US" b="1"/>
              <a:t>any point </a:t>
            </a:r>
            <a:r>
              <a:rPr lang="en-US"/>
              <a:t>after the position has been created.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Arial"/>
              <a:buNone/>
            </a:pPr>
            <a:r>
              <a:rPr lang="en-US" b="1"/>
              <a:t>Note: </a:t>
            </a:r>
            <a:r>
              <a:rPr lang="en-US" b="0"/>
              <a:t>All departmental </a:t>
            </a:r>
            <a:r>
              <a:rPr lang="en-US" b="1"/>
              <a:t>pre-processes</a:t>
            </a:r>
            <a:r>
              <a:rPr lang="en-US"/>
              <a:t> must followed prior to entry into UCPath including location approvals, all necessary consultations, policy, and procedures </a:t>
            </a:r>
            <a:endParaRPr/>
          </a:p>
          <a:p>
            <a:pPr marL="0" lvl="0" indent="0" algn="l" rtl="0">
              <a:spcBef>
                <a:spcPts val="0"/>
              </a:spcBef>
              <a:spcAft>
                <a:spcPts val="0"/>
              </a:spcAft>
              <a:buNone/>
            </a:pPr>
            <a:endParaRPr/>
          </a:p>
        </p:txBody>
      </p:sp>
      <p:sp>
        <p:nvSpPr>
          <p:cNvPr id="327" name="Google Shape;327;p17: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93877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I</a:t>
            </a:r>
            <a:r>
              <a:rPr lang="en-US" baseline="0" dirty="0" smtClean="0"/>
              <a:t>f the department is changed for a position the funding is no longer applicable. New funding must be entered for that position/department combination.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If split funding is needed for a position, the department that owns the position must enter the funding for both departments.</a:t>
            </a:r>
          </a:p>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14</a:t>
            </a:fld>
            <a:endParaRPr lang="en-US" dirty="0"/>
          </a:p>
        </p:txBody>
      </p:sp>
    </p:spTree>
    <p:extLst>
      <p:ext uri="{BB962C8B-B14F-4D97-AF65-F5344CB8AC3E}">
        <p14:creationId xmlns:p14="http://schemas.microsoft.com/office/powerpoint/2010/main" val="311388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15</a:t>
            </a:fld>
            <a:endParaRPr lang="en-US" dirty="0"/>
          </a:p>
        </p:txBody>
      </p:sp>
    </p:spTree>
    <p:extLst>
      <p:ext uri="{BB962C8B-B14F-4D97-AF65-F5344CB8AC3E}">
        <p14:creationId xmlns:p14="http://schemas.microsoft.com/office/powerpoint/2010/main" val="325163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17</a:t>
            </a:fld>
            <a:endParaRPr lang="en-US" dirty="0"/>
          </a:p>
        </p:txBody>
      </p:sp>
    </p:spTree>
    <p:extLst>
      <p:ext uri="{BB962C8B-B14F-4D97-AF65-F5344CB8AC3E}">
        <p14:creationId xmlns:p14="http://schemas.microsoft.com/office/powerpoint/2010/main" val="3671001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18</a:t>
            </a:fld>
            <a:endParaRPr lang="en-US" dirty="0"/>
          </a:p>
        </p:txBody>
      </p:sp>
    </p:spTree>
    <p:extLst>
      <p:ext uri="{BB962C8B-B14F-4D97-AF65-F5344CB8AC3E}">
        <p14:creationId xmlns:p14="http://schemas.microsoft.com/office/powerpoint/2010/main" val="2444511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6: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t>This diagram is a high-level process flow of funding entry.</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n-US"/>
              <a:t>The funding level (position) must exist before creating any funding entry.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n-US"/>
              <a:t>Next, enter or modify funding data.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n-US"/>
              <a:t>Manually entered data passes through an approval workflow. Use the </a:t>
            </a:r>
            <a:r>
              <a:rPr lang="en-US" b="1"/>
              <a:t>Funding Entry Inquiry </a:t>
            </a:r>
            <a:r>
              <a:rPr lang="en-US"/>
              <a:t>page to review approved funding data. </a:t>
            </a:r>
            <a:endParaRPr/>
          </a:p>
          <a:p>
            <a:pPr marL="685800" lvl="1" indent="-228600" algn="l" rtl="0">
              <a:spcBef>
                <a:spcPts val="0"/>
              </a:spcBef>
              <a:spcAft>
                <a:spcPts val="0"/>
              </a:spcAft>
              <a:buClr>
                <a:schemeClr val="dk1"/>
              </a:buClr>
              <a:buSzPts val="1200"/>
              <a:buFont typeface="Courier New"/>
              <a:buChar char="o"/>
            </a:pPr>
            <a:r>
              <a:rPr lang="en-US"/>
              <a:t>The </a:t>
            </a:r>
            <a:r>
              <a:rPr lang="en-US" b="1"/>
              <a:t>Funding Entry Inquiry </a:t>
            </a:r>
            <a:r>
              <a:rPr lang="en-US"/>
              <a:t>page does </a:t>
            </a:r>
            <a:r>
              <a:rPr lang="en-US" u="none"/>
              <a:t>not</a:t>
            </a:r>
            <a:r>
              <a:rPr lang="en-US"/>
              <a:t> display submitted or rejected data.</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n-US"/>
              <a:t>The information found on the </a:t>
            </a:r>
            <a:r>
              <a:rPr lang="en-US" b="1"/>
              <a:t>Funding Entry Inquiry </a:t>
            </a:r>
            <a:r>
              <a:rPr lang="en-US"/>
              <a:t>page creates detailed accounting entries during GL closing.</a:t>
            </a:r>
            <a:endParaRPr/>
          </a:p>
        </p:txBody>
      </p:sp>
      <p:sp>
        <p:nvSpPr>
          <p:cNvPr id="441" name="Google Shape;441;p26: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31874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funding entry and updates are done on the </a:t>
            </a:r>
            <a:r>
              <a:rPr lang="en-US" b="1" baseline="0" dirty="0" smtClean="0"/>
              <a:t>Funding Entry </a:t>
            </a:r>
            <a:r>
              <a:rPr lang="en-US" baseline="0" dirty="0" smtClean="0"/>
              <a:t>page. </a:t>
            </a:r>
            <a:r>
              <a:rPr lang="en-US" dirty="0" smtClean="0"/>
              <a:t>Here</a:t>
            </a:r>
            <a:r>
              <a:rPr lang="en-US" baseline="0" dirty="0" smtClean="0"/>
              <a:t> is the navigation path.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page defaults to the </a:t>
            </a:r>
            <a:r>
              <a:rPr lang="en-US" b="1" baseline="0" dirty="0" smtClean="0"/>
              <a:t>Find an Existing Value </a:t>
            </a:r>
            <a:r>
              <a:rPr lang="en-US" baseline="0" dirty="0" smtClean="0"/>
              <a:t>tab. To enter, update or simply view funding for a position, click the </a:t>
            </a:r>
            <a:r>
              <a:rPr lang="en-US" b="1" baseline="0" dirty="0" smtClean="0"/>
              <a:t>Add a New Value </a:t>
            </a:r>
            <a:r>
              <a:rPr lang="en-US" baseline="0" dirty="0" smtClean="0"/>
              <a:t>tab.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you come to the Funding Entry page, </a:t>
            </a:r>
            <a:r>
              <a:rPr lang="en-US" u="sng" baseline="0" dirty="0" smtClean="0"/>
              <a:t>95% of the time you should click the </a:t>
            </a:r>
            <a:r>
              <a:rPr lang="en-US" b="1" u="sng" baseline="0" dirty="0" smtClean="0"/>
              <a:t>Add a New Value </a:t>
            </a:r>
            <a:r>
              <a:rPr lang="en-US" u="sng" baseline="0" dirty="0" smtClean="0"/>
              <a:t>tab </a:t>
            </a:r>
            <a:r>
              <a:rPr lang="en-US" baseline="0" dirty="0" smtClean="0"/>
              <a:t>to proceed.</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20</a:t>
            </a:fld>
            <a:endParaRPr lang="en-US" dirty="0"/>
          </a:p>
        </p:txBody>
      </p:sp>
    </p:spTree>
    <p:extLst>
      <p:ext uri="{BB962C8B-B14F-4D97-AF65-F5344CB8AC3E}">
        <p14:creationId xmlns:p14="http://schemas.microsoft.com/office/powerpoint/2010/main" val="2023188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only </a:t>
            </a:r>
            <a:r>
              <a:rPr lang="en-US" b="1" baseline="0" dirty="0" smtClean="0"/>
              <a:t>Budget Level </a:t>
            </a:r>
            <a:r>
              <a:rPr lang="en-US" baseline="0" dirty="0" smtClean="0"/>
              <a:t>funding initiators are ever responsible for entering in UCPath is </a:t>
            </a:r>
            <a:r>
              <a:rPr lang="en-US" b="1" baseline="0" dirty="0" smtClean="0"/>
              <a:t>Position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21</a:t>
            </a:fld>
            <a:endParaRPr lang="en-US" dirty="0"/>
          </a:p>
        </p:txBody>
      </p:sp>
    </p:spTree>
    <p:extLst>
      <p:ext uri="{BB962C8B-B14F-4D97-AF65-F5344CB8AC3E}">
        <p14:creationId xmlns:p14="http://schemas.microsoft.com/office/powerpoint/2010/main" val="198695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n-US" dirty="0" smtClean="0"/>
              <a:t>This </a:t>
            </a:r>
            <a:r>
              <a:rPr lang="en-US" dirty="0"/>
              <a:t>is the </a:t>
            </a:r>
            <a:r>
              <a:rPr lang="en-US" b="1" dirty="0"/>
              <a:t>Funding Entry </a:t>
            </a:r>
            <a:r>
              <a:rPr lang="en-US" dirty="0"/>
              <a:t>page that has been completed for a vacant</a:t>
            </a:r>
            <a:r>
              <a:rPr lang="en-US" baseline="0" dirty="0"/>
              <a:t> </a:t>
            </a:r>
            <a:r>
              <a:rPr lang="en-US" baseline="0" dirty="0" smtClean="0"/>
              <a:t>position. We know the position is vacant </a:t>
            </a:r>
            <a:r>
              <a:rPr lang="en-US" baseline="0" dirty="0"/>
              <a:t>because no employee information is listed in the </a:t>
            </a:r>
            <a:r>
              <a:rPr lang="en-US" b="1" baseline="0" dirty="0"/>
              <a:t>Job Data Snapshot</a:t>
            </a:r>
            <a:r>
              <a:rPr lang="en-US" baseline="0" dirty="0"/>
              <a:t> section of the page.</a:t>
            </a:r>
            <a:endParaRPr lang="en-US" dirty="0"/>
          </a:p>
          <a:p>
            <a:pPr marL="0" indent="0" defTabSz="931774">
              <a:buFont typeface="Arial" panose="020B0604020202020204" pitchFamily="34" charset="0"/>
              <a:buNone/>
              <a:defRPr/>
            </a:pPr>
            <a:endParaRPr lang="en-US" dirty="0"/>
          </a:p>
          <a:p>
            <a:pPr marL="0" indent="0">
              <a:buNone/>
            </a:pPr>
            <a:r>
              <a:rPr lang="en-US" sz="2000" b="0" dirty="0" smtClean="0"/>
              <a:t>The initial </a:t>
            </a:r>
            <a:r>
              <a:rPr lang="en-US" sz="2000" b="1" dirty="0" smtClean="0"/>
              <a:t>Funding </a:t>
            </a:r>
            <a:r>
              <a:rPr lang="en-US" sz="2000" b="1" dirty="0"/>
              <a:t>Effective Date </a:t>
            </a:r>
            <a:r>
              <a:rPr lang="en-US" sz="2000" b="0" dirty="0" smtClean="0"/>
              <a:t>must</a:t>
            </a:r>
            <a:r>
              <a:rPr lang="en-US" sz="2000" b="0" baseline="0" dirty="0" smtClean="0"/>
              <a:t> be equal </a:t>
            </a:r>
            <a:r>
              <a:rPr lang="en-US" sz="2000" b="0" baseline="0" dirty="0"/>
              <a:t>to either the</a:t>
            </a:r>
            <a:r>
              <a:rPr lang="en-US" sz="2000" b="0" dirty="0"/>
              <a:t> </a:t>
            </a:r>
            <a:r>
              <a:rPr lang="en-US" sz="2000" b="1" dirty="0"/>
              <a:t>Position</a:t>
            </a:r>
            <a:r>
              <a:rPr lang="en-US" sz="2000" b="1" baseline="0" dirty="0"/>
              <a:t> Effective Date or </a:t>
            </a:r>
            <a:r>
              <a:rPr lang="en-US" sz="2000" b="1" dirty="0"/>
              <a:t>Appointment Effective Date. </a:t>
            </a:r>
            <a:endParaRPr lang="en-US" sz="2000" b="1" dirty="0" smtClean="0"/>
          </a:p>
          <a:p>
            <a:pPr marL="0" indent="0">
              <a:buNone/>
            </a:pPr>
            <a:endParaRPr lang="en-US" dirty="0">
              <a:solidFill>
                <a:schemeClr val="accent6"/>
              </a:solidFill>
            </a:endParaRPr>
          </a:p>
          <a:p>
            <a:pPr lvl="0"/>
            <a:r>
              <a:rPr lang="en-US" sz="1200" baseline="0" dirty="0">
                <a:solidFill>
                  <a:srgbClr val="000000"/>
                </a:solidFill>
                <a:latin typeface="Arial" panose="020B0604020202020204" pitchFamily="34" charset="0"/>
                <a:cs typeface="Arial" panose="020B0604020202020204" pitchFamily="34" charset="0"/>
              </a:rPr>
              <a:t>The </a:t>
            </a:r>
            <a:r>
              <a:rPr lang="en-US" sz="1200" u="sng" baseline="0" dirty="0">
                <a:solidFill>
                  <a:srgbClr val="000000"/>
                </a:solidFill>
                <a:latin typeface="Arial" panose="020B0604020202020204" pitchFamily="34" charset="0"/>
                <a:cs typeface="Arial" panose="020B0604020202020204" pitchFamily="34" charset="0"/>
              </a:rPr>
              <a:t>most common errors</a:t>
            </a:r>
            <a:r>
              <a:rPr lang="en-US" sz="1200" baseline="0" dirty="0">
                <a:solidFill>
                  <a:srgbClr val="000000"/>
                </a:solidFill>
                <a:latin typeface="Arial" panose="020B0604020202020204" pitchFamily="34" charset="0"/>
                <a:cs typeface="Arial" panose="020B0604020202020204" pitchFamily="34" charset="0"/>
              </a:rPr>
              <a:t> encountered when </a:t>
            </a:r>
            <a:r>
              <a:rPr lang="en-US" sz="1200" baseline="0" dirty="0" smtClean="0">
                <a:solidFill>
                  <a:srgbClr val="000000"/>
                </a:solidFill>
                <a:latin typeface="Arial" panose="020B0604020202020204" pitchFamily="34" charset="0"/>
                <a:cs typeface="Arial" panose="020B0604020202020204" pitchFamily="34" charset="0"/>
              </a:rPr>
              <a:t>entering Funding </a:t>
            </a:r>
            <a:r>
              <a:rPr lang="en-US" sz="1200" baseline="0" dirty="0">
                <a:solidFill>
                  <a:srgbClr val="000000"/>
                </a:solidFill>
                <a:latin typeface="Arial" panose="020B0604020202020204" pitchFamily="34" charset="0"/>
                <a:cs typeface="Arial" panose="020B0604020202020204" pitchFamily="34" charset="0"/>
              </a:rPr>
              <a:t>are: </a:t>
            </a:r>
            <a:br>
              <a:rPr lang="en-US" sz="1200" baseline="0" dirty="0">
                <a:solidFill>
                  <a:srgbClr val="000000"/>
                </a:solidFill>
                <a:latin typeface="Arial" panose="020B0604020202020204" pitchFamily="34" charset="0"/>
                <a:cs typeface="Arial" panose="020B0604020202020204" pitchFamily="34" charset="0"/>
              </a:rPr>
            </a:br>
            <a:endParaRPr lang="en-US" sz="1200" baseline="0" dirty="0">
              <a:solidFill>
                <a:srgbClr val="000000"/>
              </a:solidFill>
              <a:latin typeface="Arial" panose="020B0604020202020204" pitchFamily="34" charset="0"/>
              <a:cs typeface="Arial" panose="020B0604020202020204" pitchFamily="34" charset="0"/>
            </a:endParaRPr>
          </a:p>
          <a:p>
            <a:pPr marL="228600" lvl="0" indent="-228600">
              <a:buFont typeface="+mj-lt"/>
              <a:buAutoNum type="arabicPeriod"/>
            </a:pPr>
            <a:r>
              <a:rPr lang="en-US" sz="1200" baseline="0" dirty="0">
                <a:solidFill>
                  <a:srgbClr val="000000"/>
                </a:solidFill>
                <a:latin typeface="Arial" panose="020B0604020202020204" pitchFamily="34" charset="0"/>
                <a:cs typeface="Arial" panose="020B0604020202020204" pitchFamily="34" charset="0"/>
              </a:rPr>
              <a:t>Selecting a Funding Effective date that falls outside of the Budget Begin and Budget End dates (Fiscal Year) at the top of the Funding Entry page. </a:t>
            </a:r>
          </a:p>
          <a:p>
            <a:pPr marL="228600" lvl="0" indent="-228600">
              <a:buFont typeface="+mj-lt"/>
              <a:buAutoNum type="arabicPeriod"/>
            </a:pPr>
            <a:r>
              <a:rPr lang="en-US" sz="1200" baseline="0" dirty="0">
                <a:solidFill>
                  <a:srgbClr val="000000"/>
                </a:solidFill>
                <a:latin typeface="Arial" panose="020B0604020202020204" pitchFamily="34" charset="0"/>
                <a:cs typeface="Arial" panose="020B0604020202020204" pitchFamily="34" charset="0"/>
              </a:rPr>
              <a:t>Selecting a Funding Effective Date that is </a:t>
            </a:r>
            <a:r>
              <a:rPr lang="en-US" sz="1200" u="sng" baseline="0" dirty="0">
                <a:solidFill>
                  <a:srgbClr val="000000"/>
                </a:solidFill>
                <a:latin typeface="Arial" panose="020B0604020202020204" pitchFamily="34" charset="0"/>
                <a:cs typeface="Arial" panose="020B0604020202020204" pitchFamily="34" charset="0"/>
              </a:rPr>
              <a:t>prior</a:t>
            </a:r>
            <a:r>
              <a:rPr lang="en-US" sz="1200" baseline="0" dirty="0">
                <a:solidFill>
                  <a:srgbClr val="000000"/>
                </a:solidFill>
                <a:latin typeface="Arial" panose="020B0604020202020204" pitchFamily="34" charset="0"/>
                <a:cs typeface="Arial" panose="020B0604020202020204" pitchFamily="34" charset="0"/>
              </a:rPr>
              <a:t> to when the position was created.</a:t>
            </a:r>
          </a:p>
          <a:p>
            <a:pPr marL="228600" lvl="0" indent="-228600">
              <a:buFont typeface="+mj-lt"/>
              <a:buAutoNum type="arabicPeriod"/>
            </a:pPr>
            <a:r>
              <a:rPr lang="en-US" sz="1200" baseline="0" dirty="0">
                <a:solidFill>
                  <a:srgbClr val="000000"/>
                </a:solidFill>
                <a:latin typeface="Arial" panose="020B0604020202020204" pitchFamily="34" charset="0"/>
                <a:cs typeface="Arial" panose="020B0604020202020204" pitchFamily="34" charset="0"/>
              </a:rPr>
              <a:t>Entering a Funding End Date but not establishing new funding to take affect immediately afterwards.</a:t>
            </a:r>
          </a:p>
          <a:p>
            <a:pPr marL="228600" lvl="0" indent="-228600">
              <a:buFont typeface="+mj-lt"/>
              <a:buAutoNum type="arabicPeriod"/>
            </a:pPr>
            <a:r>
              <a:rPr lang="en-US" sz="1200" baseline="0" dirty="0">
                <a:solidFill>
                  <a:srgbClr val="000000"/>
                </a:solidFill>
                <a:latin typeface="Arial" panose="020B0604020202020204" pitchFamily="34" charset="0"/>
                <a:cs typeface="Arial" panose="020B0604020202020204" pitchFamily="34" charset="0"/>
              </a:rPr>
              <a:t>Selecting funding that was not available (</a:t>
            </a:r>
            <a:r>
              <a:rPr lang="en-US" sz="1200" baseline="0" dirty="0" smtClean="0">
                <a:solidFill>
                  <a:srgbClr val="000000"/>
                </a:solidFill>
                <a:latin typeface="Arial" panose="020B0604020202020204" pitchFamily="34" charset="0"/>
                <a:cs typeface="Arial" panose="020B0604020202020204" pitchFamily="34" charset="0"/>
              </a:rPr>
              <a:t>closed, not </a:t>
            </a:r>
            <a:r>
              <a:rPr lang="en-US" sz="1200" baseline="0" dirty="0">
                <a:solidFill>
                  <a:srgbClr val="000000"/>
                </a:solidFill>
                <a:latin typeface="Arial" panose="020B0604020202020204" pitchFamily="34" charset="0"/>
                <a:cs typeface="Arial" panose="020B0604020202020204" pitchFamily="34" charset="0"/>
              </a:rPr>
              <a:t>valid in </a:t>
            </a:r>
            <a:r>
              <a:rPr lang="en-US" sz="1200" baseline="0" dirty="0" smtClean="0">
                <a:solidFill>
                  <a:srgbClr val="000000"/>
                </a:solidFill>
                <a:latin typeface="Arial" panose="020B0604020202020204" pitchFamily="34" charset="0"/>
                <a:cs typeface="Arial" panose="020B0604020202020204" pitchFamily="34" charset="0"/>
              </a:rPr>
              <a:t>KFS or not yet available in UCPath from KFS).</a:t>
            </a:r>
            <a:endParaRPr lang="en-US" sz="1200" baseline="0" dirty="0">
              <a:solidFill>
                <a:srgbClr val="000000"/>
              </a:solidFill>
              <a:latin typeface="Arial" panose="020B0604020202020204" pitchFamily="34" charset="0"/>
              <a:cs typeface="Arial" panose="020B0604020202020204" pitchFamily="34" charset="0"/>
            </a:endParaRPr>
          </a:p>
          <a:p>
            <a:pPr marL="0" indent="0" defTabSz="931774">
              <a:buFont typeface="Arial" panose="020B0604020202020204" pitchFamily="34" charset="0"/>
              <a:buNone/>
              <a:defRPr/>
            </a:pPr>
            <a:endParaRPr lang="en-US" dirty="0"/>
          </a:p>
          <a:p>
            <a:pPr marL="0" indent="0" defTabSz="931774">
              <a:buFont typeface="Arial" panose="020B0604020202020204" pitchFamily="34" charset="0"/>
              <a:buNone/>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22</a:t>
            </a:fld>
            <a:endParaRPr lang="en-US" dirty="0"/>
          </a:p>
        </p:txBody>
      </p:sp>
    </p:spTree>
    <p:extLst>
      <p:ext uri="{BB962C8B-B14F-4D97-AF65-F5344CB8AC3E}">
        <p14:creationId xmlns:p14="http://schemas.microsoft.com/office/powerpoint/2010/main" val="268642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a:t>
            </a:fld>
            <a:endParaRPr lang="en-US" dirty="0"/>
          </a:p>
        </p:txBody>
      </p:sp>
    </p:spTree>
    <p:extLst>
      <p:ext uri="{BB962C8B-B14F-4D97-AF65-F5344CB8AC3E}">
        <p14:creationId xmlns:p14="http://schemas.microsoft.com/office/powerpoint/2010/main" val="547399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n-US" dirty="0"/>
              <a:t>Click for animation.</a:t>
            </a:r>
          </a:p>
          <a:p>
            <a:pPr>
              <a:lnSpc>
                <a:spcPts val="2500"/>
              </a:lnSpc>
              <a:spcBef>
                <a:spcPts val="1200"/>
              </a:spcBef>
            </a:pPr>
            <a:endParaRPr lang="en-US" dirty="0"/>
          </a:p>
          <a:p>
            <a:pPr marL="0" marR="0" lvl="0" indent="0" algn="l" defTabSz="914400" rtl="0" eaLnBrk="1" fontAlgn="auto" latinLnBrk="0" hangingPunct="1">
              <a:lnSpc>
                <a:spcPts val="2500"/>
              </a:lnSpc>
              <a:spcBef>
                <a:spcPts val="1200"/>
              </a:spcBef>
              <a:spcAft>
                <a:spcPts val="0"/>
              </a:spcAft>
              <a:buClrTx/>
              <a:buSzTx/>
              <a:buFontTx/>
              <a:buNone/>
              <a:tabLst/>
              <a:defRPr/>
            </a:pPr>
            <a:r>
              <a:rPr lang="en-US" dirty="0" smtClean="0"/>
              <a:t>The </a:t>
            </a:r>
            <a:r>
              <a:rPr lang="en-US" b="1" dirty="0" smtClean="0"/>
              <a:t>Earnings Distribution </a:t>
            </a:r>
            <a:r>
              <a:rPr lang="en-US" dirty="0" smtClean="0"/>
              <a:t>section of the page</a:t>
            </a:r>
            <a:r>
              <a:rPr lang="en-US" baseline="0" dirty="0" smtClean="0"/>
              <a:t> is where you enter the </a:t>
            </a:r>
            <a:r>
              <a:rPr lang="en-US" u="sng" baseline="0" dirty="0" smtClean="0"/>
              <a:t>KFS account/fund/project information</a:t>
            </a:r>
            <a:r>
              <a:rPr lang="en-US" u="none" baseline="0" dirty="0" smtClean="0"/>
              <a:t> </a:t>
            </a:r>
            <a:r>
              <a:rPr lang="en-US" baseline="0" dirty="0" smtClean="0"/>
              <a:t>to be used to fund this position’s salary.</a:t>
            </a:r>
            <a:endParaRPr lang="en-US" dirty="0" smtClean="0"/>
          </a:p>
          <a:p>
            <a:pPr marL="0" marR="0" lvl="0" indent="0" algn="l" defTabSz="914400" rtl="0" eaLnBrk="1" fontAlgn="auto" latinLnBrk="0" hangingPunct="1">
              <a:lnSpc>
                <a:spcPts val="2500"/>
              </a:lnSpc>
              <a:spcBef>
                <a:spcPts val="1200"/>
              </a:spcBef>
              <a:spcAft>
                <a:spcPts val="0"/>
              </a:spcAft>
              <a:buClrTx/>
              <a:buSzTx/>
              <a:buFontTx/>
              <a:buNone/>
              <a:tabLst/>
              <a:defRPr/>
            </a:pPr>
            <a:endParaRPr lang="en-US" dirty="0" smtClean="0"/>
          </a:p>
          <a:p>
            <a:pPr marL="0" marR="0" lvl="0" indent="0" algn="l" defTabSz="914400" rtl="0" eaLnBrk="1" fontAlgn="auto" latinLnBrk="0" hangingPunct="1">
              <a:lnSpc>
                <a:spcPts val="2500"/>
              </a:lnSpc>
              <a:spcBef>
                <a:spcPts val="1200"/>
              </a:spcBef>
              <a:spcAft>
                <a:spcPts val="0"/>
              </a:spcAft>
              <a:buClrTx/>
              <a:buSzTx/>
              <a:buFontTx/>
              <a:buNone/>
              <a:tabLst/>
              <a:defRPr/>
            </a:pPr>
            <a:r>
              <a:rPr lang="en-US" dirty="0" smtClean="0"/>
              <a:t>The</a:t>
            </a:r>
            <a:r>
              <a:rPr lang="en-US" baseline="0" dirty="0" smtClean="0"/>
              <a:t> </a:t>
            </a:r>
            <a:r>
              <a:rPr lang="en-US" baseline="0" dirty="0"/>
              <a:t>pay distribution (Pay </a:t>
            </a:r>
            <a:r>
              <a:rPr lang="en-US" baseline="0" dirty="0" err="1"/>
              <a:t>Dist</a:t>
            </a:r>
            <a:r>
              <a:rPr lang="en-US" baseline="0" dirty="0"/>
              <a:t> %) must equal 100 percent for all rows combined at the earn code level</a:t>
            </a:r>
            <a:r>
              <a:rPr lang="en-US" baseline="0" dirty="0" smtClean="0"/>
              <a:t>.</a:t>
            </a:r>
          </a:p>
          <a:p>
            <a:pPr marL="0" marR="0" lvl="0" indent="0" algn="l" defTabSz="914400" rtl="0" eaLnBrk="1" fontAlgn="auto" latinLnBrk="0" hangingPunct="1">
              <a:lnSpc>
                <a:spcPts val="2500"/>
              </a:lnSpc>
              <a:spcBef>
                <a:spcPts val="1200"/>
              </a:spcBef>
              <a:spcAft>
                <a:spcPts val="0"/>
              </a:spcAft>
              <a:buClrTx/>
              <a:buSzTx/>
              <a:buFontTx/>
              <a:buNone/>
              <a:tabLst/>
              <a:defRPr/>
            </a:pPr>
            <a:r>
              <a:rPr lang="en-US" baseline="0" dirty="0" smtClean="0"/>
              <a:t>There must be at least one row with a blank earn code to collect any earnings that are not identified by a specific earn code type.  (We’ll talk more on that on a later slide.)</a:t>
            </a:r>
            <a:endParaRPr lang="en-US" baseline="0" dirty="0"/>
          </a:p>
          <a:p>
            <a:pPr>
              <a:lnSpc>
                <a:spcPts val="2500"/>
              </a:lnSpc>
              <a:spcBef>
                <a:spcPts val="1200"/>
              </a:spcBef>
            </a:pPr>
            <a:endParaRPr lang="en-US" dirty="0"/>
          </a:p>
          <a:p>
            <a:pPr marL="0" indent="0" defTabSz="931774">
              <a:buFont typeface="Arial" panose="020B0604020202020204" pitchFamily="34" charset="0"/>
              <a:buNone/>
              <a:defRPr/>
            </a:pPr>
            <a:r>
              <a:rPr lang="en-US" sz="1200" kern="1200" baseline="0" dirty="0" smtClean="0">
                <a:solidFill>
                  <a:schemeClr val="tx1"/>
                </a:solidFill>
                <a:latin typeface="+mn-lt"/>
                <a:ea typeface="+mn-ea"/>
                <a:cs typeface="+mn-cs"/>
              </a:rPr>
              <a:t>A</a:t>
            </a:r>
            <a:r>
              <a:rPr lang="en-US" sz="1200" i="0" kern="1200" baseline="0" dirty="0" smtClean="0">
                <a:solidFill>
                  <a:schemeClr val="tx1"/>
                </a:solidFill>
                <a:latin typeface="+mn-lt"/>
                <a:ea typeface="+mn-ea"/>
                <a:cs typeface="+mn-cs"/>
              </a:rPr>
              <a:t>fter entering the funding information in the Earnings Distribution section and entering the Initiator Comments, click the </a:t>
            </a:r>
            <a:r>
              <a:rPr lang="en-US" sz="1200" b="1" i="0" kern="1200" baseline="0" dirty="0" smtClean="0">
                <a:solidFill>
                  <a:schemeClr val="tx1"/>
                </a:solidFill>
                <a:latin typeface="+mn-lt"/>
                <a:ea typeface="+mn-ea"/>
                <a:cs typeface="+mn-cs"/>
              </a:rPr>
              <a:t>Save</a:t>
            </a:r>
            <a:r>
              <a:rPr lang="en-US" sz="1200" i="0" kern="1200" baseline="0" dirty="0" smtClean="0">
                <a:solidFill>
                  <a:schemeClr val="tx1"/>
                </a:solidFill>
                <a:latin typeface="+mn-lt"/>
                <a:ea typeface="+mn-ea"/>
                <a:cs typeface="+mn-cs"/>
              </a:rPr>
              <a:t> button to ensure there are no errors with the data entered. If no errors are presented in red, click the </a:t>
            </a:r>
            <a:r>
              <a:rPr lang="en-US" sz="1200" b="1" i="0" kern="1200" baseline="0" dirty="0" smtClean="0">
                <a:solidFill>
                  <a:schemeClr val="tx1"/>
                </a:solidFill>
                <a:latin typeface="+mn-lt"/>
                <a:ea typeface="+mn-ea"/>
                <a:cs typeface="+mn-cs"/>
              </a:rPr>
              <a:t>Submit</a:t>
            </a:r>
            <a:r>
              <a:rPr lang="en-US" sz="1200" i="0" kern="1200" baseline="0" dirty="0" smtClean="0">
                <a:solidFill>
                  <a:schemeClr val="tx1"/>
                </a:solidFill>
                <a:latin typeface="+mn-lt"/>
                <a:ea typeface="+mn-ea"/>
                <a:cs typeface="+mn-cs"/>
              </a:rPr>
              <a:t> button.</a:t>
            </a: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23</a:t>
            </a:fld>
            <a:endParaRPr lang="en-US" dirty="0"/>
          </a:p>
        </p:txBody>
      </p:sp>
    </p:spTree>
    <p:extLst>
      <p:ext uri="{BB962C8B-B14F-4D97-AF65-F5344CB8AC3E}">
        <p14:creationId xmlns:p14="http://schemas.microsoft.com/office/powerpoint/2010/main" val="1506853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Click for animation.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a:t>
            </a:r>
            <a:r>
              <a:rPr lang="en-US" baseline="0" dirty="0"/>
              <a:t> can tell this position is filled because the employee in the position is identified on the </a:t>
            </a:r>
            <a:r>
              <a:rPr lang="en-US" b="1" baseline="0" dirty="0"/>
              <a:t>Job Details </a:t>
            </a:r>
            <a:r>
              <a:rPr lang="en-US" baseline="0" dirty="0"/>
              <a:t>tab in the </a:t>
            </a:r>
            <a:r>
              <a:rPr lang="en-US" b="1" baseline="0" dirty="0"/>
              <a:t>Job Data Snapshot </a:t>
            </a:r>
            <a:r>
              <a:rPr lang="en-US" baseline="0" dirty="0"/>
              <a:t>section.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If you</a:t>
            </a:r>
            <a:r>
              <a:rPr lang="en-US" baseline="0" dirty="0"/>
              <a:t> enter one or more funds that require the employee to be verified, the system displays a warning message. </a:t>
            </a:r>
          </a:p>
          <a:p>
            <a:pPr marL="628650" lvl="1" indent="-171450">
              <a:buFont typeface="Arial" panose="020B0604020202020204" pitchFamily="34" charset="0"/>
              <a:buChar char="•"/>
            </a:pPr>
            <a:r>
              <a:rPr lang="en-US" sz="1100" dirty="0" smtClean="0"/>
              <a:t>The </a:t>
            </a:r>
            <a:r>
              <a:rPr lang="en-US" sz="1100" dirty="0"/>
              <a:t>funding page will provide a warning message if the position contains a fund(s) that requires employees paid on that fund to be E-Verified. </a:t>
            </a:r>
          </a:p>
          <a:p>
            <a:pPr marL="628650" lvl="1" indent="-171450">
              <a:buFont typeface="Arial" panose="020B0604020202020204" pitchFamily="34" charset="0"/>
              <a:buChar char="•"/>
            </a:pPr>
            <a:r>
              <a:rPr lang="en-US" sz="1100" dirty="0"/>
              <a:t>The UCPath Funding page will indicate whether an employee has been </a:t>
            </a:r>
            <a:r>
              <a:rPr lang="en-US" sz="1100" dirty="0" smtClean="0"/>
              <a:t>E-Verified</a:t>
            </a:r>
          </a:p>
          <a:p>
            <a:pPr marL="628650" lvl="1" indent="-171450">
              <a:buFont typeface="Arial" panose="020B0604020202020204" pitchFamily="34" charset="0"/>
              <a:buChar char="•"/>
            </a:pPr>
            <a:endParaRPr lang="en-US" sz="1100" dirty="0" smtClean="0"/>
          </a:p>
          <a:p>
            <a:pPr marL="0" lv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24</a:t>
            </a:fld>
            <a:endParaRPr lang="en-US" dirty="0"/>
          </a:p>
        </p:txBody>
      </p:sp>
    </p:spTree>
    <p:extLst>
      <p:ext uri="{BB962C8B-B14F-4D97-AF65-F5344CB8AC3E}">
        <p14:creationId xmlns:p14="http://schemas.microsoft.com/office/powerpoint/2010/main" val="408219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error message generated in UCPath when the blank earn code row is missing. Notice there is a line for earn code – STP at 100% and a line for earn code – REG at 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can be fixed in two ways: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Add another row for the blank earn code with a different account, or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Replace the REG earn code with a blank if the same account is to be used.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44E229F-C150-474F-8980-931399A2ED49}" type="slidenum">
              <a:rPr lang="en-US" smtClean="0"/>
              <a:pPr/>
              <a:t>25</a:t>
            </a:fld>
            <a:endParaRPr lang="en-US" dirty="0"/>
          </a:p>
        </p:txBody>
      </p:sp>
    </p:spTree>
    <p:extLst>
      <p:ext uri="{BB962C8B-B14F-4D97-AF65-F5344CB8AC3E}">
        <p14:creationId xmlns:p14="http://schemas.microsoft.com/office/powerpoint/2010/main" val="449301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8: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8: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Let’s review </a:t>
            </a:r>
            <a:r>
              <a:rPr lang="en-US" strike="noStrike"/>
              <a:t>a few samples of </a:t>
            </a:r>
            <a:r>
              <a:rPr lang="en-US"/>
              <a:t>earnings distribution options for funding.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79" name="Google Shape;579;p38: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731813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9: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39: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dirty="0"/>
              <a:t>Although only Regular earnings are being used, multiple funding sources (accounts) are used to fund this position.</a:t>
            </a:r>
            <a:endParaRPr dirty="0"/>
          </a:p>
        </p:txBody>
      </p:sp>
      <p:sp>
        <p:nvSpPr>
          <p:cNvPr id="590" name="Google Shape;590;p39: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42505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0: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40: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dirty="0"/>
              <a:t>In this example, funding is split between four different earnings codes.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Notice that this example also includes </a:t>
            </a:r>
            <a:r>
              <a:rPr lang="en-US" b="1" dirty="0"/>
              <a:t>Over the Cap </a:t>
            </a:r>
            <a:r>
              <a:rPr lang="en-US" dirty="0"/>
              <a:t>values. As a reminder, </a:t>
            </a:r>
            <a:r>
              <a:rPr lang="en-US" b="1" dirty="0"/>
              <a:t>Over the Cap </a:t>
            </a:r>
            <a:r>
              <a:rPr lang="en-US" dirty="0"/>
              <a:t>identifies whether a distribution line is over-the-cap (salary cap), under-the-cap or uncapped (has no salary cap). An uncapped row has a blank </a:t>
            </a:r>
            <a:r>
              <a:rPr lang="en-US" b="1" dirty="0"/>
              <a:t>Over the Cap </a:t>
            </a:r>
            <a:r>
              <a:rPr lang="en-US" b="0" dirty="0"/>
              <a:t>indicator</a:t>
            </a:r>
            <a:r>
              <a:rPr lang="en-US" dirty="0"/>
              <a:t>. An indicator starting with the letter </a:t>
            </a:r>
            <a:r>
              <a:rPr lang="en-US" b="1" dirty="0"/>
              <a:t>N</a:t>
            </a:r>
            <a:r>
              <a:rPr lang="en-US" dirty="0"/>
              <a:t> is the up-to-the-cap row. An indicator starting with the letter </a:t>
            </a:r>
            <a:r>
              <a:rPr lang="en-US" b="1" dirty="0"/>
              <a:t>Y</a:t>
            </a:r>
            <a:r>
              <a:rPr lang="en-US" dirty="0"/>
              <a:t> is the over-the-cap row. The value at the end of the indicator, for example OTC001, links the OTC row to the capped funding source line that is responsible for OTC funding line.</a:t>
            </a:r>
            <a:endParaRPr dirty="0"/>
          </a:p>
        </p:txBody>
      </p:sp>
      <p:sp>
        <p:nvSpPr>
          <p:cNvPr id="604" name="Google Shape;604;p40: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965313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44: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t>The approval workflow will use the HR Department approver workflow.</a:t>
            </a:r>
            <a:endParaRPr/>
          </a:p>
        </p:txBody>
      </p:sp>
      <p:sp>
        <p:nvSpPr>
          <p:cNvPr id="653" name="Google Shape;653;p44: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880455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4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45: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t>Similarly, the system sends a notification when a Location Approver denies a funding entry transaction.</a:t>
            </a:r>
            <a:endParaRPr/>
          </a:p>
        </p:txBody>
      </p:sp>
      <p:sp>
        <p:nvSpPr>
          <p:cNvPr id="661" name="Google Shape;661;p45: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976614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rgbClr val="000000"/>
                </a:solidFill>
              </a:rPr>
              <a:t>Remember</a:t>
            </a:r>
            <a:r>
              <a:rPr lang="en-US" sz="1100" baseline="0" dirty="0" smtClean="0">
                <a:solidFill>
                  <a:srgbClr val="000000"/>
                </a:solidFill>
              </a:rPr>
              <a:t> that Work Study Funding cannot be added on the Funding Entry page.</a:t>
            </a:r>
            <a:endParaRPr lang="en-US" sz="1100" dirty="0">
              <a:solidFill>
                <a:srgbClr val="000000"/>
              </a:solidFill>
            </a:endParaRPr>
          </a:p>
          <a:p>
            <a:endParaRPr lang="en-US" sz="1100" dirty="0">
              <a:solidFill>
                <a:srgbClr val="000000"/>
              </a:solidFill>
            </a:endParaRPr>
          </a:p>
          <a:p>
            <a:endParaRPr lang="en-US" sz="1100" dirty="0">
              <a:solidFill>
                <a:srgbClr val="000000"/>
              </a:solidFill>
            </a:endParaRPr>
          </a:p>
        </p:txBody>
      </p:sp>
      <p:sp>
        <p:nvSpPr>
          <p:cNvPr id="4" name="Slide Number Placeholder 3"/>
          <p:cNvSpPr>
            <a:spLocks noGrp="1"/>
          </p:cNvSpPr>
          <p:nvPr>
            <p:ph type="sldNum" sz="quarter" idx="10"/>
          </p:nvPr>
        </p:nvSpPr>
        <p:spPr/>
        <p:txBody>
          <a:bodyPr/>
          <a:lstStyle/>
          <a:p>
            <a:fld id="{F688A95D-5ED5-42DB-87EE-7AB5BACC2C44}" type="slidenum">
              <a:rPr lang="en-US" smtClean="0"/>
              <a:t>31</a:t>
            </a:fld>
            <a:endParaRPr lang="en-US" dirty="0"/>
          </a:p>
        </p:txBody>
      </p:sp>
    </p:spTree>
    <p:extLst>
      <p:ext uri="{BB962C8B-B14F-4D97-AF65-F5344CB8AC3E}">
        <p14:creationId xmlns:p14="http://schemas.microsoft.com/office/powerpoint/2010/main" val="1552753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8: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8: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smtClean="0"/>
              <a:t>Do</a:t>
            </a:r>
            <a:r>
              <a:rPr lang="en-US" baseline="0" dirty="0" smtClean="0"/>
              <a:t> not enter information in the KFS Sub Account field when entering funding for a Work-Study position. The Work Study tables already have a value for this </a:t>
            </a:r>
            <a:r>
              <a:rPr lang="en-US" baseline="0" dirty="0" err="1" smtClean="0"/>
              <a:t>chartfield</a:t>
            </a:r>
            <a:r>
              <a:rPr lang="en-US" baseline="0" dirty="0" smtClean="0"/>
              <a:t> and it causes a problem with funding.</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79" name="Google Shape;579;p38: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147740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a:t>
            </a:fld>
            <a:endParaRPr lang="en-US" dirty="0"/>
          </a:p>
        </p:txBody>
      </p:sp>
    </p:spTree>
    <p:extLst>
      <p:ext uri="{BB962C8B-B14F-4D97-AF65-F5344CB8AC3E}">
        <p14:creationId xmlns:p14="http://schemas.microsoft.com/office/powerpoint/2010/main" val="3415667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36: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556" name="Google Shape;556;p36: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740705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48: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48: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sz="1100" dirty="0">
              <a:solidFill>
                <a:srgbClr val="000000"/>
              </a:solidFill>
              <a:latin typeface="Arial"/>
              <a:ea typeface="Arial"/>
              <a:cs typeface="Arial"/>
              <a:sym typeface="Arial"/>
            </a:endParaRPr>
          </a:p>
        </p:txBody>
      </p:sp>
      <p:sp>
        <p:nvSpPr>
          <p:cNvPr id="685" name="Google Shape;685;p48: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rPr>
              <a:t>35</a:t>
            </a:fld>
            <a:endParaRPr sz="1800" b="0" i="0" u="none" strike="noStrike" cap="none">
              <a:solidFill>
                <a:srgbClr val="000000"/>
              </a:solidFill>
            </a:endParaRPr>
          </a:p>
        </p:txBody>
      </p:sp>
    </p:spTree>
    <p:extLst>
      <p:ext uri="{BB962C8B-B14F-4D97-AF65-F5344CB8AC3E}">
        <p14:creationId xmlns:p14="http://schemas.microsoft.com/office/powerpoint/2010/main" val="1063084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3:notes"/>
          <p:cNvSpPr txBox="1">
            <a:spLocks noGrp="1"/>
          </p:cNvSpPr>
          <p:nvPr>
            <p:ph type="body" idx="1"/>
          </p:nvPr>
        </p:nvSpPr>
        <p:spPr>
          <a:xfrm>
            <a:off x="701040" y="4473902"/>
            <a:ext cx="5608320" cy="3660457"/>
          </a:xfrm>
          <a:prstGeom prst="rect">
            <a:avLst/>
          </a:prstGeom>
        </p:spPr>
        <p:txBody>
          <a:bodyPr spcFirstLastPara="1" wrap="square" lIns="93075" tIns="46525" rIns="93075" bIns="46525" anchor="t" anchorCtr="0">
            <a:noAutofit/>
          </a:bodyPr>
          <a:lstStyle/>
          <a:p>
            <a:pPr marL="0" lvl="0" indent="0" algn="l" rtl="0">
              <a:spcBef>
                <a:spcPts val="0"/>
              </a:spcBef>
              <a:spcAft>
                <a:spcPts val="0"/>
              </a:spcAft>
              <a:buNone/>
            </a:pPr>
            <a:endParaRPr/>
          </a:p>
        </p:txBody>
      </p:sp>
      <p:sp>
        <p:nvSpPr>
          <p:cNvPr id="733" name="Google Shape;733;p53: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195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7199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39</a:t>
            </a:fld>
            <a:endParaRPr lang="en-US" dirty="0"/>
          </a:p>
        </p:txBody>
      </p:sp>
    </p:spTree>
    <p:extLst>
      <p:ext uri="{BB962C8B-B14F-4D97-AF65-F5344CB8AC3E}">
        <p14:creationId xmlns:p14="http://schemas.microsoft.com/office/powerpoint/2010/main" val="2974288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40</a:t>
            </a:fld>
            <a:endParaRPr lang="en-US" dirty="0"/>
          </a:p>
        </p:txBody>
      </p:sp>
    </p:spTree>
    <p:extLst>
      <p:ext uri="{BB962C8B-B14F-4D97-AF65-F5344CB8AC3E}">
        <p14:creationId xmlns:p14="http://schemas.microsoft.com/office/powerpoint/2010/main" val="3272395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68: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68: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a:p>
        </p:txBody>
      </p:sp>
      <p:sp>
        <p:nvSpPr>
          <p:cNvPr id="877" name="Google Shape;877;p68: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rPr>
              <a:t>41</a:t>
            </a:fld>
            <a:endParaRPr>
              <a:solidFill>
                <a:srgbClr val="000000"/>
              </a:solidFill>
            </a:endParaRPr>
          </a:p>
        </p:txBody>
      </p:sp>
    </p:spTree>
    <p:extLst>
      <p:ext uri="{BB962C8B-B14F-4D97-AF65-F5344CB8AC3E}">
        <p14:creationId xmlns:p14="http://schemas.microsoft.com/office/powerpoint/2010/main" val="684887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67: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67: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dirty="0"/>
          </a:p>
        </p:txBody>
      </p:sp>
      <p:sp>
        <p:nvSpPr>
          <p:cNvPr id="869" name="Google Shape;869;p67: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rPr>
              <a:t>42</a:t>
            </a:fld>
            <a:endParaRPr>
              <a:solidFill>
                <a:srgbClr val="000000"/>
              </a:solidFill>
            </a:endParaRPr>
          </a:p>
        </p:txBody>
      </p:sp>
    </p:spTree>
    <p:extLst>
      <p:ext uri="{BB962C8B-B14F-4D97-AF65-F5344CB8AC3E}">
        <p14:creationId xmlns:p14="http://schemas.microsoft.com/office/powerpoint/2010/main" val="2515277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1: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41: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you discover an error for a funding distribution entry, you may add a new effective dated row with same funding effective date.  UCPath will use the row with the highest effective sequence for processing. In the screenshot, UCPath will use the information in Image 2.</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 Salary Cost Transfer via Direct Retro can be avoided if this is </a:t>
            </a:r>
            <a:r>
              <a:rPr lang="en-US" u="sng"/>
              <a:t>fixed and approved </a:t>
            </a:r>
            <a:r>
              <a:rPr lang="en-US"/>
              <a:t>BEFORE payroll runs.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626" name="Google Shape;626;p41: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Arial"/>
                <a:ea typeface="Arial"/>
                <a:cs typeface="Arial"/>
                <a:sym typeface="Arial"/>
              </a:rPr>
              <a:t>43</a:t>
            </a:fld>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30248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69: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69: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a:t>Funding entry transactions flow through AWE. After the Location Initiator successfully saves and submits the funding entry transaction, the system automatically sends each approver in the workflow an email notification indicating the transaction is ready for review and approval. In addition to receiving a system-generated email notification, the system displays each new funding entry awaiting approval in the appropriate approvers’ Worklist.</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After final Location approval of the transaction, the data is committed to the Department Budget tables in UCPath. The system automatically sends an email notification to the Location Initiator indicating the funding entry is approved. </a:t>
            </a:r>
            <a:endParaRPr/>
          </a:p>
          <a:p>
            <a:pPr marL="0" lvl="0" indent="0" algn="l" rtl="0">
              <a:spcBef>
                <a:spcPts val="0"/>
              </a:spcBef>
              <a:spcAft>
                <a:spcPts val="0"/>
              </a:spcAft>
              <a:buNone/>
            </a:pPr>
            <a:endParaRPr/>
          </a:p>
        </p:txBody>
      </p:sp>
      <p:sp>
        <p:nvSpPr>
          <p:cNvPr id="884" name="Google Shape;884;p69: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solidFill>
                  <a:srgbClr val="000000"/>
                </a:solidFill>
              </a:rPr>
              <a:t>44</a:t>
            </a:fld>
            <a:endParaRPr>
              <a:solidFill>
                <a:srgbClr val="000000"/>
              </a:solidFill>
            </a:endParaRPr>
          </a:p>
        </p:txBody>
      </p:sp>
    </p:spTree>
    <p:extLst>
      <p:ext uri="{BB962C8B-B14F-4D97-AF65-F5344CB8AC3E}">
        <p14:creationId xmlns:p14="http://schemas.microsoft.com/office/powerpoint/2010/main" val="118820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a:t>
            </a:fld>
            <a:endParaRPr lang="en-US" dirty="0"/>
          </a:p>
        </p:txBody>
      </p:sp>
    </p:spTree>
    <p:extLst>
      <p:ext uri="{BB962C8B-B14F-4D97-AF65-F5344CB8AC3E}">
        <p14:creationId xmlns:p14="http://schemas.microsoft.com/office/powerpoint/2010/main" val="1337200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70: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70: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Clr>
                <a:schemeClr val="dk1"/>
              </a:buClr>
              <a:buSzPts val="1200"/>
              <a:buFont typeface="Arial"/>
              <a:buNone/>
            </a:pPr>
            <a:r>
              <a:rPr lang="en-US"/>
              <a:t>Whenever you want to add a new value or update funding values the Add a New Value tab is used. Enter the Department of the position, the Fiscal Year the updated funding falls within and the Position Number. Click the Add button.</a:t>
            </a:r>
            <a:endParaRPr/>
          </a:p>
        </p:txBody>
      </p:sp>
      <p:sp>
        <p:nvSpPr>
          <p:cNvPr id="902" name="Google Shape;902;p70: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2441222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71: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71: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0"/>
              <a:t>Click for animation.</a:t>
            </a:r>
            <a:endParaRPr/>
          </a:p>
          <a:p>
            <a:pPr marL="0" marR="0" lvl="0" indent="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Arial"/>
              <a:buNone/>
            </a:pPr>
            <a:r>
              <a:rPr lang="en-US" b="0"/>
              <a:t>When displayed in Slide Show mode, this slide includes animation for the gray captions. Click to individually display each caption (and hide the previous caption) as you describe the objects on the </a:t>
            </a:r>
            <a:r>
              <a:rPr lang="en-US" b="1"/>
              <a:t>Funding Entry </a:t>
            </a:r>
            <a:r>
              <a:rPr lang="en-US" b="0"/>
              <a:t>page.</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Additional page / field notes:</a:t>
            </a:r>
            <a:endParaRPr/>
          </a:p>
          <a:p>
            <a:pPr marL="174708" lvl="0" indent="-174708" algn="l" rtl="0">
              <a:spcBef>
                <a:spcPts val="0"/>
              </a:spcBef>
              <a:spcAft>
                <a:spcPts val="0"/>
              </a:spcAft>
              <a:buClr>
                <a:schemeClr val="dk1"/>
              </a:buClr>
              <a:buSzPts val="1200"/>
              <a:buFont typeface="Arial"/>
              <a:buChar char="•"/>
            </a:pPr>
            <a:r>
              <a:rPr lang="en-US"/>
              <a:t>The Funding Entry Page is the same page you use to enter new funding for a position. It is effective-dated so that you can maintain a history of funding changes.</a:t>
            </a:r>
            <a:endParaRPr/>
          </a:p>
          <a:p>
            <a:pPr marL="174708" lvl="0" indent="-174708" algn="l" rtl="0">
              <a:spcBef>
                <a:spcPts val="0"/>
              </a:spcBef>
              <a:spcAft>
                <a:spcPts val="0"/>
              </a:spcAft>
              <a:buClr>
                <a:schemeClr val="dk1"/>
              </a:buClr>
              <a:buSzPts val="1200"/>
              <a:buFont typeface="Arial"/>
              <a:buChar char="•"/>
            </a:pPr>
            <a:r>
              <a:rPr lang="en-US"/>
              <a:t>This is a custom UC page designed to streamline funding data entry. Charts of accounts vary based on UC location, which means UC has a large volume of funding to enter and maintain. </a:t>
            </a:r>
            <a:endParaRPr/>
          </a:p>
          <a:p>
            <a:pPr marL="174708" lvl="0" indent="-174708" algn="l" rtl="0">
              <a:spcBef>
                <a:spcPts val="0"/>
              </a:spcBef>
              <a:spcAft>
                <a:spcPts val="0"/>
              </a:spcAft>
              <a:buClr>
                <a:schemeClr val="dk1"/>
              </a:buClr>
              <a:buSzPts val="1200"/>
              <a:buFont typeface="Arial"/>
              <a:buChar char="•"/>
            </a:pPr>
            <a:r>
              <a:rPr lang="en-US"/>
              <a:t>For funding updates, the Location Initiator must first insert a new effective-dated row. After you insert a new row, the system copies forward the previous row of information so that you can make the necessary adjustments. </a:t>
            </a:r>
            <a:endParaRPr/>
          </a:p>
          <a:p>
            <a:pPr marL="171450" marR="0" lvl="0" indent="-171450" algn="l" rtl="0">
              <a:lnSpc>
                <a:spcPct val="100000"/>
              </a:lnSpc>
              <a:spcBef>
                <a:spcPts val="0"/>
              </a:spcBef>
              <a:spcAft>
                <a:spcPts val="0"/>
              </a:spcAft>
              <a:buClr>
                <a:schemeClr val="dk1"/>
              </a:buClr>
              <a:buSzPts val="1200"/>
              <a:buFont typeface="Arial"/>
              <a:buChar char="•"/>
            </a:pPr>
            <a:r>
              <a:rPr lang="en-US"/>
              <a:t>UCLA: </a:t>
            </a:r>
            <a:r>
              <a:rPr lang="en-US" sz="1100" i="1">
                <a:solidFill>
                  <a:srgbClr val="000000"/>
                </a:solidFill>
                <a:latin typeface="Arial"/>
                <a:ea typeface="Arial"/>
                <a:cs typeface="Arial"/>
                <a:sym typeface="Arial"/>
              </a:rPr>
              <a:t>The funding effective date can be a:</a:t>
            </a:r>
            <a:endParaRPr/>
          </a:p>
          <a:p>
            <a:pPr marL="628650" marR="0" lvl="1" indent="-171450" algn="l" rtl="0">
              <a:lnSpc>
                <a:spcPct val="100000"/>
              </a:lnSpc>
              <a:spcBef>
                <a:spcPts val="0"/>
              </a:spcBef>
              <a:spcAft>
                <a:spcPts val="0"/>
              </a:spcAft>
              <a:buClr>
                <a:srgbClr val="000000"/>
              </a:buClr>
              <a:buSzPts val="1100"/>
              <a:buFont typeface="Arial"/>
              <a:buChar char="•"/>
            </a:pPr>
            <a:r>
              <a:rPr lang="en-US" sz="1100" i="1">
                <a:solidFill>
                  <a:srgbClr val="000000"/>
                </a:solidFill>
                <a:latin typeface="Arial"/>
                <a:ea typeface="Arial"/>
                <a:cs typeface="Arial"/>
                <a:sym typeface="Arial"/>
              </a:rPr>
              <a:t>Future date that will go into effect when that day is reached</a:t>
            </a:r>
            <a:endParaRPr/>
          </a:p>
          <a:p>
            <a:pPr marL="628650" marR="0" lvl="1" indent="-171450" algn="l" rtl="0">
              <a:lnSpc>
                <a:spcPct val="100000"/>
              </a:lnSpc>
              <a:spcBef>
                <a:spcPts val="0"/>
              </a:spcBef>
              <a:spcAft>
                <a:spcPts val="0"/>
              </a:spcAft>
              <a:buClr>
                <a:srgbClr val="000000"/>
              </a:buClr>
              <a:buSzPts val="1100"/>
              <a:buFont typeface="Arial"/>
              <a:buChar char="•"/>
            </a:pPr>
            <a:r>
              <a:rPr lang="en-US" sz="1100" i="1">
                <a:solidFill>
                  <a:srgbClr val="000000"/>
                </a:solidFill>
                <a:latin typeface="Arial"/>
                <a:ea typeface="Arial"/>
                <a:cs typeface="Arial"/>
                <a:sym typeface="Arial"/>
              </a:rPr>
              <a:t>Today’s date to have the funding go into effect today or a</a:t>
            </a:r>
            <a:endParaRPr/>
          </a:p>
          <a:p>
            <a:pPr marL="628650" marR="0" lvl="1" indent="-171450" algn="l" rtl="0">
              <a:lnSpc>
                <a:spcPct val="100000"/>
              </a:lnSpc>
              <a:spcBef>
                <a:spcPts val="0"/>
              </a:spcBef>
              <a:spcAft>
                <a:spcPts val="0"/>
              </a:spcAft>
              <a:buClr>
                <a:srgbClr val="000000"/>
              </a:buClr>
              <a:buSzPts val="1100"/>
              <a:buFont typeface="Arial"/>
              <a:buChar char="•"/>
            </a:pPr>
            <a:r>
              <a:rPr lang="en-US" sz="1100" i="1">
                <a:solidFill>
                  <a:srgbClr val="000000"/>
                </a:solidFill>
                <a:latin typeface="Arial"/>
                <a:ea typeface="Arial"/>
                <a:cs typeface="Arial"/>
                <a:sym typeface="Arial"/>
              </a:rPr>
              <a:t>Past Date, as long as Payroll has not yet been run for that pay period</a:t>
            </a:r>
            <a:endParaRPr/>
          </a:p>
          <a:p>
            <a:pPr marL="174708" lvl="0" indent="-174708" algn="l" rtl="0">
              <a:spcBef>
                <a:spcPts val="0"/>
              </a:spcBef>
              <a:spcAft>
                <a:spcPts val="0"/>
              </a:spcAft>
              <a:buClr>
                <a:schemeClr val="dk1"/>
              </a:buClr>
              <a:buSzPts val="1200"/>
              <a:buFont typeface="Arial"/>
              <a:buChar char="•"/>
            </a:pPr>
            <a:r>
              <a:rPr lang="en-US"/>
              <a:t>You can enter an effective date for historical rows that may be earlier than the date for the current effective row, but this should be a rare occurrence. Also note there is an effective sequence field for situations where there may be two entries on the same date. Remember that funding should be entered on a timely basis with proper effective dates. More information about historical rows appears at the end of this module.</a:t>
            </a:r>
            <a:endParaRPr/>
          </a:p>
          <a:p>
            <a:pPr marL="174708" lvl="0" indent="-174708" algn="l" rtl="0">
              <a:spcBef>
                <a:spcPts val="0"/>
              </a:spcBef>
              <a:spcAft>
                <a:spcPts val="0"/>
              </a:spcAft>
              <a:buClr>
                <a:schemeClr val="dk1"/>
              </a:buClr>
              <a:buSzPts val="1200"/>
              <a:buFont typeface="Arial"/>
              <a:buChar char="•"/>
            </a:pPr>
            <a:r>
              <a:rPr lang="en-US"/>
              <a:t>To support funding entry for multiple charts of accounts, this Location-specific entry page displays labels that correspond to each Location’s respective chartfields. The example shown here reflects UC Riverside’s chartfields.</a:t>
            </a:r>
            <a:endParaRPr/>
          </a:p>
          <a:p>
            <a:pPr marL="174708" lvl="0" indent="-98508" algn="l" rtl="0">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The end-to-end system steps for initiating this type of transaction are covered in more detail during the instructor demonstration and participant exercise.</a:t>
            </a:r>
            <a:endParaRPr/>
          </a:p>
          <a:p>
            <a:pPr marL="0" lvl="0" indent="0" algn="l" rtl="0">
              <a:spcBef>
                <a:spcPts val="0"/>
              </a:spcBef>
              <a:spcAft>
                <a:spcPts val="0"/>
              </a:spcAft>
              <a:buClr>
                <a:schemeClr val="dk1"/>
              </a:buClr>
              <a:buSzPts val="1200"/>
              <a:buFont typeface="Arial"/>
              <a:buNone/>
            </a:pPr>
            <a:endParaRPr/>
          </a:p>
        </p:txBody>
      </p:sp>
      <p:sp>
        <p:nvSpPr>
          <p:cNvPr id="910" name="Google Shape;910;p71: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3159229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5175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8809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1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1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92" name="Google Shape;1492;p11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227815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Funding entry data identifies the funding source and pay distribution for each position at UC. </a:t>
            </a:r>
            <a:r>
              <a:rPr lang="en-US" dirty="0" smtClean="0"/>
              <a:t>When</a:t>
            </a:r>
            <a:r>
              <a:rPr lang="en-US" baseline="0" dirty="0" smtClean="0"/>
              <a:t> entering funding information in the Earnings Distribution section,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16" name="Google Shape;216;p12: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08864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r>
              <a:rPr lang="en-US" dirty="0"/>
              <a:t>This is a refresher on Position Management. For more information on Position Management please see the </a:t>
            </a:r>
            <a:r>
              <a:rPr lang="en-US" i="1" dirty="0"/>
              <a:t>Position Control ILT training</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Understanding Position Management is key to learning about other processes and transactions in UCPath.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UCPath every employee will have an assigned position, or positions if they have multiple jobs. This graphic illustrates the relationship between the position, person and job in UCPath</a:t>
            </a:r>
            <a:r>
              <a:rPr lang="en-US" dirty="0" smtClean="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Funding is assigned to a position not an employee. </a:t>
            </a:r>
            <a:endParaRPr lang="en-US" dirty="0" smtClean="0"/>
          </a:p>
          <a:p>
            <a:pPr marL="0" lvl="0" indent="0" algn="l" rtl="0">
              <a:spcBef>
                <a:spcPts val="0"/>
              </a:spcBef>
              <a:spcAft>
                <a:spcPts val="0"/>
              </a:spcAft>
              <a:buNone/>
            </a:pPr>
            <a:endParaRPr dirty="0"/>
          </a:p>
        </p:txBody>
      </p:sp>
      <p:sp>
        <p:nvSpPr>
          <p:cNvPr id="224" name="Google Shape;224;p13: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0205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5: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UCPath funding is attached to a position not an employee. The change from the funding being attached to the employee to position funding represents a major shift in funding philosophy. It means that once set up the position funding can remain in place as people move in and out of the position. </a:t>
            </a:r>
            <a:endParaRPr/>
          </a:p>
          <a:p>
            <a:pPr marL="0" lvl="0" indent="0" algn="l" rtl="0">
              <a:spcBef>
                <a:spcPts val="0"/>
              </a:spcBef>
              <a:spcAft>
                <a:spcPts val="0"/>
              </a:spcAft>
              <a:buNone/>
            </a:pPr>
            <a:endParaRPr/>
          </a:p>
        </p:txBody>
      </p:sp>
      <p:sp>
        <p:nvSpPr>
          <p:cNvPr id="290" name="Google Shape;290;p15: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2086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dirty="0"/>
          </a:p>
        </p:txBody>
      </p:sp>
      <p:sp>
        <p:nvSpPr>
          <p:cNvPr id="263" name="Google Shape;263;p14: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12801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6:notes"/>
          <p:cNvSpPr txBox="1">
            <a:spLocks noGrp="1"/>
          </p:cNvSpPr>
          <p:nvPr>
            <p:ph type="body" idx="1"/>
          </p:nvPr>
        </p:nvSpPr>
        <p:spPr>
          <a:xfrm>
            <a:off x="701040" y="4473902"/>
            <a:ext cx="5608320" cy="3660457"/>
          </a:xfrm>
          <a:prstGeom prst="rect">
            <a:avLst/>
          </a:prstGeom>
          <a:noFill/>
          <a:ln>
            <a:noFill/>
          </a:ln>
        </p:spPr>
        <p:txBody>
          <a:bodyPr spcFirstLastPara="1" wrap="square" lIns="93075" tIns="46525" rIns="93075" bIns="46525" anchor="t" anchorCtr="0">
            <a:noAutofit/>
          </a:bodyPr>
          <a:lstStyle/>
          <a:p>
            <a:pPr marL="0" lvl="0" indent="0" algn="l" rtl="0">
              <a:spcBef>
                <a:spcPts val="0"/>
              </a:spcBef>
              <a:spcAft>
                <a:spcPts val="0"/>
              </a:spcAft>
              <a:buNone/>
            </a:pPr>
            <a:endParaRPr dirty="0"/>
          </a:p>
        </p:txBody>
      </p:sp>
      <p:sp>
        <p:nvSpPr>
          <p:cNvPr id="312" name="Google Shape;312;p16:notes"/>
          <p:cNvSpPr txBox="1">
            <a:spLocks noGrp="1"/>
          </p:cNvSpPr>
          <p:nvPr>
            <p:ph type="sldNum" idx="12"/>
          </p:nvPr>
        </p:nvSpPr>
        <p:spPr>
          <a:xfrm>
            <a:off x="3970946" y="8829969"/>
            <a:ext cx="3037840" cy="466434"/>
          </a:xfrm>
          <a:prstGeom prst="rect">
            <a:avLst/>
          </a:prstGeom>
          <a:noFill/>
          <a:ln>
            <a:noFill/>
          </a:ln>
        </p:spPr>
        <p:txBody>
          <a:bodyPr spcFirstLastPara="1" wrap="square" lIns="93075" tIns="46525" rIns="93075" bIns="4652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131733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6093" y="2738243"/>
            <a:ext cx="7310244" cy="1325757"/>
          </a:xfrm>
          <a:noFill/>
        </p:spPr>
        <p:txBody>
          <a:bodyPr>
            <a:norm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26093" y="4194097"/>
            <a:ext cx="7307224" cy="1508047"/>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10096" y="0"/>
            <a:ext cx="9144000" cy="1374305"/>
          </a:xfrm>
          <a:prstGeom prst="rect">
            <a:avLst/>
          </a:prstGeom>
          <a:gradFill>
            <a:gsLst>
              <a:gs pos="0">
                <a:srgbClr val="1D579B"/>
              </a:gs>
              <a:gs pos="100000">
                <a:schemeClr val="accent5">
                  <a:tint val="50000"/>
                  <a:shade val="100000"/>
                  <a:satMod val="350000"/>
                </a:schemeClr>
              </a:gs>
            </a:gsLst>
          </a:gra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1" name="Picture 10" descr="UCI14_UCPath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497" y="257009"/>
            <a:ext cx="5433403" cy="714404"/>
          </a:xfrm>
          <a:prstGeom prst="rect">
            <a:avLst/>
          </a:prstGeom>
        </p:spPr>
      </p:pic>
    </p:spTree>
    <p:custDataLst>
      <p:tags r:id="rId1"/>
    </p:custDataLst>
    <p:extLst>
      <p:ext uri="{BB962C8B-B14F-4D97-AF65-F5344CB8AC3E}">
        <p14:creationId xmlns:p14="http://schemas.microsoft.com/office/powerpoint/2010/main" val="3450617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Asymmetr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8343" y="1371600"/>
            <a:ext cx="5816745" cy="5029200"/>
          </a:xfrm>
        </p:spPr>
        <p:txBody>
          <a:bodyPr/>
          <a:lstStyle/>
          <a:p>
            <a:pPr lvl="0"/>
            <a:r>
              <a:rPr lang="en-US" smtClean="0"/>
              <a:t>Edit Master text styles</a:t>
            </a:r>
          </a:p>
          <a:p>
            <a:pPr lvl="1"/>
            <a:r>
              <a:rPr lang="en-US" smtClean="0"/>
              <a:t>Second level</a:t>
            </a:r>
          </a:p>
          <a:p>
            <a:pPr lvl="2"/>
            <a:r>
              <a:rPr lang="en-US" smtClean="0"/>
              <a:t>Third level</a:t>
            </a:r>
          </a:p>
        </p:txBody>
      </p:sp>
      <p:sp>
        <p:nvSpPr>
          <p:cNvPr id="3" name="Content Placeholder 2"/>
          <p:cNvSpPr>
            <a:spLocks noGrp="1"/>
          </p:cNvSpPr>
          <p:nvPr>
            <p:ph sz="half" idx="1"/>
          </p:nvPr>
        </p:nvSpPr>
        <p:spPr>
          <a:xfrm>
            <a:off x="475488" y="1371600"/>
            <a:ext cx="2267712" cy="5029200"/>
          </a:xfrm>
        </p:spPr>
        <p:txBody>
          <a:bodyPr/>
          <a:lstStyle/>
          <a:p>
            <a:pPr lvl="0"/>
            <a:r>
              <a:rPr lang="en-US" smtClean="0"/>
              <a:t>Edit Master text styles</a:t>
            </a:r>
          </a:p>
          <a:p>
            <a:pPr lvl="1"/>
            <a:r>
              <a:rPr lang="en-US" smtClean="0"/>
              <a:t>Second level</a:t>
            </a:r>
          </a:p>
          <a:p>
            <a:pPr lvl="2"/>
            <a:r>
              <a:rPr lang="en-US" smtClean="0"/>
              <a:t>Third level</a:t>
            </a:r>
          </a:p>
        </p:txBody>
      </p:sp>
      <p:sp>
        <p:nvSpPr>
          <p:cNvPr id="2" name="Title 1"/>
          <p:cNvSpPr>
            <a:spLocks noGrp="1"/>
          </p:cNvSpPr>
          <p:nvPr>
            <p:ph type="title"/>
          </p:nvPr>
        </p:nvSpPr>
        <p:spPr>
          <a:xfrm>
            <a:off x="459619" y="40228"/>
            <a:ext cx="8227181" cy="850911"/>
          </a:xfrm>
        </p:spPr>
        <p:txBody>
          <a:bodyPr/>
          <a:lstStyle/>
          <a:p>
            <a:r>
              <a:rPr lang="en-US" smtClean="0"/>
              <a:t>Click to edit Master title style</a:t>
            </a:r>
            <a:endParaRPr lang="en-US" dirty="0"/>
          </a:p>
        </p:txBody>
      </p:sp>
      <p:sp>
        <p:nvSpPr>
          <p:cNvPr id="5" name="Slide Number Placeholder 2"/>
          <p:cNvSpPr>
            <a:spLocks noGrp="1"/>
          </p:cNvSpPr>
          <p:nvPr>
            <p:ph type="sldNum" sz="quarter" idx="13"/>
          </p:nvPr>
        </p:nvSpPr>
        <p:spPr>
          <a:xfrm>
            <a:off x="4326792" y="6434278"/>
            <a:ext cx="412075" cy="362210"/>
          </a:xfrm>
          <a:prstGeom prst="rect">
            <a:avLst/>
          </a:prstGeo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custDataLst>
      <p:tags r:id="rId1"/>
    </p:custDataLst>
    <p:extLst>
      <p:ext uri="{BB962C8B-B14F-4D97-AF65-F5344CB8AC3E}">
        <p14:creationId xmlns:p14="http://schemas.microsoft.com/office/powerpoint/2010/main" val="21789800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160520"/>
          </a:xfrm>
        </p:spPr>
        <p:txBody>
          <a:bodyPr/>
          <a:lstStyle/>
          <a:p>
            <a:pPr lvl="0"/>
            <a:r>
              <a:rPr lang="en-US" smtClean="0"/>
              <a:t>Edit Master text styles</a:t>
            </a:r>
          </a:p>
          <a:p>
            <a:pPr lvl="1"/>
            <a:r>
              <a:rPr lang="en-US" smtClean="0"/>
              <a:t>Second level</a:t>
            </a:r>
          </a:p>
          <a:p>
            <a:pPr lvl="2"/>
            <a:r>
              <a:rPr lang="en-US" smtClean="0"/>
              <a:t>Third level</a:t>
            </a:r>
          </a:p>
        </p:txBody>
      </p:sp>
      <p:sp>
        <p:nvSpPr>
          <p:cNvPr id="4" name="Text Placeholder 2"/>
          <p:cNvSpPr>
            <a:spLocks noGrp="1"/>
          </p:cNvSpPr>
          <p:nvPr>
            <p:ph type="body" idx="10"/>
          </p:nvPr>
        </p:nvSpPr>
        <p:spPr>
          <a:xfrm>
            <a:off x="457200" y="1371600"/>
            <a:ext cx="8229600" cy="64008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p:cNvSpPr>
            <a:spLocks noGrp="1"/>
          </p:cNvSpPr>
          <p:nvPr>
            <p:ph type="title"/>
          </p:nvPr>
        </p:nvSpPr>
        <p:spPr>
          <a:xfrm>
            <a:off x="459619" y="26578"/>
            <a:ext cx="8227181" cy="850911"/>
          </a:xfrm>
        </p:spPr>
        <p:txBody>
          <a:bodyPr/>
          <a:lstStyle/>
          <a:p>
            <a:r>
              <a:rPr lang="en-US" smtClean="0"/>
              <a:t>Click to edit Master title style</a:t>
            </a:r>
            <a:endParaRPr lang="en-US" dirty="0"/>
          </a:p>
        </p:txBody>
      </p:sp>
    </p:spTree>
    <p:custDataLst>
      <p:tags r:id="rId1"/>
    </p:custDataLst>
    <p:extLst>
      <p:ext uri="{BB962C8B-B14F-4D97-AF65-F5344CB8AC3E}">
        <p14:creationId xmlns:p14="http://schemas.microsoft.com/office/powerpoint/2010/main" val="37259437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Module Cov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3192" y="3044952"/>
            <a:ext cx="8348472" cy="457200"/>
          </a:xfrm>
        </p:spPr>
        <p:txBody>
          <a:bodyPr>
            <a:noAutofit/>
          </a:bodyPr>
          <a:lstStyle>
            <a:lvl1pPr marL="0" indent="0">
              <a:buNone/>
              <a:defRPr sz="2800">
                <a:solidFill>
                  <a:srgbClr val="000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2" name="Title 1"/>
          <p:cNvSpPr>
            <a:spLocks noGrp="1"/>
          </p:cNvSpPr>
          <p:nvPr>
            <p:ph type="title"/>
          </p:nvPr>
        </p:nvSpPr>
        <p:spPr>
          <a:xfrm>
            <a:off x="393192" y="2121408"/>
            <a:ext cx="8366760" cy="749808"/>
          </a:xfrm>
        </p:spPr>
        <p:txBody>
          <a:bodyPr anchor="ctr">
            <a:normAutofit/>
          </a:bodyPr>
          <a:lstStyle>
            <a:lvl1pPr>
              <a:defRPr sz="4000"/>
            </a:lvl1pPr>
          </a:lstStyle>
          <a:p>
            <a:r>
              <a:rPr lang="en-US" smtClean="0"/>
              <a:t>Click to edit Master title style</a:t>
            </a:r>
            <a:endParaRPr lang="en-US" dirty="0"/>
          </a:p>
        </p:txBody>
      </p:sp>
    </p:spTree>
    <p:extLst>
      <p:ext uri="{BB962C8B-B14F-4D97-AF65-F5344CB8AC3E}">
        <p14:creationId xmlns:p14="http://schemas.microsoft.com/office/powerpoint/2010/main" val="1472581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459619" y="40224"/>
            <a:ext cx="8227181" cy="850911"/>
          </a:xfrm>
        </p:spPr>
        <p:txBody>
          <a:bodyPr/>
          <a:lstStyle/>
          <a:p>
            <a:r>
              <a:rPr lang="en-US"/>
              <a:t>Click to edit Master title style</a:t>
            </a:r>
            <a:endParaRPr lang="en-US" dirty="0"/>
          </a:p>
        </p:txBody>
      </p:sp>
      <p:sp>
        <p:nvSpPr>
          <p:cNvPr id="4" name="Slide Number Placeholder 2"/>
          <p:cNvSpPr>
            <a:spLocks noGrp="1"/>
          </p:cNvSpPr>
          <p:nvPr>
            <p:ph type="sldNum" sz="quarter" idx="13"/>
          </p:nvPr>
        </p:nvSpPr>
        <p:spPr>
          <a:xfrm>
            <a:off x="4350856" y="6434278"/>
            <a:ext cx="412075" cy="362210"/>
          </a:xfrm>
          <a:prstGeom prst="rect">
            <a:avLst/>
          </a:prstGeo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3491006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and Content">
  <p:cSld name="1_Subtitle and Content">
    <p:spTree>
      <p:nvGrpSpPr>
        <p:cNvPr id="1" name="Shape 37"/>
        <p:cNvGrpSpPr/>
        <p:nvPr/>
      </p:nvGrpSpPr>
      <p:grpSpPr>
        <a:xfrm>
          <a:off x="0" y="0"/>
          <a:ext cx="0" cy="0"/>
          <a:chOff x="0" y="0"/>
          <a:chExt cx="0" cy="0"/>
        </a:xfrm>
      </p:grpSpPr>
      <p:sp>
        <p:nvSpPr>
          <p:cNvPr id="38" name="Google Shape;38;p90"/>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90"/>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90"/>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0451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1064524"/>
            <a:ext cx="8705088" cy="5189971"/>
          </a:xfrm>
        </p:spPr>
        <p:txBody>
          <a:bodyPr/>
          <a:lstStyle>
            <a:lvl1pPr marL="342900" indent="-342900">
              <a:buClr>
                <a:srgbClr val="1F497D"/>
              </a:buClr>
              <a:buFont typeface="Arial" panose="020B0604020202020204" pitchFamily="34" charset="0"/>
              <a:buChar char="•"/>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14748" y="76757"/>
            <a:ext cx="8125935" cy="623163"/>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Placeholder 1"/>
          <p:cNvSpPr>
            <a:spLocks noGrp="1"/>
          </p:cNvSpPr>
          <p:nvPr>
            <p:ph type="title"/>
          </p:nvPr>
        </p:nvSpPr>
        <p:spPr>
          <a:xfrm>
            <a:off x="0"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68676"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5469"/>
            <a:ext cx="3008313" cy="955847"/>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5469"/>
            <a:ext cx="5111750" cy="5020694"/>
          </a:xfrm>
        </p:spPr>
        <p:txBody>
          <a:bodyPr/>
          <a:lstStyle>
            <a:lvl1pPr>
              <a:defRPr sz="3200"/>
            </a:lvl1pPr>
            <a:lvl2pPr marL="742950" indent="-285750">
              <a:buFont typeface="Arial" panose="020B0604020202020204" pitchFamily="34" charset="0"/>
              <a:buChar char="•"/>
              <a:defRPr sz="2800"/>
            </a:lvl2pPr>
            <a:lvl3pPr marL="1257300" indent="-342900">
              <a:buFont typeface="Arial" panose="020B0604020202020204" pitchFamily="34" charset="0"/>
              <a:buChar char="•"/>
              <a:defRPr sz="2400"/>
            </a:lvl3pPr>
            <a:lvl4pPr marL="1600200" indent="-228600">
              <a:buFont typeface="Wingdings" panose="05000000000000000000" pitchFamily="2" charset="2"/>
              <a:buChar cha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267520"/>
            <a:ext cx="3008313" cy="38586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32763"/>
            <a:ext cx="5486400" cy="35948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9619" y="53872"/>
            <a:ext cx="8684381" cy="850911"/>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flipH="1">
            <a:off x="462638" y="389223"/>
            <a:ext cx="8221476" cy="1470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62638" y="1922278"/>
            <a:ext cx="8221476" cy="45719"/>
          </a:xfrm>
          <a:prstGeom prst="rect">
            <a:avLst/>
          </a:prstGeom>
          <a:solidFill>
            <a:srgbClr val="1E43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1596788"/>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462639" y="396702"/>
            <a:ext cx="8221476" cy="1470025"/>
          </a:xfrm>
        </p:spPr>
        <p:txBody>
          <a:bodyPr/>
          <a:lstStyle>
            <a:lvl1pPr>
              <a:defRPr b="1">
                <a:solidFill>
                  <a:srgbClr val="FFFFFF"/>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3" name="Subtitle 2"/>
          <p:cNvSpPr>
            <a:spLocks noGrp="1"/>
          </p:cNvSpPr>
          <p:nvPr>
            <p:ph type="subTitle" idx="1"/>
          </p:nvPr>
        </p:nvSpPr>
        <p:spPr>
          <a:xfrm>
            <a:off x="462639" y="2045143"/>
            <a:ext cx="8221476" cy="410896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m Pic and Text 2">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smtClean="0"/>
              <a:t>Click to edit Master title style</a:t>
            </a:r>
            <a:endParaRPr lang="en-US" dirty="0"/>
          </a:p>
        </p:txBody>
      </p:sp>
      <p:sp>
        <p:nvSpPr>
          <p:cNvPr id="13" name="Rectangle 12"/>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Rectangle 1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Rectangle 21"/>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4" name="Rectangle 23"/>
          <p:cNvSpPr/>
          <p:nvPr userDrawn="1"/>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Text Placeholder 7"/>
          <p:cNvSpPr>
            <a:spLocks noGrp="1"/>
          </p:cNvSpPr>
          <p:nvPr>
            <p:ph type="body" sz="quarter" idx="11"/>
          </p:nvPr>
        </p:nvSpPr>
        <p:spPr>
          <a:xfrm>
            <a:off x="1469337" y="1281034"/>
            <a:ext cx="7611163" cy="4785810"/>
          </a:xfrm>
          <a:prstGeom prst="rect">
            <a:avLst/>
          </a:prstGeom>
        </p:spPr>
        <p:txBody>
          <a:bodyPr/>
          <a:lstStyle>
            <a:lvl1pPr>
              <a:defRPr>
                <a:solidFill>
                  <a:schemeClr val="bg1"/>
                </a:solidFill>
              </a:defRPr>
            </a:lvl1pPr>
            <a:lvl2pPr marL="742950" indent="-285750">
              <a:buFont typeface="Arial" panose="020B0604020202020204" pitchFamily="34" charset="0"/>
              <a:buChar cha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41088059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576" y="131821"/>
            <a:ext cx="8750424" cy="850911"/>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9619" y="1381512"/>
            <a:ext cx="8227181" cy="474465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userDrawn="1"/>
        </p:nvCxnSpPr>
        <p:spPr>
          <a:xfrm>
            <a:off x="0" y="9486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Slide Number Placeholder 4"/>
          <p:cNvSpPr txBox="1">
            <a:spLocks/>
          </p:cNvSpPr>
          <p:nvPr userDrawn="1"/>
        </p:nvSpPr>
        <p:spPr>
          <a:xfrm>
            <a:off x="8480254" y="6438001"/>
            <a:ext cx="549608" cy="3622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3D49D0-3318-4167-8E42-CD520D3A3E07}" type="slidenum">
              <a:rPr lang="en-US" b="1" smtClean="0">
                <a:solidFill>
                  <a:schemeClr val="tx1">
                    <a:lumMod val="95000"/>
                    <a:lumOff val="5000"/>
                  </a:schemeClr>
                </a:solidFill>
              </a:rPr>
              <a:pPr/>
              <a:t>‹#›</a:t>
            </a:fld>
            <a:endParaRPr lang="en-US" b="1" dirty="0">
              <a:solidFill>
                <a:schemeClr val="tx1">
                  <a:lumMod val="95000"/>
                  <a:lumOff val="5000"/>
                </a:schemeClr>
              </a:solidFill>
            </a:endParaRPr>
          </a:p>
        </p:txBody>
      </p:sp>
      <p:pic>
        <p:nvPicPr>
          <p:cNvPr id="17" name="Picture 16"/>
          <p:cNvPicPr>
            <a:picLocks noChangeAspect="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35547"/>
            <a:ext cx="9144000" cy="790079"/>
          </a:xfrm>
          <a:prstGeom prst="rect">
            <a:avLst/>
          </a:prstGeom>
        </p:spPr>
      </p:pic>
    </p:spTree>
    <p:custDataLst>
      <p:tags r:id="rId16"/>
    </p:custData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4" r:id="rId4"/>
    <p:sldLayoutId id="2147483656" r:id="rId5"/>
    <p:sldLayoutId id="2147483657" r:id="rId6"/>
    <p:sldLayoutId id="2147483658" r:id="rId7"/>
    <p:sldLayoutId id="2147483649" r:id="rId8"/>
    <p:sldLayoutId id="2147483692" r:id="rId9"/>
    <p:sldLayoutId id="2147483693" r:id="rId10"/>
    <p:sldLayoutId id="2147483696" r:id="rId11"/>
    <p:sldLayoutId id="2147483697" r:id="rId12"/>
    <p:sldLayoutId id="2147483698" r:id="rId13"/>
    <p:sldLayoutId id="2147483699" r:id="rId14"/>
  </p:sldLayoutIdLst>
  <p:timing>
    <p:tnLst>
      <p:par>
        <p:cTn id="1" dur="indefinite" restart="never" nodeType="tmRoot"/>
      </p:par>
    </p:tnLst>
  </p:timing>
  <p:hf hdr="0" ftr="0" dt="0"/>
  <p:txStyles>
    <p:titleStyle>
      <a:lvl1pPr algn="l" defTabSz="457200" rtl="0" eaLnBrk="1" latinLnBrk="0" hangingPunct="1">
        <a:spcBef>
          <a:spcPct val="0"/>
        </a:spcBef>
        <a:buNone/>
        <a:defRPr lang="en-US" sz="4000" b="0" i="0" u="none" kern="1200" baseline="0" dirty="0">
          <a:solidFill>
            <a:srgbClr val="000000"/>
          </a:solidFill>
          <a:latin typeface="Arial Black" panose="020B0A0402010202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5.xml"/><Relationship Id="rId5" Type="http://schemas.microsoft.com/office/2007/relationships/hdphoto" Target="../media/hdphoto2.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7.xml"/><Relationship Id="rId5" Type="http://schemas.microsoft.com/office/2007/relationships/hdphoto" Target="../media/hdphoto3.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20.jpg"/><Relationship Id="rId5" Type="http://schemas.microsoft.com/office/2007/relationships/hdphoto" Target="../media/hdphoto4.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7.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31.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33.xml"/><Relationship Id="rId5" Type="http://schemas.microsoft.com/office/2007/relationships/hdphoto" Target="../media/hdphoto5.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3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35.xml"/><Relationship Id="rId5" Type="http://schemas.microsoft.com/office/2007/relationships/hdphoto" Target="../media/hdphoto6.wdp"/><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3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3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3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39.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40.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41.xml"/><Relationship Id="rId5" Type="http://schemas.openxmlformats.org/officeDocument/2006/relationships/image" Target="../media/image31.png"/><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4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4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44.xml"/><Relationship Id="rId5" Type="http://schemas.microsoft.com/office/2007/relationships/hdphoto" Target="../media/hdphoto7.wdp"/><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45.xml"/><Relationship Id="rId6" Type="http://schemas.openxmlformats.org/officeDocument/2006/relationships/image" Target="../media/image36.png"/><Relationship Id="rId5" Type="http://schemas.microsoft.com/office/2007/relationships/hdphoto" Target="../media/hdphoto8.wdp"/><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46.xml"/><Relationship Id="rId5" Type="http://schemas.microsoft.com/office/2007/relationships/hdphoto" Target="../media/hdphoto9.wdp"/><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4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49.xml"/><Relationship Id="rId5" Type="http://schemas.microsoft.com/office/2007/relationships/hdphoto" Target="../media/hdphoto10.wdp"/><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50.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52.xml"/><Relationship Id="rId5" Type="http://schemas.openxmlformats.org/officeDocument/2006/relationships/image" Target="../media/image7.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53.xml"/><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5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55.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56.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5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58.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59.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tags" Target="../tags/tag61.xml"/><Relationship Id="rId5" Type="http://schemas.microsoft.com/office/2007/relationships/hdphoto" Target="../media/hdphoto11.wdp"/><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1.xml"/><Relationship Id="rId1" Type="http://schemas.openxmlformats.org/officeDocument/2006/relationships/tags" Target="../tags/tag62.xml"/><Relationship Id="rId4" Type="http://schemas.microsoft.com/office/2007/relationships/hdphoto" Target="../media/hdphoto12.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7.jp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6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64.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slideLayout" Target="../slideLayouts/slideLayout4.xml"/><Relationship Id="rId1" Type="http://schemas.openxmlformats.org/officeDocument/2006/relationships/tags" Target="../tags/tag65.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6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ucpath.uci.edu"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slideLayout" Target="../slideLayouts/slideLayout13.xml"/><Relationship Id="rId1" Type="http://schemas.openxmlformats.org/officeDocument/2006/relationships/tags" Target="../tags/tag67.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68.xml"/><Relationship Id="rId4" Type="http://schemas.openxmlformats.org/officeDocument/2006/relationships/hyperlink" Target="http://ucpath.uci.edu/"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9.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0.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133320" y="1680817"/>
            <a:ext cx="7373703" cy="2303354"/>
          </a:xfrm>
          <a:prstGeom prst="rect">
            <a:avLst/>
          </a:prstGeom>
        </p:spPr>
      </p:pic>
      <p:sp>
        <p:nvSpPr>
          <p:cNvPr id="6" name="TextBox 5"/>
          <p:cNvSpPr txBox="1"/>
          <p:nvPr/>
        </p:nvSpPr>
        <p:spPr>
          <a:xfrm>
            <a:off x="-148281" y="4410585"/>
            <a:ext cx="9144000" cy="769441"/>
          </a:xfrm>
          <a:prstGeom prst="rect">
            <a:avLst/>
          </a:prstGeom>
          <a:noFill/>
        </p:spPr>
        <p:txBody>
          <a:bodyPr wrap="square" rtlCol="0">
            <a:spAutoFit/>
          </a:bodyPr>
          <a:lstStyle/>
          <a:p>
            <a:pPr algn="ctr"/>
            <a:r>
              <a:rPr lang="en-US" sz="4400" b="1" dirty="0" smtClean="0">
                <a:solidFill>
                  <a:srgbClr val="F78D2D"/>
                </a:solidFill>
                <a:effectLst>
                  <a:outerShdw blurRad="38100" dist="38100" dir="2700000" algn="tl">
                    <a:srgbClr val="000000">
                      <a:alpha val="43137"/>
                    </a:srgbClr>
                  </a:outerShdw>
                </a:effectLst>
                <a:latin typeface="Gill Sans MT" panose="020B0502020104020203" pitchFamily="34" charset="0"/>
              </a:rPr>
              <a:t>Course:  </a:t>
            </a:r>
            <a:r>
              <a:rPr lang="en-US" sz="4400" b="1" dirty="0" smtClean="0">
                <a:solidFill>
                  <a:srgbClr val="1B3D6D"/>
                </a:solidFill>
                <a:effectLst>
                  <a:outerShdw blurRad="38100" dist="38100" dir="2700000" algn="tl">
                    <a:srgbClr val="000000">
                      <a:alpha val="43137"/>
                    </a:srgbClr>
                  </a:outerShdw>
                </a:effectLst>
                <a:latin typeface="Gill Sans MT" panose="020B0502020104020203" pitchFamily="34" charset="0"/>
              </a:rPr>
              <a:t>Funding Entry</a:t>
            </a:r>
            <a:endParaRPr lang="en-US" sz="4400" b="1" dirty="0">
              <a:solidFill>
                <a:srgbClr val="1B3D6D"/>
              </a:solidFill>
              <a:effectLst>
                <a:outerShdw blurRad="38100" dist="38100" dir="2700000" algn="tl">
                  <a:srgbClr val="000000">
                    <a:alpha val="43137"/>
                  </a:srgbClr>
                </a:outerShdw>
              </a:effectLst>
              <a:latin typeface="Gill Sans MT" panose="020B0502020104020203" pitchFamily="34" charset="0"/>
            </a:endParaRPr>
          </a:p>
        </p:txBody>
      </p:sp>
    </p:spTree>
    <p:custDataLst>
      <p:tags r:id="rId1"/>
    </p:custDataLst>
    <p:extLst>
      <p:ext uri="{BB962C8B-B14F-4D97-AF65-F5344CB8AC3E}">
        <p14:creationId xmlns:p14="http://schemas.microsoft.com/office/powerpoint/2010/main" val="46732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rmAutofit/>
          </a:bodyPr>
          <a:lstStyle/>
          <a:p>
            <a:pPr marL="0" lvl="0" indent="0">
              <a:spcAft>
                <a:spcPts val="0"/>
              </a:spcAft>
              <a:buClr>
                <a:srgbClr val="000000"/>
              </a:buClr>
              <a:buSzPts val="4000"/>
            </a:pPr>
            <a:r>
              <a:rPr lang="en-US" dirty="0">
                <a:solidFill>
                  <a:srgbClr val="555759"/>
                </a:solidFill>
              </a:rPr>
              <a:t>Funding Entry – Key Change  </a:t>
            </a:r>
          </a:p>
        </p:txBody>
      </p:sp>
      <p:pic>
        <p:nvPicPr>
          <p:cNvPr id="281" name="Google Shape;281;p14"/>
          <p:cNvPicPr preferRelativeResize="0"/>
          <p:nvPr/>
        </p:nvPicPr>
        <p:blipFill rotWithShape="1">
          <a:blip r:embed="rId4">
            <a:alphaModFix/>
          </a:blip>
          <a:srcRect l="24558" t="24672" r="22349" b="21982"/>
          <a:stretch/>
        </p:blipFill>
        <p:spPr>
          <a:xfrm>
            <a:off x="1054424" y="1938083"/>
            <a:ext cx="714758" cy="710603"/>
          </a:xfrm>
          <a:prstGeom prst="ellipse">
            <a:avLst/>
          </a:prstGeom>
          <a:noFill/>
          <a:ln>
            <a:noFill/>
          </a:ln>
        </p:spPr>
      </p:pic>
      <p:sp>
        <p:nvSpPr>
          <p:cNvPr id="282" name="Google Shape;282;p14"/>
          <p:cNvSpPr txBox="1"/>
          <p:nvPr/>
        </p:nvSpPr>
        <p:spPr>
          <a:xfrm>
            <a:off x="1483404" y="1414903"/>
            <a:ext cx="15031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smtClean="0">
                <a:solidFill>
                  <a:schemeClr val="dk1"/>
                </a:solidFill>
                <a:latin typeface="Calibri"/>
                <a:ea typeface="Calibri"/>
                <a:cs typeface="Calibri"/>
                <a:sym typeface="Calibri"/>
              </a:rPr>
              <a:t>Previous </a:t>
            </a:r>
            <a:endParaRPr dirty="0"/>
          </a:p>
        </p:txBody>
      </p:sp>
      <p:sp>
        <p:nvSpPr>
          <p:cNvPr id="283" name="Google Shape;283;p14"/>
          <p:cNvSpPr txBox="1"/>
          <p:nvPr/>
        </p:nvSpPr>
        <p:spPr>
          <a:xfrm>
            <a:off x="5667629" y="1429555"/>
            <a:ext cx="158248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UCPath </a:t>
            </a:r>
            <a:endParaRPr dirty="0"/>
          </a:p>
        </p:txBody>
      </p:sp>
      <p:sp>
        <p:nvSpPr>
          <p:cNvPr id="284" name="Google Shape;284;p14"/>
          <p:cNvSpPr txBox="1"/>
          <p:nvPr/>
        </p:nvSpPr>
        <p:spPr>
          <a:xfrm>
            <a:off x="613954" y="4087510"/>
            <a:ext cx="3308565"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smtClean="0">
                <a:solidFill>
                  <a:schemeClr val="dk1"/>
                </a:solidFill>
                <a:latin typeface="Calibri"/>
                <a:ea typeface="Calibri"/>
                <a:cs typeface="Calibri"/>
                <a:sym typeface="Calibri"/>
              </a:rPr>
              <a:t>Previously funding was </a:t>
            </a:r>
            <a:r>
              <a:rPr lang="en-US" sz="1800" dirty="0">
                <a:solidFill>
                  <a:schemeClr val="dk1"/>
                </a:solidFill>
                <a:latin typeface="Calibri"/>
                <a:ea typeface="Calibri"/>
                <a:cs typeface="Calibri"/>
                <a:sym typeface="Calibri"/>
              </a:rPr>
              <a:t>tied to an employee. Funding information, the salary amount, </a:t>
            </a:r>
            <a:r>
              <a:rPr lang="en-US" sz="1800" dirty="0" smtClean="0">
                <a:solidFill>
                  <a:schemeClr val="dk1"/>
                </a:solidFill>
                <a:latin typeface="Calibri"/>
                <a:ea typeface="Calibri"/>
                <a:cs typeface="Calibri"/>
                <a:sym typeface="Calibri"/>
              </a:rPr>
              <a:t>FTE percent </a:t>
            </a:r>
            <a:r>
              <a:rPr lang="en-US" sz="1800" dirty="0">
                <a:solidFill>
                  <a:schemeClr val="dk1"/>
                </a:solidFill>
                <a:latin typeface="Calibri"/>
                <a:ea typeface="Calibri"/>
                <a:cs typeface="Calibri"/>
                <a:sym typeface="Calibri"/>
              </a:rPr>
              <a:t>and description of service code </a:t>
            </a:r>
            <a:r>
              <a:rPr lang="en-US" sz="1800" dirty="0" smtClean="0">
                <a:solidFill>
                  <a:schemeClr val="dk1"/>
                </a:solidFill>
                <a:latin typeface="Calibri"/>
                <a:ea typeface="Calibri"/>
                <a:cs typeface="Calibri"/>
                <a:sym typeface="Calibri"/>
              </a:rPr>
              <a:t>were </a:t>
            </a:r>
            <a:r>
              <a:rPr lang="en-US" sz="1800" dirty="0">
                <a:solidFill>
                  <a:schemeClr val="dk1"/>
                </a:solidFill>
                <a:latin typeface="Calibri"/>
                <a:ea typeface="Calibri"/>
                <a:cs typeface="Calibri"/>
                <a:sym typeface="Calibri"/>
              </a:rPr>
              <a:t>all </a:t>
            </a:r>
            <a:r>
              <a:rPr lang="en-US" sz="1800" dirty="0" smtClean="0">
                <a:solidFill>
                  <a:schemeClr val="dk1"/>
                </a:solidFill>
                <a:latin typeface="Calibri"/>
                <a:ea typeface="Calibri"/>
                <a:cs typeface="Calibri"/>
                <a:sym typeface="Calibri"/>
              </a:rPr>
              <a:t>entered when the employee was hired.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5" name="Google Shape;285;p14"/>
          <p:cNvSpPr txBox="1"/>
          <p:nvPr/>
        </p:nvSpPr>
        <p:spPr>
          <a:xfrm>
            <a:off x="4995738" y="4028055"/>
            <a:ext cx="3560432"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In UCPath </a:t>
            </a:r>
            <a:r>
              <a:rPr lang="en-US" sz="1800" dirty="0" smtClean="0">
                <a:solidFill>
                  <a:schemeClr val="dk1"/>
                </a:solidFill>
                <a:latin typeface="Calibri"/>
                <a:ea typeface="Calibri"/>
                <a:cs typeface="Calibri"/>
                <a:sym typeface="Calibri"/>
              </a:rPr>
              <a:t>funding </a:t>
            </a:r>
            <a:r>
              <a:rPr lang="en-US" sz="1800" dirty="0">
                <a:solidFill>
                  <a:schemeClr val="dk1"/>
                </a:solidFill>
                <a:latin typeface="Calibri"/>
                <a:ea typeface="Calibri"/>
                <a:cs typeface="Calibri"/>
                <a:sym typeface="Calibri"/>
              </a:rPr>
              <a:t>source </a:t>
            </a:r>
            <a:r>
              <a:rPr lang="en-US" sz="1800" dirty="0" smtClean="0">
                <a:solidFill>
                  <a:schemeClr val="dk1"/>
                </a:solidFill>
                <a:latin typeface="Calibri"/>
                <a:ea typeface="Calibri"/>
                <a:cs typeface="Calibri"/>
                <a:sym typeface="Calibri"/>
              </a:rPr>
              <a:t>is separate from all those other elements. </a:t>
            </a:r>
            <a:r>
              <a:rPr lang="en-US" sz="1800" dirty="0">
                <a:solidFill>
                  <a:schemeClr val="dk1"/>
                </a:solidFill>
                <a:latin typeface="Calibri"/>
                <a:ea typeface="Calibri"/>
                <a:cs typeface="Calibri"/>
                <a:sym typeface="Calibri"/>
              </a:rPr>
              <a:t>It </a:t>
            </a:r>
            <a:r>
              <a:rPr lang="en-US" sz="1800" dirty="0" smtClean="0">
                <a:solidFill>
                  <a:schemeClr val="dk1"/>
                </a:solidFill>
                <a:latin typeface="Calibri"/>
                <a:ea typeface="Calibri"/>
                <a:cs typeface="Calibri"/>
                <a:sym typeface="Calibri"/>
              </a:rPr>
              <a:t>is tied to </a:t>
            </a:r>
            <a:r>
              <a:rPr lang="en-US" sz="1800" dirty="0">
                <a:solidFill>
                  <a:schemeClr val="dk1"/>
                </a:solidFill>
                <a:latin typeface="Calibri"/>
                <a:ea typeface="Calibri"/>
                <a:cs typeface="Calibri"/>
                <a:sym typeface="Calibri"/>
              </a:rPr>
              <a:t>a position and entered on the </a:t>
            </a:r>
            <a:r>
              <a:rPr lang="en-US" sz="1800" b="1" dirty="0">
                <a:solidFill>
                  <a:schemeClr val="dk1"/>
                </a:solidFill>
                <a:latin typeface="Calibri"/>
                <a:ea typeface="Calibri"/>
                <a:cs typeface="Calibri"/>
                <a:sym typeface="Calibri"/>
              </a:rPr>
              <a:t>Funding Entry</a:t>
            </a:r>
            <a:r>
              <a:rPr lang="en-US" sz="1800" dirty="0">
                <a:solidFill>
                  <a:schemeClr val="dk1"/>
                </a:solidFill>
                <a:latin typeface="Calibri"/>
                <a:ea typeface="Calibri"/>
                <a:cs typeface="Calibri"/>
                <a:sym typeface="Calibri"/>
              </a:rPr>
              <a:t> page</a:t>
            </a:r>
            <a:r>
              <a:rPr lang="en-US" sz="1800" dirty="0" smtClean="0">
                <a:solidFill>
                  <a:schemeClr val="dk1"/>
                </a:solidFill>
                <a:latin typeface="Calibri"/>
                <a:ea typeface="Calibri"/>
                <a:cs typeface="Calibri"/>
                <a:sym typeface="Calibri"/>
              </a:rPr>
              <a:t>. You can fund a position before you hire anyone into the position.</a:t>
            </a:r>
            <a:endParaRPr dirty="0"/>
          </a:p>
        </p:txBody>
      </p:sp>
      <p:cxnSp>
        <p:nvCxnSpPr>
          <p:cNvPr id="286" name="Google Shape;286;p14"/>
          <p:cNvCxnSpPr/>
          <p:nvPr/>
        </p:nvCxnSpPr>
        <p:spPr>
          <a:xfrm>
            <a:off x="4356338" y="1586085"/>
            <a:ext cx="0" cy="4493174"/>
          </a:xfrm>
          <a:prstGeom prst="straightConnector1">
            <a:avLst/>
          </a:prstGeom>
          <a:noFill/>
          <a:ln w="1905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8187" y="2059250"/>
            <a:ext cx="1225594" cy="1533418"/>
          </a:xfrm>
          <a:prstGeom prst="rect">
            <a:avLst/>
          </a:prstGeom>
          <a:effectLst>
            <a:glow rad="63500">
              <a:schemeClr val="accent4">
                <a:satMod val="175000"/>
                <a:alpha val="40000"/>
              </a:schemeClr>
            </a:glow>
          </a:effectLst>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3925" y="1890340"/>
            <a:ext cx="2181290" cy="1730433"/>
          </a:xfrm>
          <a:prstGeom prst="rect">
            <a:avLst/>
          </a:prstGeom>
          <a:effectLst/>
        </p:spPr>
      </p:pic>
      <p:pic>
        <p:nvPicPr>
          <p:cNvPr id="26" name="Google Shape;281;p14"/>
          <p:cNvPicPr preferRelativeResize="0"/>
          <p:nvPr/>
        </p:nvPicPr>
        <p:blipFill rotWithShape="1">
          <a:blip r:embed="rId4">
            <a:alphaModFix/>
          </a:blip>
          <a:srcRect l="24558" t="24672" r="22349" b="21982"/>
          <a:stretch/>
        </p:blipFill>
        <p:spPr>
          <a:xfrm>
            <a:off x="5099416" y="1890340"/>
            <a:ext cx="714758" cy="710603"/>
          </a:xfrm>
          <a:prstGeom prst="ellipse">
            <a:avLst/>
          </a:prstGeom>
          <a:noFill/>
          <a:ln>
            <a:noFill/>
          </a:ln>
        </p:spPr>
      </p:pic>
    </p:spTree>
    <p:custDataLst>
      <p:tags r:id="rId1"/>
    </p:custDataLst>
    <p:extLst>
      <p:ext uri="{BB962C8B-B14F-4D97-AF65-F5344CB8AC3E}">
        <p14:creationId xmlns:p14="http://schemas.microsoft.com/office/powerpoint/2010/main" val="358619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1+#ppt_w/2"/>
                                          </p:val>
                                        </p:tav>
                                        <p:tav tm="100000">
                                          <p:val>
                                            <p:strVal val="#ppt_x"/>
                                          </p:val>
                                        </p:tav>
                                      </p:tavLst>
                                    </p:anim>
                                    <p:anim calcmode="lin" valueType="num">
                                      <p:cBhvr additive="base">
                                        <p:cTn id="8" dur="500" fill="hold"/>
                                        <p:tgtEl>
                                          <p:spTgt spid="2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85"/>
                                        </p:tgtEl>
                                        <p:attrNameLst>
                                          <p:attrName>style.visibility</p:attrName>
                                        </p:attrNameLst>
                                      </p:cBhvr>
                                      <p:to>
                                        <p:strVal val="visible"/>
                                      </p:to>
                                    </p:set>
                                    <p:anim calcmode="lin" valueType="num">
                                      <p:cBhvr additive="base">
                                        <p:cTn id="19" dur="500" fill="hold"/>
                                        <p:tgtEl>
                                          <p:spTgt spid="285"/>
                                        </p:tgtEl>
                                        <p:attrNameLst>
                                          <p:attrName>ppt_x</p:attrName>
                                        </p:attrNameLst>
                                      </p:cBhvr>
                                      <p:tavLst>
                                        <p:tav tm="0">
                                          <p:val>
                                            <p:strVal val="1+#ppt_w/2"/>
                                          </p:val>
                                        </p:tav>
                                        <p:tav tm="100000">
                                          <p:val>
                                            <p:strVal val="#ppt_x"/>
                                          </p:val>
                                        </p:tav>
                                      </p:tavLst>
                                    </p:anim>
                                    <p:anim calcmode="lin" valueType="num">
                                      <p:cBhvr additive="base">
                                        <p:cTn id="20" dur="500" fill="hold"/>
                                        <p:tgtEl>
                                          <p:spTgt spid="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P spid="2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pSp>
        <p:nvGrpSpPr>
          <p:cNvPr id="314" name="Google Shape;314;p16"/>
          <p:cNvGrpSpPr/>
          <p:nvPr/>
        </p:nvGrpSpPr>
        <p:grpSpPr>
          <a:xfrm>
            <a:off x="1363576" y="3618229"/>
            <a:ext cx="6775984" cy="2710394"/>
            <a:chOff x="65855" y="0"/>
            <a:chExt cx="6775984" cy="2710394"/>
          </a:xfrm>
        </p:grpSpPr>
        <p:sp>
          <p:nvSpPr>
            <p:cNvPr id="315" name="Google Shape;315;p16"/>
            <p:cNvSpPr/>
            <p:nvPr/>
          </p:nvSpPr>
          <p:spPr>
            <a:xfrm>
              <a:off x="65855" y="0"/>
              <a:ext cx="6775984" cy="2710394"/>
            </a:xfrm>
            <a:custGeom>
              <a:avLst/>
              <a:gdLst/>
              <a:ahLst/>
              <a:cxnLst/>
              <a:rect l="l" t="t" r="r" b="b"/>
              <a:pathLst>
                <a:path w="120000" h="120000"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solidFill>
              <a:srgbClr val="09548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820477" y="221609"/>
              <a:ext cx="2236075" cy="1328093"/>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txBox="1"/>
            <p:nvPr/>
          </p:nvSpPr>
          <p:spPr>
            <a:xfrm>
              <a:off x="820477" y="322193"/>
              <a:ext cx="2236075" cy="1328093"/>
            </a:xfrm>
            <a:prstGeom prst="rect">
              <a:avLst/>
            </a:prstGeom>
            <a:noFill/>
            <a:ln>
              <a:noFill/>
            </a:ln>
          </p:spPr>
          <p:txBody>
            <a:bodyPr spcFirstLastPara="1" wrap="square" lIns="0" tIns="74675" rIns="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u="none" dirty="0">
                  <a:solidFill>
                    <a:schemeClr val="lt1"/>
                  </a:solidFill>
                  <a:latin typeface="Calibri"/>
                  <a:ea typeface="Calibri"/>
                  <a:cs typeface="Calibri"/>
                  <a:sym typeface="Calibri"/>
                </a:rPr>
                <a:t>Funding </a:t>
              </a:r>
              <a:r>
                <a:rPr lang="en-US" sz="2100" u="sng" dirty="0">
                  <a:solidFill>
                    <a:schemeClr val="lt1"/>
                  </a:solidFill>
                  <a:latin typeface="Calibri"/>
                  <a:ea typeface="Calibri"/>
                  <a:cs typeface="Calibri"/>
                  <a:sym typeface="Calibri"/>
                </a:rPr>
                <a:t>required before </a:t>
              </a:r>
              <a:r>
                <a:rPr lang="en-US" sz="2100" dirty="0">
                  <a:solidFill>
                    <a:schemeClr val="lt1"/>
                  </a:solidFill>
                  <a:latin typeface="Calibri"/>
                  <a:ea typeface="Calibri"/>
                  <a:cs typeface="Calibri"/>
                  <a:sym typeface="Calibri"/>
                </a:rPr>
                <a:t>an employee can be paid.</a:t>
              </a:r>
              <a:endParaRPr dirty="0"/>
            </a:p>
          </p:txBody>
        </p:sp>
        <p:sp>
          <p:nvSpPr>
            <p:cNvPr id="318" name="Google Shape;318;p16"/>
            <p:cNvSpPr/>
            <p:nvPr/>
          </p:nvSpPr>
          <p:spPr>
            <a:xfrm>
              <a:off x="3453848" y="765039"/>
              <a:ext cx="2642634" cy="1328093"/>
            </a:xfrm>
            <a:prstGeom prst="rect">
              <a:avLst/>
            </a:prstGeom>
            <a:no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txBox="1"/>
            <p:nvPr/>
          </p:nvSpPr>
          <p:spPr>
            <a:xfrm>
              <a:off x="3453848" y="765039"/>
              <a:ext cx="2642634" cy="1328093"/>
            </a:xfrm>
            <a:prstGeom prst="rect">
              <a:avLst/>
            </a:prstGeom>
            <a:noFill/>
            <a:ln>
              <a:noFill/>
            </a:ln>
          </p:spPr>
          <p:txBody>
            <a:bodyPr spcFirstLastPara="1" wrap="square" lIns="0" tIns="74675" rIns="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Funding </a:t>
              </a:r>
              <a:r>
                <a:rPr lang="en-US" sz="2100" u="sng">
                  <a:solidFill>
                    <a:schemeClr val="lt1"/>
                  </a:solidFill>
                  <a:latin typeface="Calibri"/>
                  <a:ea typeface="Calibri"/>
                  <a:cs typeface="Calibri"/>
                  <a:sym typeface="Calibri"/>
                </a:rPr>
                <a:t>NOT required</a:t>
              </a:r>
              <a:r>
                <a:rPr lang="en-US" sz="2100">
                  <a:solidFill>
                    <a:schemeClr val="lt1"/>
                  </a:solidFill>
                  <a:latin typeface="Calibri"/>
                  <a:ea typeface="Calibri"/>
                  <a:cs typeface="Calibri"/>
                  <a:sym typeface="Calibri"/>
                </a:rPr>
                <a:t> before an employee can be paid.</a:t>
              </a:r>
              <a:endParaRPr/>
            </a:p>
          </p:txBody>
        </p:sp>
      </p:grpSp>
      <p:sp>
        <p:nvSpPr>
          <p:cNvPr id="320" name="Google Shape;320;p16"/>
          <p:cNvSpPr txBox="1">
            <a:spLocks noGrp="1"/>
          </p:cNvSpPr>
          <p:nvPr>
            <p:ph type="title"/>
          </p:nvPr>
        </p:nvSpPr>
        <p:spPr>
          <a:xfrm>
            <a:off x="303578" y="90540"/>
            <a:ext cx="8227181" cy="850911"/>
          </a:xfrm>
          <a:prstGeom prst="rect">
            <a:avLst/>
          </a:prstGeom>
          <a:noFill/>
          <a:ln>
            <a:noFill/>
          </a:ln>
        </p:spPr>
        <p:txBody>
          <a:bodyPr spcFirstLastPara="1" wrap="square" lIns="91425" tIns="45700" rIns="91425" bIns="45700" anchor="ctr" anchorCtr="0">
            <a:normAutofit/>
          </a:bodyPr>
          <a:lstStyle/>
          <a:p>
            <a:pPr>
              <a:buClr>
                <a:srgbClr val="000000"/>
              </a:buClr>
              <a:buSzPts val="4000"/>
            </a:pPr>
            <a:r>
              <a:rPr lang="en-US" dirty="0">
                <a:solidFill>
                  <a:srgbClr val="555759"/>
                </a:solidFill>
              </a:rPr>
              <a:t>Department Default Funding </a:t>
            </a:r>
          </a:p>
        </p:txBody>
      </p:sp>
      <p:sp>
        <p:nvSpPr>
          <p:cNvPr id="321" name="Google Shape;321;p16"/>
          <p:cNvSpPr txBox="1"/>
          <p:nvPr/>
        </p:nvSpPr>
        <p:spPr>
          <a:xfrm>
            <a:off x="699524" y="4126212"/>
            <a:ext cx="1272995" cy="369291"/>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smtClean="0">
                <a:solidFill>
                  <a:schemeClr val="dk1"/>
                </a:solidFill>
                <a:latin typeface="Calibri"/>
                <a:ea typeface="Calibri"/>
                <a:cs typeface="Calibri"/>
                <a:sym typeface="Calibri"/>
              </a:rPr>
              <a:t>Previously</a:t>
            </a:r>
            <a:endParaRPr dirty="0"/>
          </a:p>
        </p:txBody>
      </p:sp>
      <p:sp>
        <p:nvSpPr>
          <p:cNvPr id="322" name="Google Shape;322;p16"/>
          <p:cNvSpPr txBox="1"/>
          <p:nvPr/>
        </p:nvSpPr>
        <p:spPr>
          <a:xfrm>
            <a:off x="7381932" y="4406128"/>
            <a:ext cx="995041" cy="369332"/>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UCPATH</a:t>
            </a:r>
            <a:endParaRPr/>
          </a:p>
        </p:txBody>
      </p:sp>
      <p:sp>
        <p:nvSpPr>
          <p:cNvPr id="323" name="Google Shape;323;p16"/>
          <p:cNvSpPr txBox="1"/>
          <p:nvPr/>
        </p:nvSpPr>
        <p:spPr>
          <a:xfrm>
            <a:off x="276446" y="1062786"/>
            <a:ext cx="8739962" cy="226211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Wingdings" panose="05000000000000000000" pitchFamily="2" charset="2"/>
              <a:buChar char="v"/>
            </a:pPr>
            <a:r>
              <a:rPr lang="en-US" dirty="0" smtClean="0">
                <a:solidFill>
                  <a:schemeClr val="dk1"/>
                </a:solidFill>
                <a:latin typeface="Calibri"/>
                <a:ea typeface="Calibri"/>
                <a:cs typeface="Calibri"/>
                <a:sym typeface="Calibri"/>
              </a:rPr>
              <a:t>All departments have a default funding account </a:t>
            </a:r>
            <a:r>
              <a:rPr lang="en-US" dirty="0">
                <a:solidFill>
                  <a:schemeClr val="dk1"/>
                </a:solidFill>
                <a:latin typeface="Calibri"/>
                <a:ea typeface="Calibri"/>
                <a:cs typeface="Calibri"/>
                <a:sym typeface="Calibri"/>
              </a:rPr>
              <a:t>set up </a:t>
            </a:r>
            <a:r>
              <a:rPr lang="en-US" dirty="0" smtClean="0">
                <a:solidFill>
                  <a:schemeClr val="dk1"/>
                </a:solidFill>
                <a:latin typeface="Calibri"/>
                <a:ea typeface="Calibri"/>
                <a:cs typeface="Calibri"/>
                <a:sym typeface="Calibri"/>
              </a:rPr>
              <a:t>which is managed centrally</a:t>
            </a:r>
            <a:r>
              <a:rPr lang="en-US" dirty="0">
                <a:solidFill>
                  <a:schemeClr val="dk1"/>
                </a:solidFill>
                <a:latin typeface="Calibri"/>
                <a:ea typeface="Calibri"/>
                <a:cs typeface="Calibri"/>
                <a:sym typeface="Calibri"/>
              </a:rPr>
              <a:t>.  </a:t>
            </a:r>
            <a:endParaRPr dirty="0"/>
          </a:p>
          <a:p>
            <a:pPr marL="285750" marR="0" lvl="0" indent="-285750" algn="l" rtl="0">
              <a:spcBef>
                <a:spcPts val="600"/>
              </a:spcBef>
              <a:spcAft>
                <a:spcPts val="0"/>
              </a:spcAft>
              <a:buClr>
                <a:schemeClr val="dk1"/>
              </a:buClr>
              <a:buSzPts val="1800"/>
              <a:buFont typeface="Wingdings" panose="05000000000000000000" pitchFamily="2" charset="2"/>
              <a:buChar char="v"/>
            </a:pPr>
            <a:r>
              <a:rPr lang="en-US" dirty="0" smtClean="0">
                <a:solidFill>
                  <a:schemeClr val="dk1"/>
                </a:solidFill>
                <a:latin typeface="Calibri"/>
                <a:ea typeface="Calibri"/>
                <a:cs typeface="Calibri"/>
                <a:sym typeface="Calibri"/>
              </a:rPr>
              <a:t>If </a:t>
            </a:r>
            <a:r>
              <a:rPr lang="en-US" u="sng" dirty="0">
                <a:solidFill>
                  <a:schemeClr val="dk1"/>
                </a:solidFill>
                <a:latin typeface="Calibri"/>
                <a:ea typeface="Calibri"/>
                <a:cs typeface="Calibri"/>
                <a:sym typeface="Calibri"/>
              </a:rPr>
              <a:t>position</a:t>
            </a:r>
            <a:r>
              <a:rPr lang="en-US" dirty="0">
                <a:solidFill>
                  <a:schemeClr val="dk1"/>
                </a:solidFill>
                <a:latin typeface="Calibri"/>
                <a:ea typeface="Calibri"/>
                <a:cs typeface="Calibri"/>
                <a:sym typeface="Calibri"/>
              </a:rPr>
              <a:t> funding is not set up by the time an employee gets paid, the salary costs are distributed to the </a:t>
            </a:r>
            <a:r>
              <a:rPr lang="en-US" b="1" dirty="0">
                <a:solidFill>
                  <a:schemeClr val="dk1"/>
                </a:solidFill>
                <a:latin typeface="Calibri"/>
                <a:ea typeface="Calibri"/>
                <a:cs typeface="Calibri"/>
                <a:sym typeface="Calibri"/>
              </a:rPr>
              <a:t>department default funding </a:t>
            </a:r>
            <a:r>
              <a:rPr lang="en-US" dirty="0" smtClean="0">
                <a:solidFill>
                  <a:schemeClr val="dk1"/>
                </a:solidFill>
                <a:latin typeface="Calibri"/>
                <a:ea typeface="Calibri"/>
                <a:cs typeface="Calibri"/>
                <a:sym typeface="Calibri"/>
              </a:rPr>
              <a:t>account. </a:t>
            </a:r>
            <a:endParaRPr dirty="0"/>
          </a:p>
          <a:p>
            <a:pPr marL="285750" marR="0" lvl="0" indent="-285750" algn="l" rtl="0">
              <a:spcBef>
                <a:spcPts val="600"/>
              </a:spcBef>
              <a:spcAft>
                <a:spcPts val="0"/>
              </a:spcAft>
              <a:buClr>
                <a:schemeClr val="dk1"/>
              </a:buClr>
              <a:buSzPts val="1800"/>
              <a:buFont typeface="Wingdings" panose="05000000000000000000" pitchFamily="2" charset="2"/>
              <a:buChar char="v"/>
            </a:pPr>
            <a:r>
              <a:rPr lang="en-US" dirty="0" smtClean="0">
                <a:solidFill>
                  <a:schemeClr val="dk1"/>
                </a:solidFill>
                <a:latin typeface="Calibri"/>
                <a:ea typeface="Calibri"/>
                <a:cs typeface="Calibri"/>
                <a:sym typeface="Calibri"/>
              </a:rPr>
              <a:t>A Direct Retro transaction </a:t>
            </a:r>
            <a:r>
              <a:rPr lang="en-US" dirty="0">
                <a:solidFill>
                  <a:schemeClr val="dk1"/>
                </a:solidFill>
                <a:latin typeface="Calibri"/>
                <a:ea typeface="Calibri"/>
                <a:cs typeface="Calibri"/>
                <a:sym typeface="Calibri"/>
              </a:rPr>
              <a:t>will be needed to transfer the </a:t>
            </a:r>
            <a:r>
              <a:rPr lang="en-US" dirty="0" smtClean="0">
                <a:solidFill>
                  <a:schemeClr val="dk1"/>
                </a:solidFill>
                <a:latin typeface="Calibri"/>
                <a:ea typeface="Calibri"/>
                <a:cs typeface="Calibri"/>
                <a:sym typeface="Calibri"/>
              </a:rPr>
              <a:t>salary costs </a:t>
            </a:r>
            <a:r>
              <a:rPr lang="en-US" dirty="0">
                <a:solidFill>
                  <a:schemeClr val="dk1"/>
                </a:solidFill>
                <a:latin typeface="Calibri"/>
                <a:ea typeface="Calibri"/>
                <a:cs typeface="Calibri"/>
                <a:sym typeface="Calibri"/>
              </a:rPr>
              <a:t>to the appropriate funding </a:t>
            </a:r>
            <a:r>
              <a:rPr lang="en-US" dirty="0" smtClean="0">
                <a:solidFill>
                  <a:schemeClr val="dk1"/>
                </a:solidFill>
                <a:latin typeface="Calibri"/>
                <a:ea typeface="Calibri"/>
                <a:cs typeface="Calibri"/>
                <a:sym typeface="Calibri"/>
              </a:rPr>
              <a:t>account if they are charged to the department default account.</a:t>
            </a:r>
            <a:endParaRPr dirty="0"/>
          </a:p>
          <a:p>
            <a:pPr marL="285750" marR="0" lvl="0" indent="-285750" algn="l" rtl="0">
              <a:spcBef>
                <a:spcPts val="600"/>
              </a:spcBef>
              <a:spcAft>
                <a:spcPts val="0"/>
              </a:spcAft>
              <a:buClr>
                <a:schemeClr val="dk1"/>
              </a:buClr>
              <a:buSzPts val="1800"/>
              <a:buFont typeface="Wingdings" panose="05000000000000000000" pitchFamily="2" charset="2"/>
              <a:buChar char="v"/>
            </a:pPr>
            <a:r>
              <a:rPr lang="en-US" dirty="0">
                <a:solidFill>
                  <a:schemeClr val="dk1"/>
                </a:solidFill>
                <a:latin typeface="Calibri"/>
                <a:ea typeface="Calibri"/>
                <a:cs typeface="Calibri"/>
                <a:sym typeface="Calibri"/>
              </a:rPr>
              <a:t>This process ensures that an employee gets paid regardless of whether the position funding has been set up. </a:t>
            </a:r>
            <a:endParaRPr dirty="0"/>
          </a:p>
        </p:txBody>
      </p:sp>
    </p:spTree>
    <p:custDataLst>
      <p:tags r:id="rId1"/>
    </p:custDataLst>
    <p:extLst>
      <p:ext uri="{BB962C8B-B14F-4D97-AF65-F5344CB8AC3E}">
        <p14:creationId xmlns:p14="http://schemas.microsoft.com/office/powerpoint/2010/main" val="84705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1000" fill="hold"/>
                                        <p:tgtEl>
                                          <p:spTgt spid="321"/>
                                        </p:tgtEl>
                                        <p:attrNameLst>
                                          <p:attrName>ppt_x</p:attrName>
                                        </p:attrNameLst>
                                      </p:cBhvr>
                                      <p:tavLst>
                                        <p:tav tm="0">
                                          <p:val>
                                            <p:strVal val="#ppt_x"/>
                                          </p:val>
                                        </p:tav>
                                        <p:tav tm="100000">
                                          <p:val>
                                            <p:strVal val="#ppt_x"/>
                                          </p:val>
                                        </p:tav>
                                      </p:tavLst>
                                    </p:anim>
                                    <p:anim calcmode="lin" valueType="num">
                                      <p:cBhvr additive="base">
                                        <p:cTn id="8" dur="1000" fill="hold"/>
                                        <p:tgtEl>
                                          <p:spTgt spid="3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4000"/>
                                  </p:stCondLst>
                                  <p:childTnLst>
                                    <p:set>
                                      <p:cBhvr>
                                        <p:cTn id="10" dur="1" fill="hold">
                                          <p:stCondLst>
                                            <p:cond delay="0"/>
                                          </p:stCondLst>
                                        </p:cTn>
                                        <p:tgtEl>
                                          <p:spTgt spid="314"/>
                                        </p:tgtEl>
                                        <p:attrNameLst>
                                          <p:attrName>style.visibility</p:attrName>
                                        </p:attrNameLst>
                                      </p:cBhvr>
                                      <p:to>
                                        <p:strVal val="visible"/>
                                      </p:to>
                                    </p:set>
                                    <p:anim calcmode="lin" valueType="num">
                                      <p:cBhvr additive="base">
                                        <p:cTn id="11" dur="1000" fill="hold"/>
                                        <p:tgtEl>
                                          <p:spTgt spid="314"/>
                                        </p:tgtEl>
                                        <p:attrNameLst>
                                          <p:attrName>ppt_x</p:attrName>
                                        </p:attrNameLst>
                                      </p:cBhvr>
                                      <p:tavLst>
                                        <p:tav tm="0">
                                          <p:val>
                                            <p:strVal val="#ppt_x"/>
                                          </p:val>
                                        </p:tav>
                                        <p:tav tm="100000">
                                          <p:val>
                                            <p:strVal val="#ppt_x"/>
                                          </p:val>
                                        </p:tav>
                                      </p:tavLst>
                                    </p:anim>
                                    <p:anim calcmode="lin" valueType="num">
                                      <p:cBhvr additive="base">
                                        <p:cTn id="12" dur="1000" fill="hold"/>
                                        <p:tgtEl>
                                          <p:spTgt spid="3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1000" fill="hold"/>
                                        <p:tgtEl>
                                          <p:spTgt spid="322"/>
                                        </p:tgtEl>
                                        <p:attrNameLst>
                                          <p:attrName>ppt_x</p:attrName>
                                        </p:attrNameLst>
                                      </p:cBhvr>
                                      <p:tavLst>
                                        <p:tav tm="0">
                                          <p:val>
                                            <p:strVal val="#ppt_x"/>
                                          </p:val>
                                        </p:tav>
                                        <p:tav tm="100000">
                                          <p:val>
                                            <p:strVal val="#ppt_x"/>
                                          </p:val>
                                        </p:tav>
                                      </p:tavLst>
                                    </p:anim>
                                    <p:anim calcmode="lin" valueType="num">
                                      <p:cBhvr additive="base">
                                        <p:cTn id="16" dur="1000" fill="hold"/>
                                        <p:tgtEl>
                                          <p:spTgt spid="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animBg="1"/>
      <p:bldP spid="3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 y="2976054"/>
            <a:ext cx="8869680" cy="2859970"/>
          </a:xfrm>
        </p:spPr>
        <p:txBody>
          <a:bodyPr>
            <a:normAutofit/>
          </a:bodyPr>
          <a:lstStyle/>
          <a:p>
            <a:pPr>
              <a:spcAft>
                <a:spcPts val="1200"/>
              </a:spcAft>
              <a:buFont typeface="Wingdings" panose="05000000000000000000" pitchFamily="2" charset="2"/>
              <a:buChar char="v"/>
            </a:pPr>
            <a:r>
              <a:rPr lang="en-US" sz="2400" dirty="0"/>
              <a:t>Funding entry has three levels. </a:t>
            </a:r>
            <a:r>
              <a:rPr lang="en-US" sz="2400" dirty="0" smtClean="0"/>
              <a:t>UCPath looks </a:t>
            </a:r>
            <a:r>
              <a:rPr lang="en-US" sz="2400" dirty="0"/>
              <a:t>for the lowest level of funding when generating the payroll accounting entries</a:t>
            </a:r>
            <a:r>
              <a:rPr lang="en-US" sz="2400" dirty="0" smtClean="0"/>
              <a:t>.</a:t>
            </a:r>
            <a:endParaRPr lang="en-US" sz="2400" dirty="0"/>
          </a:p>
          <a:p>
            <a:pPr lvl="1">
              <a:spcAft>
                <a:spcPts val="600"/>
              </a:spcAft>
            </a:pPr>
            <a:r>
              <a:rPr lang="en-US" sz="1900" b="1" dirty="0"/>
              <a:t>Position</a:t>
            </a:r>
            <a:r>
              <a:rPr lang="en-US" sz="1900" dirty="0"/>
              <a:t> </a:t>
            </a:r>
            <a:r>
              <a:rPr lang="en-US" sz="1900" dirty="0" smtClean="0"/>
              <a:t>(lowest level) – </a:t>
            </a:r>
            <a:r>
              <a:rPr lang="en-US" sz="1900" dirty="0"/>
              <a:t>uses the funding data </a:t>
            </a:r>
            <a:r>
              <a:rPr lang="en-US" sz="1900" dirty="0" smtClean="0"/>
              <a:t>entered </a:t>
            </a:r>
            <a:r>
              <a:rPr lang="en-US" sz="1900" dirty="0"/>
              <a:t>for </a:t>
            </a:r>
            <a:r>
              <a:rPr lang="en-US" sz="1900" dirty="0" smtClean="0"/>
              <a:t>the </a:t>
            </a:r>
            <a:r>
              <a:rPr lang="en-US" sz="1900" dirty="0"/>
              <a:t>position. </a:t>
            </a:r>
          </a:p>
          <a:p>
            <a:pPr lvl="1">
              <a:spcAft>
                <a:spcPts val="600"/>
              </a:spcAft>
            </a:pPr>
            <a:r>
              <a:rPr lang="en-US" sz="1900" b="1" dirty="0"/>
              <a:t>Position Pool </a:t>
            </a:r>
            <a:r>
              <a:rPr lang="en-US" sz="1900" dirty="0" smtClean="0"/>
              <a:t>(not used at UCI) </a:t>
            </a:r>
            <a:endParaRPr lang="en-US" sz="1900" dirty="0">
              <a:solidFill>
                <a:srgbClr val="FF0000"/>
              </a:solidFill>
            </a:endParaRPr>
          </a:p>
          <a:p>
            <a:pPr lvl="1">
              <a:spcAft>
                <a:spcPts val="600"/>
              </a:spcAft>
            </a:pPr>
            <a:r>
              <a:rPr lang="en-US" sz="1900" b="1" dirty="0"/>
              <a:t>Department </a:t>
            </a:r>
            <a:r>
              <a:rPr lang="en-US" sz="1900" dirty="0" smtClean="0"/>
              <a:t>(managed Centrally) – </a:t>
            </a:r>
            <a:r>
              <a:rPr lang="en-US" sz="1900" dirty="0"/>
              <a:t>uses the funding data </a:t>
            </a:r>
            <a:r>
              <a:rPr lang="en-US" sz="1900" dirty="0" smtClean="0"/>
              <a:t>entered </a:t>
            </a:r>
            <a:r>
              <a:rPr lang="en-US" sz="1900" dirty="0"/>
              <a:t>for the department. </a:t>
            </a:r>
            <a:endParaRPr lang="en-US" sz="1900" dirty="0">
              <a:solidFill>
                <a:srgbClr val="FF0000"/>
              </a:solidFill>
            </a:endParaRPr>
          </a:p>
        </p:txBody>
      </p:sp>
      <p:sp>
        <p:nvSpPr>
          <p:cNvPr id="3" name="Title 2"/>
          <p:cNvSpPr>
            <a:spLocks noGrp="1"/>
          </p:cNvSpPr>
          <p:nvPr>
            <p:ph type="title"/>
          </p:nvPr>
        </p:nvSpPr>
        <p:spPr>
          <a:xfrm>
            <a:off x="98856" y="40224"/>
            <a:ext cx="9143999" cy="850911"/>
          </a:xfrm>
        </p:spPr>
        <p:txBody>
          <a:bodyPr>
            <a:noAutofit/>
          </a:bodyPr>
          <a:lstStyle/>
          <a:p>
            <a:pPr>
              <a:buClr>
                <a:srgbClr val="000000"/>
              </a:buClr>
              <a:buSzPts val="4000"/>
            </a:pPr>
            <a:r>
              <a:rPr lang="en-US" dirty="0">
                <a:solidFill>
                  <a:srgbClr val="555759"/>
                </a:solidFill>
              </a:rPr>
              <a:t>Funding Entry Levels in UCPath </a:t>
            </a:r>
          </a:p>
        </p:txBody>
      </p:sp>
      <p:sp>
        <p:nvSpPr>
          <p:cNvPr id="5" name="TextBox 4"/>
          <p:cNvSpPr txBox="1"/>
          <p:nvPr/>
        </p:nvSpPr>
        <p:spPr>
          <a:xfrm>
            <a:off x="575024" y="5684131"/>
            <a:ext cx="7663719" cy="307777"/>
          </a:xfrm>
          <a:prstGeom prst="rect">
            <a:avLst/>
          </a:prstGeom>
          <a:noFill/>
        </p:spPr>
        <p:txBody>
          <a:bodyPr wrap="square" rtlCol="0">
            <a:spAutoFit/>
          </a:bodyPr>
          <a:lstStyle/>
          <a:p>
            <a:r>
              <a:rPr lang="en-US" b="1" i="1" dirty="0"/>
              <a:t>Note: </a:t>
            </a:r>
            <a:r>
              <a:rPr lang="en-US" i="1" dirty="0" smtClean="0"/>
              <a:t>Department initiators only responsible for </a:t>
            </a:r>
            <a:r>
              <a:rPr lang="en-US" i="1" dirty="0"/>
              <a:t>adding and updating </a:t>
            </a:r>
            <a:r>
              <a:rPr lang="en-US" b="1" i="1" dirty="0"/>
              <a:t>Position Funding</a:t>
            </a:r>
            <a:r>
              <a:rPr lang="en-US" i="1" dirty="0"/>
              <a:t>.</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457354" y="1110489"/>
            <a:ext cx="5575458" cy="1709681"/>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77568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31" name="Google Shape;331;p17"/>
          <p:cNvGrpSpPr/>
          <p:nvPr/>
        </p:nvGrpSpPr>
        <p:grpSpPr>
          <a:xfrm>
            <a:off x="163797" y="2293496"/>
            <a:ext cx="8613062" cy="3582054"/>
            <a:chOff x="0" y="0"/>
            <a:chExt cx="8416738" cy="3387801"/>
          </a:xfrm>
        </p:grpSpPr>
        <p:sp>
          <p:nvSpPr>
            <p:cNvPr id="332" name="Google Shape;332;p17"/>
            <p:cNvSpPr/>
            <p:nvPr/>
          </p:nvSpPr>
          <p:spPr>
            <a:xfrm>
              <a:off x="0" y="0"/>
              <a:ext cx="7154228" cy="1016340"/>
            </a:xfrm>
            <a:prstGeom prst="roundRect">
              <a:avLst>
                <a:gd name="adj" fmla="val 10000"/>
              </a:avLst>
            </a:prstGeom>
            <a:solidFill>
              <a:srgbClr val="FFC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txBox="1"/>
            <p:nvPr/>
          </p:nvSpPr>
          <p:spPr>
            <a:xfrm>
              <a:off x="29768" y="29768"/>
              <a:ext cx="6057516" cy="956804"/>
            </a:xfrm>
            <a:prstGeom prst="rect">
              <a:avLst/>
            </a:prstGeom>
            <a:noFill/>
            <a:ln>
              <a:noFill/>
            </a:ln>
          </p:spPr>
          <p:txBody>
            <a:bodyPr spcFirstLastPara="1" wrap="square" lIns="76200" tIns="76200" rIns="76200" bIns="762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dirty="0">
                  <a:solidFill>
                    <a:srgbClr val="000000"/>
                  </a:solidFill>
                  <a:latin typeface="Arial"/>
                  <a:ea typeface="Arial"/>
                  <a:cs typeface="Arial"/>
                  <a:sym typeface="Arial"/>
                </a:rPr>
                <a:t>1. Create a position via Position Control or utilize an existing position. </a:t>
              </a:r>
              <a:endParaRPr dirty="0"/>
            </a:p>
          </p:txBody>
        </p:sp>
        <p:sp>
          <p:nvSpPr>
            <p:cNvPr id="334" name="Google Shape;334;p17"/>
            <p:cNvSpPr/>
            <p:nvPr/>
          </p:nvSpPr>
          <p:spPr>
            <a:xfrm>
              <a:off x="631255" y="1185730"/>
              <a:ext cx="7154228" cy="1016340"/>
            </a:xfrm>
            <a:prstGeom prst="roundRect">
              <a:avLst>
                <a:gd name="adj" fmla="val 10000"/>
              </a:avLst>
            </a:prstGeom>
            <a:solidFill>
              <a:srgbClr val="FFC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txBox="1"/>
            <p:nvPr/>
          </p:nvSpPr>
          <p:spPr>
            <a:xfrm>
              <a:off x="661023" y="1215498"/>
              <a:ext cx="5802815" cy="956804"/>
            </a:xfrm>
            <a:prstGeom prst="rect">
              <a:avLst/>
            </a:prstGeom>
            <a:noFill/>
            <a:ln>
              <a:noFill/>
            </a:ln>
          </p:spPr>
          <p:txBody>
            <a:bodyPr spcFirstLastPara="1" wrap="square" lIns="76200" tIns="76200" rIns="76200" bIns="762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dirty="0">
                  <a:solidFill>
                    <a:srgbClr val="000000"/>
                  </a:solidFill>
                  <a:latin typeface="Arial"/>
                  <a:ea typeface="Arial"/>
                  <a:cs typeface="Arial"/>
                  <a:sym typeface="Arial"/>
                </a:rPr>
                <a:t>2. Set up position funding using the Funding Entry page. </a:t>
              </a:r>
              <a:endParaRPr dirty="0"/>
            </a:p>
          </p:txBody>
        </p:sp>
        <p:sp>
          <p:nvSpPr>
            <p:cNvPr id="336" name="Google Shape;336;p17"/>
            <p:cNvSpPr/>
            <p:nvPr/>
          </p:nvSpPr>
          <p:spPr>
            <a:xfrm>
              <a:off x="1262510" y="2371461"/>
              <a:ext cx="7154228" cy="1016340"/>
            </a:xfrm>
            <a:prstGeom prst="roundRect">
              <a:avLst>
                <a:gd name="adj" fmla="val 10000"/>
              </a:avLst>
            </a:prstGeom>
            <a:solidFill>
              <a:srgbClr val="FFC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txBox="1"/>
            <p:nvPr/>
          </p:nvSpPr>
          <p:spPr>
            <a:xfrm>
              <a:off x="1292278" y="2401229"/>
              <a:ext cx="5802815" cy="95680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dirty="0">
                  <a:solidFill>
                    <a:srgbClr val="000000"/>
                  </a:solidFill>
                  <a:latin typeface="Arial"/>
                  <a:ea typeface="Arial"/>
                  <a:cs typeface="Arial"/>
                  <a:sym typeface="Arial"/>
                </a:rPr>
                <a:t>3. Hire the appointed employee into the position and create a job.   </a:t>
              </a:r>
              <a:endParaRPr dirty="0"/>
            </a:p>
          </p:txBody>
        </p:sp>
        <p:sp>
          <p:nvSpPr>
            <p:cNvPr id="338" name="Google Shape;338;p17"/>
            <p:cNvSpPr/>
            <p:nvPr/>
          </p:nvSpPr>
          <p:spPr>
            <a:xfrm>
              <a:off x="6493606" y="770724"/>
              <a:ext cx="660621" cy="660621"/>
            </a:xfrm>
            <a:prstGeom prst="downArrow">
              <a:avLst>
                <a:gd name="adj1" fmla="val 55000"/>
                <a:gd name="adj2" fmla="val 45000"/>
              </a:avLst>
            </a:prstGeom>
            <a:solidFill>
              <a:srgbClr val="4472C4">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txBox="1"/>
            <p:nvPr/>
          </p:nvSpPr>
          <p:spPr>
            <a:xfrm>
              <a:off x="6642246" y="770724"/>
              <a:ext cx="363341" cy="497117"/>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rgbClr val="000000"/>
                </a:solidFill>
                <a:latin typeface="Arial"/>
                <a:ea typeface="Arial"/>
                <a:cs typeface="Arial"/>
                <a:sym typeface="Arial"/>
              </a:endParaRPr>
            </a:p>
          </p:txBody>
        </p:sp>
        <p:sp>
          <p:nvSpPr>
            <p:cNvPr id="340" name="Google Shape;340;p17"/>
            <p:cNvSpPr/>
            <p:nvPr/>
          </p:nvSpPr>
          <p:spPr>
            <a:xfrm>
              <a:off x="7124862" y="1949680"/>
              <a:ext cx="660621" cy="660621"/>
            </a:xfrm>
            <a:prstGeom prst="downArrow">
              <a:avLst>
                <a:gd name="adj1" fmla="val 55000"/>
                <a:gd name="adj2" fmla="val 45000"/>
              </a:avLst>
            </a:prstGeom>
            <a:solidFill>
              <a:srgbClr val="4472C4">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txBox="1"/>
            <p:nvPr/>
          </p:nvSpPr>
          <p:spPr>
            <a:xfrm>
              <a:off x="7273502" y="1949680"/>
              <a:ext cx="363341" cy="497117"/>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a:solidFill>
                  <a:srgbClr val="000000"/>
                </a:solidFill>
                <a:latin typeface="Arial"/>
                <a:ea typeface="Arial"/>
                <a:cs typeface="Arial"/>
                <a:sym typeface="Arial"/>
              </a:endParaRPr>
            </a:p>
          </p:txBody>
        </p:sp>
      </p:grpSp>
      <p:sp>
        <p:nvSpPr>
          <p:cNvPr id="329" name="Google Shape;329;p17"/>
          <p:cNvSpPr txBox="1">
            <a:spLocks noGrp="1"/>
          </p:cNvSpPr>
          <p:nvPr>
            <p:ph type="body" idx="1"/>
          </p:nvPr>
        </p:nvSpPr>
        <p:spPr>
          <a:xfrm>
            <a:off x="362959" y="1204623"/>
            <a:ext cx="8413900"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dirty="0"/>
              <a:t>To </a:t>
            </a:r>
            <a:r>
              <a:rPr lang="en-US" sz="2000" u="sng" dirty="0"/>
              <a:t>avoid payroll costs being charged to the department default account </a:t>
            </a:r>
            <a:r>
              <a:rPr lang="en-US" sz="2000" dirty="0"/>
              <a:t>position funding should be set up prior to an employee getting paid or, if possible, prior to being hired. </a:t>
            </a:r>
            <a:endParaRPr dirty="0"/>
          </a:p>
        </p:txBody>
      </p:sp>
      <p:sp>
        <p:nvSpPr>
          <p:cNvPr id="330" name="Google Shape;330;p17"/>
          <p:cNvSpPr txBox="1">
            <a:spLocks noGrp="1"/>
          </p:cNvSpPr>
          <p:nvPr>
            <p:ph type="title"/>
          </p:nvPr>
        </p:nvSpPr>
        <p:spPr>
          <a:xfrm>
            <a:off x="111213" y="55906"/>
            <a:ext cx="8718231" cy="960120"/>
          </a:xfrm>
          <a:prstGeom prst="rect">
            <a:avLst/>
          </a:prstGeom>
          <a:noFill/>
          <a:ln>
            <a:noFill/>
          </a:ln>
        </p:spPr>
        <p:txBody>
          <a:bodyPr spcFirstLastPara="1" wrap="square" lIns="91425" tIns="45700" rIns="91425" bIns="45700" anchor="ctr" anchorCtr="0">
            <a:noAutofit/>
          </a:bodyPr>
          <a:lstStyle/>
          <a:p>
            <a:pPr marL="0" lvl="0" indent="0">
              <a:spcAft>
                <a:spcPts val="0"/>
              </a:spcAft>
              <a:buClr>
                <a:srgbClr val="000000"/>
              </a:buClr>
              <a:buSzPts val="4000"/>
            </a:pPr>
            <a:r>
              <a:rPr lang="en-US" dirty="0" smtClean="0">
                <a:solidFill>
                  <a:srgbClr val="555759"/>
                </a:solidFill>
              </a:rPr>
              <a:t>Business </a:t>
            </a:r>
            <a:r>
              <a:rPr lang="en-US" dirty="0">
                <a:solidFill>
                  <a:srgbClr val="555759"/>
                </a:solidFill>
              </a:rPr>
              <a:t>Process Steps </a:t>
            </a:r>
          </a:p>
        </p:txBody>
      </p:sp>
      <p:pic>
        <p:nvPicPr>
          <p:cNvPr id="345" name="Google Shape;345;p17"/>
          <p:cNvPicPr preferRelativeResize="0"/>
          <p:nvPr/>
        </p:nvPicPr>
        <p:blipFill rotWithShape="1">
          <a:blip r:embed="rId4">
            <a:alphaModFix/>
          </a:blip>
          <a:srcRect/>
          <a:stretch/>
        </p:blipFill>
        <p:spPr>
          <a:xfrm>
            <a:off x="7377981" y="3477438"/>
            <a:ext cx="697691" cy="763950"/>
          </a:xfrm>
          <a:prstGeom prst="rect">
            <a:avLst/>
          </a:prstGeom>
          <a:noFill/>
          <a:ln>
            <a:noFill/>
          </a:ln>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4498" y="2115439"/>
            <a:ext cx="870966" cy="1089720"/>
          </a:xfrm>
          <a:prstGeom prst="rect">
            <a:avLst/>
          </a:prstGeom>
          <a:effectLst>
            <a:glow rad="63500">
              <a:schemeClr val="accent6">
                <a:lumMod val="60000"/>
                <a:lumOff val="40000"/>
                <a:alpha val="40000"/>
              </a:schemeClr>
            </a:glow>
          </a:effectLst>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8431" y="5025251"/>
            <a:ext cx="1490300" cy="1182266"/>
          </a:xfrm>
          <a:prstGeom prst="rect">
            <a:avLst/>
          </a:prstGeom>
          <a:effectLst/>
        </p:spPr>
      </p:pic>
    </p:spTree>
    <p:custDataLst>
      <p:tags r:id="rId1"/>
    </p:custDataLst>
    <p:extLst>
      <p:ext uri="{BB962C8B-B14F-4D97-AF65-F5344CB8AC3E}">
        <p14:creationId xmlns:p14="http://schemas.microsoft.com/office/powerpoint/2010/main" val="33472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45" y="1131055"/>
            <a:ext cx="3220874" cy="5213005"/>
          </a:xfrm>
        </p:spPr>
        <p:txBody>
          <a:bodyPr>
            <a:normAutofit/>
          </a:bodyPr>
          <a:lstStyle/>
          <a:p>
            <a:pPr>
              <a:buFont typeface="Wingdings" panose="05000000000000000000" pitchFamily="2" charset="2"/>
              <a:buChar char="v"/>
            </a:pPr>
            <a:r>
              <a:rPr lang="en-US" sz="2000" dirty="0" smtClean="0"/>
              <a:t>Departments own positions</a:t>
            </a:r>
          </a:p>
          <a:p>
            <a:pPr>
              <a:buFont typeface="Wingdings" panose="05000000000000000000" pitchFamily="2" charset="2"/>
              <a:buChar char="v"/>
            </a:pPr>
            <a:r>
              <a:rPr lang="en-US" sz="2000" dirty="0" smtClean="0"/>
              <a:t>Only a person with access to your department can access or make changes to your positions</a:t>
            </a:r>
          </a:p>
          <a:p>
            <a:pPr>
              <a:spcAft>
                <a:spcPts val="600"/>
              </a:spcAft>
              <a:buFont typeface="Wingdings" panose="05000000000000000000" pitchFamily="2" charset="2"/>
              <a:buChar char="v"/>
            </a:pPr>
            <a:r>
              <a:rPr lang="en-US" sz="2000" dirty="0" smtClean="0"/>
              <a:t>Funding is linked with </a:t>
            </a:r>
            <a:br>
              <a:rPr lang="en-US" sz="2000" dirty="0" smtClean="0"/>
            </a:br>
            <a:r>
              <a:rPr lang="en-US" sz="2000" dirty="0" smtClean="0"/>
              <a:t>a unique </a:t>
            </a:r>
            <a:r>
              <a:rPr lang="en-US" sz="2000" b="1" dirty="0" smtClean="0"/>
              <a:t>position/department</a:t>
            </a:r>
            <a:r>
              <a:rPr lang="en-US" sz="2000" dirty="0" smtClean="0"/>
              <a:t> combination</a:t>
            </a:r>
          </a:p>
          <a:p>
            <a:pPr lvl="1">
              <a:spcBef>
                <a:spcPts val="0"/>
              </a:spcBef>
              <a:spcAft>
                <a:spcPts val="1200"/>
              </a:spcAft>
            </a:pPr>
            <a:r>
              <a:rPr lang="en-US" sz="1800" dirty="0" smtClean="0"/>
              <a:t>If the department is changed the link is broken and funding must be entered for the new combination</a:t>
            </a:r>
          </a:p>
        </p:txBody>
      </p:sp>
      <p:sp>
        <p:nvSpPr>
          <p:cNvPr id="3" name="Title 2"/>
          <p:cNvSpPr>
            <a:spLocks noGrp="1"/>
          </p:cNvSpPr>
          <p:nvPr>
            <p:ph type="title"/>
          </p:nvPr>
        </p:nvSpPr>
        <p:spPr>
          <a:xfrm>
            <a:off x="95536" y="0"/>
            <a:ext cx="9048464" cy="850911"/>
          </a:xfrm>
        </p:spPr>
        <p:txBody>
          <a:bodyPr>
            <a:noAutofit/>
          </a:bodyPr>
          <a:lstStyle/>
          <a:p>
            <a:pPr>
              <a:buClr>
                <a:srgbClr val="000000"/>
              </a:buClr>
              <a:buSzPts val="4000"/>
            </a:pPr>
            <a:r>
              <a:rPr lang="en-US" sz="3600" dirty="0">
                <a:solidFill>
                  <a:srgbClr val="555759"/>
                </a:solidFill>
              </a:rPr>
              <a:t>Department / Position Relationship</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476176" y="1131055"/>
            <a:ext cx="5562600" cy="5076908"/>
          </a:xfrm>
          <a:prstGeom prst="rect">
            <a:avLst/>
          </a:prstGeom>
          <a:ln>
            <a:solidFill>
              <a:schemeClr val="tx1">
                <a:lumMod val="50000"/>
                <a:lumOff val="50000"/>
              </a:schemeClr>
            </a:solidFill>
          </a:ln>
        </p:spPr>
      </p:pic>
      <p:sp>
        <p:nvSpPr>
          <p:cNvPr id="9" name="TextBox 8"/>
          <p:cNvSpPr txBox="1"/>
          <p:nvPr/>
        </p:nvSpPr>
        <p:spPr>
          <a:xfrm>
            <a:off x="5991366" y="1446662"/>
            <a:ext cx="2521697" cy="707886"/>
          </a:xfrm>
          <a:prstGeom prst="rect">
            <a:avLst/>
          </a:prstGeom>
          <a:noFill/>
        </p:spPr>
        <p:txBody>
          <a:bodyPr wrap="square" rtlCol="0">
            <a:spAutoFit/>
          </a:bodyPr>
          <a:lstStyle/>
          <a:p>
            <a:pPr algn="ctr"/>
            <a:r>
              <a:rPr lang="en-US" sz="2000" dirty="0" smtClean="0">
                <a:solidFill>
                  <a:srgbClr val="FF3300"/>
                </a:solidFill>
                <a:effectLst>
                  <a:outerShdw blurRad="38100" dist="38100" dir="2700000" algn="tl">
                    <a:srgbClr val="000000">
                      <a:alpha val="43137"/>
                    </a:srgbClr>
                  </a:outerShdw>
                </a:effectLst>
              </a:rPr>
              <a:t>New Position Control Request</a:t>
            </a:r>
            <a:endParaRPr lang="en-US" sz="2000" dirty="0">
              <a:solidFill>
                <a:srgbClr val="FF33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40395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689" y="1093497"/>
            <a:ext cx="8901754" cy="1728079"/>
          </a:xfrm>
        </p:spPr>
        <p:txBody>
          <a:bodyPr>
            <a:normAutofit/>
          </a:bodyPr>
          <a:lstStyle/>
          <a:p>
            <a:pPr marL="0" indent="0">
              <a:spcAft>
                <a:spcPts val="1200"/>
              </a:spcAft>
              <a:buClr>
                <a:srgbClr val="1D579B"/>
              </a:buClr>
              <a:buNone/>
            </a:pPr>
            <a:r>
              <a:rPr lang="en-US" sz="2400" dirty="0" smtClean="0"/>
              <a:t>Whenever accessing the Funding Entry page, </a:t>
            </a:r>
            <a:r>
              <a:rPr lang="en-US" sz="2400" b="1" dirty="0" smtClean="0">
                <a:effectLst>
                  <a:outerShdw blurRad="38100" dist="38100" dir="2700000" algn="tl">
                    <a:srgbClr val="000000">
                      <a:alpha val="43137"/>
                    </a:srgbClr>
                  </a:outerShdw>
                </a:effectLst>
              </a:rPr>
              <a:t>Department</a:t>
            </a:r>
            <a:r>
              <a:rPr lang="en-US" sz="2400" dirty="0" smtClean="0">
                <a:effectLst>
                  <a:outerShdw blurRad="38100" dist="38100" dir="2700000" algn="tl">
                    <a:srgbClr val="000000">
                      <a:alpha val="43137"/>
                    </a:srgbClr>
                  </a:outerShdw>
                </a:effectLst>
              </a:rPr>
              <a:t> </a:t>
            </a:r>
            <a:r>
              <a:rPr lang="en-US" sz="2400" b="1" dirty="0" smtClean="0"/>
              <a:t>and </a:t>
            </a:r>
            <a:r>
              <a:rPr lang="en-US" sz="2400" b="1" dirty="0" smtClean="0">
                <a:effectLst>
                  <a:outerShdw blurRad="38100" dist="38100" dir="2700000" algn="tl">
                    <a:srgbClr val="000000">
                      <a:alpha val="43137"/>
                    </a:srgbClr>
                  </a:outerShdw>
                </a:effectLst>
              </a:rPr>
              <a:t>Position Number</a:t>
            </a:r>
            <a:r>
              <a:rPr lang="en-US" sz="2400" dirty="0" smtClean="0">
                <a:effectLst>
                  <a:outerShdw blurRad="38100" dist="38100" dir="2700000" algn="tl">
                    <a:srgbClr val="000000">
                      <a:alpha val="43137"/>
                    </a:srgbClr>
                  </a:outerShdw>
                </a:effectLst>
              </a:rPr>
              <a:t> </a:t>
            </a:r>
            <a:r>
              <a:rPr lang="en-US" sz="2400" dirty="0" smtClean="0"/>
              <a:t>must be entered on the Add a New Value tab.</a:t>
            </a:r>
            <a:endParaRPr lang="en-US" sz="2400" dirty="0"/>
          </a:p>
        </p:txBody>
      </p:sp>
      <p:sp>
        <p:nvSpPr>
          <p:cNvPr id="3" name="Title 2"/>
          <p:cNvSpPr>
            <a:spLocks noGrp="1"/>
          </p:cNvSpPr>
          <p:nvPr>
            <p:ph type="title"/>
          </p:nvPr>
        </p:nvSpPr>
        <p:spPr>
          <a:xfrm>
            <a:off x="64824" y="0"/>
            <a:ext cx="9010934" cy="850911"/>
          </a:xfrm>
        </p:spPr>
        <p:txBody>
          <a:bodyPr>
            <a:noAutofit/>
          </a:bodyPr>
          <a:lstStyle/>
          <a:p>
            <a:pPr>
              <a:buClr>
                <a:srgbClr val="000000"/>
              </a:buClr>
              <a:buSzPts val="4000"/>
            </a:pPr>
            <a:r>
              <a:rPr lang="en-US" sz="3200" dirty="0">
                <a:solidFill>
                  <a:srgbClr val="555759"/>
                </a:solidFill>
              </a:rPr>
              <a:t>Department &amp; Position Number Needed</a:t>
            </a:r>
          </a:p>
        </p:txBody>
      </p:sp>
      <p:sp>
        <p:nvSpPr>
          <p:cNvPr id="6" name="Content Placeholder 1"/>
          <p:cNvSpPr txBox="1">
            <a:spLocks/>
          </p:cNvSpPr>
          <p:nvPr/>
        </p:nvSpPr>
        <p:spPr>
          <a:xfrm>
            <a:off x="342900" y="2245588"/>
            <a:ext cx="3534548" cy="16371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US" sz="2000" dirty="0" smtClean="0"/>
              <a:t>You cannot access the Funding Entry page without these two pieces of information.</a:t>
            </a:r>
            <a:endParaRPr lang="en-US" sz="2000" dirty="0"/>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051679" y="2033516"/>
            <a:ext cx="4640653" cy="4066888"/>
          </a:xfrm>
          <a:prstGeom prst="rect">
            <a:avLst/>
          </a:prstGeom>
          <a:ln>
            <a:solidFill>
              <a:schemeClr val="bg1">
                <a:lumMod val="50000"/>
              </a:schemeClr>
            </a:solidFill>
          </a:ln>
        </p:spPr>
      </p:pic>
      <p:pic>
        <p:nvPicPr>
          <p:cNvPr id="8" name="Picture 7" descr="Dikkii's Diatrib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589" y="3265587"/>
            <a:ext cx="2458227" cy="2390806"/>
          </a:xfrm>
          <a:prstGeom prst="rect">
            <a:avLst/>
          </a:prstGeom>
        </p:spPr>
      </p:pic>
      <p:sp>
        <p:nvSpPr>
          <p:cNvPr id="9" name="TextBox 8"/>
          <p:cNvSpPr txBox="1"/>
          <p:nvPr/>
        </p:nvSpPr>
        <p:spPr>
          <a:xfrm>
            <a:off x="342900" y="6091562"/>
            <a:ext cx="7663719" cy="646331"/>
          </a:xfrm>
          <a:prstGeom prst="rect">
            <a:avLst/>
          </a:prstGeom>
          <a:noFill/>
        </p:spPr>
        <p:txBody>
          <a:bodyPr wrap="square" rtlCol="0">
            <a:spAutoFit/>
          </a:bodyPr>
          <a:lstStyle/>
          <a:p>
            <a:r>
              <a:rPr lang="en-US" b="1" i="1" dirty="0"/>
              <a:t>Note: </a:t>
            </a:r>
            <a:r>
              <a:rPr lang="en-US" i="1" dirty="0" smtClean="0"/>
              <a:t>As the previous slide mentioned, you also must have security access to the department to which the position belongs.</a:t>
            </a:r>
            <a:endParaRPr lang="en-US" i="1" dirty="0"/>
          </a:p>
        </p:txBody>
      </p:sp>
    </p:spTree>
    <p:custDataLst>
      <p:tags r:id="rId1"/>
    </p:custDataLst>
    <p:extLst>
      <p:ext uri="{BB962C8B-B14F-4D97-AF65-F5344CB8AC3E}">
        <p14:creationId xmlns:p14="http://schemas.microsoft.com/office/powerpoint/2010/main" val="21712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0472" y="86821"/>
            <a:ext cx="8221476" cy="1470025"/>
          </a:xfrm>
        </p:spPr>
        <p:txBody>
          <a:bodyPr/>
          <a:lstStyle/>
          <a:p>
            <a:r>
              <a:rPr lang="en-US" dirty="0" smtClean="0"/>
              <a:t>Lesson 1 Complete</a:t>
            </a:r>
            <a:endParaRPr lang="en-US" dirty="0"/>
          </a:p>
        </p:txBody>
      </p:sp>
      <p:sp>
        <p:nvSpPr>
          <p:cNvPr id="3" name="Subtitle 2"/>
          <p:cNvSpPr>
            <a:spLocks noGrp="1"/>
          </p:cNvSpPr>
          <p:nvPr>
            <p:ph type="subTitle" idx="1"/>
          </p:nvPr>
        </p:nvSpPr>
        <p:spPr/>
        <p:txBody>
          <a:bodyPr/>
          <a:lstStyle/>
          <a:p>
            <a:r>
              <a:rPr lang="en-US" b="1" dirty="0" smtClean="0">
                <a:solidFill>
                  <a:srgbClr val="09548D"/>
                </a:solidFill>
                <a:latin typeface="Montserrat Medium" panose="00000600000000000000" pitchFamily="2" charset="0"/>
              </a:rPr>
              <a:t>Lesson Summary:</a:t>
            </a:r>
          </a:p>
          <a:p>
            <a:pPr marL="457200" indent="-457200">
              <a:buClr>
                <a:srgbClr val="00B050"/>
              </a:buClr>
              <a:buFont typeface="Wingdings" panose="05000000000000000000" pitchFamily="2" charset="2"/>
              <a:buChar char="ü"/>
            </a:pPr>
            <a:r>
              <a:rPr lang="en-US" dirty="0" smtClean="0"/>
              <a:t>Described the business process for Funding Entry</a:t>
            </a:r>
          </a:p>
          <a:p>
            <a:pPr marL="457200" indent="-457200">
              <a:buClr>
                <a:srgbClr val="00B050"/>
              </a:buClr>
              <a:buFont typeface="Wingdings" panose="05000000000000000000" pitchFamily="2" charset="2"/>
              <a:buChar char="ü"/>
            </a:pPr>
            <a:r>
              <a:rPr lang="en-US" dirty="0" smtClean="0"/>
              <a:t>Explained the relationship between Position Management and funding</a:t>
            </a:r>
            <a:endParaRPr lang="en-US" dirty="0"/>
          </a:p>
        </p:txBody>
      </p:sp>
      <p:pic>
        <p:nvPicPr>
          <p:cNvPr id="4" name="Picture 3" descr="File:Antu task-complete.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90" y="11342"/>
            <a:ext cx="1620982" cy="1620982"/>
          </a:xfrm>
          <a:prstGeom prst="rect">
            <a:avLst/>
          </a:prstGeom>
        </p:spPr>
      </p:pic>
    </p:spTree>
    <p:custDataLst>
      <p:tags r:id="rId1"/>
    </p:custDataLst>
    <p:extLst>
      <p:ext uri="{BB962C8B-B14F-4D97-AF65-F5344CB8AC3E}">
        <p14:creationId xmlns:p14="http://schemas.microsoft.com/office/powerpoint/2010/main" val="6413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04136"/>
            <a:ext cx="9144000" cy="3296602"/>
          </a:xfrm>
          <a:prstGeom prst="rect">
            <a:avLst/>
          </a:prstGeom>
          <a:solidFill>
            <a:schemeClr val="bg2">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nip Single Corner Rectangle 9"/>
          <p:cNvSpPr/>
          <p:nvPr/>
        </p:nvSpPr>
        <p:spPr>
          <a:xfrm>
            <a:off x="99099" y="2187309"/>
            <a:ext cx="3700463" cy="1036139"/>
          </a:xfrm>
          <a:prstGeom prst="snip1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85148" y="0"/>
            <a:ext cx="7373703" cy="2295438"/>
          </a:xfrm>
          <a:prstGeom prst="rect">
            <a:avLst/>
          </a:prstGeom>
        </p:spPr>
      </p:pic>
      <p:sp>
        <p:nvSpPr>
          <p:cNvPr id="2" name="Text Placeholder 1"/>
          <p:cNvSpPr>
            <a:spLocks noGrp="1"/>
          </p:cNvSpPr>
          <p:nvPr>
            <p:ph type="body" idx="1"/>
          </p:nvPr>
        </p:nvSpPr>
        <p:spPr>
          <a:xfrm>
            <a:off x="3564426" y="3943043"/>
            <a:ext cx="5369509" cy="1096124"/>
          </a:xfrm>
        </p:spPr>
        <p:txBody>
          <a:bodyPr anchor="ctr"/>
          <a:lstStyle/>
          <a:p>
            <a:r>
              <a:rPr lang="en-US" sz="4800" b="1" dirty="0" smtClean="0">
                <a:solidFill>
                  <a:srgbClr val="0064A4"/>
                </a:solidFill>
                <a:latin typeface="Montserrat Medium" panose="00000600000000000000" pitchFamily="2" charset="0"/>
                <a:ea typeface="Microsoft Sans Serif" panose="020B0604020202020204" pitchFamily="34" charset="0"/>
                <a:cs typeface="Nirmala UI Semilight" panose="020B0402040204020203" pitchFamily="34" charset="0"/>
              </a:rPr>
              <a:t>New Position</a:t>
            </a:r>
          </a:p>
          <a:p>
            <a:r>
              <a:rPr lang="en-US" sz="4800" b="1" dirty="0" smtClean="0">
                <a:solidFill>
                  <a:srgbClr val="0064A4"/>
                </a:solidFill>
                <a:latin typeface="Montserrat Medium" panose="00000600000000000000" pitchFamily="2" charset="0"/>
                <a:ea typeface="Microsoft Sans Serif" panose="020B0604020202020204" pitchFamily="34" charset="0"/>
                <a:cs typeface="Nirmala UI Semilight" panose="020B0402040204020203" pitchFamily="34" charset="0"/>
              </a:rPr>
              <a:t>Funding</a:t>
            </a:r>
            <a:endParaRPr lang="en-US" sz="4800" b="1" dirty="0">
              <a:solidFill>
                <a:srgbClr val="0064A4"/>
              </a:solidFill>
              <a:latin typeface="Montserrat Medium" panose="00000600000000000000" pitchFamily="2" charset="0"/>
              <a:ea typeface="Microsoft Sans Serif" panose="020B0604020202020204" pitchFamily="34" charset="0"/>
              <a:cs typeface="Nirmala UI Semilight" panose="020B0402040204020203" pitchFamily="34" charset="0"/>
            </a:endParaRPr>
          </a:p>
        </p:txBody>
      </p:sp>
      <p:pic>
        <p:nvPicPr>
          <p:cNvPr id="8" name="Picture 7" descr="Brights Project – Brights Proj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062" y="3818325"/>
            <a:ext cx="1331579" cy="1331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nip Single Corner Rectangle 5"/>
          <p:cNvSpPr/>
          <p:nvPr/>
        </p:nvSpPr>
        <p:spPr>
          <a:xfrm>
            <a:off x="190190" y="2118262"/>
            <a:ext cx="3700463" cy="1036139"/>
          </a:xfrm>
          <a:prstGeom prst="snip1Rect">
            <a:avLst/>
          </a:prstGeom>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48515" y="2251750"/>
            <a:ext cx="3242659" cy="749808"/>
          </a:xfrm>
          <a:effectLst>
            <a:outerShdw blurRad="50800" dist="38100" dir="10800000" algn="r" rotWithShape="0">
              <a:prstClr val="black">
                <a:alpha val="40000"/>
              </a:prstClr>
            </a:outerShdw>
          </a:effectLst>
        </p:spPr>
        <p:txBody>
          <a:bodyPr>
            <a:normAutofit/>
          </a:bodyPr>
          <a:lstStyle/>
          <a:p>
            <a:r>
              <a:rPr lang="en-US" b="1" i="1" dirty="0" smtClean="0">
                <a:solidFill>
                  <a:srgbClr val="FFD200"/>
                </a:solidFill>
                <a:latin typeface="Gill Sans MT" panose="020B0502020104020203" pitchFamily="34" charset="0"/>
              </a:rPr>
              <a:t>Lesson </a:t>
            </a:r>
            <a:r>
              <a:rPr lang="en-US" b="1" i="1" dirty="0">
                <a:solidFill>
                  <a:srgbClr val="FFD200"/>
                </a:solidFill>
                <a:latin typeface="Gill Sans MT" panose="020B0502020104020203" pitchFamily="34" charset="0"/>
              </a:rPr>
              <a:t>2</a:t>
            </a:r>
          </a:p>
        </p:txBody>
      </p:sp>
      <p:sp>
        <p:nvSpPr>
          <p:cNvPr id="12" name="Rectangle 11"/>
          <p:cNvSpPr/>
          <p:nvPr/>
        </p:nvSpPr>
        <p:spPr>
          <a:xfrm>
            <a:off x="0" y="6317565"/>
            <a:ext cx="9145125" cy="5878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7587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7649" y="1487618"/>
            <a:ext cx="5269210" cy="794887"/>
          </a:xfrm>
          <a:prstGeom prst="rect">
            <a:avLst/>
          </a:prstGeom>
          <a:solidFill>
            <a:srgbClr val="FFC000"/>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64A4"/>
                </a:solidFill>
                <a:latin typeface="Montserrat Medium" panose="00000600000000000000" pitchFamily="2" charset="0"/>
              </a:rPr>
              <a:t>Lesson 2 Objectives</a:t>
            </a:r>
          </a:p>
        </p:txBody>
      </p:sp>
      <p:sp>
        <p:nvSpPr>
          <p:cNvPr id="8" name="Oval 7"/>
          <p:cNvSpPr/>
          <p:nvPr/>
        </p:nvSpPr>
        <p:spPr>
          <a:xfrm>
            <a:off x="42842" y="1309253"/>
            <a:ext cx="1287713" cy="1149928"/>
          </a:xfrm>
          <a:prstGeom prst="ellipse">
            <a:avLst/>
          </a:prstGeom>
          <a:solidFill>
            <a:schemeClr val="bg1"/>
          </a:solid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2"/>
          </p:nvPr>
        </p:nvSpPr>
        <p:spPr>
          <a:xfrm>
            <a:off x="1194110" y="2459181"/>
            <a:ext cx="7753596" cy="4800600"/>
          </a:xfrm>
        </p:spPr>
        <p:txBody>
          <a:bodyPr/>
          <a:lstStyle/>
          <a:p>
            <a:pPr marL="0" indent="0">
              <a:buNone/>
            </a:pPr>
            <a:r>
              <a:rPr lang="en-US" sz="1400" b="1" i="1" dirty="0"/>
              <a:t>  </a:t>
            </a:r>
          </a:p>
          <a:p>
            <a:pPr marL="0" indent="0">
              <a:buNone/>
            </a:pPr>
            <a:r>
              <a:rPr lang="en-US" sz="2800" b="1" i="1" dirty="0">
                <a:effectLst>
                  <a:outerShdw blurRad="38100" dist="38100" dir="2700000" algn="tl">
                    <a:srgbClr val="000000">
                      <a:alpha val="43137"/>
                    </a:srgbClr>
                  </a:outerShdw>
                </a:effectLst>
              </a:rPr>
              <a:t>In this lesson, </a:t>
            </a:r>
            <a:r>
              <a:rPr lang="en-US" sz="2800" b="1" i="1" dirty="0" smtClean="0">
                <a:effectLst>
                  <a:outerShdw blurRad="38100" dist="38100" dir="2700000" algn="tl">
                    <a:srgbClr val="000000">
                      <a:alpha val="43137"/>
                    </a:srgbClr>
                  </a:outerShdw>
                </a:effectLst>
              </a:rPr>
              <a:t>you will learn how to:</a:t>
            </a:r>
            <a:r>
              <a:rPr lang="en-US" sz="2400" b="1" i="1" dirty="0"/>
              <a:t/>
            </a:r>
            <a:br>
              <a:rPr lang="en-US" sz="2400" b="1" i="1" dirty="0"/>
            </a:br>
            <a:r>
              <a:rPr lang="en-US" sz="1000" b="1" i="1" dirty="0"/>
              <a:t> </a:t>
            </a:r>
          </a:p>
          <a:p>
            <a:pPr>
              <a:buFont typeface="Wingdings" panose="05000000000000000000" pitchFamily="2" charset="2"/>
              <a:buChar char="q"/>
            </a:pPr>
            <a:r>
              <a:rPr lang="en-US" sz="2400" dirty="0" smtClean="0"/>
              <a:t>Describe the Funding Entry system process</a:t>
            </a:r>
          </a:p>
          <a:p>
            <a:pPr>
              <a:buFont typeface="Wingdings" panose="05000000000000000000" pitchFamily="2" charset="2"/>
              <a:buChar char="q"/>
            </a:pPr>
            <a:r>
              <a:rPr lang="en-US" sz="2400" dirty="0" smtClean="0"/>
              <a:t>Submit a Funding Entry request</a:t>
            </a:r>
          </a:p>
          <a:p>
            <a:pPr>
              <a:buFont typeface="Wingdings" panose="05000000000000000000" pitchFamily="2" charset="2"/>
              <a:buChar char="v"/>
            </a:pPr>
            <a:endParaRPr lang="en-US" sz="2400" dirty="0"/>
          </a:p>
          <a:p>
            <a:endParaRPr lang="en-US" sz="2800" dirty="0"/>
          </a:p>
        </p:txBody>
      </p:sp>
      <p:sp>
        <p:nvSpPr>
          <p:cNvPr id="4" name="Title 3"/>
          <p:cNvSpPr>
            <a:spLocks noGrp="1"/>
          </p:cNvSpPr>
          <p:nvPr>
            <p:ph type="title"/>
          </p:nvPr>
        </p:nvSpPr>
        <p:spPr>
          <a:xfrm>
            <a:off x="1346310" y="25038"/>
            <a:ext cx="8227181" cy="850911"/>
          </a:xfrm>
        </p:spPr>
        <p:txBody>
          <a:bodyPr vert="horz" lIns="91440" tIns="45720" rIns="91440" bIns="45720" rtlCol="0" anchor="ctr">
            <a:noAutofit/>
          </a:bodyPr>
          <a:lstStyle/>
          <a:p>
            <a:r>
              <a:rPr lang="en-US" dirty="0">
                <a:solidFill>
                  <a:srgbClr val="555759"/>
                </a:solidFill>
              </a:rPr>
              <a:t>Objective Tracker</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710" y="-23261"/>
            <a:ext cx="914400" cy="914400"/>
          </a:xfrm>
          <a:prstGeom prst="rect">
            <a:avLst/>
          </a:prstGeom>
          <a:ln>
            <a:noFill/>
          </a:ln>
          <a:effectLst>
            <a:outerShdw blurRad="292100" dist="139700" dir="2700000" algn="tl" rotWithShape="0">
              <a:srgbClr val="333333">
                <a:alpha val="65000"/>
              </a:srgbClr>
            </a:outerShdw>
          </a:effectLst>
        </p:spPr>
      </p:pic>
      <p:pic>
        <p:nvPicPr>
          <p:cNvPr id="3" name="Picture 2" descr="File:FA star.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98" y="1427018"/>
            <a:ext cx="855487" cy="855487"/>
          </a:xfrm>
          <a:prstGeom prst="rect">
            <a:avLst/>
          </a:prstGeom>
        </p:spPr>
      </p:pic>
    </p:spTree>
    <p:custDataLst>
      <p:tags r:id="rId1"/>
    </p:custDataLst>
    <p:extLst>
      <p:ext uri="{BB962C8B-B14F-4D97-AF65-F5344CB8AC3E}">
        <p14:creationId xmlns:p14="http://schemas.microsoft.com/office/powerpoint/2010/main" val="3358003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pSp>
        <p:nvGrpSpPr>
          <p:cNvPr id="443" name="Google Shape;443;p26"/>
          <p:cNvGrpSpPr/>
          <p:nvPr/>
        </p:nvGrpSpPr>
        <p:grpSpPr>
          <a:xfrm>
            <a:off x="460816" y="1371600"/>
            <a:ext cx="8225983" cy="4800600"/>
            <a:chOff x="3616" y="0"/>
            <a:chExt cx="8225983" cy="4800600"/>
          </a:xfrm>
        </p:grpSpPr>
        <p:sp>
          <p:nvSpPr>
            <p:cNvPr id="444" name="Google Shape;444;p26"/>
            <p:cNvSpPr/>
            <p:nvPr/>
          </p:nvSpPr>
          <p:spPr>
            <a:xfrm>
              <a:off x="617219" y="0"/>
              <a:ext cx="6995160" cy="4800600"/>
            </a:xfrm>
            <a:prstGeom prst="rightArrow">
              <a:avLst>
                <a:gd name="adj1" fmla="val 50000"/>
                <a:gd name="adj2" fmla="val 5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3616" y="1440179"/>
              <a:ext cx="1581224" cy="192024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txBox="1"/>
            <p:nvPr/>
          </p:nvSpPr>
          <p:spPr>
            <a:xfrm>
              <a:off x="80805" y="1517368"/>
              <a:ext cx="1426846" cy="17658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Create position</a:t>
              </a:r>
              <a:endParaRPr/>
            </a:p>
          </p:txBody>
        </p:sp>
        <p:sp>
          <p:nvSpPr>
            <p:cNvPr id="447" name="Google Shape;447;p26"/>
            <p:cNvSpPr/>
            <p:nvPr/>
          </p:nvSpPr>
          <p:spPr>
            <a:xfrm>
              <a:off x="4990850" y="1440179"/>
              <a:ext cx="1581224" cy="192024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txBox="1"/>
            <p:nvPr/>
          </p:nvSpPr>
          <p:spPr>
            <a:xfrm>
              <a:off x="5068039" y="1517368"/>
              <a:ext cx="1426846" cy="17658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Look up funding entry </a:t>
              </a:r>
              <a:endParaRPr/>
            </a:p>
          </p:txBody>
        </p:sp>
        <p:sp>
          <p:nvSpPr>
            <p:cNvPr id="449" name="Google Shape;449;p26"/>
            <p:cNvSpPr/>
            <p:nvPr/>
          </p:nvSpPr>
          <p:spPr>
            <a:xfrm>
              <a:off x="3324187" y="1440179"/>
              <a:ext cx="1581224" cy="1920240"/>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txBox="1"/>
            <p:nvPr/>
          </p:nvSpPr>
          <p:spPr>
            <a:xfrm>
              <a:off x="3401376" y="1517368"/>
              <a:ext cx="1426846" cy="17658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Review and approve the funding data</a:t>
              </a:r>
              <a:endParaRPr/>
            </a:p>
          </p:txBody>
        </p:sp>
        <p:sp>
          <p:nvSpPr>
            <p:cNvPr id="451" name="Google Shape;451;p26"/>
            <p:cNvSpPr/>
            <p:nvPr/>
          </p:nvSpPr>
          <p:spPr>
            <a:xfrm>
              <a:off x="1641220" y="1463050"/>
              <a:ext cx="1581224" cy="1851649"/>
            </a:xfrm>
            <a:prstGeom prst="roundRect">
              <a:avLst>
                <a:gd name="adj" fmla="val 16667"/>
              </a:avLst>
            </a:prstGeom>
            <a:gradFill>
              <a:gsLst>
                <a:gs pos="0">
                  <a:srgbClr val="6DBC37"/>
                </a:gs>
                <a:gs pos="100000">
                  <a:srgbClr val="B8FE9C"/>
                </a:gs>
              </a:gsLst>
              <a:lin ang="16200000" scaled="0"/>
            </a:gradFill>
            <a:ln w="9525" cap="flat" cmpd="sng">
              <a:solidFill>
                <a:srgbClr val="6CAB4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txBox="1"/>
            <p:nvPr/>
          </p:nvSpPr>
          <p:spPr>
            <a:xfrm>
              <a:off x="1718409" y="1540239"/>
              <a:ext cx="1426846" cy="1697271"/>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b="1">
                  <a:solidFill>
                    <a:schemeClr val="dk1"/>
                  </a:solidFill>
                  <a:latin typeface="Calibri"/>
                  <a:ea typeface="Calibri"/>
                  <a:cs typeface="Calibri"/>
                  <a:sym typeface="Calibri"/>
                </a:rPr>
                <a:t>Enter funding data</a:t>
              </a:r>
              <a:endParaRPr/>
            </a:p>
          </p:txBody>
        </p:sp>
        <p:sp>
          <p:nvSpPr>
            <p:cNvPr id="453" name="Google Shape;453;p26"/>
            <p:cNvSpPr/>
            <p:nvPr/>
          </p:nvSpPr>
          <p:spPr>
            <a:xfrm>
              <a:off x="6648375" y="1405884"/>
              <a:ext cx="1581224" cy="192024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txBox="1"/>
            <p:nvPr/>
          </p:nvSpPr>
          <p:spPr>
            <a:xfrm>
              <a:off x="6725564" y="1483073"/>
              <a:ext cx="1426846" cy="176586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Generate detailed accounting entries</a:t>
              </a:r>
              <a:endParaRPr/>
            </a:p>
          </p:txBody>
        </p:sp>
      </p:grpSp>
      <p:sp>
        <p:nvSpPr>
          <p:cNvPr id="455" name="Google Shape;455;p26"/>
          <p:cNvSpPr txBox="1">
            <a:spLocks noGrp="1"/>
          </p:cNvSpPr>
          <p:nvPr>
            <p:ph type="title"/>
          </p:nvPr>
        </p:nvSpPr>
        <p:spPr>
          <a:xfrm>
            <a:off x="86884" y="-3176"/>
            <a:ext cx="9144000" cy="960120"/>
          </a:xfrm>
          <a:prstGeom prst="rect">
            <a:avLst/>
          </a:prstGeom>
          <a:noFill/>
          <a:ln>
            <a:noFill/>
          </a:ln>
        </p:spPr>
        <p:txBody>
          <a:bodyPr spcFirstLastPara="1" wrap="square" lIns="91425" tIns="45700" rIns="91425" bIns="45700" anchor="ctr" anchorCtr="0">
            <a:noAutofit/>
          </a:bodyPr>
          <a:lstStyle/>
          <a:p>
            <a:pPr marL="0" lvl="0" indent="0">
              <a:spcAft>
                <a:spcPts val="0"/>
              </a:spcAft>
              <a:buClr>
                <a:srgbClr val="000000"/>
              </a:buClr>
              <a:buSzPts val="4000"/>
            </a:pPr>
            <a:r>
              <a:rPr lang="en-US" sz="3400" dirty="0">
                <a:solidFill>
                  <a:srgbClr val="555759"/>
                </a:solidFill>
              </a:rPr>
              <a:t>System Process Flow: Funding </a:t>
            </a:r>
            <a:r>
              <a:rPr lang="en-US" sz="3400" dirty="0" smtClean="0">
                <a:solidFill>
                  <a:srgbClr val="555759"/>
                </a:solidFill>
              </a:rPr>
              <a:t>Entry</a:t>
            </a:r>
            <a:endParaRPr lang="en-US" sz="3400" dirty="0">
              <a:solidFill>
                <a:srgbClr val="555759"/>
              </a:solidFill>
            </a:endParaRPr>
          </a:p>
        </p:txBody>
      </p:sp>
    </p:spTree>
    <p:custDataLst>
      <p:tags r:id="rId1"/>
    </p:custDataLst>
    <p:extLst>
      <p:ext uri="{BB962C8B-B14F-4D97-AF65-F5344CB8AC3E}">
        <p14:creationId xmlns:p14="http://schemas.microsoft.com/office/powerpoint/2010/main" val="163688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639" y="8775"/>
            <a:ext cx="8221476" cy="1470025"/>
          </a:xfrm>
        </p:spPr>
        <p:txBody>
          <a:bodyPr/>
          <a:lstStyle/>
          <a:p>
            <a:pPr algn="ctr"/>
            <a:r>
              <a:rPr lang="en-US" sz="4400" dirty="0" smtClean="0"/>
              <a:t>Course Instructions</a:t>
            </a:r>
            <a:endParaRPr lang="en-US" sz="4400" dirty="0"/>
          </a:p>
        </p:txBody>
      </p:sp>
      <p:sp>
        <p:nvSpPr>
          <p:cNvPr id="3" name="Subtitle 2"/>
          <p:cNvSpPr>
            <a:spLocks noGrp="1"/>
          </p:cNvSpPr>
          <p:nvPr>
            <p:ph type="subTitle" idx="1"/>
          </p:nvPr>
        </p:nvSpPr>
        <p:spPr/>
        <p:txBody>
          <a:bodyPr>
            <a:normAutofit/>
          </a:bodyPr>
          <a:lstStyle/>
          <a:p>
            <a:pPr marL="457200" indent="-457200">
              <a:lnSpc>
                <a:spcPct val="150000"/>
              </a:lnSpc>
              <a:buFont typeface="Wingdings" panose="05000000000000000000" pitchFamily="2" charset="2"/>
              <a:buChar char="v"/>
            </a:pPr>
            <a:r>
              <a:rPr lang="en-US" sz="2400" dirty="0" smtClean="0"/>
              <a:t>The course menu can be found on the left side of the screen. </a:t>
            </a:r>
          </a:p>
          <a:p>
            <a:pPr marL="457200" indent="-457200">
              <a:lnSpc>
                <a:spcPct val="110000"/>
              </a:lnSpc>
              <a:buFont typeface="Wingdings" panose="05000000000000000000" pitchFamily="2" charset="2"/>
              <a:buChar char="v"/>
            </a:pPr>
            <a:r>
              <a:rPr lang="en-US" sz="2400" dirty="0"/>
              <a:t>The </a:t>
            </a:r>
            <a:r>
              <a:rPr lang="en-US" sz="2400" dirty="0" smtClean="0"/>
              <a:t>glossary </a:t>
            </a:r>
            <a:r>
              <a:rPr lang="en-US" sz="2400" dirty="0"/>
              <a:t>is next to the menu as a secondary tab for key terms</a:t>
            </a:r>
            <a:r>
              <a:rPr lang="en-US" sz="2400" dirty="0" smtClean="0"/>
              <a:t>.</a:t>
            </a:r>
          </a:p>
          <a:p>
            <a:pPr marL="457200" indent="-457200">
              <a:lnSpc>
                <a:spcPct val="110000"/>
              </a:lnSpc>
              <a:buFont typeface="Wingdings" panose="05000000000000000000" pitchFamily="2" charset="2"/>
              <a:buChar char="v"/>
            </a:pPr>
            <a:r>
              <a:rPr lang="en-US" sz="2400" dirty="0" smtClean="0"/>
              <a:t>Please note the navigation buttons at the bottom of the screen, they will be displayed the entire course.</a:t>
            </a:r>
          </a:p>
          <a:p>
            <a:pPr marL="457200" indent="-457200">
              <a:buFont typeface="Wingdings" panose="05000000000000000000" pitchFamily="2" charset="2"/>
              <a:buChar char="v"/>
            </a:pPr>
            <a:r>
              <a:rPr lang="en-US" sz="2400" dirty="0" smtClean="0"/>
              <a:t>Feel free to try any of the activities referenced in this course for further understanding.</a:t>
            </a:r>
          </a:p>
          <a:p>
            <a:pPr marL="457200" indent="-457200">
              <a:buFont typeface="Wingdings" panose="05000000000000000000" pitchFamily="2" charset="2"/>
              <a:buChar char="v"/>
            </a:pPr>
            <a:r>
              <a:rPr lang="en-US" sz="2400" dirty="0" smtClean="0"/>
              <a:t>Course Resources can be located on the top right corner of screen.</a:t>
            </a:r>
          </a:p>
          <a:p>
            <a:pPr marL="457200" indent="-457200">
              <a:lnSpc>
                <a:spcPct val="150000"/>
              </a:lnSpc>
              <a:buFont typeface="Wingdings" panose="05000000000000000000" pitchFamily="2" charset="2"/>
              <a:buChar char="v"/>
            </a:pPr>
            <a:endParaRPr lang="en-US" sz="2400" dirty="0"/>
          </a:p>
        </p:txBody>
      </p:sp>
      <p:pic>
        <p:nvPicPr>
          <p:cNvPr id="5" name="Picture 4" descr="ISO Read Operators Manual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77" y="156787"/>
            <a:ext cx="1174000" cy="1174000"/>
          </a:xfrm>
          <a:prstGeom prst="rect">
            <a:avLst/>
          </a:prstGeom>
        </p:spPr>
      </p:pic>
    </p:spTree>
    <p:custDataLst>
      <p:tags r:id="rId1"/>
    </p:custDataLst>
    <p:extLst>
      <p:ext uri="{BB962C8B-B14F-4D97-AF65-F5344CB8AC3E}">
        <p14:creationId xmlns:p14="http://schemas.microsoft.com/office/powerpoint/2010/main" val="2453885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619" y="1082626"/>
            <a:ext cx="8120501" cy="4800600"/>
          </a:xfrm>
        </p:spPr>
        <p:txBody>
          <a:bodyPr>
            <a:normAutofit/>
          </a:bodyPr>
          <a:lstStyle/>
          <a:p>
            <a:pPr marL="0" indent="0">
              <a:spcBef>
                <a:spcPts val="0"/>
              </a:spcBef>
              <a:spcAft>
                <a:spcPts val="600"/>
              </a:spcAft>
              <a:buClr>
                <a:srgbClr val="1D579B"/>
              </a:buClr>
              <a:buNone/>
            </a:pPr>
            <a:r>
              <a:rPr lang="en-US" sz="2200" b="1" dirty="0" smtClean="0"/>
              <a:t>Navigation: </a:t>
            </a:r>
            <a:r>
              <a:rPr lang="en-US" sz="2200" dirty="0" smtClean="0"/>
              <a:t>PeopleSoft Menu &gt; Set Up HCM &gt; Product Related &gt; Commitment Accounting &gt; UC Customizations &gt; Funding Entry</a:t>
            </a:r>
            <a:endParaRPr lang="en-US" sz="2200" dirty="0"/>
          </a:p>
        </p:txBody>
      </p:sp>
      <p:sp>
        <p:nvSpPr>
          <p:cNvPr id="6" name="Title 5"/>
          <p:cNvSpPr>
            <a:spLocks noGrp="1"/>
          </p:cNvSpPr>
          <p:nvPr>
            <p:ph type="title"/>
          </p:nvPr>
        </p:nvSpPr>
        <p:spPr>
          <a:xfrm>
            <a:off x="459619" y="40224"/>
            <a:ext cx="8548457" cy="850911"/>
          </a:xfrm>
        </p:spPr>
        <p:txBody>
          <a:bodyPr>
            <a:noAutofit/>
          </a:bodyPr>
          <a:lstStyle/>
          <a:p>
            <a:pPr>
              <a:buClr>
                <a:srgbClr val="000000"/>
              </a:buClr>
              <a:buSzPts val="4000"/>
            </a:pPr>
            <a:r>
              <a:rPr lang="en-US" dirty="0">
                <a:solidFill>
                  <a:srgbClr val="555759"/>
                </a:solidFill>
              </a:rPr>
              <a:t>Funding Entry P</a:t>
            </a:r>
            <a:r>
              <a:rPr lang="en-US" dirty="0" smtClean="0">
                <a:solidFill>
                  <a:srgbClr val="555759"/>
                </a:solidFill>
              </a:rPr>
              <a:t>age</a:t>
            </a:r>
            <a:endParaRPr lang="en-US" dirty="0">
              <a:solidFill>
                <a:srgbClr val="555759"/>
              </a:solidFill>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023983" y="1868164"/>
            <a:ext cx="5733470" cy="4456436"/>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202273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 y="1172172"/>
            <a:ext cx="4316857" cy="4891748"/>
          </a:xfrm>
        </p:spPr>
        <p:txBody>
          <a:bodyPr>
            <a:normAutofit/>
          </a:bodyPr>
          <a:lstStyle/>
          <a:p>
            <a:pPr marL="0" indent="0">
              <a:spcBef>
                <a:spcPts val="600"/>
              </a:spcBef>
              <a:spcAft>
                <a:spcPts val="600"/>
              </a:spcAft>
              <a:buClr>
                <a:srgbClr val="1D579B"/>
              </a:buClr>
              <a:buNone/>
            </a:pPr>
            <a:r>
              <a:rPr lang="en-US" sz="2400" dirty="0" smtClean="0"/>
              <a:t>To enter new funding, update existing funding, or view existing funding information, enter the following:</a:t>
            </a:r>
          </a:p>
          <a:p>
            <a:pPr lvl="1">
              <a:spcBef>
                <a:spcPts val="600"/>
              </a:spcBef>
              <a:spcAft>
                <a:spcPts val="600"/>
              </a:spcAft>
              <a:buFont typeface="Wingdings" panose="05000000000000000000" pitchFamily="2" charset="2"/>
              <a:buChar char="v"/>
            </a:pPr>
            <a:r>
              <a:rPr lang="en-US" sz="2200" b="1" dirty="0" smtClean="0"/>
              <a:t>Department</a:t>
            </a:r>
            <a:r>
              <a:rPr lang="en-US" sz="2200" dirty="0" smtClean="0"/>
              <a:t> in which the position resides</a:t>
            </a:r>
          </a:p>
          <a:p>
            <a:pPr lvl="1">
              <a:spcBef>
                <a:spcPts val="600"/>
              </a:spcBef>
              <a:spcAft>
                <a:spcPts val="600"/>
              </a:spcAft>
              <a:buFont typeface="Wingdings" panose="05000000000000000000" pitchFamily="2" charset="2"/>
              <a:buChar char="v"/>
            </a:pPr>
            <a:r>
              <a:rPr lang="en-US" sz="2200" b="1" dirty="0" smtClean="0"/>
              <a:t>Position Number</a:t>
            </a:r>
          </a:p>
          <a:p>
            <a:pPr marL="57150" indent="0">
              <a:spcBef>
                <a:spcPts val="1200"/>
              </a:spcBef>
              <a:spcAft>
                <a:spcPts val="600"/>
              </a:spcAft>
              <a:buClr>
                <a:srgbClr val="1D579B"/>
              </a:buClr>
              <a:buNone/>
            </a:pPr>
            <a:r>
              <a:rPr lang="en-US" sz="2200" b="1" dirty="0" smtClean="0"/>
              <a:t>Note: </a:t>
            </a:r>
            <a:r>
              <a:rPr lang="en-US" sz="2200" dirty="0" smtClean="0"/>
              <a:t>The </a:t>
            </a:r>
            <a:r>
              <a:rPr lang="en-US" sz="2200" b="1" dirty="0" smtClean="0"/>
              <a:t>Fiscal Year </a:t>
            </a:r>
            <a:r>
              <a:rPr lang="en-US" sz="2200" dirty="0" smtClean="0"/>
              <a:t>will default to the current period. If you wish to enter funding for a future period, this field must be updated here.</a:t>
            </a:r>
          </a:p>
        </p:txBody>
      </p:sp>
      <p:sp>
        <p:nvSpPr>
          <p:cNvPr id="6" name="Title 5"/>
          <p:cNvSpPr>
            <a:spLocks noGrp="1"/>
          </p:cNvSpPr>
          <p:nvPr>
            <p:ph type="title"/>
          </p:nvPr>
        </p:nvSpPr>
        <p:spPr/>
        <p:txBody>
          <a:bodyPr>
            <a:normAutofit/>
          </a:bodyPr>
          <a:lstStyle/>
          <a:p>
            <a:pPr>
              <a:buClr>
                <a:srgbClr val="000000"/>
              </a:buClr>
              <a:buSzPts val="4000"/>
            </a:pPr>
            <a:r>
              <a:rPr lang="en-US" dirty="0">
                <a:solidFill>
                  <a:srgbClr val="555759"/>
                </a:solidFill>
              </a:rPr>
              <a:t>Add a New Value tab</a:t>
            </a:r>
          </a:p>
        </p:txBody>
      </p:sp>
      <p:pic>
        <p:nvPicPr>
          <p:cNvPr id="1026" name="Picture 2" descr="C:\Users\garrisa1\AppData\Local\Temp\SNAGHTMLa0868ff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481" y="1203160"/>
            <a:ext cx="4303270" cy="493776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324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57200" y="1524469"/>
            <a:ext cx="8229599" cy="4399861"/>
          </a:xfrm>
        </p:spPr>
      </p:pic>
      <p:sp>
        <p:nvSpPr>
          <p:cNvPr id="3" name="Title 2"/>
          <p:cNvSpPr>
            <a:spLocks noGrp="1"/>
          </p:cNvSpPr>
          <p:nvPr>
            <p:ph type="title"/>
          </p:nvPr>
        </p:nvSpPr>
        <p:spPr>
          <a:xfrm>
            <a:off x="100013" y="40224"/>
            <a:ext cx="9186862" cy="850911"/>
          </a:xfrm>
        </p:spPr>
        <p:txBody>
          <a:bodyPr/>
          <a:lstStyle/>
          <a:p>
            <a:pPr>
              <a:buClr>
                <a:srgbClr val="000000"/>
              </a:buClr>
              <a:buSzPts val="4000"/>
            </a:pPr>
            <a:r>
              <a:rPr lang="en-US" sz="3600" dirty="0">
                <a:solidFill>
                  <a:srgbClr val="555759"/>
                </a:solidFill>
              </a:rPr>
              <a:t>Funding Entry Page – Top Section</a:t>
            </a:r>
          </a:p>
        </p:txBody>
      </p:sp>
      <p:sp>
        <p:nvSpPr>
          <p:cNvPr id="9" name="Text Box 348" descr="5%"/>
          <p:cNvSpPr txBox="1">
            <a:spLocks noChangeArrowheads="1"/>
          </p:cNvSpPr>
          <p:nvPr/>
        </p:nvSpPr>
        <p:spPr bwMode="auto">
          <a:xfrm>
            <a:off x="1272499" y="1137561"/>
            <a:ext cx="6379096" cy="498530"/>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b="1">
                <a:latin typeface="Arial" panose="020B0604020202020204" pitchFamily="34" charset="0"/>
                <a:ea typeface="Times New Roman"/>
                <a:cs typeface="Arial" panose="020B0604020202020204" pitchFamily="34" charset="0"/>
              </a:defRPr>
            </a:lvl1pPr>
          </a:lstStyle>
          <a:p>
            <a:r>
              <a:rPr lang="en-US" sz="1800" dirty="0"/>
              <a:t>Note: </a:t>
            </a:r>
            <a:r>
              <a:rPr lang="en-US" sz="1800" b="0" dirty="0"/>
              <a:t>No incumbent data in the Job Data Snapshot section.</a:t>
            </a:r>
          </a:p>
        </p:txBody>
      </p:sp>
      <p:sp>
        <p:nvSpPr>
          <p:cNvPr id="20" name="Rectangle 19"/>
          <p:cNvSpPr/>
          <p:nvPr/>
        </p:nvSpPr>
        <p:spPr>
          <a:xfrm>
            <a:off x="646043" y="2831970"/>
            <a:ext cx="7408377" cy="7652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ne Callout 1 3"/>
          <p:cNvSpPr/>
          <p:nvPr/>
        </p:nvSpPr>
        <p:spPr>
          <a:xfrm flipH="1">
            <a:off x="3994859" y="2970728"/>
            <a:ext cx="3486595" cy="759806"/>
          </a:xfrm>
          <a:prstGeom prst="borderCallout1">
            <a:avLst>
              <a:gd name="adj1" fmla="val 54477"/>
              <a:gd name="adj2" fmla="val 100197"/>
              <a:gd name="adj3" fmla="val 96269"/>
              <a:gd name="adj4" fmla="val 144194"/>
            </a:avLst>
          </a:prstGeom>
          <a:solidFill>
            <a:srgbClr val="FFFF00"/>
          </a:solidFill>
          <a:ln w="25400" cap="sq" cmpd="sng" algn="ctr">
            <a:solidFill>
              <a:srgbClr val="09548C"/>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defRPr/>
            </a:pPr>
            <a:r>
              <a:rPr lang="en-US" sz="1400" kern="0" dirty="0">
                <a:solidFill>
                  <a:srgbClr val="000000"/>
                </a:solidFill>
                <a:latin typeface="Arial" panose="020B0604020202020204" pitchFamily="34" charset="0"/>
                <a:ea typeface="Times New Roman"/>
                <a:cs typeface="Arial" panose="020B0604020202020204" pitchFamily="34" charset="0"/>
              </a:rPr>
              <a:t>The</a:t>
            </a:r>
            <a:r>
              <a:rPr lang="en-US" sz="1400" b="1" kern="0" dirty="0">
                <a:solidFill>
                  <a:srgbClr val="000000"/>
                </a:solidFill>
                <a:latin typeface="Arial" panose="020B0604020202020204" pitchFamily="34" charset="0"/>
                <a:ea typeface="Times New Roman"/>
                <a:cs typeface="Arial" panose="020B0604020202020204" pitchFamily="34" charset="0"/>
              </a:rPr>
              <a:t> Funding Effective Date</a:t>
            </a:r>
            <a:r>
              <a:rPr lang="en-US" sz="1400" kern="0" dirty="0">
                <a:solidFill>
                  <a:srgbClr val="000000"/>
                </a:solidFill>
                <a:latin typeface="Arial" panose="020B0604020202020204" pitchFamily="34" charset="0"/>
                <a:ea typeface="Times New Roman"/>
                <a:cs typeface="Arial" panose="020B0604020202020204" pitchFamily="34" charset="0"/>
              </a:rPr>
              <a:t> should fall within the budget begin and end date.</a:t>
            </a:r>
          </a:p>
        </p:txBody>
      </p:sp>
      <p:cxnSp>
        <p:nvCxnSpPr>
          <p:cNvPr id="10" name="Straight Arrow Connector 9"/>
          <p:cNvCxnSpPr/>
          <p:nvPr/>
        </p:nvCxnSpPr>
        <p:spPr>
          <a:xfrm>
            <a:off x="2124635" y="1636091"/>
            <a:ext cx="0" cy="1455841"/>
          </a:xfrm>
          <a:prstGeom prst="straightConnector1">
            <a:avLst/>
          </a:prstGeom>
          <a:ln w="31750">
            <a:solidFill>
              <a:srgbClr val="09548D"/>
            </a:solidFill>
            <a:headEnd w="lg" len="med"/>
            <a:tailEnd type="triangle" w="lg" len="lg"/>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66385" y="1882517"/>
            <a:ext cx="3678070" cy="9178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5215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524469"/>
            <a:ext cx="8229599" cy="4399861"/>
          </a:xfrm>
        </p:spPr>
      </p:pic>
      <p:sp>
        <p:nvSpPr>
          <p:cNvPr id="3" name="Title 2"/>
          <p:cNvSpPr>
            <a:spLocks noGrp="1"/>
          </p:cNvSpPr>
          <p:nvPr>
            <p:ph type="title"/>
          </p:nvPr>
        </p:nvSpPr>
        <p:spPr>
          <a:xfrm>
            <a:off x="59069" y="40224"/>
            <a:ext cx="8961363" cy="850911"/>
          </a:xfrm>
        </p:spPr>
        <p:txBody>
          <a:bodyPr/>
          <a:lstStyle/>
          <a:p>
            <a:pPr>
              <a:buClr>
                <a:srgbClr val="000000"/>
              </a:buClr>
              <a:buSzPts val="4000"/>
            </a:pPr>
            <a:r>
              <a:rPr lang="en-US" sz="3400" dirty="0">
                <a:solidFill>
                  <a:srgbClr val="555759"/>
                </a:solidFill>
              </a:rPr>
              <a:t>Funding </a:t>
            </a:r>
            <a:r>
              <a:rPr lang="en-US" sz="3400" dirty="0" smtClean="0">
                <a:solidFill>
                  <a:srgbClr val="555759"/>
                </a:solidFill>
              </a:rPr>
              <a:t>Entry </a:t>
            </a:r>
            <a:r>
              <a:rPr lang="en-US" sz="3400" dirty="0">
                <a:solidFill>
                  <a:srgbClr val="555759"/>
                </a:solidFill>
              </a:rPr>
              <a:t>– Earnings </a:t>
            </a:r>
            <a:r>
              <a:rPr lang="en-US" sz="3400" dirty="0" smtClean="0">
                <a:solidFill>
                  <a:srgbClr val="555759"/>
                </a:solidFill>
              </a:rPr>
              <a:t>Distribution</a:t>
            </a:r>
            <a:endParaRPr lang="en-US" sz="3400" dirty="0">
              <a:solidFill>
                <a:srgbClr val="555759"/>
              </a:solidFill>
            </a:endParaRPr>
          </a:p>
        </p:txBody>
      </p:sp>
      <p:sp>
        <p:nvSpPr>
          <p:cNvPr id="6" name="Line Callout 1 5"/>
          <p:cNvSpPr/>
          <p:nvPr/>
        </p:nvSpPr>
        <p:spPr>
          <a:xfrm flipH="1">
            <a:off x="5381163" y="4873676"/>
            <a:ext cx="2401628" cy="708592"/>
          </a:xfrm>
          <a:prstGeom prst="borderCallout1">
            <a:avLst>
              <a:gd name="adj1" fmla="val 46815"/>
              <a:gd name="adj2" fmla="val 100554"/>
              <a:gd name="adj3" fmla="val 48069"/>
              <a:gd name="adj4" fmla="val 205829"/>
            </a:avLst>
          </a:prstGeom>
          <a:solidFill>
            <a:srgbClr val="FFFF00"/>
          </a:solidFill>
          <a:ln w="25400" cap="sq" cmpd="sng" algn="ctr">
            <a:solidFill>
              <a:srgbClr val="09548D"/>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defRPr/>
            </a:pPr>
            <a:r>
              <a:rPr lang="en-US" sz="1400" kern="0" dirty="0">
                <a:solidFill>
                  <a:srgbClr val="000000"/>
                </a:solidFill>
                <a:latin typeface="Arial" panose="020B0604020202020204" pitchFamily="34" charset="0"/>
                <a:ea typeface="Times New Roman"/>
                <a:cs typeface="Arial" panose="020B0604020202020204" pitchFamily="34" charset="0"/>
              </a:rPr>
              <a:t>Enter applicable comments regarding the funding.</a:t>
            </a:r>
          </a:p>
        </p:txBody>
      </p:sp>
      <p:cxnSp>
        <p:nvCxnSpPr>
          <p:cNvPr id="16" name="Straight Arrow Connector 15"/>
          <p:cNvCxnSpPr/>
          <p:nvPr/>
        </p:nvCxnSpPr>
        <p:spPr>
          <a:xfrm>
            <a:off x="5631255" y="3732770"/>
            <a:ext cx="1078155" cy="428614"/>
          </a:xfrm>
          <a:prstGeom prst="straightConnector1">
            <a:avLst/>
          </a:prstGeom>
          <a:ln w="28575">
            <a:solidFill>
              <a:srgbClr val="09548D"/>
            </a:solidFill>
            <a:tailEnd type="triangle" w="lg" len="med"/>
          </a:ln>
        </p:spPr>
        <p:style>
          <a:lnRef idx="1">
            <a:schemeClr val="accent1"/>
          </a:lnRef>
          <a:fillRef idx="0">
            <a:schemeClr val="accent1"/>
          </a:fillRef>
          <a:effectRef idx="0">
            <a:schemeClr val="accent1"/>
          </a:effectRef>
          <a:fontRef idx="minor">
            <a:schemeClr val="tx1"/>
          </a:fontRef>
        </p:style>
      </p:cxnSp>
      <p:sp>
        <p:nvSpPr>
          <p:cNvPr id="5" name="Line Callout 1 4"/>
          <p:cNvSpPr/>
          <p:nvPr/>
        </p:nvSpPr>
        <p:spPr>
          <a:xfrm flipH="1">
            <a:off x="1683944" y="2005445"/>
            <a:ext cx="5025465" cy="1727325"/>
          </a:xfrm>
          <a:prstGeom prst="borderCallout1">
            <a:avLst>
              <a:gd name="adj1" fmla="val 99830"/>
              <a:gd name="adj2" fmla="val 80508"/>
              <a:gd name="adj3" fmla="val 115531"/>
              <a:gd name="adj4" fmla="val 113063"/>
            </a:avLst>
          </a:prstGeom>
          <a:solidFill>
            <a:srgbClr val="FFFF00"/>
          </a:solidFill>
          <a:ln w="25400" cap="sq" cmpd="sng" algn="ctr">
            <a:solidFill>
              <a:srgbClr val="09548D"/>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defRPr/>
            </a:pPr>
            <a:r>
              <a:rPr lang="en-US" sz="1400" kern="0" dirty="0">
                <a:solidFill>
                  <a:srgbClr val="000000"/>
                </a:solidFill>
                <a:latin typeface="Arial" panose="020B0604020202020204" pitchFamily="34" charset="0"/>
                <a:ea typeface="Times New Roman"/>
                <a:cs typeface="Arial" panose="020B0604020202020204" pitchFamily="34" charset="0"/>
              </a:rPr>
              <a:t>Enter funding source(s) and distribution percentage(s) in the </a:t>
            </a:r>
            <a:r>
              <a:rPr lang="en-US" sz="1400" b="1" kern="0" dirty="0">
                <a:solidFill>
                  <a:srgbClr val="000000"/>
                </a:solidFill>
                <a:latin typeface="Arial" panose="020B0604020202020204" pitchFamily="34" charset="0"/>
                <a:ea typeface="Times New Roman"/>
                <a:cs typeface="Arial" panose="020B0604020202020204" pitchFamily="34" charset="0"/>
              </a:rPr>
              <a:t>Earnings Distribution </a:t>
            </a:r>
            <a:r>
              <a:rPr lang="en-US" sz="1400" kern="0" dirty="0">
                <a:solidFill>
                  <a:srgbClr val="000000"/>
                </a:solidFill>
                <a:latin typeface="Arial" panose="020B0604020202020204" pitchFamily="34" charset="0"/>
                <a:ea typeface="Times New Roman"/>
                <a:cs typeface="Arial" panose="020B0604020202020204" pitchFamily="34" charset="0"/>
              </a:rPr>
              <a:t>section. </a:t>
            </a:r>
          </a:p>
          <a:p>
            <a:pPr marL="285750" indent="-285750">
              <a:buFont typeface="Arial" panose="020B0604020202020204" pitchFamily="34" charset="0"/>
              <a:buChar char="•"/>
              <a:defRPr/>
            </a:pPr>
            <a:r>
              <a:rPr lang="en-US" sz="1400" kern="0" dirty="0">
                <a:solidFill>
                  <a:srgbClr val="000000"/>
                </a:solidFill>
                <a:latin typeface="Arial" panose="020B0604020202020204" pitchFamily="34" charset="0"/>
                <a:ea typeface="Times New Roman"/>
                <a:cs typeface="Arial" panose="020B0604020202020204" pitchFamily="34" charset="0"/>
              </a:rPr>
              <a:t>For split Funding, insert additional rows with the appropriate </a:t>
            </a:r>
            <a:r>
              <a:rPr lang="en-US" sz="1400" b="1" kern="0" dirty="0">
                <a:solidFill>
                  <a:srgbClr val="000000"/>
                </a:solidFill>
                <a:latin typeface="Arial" panose="020B0604020202020204" pitchFamily="34" charset="0"/>
                <a:ea typeface="Times New Roman"/>
                <a:cs typeface="Arial" panose="020B0604020202020204" pitchFamily="34" charset="0"/>
              </a:rPr>
              <a:t>Earn</a:t>
            </a:r>
            <a:r>
              <a:rPr lang="en-US" sz="1400" kern="0" dirty="0">
                <a:solidFill>
                  <a:srgbClr val="000000"/>
                </a:solidFill>
                <a:latin typeface="Arial" panose="020B0604020202020204" pitchFamily="34" charset="0"/>
                <a:ea typeface="Times New Roman"/>
                <a:cs typeface="Arial" panose="020B0604020202020204" pitchFamily="34" charset="0"/>
              </a:rPr>
              <a:t> </a:t>
            </a:r>
            <a:r>
              <a:rPr lang="en-US" sz="1400" b="1" kern="0" dirty="0">
                <a:solidFill>
                  <a:srgbClr val="000000"/>
                </a:solidFill>
                <a:latin typeface="Arial" panose="020B0604020202020204" pitchFamily="34" charset="0"/>
                <a:ea typeface="Times New Roman"/>
                <a:cs typeface="Arial" panose="020B0604020202020204" pitchFamily="34" charset="0"/>
              </a:rPr>
              <a:t>Code</a:t>
            </a:r>
            <a:r>
              <a:rPr lang="en-US" sz="1400" kern="0" dirty="0">
                <a:solidFill>
                  <a:srgbClr val="000000"/>
                </a:solidFill>
                <a:latin typeface="Arial" panose="020B0604020202020204" pitchFamily="34" charset="0"/>
                <a:ea typeface="Times New Roman"/>
                <a:cs typeface="Arial" panose="020B0604020202020204" pitchFamily="34" charset="0"/>
              </a:rPr>
              <a:t>. </a:t>
            </a:r>
          </a:p>
          <a:p>
            <a:pPr marL="285750" indent="-285750">
              <a:buFont typeface="Arial" panose="020B0604020202020204" pitchFamily="34" charset="0"/>
              <a:buChar char="•"/>
              <a:defRPr/>
            </a:pPr>
            <a:r>
              <a:rPr lang="en-US" sz="1400" b="1" kern="0" dirty="0">
                <a:solidFill>
                  <a:srgbClr val="000000"/>
                </a:solidFill>
                <a:latin typeface="Arial" panose="020B0604020202020204" pitchFamily="34" charset="0"/>
                <a:ea typeface="Times New Roman"/>
                <a:cs typeface="Arial" panose="020B0604020202020204" pitchFamily="34" charset="0"/>
              </a:rPr>
              <a:t>The Pay </a:t>
            </a:r>
            <a:r>
              <a:rPr lang="en-US" sz="1400" b="1" kern="0" dirty="0" err="1">
                <a:solidFill>
                  <a:srgbClr val="000000"/>
                </a:solidFill>
                <a:latin typeface="Arial" panose="020B0604020202020204" pitchFamily="34" charset="0"/>
                <a:ea typeface="Times New Roman"/>
                <a:cs typeface="Arial" panose="020B0604020202020204" pitchFamily="34" charset="0"/>
              </a:rPr>
              <a:t>Dist</a:t>
            </a:r>
            <a:r>
              <a:rPr lang="en-US" sz="1400" b="1" kern="0" dirty="0">
                <a:solidFill>
                  <a:srgbClr val="000000"/>
                </a:solidFill>
                <a:latin typeface="Arial" panose="020B0604020202020204" pitchFamily="34" charset="0"/>
                <a:ea typeface="Times New Roman"/>
                <a:cs typeface="Arial" panose="020B0604020202020204" pitchFamily="34" charset="0"/>
              </a:rPr>
              <a:t> % </a:t>
            </a:r>
            <a:r>
              <a:rPr lang="en-US" sz="1400" kern="0" dirty="0">
                <a:solidFill>
                  <a:srgbClr val="000000"/>
                </a:solidFill>
                <a:latin typeface="Arial" panose="020B0604020202020204" pitchFamily="34" charset="0"/>
                <a:ea typeface="Times New Roman"/>
                <a:cs typeface="Arial" panose="020B0604020202020204" pitchFamily="34" charset="0"/>
              </a:rPr>
              <a:t>must equal 100% for all rows combined, even for single funding source, at the Earn Code level. </a:t>
            </a:r>
          </a:p>
        </p:txBody>
      </p:sp>
      <p:sp>
        <p:nvSpPr>
          <p:cNvPr id="15" name="Rectangle 14"/>
          <p:cNvSpPr/>
          <p:nvPr/>
        </p:nvSpPr>
        <p:spPr>
          <a:xfrm>
            <a:off x="7264016" y="4242506"/>
            <a:ext cx="228600"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264016" y="1072912"/>
            <a:ext cx="1430448" cy="369332"/>
          </a:xfrm>
          <a:prstGeom prst="rect">
            <a:avLst/>
          </a:prstGeom>
          <a:noFill/>
        </p:spPr>
        <p:txBody>
          <a:bodyPr wrap="square" rtlCol="0">
            <a:spAutoFit/>
          </a:bodyPr>
          <a:lstStyle/>
          <a:p>
            <a:r>
              <a:rPr lang="en-US" b="1" dirty="0"/>
              <a:t>Continued</a:t>
            </a:r>
          </a:p>
        </p:txBody>
      </p:sp>
      <p:sp>
        <p:nvSpPr>
          <p:cNvPr id="10" name="Line Callout 1 9"/>
          <p:cNvSpPr/>
          <p:nvPr/>
        </p:nvSpPr>
        <p:spPr>
          <a:xfrm flipH="1">
            <a:off x="3575224" y="5856907"/>
            <a:ext cx="2534631" cy="512778"/>
          </a:xfrm>
          <a:prstGeom prst="borderCallout1">
            <a:avLst>
              <a:gd name="adj1" fmla="val 46815"/>
              <a:gd name="adj2" fmla="val 100554"/>
              <a:gd name="adj3" fmla="val -49688"/>
              <a:gd name="adj4" fmla="val 199270"/>
            </a:avLst>
          </a:prstGeom>
          <a:solidFill>
            <a:srgbClr val="FFFF00"/>
          </a:solidFill>
          <a:ln w="25400" cap="sq" cmpd="sng" algn="ctr">
            <a:solidFill>
              <a:srgbClr val="09548D"/>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defRPr/>
            </a:pPr>
            <a:r>
              <a:rPr lang="en-US" sz="1400" kern="0" dirty="0" smtClean="0">
                <a:solidFill>
                  <a:srgbClr val="000000"/>
                </a:solidFill>
                <a:latin typeface="Arial" panose="020B0604020202020204" pitchFamily="34" charset="0"/>
                <a:ea typeface="Times New Roman"/>
                <a:cs typeface="Arial" panose="020B0604020202020204" pitchFamily="34" charset="0"/>
              </a:rPr>
              <a:t>Click </a:t>
            </a:r>
            <a:r>
              <a:rPr lang="en-US" sz="1400" b="1" kern="0" dirty="0" smtClean="0">
                <a:solidFill>
                  <a:srgbClr val="000000"/>
                </a:solidFill>
                <a:latin typeface="Arial" panose="020B0604020202020204" pitchFamily="34" charset="0"/>
                <a:ea typeface="Times New Roman"/>
                <a:cs typeface="Arial" panose="020B0604020202020204" pitchFamily="34" charset="0"/>
              </a:rPr>
              <a:t>Save</a:t>
            </a:r>
            <a:r>
              <a:rPr lang="en-US" sz="1400" kern="0" dirty="0" smtClean="0">
                <a:solidFill>
                  <a:srgbClr val="000000"/>
                </a:solidFill>
                <a:latin typeface="Arial" panose="020B0604020202020204" pitchFamily="34" charset="0"/>
                <a:ea typeface="Times New Roman"/>
                <a:cs typeface="Arial" panose="020B0604020202020204" pitchFamily="34" charset="0"/>
              </a:rPr>
              <a:t> and then </a:t>
            </a:r>
            <a:r>
              <a:rPr lang="en-US" sz="1400" b="1" kern="0" dirty="0" smtClean="0">
                <a:solidFill>
                  <a:srgbClr val="000000"/>
                </a:solidFill>
                <a:latin typeface="Arial" panose="020B0604020202020204" pitchFamily="34" charset="0"/>
                <a:ea typeface="Times New Roman"/>
                <a:cs typeface="Arial" panose="020B0604020202020204" pitchFamily="34" charset="0"/>
              </a:rPr>
              <a:t>Submit</a:t>
            </a:r>
            <a:r>
              <a:rPr lang="en-US" sz="1400" kern="0" dirty="0" smtClean="0">
                <a:solidFill>
                  <a:srgbClr val="000000"/>
                </a:solidFill>
                <a:latin typeface="Arial" panose="020B0604020202020204" pitchFamily="34" charset="0"/>
                <a:ea typeface="Times New Roman"/>
                <a:cs typeface="Arial" panose="020B0604020202020204" pitchFamily="34" charset="0"/>
              </a:rPr>
              <a:t>.</a:t>
            </a:r>
            <a:endParaRPr lang="en-US" sz="1400" kern="0" dirty="0">
              <a:solidFill>
                <a:srgbClr val="000000"/>
              </a:solidFill>
              <a:latin typeface="Arial" panose="020B0604020202020204" pitchFamily="34" charset="0"/>
              <a:ea typeface="Times New Roman"/>
              <a:cs typeface="Arial" panose="020B0604020202020204" pitchFamily="34" charset="0"/>
            </a:endParaRPr>
          </a:p>
        </p:txBody>
      </p:sp>
      <p:cxnSp>
        <p:nvCxnSpPr>
          <p:cNvPr id="4" name="Straight Arrow Connector 3"/>
          <p:cNvCxnSpPr/>
          <p:nvPr/>
        </p:nvCxnSpPr>
        <p:spPr>
          <a:xfrm flipH="1" flipV="1">
            <a:off x="3403774" y="5526741"/>
            <a:ext cx="334510" cy="330166"/>
          </a:xfrm>
          <a:prstGeom prst="straightConnector1">
            <a:avLst/>
          </a:prstGeom>
          <a:ln>
            <a:solidFill>
              <a:srgbClr val="09548D"/>
            </a:solidFill>
            <a:tailEnd type="triangle" w="lg" len="lg"/>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9866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8" presetID="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28" y="2259060"/>
            <a:ext cx="8229600" cy="3541936"/>
          </a:xfrm>
          <a:prstGeom prst="rect">
            <a:avLst/>
          </a:prstGeom>
        </p:spPr>
      </p:pic>
      <p:sp>
        <p:nvSpPr>
          <p:cNvPr id="3" name="Title 2"/>
          <p:cNvSpPr>
            <a:spLocks noGrp="1"/>
          </p:cNvSpPr>
          <p:nvPr>
            <p:ph type="title"/>
          </p:nvPr>
        </p:nvSpPr>
        <p:spPr>
          <a:xfrm>
            <a:off x="228603" y="40224"/>
            <a:ext cx="9372599" cy="850911"/>
          </a:xfrm>
        </p:spPr>
        <p:txBody>
          <a:bodyPr/>
          <a:lstStyle/>
          <a:p>
            <a:pPr>
              <a:buClr>
                <a:srgbClr val="000000"/>
              </a:buClr>
              <a:buSzPts val="4000"/>
            </a:pPr>
            <a:r>
              <a:rPr lang="en-US" sz="3400" dirty="0">
                <a:solidFill>
                  <a:srgbClr val="555759"/>
                </a:solidFill>
              </a:rPr>
              <a:t>Funding Entry Page – Filled Position</a:t>
            </a:r>
          </a:p>
        </p:txBody>
      </p:sp>
      <p:sp>
        <p:nvSpPr>
          <p:cNvPr id="6" name="Rectangle 5"/>
          <p:cNvSpPr>
            <a:spLocks noChangeArrowheads="1"/>
          </p:cNvSpPr>
          <p:nvPr/>
        </p:nvSpPr>
        <p:spPr bwMode="auto">
          <a:xfrm>
            <a:off x="700505" y="4167516"/>
            <a:ext cx="7804217" cy="203881"/>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7" name="Text Box 348" descr="5%"/>
          <p:cNvSpPr txBox="1">
            <a:spLocks noChangeArrowheads="1"/>
          </p:cNvSpPr>
          <p:nvPr/>
        </p:nvSpPr>
        <p:spPr bwMode="auto">
          <a:xfrm>
            <a:off x="1166767" y="1121254"/>
            <a:ext cx="7496269" cy="748785"/>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b="0">
                <a:latin typeface="Arial" panose="020B0604020202020204" pitchFamily="34" charset="0"/>
                <a:ea typeface="Times New Roman"/>
                <a:cs typeface="Arial" panose="020B0604020202020204" pitchFamily="34" charset="0"/>
              </a:defRPr>
            </a:lvl1pPr>
          </a:lstStyle>
          <a:p>
            <a:r>
              <a:rPr lang="en-US" sz="1800" b="1" dirty="0"/>
              <a:t>Note</a:t>
            </a:r>
            <a:r>
              <a:rPr lang="en-US" sz="1800" dirty="0"/>
              <a:t>: Incumbent data in the Job Data Snapshot section. The remaining sections of the page are the same as for the vacant position. </a:t>
            </a:r>
          </a:p>
        </p:txBody>
      </p:sp>
      <p:cxnSp>
        <p:nvCxnSpPr>
          <p:cNvPr id="4" name="Straight Arrow Connector 3"/>
          <p:cNvCxnSpPr/>
          <p:nvPr/>
        </p:nvCxnSpPr>
        <p:spPr>
          <a:xfrm flipH="1">
            <a:off x="1882588" y="1870039"/>
            <a:ext cx="2918012" cy="1693432"/>
          </a:xfrm>
          <a:prstGeom prst="straightConnector1">
            <a:avLst/>
          </a:prstGeom>
          <a:ln w="28575">
            <a:solidFill>
              <a:schemeClr val="tx1">
                <a:lumMod val="65000"/>
                <a:lumOff val="35000"/>
              </a:schemeClr>
            </a:solidFill>
            <a:tailEnd type="triangle" w="lg" len="lg"/>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98161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050" y="1122204"/>
            <a:ext cx="8901522" cy="3026715"/>
          </a:xfrm>
        </p:spPr>
        <p:txBody>
          <a:bodyPr>
            <a:normAutofit/>
          </a:bodyPr>
          <a:lstStyle/>
          <a:p>
            <a:pPr marL="0" indent="0">
              <a:buNone/>
            </a:pPr>
            <a:r>
              <a:rPr lang="en-US" sz="2600" dirty="0" smtClean="0"/>
              <a:t>UCPath will not allow submission of a funding entry without the blank earn code row. </a:t>
            </a:r>
            <a:endParaRPr lang="en-US" sz="2600" dirty="0"/>
          </a:p>
        </p:txBody>
      </p:sp>
      <p:sp>
        <p:nvSpPr>
          <p:cNvPr id="3" name="Title 2"/>
          <p:cNvSpPr>
            <a:spLocks noGrp="1"/>
          </p:cNvSpPr>
          <p:nvPr>
            <p:ph type="title"/>
          </p:nvPr>
        </p:nvSpPr>
        <p:spPr/>
        <p:txBody>
          <a:bodyPr>
            <a:normAutofit/>
          </a:bodyPr>
          <a:lstStyle/>
          <a:p>
            <a:pPr>
              <a:buClr>
                <a:srgbClr val="000000"/>
              </a:buClr>
              <a:buSzPts val="4000"/>
            </a:pPr>
            <a:r>
              <a:rPr lang="en-US" dirty="0">
                <a:solidFill>
                  <a:srgbClr val="555759"/>
                </a:solidFill>
              </a:rPr>
              <a:t>Blank Earn Code Row</a:t>
            </a:r>
          </a:p>
        </p:txBody>
      </p:sp>
      <p:pic>
        <p:nvPicPr>
          <p:cNvPr id="5" name="Picture 4"/>
          <p:cNvPicPr>
            <a:picLocks noChangeAspect="1"/>
          </p:cNvPicPr>
          <p:nvPr/>
        </p:nvPicPr>
        <p:blipFill>
          <a:blip r:embed="rId4"/>
          <a:stretch>
            <a:fillRect/>
          </a:stretch>
        </p:blipFill>
        <p:spPr>
          <a:xfrm>
            <a:off x="254835" y="2320324"/>
            <a:ext cx="8628567" cy="3564898"/>
          </a:xfrm>
          <a:prstGeom prst="rect">
            <a:avLst/>
          </a:prstGeom>
        </p:spPr>
      </p:pic>
    </p:spTree>
    <p:custDataLst>
      <p:tags r:id="rId1"/>
    </p:custDataLst>
    <p:extLst>
      <p:ext uri="{BB962C8B-B14F-4D97-AF65-F5344CB8AC3E}">
        <p14:creationId xmlns:p14="http://schemas.microsoft.com/office/powerpoint/2010/main" val="2364430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8"/>
          <p:cNvSpPr txBox="1">
            <a:spLocks noGrp="1"/>
          </p:cNvSpPr>
          <p:nvPr>
            <p:ph type="body" idx="1"/>
          </p:nvPr>
        </p:nvSpPr>
        <p:spPr>
          <a:xfrm>
            <a:off x="422548" y="1245585"/>
            <a:ext cx="8227181" cy="47446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dirty="0"/>
              <a:t>A single funding source for all earnings. </a:t>
            </a:r>
            <a:endParaRPr dirty="0"/>
          </a:p>
          <a:p>
            <a:pPr lvl="0" algn="l" rtl="0">
              <a:spcBef>
                <a:spcPts val="1640"/>
              </a:spcBef>
              <a:spcAft>
                <a:spcPts val="0"/>
              </a:spcAft>
              <a:buClr>
                <a:schemeClr val="dk1"/>
              </a:buClr>
              <a:buSzPts val="2200"/>
              <a:buFont typeface="Wingdings" panose="05000000000000000000" pitchFamily="2" charset="2"/>
              <a:buChar char="v"/>
            </a:pPr>
            <a:r>
              <a:rPr lang="en-US" sz="2200" dirty="0"/>
              <a:t>The </a:t>
            </a:r>
            <a:r>
              <a:rPr lang="en-US" sz="2200" b="1" dirty="0"/>
              <a:t>Earn Code </a:t>
            </a:r>
            <a:r>
              <a:rPr lang="en-US" sz="2200" dirty="0"/>
              <a:t>field is blank indicating it includes all earnings. </a:t>
            </a:r>
            <a:endParaRPr dirty="0"/>
          </a:p>
          <a:p>
            <a:pPr lvl="0" algn="l" rtl="0">
              <a:spcBef>
                <a:spcPts val="440"/>
              </a:spcBef>
              <a:spcAft>
                <a:spcPts val="0"/>
              </a:spcAft>
              <a:buClr>
                <a:schemeClr val="dk1"/>
              </a:buClr>
              <a:buSzPts val="2200"/>
              <a:buFont typeface="Wingdings" panose="05000000000000000000" pitchFamily="2" charset="2"/>
              <a:buChar char="v"/>
            </a:pPr>
            <a:r>
              <a:rPr lang="en-US" sz="2200" dirty="0"/>
              <a:t>The only </a:t>
            </a:r>
            <a:r>
              <a:rPr lang="en-US" sz="2200" b="1" dirty="0"/>
              <a:t>sequence number </a:t>
            </a:r>
            <a:r>
              <a:rPr lang="en-US" sz="2200" dirty="0"/>
              <a:t>is 1.</a:t>
            </a:r>
            <a:endParaRPr dirty="0"/>
          </a:p>
          <a:p>
            <a:pPr lvl="0" algn="l" rtl="0">
              <a:spcBef>
                <a:spcPts val="440"/>
              </a:spcBef>
              <a:spcAft>
                <a:spcPts val="0"/>
              </a:spcAft>
              <a:buClr>
                <a:schemeClr val="dk1"/>
              </a:buClr>
              <a:buSzPts val="2200"/>
              <a:buFont typeface="Wingdings" panose="05000000000000000000" pitchFamily="2" charset="2"/>
              <a:buChar char="v"/>
            </a:pPr>
            <a:r>
              <a:rPr lang="en-US" sz="2200" dirty="0"/>
              <a:t>There is a </a:t>
            </a:r>
            <a:r>
              <a:rPr lang="en-US" sz="2200" b="1" dirty="0"/>
              <a:t>single row </a:t>
            </a:r>
            <a:r>
              <a:rPr lang="en-US" sz="2200" dirty="0"/>
              <a:t>for the chart string. </a:t>
            </a:r>
            <a:endParaRPr dirty="0"/>
          </a:p>
          <a:p>
            <a:pPr lvl="0" algn="l" rtl="0">
              <a:spcBef>
                <a:spcPts val="440"/>
              </a:spcBef>
              <a:spcAft>
                <a:spcPts val="0"/>
              </a:spcAft>
              <a:buClr>
                <a:schemeClr val="dk1"/>
              </a:buClr>
              <a:buSzPts val="2200"/>
              <a:buFont typeface="Wingdings" panose="05000000000000000000" pitchFamily="2" charset="2"/>
              <a:buChar char="v"/>
            </a:pPr>
            <a:r>
              <a:rPr lang="en-US" sz="2200" dirty="0"/>
              <a:t>The </a:t>
            </a:r>
            <a:r>
              <a:rPr lang="en-US" sz="2200" b="1" dirty="0"/>
              <a:t>pay distribution </a:t>
            </a:r>
            <a:r>
              <a:rPr lang="en-US" sz="2200" dirty="0"/>
              <a:t>equals 100%.</a:t>
            </a:r>
            <a:endParaRPr dirty="0"/>
          </a:p>
          <a:p>
            <a:pPr marL="0" lvl="0" indent="0" algn="l" rtl="0">
              <a:spcBef>
                <a:spcPts val="640"/>
              </a:spcBef>
              <a:spcAft>
                <a:spcPts val="0"/>
              </a:spcAft>
              <a:buClr>
                <a:schemeClr val="dk1"/>
              </a:buClr>
              <a:buSzPts val="3200"/>
              <a:buNone/>
            </a:pPr>
            <a:endParaRPr dirty="0"/>
          </a:p>
        </p:txBody>
      </p:sp>
      <p:sp>
        <p:nvSpPr>
          <p:cNvPr id="582" name="Google Shape;582;p38"/>
          <p:cNvSpPr txBox="1">
            <a:spLocks noGrp="1"/>
          </p:cNvSpPr>
          <p:nvPr>
            <p:ph type="title"/>
          </p:nvPr>
        </p:nvSpPr>
        <p:spPr>
          <a:xfrm>
            <a:off x="104503" y="40224"/>
            <a:ext cx="8791019" cy="850911"/>
          </a:xfrm>
          <a:prstGeom prst="rect">
            <a:avLst/>
          </a:prstGeom>
          <a:noFill/>
          <a:ln>
            <a:noFill/>
          </a:ln>
        </p:spPr>
        <p:txBody>
          <a:bodyPr spcFirstLastPara="1" wrap="square" lIns="91425" tIns="45700" rIns="91425" bIns="45700" anchor="ctr" anchorCtr="0">
            <a:noAutofit/>
          </a:bodyPr>
          <a:lstStyle/>
          <a:p>
            <a:pPr marL="0" lvl="0" indent="0">
              <a:spcAft>
                <a:spcPts val="0"/>
              </a:spcAft>
              <a:buClr>
                <a:srgbClr val="000000"/>
              </a:buClr>
              <a:buSzPts val="4000"/>
            </a:pPr>
            <a:r>
              <a:rPr lang="en-US" sz="3600" dirty="0">
                <a:solidFill>
                  <a:srgbClr val="555759"/>
                </a:solidFill>
              </a:rPr>
              <a:t>Earnings Distribution Single </a:t>
            </a:r>
            <a:r>
              <a:rPr lang="en-US" sz="3600" dirty="0" smtClean="0">
                <a:solidFill>
                  <a:srgbClr val="555759"/>
                </a:solidFill>
              </a:rPr>
              <a:t>Fund</a:t>
            </a:r>
            <a:endParaRPr lang="en-US" sz="3600" dirty="0">
              <a:solidFill>
                <a:srgbClr val="555759"/>
              </a:solidFill>
            </a:endParaRPr>
          </a:p>
        </p:txBody>
      </p:sp>
      <p:sp>
        <p:nvSpPr>
          <p:cNvPr id="583" name="Google Shape;583;p38"/>
          <p:cNvSpPr/>
          <p:nvPr/>
        </p:nvSpPr>
        <p:spPr>
          <a:xfrm rot="-5400000">
            <a:off x="407846" y="5032594"/>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4" name="Google Shape;584;p38"/>
          <p:cNvSpPr/>
          <p:nvPr/>
        </p:nvSpPr>
        <p:spPr>
          <a:xfrm rot="-5400000">
            <a:off x="760883" y="5021179"/>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5" name="Google Shape;585;p38"/>
          <p:cNvSpPr/>
          <p:nvPr/>
        </p:nvSpPr>
        <p:spPr>
          <a:xfrm rot="-5400000">
            <a:off x="8331324" y="5015989"/>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86" name="Google Shape;586;p38"/>
          <p:cNvPicPr preferRelativeResize="0"/>
          <p:nvPr/>
        </p:nvPicPr>
        <p:blipFill rotWithShape="1">
          <a:blip r:embed="rId4">
            <a:alphaModFix/>
          </a:blip>
          <a:srcRect/>
          <a:stretch/>
        </p:blipFill>
        <p:spPr>
          <a:xfrm>
            <a:off x="308113" y="4028303"/>
            <a:ext cx="8587409" cy="849698"/>
          </a:xfrm>
          <a:prstGeom prst="rect">
            <a:avLst/>
          </a:prstGeom>
          <a:noFill/>
          <a:ln>
            <a:solidFill>
              <a:schemeClr val="tx1">
                <a:lumMod val="50000"/>
                <a:lumOff val="50000"/>
              </a:schemeClr>
            </a:solidFill>
          </a:ln>
          <a:effectLst>
            <a:outerShdw blurRad="292100" dist="139700" dir="2700000" algn="tl" rotWithShape="0">
              <a:srgbClr val="333333">
                <a:alpha val="64705"/>
              </a:srgbClr>
            </a:outerShdw>
          </a:effectLst>
        </p:spPr>
      </p:pic>
    </p:spTree>
    <p:custDataLst>
      <p:tags r:id="rId1"/>
    </p:custDataLst>
    <p:extLst>
      <p:ext uri="{BB962C8B-B14F-4D97-AF65-F5344CB8AC3E}">
        <p14:creationId xmlns:p14="http://schemas.microsoft.com/office/powerpoint/2010/main" val="10047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39" descr="C:\Users\garrisa1\AppData\Local\Temp\SNAGHTML7d7b7132.PNG"/>
          <p:cNvPicPr preferRelativeResize="0"/>
          <p:nvPr/>
        </p:nvPicPr>
        <p:blipFill rotWithShape="1">
          <a:blip r:embed="rId4">
            <a:alphaModFix/>
          </a:blip>
          <a:srcRect/>
          <a:stretch/>
        </p:blipFill>
        <p:spPr>
          <a:xfrm>
            <a:off x="257048" y="4159524"/>
            <a:ext cx="8637947" cy="1409700"/>
          </a:xfrm>
          <a:prstGeom prst="rect">
            <a:avLst/>
          </a:prstGeom>
          <a:noFill/>
          <a:ln>
            <a:solidFill>
              <a:schemeClr val="tx1">
                <a:lumMod val="50000"/>
                <a:lumOff val="50000"/>
              </a:schemeClr>
            </a:solidFill>
          </a:ln>
          <a:effectLst>
            <a:outerShdw blurRad="292100" dist="139700" dir="2700000" algn="tl" rotWithShape="0">
              <a:srgbClr val="333333">
                <a:alpha val="64705"/>
              </a:srgbClr>
            </a:outerShdw>
          </a:effectLst>
        </p:spPr>
      </p:pic>
      <p:sp>
        <p:nvSpPr>
          <p:cNvPr id="593" name="Google Shape;593;p39"/>
          <p:cNvSpPr txBox="1">
            <a:spLocks noGrp="1"/>
          </p:cNvSpPr>
          <p:nvPr>
            <p:ph type="body" idx="1"/>
          </p:nvPr>
        </p:nvSpPr>
        <p:spPr>
          <a:xfrm>
            <a:off x="284714" y="1176273"/>
            <a:ext cx="8472571"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dirty="0"/>
              <a:t>Multiple funding sources for all earnings.</a:t>
            </a:r>
            <a:endParaRPr dirty="0"/>
          </a:p>
          <a:p>
            <a:pPr lvl="0" algn="l" rtl="0">
              <a:spcBef>
                <a:spcPts val="1600"/>
              </a:spcBef>
              <a:spcAft>
                <a:spcPts val="0"/>
              </a:spcAft>
              <a:buClr>
                <a:srgbClr val="000000"/>
              </a:buClr>
              <a:buSzPts val="2000"/>
              <a:buFont typeface="Wingdings" panose="05000000000000000000" pitchFamily="2" charset="2"/>
              <a:buChar char="v"/>
            </a:pPr>
            <a:r>
              <a:rPr lang="en-US" sz="2000" dirty="0">
                <a:solidFill>
                  <a:srgbClr val="000000"/>
                </a:solidFill>
              </a:rPr>
              <a:t>The </a:t>
            </a:r>
            <a:r>
              <a:rPr lang="en-US" sz="2000" b="1" dirty="0">
                <a:solidFill>
                  <a:srgbClr val="000000"/>
                </a:solidFill>
              </a:rPr>
              <a:t>Earn Code </a:t>
            </a:r>
            <a:r>
              <a:rPr lang="en-US" sz="2000" dirty="0">
                <a:solidFill>
                  <a:srgbClr val="000000"/>
                </a:solidFill>
              </a:rPr>
              <a:t>field is blank indicating it includes all earnings. </a:t>
            </a:r>
            <a:endParaRPr dirty="0"/>
          </a:p>
          <a:p>
            <a:pPr lvl="0" algn="l" rtl="0">
              <a:spcBef>
                <a:spcPts val="400"/>
              </a:spcBef>
              <a:spcAft>
                <a:spcPts val="0"/>
              </a:spcAft>
              <a:buClr>
                <a:schemeClr val="dk1"/>
              </a:buClr>
              <a:buSzPts val="2000"/>
              <a:buFont typeface="Wingdings" panose="05000000000000000000" pitchFamily="2" charset="2"/>
              <a:buChar char="v"/>
            </a:pPr>
            <a:r>
              <a:rPr lang="en-US" sz="2000" b="1" dirty="0"/>
              <a:t>Sequence # </a:t>
            </a:r>
            <a:r>
              <a:rPr lang="en-US" sz="2000" dirty="0"/>
              <a:t>1 applies to all lines so the pay distribution for all lines must add up to 100%.</a:t>
            </a:r>
            <a:endParaRPr dirty="0"/>
          </a:p>
          <a:p>
            <a:pPr lvl="0" algn="l" rtl="0">
              <a:spcBef>
                <a:spcPts val="400"/>
              </a:spcBef>
              <a:spcAft>
                <a:spcPts val="0"/>
              </a:spcAft>
              <a:buClr>
                <a:schemeClr val="dk1"/>
              </a:buClr>
              <a:buSzPts val="2000"/>
              <a:buFont typeface="Wingdings" panose="05000000000000000000" pitchFamily="2" charset="2"/>
              <a:buChar char="v"/>
            </a:pPr>
            <a:r>
              <a:rPr lang="en-US" sz="2000" dirty="0"/>
              <a:t>One row appears for each unique chart string.</a:t>
            </a:r>
            <a:endParaRPr dirty="0"/>
          </a:p>
          <a:p>
            <a:pPr lvl="0" algn="l" rtl="0">
              <a:spcBef>
                <a:spcPts val="400"/>
              </a:spcBef>
              <a:spcAft>
                <a:spcPts val="0"/>
              </a:spcAft>
              <a:buClr>
                <a:schemeClr val="dk1"/>
              </a:buClr>
              <a:buSzPts val="2000"/>
              <a:buFont typeface="Wingdings" panose="05000000000000000000" pitchFamily="2" charset="2"/>
              <a:buChar char="v"/>
            </a:pPr>
            <a:r>
              <a:rPr lang="en-US" sz="2000" dirty="0"/>
              <a:t>In this example value in the </a:t>
            </a:r>
            <a:r>
              <a:rPr lang="en-US" sz="2000" b="1" dirty="0"/>
              <a:t>Account</a:t>
            </a:r>
            <a:r>
              <a:rPr lang="en-US" sz="2000" dirty="0"/>
              <a:t> field is unique on each line. </a:t>
            </a:r>
            <a:endParaRPr dirty="0"/>
          </a:p>
          <a:p>
            <a:pPr lvl="0" algn="l" rtl="0">
              <a:spcBef>
                <a:spcPts val="400"/>
              </a:spcBef>
              <a:spcAft>
                <a:spcPts val="0"/>
              </a:spcAft>
              <a:buClr>
                <a:schemeClr val="dk1"/>
              </a:buClr>
              <a:buSzPts val="2000"/>
              <a:buFont typeface="Wingdings" panose="05000000000000000000" pitchFamily="2" charset="2"/>
              <a:buChar char="v"/>
            </a:pPr>
            <a:r>
              <a:rPr lang="en-US" sz="2000" dirty="0"/>
              <a:t>The combined pay distribution is 100%.</a:t>
            </a:r>
            <a:endParaRPr dirty="0"/>
          </a:p>
        </p:txBody>
      </p:sp>
      <p:sp>
        <p:nvSpPr>
          <p:cNvPr id="594" name="Google Shape;594;p39"/>
          <p:cNvSpPr txBox="1">
            <a:spLocks noGrp="1"/>
          </p:cNvSpPr>
          <p:nvPr>
            <p:ph type="title"/>
          </p:nvPr>
        </p:nvSpPr>
        <p:spPr>
          <a:xfrm>
            <a:off x="91440" y="49205"/>
            <a:ext cx="8803555" cy="850911"/>
          </a:xfrm>
          <a:prstGeom prst="rect">
            <a:avLst/>
          </a:prstGeom>
          <a:noFill/>
          <a:ln>
            <a:noFill/>
          </a:ln>
        </p:spPr>
        <p:txBody>
          <a:bodyPr spcFirstLastPara="1" wrap="square" lIns="91425" tIns="45700" rIns="91425" bIns="45700" anchor="ctr" anchorCtr="0">
            <a:noAutofit/>
          </a:bodyPr>
          <a:lstStyle/>
          <a:p>
            <a:pPr>
              <a:buClr>
                <a:srgbClr val="000000"/>
              </a:buClr>
              <a:buSzPts val="4000"/>
            </a:pPr>
            <a:r>
              <a:rPr lang="en-US" sz="3400" dirty="0">
                <a:solidFill>
                  <a:srgbClr val="555759"/>
                </a:solidFill>
              </a:rPr>
              <a:t>Earnings Distribution Multiple </a:t>
            </a:r>
            <a:r>
              <a:rPr lang="en-US" sz="3400" dirty="0" smtClean="0">
                <a:solidFill>
                  <a:srgbClr val="555759"/>
                </a:solidFill>
              </a:rPr>
              <a:t>Funds</a:t>
            </a:r>
            <a:endParaRPr lang="en-US" sz="3400" dirty="0">
              <a:solidFill>
                <a:srgbClr val="555759"/>
              </a:solidFill>
            </a:endParaRPr>
          </a:p>
        </p:txBody>
      </p:sp>
      <p:sp>
        <p:nvSpPr>
          <p:cNvPr id="598" name="Google Shape;598;p39"/>
          <p:cNvSpPr/>
          <p:nvPr/>
        </p:nvSpPr>
        <p:spPr>
          <a:xfrm rot="-5400000">
            <a:off x="317615" y="5703233"/>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9" name="Google Shape;599;p39"/>
          <p:cNvSpPr/>
          <p:nvPr/>
        </p:nvSpPr>
        <p:spPr>
          <a:xfrm rot="-5400000">
            <a:off x="613589" y="5687334"/>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0" name="Google Shape;600;p39"/>
          <p:cNvSpPr/>
          <p:nvPr/>
        </p:nvSpPr>
        <p:spPr>
          <a:xfrm rot="-5400000">
            <a:off x="7959677" y="5703233"/>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25449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0"/>
          <p:cNvSpPr txBox="1">
            <a:spLocks noGrp="1"/>
          </p:cNvSpPr>
          <p:nvPr>
            <p:ph type="body" idx="1"/>
          </p:nvPr>
        </p:nvSpPr>
        <p:spPr>
          <a:xfrm>
            <a:off x="250647" y="1054828"/>
            <a:ext cx="8744494"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b="1" dirty="0"/>
              <a:t>Multiple funding sources for three of the earnings code values and a single funding source for the regular earnings (blank) row. </a:t>
            </a:r>
            <a:endParaRPr dirty="0"/>
          </a:p>
          <a:p>
            <a:pPr lvl="0" algn="l" rtl="0">
              <a:spcBef>
                <a:spcPts val="280"/>
              </a:spcBef>
              <a:spcAft>
                <a:spcPts val="0"/>
              </a:spcAft>
              <a:buClr>
                <a:schemeClr val="dk1"/>
              </a:buClr>
              <a:buSzPts val="1400"/>
              <a:buFont typeface="Wingdings" panose="05000000000000000000" pitchFamily="2" charset="2"/>
              <a:buChar char="v"/>
            </a:pPr>
            <a:r>
              <a:rPr lang="en-US" sz="1400" dirty="0"/>
              <a:t>Four </a:t>
            </a:r>
            <a:r>
              <a:rPr lang="en-US" sz="1400" b="1" dirty="0"/>
              <a:t>sequence numbers </a:t>
            </a:r>
            <a:r>
              <a:rPr lang="en-US" sz="1400" dirty="0"/>
              <a:t>appear: one for each value in the Earn Code field, including the blank value. Multiple rows represent the earn codes and how the distribution of the earnings codes allocate across the funding sources.</a:t>
            </a:r>
            <a:endParaRPr dirty="0"/>
          </a:p>
          <a:p>
            <a:pPr lvl="0" algn="l" rtl="0">
              <a:spcBef>
                <a:spcPts val="280"/>
              </a:spcBef>
              <a:spcAft>
                <a:spcPts val="0"/>
              </a:spcAft>
              <a:buClr>
                <a:schemeClr val="dk1"/>
              </a:buClr>
              <a:buSzPts val="1400"/>
              <a:buFont typeface="Wingdings" panose="05000000000000000000" pitchFamily="2" charset="2"/>
              <a:buChar char="v"/>
            </a:pPr>
            <a:r>
              <a:rPr lang="en-US" sz="1400" dirty="0"/>
              <a:t>The </a:t>
            </a:r>
            <a:r>
              <a:rPr lang="en-US" sz="1400" b="1" dirty="0"/>
              <a:t>pay distribution </a:t>
            </a:r>
            <a:r>
              <a:rPr lang="en-US" sz="1400" dirty="0"/>
              <a:t>for each sequence number totals 100%.</a:t>
            </a:r>
            <a:endParaRPr dirty="0"/>
          </a:p>
          <a:p>
            <a:pPr lvl="0" algn="l" rtl="0">
              <a:spcBef>
                <a:spcPts val="280"/>
              </a:spcBef>
              <a:spcAft>
                <a:spcPts val="0"/>
              </a:spcAft>
              <a:buClr>
                <a:schemeClr val="dk1"/>
              </a:buClr>
              <a:buSzPts val="1400"/>
              <a:buFont typeface="Wingdings" panose="05000000000000000000" pitchFamily="2" charset="2"/>
              <a:buChar char="v"/>
            </a:pPr>
            <a:r>
              <a:rPr lang="en-US" sz="1400" dirty="0"/>
              <a:t>In this example, the row with the blank </a:t>
            </a:r>
            <a:r>
              <a:rPr lang="en-US" sz="1400" b="1" dirty="0"/>
              <a:t>Earn Code </a:t>
            </a:r>
            <a:r>
              <a:rPr lang="en-US" sz="1400" dirty="0"/>
              <a:t>field value, has a single funding source. Any earnings not identified on other lines are funded on this line. All other earnings have distributions across three funding sources. </a:t>
            </a:r>
            <a:endParaRPr dirty="0"/>
          </a:p>
          <a:p>
            <a:pPr marL="0" lvl="0" indent="0" algn="l" rtl="0">
              <a:spcBef>
                <a:spcPts val="280"/>
              </a:spcBef>
              <a:spcAft>
                <a:spcPts val="0"/>
              </a:spcAft>
              <a:buClr>
                <a:schemeClr val="dk1"/>
              </a:buClr>
              <a:buSzPts val="1400"/>
              <a:buNone/>
            </a:pPr>
            <a:endParaRPr sz="1400" dirty="0"/>
          </a:p>
        </p:txBody>
      </p:sp>
      <p:pic>
        <p:nvPicPr>
          <p:cNvPr id="607" name="Google Shape;607;p40"/>
          <p:cNvPicPr preferRelativeResize="0"/>
          <p:nvPr/>
        </p:nvPicPr>
        <p:blipFill rotWithShape="1">
          <a:blip r:embed="rId4">
            <a:alphaModFix/>
          </a:blip>
          <a:srcRect/>
          <a:stretch/>
        </p:blipFill>
        <p:spPr>
          <a:xfrm>
            <a:off x="471044" y="3357794"/>
            <a:ext cx="8229600" cy="2892507"/>
          </a:xfrm>
          <a:prstGeom prst="rect">
            <a:avLst/>
          </a:prstGeom>
          <a:noFill/>
          <a:ln>
            <a:noFill/>
          </a:ln>
          <a:effectLst>
            <a:outerShdw blurRad="292100" dist="139700" dir="2700000" algn="tl" rotWithShape="0">
              <a:srgbClr val="333333">
                <a:alpha val="64705"/>
              </a:srgbClr>
            </a:outerShdw>
          </a:effectLst>
        </p:spPr>
      </p:pic>
      <p:sp>
        <p:nvSpPr>
          <p:cNvPr id="608" name="Google Shape;608;p40"/>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rmAutofit/>
          </a:bodyPr>
          <a:lstStyle/>
          <a:p>
            <a:pPr>
              <a:buClr>
                <a:srgbClr val="000000"/>
              </a:buClr>
              <a:buSzPts val="4000"/>
            </a:pPr>
            <a:r>
              <a:rPr lang="en-US" dirty="0">
                <a:solidFill>
                  <a:srgbClr val="555759"/>
                </a:solidFill>
              </a:rPr>
              <a:t>Earnings </a:t>
            </a:r>
            <a:r>
              <a:rPr lang="en-US" dirty="0" smtClean="0">
                <a:solidFill>
                  <a:srgbClr val="555759"/>
                </a:solidFill>
              </a:rPr>
              <a:t>Distribution - MCOP</a:t>
            </a:r>
            <a:endParaRPr lang="en-US" dirty="0">
              <a:solidFill>
                <a:srgbClr val="555759"/>
              </a:solidFill>
            </a:endParaRPr>
          </a:p>
        </p:txBody>
      </p:sp>
      <p:sp>
        <p:nvSpPr>
          <p:cNvPr id="612" name="Google Shape;612;p40"/>
          <p:cNvSpPr/>
          <p:nvPr/>
        </p:nvSpPr>
        <p:spPr>
          <a:xfrm>
            <a:off x="595007" y="5880922"/>
            <a:ext cx="7980937" cy="226088"/>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3" name="Google Shape;613;p40"/>
          <p:cNvSpPr/>
          <p:nvPr/>
        </p:nvSpPr>
        <p:spPr>
          <a:xfrm rot="10800000">
            <a:off x="6795700" y="4302643"/>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4" name="Google Shape;614;p40"/>
          <p:cNvSpPr/>
          <p:nvPr/>
        </p:nvSpPr>
        <p:spPr>
          <a:xfrm>
            <a:off x="1065188" y="3970876"/>
            <a:ext cx="276448" cy="64591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5" name="Google Shape;615;p40"/>
          <p:cNvSpPr/>
          <p:nvPr/>
        </p:nvSpPr>
        <p:spPr>
          <a:xfrm>
            <a:off x="1061631" y="4625601"/>
            <a:ext cx="280006" cy="64591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6" name="Google Shape;616;p40"/>
          <p:cNvSpPr/>
          <p:nvPr/>
        </p:nvSpPr>
        <p:spPr>
          <a:xfrm>
            <a:off x="1060413" y="5245780"/>
            <a:ext cx="281224" cy="622998"/>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7" name="Google Shape;617;p40"/>
          <p:cNvSpPr/>
          <p:nvPr/>
        </p:nvSpPr>
        <p:spPr>
          <a:xfrm>
            <a:off x="1060417" y="5868778"/>
            <a:ext cx="281219" cy="238232"/>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8" name="Google Shape;618;p40"/>
          <p:cNvSpPr/>
          <p:nvPr/>
        </p:nvSpPr>
        <p:spPr>
          <a:xfrm>
            <a:off x="7598320" y="3979686"/>
            <a:ext cx="977624" cy="64591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9" name="Google Shape;619;p40"/>
          <p:cNvSpPr/>
          <p:nvPr/>
        </p:nvSpPr>
        <p:spPr>
          <a:xfrm>
            <a:off x="7598320" y="4625601"/>
            <a:ext cx="977624" cy="632323"/>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0" name="Google Shape;620;p40"/>
          <p:cNvSpPr/>
          <p:nvPr/>
        </p:nvSpPr>
        <p:spPr>
          <a:xfrm>
            <a:off x="7598320" y="5245780"/>
            <a:ext cx="977624" cy="627630"/>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1" name="Google Shape;621;p40"/>
          <p:cNvSpPr/>
          <p:nvPr/>
        </p:nvSpPr>
        <p:spPr>
          <a:xfrm>
            <a:off x="7598320" y="5888874"/>
            <a:ext cx="979399" cy="224801"/>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22" name="Google Shape;622;p40"/>
          <p:cNvPicPr preferRelativeResize="0"/>
          <p:nvPr/>
        </p:nvPicPr>
        <p:blipFill rotWithShape="1">
          <a:blip r:embed="rId5">
            <a:alphaModFix/>
          </a:blip>
          <a:srcRect/>
          <a:stretch/>
        </p:blipFill>
        <p:spPr>
          <a:xfrm>
            <a:off x="6138557" y="3735007"/>
            <a:ext cx="657143" cy="161905"/>
          </a:xfrm>
          <a:prstGeom prst="rect">
            <a:avLst/>
          </a:prstGeom>
          <a:noFill/>
          <a:ln>
            <a:noFill/>
          </a:ln>
        </p:spPr>
      </p:pic>
    </p:spTree>
    <p:custDataLst>
      <p:tags r:id="rId1"/>
    </p:custDataLst>
    <p:extLst>
      <p:ext uri="{BB962C8B-B14F-4D97-AF65-F5344CB8AC3E}">
        <p14:creationId xmlns:p14="http://schemas.microsoft.com/office/powerpoint/2010/main" val="42406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4"/>
          <p:cNvSpPr txBox="1">
            <a:spLocks noGrp="1"/>
          </p:cNvSpPr>
          <p:nvPr>
            <p:ph type="body" idx="1"/>
          </p:nvPr>
        </p:nvSpPr>
        <p:spPr>
          <a:xfrm>
            <a:off x="329604" y="1245826"/>
            <a:ext cx="8494356" cy="5146158"/>
          </a:xfrm>
          <a:prstGeom prst="rect">
            <a:avLst/>
          </a:prstGeom>
          <a:noFill/>
          <a:ln>
            <a:noFill/>
          </a:ln>
        </p:spPr>
        <p:txBody>
          <a:bodyPr spcFirstLastPara="1" wrap="square" lIns="91425" tIns="45700" rIns="91425" bIns="45700" anchor="t" anchorCtr="0">
            <a:normAutofit/>
          </a:bodyPr>
          <a:lstStyle/>
          <a:p>
            <a:pPr lvl="0" algn="l" rtl="0">
              <a:spcBef>
                <a:spcPts val="0"/>
              </a:spcBef>
              <a:spcAft>
                <a:spcPts val="0"/>
              </a:spcAft>
              <a:buSzPts val="2800"/>
              <a:buFont typeface="Wingdings" panose="05000000000000000000" pitchFamily="2" charset="2"/>
              <a:buChar char="v"/>
            </a:pPr>
            <a:r>
              <a:rPr lang="en-US" sz="2800" dirty="0"/>
              <a:t>All Funding Entry and Updates submitted via the Funding Entry page goes through online </a:t>
            </a:r>
            <a:r>
              <a:rPr lang="en-US" sz="2800" b="1" dirty="0"/>
              <a:t>Approval Workflow Engine (AWE)</a:t>
            </a:r>
            <a:r>
              <a:rPr lang="en-US" sz="2800" dirty="0"/>
              <a:t>. </a:t>
            </a: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p:txBody>
      </p:sp>
      <p:sp>
        <p:nvSpPr>
          <p:cNvPr id="656" name="Google Shape;656;p44"/>
          <p:cNvSpPr txBox="1">
            <a:spLocks noGrp="1"/>
          </p:cNvSpPr>
          <p:nvPr>
            <p:ph type="title"/>
          </p:nvPr>
        </p:nvSpPr>
        <p:spPr>
          <a:xfrm>
            <a:off x="98857" y="40224"/>
            <a:ext cx="8575588" cy="850911"/>
          </a:xfrm>
          <a:prstGeom prst="rect">
            <a:avLst/>
          </a:prstGeom>
          <a:noFill/>
          <a:ln>
            <a:noFill/>
          </a:ln>
        </p:spPr>
        <p:txBody>
          <a:bodyPr spcFirstLastPara="1" wrap="square" lIns="91425" tIns="45700" rIns="91425" bIns="45700" anchor="ctr" anchorCtr="0">
            <a:noAutofit/>
          </a:bodyPr>
          <a:lstStyle/>
          <a:p>
            <a:pPr marL="0" indent="0">
              <a:spcAft>
                <a:spcPts val="0"/>
              </a:spcAft>
              <a:buClr>
                <a:srgbClr val="000000"/>
              </a:buClr>
              <a:buSzPts val="4000"/>
            </a:pPr>
            <a:r>
              <a:rPr lang="en-US" sz="3800" dirty="0" smtClean="0">
                <a:solidFill>
                  <a:srgbClr val="555759"/>
                </a:solidFill>
              </a:rPr>
              <a:t>Funding Approvals </a:t>
            </a:r>
            <a:endParaRPr lang="en-US" sz="3800" dirty="0">
              <a:solidFill>
                <a:srgbClr val="555759"/>
              </a:solidFill>
            </a:endParaRPr>
          </a:p>
        </p:txBody>
      </p:sp>
      <p:pic>
        <p:nvPicPr>
          <p:cNvPr id="657" name="Google Shape;657;p44"/>
          <p:cNvPicPr preferRelativeResize="0"/>
          <p:nvPr/>
        </p:nvPicPr>
        <p:blipFill rotWithShape="1">
          <a:blip r:embed="rId4">
            <a:alphaModFix/>
          </a:blip>
          <a:srcRect/>
          <a:stretch/>
        </p:blipFill>
        <p:spPr>
          <a:xfrm>
            <a:off x="728314" y="3113903"/>
            <a:ext cx="7946131" cy="2508421"/>
          </a:xfrm>
          <a:prstGeom prst="rect">
            <a:avLst/>
          </a:prstGeom>
          <a:noFill/>
          <a:ln>
            <a:noFill/>
          </a:ln>
          <a:effectLst>
            <a:outerShdw blurRad="292100" dist="139700" dir="2700000" algn="tl" rotWithShape="0">
              <a:srgbClr val="333333">
                <a:alpha val="64705"/>
              </a:srgbClr>
            </a:outerShdw>
          </a:effectLst>
        </p:spPr>
      </p:pic>
    </p:spTree>
    <p:custDataLst>
      <p:tags r:id="rId1"/>
    </p:custDataLst>
    <p:extLst>
      <p:ext uri="{BB962C8B-B14F-4D97-AF65-F5344CB8AC3E}">
        <p14:creationId xmlns:p14="http://schemas.microsoft.com/office/powerpoint/2010/main" val="3705413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621" y="26986"/>
            <a:ext cx="8221476" cy="1470025"/>
          </a:xfrm>
        </p:spPr>
        <p:txBody>
          <a:bodyPr/>
          <a:lstStyle/>
          <a:p>
            <a:pPr algn="ctr"/>
            <a:r>
              <a:rPr lang="en-US" sz="4400" dirty="0" smtClean="0"/>
              <a:t>About This Course</a:t>
            </a:r>
            <a:endParaRPr lang="en-US" sz="4400" dirty="0"/>
          </a:p>
        </p:txBody>
      </p:sp>
      <p:sp>
        <p:nvSpPr>
          <p:cNvPr id="3" name="Subtitle 2"/>
          <p:cNvSpPr>
            <a:spLocks noGrp="1"/>
          </p:cNvSpPr>
          <p:nvPr>
            <p:ph type="subTitle" idx="1"/>
          </p:nvPr>
        </p:nvSpPr>
        <p:spPr/>
        <p:txBody>
          <a:bodyPr>
            <a:normAutofit/>
          </a:bodyPr>
          <a:lstStyle/>
          <a:p>
            <a:pPr marL="457200" indent="-457200">
              <a:lnSpc>
                <a:spcPct val="150000"/>
              </a:lnSpc>
              <a:buFont typeface="Wingdings" panose="05000000000000000000" pitchFamily="2" charset="2"/>
              <a:buChar char="v"/>
            </a:pPr>
            <a:r>
              <a:rPr lang="en-US" sz="2400" dirty="0" smtClean="0"/>
              <a:t>The Funding Entry course describes the process to fund positions for payroll processing to ensure payroll expenses are allocated to the correct KFS account and fund.</a:t>
            </a:r>
            <a:endParaRPr lang="en-US" sz="2400" dirty="0"/>
          </a:p>
        </p:txBody>
      </p:sp>
      <p:pic>
        <p:nvPicPr>
          <p:cNvPr id="4" name="Picture 3" descr="File:Information.sv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932" y="146816"/>
            <a:ext cx="1230367" cy="1230367"/>
          </a:xfrm>
          <a:prstGeom prst="rect">
            <a:avLst/>
          </a:prstGeom>
        </p:spPr>
      </p:pic>
    </p:spTree>
    <p:custDataLst>
      <p:tags r:id="rId1"/>
    </p:custDataLst>
    <p:extLst>
      <p:ext uri="{BB962C8B-B14F-4D97-AF65-F5344CB8AC3E}">
        <p14:creationId xmlns:p14="http://schemas.microsoft.com/office/powerpoint/2010/main" val="2053765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45"/>
          <p:cNvSpPr txBox="1">
            <a:spLocks noGrp="1"/>
          </p:cNvSpPr>
          <p:nvPr>
            <p:ph type="body" idx="1"/>
          </p:nvPr>
        </p:nvSpPr>
        <p:spPr>
          <a:xfrm>
            <a:off x="242892" y="1142027"/>
            <a:ext cx="8783542" cy="21106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D579B"/>
              </a:buClr>
              <a:buSzPts val="2800"/>
              <a:buNone/>
            </a:pPr>
            <a:r>
              <a:rPr lang="en-US" sz="2400" dirty="0"/>
              <a:t>After final approval of the funding entry or funding update, the system automatically sends an email notification to the Location Initiator, which indicates the transaction is approved or denied.</a:t>
            </a:r>
            <a:endParaRPr sz="2800" dirty="0"/>
          </a:p>
        </p:txBody>
      </p:sp>
      <p:sp>
        <p:nvSpPr>
          <p:cNvPr id="664" name="Google Shape;664;p45"/>
          <p:cNvSpPr txBox="1">
            <a:spLocks noGrp="1"/>
          </p:cNvSpPr>
          <p:nvPr>
            <p:ph type="title"/>
          </p:nvPr>
        </p:nvSpPr>
        <p:spPr>
          <a:xfrm>
            <a:off x="242893" y="40224"/>
            <a:ext cx="8443908" cy="850911"/>
          </a:xfrm>
          <a:prstGeom prst="rect">
            <a:avLst/>
          </a:prstGeom>
          <a:noFill/>
          <a:ln>
            <a:noFill/>
          </a:ln>
        </p:spPr>
        <p:txBody>
          <a:bodyPr spcFirstLastPara="1" wrap="square" lIns="91425" tIns="45700" rIns="91425" bIns="45700" anchor="ctr" anchorCtr="0">
            <a:noAutofit/>
          </a:bodyPr>
          <a:lstStyle/>
          <a:p>
            <a:pPr lvl="0">
              <a:buClr>
                <a:srgbClr val="000000"/>
              </a:buClr>
              <a:buSzPts val="4000"/>
            </a:pPr>
            <a:r>
              <a:rPr lang="en-US" dirty="0" smtClean="0">
                <a:solidFill>
                  <a:srgbClr val="555759"/>
                </a:solidFill>
              </a:rPr>
              <a:t>Approval </a:t>
            </a:r>
            <a:r>
              <a:rPr lang="en-US" dirty="0">
                <a:solidFill>
                  <a:srgbClr val="555759"/>
                </a:solidFill>
              </a:rPr>
              <a:t>Email Notification </a:t>
            </a:r>
          </a:p>
        </p:txBody>
      </p:sp>
      <p:pic>
        <p:nvPicPr>
          <p:cNvPr id="665" name="Google Shape;665;p45"/>
          <p:cNvPicPr preferRelativeResize="0"/>
          <p:nvPr/>
        </p:nvPicPr>
        <p:blipFill rotWithShape="1">
          <a:blip r:embed="rId4">
            <a:alphaModFix/>
          </a:blip>
          <a:srcRect/>
          <a:stretch/>
        </p:blipFill>
        <p:spPr>
          <a:xfrm>
            <a:off x="457200" y="2956831"/>
            <a:ext cx="8229600" cy="2657475"/>
          </a:xfrm>
          <a:prstGeom prst="rect">
            <a:avLst/>
          </a:prstGeom>
          <a:noFill/>
          <a:ln>
            <a:noFill/>
          </a:ln>
          <a:effectLst>
            <a:outerShdw blurRad="292100" dist="139700" dir="2700000" algn="tl" rotWithShape="0">
              <a:srgbClr val="333333">
                <a:alpha val="64705"/>
              </a:srgbClr>
            </a:outerShdw>
          </a:effectLst>
        </p:spPr>
      </p:pic>
    </p:spTree>
    <p:custDataLst>
      <p:tags r:id="rId1"/>
    </p:custDataLst>
    <p:extLst>
      <p:ext uri="{BB962C8B-B14F-4D97-AF65-F5344CB8AC3E}">
        <p14:creationId xmlns:p14="http://schemas.microsoft.com/office/powerpoint/2010/main" val="363937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852" y="1157664"/>
            <a:ext cx="5328946" cy="5700335"/>
          </a:xfrm>
        </p:spPr>
        <p:txBody>
          <a:bodyPr>
            <a:normAutofit fontScale="92500"/>
          </a:bodyPr>
          <a:lstStyle/>
          <a:p>
            <a:pPr marL="114300" indent="0">
              <a:lnSpc>
                <a:spcPts val="2500"/>
              </a:lnSpc>
              <a:spcBef>
                <a:spcPts val="1200"/>
              </a:spcBef>
              <a:buNone/>
            </a:pPr>
            <a:r>
              <a:rPr lang="en-US" sz="2000" dirty="0" smtClean="0"/>
              <a:t>Work Study </a:t>
            </a:r>
            <a:r>
              <a:rPr lang="en-US" sz="2000" dirty="0"/>
              <a:t>Distributions </a:t>
            </a:r>
            <a:r>
              <a:rPr lang="en-US" sz="2000" u="sng" dirty="0"/>
              <a:t>cannot be entered on the Funding Entry Page</a:t>
            </a:r>
            <a:r>
              <a:rPr lang="en-US" sz="2000" dirty="0"/>
              <a:t>.</a:t>
            </a:r>
          </a:p>
          <a:p>
            <a:pPr lvl="1">
              <a:lnSpc>
                <a:spcPts val="2500"/>
              </a:lnSpc>
              <a:spcBef>
                <a:spcPts val="1200"/>
              </a:spcBef>
              <a:buFont typeface="Wingdings" panose="05000000000000000000" pitchFamily="2" charset="2"/>
              <a:buChar char="v"/>
            </a:pPr>
            <a:r>
              <a:rPr lang="en-US" sz="1800" dirty="0"/>
              <a:t>UCPath manages the </a:t>
            </a:r>
            <a:r>
              <a:rPr lang="en-US" sz="1800" dirty="0" smtClean="0"/>
              <a:t>Work Study </a:t>
            </a:r>
            <a:r>
              <a:rPr lang="en-US" sz="1800" dirty="0"/>
              <a:t>Distribution and Split Percentage </a:t>
            </a:r>
            <a:r>
              <a:rPr lang="en-US" sz="1800" dirty="0" smtClean="0"/>
              <a:t>via the </a:t>
            </a:r>
            <a:r>
              <a:rPr lang="en-US" sz="1800" b="1" u="sng" dirty="0" smtClean="0"/>
              <a:t>Position Pool</a:t>
            </a:r>
            <a:r>
              <a:rPr lang="en-US" sz="1800" dirty="0" smtClean="0"/>
              <a:t>.</a:t>
            </a:r>
            <a:endParaRPr lang="en-US" sz="1800" dirty="0"/>
          </a:p>
          <a:p>
            <a:pPr lvl="1">
              <a:lnSpc>
                <a:spcPts val="2500"/>
              </a:lnSpc>
              <a:spcBef>
                <a:spcPts val="1200"/>
              </a:spcBef>
              <a:buFont typeface="Wingdings" panose="05000000000000000000" pitchFamily="2" charset="2"/>
              <a:buChar char="v"/>
            </a:pPr>
            <a:r>
              <a:rPr lang="en-US" sz="1800" dirty="0"/>
              <a:t>If the position has a </a:t>
            </a:r>
            <a:r>
              <a:rPr lang="en-US" sz="1800" b="1" dirty="0"/>
              <a:t>Position Pool </a:t>
            </a:r>
            <a:r>
              <a:rPr lang="en-US" sz="1800" dirty="0"/>
              <a:t>for the current Award Period then the position is considered a </a:t>
            </a:r>
            <a:r>
              <a:rPr lang="en-US" sz="1800" dirty="0" smtClean="0"/>
              <a:t>Work Study </a:t>
            </a:r>
            <a:r>
              <a:rPr lang="en-US" sz="1800" dirty="0"/>
              <a:t>position.</a:t>
            </a:r>
          </a:p>
          <a:p>
            <a:pPr lvl="1">
              <a:lnSpc>
                <a:spcPts val="2500"/>
              </a:lnSpc>
              <a:spcBef>
                <a:spcPts val="1200"/>
              </a:spcBef>
              <a:buFont typeface="Wingdings" panose="05000000000000000000" pitchFamily="2" charset="2"/>
              <a:buChar char="v"/>
            </a:pPr>
            <a:r>
              <a:rPr lang="en-US" sz="1800" dirty="0"/>
              <a:t>For those earnings that are considered </a:t>
            </a:r>
            <a:r>
              <a:rPr lang="en-US" sz="1800" dirty="0" smtClean="0"/>
              <a:t>Work Study </a:t>
            </a:r>
            <a:r>
              <a:rPr lang="en-US" sz="1800" dirty="0"/>
              <a:t>Eligible, UCPath will determine if there </a:t>
            </a:r>
            <a:r>
              <a:rPr lang="en-US" sz="1800" dirty="0" smtClean="0"/>
              <a:t/>
            </a:r>
            <a:br>
              <a:rPr lang="en-US" sz="1800" dirty="0" smtClean="0"/>
            </a:br>
            <a:r>
              <a:rPr lang="en-US" sz="1800" dirty="0" smtClean="0"/>
              <a:t>is </a:t>
            </a:r>
            <a:r>
              <a:rPr lang="en-US" sz="1800" dirty="0"/>
              <a:t>an award balance to cover the submitted earnings</a:t>
            </a:r>
            <a:r>
              <a:rPr lang="en-US" sz="1800" dirty="0" smtClean="0"/>
              <a:t>.</a:t>
            </a:r>
          </a:p>
          <a:p>
            <a:pPr lvl="1">
              <a:lnSpc>
                <a:spcPts val="2500"/>
              </a:lnSpc>
              <a:spcBef>
                <a:spcPts val="1200"/>
              </a:spcBef>
              <a:buFont typeface="Wingdings" panose="05000000000000000000" pitchFamily="2" charset="2"/>
              <a:buChar char="v"/>
            </a:pPr>
            <a:r>
              <a:rPr lang="en-US" sz="1800" dirty="0" smtClean="0"/>
              <a:t>Once the work study funds are depleted, remove the Position Pool ID using a PayPath action</a:t>
            </a:r>
            <a:r>
              <a:rPr lang="en-US" sz="1800" dirty="0" smtClean="0"/>
              <a:t>.</a:t>
            </a:r>
          </a:p>
          <a:p>
            <a:pPr lvl="1">
              <a:lnSpc>
                <a:spcPts val="2500"/>
              </a:lnSpc>
              <a:spcBef>
                <a:spcPts val="1200"/>
              </a:spcBef>
              <a:buFont typeface="Wingdings" panose="05000000000000000000" pitchFamily="2" charset="2"/>
              <a:buChar char="v"/>
            </a:pPr>
            <a:r>
              <a:rPr lang="en-US" sz="1800" b="1" dirty="0" smtClean="0">
                <a:solidFill>
                  <a:srgbClr val="FF0000"/>
                </a:solidFill>
              </a:rPr>
              <a:t>Navigation: UC Customizations &gt; UC Extensions &gt; PayPath Actions &gt; Position tab</a:t>
            </a:r>
            <a:endParaRPr lang="en-US" sz="1800" b="1" dirty="0">
              <a:solidFill>
                <a:srgbClr val="FF0000"/>
              </a:solidFill>
            </a:endParaRPr>
          </a:p>
        </p:txBody>
      </p:sp>
      <p:sp>
        <p:nvSpPr>
          <p:cNvPr id="3" name="Title 2"/>
          <p:cNvSpPr>
            <a:spLocks noGrp="1"/>
          </p:cNvSpPr>
          <p:nvPr>
            <p:ph type="title"/>
          </p:nvPr>
        </p:nvSpPr>
        <p:spPr>
          <a:xfrm>
            <a:off x="387897" y="40224"/>
            <a:ext cx="8227181" cy="850911"/>
          </a:xfrm>
        </p:spPr>
        <p:txBody>
          <a:bodyPr anchor="ctr"/>
          <a:lstStyle/>
          <a:p>
            <a:pPr>
              <a:buClr>
                <a:srgbClr val="000000"/>
              </a:buClr>
              <a:buSzPts val="4000"/>
            </a:pPr>
            <a:r>
              <a:rPr lang="en-US" dirty="0" smtClean="0">
                <a:solidFill>
                  <a:srgbClr val="555759"/>
                </a:solidFill>
              </a:rPr>
              <a:t>Work Study </a:t>
            </a:r>
            <a:r>
              <a:rPr lang="en-US" dirty="0">
                <a:solidFill>
                  <a:srgbClr val="555759"/>
                </a:solidFill>
              </a:rPr>
              <a:t>Funding</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374798" y="1477197"/>
            <a:ext cx="3561905" cy="4536103"/>
          </a:xfrm>
          <a:prstGeom prst="rect">
            <a:avLst/>
          </a:prstGeom>
          <a:ln>
            <a:solidFill>
              <a:schemeClr val="tx1">
                <a:lumMod val="85000"/>
                <a:lumOff val="15000"/>
              </a:schemeClr>
            </a:solidFill>
          </a:ln>
          <a:effectLst>
            <a:outerShdw blurRad="50800" dist="38100" algn="l" rotWithShape="0">
              <a:prstClr val="black">
                <a:alpha val="40000"/>
              </a:prstClr>
            </a:outerShdw>
          </a:effectLst>
        </p:spPr>
      </p:pic>
      <p:sp>
        <p:nvSpPr>
          <p:cNvPr id="6" name="TextBox 5"/>
          <p:cNvSpPr txBox="1"/>
          <p:nvPr/>
        </p:nvSpPr>
        <p:spPr>
          <a:xfrm>
            <a:off x="5687197" y="1107865"/>
            <a:ext cx="3063805"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PayPath Position Data tab</a:t>
            </a:r>
            <a:endParaRPr lang="en-US"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97748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8"/>
          <p:cNvSpPr txBox="1">
            <a:spLocks noGrp="1"/>
          </p:cNvSpPr>
          <p:nvPr>
            <p:ph type="body" idx="1"/>
          </p:nvPr>
        </p:nvSpPr>
        <p:spPr>
          <a:xfrm>
            <a:off x="443868" y="1285260"/>
            <a:ext cx="8227181" cy="23330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2800" b="1" dirty="0" smtClean="0"/>
              <a:t>When entering funding for any Work Study position, do not enter data in the KFS Sub Account field.</a:t>
            </a:r>
            <a:endParaRPr sz="2800" dirty="0"/>
          </a:p>
          <a:p>
            <a:pPr lvl="0" algn="l" rtl="0">
              <a:spcBef>
                <a:spcPts val="1640"/>
              </a:spcBef>
              <a:spcAft>
                <a:spcPts val="0"/>
              </a:spcAft>
              <a:buClr>
                <a:schemeClr val="dk1"/>
              </a:buClr>
              <a:buSzPts val="2200"/>
              <a:buFont typeface="Wingdings" panose="05000000000000000000" pitchFamily="2" charset="2"/>
              <a:buChar char="v"/>
            </a:pPr>
            <a:r>
              <a:rPr lang="en-US" sz="2400" dirty="0" smtClean="0"/>
              <a:t>It is ok to use this </a:t>
            </a:r>
            <a:r>
              <a:rPr lang="en-US" sz="2400" dirty="0" err="1" smtClean="0"/>
              <a:t>chartfield</a:t>
            </a:r>
            <a:r>
              <a:rPr lang="en-US" sz="2400" dirty="0" smtClean="0"/>
              <a:t> for other positions that do not use Work Study funding.</a:t>
            </a:r>
            <a:endParaRPr sz="2400" dirty="0"/>
          </a:p>
          <a:p>
            <a:pPr marL="0" lvl="0" indent="0" algn="l" rtl="0">
              <a:spcBef>
                <a:spcPts val="640"/>
              </a:spcBef>
              <a:spcAft>
                <a:spcPts val="0"/>
              </a:spcAft>
              <a:buClr>
                <a:schemeClr val="dk1"/>
              </a:buClr>
              <a:buSzPts val="3200"/>
              <a:buNone/>
            </a:pPr>
            <a:endParaRPr dirty="0"/>
          </a:p>
        </p:txBody>
      </p:sp>
      <p:sp>
        <p:nvSpPr>
          <p:cNvPr id="582" name="Google Shape;582;p38"/>
          <p:cNvSpPr txBox="1">
            <a:spLocks noGrp="1"/>
          </p:cNvSpPr>
          <p:nvPr>
            <p:ph type="title"/>
          </p:nvPr>
        </p:nvSpPr>
        <p:spPr>
          <a:xfrm>
            <a:off x="93559" y="40224"/>
            <a:ext cx="9013369" cy="850911"/>
          </a:xfrm>
          <a:prstGeom prst="rect">
            <a:avLst/>
          </a:prstGeom>
          <a:noFill/>
          <a:ln>
            <a:noFill/>
          </a:ln>
        </p:spPr>
        <p:txBody>
          <a:bodyPr spcFirstLastPara="1" wrap="square" lIns="91425" tIns="45700" rIns="91425" bIns="45700" anchor="ctr" anchorCtr="0">
            <a:noAutofit/>
          </a:bodyPr>
          <a:lstStyle/>
          <a:p>
            <a:pPr lvl="0">
              <a:buClr>
                <a:srgbClr val="000000"/>
              </a:buClr>
              <a:buSzPts val="4000"/>
            </a:pPr>
            <a:r>
              <a:rPr lang="en-US" dirty="0">
                <a:solidFill>
                  <a:srgbClr val="555759"/>
                </a:solidFill>
              </a:rPr>
              <a:t>KFS Sub Account &amp;</a:t>
            </a:r>
            <a:r>
              <a:rPr lang="en-US" dirty="0" smtClean="0">
                <a:solidFill>
                  <a:srgbClr val="555759"/>
                </a:solidFill>
              </a:rPr>
              <a:t> Work Study </a:t>
            </a:r>
            <a:endParaRPr lang="en-US" dirty="0">
              <a:solidFill>
                <a:srgbClr val="555759"/>
              </a:solidFill>
            </a:endParaRPr>
          </a:p>
        </p:txBody>
      </p:sp>
      <p:sp>
        <p:nvSpPr>
          <p:cNvPr id="585" name="Google Shape;585;p38"/>
          <p:cNvSpPr/>
          <p:nvPr/>
        </p:nvSpPr>
        <p:spPr>
          <a:xfrm rot="-5400000">
            <a:off x="5399730" y="5399726"/>
            <a:ext cx="528187" cy="245661"/>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86" name="Google Shape;586;p38"/>
          <p:cNvPicPr preferRelativeResize="0"/>
          <p:nvPr/>
        </p:nvPicPr>
        <p:blipFill rotWithShape="1">
          <a:blip r:embed="rId4">
            <a:alphaModFix/>
            <a:extLst>
              <a:ext uri="{BEBA8EAE-BF5A-486C-A8C5-ECC9F3942E4B}">
                <a14:imgProps xmlns:a14="http://schemas.microsoft.com/office/drawing/2010/main">
                  <a14:imgLayer r:embed="rId5">
                    <a14:imgEffect>
                      <a14:sharpenSoften amount="25000"/>
                    </a14:imgEffect>
                  </a14:imgLayer>
                </a14:imgProps>
              </a:ext>
            </a:extLst>
          </a:blip>
          <a:srcRect/>
          <a:stretch/>
        </p:blipFill>
        <p:spPr>
          <a:xfrm>
            <a:off x="263753" y="3835011"/>
            <a:ext cx="8587409" cy="1282900"/>
          </a:xfrm>
          <a:prstGeom prst="rect">
            <a:avLst/>
          </a:prstGeom>
          <a:noFill/>
          <a:ln>
            <a:noFill/>
          </a:ln>
          <a:effectLst>
            <a:outerShdw blurRad="292100" dist="139700" dir="2700000" algn="tl" rotWithShape="0">
              <a:srgbClr val="333333">
                <a:alpha val="64705"/>
              </a:srgbClr>
            </a:outerShdw>
          </a:effectLst>
        </p:spPr>
      </p:pic>
      <p:pic>
        <p:nvPicPr>
          <p:cNvPr id="2" name="Picture 1" descr="File:Red X.sv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0992" y="4791186"/>
            <a:ext cx="245661" cy="245661"/>
          </a:xfrm>
          <a:prstGeom prst="rect">
            <a:avLst/>
          </a:prstGeom>
        </p:spPr>
      </p:pic>
    </p:spTree>
    <p:custDataLst>
      <p:tags r:id="rId1"/>
    </p:custDataLst>
    <p:extLst>
      <p:ext uri="{BB962C8B-B14F-4D97-AF65-F5344CB8AC3E}">
        <p14:creationId xmlns:p14="http://schemas.microsoft.com/office/powerpoint/2010/main" val="349896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50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500" fill="hold"/>
                                        <p:tgtEl>
                                          <p:spTgt spid="585"/>
                                        </p:tgtEl>
                                        <p:attrNameLst>
                                          <p:attrName>ppt_x</p:attrName>
                                        </p:attrNameLst>
                                      </p:cBhvr>
                                      <p:tavLst>
                                        <p:tav tm="0">
                                          <p:val>
                                            <p:strVal val="#ppt_x"/>
                                          </p:val>
                                        </p:tav>
                                        <p:tav tm="100000">
                                          <p:val>
                                            <p:strVal val="#ppt_x"/>
                                          </p:val>
                                        </p:tav>
                                      </p:tavLst>
                                    </p:anim>
                                    <p:anim calcmode="lin" valueType="num">
                                      <p:cBhvr additive="base">
                                        <p:cTn id="8" dur="500" fill="hold"/>
                                        <p:tgtEl>
                                          <p:spTgt spid="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9" name="Google Shape;559;p36"/>
          <p:cNvSpPr txBox="1">
            <a:spLocks noGrp="1"/>
          </p:cNvSpPr>
          <p:nvPr>
            <p:ph type="body" idx="1"/>
          </p:nvPr>
        </p:nvSpPr>
        <p:spPr>
          <a:xfrm>
            <a:off x="256405" y="1123543"/>
            <a:ext cx="8724308" cy="5603828"/>
          </a:xfrm>
          <a:prstGeom prst="rect">
            <a:avLst/>
          </a:prstGeom>
          <a:noFill/>
          <a:ln>
            <a:noFill/>
          </a:ln>
        </p:spPr>
        <p:txBody>
          <a:bodyPr spcFirstLastPara="1" wrap="square" lIns="91425" tIns="45700" rIns="91425" bIns="45700" anchor="t" anchorCtr="0">
            <a:normAutofit lnSpcReduction="10000"/>
          </a:bodyPr>
          <a:lstStyle/>
          <a:p>
            <a:pPr>
              <a:spcBef>
                <a:spcPts val="0"/>
              </a:spcBef>
              <a:buClr>
                <a:schemeClr val="dk1"/>
              </a:buClr>
              <a:buSzPts val="2800"/>
            </a:pPr>
            <a:r>
              <a:rPr lang="en-US" sz="2400" dirty="0" smtClean="0"/>
              <a:t>Department Default Account – missing funding information.</a:t>
            </a:r>
          </a:p>
          <a:p>
            <a:pPr>
              <a:spcBef>
                <a:spcPts val="1200"/>
              </a:spcBef>
              <a:buClr>
                <a:schemeClr val="dk1"/>
              </a:buClr>
              <a:buSzPts val="2800"/>
            </a:pPr>
            <a:r>
              <a:rPr lang="en-US" sz="2400" dirty="0" smtClean="0"/>
              <a:t>Campus Suspense Account (BF10002) – funding end date approaches without new valid funding in place.</a:t>
            </a:r>
          </a:p>
          <a:p>
            <a:pPr marL="0" lvl="0" indent="0" algn="l" rtl="0">
              <a:spcBef>
                <a:spcPts val="0"/>
              </a:spcBef>
              <a:spcAft>
                <a:spcPts val="0"/>
              </a:spcAft>
              <a:buClr>
                <a:schemeClr val="dk1"/>
              </a:buClr>
              <a:buSzPts val="2800"/>
              <a:buNone/>
            </a:pPr>
            <a:endParaRPr lang="en-US" sz="2600" dirty="0"/>
          </a:p>
          <a:p>
            <a:pPr marL="0" lvl="0" indent="0" algn="l" rtl="0">
              <a:spcBef>
                <a:spcPts val="0"/>
              </a:spcBef>
              <a:spcAft>
                <a:spcPts val="0"/>
              </a:spcAft>
              <a:buClr>
                <a:schemeClr val="dk1"/>
              </a:buClr>
              <a:buSzPts val="2800"/>
              <a:buNone/>
            </a:pPr>
            <a:endParaRPr lang="en-US" sz="2600" dirty="0" smtClean="0"/>
          </a:p>
          <a:p>
            <a:pPr marL="0" lvl="0" indent="0" algn="l" rtl="0">
              <a:spcBef>
                <a:spcPts val="0"/>
              </a:spcBef>
              <a:spcAft>
                <a:spcPts val="0"/>
              </a:spcAft>
              <a:buClr>
                <a:schemeClr val="dk1"/>
              </a:buClr>
              <a:buSzPts val="2800"/>
              <a:buNone/>
            </a:pPr>
            <a:endParaRPr lang="en-US" sz="2600" dirty="0" smtClean="0"/>
          </a:p>
          <a:p>
            <a:pPr marL="0" lvl="0" indent="0" algn="l" rtl="0">
              <a:spcBef>
                <a:spcPts val="0"/>
              </a:spcBef>
              <a:spcAft>
                <a:spcPts val="0"/>
              </a:spcAft>
              <a:buClr>
                <a:schemeClr val="dk1"/>
              </a:buClr>
              <a:buSzPts val="2800"/>
              <a:buNone/>
            </a:pPr>
            <a:endParaRPr lang="en-US" sz="2600" dirty="0"/>
          </a:p>
          <a:p>
            <a:pPr marL="0" lvl="0" indent="0" algn="l" rtl="0">
              <a:spcBef>
                <a:spcPts val="0"/>
              </a:spcBef>
              <a:spcAft>
                <a:spcPts val="0"/>
              </a:spcAft>
              <a:buClr>
                <a:schemeClr val="dk1"/>
              </a:buClr>
              <a:buSzPts val="2800"/>
              <a:buNone/>
            </a:pPr>
            <a:endParaRPr lang="en-US" sz="2600" dirty="0" smtClean="0"/>
          </a:p>
          <a:p>
            <a:pPr marL="0" lvl="0" indent="0" algn="l" rtl="0">
              <a:spcBef>
                <a:spcPts val="0"/>
              </a:spcBef>
              <a:spcAft>
                <a:spcPts val="0"/>
              </a:spcAft>
              <a:buClr>
                <a:schemeClr val="dk1"/>
              </a:buClr>
              <a:buSzPts val="2800"/>
              <a:buNone/>
            </a:pPr>
            <a:endParaRPr lang="en-US" sz="2600" dirty="0" smtClean="0"/>
          </a:p>
          <a:p>
            <a:pPr marL="0" lvl="0" indent="0" algn="l" rtl="0">
              <a:spcBef>
                <a:spcPts val="0"/>
              </a:spcBef>
              <a:spcAft>
                <a:spcPts val="0"/>
              </a:spcAft>
              <a:buClr>
                <a:schemeClr val="dk1"/>
              </a:buClr>
              <a:buSzPts val="2800"/>
              <a:buNone/>
            </a:pPr>
            <a:endParaRPr lang="en-US" sz="2600" dirty="0"/>
          </a:p>
          <a:p>
            <a:pPr marL="0" lvl="0" indent="0" algn="l" rtl="0">
              <a:spcBef>
                <a:spcPts val="0"/>
              </a:spcBef>
              <a:spcAft>
                <a:spcPts val="0"/>
              </a:spcAft>
              <a:buClr>
                <a:schemeClr val="dk1"/>
              </a:buClr>
              <a:buSzPts val="2800"/>
              <a:buNone/>
            </a:pPr>
            <a:endParaRPr lang="en-US" sz="2600" dirty="0" smtClean="0"/>
          </a:p>
          <a:p>
            <a:pPr marL="0" lvl="0" indent="0" algn="l" rtl="0">
              <a:spcBef>
                <a:spcPts val="0"/>
              </a:spcBef>
              <a:spcAft>
                <a:spcPts val="0"/>
              </a:spcAft>
              <a:buClr>
                <a:schemeClr val="dk1"/>
              </a:buClr>
              <a:buSzPts val="2800"/>
              <a:buNone/>
            </a:pPr>
            <a:endParaRPr lang="en-US" sz="2600" dirty="0" smtClean="0"/>
          </a:p>
          <a:p>
            <a:pPr marL="0" lvl="0" indent="0" algn="l" rtl="0">
              <a:spcBef>
                <a:spcPts val="0"/>
              </a:spcBef>
              <a:spcAft>
                <a:spcPts val="0"/>
              </a:spcAft>
              <a:buClr>
                <a:schemeClr val="dk1"/>
              </a:buClr>
              <a:buSzPts val="2800"/>
              <a:buNone/>
            </a:pPr>
            <a:endParaRPr lang="en-US" sz="2600" dirty="0"/>
          </a:p>
          <a:p>
            <a:pPr marL="0" lvl="0" indent="0" algn="l" rtl="0">
              <a:spcBef>
                <a:spcPts val="0"/>
              </a:spcBef>
              <a:spcAft>
                <a:spcPts val="0"/>
              </a:spcAft>
              <a:buClr>
                <a:schemeClr val="dk1"/>
              </a:buClr>
              <a:buSzPts val="2800"/>
              <a:buNone/>
            </a:pPr>
            <a:endParaRPr lang="en-US" sz="2600" dirty="0"/>
          </a:p>
          <a:p>
            <a:pPr>
              <a:spcBef>
                <a:spcPts val="0"/>
              </a:spcBef>
              <a:buClr>
                <a:schemeClr val="dk1"/>
              </a:buClr>
              <a:buSzPts val="2800"/>
            </a:pPr>
            <a:r>
              <a:rPr lang="en-US" sz="2400" dirty="0" smtClean="0"/>
              <a:t>Department Suspense Account – invalid funding information.</a:t>
            </a:r>
            <a:endParaRPr sz="2400" dirty="0"/>
          </a:p>
        </p:txBody>
      </p:sp>
      <p:sp>
        <p:nvSpPr>
          <p:cNvPr id="560" name="Google Shape;560;p36"/>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rmAutofit/>
          </a:bodyPr>
          <a:lstStyle/>
          <a:p>
            <a:pPr marL="0" lvl="0" indent="0">
              <a:spcAft>
                <a:spcPts val="0"/>
              </a:spcAft>
              <a:buClr>
                <a:srgbClr val="000000"/>
              </a:buClr>
              <a:buSzPts val="4000"/>
            </a:pPr>
            <a:r>
              <a:rPr lang="en-US" dirty="0" smtClean="0">
                <a:solidFill>
                  <a:srgbClr val="555759"/>
                </a:solidFill>
              </a:rPr>
              <a:t>Missing Funding and Errors</a:t>
            </a:r>
            <a:endParaRPr lang="en-US" dirty="0">
              <a:solidFill>
                <a:srgbClr val="555759"/>
              </a:solidFill>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29808" y="2471752"/>
            <a:ext cx="8686801" cy="3495238"/>
          </a:xfrm>
          <a:prstGeom prst="rect">
            <a:avLst/>
          </a:prstGeom>
          <a:ln>
            <a:solidFill>
              <a:schemeClr val="bg2">
                <a:lumMod val="25000"/>
              </a:schemeClr>
            </a:solidFill>
          </a:ln>
        </p:spPr>
      </p:pic>
      <p:sp>
        <p:nvSpPr>
          <p:cNvPr id="3" name="Rectangle 2"/>
          <p:cNvSpPr/>
          <p:nvPr/>
        </p:nvSpPr>
        <p:spPr>
          <a:xfrm>
            <a:off x="7282543" y="5388428"/>
            <a:ext cx="653143" cy="57856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489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0436"/>
            <a:ext cx="9144000" cy="429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6478" y="-54671"/>
            <a:ext cx="6743506" cy="1979704"/>
          </a:xfrm>
        </p:spPr>
        <p:txBody>
          <a:bodyPr>
            <a:normAutofit/>
          </a:bodyPr>
          <a:lstStyle/>
          <a:p>
            <a:pPr algn="l"/>
            <a:r>
              <a:rPr lang="en-US" sz="5400" dirty="0" smtClean="0">
                <a:solidFill>
                  <a:srgbClr val="09548D"/>
                </a:solidFill>
                <a:latin typeface="Montserrat Medium" panose="00000600000000000000" pitchFamily="2" charset="0"/>
              </a:rPr>
              <a:t>Instructor Demo</a:t>
            </a:r>
            <a:endParaRPr lang="en-US" sz="5400" dirty="0">
              <a:solidFill>
                <a:srgbClr val="09548D"/>
              </a:solidFill>
              <a:latin typeface="Montserrat Medium" panose="00000600000000000000" pitchFamily="2" charset="0"/>
            </a:endParaRPr>
          </a:p>
        </p:txBody>
      </p:sp>
      <p:pic>
        <p:nvPicPr>
          <p:cNvPr id="4" name="Picture 3" descr="Final Year Projects for Mechanical Engineering Stud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14" y="1833175"/>
            <a:ext cx="2821229" cy="2902191"/>
          </a:xfrm>
          <a:prstGeom prst="rect">
            <a:avLst/>
          </a:prstGeom>
        </p:spPr>
      </p:pic>
      <p:sp>
        <p:nvSpPr>
          <p:cNvPr id="5" name="TextBox 4"/>
          <p:cNvSpPr txBox="1"/>
          <p:nvPr/>
        </p:nvSpPr>
        <p:spPr>
          <a:xfrm>
            <a:off x="3614419" y="1436457"/>
            <a:ext cx="5084738" cy="3785652"/>
          </a:xfrm>
          <a:prstGeom prst="rect">
            <a:avLst/>
          </a:prstGeom>
          <a:noFill/>
        </p:spPr>
        <p:txBody>
          <a:bodyPr wrap="square" rtlCol="0">
            <a:spAutoFit/>
          </a:bodyPr>
          <a:lstStyle/>
          <a:p>
            <a:r>
              <a:rPr lang="en-US" sz="2400" dirty="0" smtClean="0">
                <a:latin typeface="Articulate" panose="02000503040000020004" pitchFamily="2" charset="0"/>
              </a:rPr>
              <a:t>Please watch along as the instructor performs a demonstration in the UCPath system.</a:t>
            </a:r>
          </a:p>
          <a:p>
            <a:endParaRPr lang="en-US" sz="2400" dirty="0">
              <a:latin typeface="Articulate" panose="02000503040000020004" pitchFamily="2" charset="0"/>
            </a:endParaRPr>
          </a:p>
          <a:p>
            <a:r>
              <a:rPr lang="en-US" sz="2400" dirty="0" smtClean="0">
                <a:latin typeface="Articulate" panose="02000503040000020004" pitchFamily="2" charset="0"/>
              </a:rPr>
              <a:t>After the demonstration is complete, feel free to pause the course and try yourself by visiting the </a:t>
            </a:r>
            <a:r>
              <a:rPr lang="en-US" sz="2400" b="1" dirty="0" smtClean="0">
                <a:latin typeface="Articulate" panose="02000503040000020004" pitchFamily="2" charset="0"/>
              </a:rPr>
              <a:t>UPK </a:t>
            </a:r>
            <a:r>
              <a:rPr lang="en-US" sz="2400" b="1" dirty="0" err="1" smtClean="0">
                <a:latin typeface="Articulate" panose="02000503040000020004" pitchFamily="2" charset="0"/>
              </a:rPr>
              <a:t>Helpsite</a:t>
            </a:r>
            <a:r>
              <a:rPr lang="en-US" sz="2400" b="1" dirty="0" smtClean="0">
                <a:latin typeface="Articulate" panose="02000503040000020004" pitchFamily="2" charset="0"/>
              </a:rPr>
              <a:t> </a:t>
            </a:r>
            <a:r>
              <a:rPr lang="en-US" sz="2400" dirty="0" smtClean="0">
                <a:latin typeface="Articulate" panose="02000503040000020004" pitchFamily="2" charset="0"/>
              </a:rPr>
              <a:t>in the resource section of this course.</a:t>
            </a:r>
            <a:endParaRPr lang="en-US" sz="2400" dirty="0">
              <a:latin typeface="Articulate" panose="02000503040000020004" pitchFamily="2" charset="0"/>
            </a:endParaRPr>
          </a:p>
        </p:txBody>
      </p:sp>
      <p:sp>
        <p:nvSpPr>
          <p:cNvPr id="6" name="Rectangle 5"/>
          <p:cNvSpPr/>
          <p:nvPr/>
        </p:nvSpPr>
        <p:spPr>
          <a:xfrm>
            <a:off x="271058" y="5508640"/>
            <a:ext cx="8601884" cy="55861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ysClr val="windowText" lastClr="000000"/>
                </a:solidFill>
              </a:rPr>
              <a:t>Search the UPK </a:t>
            </a:r>
            <a:r>
              <a:rPr lang="en-US" dirty="0" err="1" smtClean="0">
                <a:solidFill>
                  <a:sysClr val="windowText" lastClr="000000"/>
                </a:solidFill>
              </a:rPr>
              <a:t>Helpsite</a:t>
            </a:r>
            <a:r>
              <a:rPr lang="en-US" dirty="0" smtClean="0">
                <a:solidFill>
                  <a:sysClr val="windowText" lastClr="000000"/>
                </a:solidFill>
              </a:rPr>
              <a:t> for </a:t>
            </a:r>
            <a:r>
              <a:rPr lang="en-US" dirty="0">
                <a:solidFill>
                  <a:sysClr val="windowText" lastClr="000000"/>
                </a:solidFill>
              </a:rPr>
              <a:t>“</a:t>
            </a:r>
            <a:r>
              <a:rPr lang="en-US" b="1" dirty="0">
                <a:solidFill>
                  <a:sysClr val="windowText" lastClr="000000"/>
                </a:solidFill>
                <a:sym typeface="Arial"/>
              </a:rPr>
              <a:t>Submit a New Position Funding Entry Request</a:t>
            </a:r>
            <a:r>
              <a:rPr lang="en-US" dirty="0">
                <a:solidFill>
                  <a:sysClr val="windowText" lastClr="000000"/>
                </a:solidFill>
              </a:rPr>
              <a:t>”</a:t>
            </a:r>
          </a:p>
        </p:txBody>
      </p:sp>
    </p:spTree>
    <p:custDataLst>
      <p:tags r:id="rId1"/>
    </p:custDataLst>
    <p:extLst>
      <p:ext uri="{BB962C8B-B14F-4D97-AF65-F5344CB8AC3E}">
        <p14:creationId xmlns:p14="http://schemas.microsoft.com/office/powerpoint/2010/main" val="4026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8"/>
          <p:cNvSpPr txBox="1">
            <a:spLocks noGrp="1"/>
          </p:cNvSpPr>
          <p:nvPr>
            <p:ph type="body" idx="2"/>
          </p:nvPr>
        </p:nvSpPr>
        <p:spPr>
          <a:xfrm>
            <a:off x="187770" y="2421924"/>
            <a:ext cx="8499030" cy="128224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None/>
            </a:pPr>
            <a:r>
              <a:rPr lang="en-US" sz="5400" dirty="0">
                <a:solidFill>
                  <a:schemeClr val="tx1">
                    <a:lumMod val="65000"/>
                    <a:lumOff val="35000"/>
                  </a:schemeClr>
                </a:solidFill>
              </a:rPr>
              <a:t>Salary </a:t>
            </a:r>
            <a:r>
              <a:rPr lang="en-US" sz="5400" dirty="0" smtClean="0">
                <a:solidFill>
                  <a:schemeClr val="tx1">
                    <a:lumMod val="65000"/>
                    <a:lumOff val="35000"/>
                  </a:schemeClr>
                </a:solidFill>
              </a:rPr>
              <a:t>Caps </a:t>
            </a:r>
            <a:r>
              <a:rPr lang="en-US" sz="5400" dirty="0">
                <a:solidFill>
                  <a:schemeClr val="tx1">
                    <a:lumMod val="65000"/>
                    <a:lumOff val="35000"/>
                  </a:schemeClr>
                </a:solidFill>
              </a:rPr>
              <a:t>and </a:t>
            </a:r>
            <a:r>
              <a:rPr lang="en-US" sz="5400" dirty="0" smtClean="0">
                <a:solidFill>
                  <a:schemeClr val="tx1">
                    <a:lumMod val="65000"/>
                    <a:lumOff val="35000"/>
                  </a:schemeClr>
                </a:solidFill>
              </a:rPr>
              <a:t>Multiple Components Of Pay (MCOP) Worksheet</a:t>
            </a:r>
            <a:endParaRPr sz="4000" dirty="0">
              <a:solidFill>
                <a:schemeClr val="tx1">
                  <a:lumMod val="65000"/>
                  <a:lumOff val="35000"/>
                </a:schemeClr>
              </a:solidFill>
            </a:endParaRPr>
          </a:p>
        </p:txBody>
      </p:sp>
      <p:sp>
        <p:nvSpPr>
          <p:cNvPr id="688" name="Google Shape;688;p48"/>
          <p:cNvSpPr txBox="1">
            <a:spLocks noGrp="1"/>
          </p:cNvSpPr>
          <p:nvPr>
            <p:ph type="title"/>
          </p:nvPr>
        </p:nvSpPr>
        <p:spPr>
          <a:xfrm>
            <a:off x="459619" y="26578"/>
            <a:ext cx="8227181"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 </a:t>
            </a:r>
            <a:endParaRPr/>
          </a:p>
        </p:txBody>
      </p:sp>
    </p:spTree>
    <p:custDataLst>
      <p:tags r:id="rId1"/>
    </p:custDataLst>
    <p:extLst>
      <p:ext uri="{BB962C8B-B14F-4D97-AF65-F5344CB8AC3E}">
        <p14:creationId xmlns:p14="http://schemas.microsoft.com/office/powerpoint/2010/main" val="612386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3"/>
          <p:cNvSpPr txBox="1">
            <a:spLocks noGrp="1"/>
          </p:cNvSpPr>
          <p:nvPr>
            <p:ph type="body" idx="1"/>
          </p:nvPr>
        </p:nvSpPr>
        <p:spPr>
          <a:xfrm>
            <a:off x="183401" y="1012366"/>
            <a:ext cx="8938814" cy="2512888"/>
          </a:xfrm>
          <a:prstGeom prst="rect">
            <a:avLst/>
          </a:prstGeom>
          <a:noFill/>
          <a:ln>
            <a:noFill/>
          </a:ln>
        </p:spPr>
        <p:txBody>
          <a:bodyPr spcFirstLastPara="1" wrap="square" lIns="91425" tIns="45700" rIns="91425" bIns="45700" anchor="t" anchorCtr="0">
            <a:normAutofit/>
          </a:bodyPr>
          <a:lstStyle/>
          <a:p>
            <a:pPr marL="0" indent="0">
              <a:spcBef>
                <a:spcPts val="600"/>
              </a:spcBef>
              <a:spcAft>
                <a:spcPts val="600"/>
              </a:spcAft>
              <a:buClr>
                <a:srgbClr val="1D579B"/>
              </a:buClr>
              <a:buNone/>
            </a:pPr>
            <a:r>
              <a:rPr lang="en-US" sz="1800" dirty="0"/>
              <a:t>Many UCI employees are paid using funds that have salary caps </a:t>
            </a:r>
            <a:r>
              <a:rPr lang="en-US" sz="1800" dirty="0" smtClean="0"/>
              <a:t>(</a:t>
            </a:r>
            <a:r>
              <a:rPr lang="en-US" sz="1800" dirty="0"/>
              <a:t>i.e., grant funds) and/or </a:t>
            </a:r>
            <a:r>
              <a:rPr lang="en-US" sz="1800" dirty="0" smtClean="0"/>
              <a:t/>
            </a:r>
            <a:br>
              <a:rPr lang="en-US" sz="1800" dirty="0" smtClean="0"/>
            </a:br>
            <a:r>
              <a:rPr lang="en-US" sz="1800" dirty="0" smtClean="0"/>
              <a:t>with </a:t>
            </a:r>
            <a:r>
              <a:rPr lang="en-US" sz="1800" dirty="0"/>
              <a:t>multiple components to their pay </a:t>
            </a:r>
            <a:r>
              <a:rPr lang="en-US" sz="1800" dirty="0" smtClean="0"/>
              <a:t>(</a:t>
            </a:r>
            <a:r>
              <a:rPr lang="en-US" sz="1800" dirty="0"/>
              <a:t>i.e., NSTP, </a:t>
            </a:r>
            <a:r>
              <a:rPr lang="en-US" sz="1800" dirty="0" err="1"/>
              <a:t>Offscale</a:t>
            </a:r>
            <a:r>
              <a:rPr lang="en-US" sz="1800" dirty="0"/>
              <a:t> or HCOMP</a:t>
            </a:r>
            <a:r>
              <a:rPr lang="en-US" sz="1800" dirty="0" smtClean="0"/>
              <a:t>).</a:t>
            </a:r>
          </a:p>
          <a:p>
            <a:pPr marL="0" indent="0">
              <a:spcBef>
                <a:spcPts val="600"/>
              </a:spcBef>
              <a:spcAft>
                <a:spcPts val="600"/>
              </a:spcAft>
              <a:buClr>
                <a:srgbClr val="1D579B"/>
              </a:buClr>
              <a:buNone/>
            </a:pPr>
            <a:r>
              <a:rPr lang="en-US" sz="1800" dirty="0"/>
              <a:t>The scenarios below trigger the use of the Salary Cap/MCOP Funding Worksheet.</a:t>
            </a:r>
          </a:p>
          <a:p>
            <a:pPr>
              <a:spcBef>
                <a:spcPts val="600"/>
              </a:spcBef>
              <a:spcAft>
                <a:spcPts val="600"/>
              </a:spcAft>
              <a:buFont typeface="Wingdings" panose="05000000000000000000" pitchFamily="2" charset="2"/>
              <a:buChar char="v"/>
            </a:pPr>
            <a:r>
              <a:rPr lang="en-US" sz="1600" dirty="0"/>
              <a:t>Entering an account/fund combination on the Funding Entry page that has a salary cap </a:t>
            </a:r>
          </a:p>
          <a:p>
            <a:pPr>
              <a:spcBef>
                <a:spcPts val="0"/>
              </a:spcBef>
              <a:spcAft>
                <a:spcPts val="600"/>
              </a:spcAft>
              <a:buFont typeface="Wingdings" panose="05000000000000000000" pitchFamily="2" charset="2"/>
              <a:buChar char="v"/>
            </a:pPr>
            <a:r>
              <a:rPr lang="en-US" sz="1600" dirty="0"/>
              <a:t>Hiring someone and setting their compensation with multiple types of pay.</a:t>
            </a:r>
          </a:p>
          <a:p>
            <a:pPr marL="0" indent="0">
              <a:spcBef>
                <a:spcPts val="600"/>
              </a:spcBef>
              <a:spcAft>
                <a:spcPts val="600"/>
              </a:spcAft>
              <a:buClr>
                <a:srgbClr val="1D579B"/>
              </a:buClr>
              <a:buNone/>
            </a:pPr>
            <a:endParaRPr lang="en-US" sz="1200" dirty="0"/>
          </a:p>
          <a:p>
            <a:pPr marL="0" lvl="0" indent="0" algn="l" rtl="0">
              <a:spcBef>
                <a:spcPts val="640"/>
              </a:spcBef>
              <a:spcAft>
                <a:spcPts val="0"/>
              </a:spcAft>
              <a:buClr>
                <a:schemeClr val="dk1"/>
              </a:buClr>
              <a:buSzPts val="3200"/>
              <a:buNone/>
            </a:pPr>
            <a:endParaRPr sz="1800" dirty="0"/>
          </a:p>
        </p:txBody>
      </p:sp>
      <p:sp>
        <p:nvSpPr>
          <p:cNvPr id="736" name="Google Shape;736;p53"/>
          <p:cNvSpPr txBox="1">
            <a:spLocks noGrp="1"/>
          </p:cNvSpPr>
          <p:nvPr>
            <p:ph type="title"/>
          </p:nvPr>
        </p:nvSpPr>
        <p:spPr>
          <a:xfrm>
            <a:off x="96902" y="0"/>
            <a:ext cx="9130937" cy="850911"/>
          </a:xfrm>
          <a:prstGeom prst="rect">
            <a:avLst/>
          </a:prstGeom>
          <a:noFill/>
          <a:ln>
            <a:noFill/>
          </a:ln>
        </p:spPr>
        <p:txBody>
          <a:bodyPr spcFirstLastPara="1" wrap="square" lIns="91425" tIns="45700" rIns="91425" bIns="45700" anchor="ctr" anchorCtr="0">
            <a:normAutofit/>
          </a:bodyPr>
          <a:lstStyle/>
          <a:p>
            <a:pPr lvl="0">
              <a:buClr>
                <a:srgbClr val="000000"/>
              </a:buClr>
              <a:buSzPts val="4000"/>
            </a:pPr>
            <a:r>
              <a:rPr lang="en-US" sz="3800" dirty="0">
                <a:solidFill>
                  <a:srgbClr val="555759"/>
                </a:solidFill>
              </a:rPr>
              <a:t>Salary Caps / MCOP Worksheet </a:t>
            </a:r>
          </a:p>
        </p:txBody>
      </p:sp>
      <p:grpSp>
        <p:nvGrpSpPr>
          <p:cNvPr id="7" name="Group 6"/>
          <p:cNvGrpSpPr/>
          <p:nvPr/>
        </p:nvGrpSpPr>
        <p:grpSpPr>
          <a:xfrm>
            <a:off x="451509" y="2989202"/>
            <a:ext cx="8229600" cy="3272246"/>
            <a:chOff x="451509" y="2989202"/>
            <a:chExt cx="8229600" cy="3272246"/>
          </a:xfrm>
        </p:grpSpPr>
        <p:grpSp>
          <p:nvGrpSpPr>
            <p:cNvPr id="3" name="Group 2"/>
            <p:cNvGrpSpPr/>
            <p:nvPr/>
          </p:nvGrpSpPr>
          <p:grpSpPr>
            <a:xfrm>
              <a:off x="451509" y="2989202"/>
              <a:ext cx="8229600" cy="3272246"/>
              <a:chOff x="352425" y="2528305"/>
              <a:chExt cx="8229600" cy="3629296"/>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352425" y="2528305"/>
                <a:ext cx="8229600" cy="3629296"/>
              </a:xfrm>
              <a:prstGeom prst="rect">
                <a:avLst/>
              </a:prstGeom>
            </p:spPr>
          </p:pic>
          <p:sp>
            <p:nvSpPr>
              <p:cNvPr id="2" name="Rectangle 1"/>
              <p:cNvSpPr/>
              <p:nvPr/>
            </p:nvSpPr>
            <p:spPr>
              <a:xfrm>
                <a:off x="5394960" y="5775290"/>
                <a:ext cx="1606731" cy="233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637675" y="4126831"/>
              <a:ext cx="7820526" cy="770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740536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0436"/>
            <a:ext cx="9144000" cy="429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6478" y="-54671"/>
            <a:ext cx="6743506" cy="1979704"/>
          </a:xfrm>
        </p:spPr>
        <p:txBody>
          <a:bodyPr>
            <a:normAutofit/>
          </a:bodyPr>
          <a:lstStyle/>
          <a:p>
            <a:pPr algn="l"/>
            <a:r>
              <a:rPr lang="en-US" sz="5400" dirty="0" smtClean="0">
                <a:solidFill>
                  <a:srgbClr val="09548D"/>
                </a:solidFill>
                <a:latin typeface="Montserrat Medium" panose="00000600000000000000" pitchFamily="2" charset="0"/>
              </a:rPr>
              <a:t>Instructor Demo</a:t>
            </a:r>
            <a:endParaRPr lang="en-US" sz="5400" dirty="0">
              <a:solidFill>
                <a:srgbClr val="09548D"/>
              </a:solidFill>
              <a:latin typeface="Montserrat Medium" panose="00000600000000000000" pitchFamily="2" charset="0"/>
            </a:endParaRPr>
          </a:p>
        </p:txBody>
      </p:sp>
      <p:pic>
        <p:nvPicPr>
          <p:cNvPr id="4" name="Picture 3" descr="Final Year Projects for Mechanical Engineering Stude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14" y="1833175"/>
            <a:ext cx="2821229" cy="2902191"/>
          </a:xfrm>
          <a:prstGeom prst="rect">
            <a:avLst/>
          </a:prstGeom>
        </p:spPr>
      </p:pic>
      <p:sp>
        <p:nvSpPr>
          <p:cNvPr id="5" name="TextBox 4"/>
          <p:cNvSpPr txBox="1"/>
          <p:nvPr/>
        </p:nvSpPr>
        <p:spPr>
          <a:xfrm>
            <a:off x="3878257" y="1576110"/>
            <a:ext cx="4904509" cy="3785652"/>
          </a:xfrm>
          <a:prstGeom prst="rect">
            <a:avLst/>
          </a:prstGeom>
          <a:noFill/>
        </p:spPr>
        <p:txBody>
          <a:bodyPr wrap="square" rtlCol="0">
            <a:spAutoFit/>
          </a:bodyPr>
          <a:lstStyle/>
          <a:p>
            <a:r>
              <a:rPr lang="en-US" sz="2400" dirty="0" smtClean="0">
                <a:latin typeface="Articulate" panose="02000503040000020004" pitchFamily="2" charset="0"/>
              </a:rPr>
              <a:t>Please watch along as the instructor performs a demonstration in the UCPath system.</a:t>
            </a:r>
          </a:p>
          <a:p>
            <a:endParaRPr lang="en-US" sz="2400" dirty="0">
              <a:latin typeface="Articulate" panose="02000503040000020004" pitchFamily="2" charset="0"/>
            </a:endParaRPr>
          </a:p>
          <a:p>
            <a:r>
              <a:rPr lang="en-US" sz="2400" dirty="0" smtClean="0">
                <a:latin typeface="Articulate" panose="02000503040000020004" pitchFamily="2" charset="0"/>
              </a:rPr>
              <a:t>After the demonstration is complete, feel free to pause the course and try yourself by visiting the </a:t>
            </a:r>
            <a:r>
              <a:rPr lang="en-US" sz="2400" b="1" dirty="0" smtClean="0">
                <a:latin typeface="Articulate" panose="02000503040000020004" pitchFamily="2" charset="0"/>
              </a:rPr>
              <a:t>UPK </a:t>
            </a:r>
            <a:r>
              <a:rPr lang="en-US" sz="2400" b="1" dirty="0" err="1" smtClean="0">
                <a:latin typeface="Articulate" panose="02000503040000020004" pitchFamily="2" charset="0"/>
              </a:rPr>
              <a:t>Helpsite</a:t>
            </a:r>
            <a:r>
              <a:rPr lang="en-US" sz="2400" b="1" dirty="0" smtClean="0">
                <a:latin typeface="Articulate" panose="02000503040000020004" pitchFamily="2" charset="0"/>
              </a:rPr>
              <a:t> </a:t>
            </a:r>
            <a:r>
              <a:rPr lang="en-US" sz="2400" dirty="0" smtClean="0">
                <a:latin typeface="Articulate" panose="02000503040000020004" pitchFamily="2" charset="0"/>
              </a:rPr>
              <a:t>in the resource section of this course.</a:t>
            </a:r>
            <a:endParaRPr lang="en-US" sz="2400" dirty="0">
              <a:latin typeface="Articulate" panose="02000503040000020004" pitchFamily="2" charset="0"/>
            </a:endParaRPr>
          </a:p>
        </p:txBody>
      </p:sp>
      <p:sp>
        <p:nvSpPr>
          <p:cNvPr id="6" name="Rectangle 5"/>
          <p:cNvSpPr/>
          <p:nvPr/>
        </p:nvSpPr>
        <p:spPr>
          <a:xfrm>
            <a:off x="271058" y="5508640"/>
            <a:ext cx="8601884" cy="55861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ysClr val="windowText" lastClr="000000"/>
                </a:solidFill>
              </a:rPr>
              <a:t>Search the UPK </a:t>
            </a:r>
            <a:r>
              <a:rPr lang="en-US" dirty="0" err="1" smtClean="0">
                <a:solidFill>
                  <a:sysClr val="windowText" lastClr="000000"/>
                </a:solidFill>
              </a:rPr>
              <a:t>Helpsite</a:t>
            </a:r>
            <a:r>
              <a:rPr lang="en-US" dirty="0" smtClean="0">
                <a:solidFill>
                  <a:sysClr val="windowText" lastClr="000000"/>
                </a:solidFill>
              </a:rPr>
              <a:t> for “</a:t>
            </a:r>
            <a:r>
              <a:rPr lang="en-US" b="1" dirty="0">
                <a:solidFill>
                  <a:sysClr val="windowText" lastClr="000000"/>
                </a:solidFill>
                <a:sym typeface="Arial"/>
              </a:rPr>
              <a:t>Submit a New Position Funding Entry Request - MCOP</a:t>
            </a:r>
            <a:r>
              <a:rPr lang="en-US" dirty="0">
                <a:solidFill>
                  <a:sysClr val="windowText" lastClr="000000"/>
                </a:solidFill>
              </a:rPr>
              <a:t>”</a:t>
            </a:r>
          </a:p>
        </p:txBody>
      </p:sp>
    </p:spTree>
    <p:custDataLst>
      <p:tags r:id="rId1"/>
    </p:custDataLst>
    <p:extLst>
      <p:ext uri="{BB962C8B-B14F-4D97-AF65-F5344CB8AC3E}">
        <p14:creationId xmlns:p14="http://schemas.microsoft.com/office/powerpoint/2010/main" val="2100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0472" y="86821"/>
            <a:ext cx="8221476" cy="1470025"/>
          </a:xfrm>
        </p:spPr>
        <p:txBody>
          <a:bodyPr/>
          <a:lstStyle/>
          <a:p>
            <a:r>
              <a:rPr lang="en-US" dirty="0" smtClean="0"/>
              <a:t>2 Lesson Complete</a:t>
            </a:r>
            <a:endParaRPr lang="en-US" dirty="0"/>
          </a:p>
        </p:txBody>
      </p:sp>
      <p:sp>
        <p:nvSpPr>
          <p:cNvPr id="3" name="Subtitle 2"/>
          <p:cNvSpPr>
            <a:spLocks noGrp="1"/>
          </p:cNvSpPr>
          <p:nvPr>
            <p:ph type="subTitle" idx="1"/>
          </p:nvPr>
        </p:nvSpPr>
        <p:spPr/>
        <p:txBody>
          <a:bodyPr/>
          <a:lstStyle/>
          <a:p>
            <a:r>
              <a:rPr lang="en-US" b="1" dirty="0" smtClean="0">
                <a:solidFill>
                  <a:srgbClr val="09548D"/>
                </a:solidFill>
                <a:latin typeface="Montserrat Medium" panose="00000600000000000000" pitchFamily="2" charset="0"/>
              </a:rPr>
              <a:t>Lesson Summary:</a:t>
            </a:r>
          </a:p>
          <a:p>
            <a:pPr marL="457200" indent="-457200">
              <a:buClr>
                <a:srgbClr val="00B050"/>
              </a:buClr>
              <a:buFont typeface="Wingdings" panose="05000000000000000000" pitchFamily="2" charset="2"/>
              <a:buChar char="ü"/>
            </a:pPr>
            <a:r>
              <a:rPr lang="en-US" dirty="0" smtClean="0"/>
              <a:t>Describe the Funding Entry system process</a:t>
            </a:r>
          </a:p>
          <a:p>
            <a:pPr marL="457200" indent="-457200">
              <a:buClr>
                <a:srgbClr val="00B050"/>
              </a:buClr>
              <a:buFont typeface="Wingdings" panose="05000000000000000000" pitchFamily="2" charset="2"/>
              <a:buChar char="ü"/>
            </a:pPr>
            <a:r>
              <a:rPr lang="en-US" dirty="0" smtClean="0"/>
              <a:t>Submit new funding entries for positions</a:t>
            </a:r>
            <a:endParaRPr lang="en-US" dirty="0"/>
          </a:p>
        </p:txBody>
      </p:sp>
      <p:pic>
        <p:nvPicPr>
          <p:cNvPr id="4" name="Picture 3" descr="File:Antu task-complete.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90" y="11342"/>
            <a:ext cx="1620982" cy="1620982"/>
          </a:xfrm>
          <a:prstGeom prst="rect">
            <a:avLst/>
          </a:prstGeom>
        </p:spPr>
      </p:pic>
    </p:spTree>
    <p:custDataLst>
      <p:tags r:id="rId1"/>
    </p:custDataLst>
    <p:extLst>
      <p:ext uri="{BB962C8B-B14F-4D97-AF65-F5344CB8AC3E}">
        <p14:creationId xmlns:p14="http://schemas.microsoft.com/office/powerpoint/2010/main" val="3014351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04136"/>
            <a:ext cx="9144000" cy="3296602"/>
          </a:xfrm>
          <a:prstGeom prst="rect">
            <a:avLst/>
          </a:prstGeom>
          <a:solidFill>
            <a:schemeClr val="bg2">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nip Single Corner Rectangle 9"/>
          <p:cNvSpPr/>
          <p:nvPr/>
        </p:nvSpPr>
        <p:spPr>
          <a:xfrm>
            <a:off x="99099" y="2187309"/>
            <a:ext cx="3700463" cy="1036139"/>
          </a:xfrm>
          <a:prstGeom prst="snip1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85148" y="0"/>
            <a:ext cx="7373703" cy="2295438"/>
          </a:xfrm>
          <a:prstGeom prst="rect">
            <a:avLst/>
          </a:prstGeom>
        </p:spPr>
      </p:pic>
      <p:sp>
        <p:nvSpPr>
          <p:cNvPr id="2" name="Text Placeholder 1"/>
          <p:cNvSpPr>
            <a:spLocks noGrp="1"/>
          </p:cNvSpPr>
          <p:nvPr>
            <p:ph type="body" idx="1"/>
          </p:nvPr>
        </p:nvSpPr>
        <p:spPr>
          <a:xfrm>
            <a:off x="3564426" y="3943043"/>
            <a:ext cx="5394223" cy="1096124"/>
          </a:xfrm>
        </p:spPr>
        <p:txBody>
          <a:bodyPr anchor="ctr"/>
          <a:lstStyle/>
          <a:p>
            <a:r>
              <a:rPr lang="en-US" sz="4800" b="1" dirty="0" smtClean="0">
                <a:solidFill>
                  <a:srgbClr val="0064A4"/>
                </a:solidFill>
                <a:latin typeface="Montserrat Medium" panose="00000600000000000000" pitchFamily="2" charset="0"/>
                <a:ea typeface="Microsoft Sans Serif" panose="020B0604020202020204" pitchFamily="34" charset="0"/>
                <a:cs typeface="Nirmala UI Semilight" panose="020B0402040204020203" pitchFamily="34" charset="0"/>
              </a:rPr>
              <a:t>Funding Entry </a:t>
            </a:r>
          </a:p>
          <a:p>
            <a:r>
              <a:rPr lang="en-US" sz="4800" b="1" dirty="0" smtClean="0">
                <a:solidFill>
                  <a:srgbClr val="0064A4"/>
                </a:solidFill>
                <a:latin typeface="Montserrat Medium" panose="00000600000000000000" pitchFamily="2" charset="0"/>
                <a:ea typeface="Microsoft Sans Serif" panose="020B0604020202020204" pitchFamily="34" charset="0"/>
                <a:cs typeface="Nirmala UI Semilight" panose="020B0402040204020203" pitchFamily="34" charset="0"/>
              </a:rPr>
              <a:t>Updates</a:t>
            </a:r>
            <a:endParaRPr lang="en-US" sz="4800" b="1" dirty="0">
              <a:solidFill>
                <a:srgbClr val="0064A4"/>
              </a:solidFill>
              <a:latin typeface="Montserrat Medium" panose="00000600000000000000" pitchFamily="2" charset="0"/>
              <a:ea typeface="Microsoft Sans Serif" panose="020B0604020202020204" pitchFamily="34" charset="0"/>
              <a:cs typeface="Nirmala UI Semilight" panose="020B0402040204020203" pitchFamily="34" charset="0"/>
            </a:endParaRPr>
          </a:p>
        </p:txBody>
      </p:sp>
      <p:pic>
        <p:nvPicPr>
          <p:cNvPr id="8" name="Picture 7" descr="Brights Project – Brights Proj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062" y="3818325"/>
            <a:ext cx="1331579" cy="1331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nip Single Corner Rectangle 5"/>
          <p:cNvSpPr/>
          <p:nvPr/>
        </p:nvSpPr>
        <p:spPr>
          <a:xfrm>
            <a:off x="190190" y="2118262"/>
            <a:ext cx="3700463" cy="1036139"/>
          </a:xfrm>
          <a:prstGeom prst="snip1Rect">
            <a:avLst/>
          </a:prstGeom>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48515" y="2251750"/>
            <a:ext cx="3242659" cy="749808"/>
          </a:xfrm>
          <a:effectLst>
            <a:outerShdw blurRad="50800" dist="38100" dir="10800000" algn="r" rotWithShape="0">
              <a:prstClr val="black">
                <a:alpha val="40000"/>
              </a:prstClr>
            </a:outerShdw>
          </a:effectLst>
        </p:spPr>
        <p:txBody>
          <a:bodyPr>
            <a:normAutofit/>
          </a:bodyPr>
          <a:lstStyle/>
          <a:p>
            <a:r>
              <a:rPr lang="en-US" b="1" i="1" dirty="0" smtClean="0">
                <a:solidFill>
                  <a:srgbClr val="FFD200"/>
                </a:solidFill>
                <a:latin typeface="Gill Sans MT" panose="020B0502020104020203" pitchFamily="34" charset="0"/>
              </a:rPr>
              <a:t>Lesson 3</a:t>
            </a:r>
            <a:endParaRPr lang="en-US" b="1" i="1" dirty="0">
              <a:solidFill>
                <a:srgbClr val="FFD200"/>
              </a:solidFill>
              <a:latin typeface="Gill Sans MT" panose="020B0502020104020203" pitchFamily="34" charset="0"/>
            </a:endParaRPr>
          </a:p>
        </p:txBody>
      </p:sp>
      <p:sp>
        <p:nvSpPr>
          <p:cNvPr id="12" name="Rectangle 11"/>
          <p:cNvSpPr/>
          <p:nvPr/>
        </p:nvSpPr>
        <p:spPr>
          <a:xfrm>
            <a:off x="0" y="6317565"/>
            <a:ext cx="9145125" cy="5878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7005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86384" y="1428955"/>
            <a:ext cx="9765974" cy="5472816"/>
            <a:chOff x="-3543101" y="1075031"/>
            <a:chExt cx="10635148" cy="5472816"/>
          </a:xfrm>
          <a:solidFill>
            <a:srgbClr val="0064A4"/>
          </a:solidFill>
        </p:grpSpPr>
        <p:sp>
          <p:nvSpPr>
            <p:cNvPr id="3" name="Block Arc 2"/>
            <p:cNvSpPr/>
            <p:nvPr/>
          </p:nvSpPr>
          <p:spPr>
            <a:xfrm>
              <a:off x="-3543101" y="1075031"/>
              <a:ext cx="5472816" cy="5472816"/>
            </a:xfrm>
            <a:prstGeom prst="blockArc">
              <a:avLst>
                <a:gd name="adj1" fmla="val 18900000"/>
                <a:gd name="adj2" fmla="val 1733666"/>
                <a:gd name="adj3" fmla="val 0"/>
              </a:avLst>
            </a:prstGeom>
            <a:grpFill/>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4"/>
            <p:cNvSpPr/>
            <p:nvPr/>
          </p:nvSpPr>
          <p:spPr>
            <a:xfrm>
              <a:off x="1511362" y="2091878"/>
              <a:ext cx="5580684" cy="625205"/>
            </a:xfrm>
            <a:custGeom>
              <a:avLst/>
              <a:gdLst>
                <a:gd name="connsiteX0" fmla="*/ 0 w 5580684"/>
                <a:gd name="connsiteY0" fmla="*/ 0 h 625205"/>
                <a:gd name="connsiteX1" fmla="*/ 5580684 w 5580684"/>
                <a:gd name="connsiteY1" fmla="*/ 0 h 625205"/>
                <a:gd name="connsiteX2" fmla="*/ 5580684 w 5580684"/>
                <a:gd name="connsiteY2" fmla="*/ 625205 h 625205"/>
                <a:gd name="connsiteX3" fmla="*/ 0 w 5580684"/>
                <a:gd name="connsiteY3" fmla="*/ 625205 h 625205"/>
                <a:gd name="connsiteX4" fmla="*/ 0 w 5580684"/>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684" h="625205">
                  <a:moveTo>
                    <a:pt x="0" y="0"/>
                  </a:moveTo>
                  <a:lnTo>
                    <a:pt x="5580684" y="0"/>
                  </a:lnTo>
                  <a:lnTo>
                    <a:pt x="5580684" y="625205"/>
                  </a:lnTo>
                  <a:lnTo>
                    <a:pt x="0" y="625205"/>
                  </a:lnTo>
                  <a:lnTo>
                    <a:pt x="0" y="0"/>
                  </a:lnTo>
                  <a:close/>
                </a:path>
              </a:pathLst>
            </a:cu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9625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 1: </a:t>
              </a:r>
              <a:r>
                <a:rPr lang="en-US" sz="2500" dirty="0" smtClean="0"/>
                <a:t>Funding Entry </a:t>
              </a:r>
              <a:r>
                <a:rPr lang="en-US" sz="2500" kern="1200" dirty="0" smtClean="0"/>
                <a:t>Overview</a:t>
              </a:r>
              <a:endParaRPr lang="en-US" sz="2500" kern="1200" dirty="0"/>
            </a:p>
          </p:txBody>
        </p:sp>
        <p:sp>
          <p:nvSpPr>
            <p:cNvPr id="6" name="Oval 5"/>
            <p:cNvSpPr/>
            <p:nvPr/>
          </p:nvSpPr>
          <p:spPr>
            <a:xfrm>
              <a:off x="1120609" y="2013727"/>
              <a:ext cx="781507" cy="781507"/>
            </a:xfrm>
            <a:prstGeom prst="ellipse">
              <a:avLst/>
            </a:prstGeom>
            <a:solidFill>
              <a:schemeClr val="bg1"/>
            </a:solidFill>
            <a:ln>
              <a:solidFill>
                <a:srgbClr val="1D579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Freeform 6"/>
            <p:cNvSpPr/>
            <p:nvPr/>
          </p:nvSpPr>
          <p:spPr>
            <a:xfrm>
              <a:off x="1869807" y="3029849"/>
              <a:ext cx="5222240" cy="625205"/>
            </a:xfrm>
            <a:custGeom>
              <a:avLst/>
              <a:gdLst>
                <a:gd name="connsiteX0" fmla="*/ 0 w 5222240"/>
                <a:gd name="connsiteY0" fmla="*/ 0 h 625205"/>
                <a:gd name="connsiteX1" fmla="*/ 5222240 w 5222240"/>
                <a:gd name="connsiteY1" fmla="*/ 0 h 625205"/>
                <a:gd name="connsiteX2" fmla="*/ 5222240 w 5222240"/>
                <a:gd name="connsiteY2" fmla="*/ 625205 h 625205"/>
                <a:gd name="connsiteX3" fmla="*/ 0 w 5222240"/>
                <a:gd name="connsiteY3" fmla="*/ 625205 h 625205"/>
                <a:gd name="connsiteX4" fmla="*/ 0 w 5222240"/>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2240" h="625205">
                  <a:moveTo>
                    <a:pt x="0" y="0"/>
                  </a:moveTo>
                  <a:lnTo>
                    <a:pt x="5222240" y="0"/>
                  </a:lnTo>
                  <a:lnTo>
                    <a:pt x="5222240" y="625205"/>
                  </a:lnTo>
                  <a:lnTo>
                    <a:pt x="0" y="625205"/>
                  </a:lnTo>
                  <a:lnTo>
                    <a:pt x="0" y="0"/>
                  </a:lnTo>
                  <a:close/>
                </a:path>
              </a:pathLst>
            </a:cu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96257" tIns="63500" rIns="63500" bIns="63500" numCol="1" spcCol="1270" anchor="ctr" anchorCtr="0">
              <a:noAutofit/>
            </a:bodyPr>
            <a:lstStyle/>
            <a:p>
              <a:pPr lvl="0" algn="l" defTabSz="1111250">
                <a:lnSpc>
                  <a:spcPct val="90000"/>
                </a:lnSpc>
                <a:spcBef>
                  <a:spcPct val="0"/>
                </a:spcBef>
                <a:spcAft>
                  <a:spcPct val="35000"/>
                </a:spcAft>
              </a:pPr>
              <a:r>
                <a:rPr lang="en-US" sz="2500" dirty="0" smtClean="0"/>
                <a:t>2: New Position Funding</a:t>
              </a:r>
              <a:endParaRPr lang="en-US" sz="2500" kern="1200" dirty="0"/>
            </a:p>
          </p:txBody>
        </p:sp>
        <p:sp>
          <p:nvSpPr>
            <p:cNvPr id="9" name="Oval 8"/>
            <p:cNvSpPr/>
            <p:nvPr/>
          </p:nvSpPr>
          <p:spPr>
            <a:xfrm>
              <a:off x="1479053" y="2951698"/>
              <a:ext cx="781507" cy="781507"/>
            </a:xfrm>
            <a:prstGeom prst="ellipse">
              <a:avLst/>
            </a:prstGeom>
            <a:solidFill>
              <a:schemeClr val="bg1"/>
            </a:solidFill>
            <a:ln>
              <a:solidFill>
                <a:srgbClr val="1D579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9"/>
            <p:cNvSpPr/>
            <p:nvPr/>
          </p:nvSpPr>
          <p:spPr>
            <a:xfrm>
              <a:off x="1869807" y="3967820"/>
              <a:ext cx="5222240" cy="625205"/>
            </a:xfrm>
            <a:custGeom>
              <a:avLst/>
              <a:gdLst>
                <a:gd name="connsiteX0" fmla="*/ 0 w 5222240"/>
                <a:gd name="connsiteY0" fmla="*/ 0 h 625205"/>
                <a:gd name="connsiteX1" fmla="*/ 5222240 w 5222240"/>
                <a:gd name="connsiteY1" fmla="*/ 0 h 625205"/>
                <a:gd name="connsiteX2" fmla="*/ 5222240 w 5222240"/>
                <a:gd name="connsiteY2" fmla="*/ 625205 h 625205"/>
                <a:gd name="connsiteX3" fmla="*/ 0 w 5222240"/>
                <a:gd name="connsiteY3" fmla="*/ 625205 h 625205"/>
                <a:gd name="connsiteX4" fmla="*/ 0 w 5222240"/>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2240" h="625205">
                  <a:moveTo>
                    <a:pt x="0" y="0"/>
                  </a:moveTo>
                  <a:lnTo>
                    <a:pt x="5222240" y="0"/>
                  </a:lnTo>
                  <a:lnTo>
                    <a:pt x="5222240" y="625205"/>
                  </a:lnTo>
                  <a:lnTo>
                    <a:pt x="0" y="625205"/>
                  </a:lnTo>
                  <a:lnTo>
                    <a:pt x="0" y="0"/>
                  </a:lnTo>
                  <a:close/>
                </a:path>
              </a:pathLst>
            </a:cu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9625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3: Position Funding Updates</a:t>
              </a:r>
              <a:endParaRPr lang="en-US" sz="2500" kern="1200" dirty="0"/>
            </a:p>
          </p:txBody>
        </p:sp>
        <p:sp>
          <p:nvSpPr>
            <p:cNvPr id="11" name="Oval 10"/>
            <p:cNvSpPr/>
            <p:nvPr/>
          </p:nvSpPr>
          <p:spPr>
            <a:xfrm>
              <a:off x="1479053" y="3889670"/>
              <a:ext cx="781507" cy="781507"/>
            </a:xfrm>
            <a:prstGeom prst="ellipse">
              <a:avLst/>
            </a:prstGeom>
            <a:solidFill>
              <a:schemeClr val="bg1"/>
            </a:solidFill>
            <a:ln>
              <a:solidFill>
                <a:srgbClr val="1D579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33" name="Snip Diagonal Corner Rectangle 32"/>
          <p:cNvSpPr/>
          <p:nvPr/>
        </p:nvSpPr>
        <p:spPr>
          <a:xfrm>
            <a:off x="1534382" y="1766134"/>
            <a:ext cx="5637773" cy="400110"/>
          </a:xfrm>
          <a:prstGeom prst="snip2DiagRect">
            <a:avLst/>
          </a:prstGeom>
          <a:solidFill>
            <a:srgbClr val="F78D2D"/>
          </a:solidFill>
          <a:ln>
            <a:solidFill>
              <a:schemeClr val="bg2">
                <a:lumMod val="75000"/>
              </a:schemeClr>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Lesson Topics</a:t>
            </a:r>
            <a:endParaRPr lang="en-US" sz="2000" b="1" dirty="0"/>
          </a:p>
        </p:txBody>
      </p:sp>
      <p:sp>
        <p:nvSpPr>
          <p:cNvPr id="16" name="Rectangle 15"/>
          <p:cNvSpPr/>
          <p:nvPr/>
        </p:nvSpPr>
        <p:spPr>
          <a:xfrm>
            <a:off x="1209" y="665018"/>
            <a:ext cx="9144000"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39677" y="492958"/>
            <a:ext cx="8227181" cy="850911"/>
          </a:xfrm>
        </p:spPr>
        <p:txBody>
          <a:bodyPr vert="horz" lIns="91440" tIns="45720" rIns="91440" bIns="45720" rtlCol="0" anchor="ctr">
            <a:noAutofit/>
          </a:bodyPr>
          <a:lstStyle/>
          <a:p>
            <a:r>
              <a:rPr lang="en-US" sz="4800" b="1" dirty="0">
                <a:solidFill>
                  <a:srgbClr val="1B3D6D"/>
                </a:solidFill>
                <a:effectLst>
                  <a:outerShdw blurRad="38100" dist="38100" dir="2700000" algn="tl">
                    <a:srgbClr val="000000">
                      <a:alpha val="43137"/>
                    </a:srgbClr>
                  </a:outerShdw>
                </a:effectLst>
                <a:latin typeface="Montserrat Medium" panose="00000600000000000000" pitchFamily="2" charset="0"/>
              </a:rPr>
              <a:t>Course Agenda</a:t>
            </a:r>
          </a:p>
        </p:txBody>
      </p:sp>
      <p:pic>
        <p:nvPicPr>
          <p:cNvPr id="17" name="Picture 16" descr="Note Icon Symbol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663" y="311058"/>
            <a:ext cx="1225437" cy="1225437"/>
          </a:xfrm>
          <a:prstGeom prst="rect">
            <a:avLst/>
          </a:prstGeom>
        </p:spPr>
      </p:pic>
    </p:spTree>
    <p:custDataLst>
      <p:tags r:id="rId1"/>
    </p:custDataLst>
    <p:extLst>
      <p:ext uri="{BB962C8B-B14F-4D97-AF65-F5344CB8AC3E}">
        <p14:creationId xmlns:p14="http://schemas.microsoft.com/office/powerpoint/2010/main" val="136857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7649" y="1487618"/>
            <a:ext cx="5269210" cy="794887"/>
          </a:xfrm>
          <a:prstGeom prst="rect">
            <a:avLst/>
          </a:prstGeom>
          <a:solidFill>
            <a:srgbClr val="FFC000"/>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64A4"/>
                </a:solidFill>
                <a:latin typeface="Montserrat Medium" panose="00000600000000000000" pitchFamily="2" charset="0"/>
              </a:rPr>
              <a:t>Lesson 3 Objectives</a:t>
            </a:r>
            <a:endParaRPr lang="en-US" sz="3200" b="1" dirty="0">
              <a:solidFill>
                <a:srgbClr val="0064A4"/>
              </a:solidFill>
              <a:latin typeface="Montserrat Medium" panose="00000600000000000000" pitchFamily="2" charset="0"/>
            </a:endParaRPr>
          </a:p>
        </p:txBody>
      </p:sp>
      <p:sp>
        <p:nvSpPr>
          <p:cNvPr id="8" name="Oval 7"/>
          <p:cNvSpPr/>
          <p:nvPr/>
        </p:nvSpPr>
        <p:spPr>
          <a:xfrm>
            <a:off x="42842" y="1309253"/>
            <a:ext cx="1287713" cy="1149928"/>
          </a:xfrm>
          <a:prstGeom prst="ellipse">
            <a:avLst/>
          </a:prstGeom>
          <a:solidFill>
            <a:schemeClr val="bg1"/>
          </a:solid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2"/>
          </p:nvPr>
        </p:nvSpPr>
        <p:spPr>
          <a:xfrm>
            <a:off x="1194110" y="2459181"/>
            <a:ext cx="7753596" cy="3736903"/>
          </a:xfrm>
        </p:spPr>
        <p:txBody>
          <a:bodyPr/>
          <a:lstStyle/>
          <a:p>
            <a:pPr marL="0" indent="0">
              <a:buNone/>
            </a:pPr>
            <a:r>
              <a:rPr lang="en-US" sz="1400" b="1" i="1" dirty="0"/>
              <a:t>  </a:t>
            </a:r>
          </a:p>
          <a:p>
            <a:pPr marL="0" indent="0">
              <a:buNone/>
            </a:pPr>
            <a:r>
              <a:rPr lang="en-US" sz="2800" b="1" i="1" dirty="0">
                <a:effectLst>
                  <a:outerShdw blurRad="38100" dist="38100" dir="2700000" algn="tl">
                    <a:srgbClr val="000000">
                      <a:alpha val="43137"/>
                    </a:srgbClr>
                  </a:outerShdw>
                </a:effectLst>
              </a:rPr>
              <a:t>In this lesson, </a:t>
            </a:r>
            <a:r>
              <a:rPr lang="en-US" sz="2800" b="1" i="1" dirty="0" smtClean="0">
                <a:effectLst>
                  <a:outerShdw blurRad="38100" dist="38100" dir="2700000" algn="tl">
                    <a:srgbClr val="000000">
                      <a:alpha val="43137"/>
                    </a:srgbClr>
                  </a:outerShdw>
                </a:effectLst>
              </a:rPr>
              <a:t>you will learn how to:</a:t>
            </a:r>
            <a:r>
              <a:rPr lang="en-US" sz="2400" b="1" i="1" dirty="0"/>
              <a:t/>
            </a:r>
            <a:br>
              <a:rPr lang="en-US" sz="2400" b="1" i="1" dirty="0"/>
            </a:br>
            <a:r>
              <a:rPr lang="en-US" sz="1000" b="1" i="1" dirty="0"/>
              <a:t> </a:t>
            </a:r>
          </a:p>
          <a:p>
            <a:pPr>
              <a:buFont typeface="Wingdings" panose="05000000000000000000" pitchFamily="2" charset="2"/>
              <a:buChar char="q"/>
            </a:pPr>
            <a:r>
              <a:rPr lang="en-US" sz="2400" dirty="0"/>
              <a:t>Describe the Funding Entry </a:t>
            </a:r>
            <a:r>
              <a:rPr lang="en-US" sz="2400" dirty="0" smtClean="0"/>
              <a:t>Update process</a:t>
            </a:r>
          </a:p>
          <a:p>
            <a:pPr>
              <a:buFont typeface="Wingdings" panose="05000000000000000000" pitchFamily="2" charset="2"/>
              <a:buChar char="q"/>
            </a:pPr>
            <a:r>
              <a:rPr lang="en-US" sz="2400" dirty="0" smtClean="0"/>
              <a:t>Enter a Funding Entry Update transaction</a:t>
            </a:r>
            <a:endParaRPr lang="en-US" sz="2400" dirty="0"/>
          </a:p>
          <a:p>
            <a:pPr>
              <a:buFont typeface="Wingdings" panose="05000000000000000000" pitchFamily="2" charset="2"/>
              <a:buChar char="q"/>
            </a:pPr>
            <a:r>
              <a:rPr lang="en-US" sz="2400" dirty="0" smtClean="0"/>
              <a:t>List available report resources </a:t>
            </a:r>
            <a:endParaRPr lang="en-US" sz="2400" dirty="0"/>
          </a:p>
          <a:p>
            <a:pPr marL="0" indent="0">
              <a:buNone/>
            </a:pPr>
            <a:endParaRPr lang="en-US" sz="2400" dirty="0"/>
          </a:p>
        </p:txBody>
      </p:sp>
      <p:sp>
        <p:nvSpPr>
          <p:cNvPr id="4" name="Title 3"/>
          <p:cNvSpPr>
            <a:spLocks noGrp="1"/>
          </p:cNvSpPr>
          <p:nvPr>
            <p:ph type="title"/>
          </p:nvPr>
        </p:nvSpPr>
        <p:spPr>
          <a:xfrm>
            <a:off x="1346310" y="25038"/>
            <a:ext cx="8227181" cy="850911"/>
          </a:xfrm>
        </p:spPr>
        <p:txBody>
          <a:bodyPr vert="horz" lIns="91440" tIns="45720" rIns="91440" bIns="45720" rtlCol="0" anchor="ctr">
            <a:noAutofit/>
          </a:bodyPr>
          <a:lstStyle/>
          <a:p>
            <a:r>
              <a:rPr lang="en-US" dirty="0">
                <a:solidFill>
                  <a:srgbClr val="555759"/>
                </a:solidFill>
              </a:rPr>
              <a:t>Objective Tracker</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710" y="-23261"/>
            <a:ext cx="914400" cy="914400"/>
          </a:xfrm>
          <a:prstGeom prst="rect">
            <a:avLst/>
          </a:prstGeom>
          <a:ln>
            <a:noFill/>
          </a:ln>
          <a:effectLst>
            <a:outerShdw blurRad="292100" dist="139700" dir="2700000" algn="tl" rotWithShape="0">
              <a:srgbClr val="333333">
                <a:alpha val="65000"/>
              </a:srgbClr>
            </a:outerShdw>
          </a:effectLst>
        </p:spPr>
      </p:pic>
      <p:pic>
        <p:nvPicPr>
          <p:cNvPr id="3" name="Picture 2" descr="File:FA star.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98" y="1427018"/>
            <a:ext cx="855487" cy="855487"/>
          </a:xfrm>
          <a:prstGeom prst="rect">
            <a:avLst/>
          </a:prstGeom>
        </p:spPr>
      </p:pic>
    </p:spTree>
    <p:custDataLst>
      <p:tags r:id="rId1"/>
    </p:custDataLst>
    <p:extLst>
      <p:ext uri="{BB962C8B-B14F-4D97-AF65-F5344CB8AC3E}">
        <p14:creationId xmlns:p14="http://schemas.microsoft.com/office/powerpoint/2010/main" val="1825641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8"/>
          <p:cNvSpPr txBox="1">
            <a:spLocks noGrp="1"/>
          </p:cNvSpPr>
          <p:nvPr>
            <p:ph type="body" idx="1"/>
          </p:nvPr>
        </p:nvSpPr>
        <p:spPr>
          <a:xfrm>
            <a:off x="265814" y="1231491"/>
            <a:ext cx="8420986" cy="48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dirty="0" smtClean="0"/>
              <a:t>Reasons to update position funding </a:t>
            </a:r>
            <a:r>
              <a:rPr lang="en-US" dirty="0"/>
              <a:t>include: </a:t>
            </a:r>
            <a:endParaRPr dirty="0"/>
          </a:p>
          <a:p>
            <a:pPr lvl="1" indent="-457200" algn="l" rtl="0">
              <a:lnSpc>
                <a:spcPct val="100000"/>
              </a:lnSpc>
              <a:spcBef>
                <a:spcPts val="1680"/>
              </a:spcBef>
              <a:spcAft>
                <a:spcPts val="0"/>
              </a:spcAft>
              <a:buSzPts val="2400"/>
              <a:buFont typeface="Wingdings" panose="05000000000000000000" pitchFamily="2" charset="2"/>
              <a:buChar char="v"/>
            </a:pPr>
            <a:r>
              <a:rPr lang="en-US" sz="2400" dirty="0"/>
              <a:t>Add a new grant that was recently awarded.</a:t>
            </a:r>
            <a:endParaRPr dirty="0"/>
          </a:p>
          <a:p>
            <a:pPr lvl="1" indent="-457200" algn="l" rtl="0">
              <a:lnSpc>
                <a:spcPct val="100000"/>
              </a:lnSpc>
              <a:spcBef>
                <a:spcPts val="1200"/>
              </a:spcBef>
              <a:spcAft>
                <a:spcPts val="0"/>
              </a:spcAft>
              <a:buSzPts val="2400"/>
              <a:buFont typeface="Wingdings" panose="05000000000000000000" pitchFamily="2" charset="2"/>
              <a:buChar char="v"/>
            </a:pPr>
            <a:r>
              <a:rPr lang="en-US" sz="2400" dirty="0"/>
              <a:t>Modify the distribution percentage being paid across </a:t>
            </a:r>
            <a:br>
              <a:rPr lang="en-US" sz="2400" dirty="0"/>
            </a:br>
            <a:r>
              <a:rPr lang="en-US" sz="2400" dirty="0"/>
              <a:t>Fund A and Fund B.</a:t>
            </a:r>
            <a:endParaRPr dirty="0"/>
          </a:p>
          <a:p>
            <a:pPr lvl="1" indent="-457200" algn="l" rtl="0">
              <a:lnSpc>
                <a:spcPct val="100000"/>
              </a:lnSpc>
              <a:spcBef>
                <a:spcPts val="1200"/>
              </a:spcBef>
              <a:spcAft>
                <a:spcPts val="0"/>
              </a:spcAft>
              <a:buSzPts val="2400"/>
              <a:buFont typeface="Wingdings" panose="05000000000000000000" pitchFamily="2" charset="2"/>
              <a:buChar char="v"/>
            </a:pPr>
            <a:r>
              <a:rPr lang="en-US" sz="2400" dirty="0"/>
              <a:t>Changes to a funding start and/or end date, including </a:t>
            </a:r>
            <a:r>
              <a:rPr lang="en-US" sz="2400" dirty="0" smtClean="0"/>
              <a:t>removal </a:t>
            </a:r>
            <a:r>
              <a:rPr lang="en-US" sz="2400" dirty="0"/>
              <a:t>of the funding end date.</a:t>
            </a:r>
            <a:endParaRPr dirty="0"/>
          </a:p>
          <a:p>
            <a:pPr lvl="1" indent="-457200" algn="l" rtl="0">
              <a:lnSpc>
                <a:spcPct val="100000"/>
              </a:lnSpc>
              <a:spcBef>
                <a:spcPts val="1200"/>
              </a:spcBef>
              <a:spcAft>
                <a:spcPts val="0"/>
              </a:spcAft>
              <a:buSzPts val="2400"/>
              <a:buFont typeface="Wingdings" panose="05000000000000000000" pitchFamily="2" charset="2"/>
              <a:buChar char="v"/>
            </a:pPr>
            <a:r>
              <a:rPr lang="en-US" sz="2400" dirty="0"/>
              <a:t>Add or update Salary Cap information.</a:t>
            </a:r>
            <a:endParaRPr dirty="0"/>
          </a:p>
        </p:txBody>
      </p:sp>
      <p:sp>
        <p:nvSpPr>
          <p:cNvPr id="880" name="Google Shape;880;p68"/>
          <p:cNvSpPr txBox="1">
            <a:spLocks noGrp="1"/>
          </p:cNvSpPr>
          <p:nvPr>
            <p:ph type="title"/>
          </p:nvPr>
        </p:nvSpPr>
        <p:spPr>
          <a:xfrm>
            <a:off x="74142" y="40224"/>
            <a:ext cx="8921577" cy="850911"/>
          </a:xfrm>
          <a:prstGeom prst="rect">
            <a:avLst/>
          </a:prstGeom>
          <a:noFill/>
          <a:ln>
            <a:noFill/>
          </a:ln>
        </p:spPr>
        <p:txBody>
          <a:bodyPr spcFirstLastPara="1" wrap="square" lIns="91425" tIns="45700" rIns="91425" bIns="45700" anchor="ctr" anchorCtr="0">
            <a:noAutofit/>
          </a:bodyPr>
          <a:lstStyle/>
          <a:p>
            <a:pPr marL="0" lvl="0" indent="0">
              <a:spcAft>
                <a:spcPts val="0"/>
              </a:spcAft>
              <a:buClr>
                <a:srgbClr val="000000"/>
              </a:buClr>
              <a:buSzPts val="2900"/>
            </a:pPr>
            <a:r>
              <a:rPr lang="en-US" sz="3600" dirty="0">
                <a:solidFill>
                  <a:srgbClr val="555759"/>
                </a:solidFill>
              </a:rPr>
              <a:t>Position Funding </a:t>
            </a:r>
            <a:r>
              <a:rPr lang="en-US" sz="3600" dirty="0" smtClean="0">
                <a:solidFill>
                  <a:srgbClr val="555759"/>
                </a:solidFill>
              </a:rPr>
              <a:t>Update Examples </a:t>
            </a:r>
            <a:endParaRPr lang="en-US" sz="3600" dirty="0">
              <a:solidFill>
                <a:srgbClr val="555759"/>
              </a:solidFill>
            </a:endParaRPr>
          </a:p>
        </p:txBody>
      </p:sp>
    </p:spTree>
    <p:custDataLst>
      <p:tags r:id="rId1"/>
    </p:custDataLst>
    <p:extLst>
      <p:ext uri="{BB962C8B-B14F-4D97-AF65-F5344CB8AC3E}">
        <p14:creationId xmlns:p14="http://schemas.microsoft.com/office/powerpoint/2010/main" val="3314789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67"/>
          <p:cNvSpPr txBox="1">
            <a:spLocks noGrp="1"/>
          </p:cNvSpPr>
          <p:nvPr>
            <p:ph type="body" idx="1"/>
          </p:nvPr>
        </p:nvSpPr>
        <p:spPr>
          <a:xfrm>
            <a:off x="202020" y="1162694"/>
            <a:ext cx="8739962" cy="2518969"/>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0"/>
              </a:spcBef>
              <a:spcAft>
                <a:spcPts val="0"/>
              </a:spcAft>
              <a:buSzPts val="2400"/>
              <a:buFont typeface="Wingdings" panose="05000000000000000000" pitchFamily="2" charset="2"/>
              <a:buChar char="v"/>
            </a:pPr>
            <a:r>
              <a:rPr lang="en-US" sz="2200" dirty="0"/>
              <a:t>The Initiator can manage all associated position and funding entry updates in UCPath. </a:t>
            </a:r>
            <a:endParaRPr sz="2200" dirty="0"/>
          </a:p>
          <a:p>
            <a:pPr lvl="0" algn="l" rtl="0">
              <a:lnSpc>
                <a:spcPct val="100000"/>
              </a:lnSpc>
              <a:spcBef>
                <a:spcPts val="480"/>
              </a:spcBef>
              <a:spcAft>
                <a:spcPts val="0"/>
              </a:spcAft>
              <a:buSzPts val="2400"/>
              <a:buFont typeface="Wingdings" panose="05000000000000000000" pitchFamily="2" charset="2"/>
              <a:buChar char="v"/>
            </a:pPr>
            <a:r>
              <a:rPr lang="en-US" sz="2200" dirty="0"/>
              <a:t>Use the </a:t>
            </a:r>
            <a:r>
              <a:rPr lang="en-US" sz="2200" b="1" dirty="0"/>
              <a:t>Funding Entry </a:t>
            </a:r>
            <a:r>
              <a:rPr lang="en-US" sz="2200" dirty="0"/>
              <a:t>page to update position funding.</a:t>
            </a:r>
            <a:endParaRPr sz="2200" dirty="0"/>
          </a:p>
          <a:p>
            <a:pPr marL="742950" lvl="1" indent="-285750" algn="l" rtl="0">
              <a:lnSpc>
                <a:spcPct val="100000"/>
              </a:lnSpc>
              <a:spcBef>
                <a:spcPts val="400"/>
              </a:spcBef>
              <a:spcAft>
                <a:spcPts val="0"/>
              </a:spcAft>
              <a:buClr>
                <a:schemeClr val="dk1"/>
              </a:buClr>
              <a:buSzPts val="2000"/>
              <a:buFont typeface="Arial"/>
              <a:buChar char="•"/>
            </a:pPr>
            <a:r>
              <a:rPr lang="en-US" sz="1800" dirty="0"/>
              <a:t>This page is effective-dated, which allows a Location to retain a history of the position’s funding throughout each fiscal year. </a:t>
            </a:r>
            <a:endParaRPr sz="1800" dirty="0"/>
          </a:p>
          <a:p>
            <a:pPr marL="742950" lvl="1" indent="-285750" algn="l" rtl="0">
              <a:lnSpc>
                <a:spcPct val="100000"/>
              </a:lnSpc>
              <a:spcBef>
                <a:spcPts val="400"/>
              </a:spcBef>
              <a:spcAft>
                <a:spcPts val="0"/>
              </a:spcAft>
              <a:buClr>
                <a:schemeClr val="dk1"/>
              </a:buClr>
              <a:buSzPts val="2000"/>
              <a:buFont typeface="Arial"/>
              <a:buChar char="•"/>
            </a:pPr>
            <a:r>
              <a:rPr lang="en-US" sz="1800" dirty="0"/>
              <a:t>This page also allows for effective sequencing, in the event you must make more than one update on the same effective date.</a:t>
            </a:r>
            <a:endParaRPr sz="1800" dirty="0"/>
          </a:p>
        </p:txBody>
      </p:sp>
      <p:sp>
        <p:nvSpPr>
          <p:cNvPr id="872" name="Google Shape;872;p67"/>
          <p:cNvSpPr txBox="1">
            <a:spLocks noGrp="1"/>
          </p:cNvSpPr>
          <p:nvPr>
            <p:ph type="title"/>
          </p:nvPr>
        </p:nvSpPr>
        <p:spPr>
          <a:xfrm>
            <a:off x="27850" y="40224"/>
            <a:ext cx="9127036" cy="850911"/>
          </a:xfrm>
          <a:prstGeom prst="rect">
            <a:avLst/>
          </a:prstGeom>
          <a:noFill/>
          <a:ln>
            <a:noFill/>
          </a:ln>
        </p:spPr>
        <p:txBody>
          <a:bodyPr spcFirstLastPara="1" wrap="square" lIns="91425" tIns="45700" rIns="91425" bIns="45700" anchor="ctr" anchorCtr="0">
            <a:noAutofit/>
          </a:bodyPr>
          <a:lstStyle/>
          <a:p>
            <a:pPr>
              <a:buClr>
                <a:srgbClr val="000000"/>
              </a:buClr>
              <a:buSzPts val="2900"/>
            </a:pPr>
            <a:r>
              <a:rPr lang="en-US" sz="3600" dirty="0" smtClean="0">
                <a:solidFill>
                  <a:srgbClr val="555759"/>
                </a:solidFill>
              </a:rPr>
              <a:t>Funding Updates Process Overview</a:t>
            </a:r>
            <a:endParaRPr lang="en-US" sz="3600" dirty="0">
              <a:solidFill>
                <a:srgbClr val="555759"/>
              </a:solidFill>
            </a:endParaRPr>
          </a:p>
        </p:txBody>
      </p:sp>
      <p:pic>
        <p:nvPicPr>
          <p:cNvPr id="873" name="Google Shape;873;p67"/>
          <p:cNvPicPr preferRelativeResize="0"/>
          <p:nvPr/>
        </p:nvPicPr>
        <p:blipFill rotWithShape="1">
          <a:blip r:embed="rId4">
            <a:alphaModFix/>
          </a:blip>
          <a:srcRect/>
          <a:stretch/>
        </p:blipFill>
        <p:spPr>
          <a:xfrm>
            <a:off x="637674" y="3681663"/>
            <a:ext cx="7868651" cy="2443377"/>
          </a:xfrm>
          <a:prstGeom prst="rect">
            <a:avLst/>
          </a:prstGeom>
          <a:noFill/>
          <a:ln>
            <a:noFill/>
          </a:ln>
          <a:effectLst>
            <a:outerShdw blurRad="292100" dist="139700" dir="2700000" algn="tl" rotWithShape="0">
              <a:srgbClr val="333333">
                <a:alpha val="64705"/>
              </a:srgbClr>
            </a:outerShdw>
          </a:effectLst>
        </p:spPr>
      </p:pic>
    </p:spTree>
    <p:custDataLst>
      <p:tags r:id="rId1"/>
    </p:custDataLst>
    <p:extLst>
      <p:ext uri="{BB962C8B-B14F-4D97-AF65-F5344CB8AC3E}">
        <p14:creationId xmlns:p14="http://schemas.microsoft.com/office/powerpoint/2010/main" val="1312095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1"/>
          <p:cNvSpPr txBox="1">
            <a:spLocks noGrp="1"/>
          </p:cNvSpPr>
          <p:nvPr>
            <p:ph type="title"/>
          </p:nvPr>
        </p:nvSpPr>
        <p:spPr>
          <a:xfrm>
            <a:off x="185118" y="-77651"/>
            <a:ext cx="9044609" cy="1094914"/>
          </a:xfrm>
          <a:prstGeom prst="rect">
            <a:avLst/>
          </a:prstGeom>
          <a:noFill/>
          <a:ln>
            <a:noFill/>
          </a:ln>
        </p:spPr>
        <p:txBody>
          <a:bodyPr spcFirstLastPara="1" wrap="square" lIns="91425" tIns="45700" rIns="91425" bIns="45700" anchor="ctr" anchorCtr="0">
            <a:noAutofit/>
          </a:bodyPr>
          <a:lstStyle/>
          <a:p>
            <a:pPr marL="0" lvl="0" indent="0">
              <a:spcAft>
                <a:spcPts val="0"/>
              </a:spcAft>
              <a:buClr>
                <a:srgbClr val="000000"/>
              </a:buClr>
              <a:buSzPts val="2900"/>
            </a:pPr>
            <a:r>
              <a:rPr lang="en-US" dirty="0">
                <a:solidFill>
                  <a:srgbClr val="555759"/>
                </a:solidFill>
              </a:rPr>
              <a:t>Effective </a:t>
            </a:r>
            <a:r>
              <a:rPr lang="en-US" dirty="0" smtClean="0">
                <a:solidFill>
                  <a:srgbClr val="555759"/>
                </a:solidFill>
              </a:rPr>
              <a:t>Sequence</a:t>
            </a:r>
            <a:endParaRPr lang="en-US" dirty="0">
              <a:solidFill>
                <a:srgbClr val="555759"/>
              </a:solidFill>
            </a:endParaRPr>
          </a:p>
        </p:txBody>
      </p:sp>
      <p:sp>
        <p:nvSpPr>
          <p:cNvPr id="629" name="Google Shape;629;p41"/>
          <p:cNvSpPr txBox="1">
            <a:spLocks noGrp="1"/>
          </p:cNvSpPr>
          <p:nvPr>
            <p:ph type="body" idx="1"/>
          </p:nvPr>
        </p:nvSpPr>
        <p:spPr>
          <a:xfrm>
            <a:off x="185118" y="1164446"/>
            <a:ext cx="8721969" cy="287744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r>
              <a:rPr lang="en-US" sz="2200" dirty="0"/>
              <a:t>Effective Sequence is used in combination with the Funding Effective Date when there is a </a:t>
            </a:r>
            <a:r>
              <a:rPr lang="en-US" sz="2200" dirty="0" smtClean="0"/>
              <a:t>change </a:t>
            </a:r>
            <a:r>
              <a:rPr lang="en-US" sz="2200" dirty="0"/>
              <a:t>for the same date.</a:t>
            </a:r>
            <a:endParaRPr dirty="0"/>
          </a:p>
          <a:p>
            <a:pPr lvl="0" algn="l" rtl="0">
              <a:spcBef>
                <a:spcPts val="960"/>
              </a:spcBef>
              <a:spcAft>
                <a:spcPts val="0"/>
              </a:spcAft>
              <a:buSzPts val="1800"/>
              <a:buFont typeface="Wingdings" panose="05000000000000000000" pitchFamily="2" charset="2"/>
              <a:buChar char="v"/>
            </a:pPr>
            <a:r>
              <a:rPr lang="en-US" sz="1800" dirty="0"/>
              <a:t>If there are two rows with the same Funding Effective Date, UCPath will use the row with the highest Effective Sequence (Eff Seq) for processing.</a:t>
            </a:r>
            <a:endParaRPr dirty="0"/>
          </a:p>
          <a:p>
            <a:pPr lvl="0" algn="l" rtl="0">
              <a:spcBef>
                <a:spcPts val="360"/>
              </a:spcBef>
              <a:spcAft>
                <a:spcPts val="0"/>
              </a:spcAft>
              <a:buSzPts val="1800"/>
              <a:buFont typeface="Wingdings" panose="05000000000000000000" pitchFamily="2" charset="2"/>
              <a:buChar char="v"/>
            </a:pPr>
            <a:r>
              <a:rPr lang="en-US" sz="1800" dirty="0"/>
              <a:t>UCPath will use image 2 below because it has a higher Effective Sequence </a:t>
            </a:r>
            <a:br>
              <a:rPr lang="en-US" sz="1800" dirty="0"/>
            </a:br>
            <a:r>
              <a:rPr lang="en-US" sz="1800" dirty="0"/>
              <a:t>(Eff Seq) of 1.</a:t>
            </a:r>
            <a:endParaRPr dirty="0"/>
          </a:p>
        </p:txBody>
      </p:sp>
      <p:pic>
        <p:nvPicPr>
          <p:cNvPr id="630" name="Google Shape;630;p41"/>
          <p:cNvPicPr preferRelativeResize="0"/>
          <p:nvPr/>
        </p:nvPicPr>
        <p:blipFill rotWithShape="1">
          <a:blip r:embed="rId4">
            <a:alphaModFix/>
          </a:blip>
          <a:srcRect/>
          <a:stretch/>
        </p:blipFill>
        <p:spPr>
          <a:xfrm>
            <a:off x="185118" y="3294425"/>
            <a:ext cx="8543925" cy="2981325"/>
          </a:xfrm>
          <a:prstGeom prst="rect">
            <a:avLst/>
          </a:prstGeom>
          <a:noFill/>
          <a:ln>
            <a:noFill/>
          </a:ln>
        </p:spPr>
      </p:pic>
    </p:spTree>
    <p:custDataLst>
      <p:tags r:id="rId1"/>
    </p:custDataLst>
    <p:extLst>
      <p:ext uri="{BB962C8B-B14F-4D97-AF65-F5344CB8AC3E}">
        <p14:creationId xmlns:p14="http://schemas.microsoft.com/office/powerpoint/2010/main" val="449354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grpSp>
        <p:nvGrpSpPr>
          <p:cNvPr id="886" name="Google Shape;886;p69"/>
          <p:cNvGrpSpPr/>
          <p:nvPr/>
        </p:nvGrpSpPr>
        <p:grpSpPr>
          <a:xfrm>
            <a:off x="459611" y="1371600"/>
            <a:ext cx="8224777" cy="4800600"/>
            <a:chOff x="2411" y="0"/>
            <a:chExt cx="8224777" cy="4800600"/>
          </a:xfrm>
        </p:grpSpPr>
        <p:sp>
          <p:nvSpPr>
            <p:cNvPr id="887" name="Google Shape;887;p69"/>
            <p:cNvSpPr/>
            <p:nvPr/>
          </p:nvSpPr>
          <p:spPr>
            <a:xfrm>
              <a:off x="617219" y="0"/>
              <a:ext cx="6995160" cy="4800600"/>
            </a:xfrm>
            <a:prstGeom prst="rightArrow">
              <a:avLst>
                <a:gd name="adj1" fmla="val 50000"/>
                <a:gd name="adj2" fmla="val 5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9"/>
            <p:cNvSpPr/>
            <p:nvPr/>
          </p:nvSpPr>
          <p:spPr>
            <a:xfrm>
              <a:off x="2411" y="1440179"/>
              <a:ext cx="1451431" cy="192024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9"/>
            <p:cNvSpPr txBox="1"/>
            <p:nvPr/>
          </p:nvSpPr>
          <p:spPr>
            <a:xfrm>
              <a:off x="73264" y="1511032"/>
              <a:ext cx="1309725" cy="177853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Navigate to </a:t>
              </a:r>
              <a:r>
                <a:rPr lang="en-US" sz="1600" b="1">
                  <a:solidFill>
                    <a:schemeClr val="lt1"/>
                  </a:solidFill>
                  <a:latin typeface="Arial"/>
                  <a:ea typeface="Arial"/>
                  <a:cs typeface="Arial"/>
                  <a:sym typeface="Arial"/>
                </a:rPr>
                <a:t>Funding Entry </a:t>
              </a:r>
              <a:r>
                <a:rPr lang="en-US" sz="1600">
                  <a:solidFill>
                    <a:schemeClr val="lt1"/>
                  </a:solidFill>
                  <a:latin typeface="Arial"/>
                  <a:ea typeface="Arial"/>
                  <a:cs typeface="Arial"/>
                  <a:sym typeface="Arial"/>
                </a:rPr>
                <a:t>page</a:t>
              </a:r>
              <a:endParaRPr/>
            </a:p>
          </p:txBody>
        </p:sp>
        <p:sp>
          <p:nvSpPr>
            <p:cNvPr id="890" name="Google Shape;890;p69"/>
            <p:cNvSpPr/>
            <p:nvPr/>
          </p:nvSpPr>
          <p:spPr>
            <a:xfrm>
              <a:off x="1695747" y="1440179"/>
              <a:ext cx="1451431" cy="192024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9"/>
            <p:cNvSpPr txBox="1"/>
            <p:nvPr/>
          </p:nvSpPr>
          <p:spPr>
            <a:xfrm>
              <a:off x="1766600" y="1511032"/>
              <a:ext cx="1309725" cy="177853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Search for and select appropriate position funding record</a:t>
              </a:r>
              <a:endParaRPr/>
            </a:p>
          </p:txBody>
        </p:sp>
        <p:sp>
          <p:nvSpPr>
            <p:cNvPr id="892" name="Google Shape;892;p69"/>
            <p:cNvSpPr/>
            <p:nvPr/>
          </p:nvSpPr>
          <p:spPr>
            <a:xfrm>
              <a:off x="3389084" y="1440179"/>
              <a:ext cx="1451431" cy="192024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9"/>
            <p:cNvSpPr txBox="1"/>
            <p:nvPr/>
          </p:nvSpPr>
          <p:spPr>
            <a:xfrm>
              <a:off x="3459937" y="1511032"/>
              <a:ext cx="1309725" cy="177853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Insert effective-dated row and enter updates</a:t>
              </a:r>
              <a:endParaRPr/>
            </a:p>
          </p:txBody>
        </p:sp>
        <p:sp>
          <p:nvSpPr>
            <p:cNvPr id="894" name="Google Shape;894;p69"/>
            <p:cNvSpPr/>
            <p:nvPr/>
          </p:nvSpPr>
          <p:spPr>
            <a:xfrm>
              <a:off x="5082420" y="1440179"/>
              <a:ext cx="1451431" cy="192024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9"/>
            <p:cNvSpPr txBox="1"/>
            <p:nvPr/>
          </p:nvSpPr>
          <p:spPr>
            <a:xfrm>
              <a:off x="5153273" y="1511032"/>
              <a:ext cx="1309725" cy="1778534"/>
            </a:xfrm>
            <a:prstGeom prst="rect">
              <a:avLst/>
            </a:prstGeom>
            <a:noFill/>
            <a:ln>
              <a:noFill/>
            </a:ln>
          </p:spPr>
          <p:txBody>
            <a:bodyPr spcFirstLastPara="1" wrap="square" lIns="54850" tIns="60950" rIns="548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Attach supporting documents, enter comments, then </a:t>
              </a:r>
              <a:r>
                <a:rPr lang="en-US" sz="1600" b="1">
                  <a:solidFill>
                    <a:schemeClr val="lt1"/>
                  </a:solidFill>
                  <a:latin typeface="Arial"/>
                  <a:ea typeface="Arial"/>
                  <a:cs typeface="Arial"/>
                  <a:sym typeface="Arial"/>
                </a:rPr>
                <a:t>Save</a:t>
              </a:r>
              <a:endParaRPr/>
            </a:p>
          </p:txBody>
        </p:sp>
        <p:sp>
          <p:nvSpPr>
            <p:cNvPr id="896" name="Google Shape;896;p69"/>
            <p:cNvSpPr/>
            <p:nvPr/>
          </p:nvSpPr>
          <p:spPr>
            <a:xfrm>
              <a:off x="6775757" y="1440179"/>
              <a:ext cx="1451431" cy="1920240"/>
            </a:xfrm>
            <a:prstGeom prst="roundRect">
              <a:avLst>
                <a:gd name="adj" fmla="val 16667"/>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9"/>
            <p:cNvSpPr txBox="1"/>
            <p:nvPr/>
          </p:nvSpPr>
          <p:spPr>
            <a:xfrm>
              <a:off x="6846610" y="1511032"/>
              <a:ext cx="1309725" cy="177853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Click </a:t>
              </a:r>
              <a:r>
                <a:rPr lang="en-US" sz="1600" b="1">
                  <a:solidFill>
                    <a:schemeClr val="lt1"/>
                  </a:solidFill>
                  <a:latin typeface="Arial"/>
                  <a:ea typeface="Arial"/>
                  <a:cs typeface="Arial"/>
                  <a:sym typeface="Arial"/>
                </a:rPr>
                <a:t>Submit</a:t>
              </a:r>
              <a:r>
                <a:rPr lang="en-US" sz="1600">
                  <a:solidFill>
                    <a:schemeClr val="lt1"/>
                  </a:solidFill>
                  <a:latin typeface="Arial"/>
                  <a:ea typeface="Arial"/>
                  <a:cs typeface="Arial"/>
                  <a:sym typeface="Arial"/>
                </a:rPr>
                <a:t> to send for review and approval</a:t>
              </a:r>
              <a:endParaRPr/>
            </a:p>
          </p:txBody>
        </p:sp>
      </p:grpSp>
      <p:sp>
        <p:nvSpPr>
          <p:cNvPr id="898" name="Google Shape;898;p69"/>
          <p:cNvSpPr txBox="1">
            <a:spLocks noGrp="1"/>
          </p:cNvSpPr>
          <p:nvPr>
            <p:ph type="title"/>
          </p:nvPr>
        </p:nvSpPr>
        <p:spPr>
          <a:xfrm>
            <a:off x="74144" y="40224"/>
            <a:ext cx="9124582" cy="850911"/>
          </a:xfrm>
          <a:prstGeom prst="rect">
            <a:avLst/>
          </a:prstGeom>
          <a:noFill/>
          <a:ln>
            <a:noFill/>
          </a:ln>
        </p:spPr>
        <p:txBody>
          <a:bodyPr spcFirstLastPara="1" wrap="square" lIns="91425" tIns="45700" rIns="91425" bIns="45700" anchor="ctr" anchorCtr="0">
            <a:noAutofit/>
          </a:bodyPr>
          <a:lstStyle/>
          <a:p>
            <a:pPr>
              <a:buClr>
                <a:srgbClr val="000000"/>
              </a:buClr>
              <a:buSzPts val="2900"/>
            </a:pPr>
            <a:r>
              <a:rPr lang="en-US" sz="3600" dirty="0" smtClean="0">
                <a:solidFill>
                  <a:srgbClr val="555759"/>
                </a:solidFill>
              </a:rPr>
              <a:t>Funding Updates - System Process</a:t>
            </a:r>
            <a:endParaRPr lang="en-US" sz="3600" dirty="0">
              <a:solidFill>
                <a:srgbClr val="555759"/>
              </a:solidFill>
            </a:endParaRPr>
          </a:p>
        </p:txBody>
      </p:sp>
    </p:spTree>
    <p:custDataLst>
      <p:tags r:id="rId1"/>
    </p:custDataLst>
    <p:extLst>
      <p:ext uri="{BB962C8B-B14F-4D97-AF65-F5344CB8AC3E}">
        <p14:creationId xmlns:p14="http://schemas.microsoft.com/office/powerpoint/2010/main" val="3260151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70"/>
          <p:cNvSpPr txBox="1">
            <a:spLocks noGrp="1"/>
          </p:cNvSpPr>
          <p:nvPr>
            <p:ph type="title"/>
          </p:nvPr>
        </p:nvSpPr>
        <p:spPr>
          <a:xfrm>
            <a:off x="80257" y="-56454"/>
            <a:ext cx="9063744" cy="1089367"/>
          </a:xfrm>
          <a:prstGeom prst="rect">
            <a:avLst/>
          </a:prstGeom>
          <a:noFill/>
          <a:ln>
            <a:noFill/>
          </a:ln>
        </p:spPr>
        <p:txBody>
          <a:bodyPr spcFirstLastPara="1" wrap="square" lIns="91425" tIns="45700" rIns="91425" bIns="45700" anchor="ctr" anchorCtr="0">
            <a:noAutofit/>
          </a:bodyPr>
          <a:lstStyle/>
          <a:p>
            <a:pPr marL="0" lvl="0" indent="0">
              <a:spcAft>
                <a:spcPts val="0"/>
              </a:spcAft>
              <a:buClr>
                <a:srgbClr val="000000"/>
              </a:buClr>
              <a:buSzPts val="2900"/>
            </a:pPr>
            <a:r>
              <a:rPr lang="en-US" sz="3600" dirty="0">
                <a:solidFill>
                  <a:srgbClr val="555759"/>
                </a:solidFill>
              </a:rPr>
              <a:t>Funding Update – Add a New </a:t>
            </a:r>
            <a:r>
              <a:rPr lang="en-US" sz="3600" dirty="0" smtClean="0">
                <a:solidFill>
                  <a:srgbClr val="555759"/>
                </a:solidFill>
              </a:rPr>
              <a:t>Value</a:t>
            </a:r>
            <a:endParaRPr lang="en-US" sz="3600" dirty="0">
              <a:solidFill>
                <a:srgbClr val="555759"/>
              </a:solidFill>
            </a:endParaRPr>
          </a:p>
        </p:txBody>
      </p:sp>
      <p:sp>
        <p:nvSpPr>
          <p:cNvPr id="905" name="Google Shape;905;p70"/>
          <p:cNvSpPr txBox="1">
            <a:spLocks noGrp="1"/>
          </p:cNvSpPr>
          <p:nvPr>
            <p:ph type="body" idx="1"/>
          </p:nvPr>
        </p:nvSpPr>
        <p:spPr>
          <a:xfrm>
            <a:off x="318214" y="1207682"/>
            <a:ext cx="8389058" cy="2736521"/>
          </a:xfrm>
          <a:prstGeom prst="rect">
            <a:avLst/>
          </a:prstGeom>
          <a:noFill/>
          <a:ln>
            <a:noFill/>
          </a:ln>
        </p:spPr>
        <p:txBody>
          <a:bodyPr spcFirstLastPara="1" wrap="square" lIns="91425" tIns="45700" rIns="91425" bIns="45700" anchor="t" anchorCtr="0">
            <a:normAutofit/>
          </a:bodyPr>
          <a:lstStyle/>
          <a:p>
            <a:pPr lvl="0" indent="-365760" algn="l" rtl="0">
              <a:spcBef>
                <a:spcPts val="0"/>
              </a:spcBef>
              <a:spcAft>
                <a:spcPts val="0"/>
              </a:spcAft>
              <a:buClr>
                <a:schemeClr val="dk1"/>
              </a:buClr>
              <a:buSzPts val="2800"/>
              <a:buFont typeface="Wingdings" panose="05000000000000000000" pitchFamily="2" charset="2"/>
              <a:buChar char="v"/>
            </a:pPr>
            <a:r>
              <a:rPr lang="en-US" sz="2800" dirty="0"/>
              <a:t>The </a:t>
            </a:r>
            <a:r>
              <a:rPr lang="en-US" sz="2800" b="1" dirty="0"/>
              <a:t>Add a New Value </a:t>
            </a:r>
            <a:r>
              <a:rPr lang="en-US" sz="2800" dirty="0"/>
              <a:t>tab is selected when entering a funding update.</a:t>
            </a:r>
            <a:endParaRPr dirty="0"/>
          </a:p>
        </p:txBody>
      </p:sp>
      <p:pic>
        <p:nvPicPr>
          <p:cNvPr id="906" name="Google Shape;906;p70"/>
          <p:cNvPicPr preferRelativeResize="0"/>
          <p:nvPr/>
        </p:nvPicPr>
        <p:blipFill rotWithShape="1">
          <a:blip r:embed="rId4">
            <a:alphaModFix/>
          </a:blip>
          <a:srcRect/>
          <a:stretch/>
        </p:blipFill>
        <p:spPr>
          <a:xfrm>
            <a:off x="3822788" y="1978243"/>
            <a:ext cx="4391923" cy="3931920"/>
          </a:xfrm>
          <a:prstGeom prst="rect">
            <a:avLst/>
          </a:prstGeom>
          <a:noFill/>
          <a:ln>
            <a:noFill/>
          </a:ln>
          <a:effectLst>
            <a:outerShdw blurRad="292100" dist="139700" dir="3000000" algn="t" rotWithShape="0">
              <a:srgbClr val="000000">
                <a:alpha val="64705"/>
              </a:srgbClr>
            </a:outerShdw>
          </a:effectLst>
        </p:spPr>
      </p:pic>
    </p:spTree>
    <p:custDataLst>
      <p:tags r:id="rId1"/>
    </p:custDataLst>
    <p:extLst>
      <p:ext uri="{BB962C8B-B14F-4D97-AF65-F5344CB8AC3E}">
        <p14:creationId xmlns:p14="http://schemas.microsoft.com/office/powerpoint/2010/main" val="2839314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pic>
        <p:nvPicPr>
          <p:cNvPr id="912" name="Google Shape;912;p71"/>
          <p:cNvPicPr preferRelativeResize="0">
            <a:picLocks noGrp="1"/>
          </p:cNvPicPr>
          <p:nvPr>
            <p:ph type="body" idx="1"/>
          </p:nvPr>
        </p:nvPicPr>
        <p:blipFill rotWithShape="1">
          <a:blip r:embed="rId4">
            <a:alphaModFix/>
          </a:blip>
          <a:srcRect/>
          <a:stretch/>
        </p:blipFill>
        <p:spPr>
          <a:xfrm>
            <a:off x="457200" y="1462071"/>
            <a:ext cx="8229600" cy="3892460"/>
          </a:xfrm>
          <a:prstGeom prst="rect">
            <a:avLst/>
          </a:prstGeom>
          <a:noFill/>
          <a:ln>
            <a:noFill/>
          </a:ln>
          <a:effectLst>
            <a:outerShdw blurRad="292100" dist="139700" dir="2700000" algn="tl" rotWithShape="0">
              <a:srgbClr val="333333">
                <a:alpha val="64705"/>
              </a:srgbClr>
            </a:outerShdw>
          </a:effectLst>
        </p:spPr>
      </p:pic>
      <p:sp>
        <p:nvSpPr>
          <p:cNvPr id="913" name="Google Shape;913;p71"/>
          <p:cNvSpPr txBox="1">
            <a:spLocks noGrp="1"/>
          </p:cNvSpPr>
          <p:nvPr>
            <p:ph type="title"/>
          </p:nvPr>
        </p:nvSpPr>
        <p:spPr>
          <a:xfrm>
            <a:off x="34003" y="-56454"/>
            <a:ext cx="9109997" cy="1089367"/>
          </a:xfrm>
          <a:prstGeom prst="rect">
            <a:avLst/>
          </a:prstGeom>
          <a:noFill/>
          <a:ln>
            <a:noFill/>
          </a:ln>
        </p:spPr>
        <p:txBody>
          <a:bodyPr spcFirstLastPara="1" wrap="square" lIns="91425" tIns="45700" rIns="91425" bIns="45700" anchor="ctr" anchorCtr="0">
            <a:noAutofit/>
          </a:bodyPr>
          <a:lstStyle/>
          <a:p>
            <a:pPr>
              <a:buClr>
                <a:srgbClr val="000000"/>
              </a:buClr>
              <a:buSzPts val="2900"/>
            </a:pPr>
            <a:r>
              <a:rPr lang="en-US" sz="3400" dirty="0">
                <a:solidFill>
                  <a:srgbClr val="555759"/>
                </a:solidFill>
              </a:rPr>
              <a:t>Funding Update – Funding Entry </a:t>
            </a:r>
            <a:r>
              <a:rPr lang="en-US" sz="3400" dirty="0" smtClean="0">
                <a:solidFill>
                  <a:srgbClr val="555759"/>
                </a:solidFill>
              </a:rPr>
              <a:t>Page</a:t>
            </a:r>
            <a:endParaRPr lang="en-US" sz="3400" dirty="0">
              <a:solidFill>
                <a:srgbClr val="555759"/>
              </a:solidFill>
            </a:endParaRPr>
          </a:p>
        </p:txBody>
      </p:sp>
      <p:sp>
        <p:nvSpPr>
          <p:cNvPr id="914" name="Google Shape;914;p71"/>
          <p:cNvSpPr/>
          <p:nvPr/>
        </p:nvSpPr>
        <p:spPr>
          <a:xfrm flipH="1">
            <a:off x="5968260" y="2337071"/>
            <a:ext cx="2286583" cy="120572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2885" y="122066"/>
                </a:moveTo>
                <a:lnTo>
                  <a:pt x="25536" y="150185"/>
                </a:lnTo>
              </a:path>
            </a:pathLst>
          </a:custGeom>
          <a:solidFill>
            <a:srgbClr val="FFFF00"/>
          </a:solidFill>
          <a:ln w="25400" cap="sq" cmpd="sng">
            <a:solidFill>
              <a:srgbClr val="09548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dirty="0">
                <a:solidFill>
                  <a:srgbClr val="000000"/>
                </a:solidFill>
                <a:latin typeface="Arial"/>
                <a:ea typeface="Arial"/>
                <a:cs typeface="Arial"/>
                <a:sym typeface="Arial"/>
              </a:rPr>
              <a:t>Enter the appropriate funding source(s) and distribution percentage(s)</a:t>
            </a:r>
            <a:endParaRPr sz="1050" dirty="0"/>
          </a:p>
        </p:txBody>
      </p:sp>
      <p:sp>
        <p:nvSpPr>
          <p:cNvPr id="915" name="Google Shape;915;p71"/>
          <p:cNvSpPr/>
          <p:nvPr/>
        </p:nvSpPr>
        <p:spPr>
          <a:xfrm flipH="1">
            <a:off x="1000806" y="5616021"/>
            <a:ext cx="2755653" cy="65215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1175" y="-8629"/>
                </a:moveTo>
                <a:lnTo>
                  <a:pt x="21048" y="-69696"/>
                </a:lnTo>
              </a:path>
            </a:pathLst>
          </a:custGeom>
          <a:solidFill>
            <a:srgbClr val="FFFF00"/>
          </a:solidFill>
          <a:ln w="25400" cap="sq" cmpd="sng">
            <a:solidFill>
              <a:srgbClr val="09548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66666"/>
              </a:lnSpc>
              <a:spcBef>
                <a:spcPts val="0"/>
              </a:spcBef>
              <a:spcAft>
                <a:spcPts val="0"/>
              </a:spcAft>
              <a:buNone/>
            </a:pPr>
            <a:r>
              <a:rPr lang="en-US" sz="1600" dirty="0">
                <a:solidFill>
                  <a:srgbClr val="000000"/>
                </a:solidFill>
                <a:latin typeface="Arial"/>
                <a:ea typeface="Arial"/>
                <a:cs typeface="Arial"/>
                <a:sym typeface="Arial"/>
              </a:rPr>
              <a:t>Click </a:t>
            </a:r>
            <a:r>
              <a:rPr lang="en-US" sz="1600" b="1" dirty="0">
                <a:solidFill>
                  <a:srgbClr val="000000"/>
                </a:solidFill>
                <a:latin typeface="Arial"/>
                <a:ea typeface="Arial"/>
                <a:cs typeface="Arial"/>
                <a:sym typeface="Arial"/>
              </a:rPr>
              <a:t>Submit </a:t>
            </a:r>
            <a:r>
              <a:rPr lang="en-US" sz="1600" dirty="0">
                <a:solidFill>
                  <a:srgbClr val="000000"/>
                </a:solidFill>
                <a:latin typeface="Arial"/>
                <a:ea typeface="Arial"/>
                <a:cs typeface="Arial"/>
                <a:sym typeface="Arial"/>
              </a:rPr>
              <a:t>for Approval </a:t>
            </a:r>
            <a:r>
              <a:rPr lang="en-US" sz="1600" b="1" dirty="0" smtClean="0">
                <a:solidFill>
                  <a:srgbClr val="000000"/>
                </a:solidFill>
                <a:latin typeface="Arial"/>
                <a:ea typeface="Arial"/>
                <a:cs typeface="Arial"/>
                <a:sym typeface="Arial"/>
              </a:rPr>
              <a:t>  </a:t>
            </a:r>
            <a:endParaRPr sz="1600" dirty="0"/>
          </a:p>
        </p:txBody>
      </p:sp>
      <p:sp>
        <p:nvSpPr>
          <p:cNvPr id="916" name="Google Shape;916;p71"/>
          <p:cNvSpPr/>
          <p:nvPr/>
        </p:nvSpPr>
        <p:spPr>
          <a:xfrm flipH="1">
            <a:off x="4025436" y="4523934"/>
            <a:ext cx="3373217" cy="132189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0528" y="61525"/>
                </a:moveTo>
                <a:lnTo>
                  <a:pt x="170554" y="25457"/>
                </a:lnTo>
              </a:path>
            </a:pathLst>
          </a:custGeom>
          <a:solidFill>
            <a:srgbClr val="FFFF00"/>
          </a:solidFill>
          <a:ln w="25400" cap="sq" cmpd="sng">
            <a:solidFill>
              <a:srgbClr val="09548D"/>
            </a:solidFill>
            <a:prstDash val="solid"/>
            <a:round/>
            <a:headEnd type="none" w="sm" len="sm"/>
            <a:tailEnd type="none" w="sm" len="sm"/>
          </a:ln>
        </p:spPr>
        <p:txBody>
          <a:bodyPr spcFirstLastPara="1" wrap="square" lIns="91425" tIns="91425" rIns="91425" bIns="91425" anchor="ctr" anchorCtr="0">
            <a:noAutofit/>
          </a:bodyPr>
          <a:lstStyle/>
          <a:p>
            <a:pPr marL="285750" marR="0" lvl="0" indent="-285750" algn="l" rtl="0">
              <a:spcBef>
                <a:spcPts val="0"/>
              </a:spcBef>
              <a:spcAft>
                <a:spcPts val="0"/>
              </a:spcAft>
              <a:buClr>
                <a:srgbClr val="000000"/>
              </a:buClr>
              <a:buSzPts val="1800"/>
              <a:buFont typeface="Arial"/>
              <a:buChar char="•"/>
            </a:pPr>
            <a:r>
              <a:rPr lang="en-US" sz="1600" dirty="0">
                <a:solidFill>
                  <a:srgbClr val="000000"/>
                </a:solidFill>
                <a:latin typeface="Arial" panose="020B0604020202020204" pitchFamily="34" charset="0"/>
                <a:cs typeface="Arial" panose="020B0604020202020204" pitchFamily="34" charset="0"/>
                <a:sym typeface="Arial"/>
              </a:rPr>
              <a:t>Attach supporting documents.</a:t>
            </a:r>
            <a:endParaRPr sz="1600"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rgbClr val="000000"/>
              </a:buClr>
              <a:buSzPts val="1800"/>
              <a:buFont typeface="Arial"/>
              <a:buChar char="•"/>
            </a:pPr>
            <a:r>
              <a:rPr lang="en-US" sz="1600" dirty="0">
                <a:solidFill>
                  <a:srgbClr val="000000"/>
                </a:solidFill>
                <a:latin typeface="Arial" panose="020B0604020202020204" pitchFamily="34" charset="0"/>
                <a:cs typeface="Arial" panose="020B0604020202020204" pitchFamily="34" charset="0"/>
                <a:sym typeface="Arial"/>
              </a:rPr>
              <a:t>Enter applicable comments. </a:t>
            </a:r>
            <a:endParaRPr sz="1600"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rgbClr val="000000"/>
              </a:buClr>
              <a:buSzPts val="1800"/>
              <a:buFont typeface="Arial"/>
              <a:buChar char="•"/>
            </a:pPr>
            <a:r>
              <a:rPr lang="en-US" sz="1600" dirty="0">
                <a:solidFill>
                  <a:srgbClr val="000000"/>
                </a:solidFill>
                <a:latin typeface="Arial" panose="020B0604020202020204" pitchFamily="34" charset="0"/>
                <a:cs typeface="Arial" panose="020B0604020202020204" pitchFamily="34" charset="0"/>
                <a:sym typeface="Arial"/>
              </a:rPr>
              <a:t>Click </a:t>
            </a:r>
            <a:r>
              <a:rPr lang="en-US" sz="1600" b="1" dirty="0">
                <a:solidFill>
                  <a:srgbClr val="000000"/>
                </a:solidFill>
                <a:latin typeface="Arial" panose="020B0604020202020204" pitchFamily="34" charset="0"/>
                <a:cs typeface="Arial" panose="020B0604020202020204" pitchFamily="34" charset="0"/>
                <a:sym typeface="Arial"/>
              </a:rPr>
              <a:t>Save </a:t>
            </a:r>
            <a:r>
              <a:rPr lang="en-US" sz="1600" dirty="0">
                <a:solidFill>
                  <a:srgbClr val="000000"/>
                </a:solidFill>
                <a:latin typeface="Arial" panose="020B0604020202020204" pitchFamily="34" charset="0"/>
                <a:cs typeface="Arial" panose="020B0604020202020204" pitchFamily="34" charset="0"/>
                <a:sym typeface="Arial"/>
              </a:rPr>
              <a:t>to check for errors. </a:t>
            </a:r>
            <a:endParaRPr sz="1600"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rgbClr val="000000"/>
              </a:buClr>
              <a:buSzPts val="1800"/>
              <a:buFont typeface="Arial"/>
              <a:buChar char="•"/>
            </a:pPr>
            <a:r>
              <a:rPr lang="en-US" sz="1600" dirty="0">
                <a:solidFill>
                  <a:srgbClr val="000000"/>
                </a:solidFill>
                <a:latin typeface="Arial" panose="020B0604020202020204" pitchFamily="34" charset="0"/>
                <a:cs typeface="Arial" panose="020B0604020202020204" pitchFamily="34" charset="0"/>
                <a:sym typeface="Arial"/>
              </a:rPr>
              <a:t>Fix any errors. </a:t>
            </a:r>
            <a:endParaRPr sz="1600"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rgbClr val="000000"/>
              </a:buClr>
              <a:buSzPts val="1800"/>
              <a:buFont typeface="Arial"/>
              <a:buChar char="•"/>
            </a:pPr>
            <a:r>
              <a:rPr lang="en-US" sz="1600" dirty="0">
                <a:solidFill>
                  <a:srgbClr val="000000"/>
                </a:solidFill>
                <a:latin typeface="Arial" panose="020B0604020202020204" pitchFamily="34" charset="0"/>
                <a:cs typeface="Arial" panose="020B0604020202020204" pitchFamily="34" charset="0"/>
                <a:sym typeface="Arial"/>
              </a:rPr>
              <a:t>Save until fixed.</a:t>
            </a:r>
            <a:endParaRPr sz="1600" dirty="0">
              <a:latin typeface="Arial" panose="020B0604020202020204" pitchFamily="34" charset="0"/>
              <a:cs typeface="Arial" panose="020B0604020202020204" pitchFamily="34" charset="0"/>
            </a:endParaRPr>
          </a:p>
        </p:txBody>
      </p:sp>
      <p:sp>
        <p:nvSpPr>
          <p:cNvPr id="917" name="Google Shape;917;p71"/>
          <p:cNvSpPr/>
          <p:nvPr/>
        </p:nvSpPr>
        <p:spPr>
          <a:xfrm>
            <a:off x="8162281" y="2337070"/>
            <a:ext cx="185125" cy="146304"/>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71"/>
          <p:cNvSpPr/>
          <p:nvPr/>
        </p:nvSpPr>
        <p:spPr>
          <a:xfrm>
            <a:off x="568111" y="3372690"/>
            <a:ext cx="1467494" cy="287632"/>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71"/>
          <p:cNvSpPr/>
          <p:nvPr/>
        </p:nvSpPr>
        <p:spPr>
          <a:xfrm>
            <a:off x="627521" y="4034089"/>
            <a:ext cx="7844886" cy="18642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71"/>
          <p:cNvSpPr/>
          <p:nvPr/>
        </p:nvSpPr>
        <p:spPr>
          <a:xfrm>
            <a:off x="2836126" y="5018679"/>
            <a:ext cx="800797" cy="21907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71"/>
          <p:cNvSpPr/>
          <p:nvPr/>
        </p:nvSpPr>
        <p:spPr>
          <a:xfrm>
            <a:off x="531540" y="5122409"/>
            <a:ext cx="490655" cy="192475"/>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71" descr="5%"/>
          <p:cNvSpPr txBox="1"/>
          <p:nvPr/>
        </p:nvSpPr>
        <p:spPr>
          <a:xfrm>
            <a:off x="2345168" y="1168300"/>
            <a:ext cx="6242260" cy="952824"/>
          </a:xfrm>
          <a:prstGeom prst="rect">
            <a:avLst/>
          </a:prstGeom>
          <a:solidFill>
            <a:srgbClr val="FBE4D4"/>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a:solidFill>
                  <a:schemeClr val="dk1"/>
                </a:solidFill>
                <a:latin typeface="Arial"/>
                <a:ea typeface="Arial"/>
                <a:cs typeface="Arial"/>
                <a:sym typeface="Arial"/>
              </a:rPr>
              <a:t>This is the same page you use to </a:t>
            </a:r>
            <a:r>
              <a:rPr lang="en-US" sz="1800" b="1">
                <a:solidFill>
                  <a:schemeClr val="dk1"/>
                </a:solidFill>
                <a:latin typeface="Arial"/>
                <a:ea typeface="Arial"/>
                <a:cs typeface="Arial"/>
                <a:sym typeface="Arial"/>
              </a:rPr>
              <a:t>enter new funding for a position</a:t>
            </a:r>
            <a:r>
              <a:rPr lang="en-US" sz="1800" b="0">
                <a:solidFill>
                  <a:schemeClr val="dk1"/>
                </a:solidFill>
                <a:latin typeface="Arial"/>
                <a:ea typeface="Arial"/>
                <a:cs typeface="Arial"/>
                <a:sym typeface="Arial"/>
              </a:rPr>
              <a:t>. It is effective-dated so that you can maintain a history of funding changes.</a:t>
            </a:r>
            <a:endParaRPr/>
          </a:p>
        </p:txBody>
      </p:sp>
      <p:sp>
        <p:nvSpPr>
          <p:cNvPr id="923" name="Google Shape;923;p71"/>
          <p:cNvSpPr/>
          <p:nvPr/>
        </p:nvSpPr>
        <p:spPr>
          <a:xfrm flipH="1">
            <a:off x="1870593" y="2337070"/>
            <a:ext cx="3665712" cy="94240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0268" y="63254"/>
                </a:moveTo>
                <a:lnTo>
                  <a:pt x="137159" y="136507"/>
                </a:lnTo>
              </a:path>
            </a:pathLst>
          </a:custGeom>
          <a:solidFill>
            <a:srgbClr val="FFFF00"/>
          </a:solidFill>
          <a:ln w="25400" cap="sq" cmpd="sng">
            <a:solidFill>
              <a:srgbClr val="09548D"/>
            </a:solidFill>
            <a:prstDash val="solid"/>
            <a:round/>
            <a:headEnd type="none" w="sm" len="sm"/>
            <a:tailEnd type="none" w="sm" len="sm"/>
          </a:ln>
        </p:spPr>
        <p:txBody>
          <a:bodyPr spcFirstLastPara="1" wrap="square" lIns="91425" tIns="91425" rIns="91425" bIns="91425" anchor="ctr" anchorCtr="0">
            <a:noAutofit/>
          </a:bodyPr>
          <a:lstStyle/>
          <a:p>
            <a:pPr marL="285750" marR="0" lvl="0" indent="-285750" algn="l" rtl="0">
              <a:spcBef>
                <a:spcPts val="0"/>
              </a:spcBef>
              <a:spcAft>
                <a:spcPts val="0"/>
              </a:spcAft>
              <a:buClr>
                <a:srgbClr val="000000"/>
              </a:buClr>
              <a:buSzPts val="1800"/>
              <a:buFont typeface="Arial"/>
              <a:buChar char="•"/>
            </a:pPr>
            <a:r>
              <a:rPr lang="en-US" sz="1600" dirty="0">
                <a:solidFill>
                  <a:srgbClr val="000000"/>
                </a:solidFill>
                <a:latin typeface="Arial" panose="020B0604020202020204" pitchFamily="34" charset="0"/>
                <a:cs typeface="Arial" panose="020B0604020202020204" pitchFamily="34" charset="0"/>
                <a:sym typeface="Arial"/>
              </a:rPr>
              <a:t>Insert a New Effective Dated Row.</a:t>
            </a:r>
            <a:endParaRPr sz="1600" dirty="0">
              <a:latin typeface="Arial" panose="020B0604020202020204" pitchFamily="34" charset="0"/>
              <a:cs typeface="Arial" panose="020B0604020202020204" pitchFamily="34" charset="0"/>
            </a:endParaRPr>
          </a:p>
          <a:p>
            <a:pPr marL="285750" marR="0" lvl="0" indent="-285750" algn="l" rtl="0">
              <a:spcBef>
                <a:spcPts val="0"/>
              </a:spcBef>
              <a:spcAft>
                <a:spcPts val="0"/>
              </a:spcAft>
              <a:buClr>
                <a:srgbClr val="000000"/>
              </a:buClr>
              <a:buSzPts val="1800"/>
              <a:buFont typeface="Arial"/>
              <a:buChar char="•"/>
            </a:pPr>
            <a:r>
              <a:rPr lang="en-US" sz="1600" dirty="0">
                <a:solidFill>
                  <a:srgbClr val="000000"/>
                </a:solidFill>
                <a:latin typeface="Arial" panose="020B0604020202020204" pitchFamily="34" charset="0"/>
                <a:cs typeface="Arial" panose="020B0604020202020204" pitchFamily="34" charset="0"/>
                <a:sym typeface="Arial"/>
              </a:rPr>
              <a:t>Change or accept the </a:t>
            </a:r>
            <a:r>
              <a:rPr lang="en-US" sz="1600" b="1" dirty="0">
                <a:solidFill>
                  <a:srgbClr val="000000"/>
                </a:solidFill>
                <a:latin typeface="Arial" panose="020B0604020202020204" pitchFamily="34" charset="0"/>
                <a:cs typeface="Arial" panose="020B0604020202020204" pitchFamily="34" charset="0"/>
                <a:sym typeface="Arial"/>
              </a:rPr>
              <a:t>Effective Date</a:t>
            </a:r>
            <a:r>
              <a:rPr lang="en-US" sz="1600" dirty="0">
                <a:solidFill>
                  <a:srgbClr val="000000"/>
                </a:solidFill>
                <a:latin typeface="Arial" panose="020B0604020202020204" pitchFamily="34" charset="0"/>
                <a:cs typeface="Arial" panose="020B0604020202020204" pitchFamily="34" charset="0"/>
                <a:sym typeface="Arial"/>
              </a:rPr>
              <a:t>.</a:t>
            </a:r>
            <a:endParaRPr sz="1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7225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3"/>
                                        </p:tgtEl>
                                        <p:attrNameLst>
                                          <p:attrName>style.visibility</p:attrName>
                                        </p:attrNameLst>
                                      </p:cBhvr>
                                      <p:to>
                                        <p:strVal val="visible"/>
                                      </p:to>
                                    </p:set>
                                    <p:animEffect transition="in" filter="fade">
                                      <p:cBhvr>
                                        <p:cTn id="7" dur="10"/>
                                        <p:tgtEl>
                                          <p:spTgt spid="923"/>
                                        </p:tgtEl>
                                      </p:cBhvr>
                                    </p:animEffect>
                                  </p:childTnLst>
                                  <p:subTnLst>
                                    <p:set>
                                      <p:cBhvr override="childStyle">
                                        <p:cTn dur="1" fill="hold" display="0" masterRel="nextClick" afterEffect="1"/>
                                        <p:tgtEl>
                                          <p:spTgt spid="923"/>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918"/>
                                        </p:tgtEl>
                                        <p:attrNameLst>
                                          <p:attrName>style.visibility</p:attrName>
                                        </p:attrNameLst>
                                      </p:cBhvr>
                                      <p:to>
                                        <p:strVal val="visible"/>
                                      </p:to>
                                    </p:set>
                                    <p:animEffect transition="in" filter="fade">
                                      <p:cBhvr>
                                        <p:cTn id="10" dur="10"/>
                                        <p:tgtEl>
                                          <p:spTgt spid="918"/>
                                        </p:tgtEl>
                                      </p:cBhvr>
                                    </p:animEffect>
                                  </p:childTnLst>
                                  <p:subTnLst>
                                    <p:set>
                                      <p:cBhvr override="childStyle">
                                        <p:cTn dur="1" fill="hold" display="0" masterRel="nextClick" afterEffect="1"/>
                                        <p:tgtEl>
                                          <p:spTgt spid="918"/>
                                        </p:tgtEl>
                                        <p:attrNameLst>
                                          <p:attrName>style.visibility</p:attrName>
                                        </p:attrNameLst>
                                      </p:cBhvr>
                                      <p:to>
                                        <p:strVal val="hidden"/>
                                      </p:to>
                                    </p:set>
                                  </p:subTnLst>
                                </p:cTn>
                              </p:par>
                              <p:par>
                                <p:cTn id="11" presetID="10" presetClass="entr" presetSubtype="0" fill="hold" nodeType="withEffect">
                                  <p:stCondLst>
                                    <p:cond delay="0"/>
                                  </p:stCondLst>
                                  <p:childTnLst>
                                    <p:set>
                                      <p:cBhvr>
                                        <p:cTn id="12" dur="1" fill="hold">
                                          <p:stCondLst>
                                            <p:cond delay="0"/>
                                          </p:stCondLst>
                                        </p:cTn>
                                        <p:tgtEl>
                                          <p:spTgt spid="917"/>
                                        </p:tgtEl>
                                        <p:attrNameLst>
                                          <p:attrName>style.visibility</p:attrName>
                                        </p:attrNameLst>
                                      </p:cBhvr>
                                      <p:to>
                                        <p:strVal val="visible"/>
                                      </p:to>
                                    </p:set>
                                    <p:animEffect transition="in" filter="fade">
                                      <p:cBhvr>
                                        <p:cTn id="13" dur="10"/>
                                        <p:tgtEl>
                                          <p:spTgt spid="917"/>
                                        </p:tgtEl>
                                      </p:cBhvr>
                                    </p:animEffect>
                                  </p:childTnLst>
                                  <p:subTnLst>
                                    <p:set>
                                      <p:cBhvr override="childStyle">
                                        <p:cTn dur="1" fill="hold" display="0" masterRel="nextClick" afterEffect="1"/>
                                        <p:tgtEl>
                                          <p:spTgt spid="917"/>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14"/>
                                        </p:tgtEl>
                                        <p:attrNameLst>
                                          <p:attrName>style.visibility</p:attrName>
                                        </p:attrNameLst>
                                      </p:cBhvr>
                                      <p:to>
                                        <p:strVal val="visible"/>
                                      </p:to>
                                    </p:set>
                                    <p:animEffect transition="in" filter="fade">
                                      <p:cBhvr>
                                        <p:cTn id="18" dur="10"/>
                                        <p:tgtEl>
                                          <p:spTgt spid="914"/>
                                        </p:tgtEl>
                                      </p:cBhvr>
                                    </p:animEffect>
                                  </p:childTnLst>
                                  <p:subTnLst>
                                    <p:set>
                                      <p:cBhvr override="childStyle">
                                        <p:cTn dur="1" fill="hold" display="0" masterRel="nextClick" afterEffect="1"/>
                                        <p:tgtEl>
                                          <p:spTgt spid="914"/>
                                        </p:tgtEl>
                                        <p:attrNameLst>
                                          <p:attrName>style.visibility</p:attrName>
                                        </p:attrNameLst>
                                      </p:cBhvr>
                                      <p:to>
                                        <p:strVal val="hidden"/>
                                      </p:to>
                                    </p:set>
                                  </p:subTnLst>
                                </p:cTn>
                              </p:par>
                              <p:par>
                                <p:cTn id="19" presetID="10" presetClass="entr" presetSubtype="0" fill="hold" nodeType="withEffect">
                                  <p:stCondLst>
                                    <p:cond delay="0"/>
                                  </p:stCondLst>
                                  <p:childTnLst>
                                    <p:set>
                                      <p:cBhvr>
                                        <p:cTn id="20" dur="1" fill="hold">
                                          <p:stCondLst>
                                            <p:cond delay="0"/>
                                          </p:stCondLst>
                                        </p:cTn>
                                        <p:tgtEl>
                                          <p:spTgt spid="919"/>
                                        </p:tgtEl>
                                        <p:attrNameLst>
                                          <p:attrName>style.visibility</p:attrName>
                                        </p:attrNameLst>
                                      </p:cBhvr>
                                      <p:to>
                                        <p:strVal val="visible"/>
                                      </p:to>
                                    </p:set>
                                    <p:animEffect transition="in" filter="fade">
                                      <p:cBhvr>
                                        <p:cTn id="21" dur="10"/>
                                        <p:tgtEl>
                                          <p:spTgt spid="919"/>
                                        </p:tgtEl>
                                      </p:cBhvr>
                                    </p:animEffect>
                                  </p:childTnLst>
                                  <p:subTnLst>
                                    <p:set>
                                      <p:cBhvr override="childStyle">
                                        <p:cTn dur="1" fill="hold" display="0" masterRel="nextClick" afterEffect="1"/>
                                        <p:tgtEl>
                                          <p:spTgt spid="919"/>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16"/>
                                        </p:tgtEl>
                                        <p:attrNameLst>
                                          <p:attrName>style.visibility</p:attrName>
                                        </p:attrNameLst>
                                      </p:cBhvr>
                                      <p:to>
                                        <p:strVal val="visible"/>
                                      </p:to>
                                    </p:set>
                                    <p:animEffect transition="in" filter="fade">
                                      <p:cBhvr>
                                        <p:cTn id="26" dur="10"/>
                                        <p:tgtEl>
                                          <p:spTgt spid="916"/>
                                        </p:tgtEl>
                                      </p:cBhvr>
                                    </p:animEffect>
                                  </p:childTnLst>
                                  <p:subTnLst>
                                    <p:set>
                                      <p:cBhvr override="childStyle">
                                        <p:cTn dur="1" fill="hold" display="0" masterRel="nextClick" afterEffect="1"/>
                                        <p:tgtEl>
                                          <p:spTgt spid="916"/>
                                        </p:tgtEl>
                                        <p:attrNameLst>
                                          <p:attrName>style.visibility</p:attrName>
                                        </p:attrNameLst>
                                      </p:cBhvr>
                                      <p:to>
                                        <p:strVal val="hidden"/>
                                      </p:to>
                                    </p:set>
                                  </p:subTnLst>
                                </p:cTn>
                              </p:par>
                              <p:par>
                                <p:cTn id="27" presetID="10" presetClass="entr" presetSubtype="0" fill="hold" nodeType="withEffect">
                                  <p:stCondLst>
                                    <p:cond delay="0"/>
                                  </p:stCondLst>
                                  <p:childTnLst>
                                    <p:set>
                                      <p:cBhvr>
                                        <p:cTn id="28" dur="1" fill="hold">
                                          <p:stCondLst>
                                            <p:cond delay="0"/>
                                          </p:stCondLst>
                                        </p:cTn>
                                        <p:tgtEl>
                                          <p:spTgt spid="921"/>
                                        </p:tgtEl>
                                        <p:attrNameLst>
                                          <p:attrName>style.visibility</p:attrName>
                                        </p:attrNameLst>
                                      </p:cBhvr>
                                      <p:to>
                                        <p:strVal val="visible"/>
                                      </p:to>
                                    </p:set>
                                    <p:animEffect transition="in" filter="fade">
                                      <p:cBhvr>
                                        <p:cTn id="29" dur="10"/>
                                        <p:tgtEl>
                                          <p:spTgt spid="921"/>
                                        </p:tgtEl>
                                      </p:cBhvr>
                                    </p:animEffect>
                                  </p:childTnLst>
                                  <p:subTnLst>
                                    <p:set>
                                      <p:cBhvr override="childStyle">
                                        <p:cTn dur="1" fill="hold" display="0" masterRel="nextClick" afterEffect="1"/>
                                        <p:tgtEl>
                                          <p:spTgt spid="921"/>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15"/>
                                        </p:tgtEl>
                                        <p:attrNameLst>
                                          <p:attrName>style.visibility</p:attrName>
                                        </p:attrNameLst>
                                      </p:cBhvr>
                                      <p:to>
                                        <p:strVal val="visible"/>
                                      </p:to>
                                    </p:set>
                                    <p:animEffect transition="in" filter="fade">
                                      <p:cBhvr>
                                        <p:cTn id="34" dur="10"/>
                                        <p:tgtEl>
                                          <p:spTgt spid="915"/>
                                        </p:tgtEl>
                                      </p:cBhvr>
                                    </p:animEffect>
                                  </p:childTnLst>
                                  <p:subTnLst>
                                    <p:set>
                                      <p:cBhvr override="childStyle">
                                        <p:cTn dur="1" fill="hold" display="0" masterRel="nextClick" afterEffect="1"/>
                                        <p:tgtEl>
                                          <p:spTgt spid="915"/>
                                        </p:tgtEl>
                                        <p:attrNameLst>
                                          <p:attrName>style.visibility</p:attrName>
                                        </p:attrNameLst>
                                      </p:cBhvr>
                                      <p:to>
                                        <p:strVal val="hidden"/>
                                      </p:to>
                                    </p:set>
                                  </p:subTnLst>
                                </p:cTn>
                              </p:par>
                              <p:par>
                                <p:cTn id="35" presetID="10" presetClass="entr" presetSubtype="0" fill="hold" nodeType="withEffect">
                                  <p:stCondLst>
                                    <p:cond delay="0"/>
                                  </p:stCondLst>
                                  <p:childTnLst>
                                    <p:set>
                                      <p:cBhvr>
                                        <p:cTn id="36" dur="1" fill="hold">
                                          <p:stCondLst>
                                            <p:cond delay="0"/>
                                          </p:stCondLst>
                                        </p:cTn>
                                        <p:tgtEl>
                                          <p:spTgt spid="920"/>
                                        </p:tgtEl>
                                        <p:attrNameLst>
                                          <p:attrName>style.visibility</p:attrName>
                                        </p:attrNameLst>
                                      </p:cBhvr>
                                      <p:to>
                                        <p:strVal val="visible"/>
                                      </p:to>
                                    </p:set>
                                    <p:animEffect transition="in" filter="fade">
                                      <p:cBhvr>
                                        <p:cTn id="37" dur="10"/>
                                        <p:tgtEl>
                                          <p:spTgt spid="920"/>
                                        </p:tgtEl>
                                      </p:cBhvr>
                                    </p:animEffect>
                                  </p:childTnLst>
                                  <p:subTnLst>
                                    <p:set>
                                      <p:cBhvr override="childStyle">
                                        <p:cTn dur="1" fill="hold" display="0" masterRel="nextClick" afterEffect="1"/>
                                        <p:tgtEl>
                                          <p:spTgt spid="9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0436"/>
            <a:ext cx="9144000" cy="429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6478" y="-54671"/>
            <a:ext cx="6743506" cy="1979704"/>
          </a:xfrm>
        </p:spPr>
        <p:txBody>
          <a:bodyPr>
            <a:normAutofit/>
          </a:bodyPr>
          <a:lstStyle/>
          <a:p>
            <a:pPr algn="l"/>
            <a:r>
              <a:rPr lang="en-US" sz="5400" dirty="0" smtClean="0">
                <a:solidFill>
                  <a:srgbClr val="0064A4"/>
                </a:solidFill>
                <a:latin typeface="Montserrat Medium" panose="00000600000000000000" pitchFamily="2" charset="0"/>
              </a:rPr>
              <a:t>Instructor Demo</a:t>
            </a:r>
            <a:endParaRPr lang="en-US" sz="5400" dirty="0">
              <a:solidFill>
                <a:srgbClr val="0064A4"/>
              </a:solidFill>
              <a:latin typeface="Montserrat Medium" panose="00000600000000000000" pitchFamily="2" charset="0"/>
            </a:endParaRPr>
          </a:p>
        </p:txBody>
      </p:sp>
      <p:pic>
        <p:nvPicPr>
          <p:cNvPr id="4" name="Picture 3" descr="Final Year Projects for Mechanical Engineering Stud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14" y="1833175"/>
            <a:ext cx="2821229" cy="2902191"/>
          </a:xfrm>
          <a:prstGeom prst="rect">
            <a:avLst/>
          </a:prstGeom>
        </p:spPr>
      </p:pic>
      <p:sp>
        <p:nvSpPr>
          <p:cNvPr id="5" name="TextBox 4"/>
          <p:cNvSpPr txBox="1"/>
          <p:nvPr/>
        </p:nvSpPr>
        <p:spPr>
          <a:xfrm>
            <a:off x="3903853" y="1576110"/>
            <a:ext cx="4904509" cy="3785652"/>
          </a:xfrm>
          <a:prstGeom prst="rect">
            <a:avLst/>
          </a:prstGeom>
          <a:noFill/>
        </p:spPr>
        <p:txBody>
          <a:bodyPr wrap="square" rtlCol="0">
            <a:spAutoFit/>
          </a:bodyPr>
          <a:lstStyle/>
          <a:p>
            <a:r>
              <a:rPr lang="en-US" sz="2400" dirty="0" smtClean="0">
                <a:latin typeface="Articulate" panose="02000503040000020004" pitchFamily="2" charset="0"/>
              </a:rPr>
              <a:t>Please watch along as the instructor performs a demonstration in the UCPath system.</a:t>
            </a:r>
          </a:p>
          <a:p>
            <a:endParaRPr lang="en-US" sz="2400" dirty="0">
              <a:latin typeface="Articulate" panose="02000503040000020004" pitchFamily="2" charset="0"/>
            </a:endParaRPr>
          </a:p>
          <a:p>
            <a:r>
              <a:rPr lang="en-US" sz="2400" dirty="0" smtClean="0">
                <a:latin typeface="Articulate" panose="02000503040000020004" pitchFamily="2" charset="0"/>
              </a:rPr>
              <a:t>After the demonstration is complete, feel free to pause the course and try yourself by visiting the </a:t>
            </a:r>
            <a:r>
              <a:rPr lang="en-US" sz="2400" b="1" dirty="0" smtClean="0">
                <a:latin typeface="Articulate" panose="02000503040000020004" pitchFamily="2" charset="0"/>
              </a:rPr>
              <a:t>UPK </a:t>
            </a:r>
            <a:r>
              <a:rPr lang="en-US" sz="2400" b="1" dirty="0" err="1" smtClean="0">
                <a:latin typeface="Articulate" panose="02000503040000020004" pitchFamily="2" charset="0"/>
              </a:rPr>
              <a:t>Helpsite</a:t>
            </a:r>
            <a:r>
              <a:rPr lang="en-US" sz="2400" b="1" dirty="0" smtClean="0">
                <a:latin typeface="Articulate" panose="02000503040000020004" pitchFamily="2" charset="0"/>
              </a:rPr>
              <a:t> </a:t>
            </a:r>
            <a:r>
              <a:rPr lang="en-US" sz="2400" dirty="0" smtClean="0">
                <a:latin typeface="Articulate" panose="02000503040000020004" pitchFamily="2" charset="0"/>
              </a:rPr>
              <a:t>in the resource section of this course.</a:t>
            </a:r>
            <a:endParaRPr lang="en-US" sz="2400" dirty="0">
              <a:latin typeface="Articulate" panose="02000503040000020004" pitchFamily="2" charset="0"/>
            </a:endParaRPr>
          </a:p>
        </p:txBody>
      </p:sp>
      <p:sp>
        <p:nvSpPr>
          <p:cNvPr id="6" name="Rectangle 5"/>
          <p:cNvSpPr/>
          <p:nvPr/>
        </p:nvSpPr>
        <p:spPr>
          <a:xfrm>
            <a:off x="271058" y="5508640"/>
            <a:ext cx="8601884" cy="558610"/>
          </a:xfrm>
          <a:prstGeom prst="rect">
            <a:avLst/>
          </a:prstGeom>
          <a:solidFill>
            <a:srgbClr val="95C93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ysClr val="windowText" lastClr="000000"/>
                </a:solidFill>
              </a:rPr>
              <a:t>Search the UPK </a:t>
            </a:r>
            <a:r>
              <a:rPr lang="en-US" dirty="0" err="1" smtClean="0">
                <a:solidFill>
                  <a:sysClr val="windowText" lastClr="000000"/>
                </a:solidFill>
              </a:rPr>
              <a:t>Helpsite</a:t>
            </a:r>
            <a:r>
              <a:rPr lang="en-US" dirty="0" smtClean="0">
                <a:solidFill>
                  <a:sysClr val="windowText" lastClr="000000"/>
                </a:solidFill>
              </a:rPr>
              <a:t> for </a:t>
            </a:r>
            <a:r>
              <a:rPr lang="en-US" b="1" dirty="0" smtClean="0">
                <a:solidFill>
                  <a:sysClr val="windowText" lastClr="000000"/>
                </a:solidFill>
              </a:rPr>
              <a:t>“ Enter Position Funding Update”</a:t>
            </a:r>
            <a:endParaRPr lang="en-US" b="1" dirty="0">
              <a:solidFill>
                <a:sysClr val="windowText" lastClr="000000"/>
              </a:solidFill>
            </a:endParaRPr>
          </a:p>
        </p:txBody>
      </p:sp>
    </p:spTree>
    <p:custDataLst>
      <p:tags r:id="rId1"/>
    </p:custDataLst>
    <p:extLst>
      <p:ext uri="{BB962C8B-B14F-4D97-AF65-F5344CB8AC3E}">
        <p14:creationId xmlns:p14="http://schemas.microsoft.com/office/powerpoint/2010/main" val="32864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123066" y="1009001"/>
            <a:ext cx="8865206" cy="803470"/>
          </a:xfrm>
        </p:spPr>
        <p:txBody>
          <a:bodyPr>
            <a:noAutofit/>
          </a:bodyPr>
          <a:lstStyle/>
          <a:p>
            <a:r>
              <a:rPr lang="en-US" sz="2800" b="0" dirty="0" smtClean="0"/>
              <a:t>Location of DOPE Report: UCPath Decision Support &gt; Payroll</a:t>
            </a:r>
          </a:p>
        </p:txBody>
      </p:sp>
      <p:sp>
        <p:nvSpPr>
          <p:cNvPr id="4" name="Title 3"/>
          <p:cNvSpPr>
            <a:spLocks noGrp="1"/>
          </p:cNvSpPr>
          <p:nvPr>
            <p:ph type="title"/>
          </p:nvPr>
        </p:nvSpPr>
        <p:spPr>
          <a:xfrm>
            <a:off x="16329" y="26578"/>
            <a:ext cx="9143999" cy="850911"/>
          </a:xfrm>
        </p:spPr>
        <p:txBody>
          <a:bodyPr vert="horz" lIns="91440" tIns="45720" rIns="91440" bIns="45720" rtlCol="0" anchor="ctr">
            <a:noAutofit/>
          </a:bodyPr>
          <a:lstStyle/>
          <a:p>
            <a:r>
              <a:rPr lang="en-US" sz="3600" dirty="0" err="1" smtClean="0">
                <a:solidFill>
                  <a:schemeClr val="tx2"/>
                </a:solidFill>
              </a:rPr>
              <a:t>ZotPortal</a:t>
            </a:r>
            <a:r>
              <a:rPr lang="en-US" sz="3600" dirty="0" smtClean="0">
                <a:solidFill>
                  <a:schemeClr val="tx2"/>
                </a:solidFill>
              </a:rPr>
              <a:t> UCPath Decision Support</a:t>
            </a:r>
            <a:endParaRPr lang="en-US" sz="3600" dirty="0">
              <a:solidFill>
                <a:schemeClr val="tx2"/>
              </a:solidFill>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29808" y="1911325"/>
            <a:ext cx="8709477" cy="3133333"/>
          </a:xfrm>
          <a:prstGeom prst="rect">
            <a:avLst/>
          </a:prstGeom>
          <a:ln>
            <a:solidFill>
              <a:schemeClr val="tx1">
                <a:lumMod val="50000"/>
                <a:lumOff val="50000"/>
              </a:schemeClr>
            </a:solidFill>
          </a:ln>
        </p:spPr>
      </p:pic>
      <p:sp>
        <p:nvSpPr>
          <p:cNvPr id="10" name="Rectangle 9"/>
          <p:cNvSpPr/>
          <p:nvPr/>
        </p:nvSpPr>
        <p:spPr>
          <a:xfrm>
            <a:off x="246136" y="5372131"/>
            <a:ext cx="8914192" cy="723275"/>
          </a:xfrm>
          <a:prstGeom prst="rect">
            <a:avLst/>
          </a:prstGeom>
        </p:spPr>
        <p:txBody>
          <a:bodyPr wrap="square">
            <a:spAutoFit/>
          </a:bodyPr>
          <a:lstStyle/>
          <a:p>
            <a:r>
              <a:rPr lang="en-US" b="1" u="sng" dirty="0" smtClean="0"/>
              <a:t>Other Funding Report</a:t>
            </a:r>
            <a:r>
              <a:rPr lang="en-US" b="1" dirty="0" smtClean="0"/>
              <a:t>: UCPath Decision Support &gt; Job </a:t>
            </a:r>
          </a:p>
          <a:p>
            <a:pPr>
              <a:spcBef>
                <a:spcPts val="600"/>
              </a:spcBef>
            </a:pPr>
            <a:r>
              <a:rPr lang="en-US" b="1" dirty="0" smtClean="0"/>
              <a:t>Position </a:t>
            </a:r>
            <a:r>
              <a:rPr lang="en-US" b="1" dirty="0"/>
              <a:t>Funding Audit Report: </a:t>
            </a:r>
            <a:r>
              <a:rPr lang="en-US" dirty="0"/>
              <a:t>Used to identify </a:t>
            </a:r>
            <a:r>
              <a:rPr lang="en-US" dirty="0" smtClean="0"/>
              <a:t>positions that have active funding.</a:t>
            </a:r>
            <a:endParaRPr lang="en-US" dirty="0"/>
          </a:p>
        </p:txBody>
      </p:sp>
    </p:spTree>
    <p:custDataLst>
      <p:tags r:id="rId1"/>
    </p:custDataLst>
    <p:extLst>
      <p:ext uri="{BB962C8B-B14F-4D97-AF65-F5344CB8AC3E}">
        <p14:creationId xmlns:p14="http://schemas.microsoft.com/office/powerpoint/2010/main" val="31999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915" y="2509198"/>
            <a:ext cx="8621486" cy="2568989"/>
          </a:xfrm>
        </p:spPr>
        <p:txBody>
          <a:bodyPr>
            <a:normAutofit/>
          </a:bodyPr>
          <a:lstStyle/>
          <a:p>
            <a:r>
              <a:rPr lang="en-US" sz="2400" b="1" dirty="0" smtClean="0"/>
              <a:t>UCPath Report Office Hours </a:t>
            </a:r>
            <a:r>
              <a:rPr lang="en-US" sz="2400" dirty="0" smtClean="0"/>
              <a:t>are available for additional support or training every Tuesday &amp; Thursday from 3:00pm – 4:00pm PST via a live Zoom session</a:t>
            </a:r>
            <a:endParaRPr lang="en-US" sz="2400" dirty="0"/>
          </a:p>
        </p:txBody>
      </p:sp>
      <p:sp>
        <p:nvSpPr>
          <p:cNvPr id="3" name="Text Placeholder 2"/>
          <p:cNvSpPr>
            <a:spLocks noGrp="1"/>
          </p:cNvSpPr>
          <p:nvPr>
            <p:ph type="body" idx="10"/>
          </p:nvPr>
        </p:nvSpPr>
        <p:spPr>
          <a:xfrm>
            <a:off x="293914" y="1420587"/>
            <a:ext cx="8392886" cy="640080"/>
          </a:xfrm>
        </p:spPr>
        <p:txBody>
          <a:bodyPr>
            <a:noAutofit/>
          </a:bodyPr>
          <a:lstStyle/>
          <a:p>
            <a:r>
              <a:rPr lang="en-US" sz="2800" dirty="0" smtClean="0"/>
              <a:t>Feel free to download the </a:t>
            </a:r>
            <a:r>
              <a:rPr lang="en-US" sz="2800" dirty="0" smtClean="0">
                <a:solidFill>
                  <a:schemeClr val="accent5"/>
                </a:solidFill>
              </a:rPr>
              <a:t>Cognos Report Quick Reference Guide </a:t>
            </a:r>
            <a:r>
              <a:rPr lang="en-US" sz="2800" dirty="0" smtClean="0"/>
              <a:t>in the Resources section of this course.</a:t>
            </a:r>
            <a:endParaRPr lang="en-US" sz="2800" dirty="0"/>
          </a:p>
        </p:txBody>
      </p:sp>
      <p:sp>
        <p:nvSpPr>
          <p:cNvPr id="4" name="Title 3"/>
          <p:cNvSpPr>
            <a:spLocks noGrp="1"/>
          </p:cNvSpPr>
          <p:nvPr>
            <p:ph type="title"/>
          </p:nvPr>
        </p:nvSpPr>
        <p:spPr/>
        <p:txBody>
          <a:bodyPr/>
          <a:lstStyle/>
          <a:p>
            <a:r>
              <a:rPr lang="en-US" dirty="0" smtClean="0"/>
              <a:t>Report Resources</a:t>
            </a: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823884" y="3793692"/>
            <a:ext cx="3691215" cy="2808469"/>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27207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04136"/>
            <a:ext cx="9144000" cy="3296602"/>
          </a:xfrm>
          <a:prstGeom prst="rect">
            <a:avLst/>
          </a:prstGeom>
          <a:solidFill>
            <a:schemeClr val="bg2">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nip Single Corner Rectangle 9"/>
          <p:cNvSpPr/>
          <p:nvPr/>
        </p:nvSpPr>
        <p:spPr>
          <a:xfrm>
            <a:off x="99099" y="2187309"/>
            <a:ext cx="3700463" cy="1036139"/>
          </a:xfrm>
          <a:prstGeom prst="snip1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784982"/>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885148" y="0"/>
            <a:ext cx="7373703" cy="2295438"/>
          </a:xfrm>
          <a:prstGeom prst="rect">
            <a:avLst/>
          </a:prstGeom>
        </p:spPr>
      </p:pic>
      <p:sp>
        <p:nvSpPr>
          <p:cNvPr id="2" name="Text Placeholder 1"/>
          <p:cNvSpPr>
            <a:spLocks noGrp="1"/>
          </p:cNvSpPr>
          <p:nvPr>
            <p:ph type="body" idx="1"/>
          </p:nvPr>
        </p:nvSpPr>
        <p:spPr>
          <a:xfrm>
            <a:off x="3564426" y="3943043"/>
            <a:ext cx="8348472" cy="1096124"/>
          </a:xfrm>
        </p:spPr>
        <p:txBody>
          <a:bodyPr anchor="ctr"/>
          <a:lstStyle/>
          <a:p>
            <a:r>
              <a:rPr lang="en-US" sz="4800" b="1" dirty="0" smtClean="0">
                <a:solidFill>
                  <a:srgbClr val="0064A4"/>
                </a:solidFill>
                <a:latin typeface="Montserrat Medium" panose="00000600000000000000" pitchFamily="2" charset="0"/>
                <a:ea typeface="Microsoft Sans Serif" panose="020B0604020202020204" pitchFamily="34" charset="0"/>
                <a:cs typeface="Nirmala UI Semilight" panose="020B0402040204020203" pitchFamily="34" charset="0"/>
              </a:rPr>
              <a:t>Funding Entry </a:t>
            </a:r>
          </a:p>
          <a:p>
            <a:r>
              <a:rPr lang="en-US" sz="4800" b="1" dirty="0" smtClean="0">
                <a:solidFill>
                  <a:srgbClr val="0064A4"/>
                </a:solidFill>
                <a:latin typeface="Montserrat Medium" panose="00000600000000000000" pitchFamily="2" charset="0"/>
                <a:ea typeface="Microsoft Sans Serif" panose="020B0604020202020204" pitchFamily="34" charset="0"/>
                <a:cs typeface="Nirmala UI Semilight" panose="020B0402040204020203" pitchFamily="34" charset="0"/>
              </a:rPr>
              <a:t>Overview</a:t>
            </a:r>
            <a:endParaRPr lang="en-US" sz="4800" b="1" dirty="0">
              <a:solidFill>
                <a:srgbClr val="0064A4"/>
              </a:solidFill>
              <a:latin typeface="Montserrat Medium" panose="00000600000000000000" pitchFamily="2" charset="0"/>
              <a:ea typeface="Microsoft Sans Serif" panose="020B0604020202020204" pitchFamily="34" charset="0"/>
              <a:cs typeface="Nirmala UI Semilight" panose="020B0402040204020203" pitchFamily="34" charset="0"/>
            </a:endParaRPr>
          </a:p>
        </p:txBody>
      </p:sp>
      <p:pic>
        <p:nvPicPr>
          <p:cNvPr id="8" name="Picture 7" descr="Brights Project – Brights Proj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062" y="3818325"/>
            <a:ext cx="1331579" cy="1331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nip Single Corner Rectangle 5"/>
          <p:cNvSpPr/>
          <p:nvPr/>
        </p:nvSpPr>
        <p:spPr>
          <a:xfrm>
            <a:off x="190190" y="2118262"/>
            <a:ext cx="3700463" cy="1036139"/>
          </a:xfrm>
          <a:prstGeom prst="snip1Rect">
            <a:avLst/>
          </a:prstGeom>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48515" y="2251750"/>
            <a:ext cx="3242659" cy="749808"/>
          </a:xfrm>
          <a:effectLst>
            <a:outerShdw blurRad="50800" dist="38100" dir="10800000" algn="r" rotWithShape="0">
              <a:prstClr val="black">
                <a:alpha val="40000"/>
              </a:prstClr>
            </a:outerShdw>
          </a:effectLst>
        </p:spPr>
        <p:txBody>
          <a:bodyPr>
            <a:normAutofit/>
          </a:bodyPr>
          <a:lstStyle/>
          <a:p>
            <a:r>
              <a:rPr lang="en-US" b="1" i="1" dirty="0" smtClean="0">
                <a:solidFill>
                  <a:srgbClr val="FFD200"/>
                </a:solidFill>
                <a:latin typeface="Gill Sans MT" panose="020B0502020104020203" pitchFamily="34" charset="0"/>
              </a:rPr>
              <a:t>Lesson </a:t>
            </a:r>
            <a:r>
              <a:rPr lang="en-US" b="1" i="1" dirty="0">
                <a:solidFill>
                  <a:srgbClr val="FFD200"/>
                </a:solidFill>
                <a:latin typeface="Gill Sans MT" panose="020B0502020104020203" pitchFamily="34" charset="0"/>
              </a:rPr>
              <a:t>1</a:t>
            </a:r>
          </a:p>
        </p:txBody>
      </p:sp>
      <p:sp>
        <p:nvSpPr>
          <p:cNvPr id="12" name="Rectangle 11"/>
          <p:cNvSpPr/>
          <p:nvPr/>
        </p:nvSpPr>
        <p:spPr>
          <a:xfrm>
            <a:off x="0" y="6317565"/>
            <a:ext cx="9145125" cy="5878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71943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0472" y="86821"/>
            <a:ext cx="6970698" cy="1470025"/>
          </a:xfrm>
        </p:spPr>
        <p:txBody>
          <a:bodyPr/>
          <a:lstStyle/>
          <a:p>
            <a:r>
              <a:rPr lang="en-US" dirty="0" smtClean="0"/>
              <a:t>Lesson 3 Complete</a:t>
            </a:r>
            <a:endParaRPr lang="en-US" dirty="0"/>
          </a:p>
        </p:txBody>
      </p:sp>
      <p:sp>
        <p:nvSpPr>
          <p:cNvPr id="3" name="Subtitle 2"/>
          <p:cNvSpPr>
            <a:spLocks noGrp="1"/>
          </p:cNvSpPr>
          <p:nvPr>
            <p:ph type="subTitle" idx="1"/>
          </p:nvPr>
        </p:nvSpPr>
        <p:spPr/>
        <p:txBody>
          <a:bodyPr/>
          <a:lstStyle/>
          <a:p>
            <a:r>
              <a:rPr lang="en-US" b="1" dirty="0" smtClean="0">
                <a:solidFill>
                  <a:srgbClr val="09548D"/>
                </a:solidFill>
                <a:latin typeface="Montserrat Medium" panose="00000600000000000000" pitchFamily="2" charset="0"/>
              </a:rPr>
              <a:t>Lesson Summary:</a:t>
            </a:r>
          </a:p>
          <a:p>
            <a:pPr marL="457200" indent="-457200">
              <a:buClr>
                <a:srgbClr val="00B050"/>
              </a:buClr>
              <a:buFont typeface="Wingdings" panose="05000000000000000000" pitchFamily="2" charset="2"/>
              <a:buChar char="ü"/>
            </a:pPr>
            <a:r>
              <a:rPr lang="en-US" dirty="0" smtClean="0"/>
              <a:t>Describe the Position </a:t>
            </a:r>
            <a:r>
              <a:rPr lang="en-US" dirty="0"/>
              <a:t>F</a:t>
            </a:r>
            <a:r>
              <a:rPr lang="en-US" dirty="0" smtClean="0"/>
              <a:t>unding </a:t>
            </a:r>
            <a:r>
              <a:rPr lang="en-US" dirty="0"/>
              <a:t>U</a:t>
            </a:r>
            <a:r>
              <a:rPr lang="en-US" dirty="0" smtClean="0"/>
              <a:t>pdate process </a:t>
            </a:r>
          </a:p>
          <a:p>
            <a:pPr marL="457200" indent="-457200">
              <a:buClr>
                <a:srgbClr val="00B050"/>
              </a:buClr>
              <a:buFont typeface="Wingdings" panose="05000000000000000000" pitchFamily="2" charset="2"/>
              <a:buChar char="ü"/>
            </a:pPr>
            <a:r>
              <a:rPr lang="en-US" dirty="0" smtClean="0"/>
              <a:t>Enter a Position Funding Update</a:t>
            </a:r>
          </a:p>
          <a:p>
            <a:pPr marL="457200" indent="-457200">
              <a:buClr>
                <a:srgbClr val="00B050"/>
              </a:buClr>
              <a:buFont typeface="Wingdings" panose="05000000000000000000" pitchFamily="2" charset="2"/>
              <a:buChar char="ü"/>
            </a:pPr>
            <a:r>
              <a:rPr lang="en-US" dirty="0" smtClean="0"/>
              <a:t>List available report resources</a:t>
            </a:r>
            <a:endParaRPr lang="en-US" dirty="0"/>
          </a:p>
        </p:txBody>
      </p:sp>
      <p:pic>
        <p:nvPicPr>
          <p:cNvPr id="4" name="Picture 3" descr="File:Antu task-complete.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90" y="11342"/>
            <a:ext cx="1620982" cy="1620982"/>
          </a:xfrm>
          <a:prstGeom prst="rect">
            <a:avLst/>
          </a:prstGeom>
        </p:spPr>
      </p:pic>
    </p:spTree>
    <p:custDataLst>
      <p:tags r:id="rId1"/>
    </p:custDataLst>
    <p:extLst>
      <p:ext uri="{BB962C8B-B14F-4D97-AF65-F5344CB8AC3E}">
        <p14:creationId xmlns:p14="http://schemas.microsoft.com/office/powerpoint/2010/main" val="1507397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6361" y="39377"/>
            <a:ext cx="6436925" cy="1470025"/>
          </a:xfrm>
        </p:spPr>
        <p:txBody>
          <a:bodyPr/>
          <a:lstStyle/>
          <a:p>
            <a:r>
              <a:rPr lang="en-US" sz="4400" dirty="0" smtClean="0"/>
              <a:t>Course Summary</a:t>
            </a:r>
            <a:endParaRPr lang="en-US" sz="4400" dirty="0"/>
          </a:p>
        </p:txBody>
      </p:sp>
      <p:sp>
        <p:nvSpPr>
          <p:cNvPr id="3" name="Subtitle 2"/>
          <p:cNvSpPr>
            <a:spLocks noGrp="1"/>
          </p:cNvSpPr>
          <p:nvPr>
            <p:ph type="subTitle" idx="1"/>
          </p:nvPr>
        </p:nvSpPr>
        <p:spPr>
          <a:xfrm>
            <a:off x="246598" y="2017848"/>
            <a:ext cx="8597152" cy="4546725"/>
          </a:xfrm>
        </p:spPr>
        <p:txBody>
          <a:bodyPr>
            <a:noAutofit/>
          </a:bodyPr>
          <a:lstStyle/>
          <a:p>
            <a:pPr marL="457200" indent="-457200">
              <a:buFont typeface="Wingdings" panose="05000000000000000000" pitchFamily="2" charset="2"/>
              <a:buChar char="ü"/>
            </a:pPr>
            <a:r>
              <a:rPr lang="en-US" sz="2200" dirty="0" smtClean="0">
                <a:latin typeface="+mj-lt"/>
              </a:rPr>
              <a:t>In UCPath, fund source information is entered on a separate page, Funding Entry page.</a:t>
            </a:r>
          </a:p>
          <a:p>
            <a:pPr marL="457200" indent="-457200">
              <a:spcBef>
                <a:spcPts val="600"/>
              </a:spcBef>
              <a:buFont typeface="Wingdings" panose="05000000000000000000" pitchFamily="2" charset="2"/>
              <a:buChar char="ü"/>
            </a:pPr>
            <a:r>
              <a:rPr lang="en-US" sz="2200" dirty="0" smtClean="0">
                <a:latin typeface="+mj-lt"/>
              </a:rPr>
              <a:t>Funding is assigned to a position and entered using a position and department combination.</a:t>
            </a:r>
          </a:p>
          <a:p>
            <a:pPr marL="457200" lvl="0" indent="-457200">
              <a:spcBef>
                <a:spcPts val="600"/>
              </a:spcBef>
              <a:buFont typeface="Wingdings" panose="05000000000000000000" pitchFamily="2" charset="2"/>
              <a:buChar char="ü"/>
              <a:defRPr/>
            </a:pPr>
            <a:r>
              <a:rPr lang="en-US" sz="2200" dirty="0">
                <a:latin typeface="+mj-lt"/>
              </a:rPr>
              <a:t>If the Department for a position changes, the funding link is broken and has to be entered using the position and new department.</a:t>
            </a:r>
          </a:p>
          <a:p>
            <a:pPr marL="457200" indent="-457200">
              <a:spcBef>
                <a:spcPts val="600"/>
              </a:spcBef>
              <a:buFont typeface="Wingdings" panose="05000000000000000000" pitchFamily="2" charset="2"/>
              <a:buChar char="ü"/>
            </a:pPr>
            <a:r>
              <a:rPr lang="en-US" sz="2200" dirty="0" smtClean="0">
                <a:latin typeface="+mj-lt"/>
              </a:rPr>
              <a:t>Funding is not required to be entered before an employee can be paid.</a:t>
            </a:r>
          </a:p>
          <a:p>
            <a:pPr marL="822960" lvl="2" indent="-457200" algn="l">
              <a:spcBef>
                <a:spcPts val="600"/>
              </a:spcBef>
              <a:buFont typeface="Courier New" panose="02070309020205020404" pitchFamily="49" charset="0"/>
              <a:buChar char="o"/>
            </a:pPr>
            <a:r>
              <a:rPr lang="en-US" sz="1800" dirty="0">
                <a:solidFill>
                  <a:schemeClr val="tx1"/>
                </a:solidFill>
                <a:latin typeface="+mj-lt"/>
              </a:rPr>
              <a:t>If the funding is not entered before payroll cut-off the department default account will be charged and salary cost transfer must be processed to transfer the salary cost to the right fund source</a:t>
            </a:r>
            <a:r>
              <a:rPr lang="en-US" sz="1800" dirty="0" smtClean="0">
                <a:solidFill>
                  <a:schemeClr val="tx1"/>
                </a:solidFill>
                <a:latin typeface="+mj-lt"/>
              </a:rPr>
              <a:t>.</a:t>
            </a:r>
          </a:p>
          <a:p>
            <a:pPr lvl="1" indent="-457200" algn="l">
              <a:spcBef>
                <a:spcPts val="600"/>
              </a:spcBef>
              <a:buFont typeface="Wingdings" panose="05000000000000000000" pitchFamily="2" charset="2"/>
              <a:buChar char="ü"/>
            </a:pPr>
            <a:r>
              <a:rPr lang="en-US" sz="2200" dirty="0">
                <a:solidFill>
                  <a:schemeClr val="tx1"/>
                </a:solidFill>
                <a:latin typeface="+mj-lt"/>
              </a:rPr>
              <a:t>The DOPE report is used to reconcile position funding information after payroll has processed.</a:t>
            </a:r>
          </a:p>
        </p:txBody>
      </p:sp>
      <p:pic>
        <p:nvPicPr>
          <p:cNvPr id="4" name="Picture 3" descr="Goal PNG Transparent Images | PNG Al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09" y="95788"/>
            <a:ext cx="1740552" cy="1328993"/>
          </a:xfrm>
          <a:prstGeom prst="rect">
            <a:avLst/>
          </a:prstGeom>
        </p:spPr>
      </p:pic>
    </p:spTree>
    <p:custDataLst>
      <p:tags r:id="rId1"/>
    </p:custDataLst>
    <p:extLst>
      <p:ext uri="{BB962C8B-B14F-4D97-AF65-F5344CB8AC3E}">
        <p14:creationId xmlns:p14="http://schemas.microsoft.com/office/powerpoint/2010/main" val="3762750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20436"/>
            <a:ext cx="9144000" cy="429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n the News | Andress &amp; Associ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464" y="3808033"/>
            <a:ext cx="4247535" cy="2548521"/>
          </a:xfrm>
          <a:prstGeom prst="rect">
            <a:avLst/>
          </a:prstGeom>
        </p:spPr>
      </p:pic>
      <p:pic>
        <p:nvPicPr>
          <p:cNvPr id="5" name="Picture 4"/>
          <p:cNvPicPr>
            <a:picLocks noChangeAspect="1"/>
          </p:cNvPicPr>
          <p:nvPr/>
        </p:nvPicPr>
        <p:blipFill>
          <a:blip r:embed="rId4"/>
          <a:stretch>
            <a:fillRect/>
          </a:stretch>
        </p:blipFill>
        <p:spPr>
          <a:xfrm>
            <a:off x="885148" y="72813"/>
            <a:ext cx="7373703" cy="2295438"/>
          </a:xfrm>
          <a:prstGeom prst="rect">
            <a:avLst/>
          </a:prstGeom>
        </p:spPr>
      </p:pic>
      <p:sp>
        <p:nvSpPr>
          <p:cNvPr id="2" name="Title 1"/>
          <p:cNvSpPr>
            <a:spLocks noGrp="1"/>
          </p:cNvSpPr>
          <p:nvPr>
            <p:ph type="title"/>
          </p:nvPr>
        </p:nvSpPr>
        <p:spPr>
          <a:xfrm>
            <a:off x="885148" y="2396819"/>
            <a:ext cx="6499040" cy="1979704"/>
          </a:xfrm>
        </p:spPr>
        <p:txBody>
          <a:bodyPr vert="horz" lIns="91440" tIns="45720" rIns="91440" bIns="45720" rtlCol="0" anchor="ctr">
            <a:normAutofit/>
          </a:bodyPr>
          <a:lstStyle/>
          <a:p>
            <a:pPr algn="l"/>
            <a:r>
              <a:rPr lang="en-US" sz="4800" dirty="0" smtClean="0">
                <a:solidFill>
                  <a:srgbClr val="1B3D6D"/>
                </a:solidFill>
                <a:latin typeface="Montserrat Medium" panose="00000600000000000000" pitchFamily="2" charset="0"/>
              </a:rPr>
              <a:t>Online Course </a:t>
            </a:r>
            <a:r>
              <a:rPr lang="en-US" sz="4800" dirty="0">
                <a:solidFill>
                  <a:srgbClr val="1B3D6D"/>
                </a:solidFill>
                <a:latin typeface="Montserrat Medium" panose="00000600000000000000" pitchFamily="2" charset="0"/>
              </a:rPr>
              <a:t>Resources</a:t>
            </a:r>
          </a:p>
        </p:txBody>
      </p:sp>
    </p:spTree>
    <p:custDataLst>
      <p:tags r:id="rId1"/>
    </p:custDataLst>
    <p:extLst>
      <p:ext uri="{BB962C8B-B14F-4D97-AF65-F5344CB8AC3E}">
        <p14:creationId xmlns:p14="http://schemas.microsoft.com/office/powerpoint/2010/main" val="1283506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14"/>
          <p:cNvSpPr txBox="1">
            <a:spLocks noGrp="1"/>
          </p:cNvSpPr>
          <p:nvPr>
            <p:ph type="body" idx="1"/>
          </p:nvPr>
        </p:nvSpPr>
        <p:spPr>
          <a:xfrm>
            <a:off x="160641" y="1134375"/>
            <a:ext cx="8951495" cy="4744652"/>
          </a:xfrm>
          <a:prstGeom prst="rect">
            <a:avLst/>
          </a:prstGeom>
          <a:noFill/>
          <a:ln>
            <a:noFill/>
          </a:ln>
        </p:spPr>
        <p:txBody>
          <a:bodyPr spcFirstLastPara="1" wrap="square" lIns="91425" tIns="45700" rIns="91425" bIns="45700" anchor="t" anchorCtr="0">
            <a:noAutofit/>
          </a:bodyPr>
          <a:lstStyle/>
          <a:p>
            <a:pPr lvl="0" algn="l" rtl="0">
              <a:spcBef>
                <a:spcPts val="0"/>
              </a:spcBef>
              <a:spcAft>
                <a:spcPts val="0"/>
              </a:spcAft>
              <a:buClr>
                <a:schemeClr val="dk1"/>
              </a:buClr>
              <a:buSzPts val="2800"/>
              <a:buFont typeface="Wingdings" panose="05000000000000000000" pitchFamily="2" charset="2"/>
              <a:buChar char="Ø"/>
            </a:pPr>
            <a:r>
              <a:rPr lang="en-US" dirty="0"/>
              <a:t>The </a:t>
            </a:r>
            <a:r>
              <a:rPr lang="en-US" b="1" u="sng" dirty="0" smtClean="0">
                <a:solidFill>
                  <a:schemeClr val="hlink"/>
                </a:solidFill>
                <a:hlinkClick r:id="rId4" action="ppaction://hlinkfile"/>
              </a:rPr>
              <a:t>UCI UCPath</a:t>
            </a:r>
            <a:r>
              <a:rPr lang="en-US" dirty="0">
                <a:hlinkClick r:id="rId4" action="ppaction://hlinkfile"/>
              </a:rPr>
              <a:t> </a:t>
            </a:r>
            <a:r>
              <a:rPr lang="en-US" dirty="0" smtClean="0"/>
              <a:t>website is your first line of support for all UCPath related questions. </a:t>
            </a:r>
          </a:p>
          <a:p>
            <a:pPr lvl="0" algn="l" rtl="0">
              <a:spcBef>
                <a:spcPts val="0"/>
              </a:spcBef>
              <a:spcAft>
                <a:spcPts val="0"/>
              </a:spcAft>
              <a:buClr>
                <a:schemeClr val="dk1"/>
              </a:buClr>
              <a:buSzPts val="2800"/>
              <a:buFont typeface="Wingdings" panose="05000000000000000000" pitchFamily="2" charset="2"/>
              <a:buChar char="Ø"/>
            </a:pPr>
            <a:endParaRPr lang="en-US" sz="1800" dirty="0" smtClean="0"/>
          </a:p>
          <a:p>
            <a:pPr lvl="0" algn="l" rtl="0">
              <a:spcBef>
                <a:spcPts val="0"/>
              </a:spcBef>
              <a:spcAft>
                <a:spcPts val="0"/>
              </a:spcAft>
              <a:buClr>
                <a:schemeClr val="dk1"/>
              </a:buClr>
              <a:buSzPts val="2800"/>
              <a:buFont typeface="Wingdings" panose="05000000000000000000" pitchFamily="2" charset="2"/>
              <a:buChar char="Ø"/>
            </a:pPr>
            <a:r>
              <a:rPr lang="en-US" dirty="0" smtClean="0"/>
              <a:t>Use the </a:t>
            </a:r>
            <a:r>
              <a:rPr lang="en-US" b="1" dirty="0" smtClean="0"/>
              <a:t>Search</a:t>
            </a:r>
            <a:r>
              <a:rPr lang="en-US" dirty="0" smtClean="0"/>
              <a:t> feature to find conceptual </a:t>
            </a:r>
            <a:r>
              <a:rPr lang="en-US" dirty="0"/>
              <a:t>content, job aids or step-by-step instructions for UCPath tasks.</a:t>
            </a:r>
            <a:endParaRPr sz="3600" dirty="0"/>
          </a:p>
          <a:p>
            <a:pPr lvl="1" algn="l" rtl="0">
              <a:spcBef>
                <a:spcPts val="1200"/>
              </a:spcBef>
              <a:spcAft>
                <a:spcPts val="0"/>
              </a:spcAft>
              <a:buClr>
                <a:schemeClr val="dk1"/>
              </a:buClr>
              <a:buSzPts val="2400"/>
              <a:buFont typeface="Wingdings" panose="05000000000000000000" pitchFamily="2" charset="2"/>
              <a:buChar char="Ø"/>
            </a:pPr>
            <a:r>
              <a:rPr lang="en-US" sz="2400" b="1" dirty="0" smtClean="0"/>
              <a:t>You may also find things like:</a:t>
            </a:r>
          </a:p>
          <a:p>
            <a:pPr lvl="2" indent="-285750">
              <a:spcBef>
                <a:spcPts val="1200"/>
              </a:spcBef>
              <a:buClr>
                <a:schemeClr val="dk1"/>
              </a:buClr>
              <a:buSzPts val="2400"/>
            </a:pPr>
            <a:r>
              <a:rPr lang="en-US" sz="1800" i="1" dirty="0" smtClean="0"/>
              <a:t>FAQs</a:t>
            </a:r>
          </a:p>
          <a:p>
            <a:pPr lvl="2" indent="-285750">
              <a:spcBef>
                <a:spcPts val="1200"/>
              </a:spcBef>
              <a:buClr>
                <a:schemeClr val="dk1"/>
              </a:buClr>
              <a:buSzPts val="2400"/>
            </a:pPr>
            <a:r>
              <a:rPr lang="en-US" sz="1800" i="1" dirty="0" smtClean="0"/>
              <a:t>Training presentations</a:t>
            </a:r>
          </a:p>
          <a:p>
            <a:pPr lvl="2" indent="-285750">
              <a:spcBef>
                <a:spcPts val="1200"/>
              </a:spcBef>
              <a:buClr>
                <a:schemeClr val="dk1"/>
              </a:buClr>
              <a:buSzPts val="2400"/>
            </a:pPr>
            <a:r>
              <a:rPr lang="en-US" sz="1800" i="1" dirty="0" smtClean="0"/>
              <a:t>Lessons learned recordings</a:t>
            </a:r>
          </a:p>
          <a:p>
            <a:pPr lvl="2" indent="-285750">
              <a:spcBef>
                <a:spcPts val="1200"/>
              </a:spcBef>
              <a:buClr>
                <a:schemeClr val="dk1"/>
              </a:buClr>
              <a:buSzPts val="2400"/>
            </a:pPr>
            <a:r>
              <a:rPr lang="en-US" sz="1800" i="1" dirty="0" smtClean="0"/>
              <a:t>And more!</a:t>
            </a:r>
            <a:endParaRPr lang="en-US" sz="1800" i="1" dirty="0"/>
          </a:p>
        </p:txBody>
      </p:sp>
      <p:sp>
        <p:nvSpPr>
          <p:cNvPr id="1495" name="Google Shape;1495;p114"/>
          <p:cNvSpPr txBox="1">
            <a:spLocks noGrp="1"/>
          </p:cNvSpPr>
          <p:nvPr>
            <p:ph type="title"/>
          </p:nvPr>
        </p:nvSpPr>
        <p:spPr>
          <a:xfrm>
            <a:off x="1432666" y="13855"/>
            <a:ext cx="8750424" cy="850911"/>
          </a:xfrm>
          <a:prstGeom prst="rect">
            <a:avLst/>
          </a:prstGeom>
        </p:spPr>
        <p:txBody>
          <a:bodyPr vert="horz" lIns="91440" tIns="45720" rIns="91440" bIns="45720" rtlCol="0" anchor="ctr">
            <a:noAutofit/>
          </a:bodyPr>
          <a:lstStyle/>
          <a:p>
            <a:r>
              <a:rPr lang="en-US" dirty="0">
                <a:solidFill>
                  <a:srgbClr val="555759"/>
                </a:solidFill>
              </a:rPr>
              <a:t>Where to Get Help</a:t>
            </a:r>
            <a:endParaRPr dirty="0">
              <a:solidFill>
                <a:srgbClr val="555759"/>
              </a:solidFill>
            </a:endParaRPr>
          </a:p>
        </p:txBody>
      </p:sp>
      <p:pic>
        <p:nvPicPr>
          <p:cNvPr id="1496" name="Google Shape;1496;p114"/>
          <p:cNvPicPr preferRelativeResize="0"/>
          <p:nvPr/>
        </p:nvPicPr>
        <p:blipFill rotWithShape="1">
          <a:blip r:embed="rId5">
            <a:alphaModFix/>
          </a:blip>
          <a:srcRect/>
          <a:stretch/>
        </p:blipFill>
        <p:spPr>
          <a:xfrm>
            <a:off x="324303" y="0"/>
            <a:ext cx="914400" cy="914400"/>
          </a:xfrm>
          <a:prstGeom prst="rect">
            <a:avLst/>
          </a:prstGeom>
          <a:noFill/>
          <a:ln>
            <a:noFill/>
          </a:ln>
        </p:spPr>
      </p:pic>
      <p:pic>
        <p:nvPicPr>
          <p:cNvPr id="2" name="Picture 1" descr="Professional WordPress support for busy bloggers and small businesses » ClickW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0537" y="3532908"/>
            <a:ext cx="2753591" cy="2753591"/>
          </a:xfrm>
          <a:prstGeom prst="rect">
            <a:avLst/>
          </a:prstGeom>
        </p:spPr>
      </p:pic>
    </p:spTree>
    <p:custDataLst>
      <p:tags r:id="rId1"/>
    </p:custDataLst>
    <p:extLst>
      <p:ext uri="{BB962C8B-B14F-4D97-AF65-F5344CB8AC3E}">
        <p14:creationId xmlns:p14="http://schemas.microsoft.com/office/powerpoint/2010/main" val="7909790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dirty="0">
                <a:solidFill>
                  <a:srgbClr val="555759"/>
                </a:solidFill>
              </a:rPr>
              <a:t>Point Of Contact</a:t>
            </a:r>
          </a:p>
        </p:txBody>
      </p:sp>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54</a:t>
            </a:fld>
            <a:endParaRPr lang="en-US" dirty="0">
              <a:solidFill>
                <a:srgbClr val="005581"/>
              </a:solidFill>
            </a:endParaRPr>
          </a:p>
        </p:txBody>
      </p:sp>
      <p:pic>
        <p:nvPicPr>
          <p:cNvPr id="5" name="Picture 4" descr="Point Of Contact + by Natalie Latinsky - Dribbble"/>
          <p:cNvPicPr>
            <a:picLocks noChangeAspect="1"/>
          </p:cNvPicPr>
          <p:nvPr/>
        </p:nvPicPr>
        <p:blipFill rotWithShape="1">
          <a:blip r:embed="rId3">
            <a:extLst>
              <a:ext uri="{28A0092B-C50C-407E-A947-70E740481C1C}">
                <a14:useLocalDpi xmlns:a14="http://schemas.microsoft.com/office/drawing/2010/main" val="0"/>
              </a:ext>
            </a:extLst>
          </a:blip>
          <a:srcRect l="16565" t="1072" r="11665" b="-1072"/>
          <a:stretch/>
        </p:blipFill>
        <p:spPr>
          <a:xfrm>
            <a:off x="328613" y="1229524"/>
            <a:ext cx="2766891" cy="3074124"/>
          </a:xfrm>
          <a:prstGeom prst="rect">
            <a:avLst/>
          </a:prstGeom>
        </p:spPr>
      </p:pic>
      <p:sp>
        <p:nvSpPr>
          <p:cNvPr id="2" name="Content Placeholder 1"/>
          <p:cNvSpPr>
            <a:spLocks noGrp="1"/>
          </p:cNvSpPr>
          <p:nvPr>
            <p:ph idx="1"/>
          </p:nvPr>
        </p:nvSpPr>
        <p:spPr>
          <a:xfrm>
            <a:off x="394115" y="4424162"/>
            <a:ext cx="8358187" cy="1433713"/>
          </a:xfrm>
        </p:spPr>
        <p:txBody>
          <a:bodyPr>
            <a:normAutofit/>
          </a:bodyPr>
          <a:lstStyle/>
          <a:p>
            <a:pPr marL="0" indent="0">
              <a:buNone/>
            </a:pPr>
            <a:r>
              <a:rPr lang="en-US" sz="2400" dirty="0" smtClean="0">
                <a:solidFill>
                  <a:srgbClr val="09548D"/>
                </a:solidFill>
                <a:latin typeface="Montserrat Medium" panose="00000600000000000000" pitchFamily="2" charset="0"/>
              </a:rPr>
              <a:t>If you need additional assistance regarding UCPath or transactions, you may contact your School/Division </a:t>
            </a:r>
            <a:r>
              <a:rPr lang="en-US" sz="2400" b="1" dirty="0" smtClean="0">
                <a:solidFill>
                  <a:srgbClr val="09548D"/>
                </a:solidFill>
                <a:effectLst>
                  <a:outerShdw blurRad="38100" dist="38100" dir="2700000" algn="tl">
                    <a:srgbClr val="000000">
                      <a:alpha val="43137"/>
                    </a:srgbClr>
                  </a:outerShdw>
                </a:effectLst>
                <a:latin typeface="Montserrat Medium" panose="00000600000000000000" pitchFamily="2" charset="0"/>
              </a:rPr>
              <a:t>Point of Contact (POC) </a:t>
            </a:r>
            <a:r>
              <a:rPr lang="en-US" sz="2400" dirty="0" smtClean="0">
                <a:solidFill>
                  <a:srgbClr val="09548D"/>
                </a:solidFill>
                <a:latin typeface="Montserrat Medium" panose="00000600000000000000" pitchFamily="2" charset="0"/>
              </a:rPr>
              <a:t>for direct support.</a:t>
            </a:r>
          </a:p>
          <a:p>
            <a:endParaRPr lang="en-US" sz="2400" dirty="0">
              <a:solidFill>
                <a:srgbClr val="09548D"/>
              </a:solidFill>
              <a:latin typeface="Montserrat Medium" panose="00000600000000000000" pitchFamily="2" charset="0"/>
            </a:endParaRPr>
          </a:p>
        </p:txBody>
      </p:sp>
      <p:pic>
        <p:nvPicPr>
          <p:cNvPr id="9" name="Picture 8" descr="Leeds MindMate Single Point of Access - MindMa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99" y="802211"/>
            <a:ext cx="6810375" cy="3333750"/>
          </a:xfrm>
          <a:prstGeom prst="rect">
            <a:avLst/>
          </a:prstGeom>
        </p:spPr>
      </p:pic>
    </p:spTree>
    <p:custDataLst>
      <p:tags r:id="rId1"/>
    </p:custDataLst>
    <p:extLst>
      <p:ext uri="{BB962C8B-B14F-4D97-AF65-F5344CB8AC3E}">
        <p14:creationId xmlns:p14="http://schemas.microsoft.com/office/powerpoint/2010/main" val="2758507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dirty="0">
                <a:solidFill>
                  <a:srgbClr val="555759"/>
                </a:solidFill>
              </a:rPr>
              <a:t>Employee Experience Center</a:t>
            </a:r>
          </a:p>
        </p:txBody>
      </p:sp>
      <p:pic>
        <p:nvPicPr>
          <p:cNvPr id="7" name="Picture 6"/>
          <p:cNvPicPr>
            <a:picLocks noChangeAspect="1"/>
          </p:cNvPicPr>
          <p:nvPr/>
        </p:nvPicPr>
        <p:blipFill>
          <a:blip r:embed="rId3"/>
          <a:stretch>
            <a:fillRect/>
          </a:stretch>
        </p:blipFill>
        <p:spPr>
          <a:xfrm>
            <a:off x="2241281" y="1270847"/>
            <a:ext cx="4663855" cy="2283346"/>
          </a:xfrm>
          <a:prstGeom prst="rect">
            <a:avLst/>
          </a:prstGeom>
        </p:spPr>
      </p:pic>
      <p:sp>
        <p:nvSpPr>
          <p:cNvPr id="8" name="Rectangle 7"/>
          <p:cNvSpPr/>
          <p:nvPr/>
        </p:nvSpPr>
        <p:spPr>
          <a:xfrm>
            <a:off x="107064" y="3900834"/>
            <a:ext cx="8932287" cy="1815882"/>
          </a:xfrm>
          <a:prstGeom prst="rect">
            <a:avLst/>
          </a:prstGeom>
        </p:spPr>
        <p:txBody>
          <a:bodyPr wrap="square">
            <a:spAutoFit/>
          </a:bodyPr>
          <a:lstStyle/>
          <a:p>
            <a:pPr marL="285750" indent="-285750">
              <a:spcBef>
                <a:spcPts val="1200"/>
              </a:spcBef>
              <a:buSzPts val="2400"/>
            </a:pPr>
            <a:r>
              <a:rPr lang="en-US" sz="2800" dirty="0" smtClean="0"/>
              <a:t>	If you are still experiencing </a:t>
            </a:r>
            <a:r>
              <a:rPr lang="en-US" sz="2800" dirty="0"/>
              <a:t>issues, or have </a:t>
            </a:r>
            <a:r>
              <a:rPr lang="en-US" sz="2800" dirty="0" smtClean="0"/>
              <a:t>unanswered questions about </a:t>
            </a:r>
            <a:r>
              <a:rPr lang="en-US" sz="2800" dirty="0"/>
              <a:t>transactions, please contact the </a:t>
            </a:r>
            <a:r>
              <a:rPr lang="en-US" sz="2800" b="1" dirty="0"/>
              <a:t>Employee Experience </a:t>
            </a:r>
            <a:r>
              <a:rPr lang="en-US" sz="2800" b="1" dirty="0" smtClean="0"/>
              <a:t>Center (EEC) </a:t>
            </a:r>
            <a:r>
              <a:rPr lang="en-US" sz="2800" dirty="0"/>
              <a:t>at (949) 824-0500, or submit a ticket by visiting </a:t>
            </a:r>
            <a:r>
              <a:rPr lang="en-US" sz="2800" b="1" dirty="0">
                <a:hlinkClick r:id="rId4"/>
              </a:rPr>
              <a:t>ucpath.uci.edu </a:t>
            </a:r>
            <a:endParaRPr lang="en-US" sz="2800" b="1" dirty="0"/>
          </a:p>
        </p:txBody>
      </p:sp>
    </p:spTree>
    <p:custDataLst>
      <p:tags r:id="rId1"/>
    </p:custDataLst>
    <p:extLst>
      <p:ext uri="{BB962C8B-B14F-4D97-AF65-F5344CB8AC3E}">
        <p14:creationId xmlns:p14="http://schemas.microsoft.com/office/powerpoint/2010/main" val="2638243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7649" y="1487618"/>
            <a:ext cx="5269210" cy="794887"/>
          </a:xfrm>
          <a:prstGeom prst="rect">
            <a:avLst/>
          </a:prstGeom>
          <a:solidFill>
            <a:srgbClr val="FFC000"/>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64A4"/>
                </a:solidFill>
                <a:latin typeface="Montserrat Medium" panose="00000600000000000000" pitchFamily="2" charset="0"/>
              </a:rPr>
              <a:t>Lesson 1 Objectives</a:t>
            </a:r>
            <a:endParaRPr lang="en-US" sz="3200" b="1" dirty="0">
              <a:solidFill>
                <a:srgbClr val="0064A4"/>
              </a:solidFill>
              <a:latin typeface="Montserrat Medium" panose="00000600000000000000" pitchFamily="2" charset="0"/>
            </a:endParaRPr>
          </a:p>
        </p:txBody>
      </p:sp>
      <p:sp>
        <p:nvSpPr>
          <p:cNvPr id="8" name="Oval 7"/>
          <p:cNvSpPr/>
          <p:nvPr/>
        </p:nvSpPr>
        <p:spPr>
          <a:xfrm>
            <a:off x="42842" y="1309253"/>
            <a:ext cx="1287713" cy="1149928"/>
          </a:xfrm>
          <a:prstGeom prst="ellipse">
            <a:avLst/>
          </a:prstGeom>
          <a:solidFill>
            <a:schemeClr val="bg1"/>
          </a:solid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2"/>
          </p:nvPr>
        </p:nvSpPr>
        <p:spPr>
          <a:xfrm>
            <a:off x="1194110" y="2459181"/>
            <a:ext cx="7753596" cy="4800600"/>
          </a:xfrm>
        </p:spPr>
        <p:txBody>
          <a:bodyPr/>
          <a:lstStyle/>
          <a:p>
            <a:pPr marL="0" indent="0">
              <a:buNone/>
            </a:pPr>
            <a:r>
              <a:rPr lang="en-US" sz="1400" b="1" i="1" dirty="0"/>
              <a:t>  </a:t>
            </a:r>
          </a:p>
          <a:p>
            <a:pPr marL="0" indent="0">
              <a:buNone/>
            </a:pPr>
            <a:r>
              <a:rPr lang="en-US" sz="2800" b="1" i="1" dirty="0">
                <a:effectLst>
                  <a:outerShdw blurRad="38100" dist="38100" dir="2700000" algn="tl">
                    <a:srgbClr val="000000">
                      <a:alpha val="43137"/>
                    </a:srgbClr>
                  </a:outerShdw>
                </a:effectLst>
              </a:rPr>
              <a:t>In this lesson, </a:t>
            </a:r>
            <a:r>
              <a:rPr lang="en-US" sz="2800" b="1" i="1" dirty="0" smtClean="0">
                <a:effectLst>
                  <a:outerShdw blurRad="38100" dist="38100" dir="2700000" algn="tl">
                    <a:srgbClr val="000000">
                      <a:alpha val="43137"/>
                    </a:srgbClr>
                  </a:outerShdw>
                </a:effectLst>
              </a:rPr>
              <a:t>you will learn how to:</a:t>
            </a:r>
            <a:r>
              <a:rPr lang="en-US" sz="2400" b="1" i="1" dirty="0"/>
              <a:t/>
            </a:r>
            <a:br>
              <a:rPr lang="en-US" sz="2400" b="1" i="1" dirty="0"/>
            </a:br>
            <a:r>
              <a:rPr lang="en-US" sz="1000" b="1" i="1" dirty="0"/>
              <a:t> </a:t>
            </a:r>
          </a:p>
          <a:p>
            <a:pPr>
              <a:buFont typeface="Wingdings" panose="05000000000000000000" pitchFamily="2" charset="2"/>
              <a:buChar char="q"/>
            </a:pPr>
            <a:r>
              <a:rPr lang="en-US" sz="2400" dirty="0"/>
              <a:t>Describe the Funding Entry process in UCPath</a:t>
            </a:r>
          </a:p>
          <a:p>
            <a:pPr>
              <a:buFont typeface="Wingdings" panose="05000000000000000000" pitchFamily="2" charset="2"/>
              <a:buChar char="q"/>
            </a:pPr>
            <a:r>
              <a:rPr lang="en-US" sz="2400" dirty="0"/>
              <a:t>Explain how Position Management relates to </a:t>
            </a:r>
            <a:r>
              <a:rPr lang="en-US" sz="2400" dirty="0" smtClean="0"/>
              <a:t>funding</a:t>
            </a:r>
            <a:endParaRPr lang="en-US" sz="2400" dirty="0"/>
          </a:p>
          <a:p>
            <a:pPr marL="0" indent="0">
              <a:buNone/>
            </a:pPr>
            <a:endParaRPr lang="en-US" sz="2400" dirty="0"/>
          </a:p>
          <a:p>
            <a:endParaRPr lang="en-US" sz="2800" dirty="0"/>
          </a:p>
        </p:txBody>
      </p:sp>
      <p:sp>
        <p:nvSpPr>
          <p:cNvPr id="4" name="Title 3"/>
          <p:cNvSpPr>
            <a:spLocks noGrp="1"/>
          </p:cNvSpPr>
          <p:nvPr>
            <p:ph type="title"/>
          </p:nvPr>
        </p:nvSpPr>
        <p:spPr>
          <a:xfrm>
            <a:off x="1346310" y="25038"/>
            <a:ext cx="8227181" cy="850911"/>
          </a:xfrm>
        </p:spPr>
        <p:txBody>
          <a:bodyPr vert="horz" lIns="91440" tIns="45720" rIns="91440" bIns="45720" rtlCol="0" anchor="ctr">
            <a:noAutofit/>
          </a:bodyPr>
          <a:lstStyle/>
          <a:p>
            <a:r>
              <a:rPr lang="en-US" dirty="0">
                <a:solidFill>
                  <a:srgbClr val="555759"/>
                </a:solidFill>
              </a:rPr>
              <a:t>Objective Tracker</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710" y="-23261"/>
            <a:ext cx="914400" cy="914400"/>
          </a:xfrm>
          <a:prstGeom prst="rect">
            <a:avLst/>
          </a:prstGeom>
          <a:ln>
            <a:noFill/>
          </a:ln>
          <a:effectLst>
            <a:outerShdw blurRad="292100" dist="139700" dir="2700000" algn="tl" rotWithShape="0">
              <a:srgbClr val="333333">
                <a:alpha val="65000"/>
              </a:srgbClr>
            </a:outerShdw>
          </a:effectLst>
        </p:spPr>
      </p:pic>
      <p:pic>
        <p:nvPicPr>
          <p:cNvPr id="3" name="Picture 2" descr="File:FA star.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98" y="1427018"/>
            <a:ext cx="855487" cy="855487"/>
          </a:xfrm>
          <a:prstGeom prst="rect">
            <a:avLst/>
          </a:prstGeom>
        </p:spPr>
      </p:pic>
    </p:spTree>
    <p:custDataLst>
      <p:tags r:id="rId1"/>
    </p:custDataLst>
    <p:extLst>
      <p:ext uri="{BB962C8B-B14F-4D97-AF65-F5344CB8AC3E}">
        <p14:creationId xmlns:p14="http://schemas.microsoft.com/office/powerpoint/2010/main" val="224580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body" idx="1"/>
          </p:nvPr>
        </p:nvSpPr>
        <p:spPr>
          <a:xfrm>
            <a:off x="184637" y="1078711"/>
            <a:ext cx="8625253" cy="4800600"/>
          </a:xfrm>
          <a:prstGeom prst="rect">
            <a:avLst/>
          </a:prstGeom>
          <a:noFill/>
          <a:ln>
            <a:noFill/>
          </a:ln>
        </p:spPr>
        <p:txBody>
          <a:bodyPr spcFirstLastPara="1" wrap="square" lIns="91425" tIns="45700" rIns="91425" bIns="45700" anchor="t" anchorCtr="0">
            <a:normAutofit/>
          </a:bodyPr>
          <a:lstStyle/>
          <a:p>
            <a:pPr lvl="0" algn="l" rtl="0">
              <a:spcBef>
                <a:spcPts val="0"/>
              </a:spcBef>
              <a:spcAft>
                <a:spcPts val="0"/>
              </a:spcAft>
              <a:buSzPts val="2400"/>
              <a:buFont typeface="Wingdings" panose="05000000000000000000" pitchFamily="2" charset="2"/>
              <a:buChar char="v"/>
            </a:pPr>
            <a:r>
              <a:rPr lang="en-US" sz="2200" b="1" dirty="0"/>
              <a:t>Funding Entry </a:t>
            </a:r>
            <a:r>
              <a:rPr lang="en-US" sz="2200" dirty="0"/>
              <a:t>is the process of entering </a:t>
            </a:r>
            <a:r>
              <a:rPr lang="en-US" sz="2200" dirty="0" err="1"/>
              <a:t>Chartfield</a:t>
            </a:r>
            <a:r>
              <a:rPr lang="en-US" sz="2200" dirty="0"/>
              <a:t> String(s) on the Funding Entry page to indicate source of funding for earnings, employer-share deductions, and employer-share taxes, as well as for salary encumbrances. </a:t>
            </a:r>
            <a:endParaRPr sz="2200" dirty="0"/>
          </a:p>
          <a:p>
            <a:pPr lvl="0" algn="l" rtl="0">
              <a:spcBef>
                <a:spcPts val="1200"/>
              </a:spcBef>
              <a:spcAft>
                <a:spcPts val="0"/>
              </a:spcAft>
              <a:buSzPts val="2400"/>
              <a:buFont typeface="Wingdings" panose="05000000000000000000" pitchFamily="2" charset="2"/>
              <a:buChar char="v"/>
            </a:pPr>
            <a:r>
              <a:rPr lang="en-US" sz="2200" dirty="0"/>
              <a:t>Funding is associated with a</a:t>
            </a:r>
            <a:r>
              <a:rPr lang="en-US" sz="2200" b="1" dirty="0"/>
              <a:t> position </a:t>
            </a:r>
            <a:r>
              <a:rPr lang="en-US" sz="2200" dirty="0"/>
              <a:t>and entered on the </a:t>
            </a:r>
            <a:r>
              <a:rPr lang="en-US" sz="2200" b="1" dirty="0"/>
              <a:t>Funding Entry</a:t>
            </a:r>
            <a:r>
              <a:rPr lang="en-US" sz="2200" dirty="0"/>
              <a:t> </a:t>
            </a:r>
            <a:r>
              <a:rPr lang="en-US" sz="2200" b="1" dirty="0"/>
              <a:t>page</a:t>
            </a:r>
            <a:r>
              <a:rPr lang="en-US" sz="2200" dirty="0"/>
              <a:t>.</a:t>
            </a:r>
            <a:endParaRPr sz="2200" dirty="0"/>
          </a:p>
          <a:p>
            <a:pPr lvl="0" algn="l" rtl="0">
              <a:spcBef>
                <a:spcPts val="1200"/>
              </a:spcBef>
              <a:spcAft>
                <a:spcPts val="0"/>
              </a:spcAft>
              <a:buSzPts val="2400"/>
              <a:buFont typeface="Wingdings" panose="05000000000000000000" pitchFamily="2" charset="2"/>
              <a:buChar char="v"/>
            </a:pPr>
            <a:r>
              <a:rPr lang="en-US" sz="2200" dirty="0"/>
              <a:t>Funding Entry fields </a:t>
            </a:r>
            <a:r>
              <a:rPr lang="en-US" sz="2200" dirty="0" smtClean="0"/>
              <a:t>correspond </a:t>
            </a:r>
            <a:r>
              <a:rPr lang="en-US" sz="2200" dirty="0"/>
              <a:t>with the </a:t>
            </a:r>
            <a:r>
              <a:rPr lang="en-US" sz="2200" b="1" dirty="0"/>
              <a:t>UCI</a:t>
            </a:r>
            <a:r>
              <a:rPr lang="en-US" sz="2200" dirty="0"/>
              <a:t> </a:t>
            </a:r>
            <a:r>
              <a:rPr lang="en-US" sz="2200" b="1" dirty="0"/>
              <a:t>KFS </a:t>
            </a:r>
            <a:r>
              <a:rPr lang="en-US" sz="2200" dirty="0"/>
              <a:t>configuration. </a:t>
            </a:r>
            <a:endParaRPr lang="en-US" sz="2200" dirty="0" smtClean="0"/>
          </a:p>
        </p:txBody>
      </p:sp>
      <p:sp>
        <p:nvSpPr>
          <p:cNvPr id="219" name="Google Shape;219;p12"/>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rmAutofit/>
          </a:bodyPr>
          <a:lstStyle/>
          <a:p>
            <a:pPr marL="0" lvl="0" indent="0">
              <a:spcAft>
                <a:spcPts val="0"/>
              </a:spcAft>
              <a:buClr>
                <a:srgbClr val="000000"/>
              </a:buClr>
              <a:buSzPts val="4000"/>
            </a:pPr>
            <a:r>
              <a:rPr lang="en-US" dirty="0">
                <a:solidFill>
                  <a:srgbClr val="555759"/>
                </a:solidFill>
              </a:rPr>
              <a:t>Funding Entry in </a:t>
            </a:r>
            <a:r>
              <a:rPr lang="en-US" dirty="0" smtClean="0">
                <a:solidFill>
                  <a:srgbClr val="555759"/>
                </a:solidFill>
              </a:rPr>
              <a:t>UCPath</a:t>
            </a:r>
            <a:endParaRPr lang="en-US" dirty="0">
              <a:solidFill>
                <a:srgbClr val="555759"/>
              </a:solidFill>
            </a:endParaRPr>
          </a:p>
        </p:txBody>
      </p:sp>
      <p:pic>
        <p:nvPicPr>
          <p:cNvPr id="220" name="Google Shape;220;p12"/>
          <p:cNvPicPr preferRelativeResize="0"/>
          <p:nvPr/>
        </p:nvPicPr>
        <p:blipFill rotWithShape="1">
          <a:blip r:embed="rId4">
            <a:alphaModFix/>
            <a:extLst>
              <a:ext uri="{BEBA8EAE-BF5A-486C-A8C5-ECC9F3942E4B}">
                <a14:imgProps xmlns:a14="http://schemas.microsoft.com/office/drawing/2010/main">
                  <a14:imgLayer r:embed="rId5">
                    <a14:imgEffect>
                      <a14:sharpenSoften amount="25000"/>
                    </a14:imgEffect>
                  </a14:imgLayer>
                </a14:imgProps>
              </a:ext>
            </a:extLst>
          </a:blip>
          <a:srcRect/>
          <a:stretch/>
        </p:blipFill>
        <p:spPr>
          <a:xfrm>
            <a:off x="184637" y="4309791"/>
            <a:ext cx="8853854" cy="1539540"/>
          </a:xfrm>
          <a:prstGeom prst="rect">
            <a:avLst/>
          </a:prstGeom>
          <a:noFill/>
          <a:ln>
            <a:noFill/>
          </a:ln>
          <a:effectLst>
            <a:outerShdw blurRad="292100" dist="139700" dir="2700000" algn="tl" rotWithShape="0">
              <a:srgbClr val="333333">
                <a:alpha val="64705"/>
              </a:srgbClr>
            </a:outerShdw>
          </a:effectLst>
        </p:spPr>
      </p:pic>
      <p:sp>
        <p:nvSpPr>
          <p:cNvPr id="2" name="Down Arrow 1"/>
          <p:cNvSpPr/>
          <p:nvPr/>
        </p:nvSpPr>
        <p:spPr>
          <a:xfrm>
            <a:off x="1973493" y="4678216"/>
            <a:ext cx="209006" cy="3396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457188" y="4685746"/>
            <a:ext cx="209006" cy="3396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107189" y="4670755"/>
            <a:ext cx="209006" cy="3396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431320" y="4670756"/>
            <a:ext cx="209006" cy="3396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3565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title"/>
          </p:nvPr>
        </p:nvSpPr>
        <p:spPr>
          <a:xfrm>
            <a:off x="99392" y="40224"/>
            <a:ext cx="9044608" cy="850911"/>
          </a:xfrm>
          <a:prstGeom prst="rect">
            <a:avLst/>
          </a:prstGeom>
          <a:noFill/>
          <a:ln>
            <a:noFill/>
          </a:ln>
        </p:spPr>
        <p:txBody>
          <a:bodyPr spcFirstLastPara="1" wrap="square" lIns="91425" tIns="45700" rIns="91425" bIns="45700" anchor="ctr" anchorCtr="0">
            <a:noAutofit/>
          </a:bodyPr>
          <a:lstStyle/>
          <a:p>
            <a:pPr marL="0" lvl="0" indent="0">
              <a:spcAft>
                <a:spcPts val="0"/>
              </a:spcAft>
              <a:buClr>
                <a:srgbClr val="000000"/>
              </a:buClr>
              <a:buSzPts val="4000"/>
            </a:pPr>
            <a:r>
              <a:rPr lang="en-US" dirty="0">
                <a:solidFill>
                  <a:srgbClr val="555759"/>
                </a:solidFill>
              </a:rPr>
              <a:t>Position Management Overview </a:t>
            </a:r>
          </a:p>
        </p:txBody>
      </p:sp>
      <p:sp>
        <p:nvSpPr>
          <p:cNvPr id="229" name="Google Shape;229;p13"/>
          <p:cNvSpPr/>
          <p:nvPr/>
        </p:nvSpPr>
        <p:spPr>
          <a:xfrm>
            <a:off x="2916333" y="3073122"/>
            <a:ext cx="639334" cy="633532"/>
          </a:xfrm>
          <a:prstGeom prst="plus">
            <a:avLst>
              <a:gd name="adj" fmla="val 38223"/>
            </a:avLst>
          </a:prstGeom>
          <a:solidFill>
            <a:srgbClr val="09548E"/>
          </a:solidFill>
          <a:ln w="9525" cap="flat" cmpd="sng">
            <a:solidFill>
              <a:srgbClr val="4472C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9548E"/>
              </a:solidFill>
              <a:latin typeface="Calibri"/>
              <a:ea typeface="Calibri"/>
              <a:cs typeface="Calibri"/>
              <a:sym typeface="Calibri"/>
            </a:endParaRPr>
          </a:p>
        </p:txBody>
      </p:sp>
      <p:sp>
        <p:nvSpPr>
          <p:cNvPr id="231" name="Google Shape;231;p13"/>
          <p:cNvSpPr/>
          <p:nvPr/>
        </p:nvSpPr>
        <p:spPr>
          <a:xfrm>
            <a:off x="5205973" y="3163804"/>
            <a:ext cx="639334" cy="151956"/>
          </a:xfrm>
          <a:prstGeom prst="rect">
            <a:avLst/>
          </a:prstGeom>
          <a:solidFill>
            <a:srgbClr val="09548E"/>
          </a:solidFill>
          <a:ln w="9525" cap="flat" cmpd="sng">
            <a:solidFill>
              <a:srgbClr val="4472C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2" name="Google Shape;232;p13"/>
          <p:cNvSpPr/>
          <p:nvPr/>
        </p:nvSpPr>
        <p:spPr>
          <a:xfrm>
            <a:off x="5205973" y="3478720"/>
            <a:ext cx="639334" cy="151956"/>
          </a:xfrm>
          <a:prstGeom prst="rect">
            <a:avLst/>
          </a:prstGeom>
          <a:solidFill>
            <a:srgbClr val="09548E"/>
          </a:solidFill>
          <a:ln w="9525" cap="flat" cmpd="sng">
            <a:solidFill>
              <a:srgbClr val="0064A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6" name="Google Shape;246;p13"/>
          <p:cNvSpPr txBox="1"/>
          <p:nvPr/>
        </p:nvSpPr>
        <p:spPr>
          <a:xfrm>
            <a:off x="1562770" y="4237303"/>
            <a:ext cx="9768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Position</a:t>
            </a:r>
            <a:endParaRPr/>
          </a:p>
        </p:txBody>
      </p:sp>
      <p:sp>
        <p:nvSpPr>
          <p:cNvPr id="247" name="Google Shape;247;p13"/>
          <p:cNvSpPr txBox="1"/>
          <p:nvPr/>
        </p:nvSpPr>
        <p:spPr>
          <a:xfrm>
            <a:off x="4009012" y="4230282"/>
            <a:ext cx="9070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Person </a:t>
            </a:r>
            <a:endParaRPr dirty="0"/>
          </a:p>
        </p:txBody>
      </p:sp>
      <p:sp>
        <p:nvSpPr>
          <p:cNvPr id="248" name="Google Shape;248;p13"/>
          <p:cNvSpPr txBox="1"/>
          <p:nvPr/>
        </p:nvSpPr>
        <p:spPr>
          <a:xfrm>
            <a:off x="6934009" y="4237303"/>
            <a:ext cx="5182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Job</a:t>
            </a:r>
            <a:endParaRPr dirty="0"/>
          </a:p>
        </p:txBody>
      </p:sp>
      <p:sp>
        <p:nvSpPr>
          <p:cNvPr id="253" name="Google Shape;253;p13"/>
          <p:cNvSpPr txBox="1"/>
          <p:nvPr/>
        </p:nvSpPr>
        <p:spPr>
          <a:xfrm>
            <a:off x="-102550" y="1211260"/>
            <a:ext cx="9246549"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a:solidFill>
                  <a:srgbClr val="000000"/>
                </a:solidFill>
                <a:latin typeface="Calibri"/>
                <a:ea typeface="Calibri"/>
                <a:cs typeface="Calibri"/>
                <a:sym typeface="Calibri"/>
              </a:rPr>
              <a:t>Position Management coordinates 3 components Position, Person and Job. </a:t>
            </a:r>
            <a:endParaRPr dirty="0"/>
          </a:p>
          <a:p>
            <a:pPr marL="0" marR="0" lvl="0" indent="0" algn="ctr" rtl="0">
              <a:spcBef>
                <a:spcPts val="0"/>
              </a:spcBef>
              <a:spcAft>
                <a:spcPts val="0"/>
              </a:spcAft>
              <a:buNone/>
            </a:pPr>
            <a:endParaRPr sz="1600" b="1" dirty="0">
              <a:solidFill>
                <a:srgbClr val="000000"/>
              </a:solidFill>
              <a:latin typeface="Calibri"/>
              <a:ea typeface="Calibri"/>
              <a:cs typeface="Calibri"/>
              <a:sym typeface="Calibri"/>
            </a:endParaRPr>
          </a:p>
          <a:p>
            <a:pPr marL="0" marR="0" lvl="0" indent="0" algn="ctr" rtl="0">
              <a:spcBef>
                <a:spcPts val="0"/>
              </a:spcBef>
              <a:spcAft>
                <a:spcPts val="0"/>
              </a:spcAft>
              <a:buNone/>
            </a:pPr>
            <a:r>
              <a:rPr lang="en-US" b="1" dirty="0">
                <a:solidFill>
                  <a:srgbClr val="000000"/>
                </a:solidFill>
                <a:latin typeface="Calibri"/>
                <a:ea typeface="Calibri"/>
                <a:cs typeface="Calibri"/>
                <a:sym typeface="Calibri"/>
              </a:rPr>
              <a:t>When an employee is hired into a position, a job is created. </a:t>
            </a:r>
            <a:endParaRPr sz="2000" dirty="0"/>
          </a:p>
        </p:txBody>
      </p:sp>
      <p:sp>
        <p:nvSpPr>
          <p:cNvPr id="255" name="Google Shape;255;p13"/>
          <p:cNvSpPr txBox="1"/>
          <p:nvPr/>
        </p:nvSpPr>
        <p:spPr>
          <a:xfrm>
            <a:off x="962182" y="4732260"/>
            <a:ext cx="20568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i="1" dirty="0">
                <a:solidFill>
                  <a:srgbClr val="000000"/>
                </a:solidFill>
                <a:latin typeface="Calibri"/>
                <a:ea typeface="Calibri"/>
                <a:cs typeface="Calibri"/>
                <a:sym typeface="Calibri"/>
              </a:rPr>
              <a:t>Administrative Assistant</a:t>
            </a:r>
            <a:endParaRPr sz="2400" dirty="0"/>
          </a:p>
        </p:txBody>
      </p:sp>
      <p:sp>
        <p:nvSpPr>
          <p:cNvPr id="256" name="Google Shape;256;p13"/>
          <p:cNvSpPr txBox="1"/>
          <p:nvPr/>
        </p:nvSpPr>
        <p:spPr>
          <a:xfrm>
            <a:off x="3723390" y="4730432"/>
            <a:ext cx="16320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i="1" dirty="0" smtClean="0">
                <a:solidFill>
                  <a:srgbClr val="000000"/>
                </a:solidFill>
                <a:latin typeface="Calibri"/>
                <a:ea typeface="Calibri"/>
                <a:cs typeface="Calibri"/>
                <a:sym typeface="Calibri"/>
              </a:rPr>
              <a:t>Employee -  </a:t>
            </a:r>
            <a:br>
              <a:rPr lang="en-US" i="1" dirty="0" smtClean="0">
                <a:solidFill>
                  <a:srgbClr val="000000"/>
                </a:solidFill>
                <a:latin typeface="Calibri"/>
                <a:ea typeface="Calibri"/>
                <a:cs typeface="Calibri"/>
                <a:sym typeface="Calibri"/>
              </a:rPr>
            </a:br>
            <a:r>
              <a:rPr lang="en-US" i="1" dirty="0" smtClean="0">
                <a:solidFill>
                  <a:srgbClr val="000000"/>
                </a:solidFill>
                <a:latin typeface="Calibri"/>
                <a:ea typeface="Calibri"/>
                <a:cs typeface="Calibri"/>
                <a:sym typeface="Calibri"/>
              </a:rPr>
              <a:t>Jill </a:t>
            </a:r>
            <a:r>
              <a:rPr lang="en-US" i="1" dirty="0">
                <a:solidFill>
                  <a:srgbClr val="000000"/>
                </a:solidFill>
                <a:latin typeface="Calibri"/>
                <a:ea typeface="Calibri"/>
                <a:cs typeface="Calibri"/>
                <a:sym typeface="Calibri"/>
              </a:rPr>
              <a:t>Jones </a:t>
            </a:r>
            <a:endParaRPr sz="2400" dirty="0"/>
          </a:p>
        </p:txBody>
      </p:sp>
      <p:sp>
        <p:nvSpPr>
          <p:cNvPr id="257" name="Google Shape;257;p13"/>
          <p:cNvSpPr txBox="1"/>
          <p:nvPr/>
        </p:nvSpPr>
        <p:spPr>
          <a:xfrm>
            <a:off x="6303780" y="4730432"/>
            <a:ext cx="1765184"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i="1" dirty="0" smtClean="0">
                <a:solidFill>
                  <a:srgbClr val="000000"/>
                </a:solidFill>
                <a:latin typeface="Calibri"/>
                <a:ea typeface="Calibri"/>
                <a:cs typeface="Calibri"/>
                <a:sym typeface="Calibri"/>
              </a:rPr>
              <a:t>Jill </a:t>
            </a:r>
            <a:r>
              <a:rPr lang="en-US" i="1" dirty="0">
                <a:solidFill>
                  <a:srgbClr val="000000"/>
                </a:solidFill>
                <a:latin typeface="Calibri"/>
                <a:ea typeface="Calibri"/>
                <a:cs typeface="Calibri"/>
                <a:sym typeface="Calibri"/>
              </a:rPr>
              <a:t>Jones - Administrative Assistant</a:t>
            </a:r>
            <a:endParaRPr sz="2400" dirty="0"/>
          </a:p>
        </p:txBody>
      </p:sp>
      <p:cxnSp>
        <p:nvCxnSpPr>
          <p:cNvPr id="258" name="Google Shape;258;p13"/>
          <p:cNvCxnSpPr/>
          <p:nvPr/>
        </p:nvCxnSpPr>
        <p:spPr>
          <a:xfrm rot="10800000" flipH="1">
            <a:off x="1053288" y="5733711"/>
            <a:ext cx="7184264" cy="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59" name="Google Shape;259;p13"/>
          <p:cNvCxnSpPr/>
          <p:nvPr/>
        </p:nvCxnSpPr>
        <p:spPr>
          <a:xfrm rot="10800000" flipH="1">
            <a:off x="1053288" y="4689747"/>
            <a:ext cx="7184264" cy="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244" y="2564762"/>
            <a:ext cx="1225594" cy="1533418"/>
          </a:xfrm>
          <a:prstGeom prst="rect">
            <a:avLst/>
          </a:prstGeom>
          <a:effectLst>
            <a:glow rad="63500">
              <a:schemeClr val="accent4">
                <a:satMod val="175000"/>
                <a:alpha val="40000"/>
              </a:schemeClr>
            </a:glow>
          </a:effectLst>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1982" y="2383996"/>
            <a:ext cx="562313" cy="1811896"/>
          </a:xfrm>
          <a:prstGeom prst="rect">
            <a:avLst/>
          </a:prstGeom>
          <a:effectLst/>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7281" y="2362462"/>
            <a:ext cx="2181290" cy="1730433"/>
          </a:xfrm>
          <a:prstGeom prst="rect">
            <a:avLst/>
          </a:prstGeom>
          <a:effectLst/>
        </p:spPr>
      </p:pic>
    </p:spTree>
    <p:custDataLst>
      <p:tags r:id="rId1"/>
    </p:custDataLst>
    <p:extLst>
      <p:ext uri="{BB962C8B-B14F-4D97-AF65-F5344CB8AC3E}">
        <p14:creationId xmlns:p14="http://schemas.microsoft.com/office/powerpoint/2010/main" val="327768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1" grpId="0" animBg="1"/>
      <p:bldP spid="232" grpId="0" animBg="1"/>
      <p:bldP spid="246" grpId="0"/>
      <p:bldP spid="247" grpId="0"/>
      <p:bldP spid="248" grpId="0"/>
      <p:bldP spid="255" grpId="0"/>
      <p:bldP spid="256" grpId="0"/>
      <p:bldP spid="2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5"/>
          <p:cNvSpPr txBox="1">
            <a:spLocks noGrp="1"/>
          </p:cNvSpPr>
          <p:nvPr>
            <p:ph type="body" idx="1"/>
          </p:nvPr>
        </p:nvSpPr>
        <p:spPr>
          <a:xfrm>
            <a:off x="433616" y="1546223"/>
            <a:ext cx="5911477" cy="4034443"/>
          </a:xfrm>
          <a:prstGeom prst="rect">
            <a:avLst/>
          </a:prstGeom>
          <a:noFill/>
          <a:ln>
            <a:noFill/>
          </a:ln>
        </p:spPr>
        <p:txBody>
          <a:bodyPr spcFirstLastPara="1" wrap="square" lIns="91425" tIns="45700" rIns="91425" bIns="45700" anchor="t" anchorCtr="0">
            <a:normAutofit/>
          </a:bodyPr>
          <a:lstStyle/>
          <a:p>
            <a:pPr lvl="0" algn="l" rtl="0">
              <a:spcBef>
                <a:spcPts val="1200"/>
              </a:spcBef>
              <a:spcAft>
                <a:spcPts val="0"/>
              </a:spcAft>
              <a:buClr>
                <a:schemeClr val="dk1"/>
              </a:buClr>
              <a:buSzPts val="2400"/>
              <a:buFont typeface="Wingdings" panose="05000000000000000000" pitchFamily="2" charset="2"/>
              <a:buChar char="v"/>
            </a:pPr>
            <a:r>
              <a:rPr lang="en-US" sz="2400" dirty="0" smtClean="0"/>
              <a:t>The </a:t>
            </a:r>
            <a:r>
              <a:rPr lang="en-US" sz="2400" dirty="0"/>
              <a:t>position can be vacant or filled when new funding is assigned or funding updates are made. </a:t>
            </a:r>
            <a:endParaRPr lang="en-US" sz="2400" dirty="0" smtClean="0"/>
          </a:p>
          <a:p>
            <a:pPr marL="0" lvl="0" indent="0" algn="l" rtl="0">
              <a:spcBef>
                <a:spcPts val="1200"/>
              </a:spcBef>
              <a:spcAft>
                <a:spcPts val="0"/>
              </a:spcAft>
              <a:buClr>
                <a:schemeClr val="dk1"/>
              </a:buClr>
              <a:buSzPts val="2400"/>
              <a:buNone/>
            </a:pPr>
            <a:endParaRPr dirty="0"/>
          </a:p>
          <a:p>
            <a:pPr lvl="0" algn="l" rtl="0">
              <a:spcBef>
                <a:spcPts val="1800"/>
              </a:spcBef>
              <a:spcAft>
                <a:spcPts val="0"/>
              </a:spcAft>
              <a:buClr>
                <a:schemeClr val="dk1"/>
              </a:buClr>
              <a:buSzPts val="2400"/>
              <a:buFont typeface="Wingdings" panose="05000000000000000000" pitchFamily="2" charset="2"/>
              <a:buChar char="v"/>
            </a:pPr>
            <a:r>
              <a:rPr lang="en-US" sz="2400" dirty="0"/>
              <a:t>As employees move in and out of a position, funding remains the same for </a:t>
            </a:r>
            <a:r>
              <a:rPr lang="en-US" sz="2400" dirty="0" smtClean="0"/>
              <a:t/>
            </a:r>
            <a:br>
              <a:rPr lang="en-US" sz="2400" dirty="0" smtClean="0"/>
            </a:br>
            <a:r>
              <a:rPr lang="en-US" sz="2400" dirty="0" smtClean="0"/>
              <a:t>that </a:t>
            </a:r>
            <a:r>
              <a:rPr lang="en-US" sz="2400" dirty="0"/>
              <a:t>position unless changes are made. </a:t>
            </a:r>
            <a:endParaRPr dirty="0"/>
          </a:p>
        </p:txBody>
      </p:sp>
      <p:sp>
        <p:nvSpPr>
          <p:cNvPr id="293" name="Google Shape;293;p15"/>
          <p:cNvSpPr txBox="1">
            <a:spLocks noGrp="1"/>
          </p:cNvSpPr>
          <p:nvPr>
            <p:ph type="title"/>
          </p:nvPr>
        </p:nvSpPr>
        <p:spPr>
          <a:xfrm>
            <a:off x="459619" y="40224"/>
            <a:ext cx="8227181" cy="850911"/>
          </a:xfrm>
          <a:prstGeom prst="rect">
            <a:avLst/>
          </a:prstGeom>
          <a:noFill/>
          <a:ln>
            <a:noFill/>
          </a:ln>
        </p:spPr>
        <p:txBody>
          <a:bodyPr spcFirstLastPara="1" wrap="square" lIns="91425" tIns="45700" rIns="91425" bIns="45700" anchor="ctr" anchorCtr="0">
            <a:normAutofit/>
          </a:bodyPr>
          <a:lstStyle/>
          <a:p>
            <a:pPr>
              <a:buClr>
                <a:srgbClr val="000000"/>
              </a:buClr>
              <a:buSzPts val="4000"/>
            </a:pPr>
            <a:r>
              <a:rPr lang="en-US" dirty="0">
                <a:solidFill>
                  <a:srgbClr val="555759"/>
                </a:solidFill>
              </a:rPr>
              <a:t>Position Funding in </a:t>
            </a:r>
            <a:r>
              <a:rPr lang="en-US" dirty="0" smtClean="0">
                <a:solidFill>
                  <a:srgbClr val="555759"/>
                </a:solidFill>
              </a:rPr>
              <a:t>UCPath</a:t>
            </a:r>
            <a:endParaRPr lang="en-US" dirty="0">
              <a:solidFill>
                <a:srgbClr val="555759"/>
              </a:solidFill>
            </a:endParaRPr>
          </a:p>
        </p:txBody>
      </p:sp>
      <p:sp>
        <p:nvSpPr>
          <p:cNvPr id="2" name="Rectangle 1"/>
          <p:cNvSpPr/>
          <p:nvPr/>
        </p:nvSpPr>
        <p:spPr>
          <a:xfrm>
            <a:off x="1270827" y="5620190"/>
            <a:ext cx="6164911" cy="369332"/>
          </a:xfrm>
          <a:prstGeom prst="rect">
            <a:avLst/>
          </a:prstGeom>
        </p:spPr>
        <p:txBody>
          <a:bodyPr wrap="square">
            <a:spAutoFit/>
          </a:bodyPr>
          <a:lstStyle/>
          <a:p>
            <a:pPr lvl="0">
              <a:buClr>
                <a:schemeClr val="dk1"/>
              </a:buClr>
              <a:buSzPts val="2400"/>
            </a:pPr>
            <a:r>
              <a:rPr lang="en-US" sz="1800" dirty="0">
                <a:solidFill>
                  <a:schemeClr val="tx1">
                    <a:lumMod val="65000"/>
                    <a:lumOff val="35000"/>
                  </a:schemeClr>
                </a:solidFill>
                <a:effectLst>
                  <a:outerShdw blurRad="38100" dist="38100" dir="2700000" algn="tl">
                    <a:srgbClr val="000000">
                      <a:alpha val="43137"/>
                    </a:srgbClr>
                  </a:outerShdw>
                </a:effectLst>
              </a:rPr>
              <a:t>Funding is assigned to a position not an employee. </a:t>
            </a:r>
          </a:p>
        </p:txBody>
      </p:sp>
      <p:pic>
        <p:nvPicPr>
          <p:cNvPr id="3" name="Picture 2" descr="File:Gnome-emblem-important.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75883" y="5434055"/>
            <a:ext cx="694944" cy="69494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1156" y="1389667"/>
            <a:ext cx="1225594" cy="1533418"/>
          </a:xfrm>
          <a:prstGeom prst="rect">
            <a:avLst/>
          </a:prstGeom>
          <a:effectLst>
            <a:glow rad="63500">
              <a:schemeClr val="accent4">
                <a:satMod val="175000"/>
                <a:alpha val="40000"/>
              </a:schemeClr>
            </a:glow>
          </a:effectLst>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9235" y="3406421"/>
            <a:ext cx="2181290" cy="1730433"/>
          </a:xfrm>
          <a:prstGeom prst="rect">
            <a:avLst/>
          </a:prstGeom>
          <a:effectLst/>
        </p:spPr>
      </p:pic>
    </p:spTree>
    <p:custDataLst>
      <p:tags r:id="rId1"/>
    </p:custDataLst>
    <p:extLst>
      <p:ext uri="{BB962C8B-B14F-4D97-AF65-F5344CB8AC3E}">
        <p14:creationId xmlns:p14="http://schemas.microsoft.com/office/powerpoint/2010/main" val="34003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2">
                                            <p:txEl>
                                              <p:pRg st="2" end="2"/>
                                            </p:txEl>
                                          </p:spTgt>
                                        </p:tgtEl>
                                        <p:attrNameLst>
                                          <p:attrName>style.visibility</p:attrName>
                                        </p:attrNameLst>
                                      </p:cBhvr>
                                      <p:to>
                                        <p:strVal val="visible"/>
                                      </p:to>
                                    </p:set>
                                  </p:childTnLst>
                                </p:cTn>
                              </p:par>
                              <p:par>
                                <p:cTn id="12" presetID="10" presetClass="entr" presetSubtype="0" fill="hold" nodeType="withEffect">
                                  <p:stCondLst>
                                    <p:cond delay="10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pfexBG8"/>
  <p:tag name="ARTICULATE_DESIGN_ID_UCPATH THEME 1" val="5JyPYhkc"/>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of Training&amp;quot;&quot;/&gt;&lt;property id=&quot;20307&quot; value=&quot;258&quot;/&gt;&lt;/object&gt;&lt;object type=&quot;3&quot; unique_id=&quot;10006&quot;&gt;&lt;property id=&quot;20148&quot; value=&quot;5&quot;/&gt;&lt;property id=&quot;20300&quot; value=&quot;Slide 2 - &amp;quot;Introductions &amp;quot;&quot;/&gt;&lt;property id=&quot;20307&quot; value=&quot;259&quot;/&gt;&lt;/object&gt;&lt;object type=&quot;3&quot; unique_id=&quot;10007&quot;&gt;&lt;property id=&quot;20148&quot; value=&quot;5&quot;/&gt;&lt;property id=&quot;20300&quot; value=&quot;Slide 3 - &amp;quot;General Rules&amp;quot;&quot;/&gt;&lt;property id=&quot;20307&quot; value=&quot;260&quot;/&gt;&lt;/object&gt;&lt;object type=&quot;3&quot; unique_id=&quot;10009&quot;&gt;&lt;property id=&quot;20148&quot; value=&quot;5&quot;/&gt;&lt;property id=&quot;20300&quot; value=&quot;Slide 4 - &amp;quot;Course Agenda&amp;quot;&quot;/&gt;&lt;property id=&quot;20307&quot; value=&quot;262&quot;/&gt;&lt;/object&gt;&lt;object type=&quot;3&quot; unique_id=&quot;10012&quot;&gt;&lt;property id=&quot;20148&quot; value=&quot;5&quot;/&gt;&lt;property id=&quot;20300&quot; value=&quot;Slide 6 - &amp;quot;Course Objectives&amp;quot;&quot;/&gt;&lt;property id=&quot;20307&quot; value=&quot;265&quot;/&gt;&lt;/object&gt;&lt;object type=&quot;3&quot; unique_id=&quot;10013&quot;&gt;&lt;property id=&quot;20148&quot; value=&quot;5&quot;/&gt;&lt;property id=&quot;20300&quot; value=&quot;Slide 7 - &amp;quot;LESSON 1&amp;quot;&quot;/&gt;&lt;property id=&quot;20307&quot; value=&quot;266&quot;/&gt;&lt;/object&gt;&lt;object type=&quot;3&quot; unique_id=&quot;10014&quot;&gt;&lt;property id=&quot;20148&quot; value=&quot;5&quot;/&gt;&lt;property id=&quot;20300&quot; value=&quot;Slide 8 - &amp;quot;Lesson Objectives&amp;quot;&quot;/&gt;&lt;property id=&quot;20307&quot; value=&quot;267&quot;/&gt;&lt;/object&gt;&lt;object type=&quot;3&quot; unique_id=&quot;10033&quot;&gt;&lt;property id=&quot;20148&quot; value=&quot;5&quot;/&gt;&lt;property id=&quot;20300&quot; value=&quot;Slide 9&quot;/&gt;&lt;property id=&quot;20307&quot; value=&quot;286&quot;/&gt;&lt;/object&gt;&lt;object type=&quot;3&quot; unique_id=&quot;10035&quot;&gt;&lt;property id=&quot;20148&quot; value=&quot;5&quot;/&gt;&lt;property id=&quot;20300&quot; value=&quot;Slide 11 - &amp;quot;Please refer to PDF workflows #1, 2, 3&amp;quot;&quot;/&gt;&lt;property id=&quot;20307&quot; value=&quot;288&quot;/&gt;&lt;/object&gt;&lt;object type=&quot;3&quot; unique_id=&quot;10053&quot;&gt;&lt;property id=&quot;20148&quot; value=&quot;5&quot;/&gt;&lt;property id=&quot;20300&quot; value=&quot;Slide 12 - &amp;quot;BREAK TIME&amp;quot;&quot;/&gt;&lt;property id=&quot;20307&quot; value=&quot;306&quot;/&gt;&lt;/object&gt;&lt;object type=&quot;3&quot; unique_id=&quot;10121&quot;&gt;&lt;property id=&quot;20148&quot; value=&quot;5&quot;/&gt;&lt;property id=&quot;20300&quot; value=&quot;Slide 13 - &amp;quot;Instructor Demo&amp;quot;&quot;/&gt;&lt;property id=&quot;20307&quot; value=&quot;374&quot;/&gt;&lt;/object&gt;&lt;object type=&quot;3&quot; unique_id=&quot;10239&quot;&gt;&lt;property id=&quot;20148&quot; value=&quot;5&quot;/&gt;&lt;property id=&quot;20300&quot; value=&quot;Slide 16 - &amp;quot;Reference Material for Review&amp;quot;&quot;/&gt;&lt;property id=&quot;20307&quot; value=&quot;492&quot;/&gt;&lt;/object&gt;&lt;object type=&quot;3&quot; unique_id=&quot;10240&quot;&gt;&lt;property id=&quot;20148&quot; value=&quot;5&quot;/&gt;&lt;property id=&quot;20300&quot; value=&quot;Slide 17 - &amp;quot;Where to Get Help &amp;quot;&quot;/&gt;&lt;property id=&quot;20307&quot; value=&quot;493&quot;/&gt;&lt;/object&gt;&lt;object type=&quot;3&quot; unique_id=&quot;10242&quot;&gt;&lt;property id=&quot;20148&quot; value=&quot;5&quot;/&gt;&lt;property id=&quot;20300&quot; value=&quot;Slide 19 - &amp;quot;Reports Reference Guide (Coming Soon)&amp;quot;&quot;/&gt;&lt;property id=&quot;20307&quot; value=&quot;495&quot;/&gt;&lt;/object&gt;&lt;object type=&quot;3&quot; unique_id=&quot;10243&quot;&gt;&lt;property id=&quot;20148&quot; value=&quot;5&quot;/&gt;&lt;property id=&quot;20300&quot; value=&quot;Slide 18 - &amp;quot;Thank You!&amp;quot;&quot;/&gt;&lt;property id=&quot;20307&quot; value=&quot;496&quot;/&gt;&lt;/object&gt;&lt;object type=&quot;3&quot; unique_id=&quot;10988&quot;&gt;&lt;property id=&quot;20148&quot; value=&quot;5&quot;/&gt;&lt;property id=&quot;20300&quot; value=&quot;Slide 10 - &amp;quot;Lesson Objectives&amp;quot;&quot;/&gt;&lt;property id=&quot;20307&quot; value=&quot;498&quot;/&gt;&lt;/object&gt;&lt;object type=&quot;3&quot; unique_id=&quot;15457&quot;&gt;&lt;property id=&quot;20148&quot; value=&quot;5&quot;/&gt;&lt;property id=&quot;20300&quot; value=&quot;Slide 5 - &amp;quot;Table of Contents&amp;quot;&quot;/&gt;&lt;property id=&quot;20307&quot; value=&quot;506&quot;/&gt;&lt;/object&gt;&lt;object type=&quot;3&quot; unique_id=&quot;15458&quot;&gt;&lt;property id=&quot;20148&quot; value=&quot;5&quot;/&gt;&lt;property id=&quot;20300&quot; value=&quot;Slide 14 - &amp;quot;Course Review&amp;quot;&quot;/&gt;&lt;property id=&quot;20307&quot; value=&quot;507&quot;/&gt;&lt;/object&gt;&lt;object type=&quot;3&quot; unique_id=&quot;15459&quot;&gt;&lt;property id=&quot;20148&quot; value=&quot;5&quot;/&gt;&lt;property id=&quot;20300&quot; value=&quot;Slide 15 - &amp;quot;Course Resources &amp;quot;&quot;/&gt;&lt;property id=&quot;20307&quot; value=&quot;508&quot;/&gt;&lt;/object&gt;&lt;/object&gt;&lt;object type=&quot;8&quot; unique_id=&quot;10486&quot;&gt;&lt;/object&gt;&lt;/object&gt;&lt;/database&gt;"/>
  <p:tag name="SECTOMILLISECCONVERTED" val="1"/>
  <p:tag name="ARTICULATE_SLIDE_COUNT" val="5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I Presentation - Training Template" id="{C83B0FFF-FCA8-4EC4-9BF1-2CDCF7751D0C}" vid="{CDF89B03-A75C-48E0-B6CA-CA0F5D3E11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A8420CC564B4B890708A4B957C9CC" ma:contentTypeVersion="4" ma:contentTypeDescription="Create a new document." ma:contentTypeScope="" ma:versionID="46765491ac7f58f7c178be9091d73558">
  <xsd:schema xmlns:xsd="http://www.w3.org/2001/XMLSchema" xmlns:xs="http://www.w3.org/2001/XMLSchema" xmlns:p="http://schemas.microsoft.com/office/2006/metadata/properties" xmlns:ns3="6d738e0e-3e3b-4eaa-889a-9629ae2ca7be" targetNamespace="http://schemas.microsoft.com/office/2006/metadata/properties" ma:root="true" ma:fieldsID="fafbf03b63d6121b1ad4c6e5711b1900" ns3:_="">
    <xsd:import namespace="6d738e0e-3e3b-4eaa-889a-9629ae2ca7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38e0e-3e3b-4eaa-889a-9629ae2ca7b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114686-A3E7-49BA-B939-7312BFA63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738e0e-3e3b-4eaa-889a-9629ae2ca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E4A351-8750-425A-9121-FE4567E0D20D}">
  <ds:schemaRefs>
    <ds:schemaRef ds:uri="http://schemas.microsoft.com/sharepoint/v3/contenttype/forms"/>
  </ds:schemaRefs>
</ds:datastoreItem>
</file>

<file path=customXml/itemProps3.xml><?xml version="1.0" encoding="utf-8"?>
<ds:datastoreItem xmlns:ds="http://schemas.openxmlformats.org/officeDocument/2006/customXml" ds:itemID="{E303342D-6288-4FD4-B2A8-593B68A706C2}">
  <ds:schemaRefs>
    <ds:schemaRef ds:uri="http://purl.org/dc/dcmitype/"/>
    <ds:schemaRef ds:uri="http://schemas.microsoft.com/office/infopath/2007/PartnerControls"/>
    <ds:schemaRef ds:uri="6d738e0e-3e3b-4eaa-889a-9629ae2ca7b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UCI Presentation - Training Template</Template>
  <TotalTime>24260</TotalTime>
  <Words>4547</Words>
  <Application>Microsoft Office PowerPoint</Application>
  <PresentationFormat>On-screen Show (4:3)</PresentationFormat>
  <Paragraphs>406</Paragraphs>
  <Slides>55</Slides>
  <Notes>44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Arial Black</vt:lpstr>
      <vt:lpstr>Articulate</vt:lpstr>
      <vt:lpstr>Calibri</vt:lpstr>
      <vt:lpstr>Courier New</vt:lpstr>
      <vt:lpstr>Gill Sans MT</vt:lpstr>
      <vt:lpstr>Microsoft Sans Serif</vt:lpstr>
      <vt:lpstr>Montserrat Medium</vt:lpstr>
      <vt:lpstr>Nirmala UI Semilight</vt:lpstr>
      <vt:lpstr>Times New Roman</vt:lpstr>
      <vt:lpstr>Verdana</vt:lpstr>
      <vt:lpstr>Wingdings</vt:lpstr>
      <vt:lpstr>Office Theme</vt:lpstr>
      <vt:lpstr>PowerPoint Presentation</vt:lpstr>
      <vt:lpstr>Course Instructions</vt:lpstr>
      <vt:lpstr>About This Course</vt:lpstr>
      <vt:lpstr>Course Agenda</vt:lpstr>
      <vt:lpstr>Lesson 1</vt:lpstr>
      <vt:lpstr>Objective Tracker</vt:lpstr>
      <vt:lpstr>Funding Entry in UCPath</vt:lpstr>
      <vt:lpstr>Position Management Overview </vt:lpstr>
      <vt:lpstr>Position Funding in UCPath</vt:lpstr>
      <vt:lpstr>Funding Entry – Key Change  </vt:lpstr>
      <vt:lpstr>Department Default Funding </vt:lpstr>
      <vt:lpstr>Funding Entry Levels in UCPath </vt:lpstr>
      <vt:lpstr>Business Process Steps </vt:lpstr>
      <vt:lpstr>Department / Position Relationship</vt:lpstr>
      <vt:lpstr>Department &amp; Position Number Needed</vt:lpstr>
      <vt:lpstr>Lesson 1 Complete</vt:lpstr>
      <vt:lpstr>Lesson 2</vt:lpstr>
      <vt:lpstr>Objective Tracker</vt:lpstr>
      <vt:lpstr>System Process Flow: Funding Entry</vt:lpstr>
      <vt:lpstr>Funding Entry Page</vt:lpstr>
      <vt:lpstr>Add a New Value tab</vt:lpstr>
      <vt:lpstr>Funding Entry Page – Top Section</vt:lpstr>
      <vt:lpstr>Funding Entry – Earnings Distribution</vt:lpstr>
      <vt:lpstr>Funding Entry Page – Filled Position</vt:lpstr>
      <vt:lpstr>Blank Earn Code Row</vt:lpstr>
      <vt:lpstr>Earnings Distribution Single Fund</vt:lpstr>
      <vt:lpstr>Earnings Distribution Multiple Funds</vt:lpstr>
      <vt:lpstr>Earnings Distribution - MCOP</vt:lpstr>
      <vt:lpstr>Funding Approvals </vt:lpstr>
      <vt:lpstr>Approval Email Notification </vt:lpstr>
      <vt:lpstr>Work Study Funding</vt:lpstr>
      <vt:lpstr>KFS Sub Account &amp; Work Study </vt:lpstr>
      <vt:lpstr>Missing Funding and Errors</vt:lpstr>
      <vt:lpstr>Instructor Demo</vt:lpstr>
      <vt:lpstr> </vt:lpstr>
      <vt:lpstr>Salary Caps / MCOP Worksheet </vt:lpstr>
      <vt:lpstr>Instructor Demo</vt:lpstr>
      <vt:lpstr>2 Lesson Complete</vt:lpstr>
      <vt:lpstr>Lesson 3</vt:lpstr>
      <vt:lpstr>Objective Tracker</vt:lpstr>
      <vt:lpstr>Position Funding Update Examples </vt:lpstr>
      <vt:lpstr>Funding Updates Process Overview</vt:lpstr>
      <vt:lpstr>Effective Sequence</vt:lpstr>
      <vt:lpstr>Funding Updates - System Process</vt:lpstr>
      <vt:lpstr>Funding Update – Add a New Value</vt:lpstr>
      <vt:lpstr>Funding Update – Funding Entry Page</vt:lpstr>
      <vt:lpstr>Instructor Demo</vt:lpstr>
      <vt:lpstr>ZotPortal UCPath Decision Support</vt:lpstr>
      <vt:lpstr>Report Resources</vt:lpstr>
      <vt:lpstr>Lesson 3 Complete</vt:lpstr>
      <vt:lpstr>Course Summary</vt:lpstr>
      <vt:lpstr>Online Course Resources</vt:lpstr>
      <vt:lpstr>Where to Get Help</vt:lpstr>
      <vt:lpstr>Point Of Contact</vt:lpstr>
      <vt:lpstr>Employee Experience Center</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dc:title>
  <dc:creator>Andrea Garrison</dc:creator>
  <cp:lastModifiedBy>Andrea Garrison</cp:lastModifiedBy>
  <cp:revision>188</cp:revision>
  <cp:lastPrinted>2019-05-30T21:53:29Z</cp:lastPrinted>
  <dcterms:created xsi:type="dcterms:W3CDTF">2020-04-07T14:58:13Z</dcterms:created>
  <dcterms:modified xsi:type="dcterms:W3CDTF">2021-03-01T20:17:42Z</dcterms:modified>
  <cp:category>UCI Training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0x010100064A8420CC564B4B890708A4B957C9CC</vt:lpwstr>
  </property>
  <property fmtid="{D5CDD505-2E9C-101B-9397-08002B2CF9AE}" pid="3" name="ArticulateGUID">
    <vt:lpwstr>3F681B7F-43E5-4EDD-8C1F-E5F2AF45773B</vt:lpwstr>
  </property>
  <property fmtid="{D5CDD505-2E9C-101B-9397-08002B2CF9AE}" pid="4" name="ArticulatePath">
    <vt:lpwstr>BPG_workshops_ABS_S1_Intro_AWE_PosMan (001)</vt:lpwstr>
  </property>
</Properties>
</file>