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4.xml" ContentType="application/vnd.openxmlformats-officedocument.presentationml.tags+xml"/>
  <Override PartName="/ppt/notesSlides/notesSlide63.xml" ContentType="application/vnd.openxmlformats-officedocument.presentationml.notesSlide+xml"/>
  <Override PartName="/ppt/tags/tag15.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16.xml" ContentType="application/vnd.openxmlformats-officedocument.presentationml.tags+xml"/>
  <Override PartName="/ppt/notesSlides/notesSlide125.xml" ContentType="application/vnd.openxmlformats-officedocument.presentationml.notesSlide+xml"/>
  <Override PartName="/ppt/tags/tag17.xml" ContentType="application/vnd.openxmlformats-officedocument.presentationml.tags+xml"/>
  <Override PartName="/ppt/notesSlides/notesSlide12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2"/>
  </p:notesMasterIdLst>
  <p:handoutMasterIdLst>
    <p:handoutMasterId r:id="rId193"/>
  </p:handoutMasterIdLst>
  <p:sldIdLst>
    <p:sldId id="510" r:id="rId5"/>
    <p:sldId id="511" r:id="rId6"/>
    <p:sldId id="559" r:id="rId7"/>
    <p:sldId id="610" r:id="rId8"/>
    <p:sldId id="563" r:id="rId9"/>
    <p:sldId id="564" r:id="rId10"/>
    <p:sldId id="565" r:id="rId11"/>
    <p:sldId id="566" r:id="rId12"/>
    <p:sldId id="567" r:id="rId13"/>
    <p:sldId id="568" r:id="rId14"/>
    <p:sldId id="569" r:id="rId15"/>
    <p:sldId id="570" r:id="rId16"/>
    <p:sldId id="571" r:id="rId17"/>
    <p:sldId id="572" r:id="rId18"/>
    <p:sldId id="573"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6" r:id="rId32"/>
    <p:sldId id="587" r:id="rId33"/>
    <p:sldId id="588" r:id="rId34"/>
    <p:sldId id="589" r:id="rId35"/>
    <p:sldId id="590" r:id="rId36"/>
    <p:sldId id="591" r:id="rId37"/>
    <p:sldId id="592" r:id="rId38"/>
    <p:sldId id="593" r:id="rId39"/>
    <p:sldId id="594" r:id="rId40"/>
    <p:sldId id="595" r:id="rId41"/>
    <p:sldId id="596" r:id="rId42"/>
    <p:sldId id="597" r:id="rId43"/>
    <p:sldId id="598" r:id="rId44"/>
    <p:sldId id="599" r:id="rId45"/>
    <p:sldId id="600" r:id="rId46"/>
    <p:sldId id="601" r:id="rId47"/>
    <p:sldId id="602" r:id="rId48"/>
    <p:sldId id="603" r:id="rId49"/>
    <p:sldId id="302" r:id="rId50"/>
    <p:sldId id="303" r:id="rId51"/>
    <p:sldId id="304" r:id="rId52"/>
    <p:sldId id="305" r:id="rId53"/>
    <p:sldId id="306" r:id="rId54"/>
    <p:sldId id="307" r:id="rId55"/>
    <p:sldId id="308" r:id="rId56"/>
    <p:sldId id="309" r:id="rId57"/>
    <p:sldId id="310" r:id="rId58"/>
    <p:sldId id="311" r:id="rId59"/>
    <p:sldId id="312" r:id="rId60"/>
    <p:sldId id="611"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605" r:id="rId74"/>
    <p:sldId id="613" r:id="rId75"/>
    <p:sldId id="614" r:id="rId76"/>
    <p:sldId id="60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616"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612" r:id="rId128"/>
    <p:sldId id="374" r:id="rId129"/>
    <p:sldId id="375" r:id="rId130"/>
    <p:sldId id="376" r:id="rId131"/>
    <p:sldId id="377" r:id="rId132"/>
    <p:sldId id="378" r:id="rId133"/>
    <p:sldId id="379" r:id="rId134"/>
    <p:sldId id="380" r:id="rId135"/>
    <p:sldId id="617" r:id="rId136"/>
    <p:sldId id="618" r:id="rId137"/>
    <p:sldId id="619" r:id="rId138"/>
    <p:sldId id="620" r:id="rId139"/>
    <p:sldId id="381" r:id="rId140"/>
    <p:sldId id="607" r:id="rId141"/>
    <p:sldId id="606" r:id="rId142"/>
    <p:sldId id="608" r:id="rId143"/>
    <p:sldId id="609" r:id="rId144"/>
    <p:sldId id="621" r:id="rId145"/>
    <p:sldId id="622" r:id="rId146"/>
    <p:sldId id="623" r:id="rId147"/>
    <p:sldId id="382" r:id="rId148"/>
    <p:sldId id="383" r:id="rId149"/>
    <p:sldId id="384" r:id="rId150"/>
    <p:sldId id="385" r:id="rId151"/>
    <p:sldId id="386" r:id="rId152"/>
    <p:sldId id="387" r:id="rId153"/>
    <p:sldId id="388" r:id="rId154"/>
    <p:sldId id="389" r:id="rId155"/>
    <p:sldId id="390" r:id="rId156"/>
    <p:sldId id="391" r:id="rId157"/>
    <p:sldId id="392" r:id="rId158"/>
    <p:sldId id="393" r:id="rId159"/>
    <p:sldId id="394" r:id="rId160"/>
    <p:sldId id="395" r:id="rId161"/>
    <p:sldId id="396" r:id="rId162"/>
    <p:sldId id="397" r:id="rId163"/>
    <p:sldId id="398" r:id="rId164"/>
    <p:sldId id="399" r:id="rId165"/>
    <p:sldId id="400" r:id="rId166"/>
    <p:sldId id="401" r:id="rId167"/>
    <p:sldId id="402" r:id="rId168"/>
    <p:sldId id="624" r:id="rId169"/>
    <p:sldId id="403" r:id="rId170"/>
    <p:sldId id="404" r:id="rId171"/>
    <p:sldId id="405" r:id="rId172"/>
    <p:sldId id="406" r:id="rId173"/>
    <p:sldId id="407" r:id="rId174"/>
    <p:sldId id="408" r:id="rId175"/>
    <p:sldId id="409" r:id="rId176"/>
    <p:sldId id="410" r:id="rId177"/>
    <p:sldId id="411" r:id="rId178"/>
    <p:sldId id="412" r:id="rId179"/>
    <p:sldId id="413" r:id="rId180"/>
    <p:sldId id="414" r:id="rId181"/>
    <p:sldId id="415" r:id="rId182"/>
    <p:sldId id="416" r:id="rId183"/>
    <p:sldId id="417" r:id="rId184"/>
    <p:sldId id="625" r:id="rId185"/>
    <p:sldId id="298" r:id="rId186"/>
    <p:sldId id="299" r:id="rId187"/>
    <p:sldId id="561" r:id="rId188"/>
    <p:sldId id="562" r:id="rId189"/>
    <p:sldId id="300" r:id="rId190"/>
    <p:sldId id="301" r:id="rId191"/>
  </p:sldIdLst>
  <p:sldSz cx="9144000" cy="6858000" type="screen4x3"/>
  <p:notesSz cx="7010400" cy="9296400"/>
  <p:custDataLst>
    <p:tags r:id="rId19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B0337-2D00-D14E-8FDA-1480ACC8AB65}">
          <p14:sldIdLst>
            <p14:sldId id="510"/>
            <p14:sldId id="511"/>
            <p14:sldId id="559"/>
            <p14:sldId id="610"/>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302"/>
            <p14:sldId id="303"/>
            <p14:sldId id="304"/>
            <p14:sldId id="305"/>
            <p14:sldId id="306"/>
            <p14:sldId id="307"/>
            <p14:sldId id="308"/>
            <p14:sldId id="309"/>
            <p14:sldId id="310"/>
            <p14:sldId id="311"/>
            <p14:sldId id="312"/>
            <p14:sldId id="611"/>
            <p14:sldId id="313"/>
            <p14:sldId id="314"/>
            <p14:sldId id="315"/>
            <p14:sldId id="316"/>
            <p14:sldId id="317"/>
            <p14:sldId id="318"/>
            <p14:sldId id="319"/>
            <p14:sldId id="320"/>
            <p14:sldId id="321"/>
            <p14:sldId id="322"/>
            <p14:sldId id="323"/>
            <p14:sldId id="324"/>
            <p14:sldId id="605"/>
            <p14:sldId id="613"/>
            <p14:sldId id="614"/>
            <p14:sldId id="60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616"/>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612"/>
            <p14:sldId id="374"/>
            <p14:sldId id="375"/>
            <p14:sldId id="376"/>
            <p14:sldId id="377"/>
            <p14:sldId id="378"/>
            <p14:sldId id="379"/>
            <p14:sldId id="380"/>
            <p14:sldId id="617"/>
            <p14:sldId id="618"/>
            <p14:sldId id="619"/>
            <p14:sldId id="620"/>
            <p14:sldId id="381"/>
            <p14:sldId id="607"/>
            <p14:sldId id="606"/>
            <p14:sldId id="608"/>
            <p14:sldId id="609"/>
            <p14:sldId id="621"/>
            <p14:sldId id="622"/>
            <p14:sldId id="623"/>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624"/>
            <p14:sldId id="403"/>
            <p14:sldId id="404"/>
            <p14:sldId id="405"/>
            <p14:sldId id="406"/>
            <p14:sldId id="407"/>
            <p14:sldId id="408"/>
            <p14:sldId id="409"/>
            <p14:sldId id="410"/>
            <p14:sldId id="411"/>
            <p14:sldId id="412"/>
            <p14:sldId id="413"/>
            <p14:sldId id="414"/>
            <p14:sldId id="415"/>
            <p14:sldId id="416"/>
            <p14:sldId id="417"/>
            <p14:sldId id="625"/>
            <p14:sldId id="298"/>
            <p14:sldId id="299"/>
            <p14:sldId id="561"/>
            <p14:sldId id="562"/>
            <p14:sldId id="300"/>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Chen Lane" initials="NCL" lastIdx="17" clrIdx="0"/>
  <p:cmAuthor id="8" name="Maria Gorginova" initials="MG" lastIdx="1" clrIdx="6">
    <p:extLst>
      <p:ext uri="{19B8F6BF-5375-455C-9EA6-DF929625EA0E}">
        <p15:presenceInfo xmlns:p15="http://schemas.microsoft.com/office/powerpoint/2012/main" userId="S-1-5-21-497440546-3349810628-3187559507-19672" providerId="AD"/>
      </p:ext>
    </p:extLst>
  </p:cmAuthor>
  <p:cmAuthor id="2" name="Ola Skalimowska" initials="OS" lastIdx="55" clrIdx="1">
    <p:extLst>
      <p:ext uri="{19B8F6BF-5375-455C-9EA6-DF929625EA0E}">
        <p15:presenceInfo xmlns:p15="http://schemas.microsoft.com/office/powerpoint/2012/main" userId="S-1-5-21-497440546-3349810628-3187559507-47281" providerId="AD"/>
      </p:ext>
    </p:extLst>
  </p:cmAuthor>
  <p:cmAuthor id="9" name="Deborah Kistler" initials="" lastIdx="3" clrIdx="7"/>
  <p:cmAuthor id="3" name="Angel Rivera" initials="AR" lastIdx="16" clrIdx="3">
    <p:extLst>
      <p:ext uri="{19B8F6BF-5375-455C-9EA6-DF929625EA0E}">
        <p15:presenceInfo xmlns:p15="http://schemas.microsoft.com/office/powerpoint/2012/main" userId="S-1-5-21-497440546-3349810628-3187559507-63982" providerId="AD"/>
      </p:ext>
    </p:extLst>
  </p:cmAuthor>
  <p:cmAuthor id="4" name="Andrea Garrison" initials="AG" lastIdx="18" clrIdx="2">
    <p:extLst>
      <p:ext uri="{19B8F6BF-5375-455C-9EA6-DF929625EA0E}">
        <p15:presenceInfo xmlns:p15="http://schemas.microsoft.com/office/powerpoint/2012/main" userId="S-1-5-21-497440546-3349810628-3187559507-67875" providerId="AD"/>
      </p:ext>
    </p:extLst>
  </p:cmAuthor>
  <p:cmAuthor id="5" name="Sheila A. Mercer" initials="SAM" lastIdx="17" clrIdx="4">
    <p:extLst>
      <p:ext uri="{19B8F6BF-5375-455C-9EA6-DF929625EA0E}">
        <p15:presenceInfo xmlns:p15="http://schemas.microsoft.com/office/powerpoint/2012/main" userId="S-1-5-21-497440546-3349810628-3187559507-17500" providerId="AD"/>
      </p:ext>
    </p:extLst>
  </p:cmAuthor>
  <p:cmAuthor id="6" name="Sang Le. Ta" initials="SLT" lastIdx="1" clrIdx="5">
    <p:extLst>
      <p:ext uri="{19B8F6BF-5375-455C-9EA6-DF929625EA0E}">
        <p15:presenceInfo xmlns:p15="http://schemas.microsoft.com/office/powerpoint/2012/main" userId="S-1-5-21-497440546-3349810628-3187559507-34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D579B"/>
    <a:srgbClr val="FFD200"/>
    <a:srgbClr val="09548D"/>
    <a:srgbClr val="FFC000"/>
    <a:srgbClr val="1F497D"/>
    <a:srgbClr val="FFBF00"/>
    <a:srgbClr val="66FFFF"/>
    <a:srgbClr val="00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1" autoAdjust="0"/>
    <p:restoredTop sz="86989" autoAdjust="0"/>
  </p:normalViewPr>
  <p:slideViewPr>
    <p:cSldViewPr snapToGrid="0" snapToObjects="1">
      <p:cViewPr varScale="1">
        <p:scale>
          <a:sx n="99" d="100"/>
          <a:sy n="99" d="100"/>
        </p:scale>
        <p:origin x="1728" y="168"/>
      </p:cViewPr>
      <p:guideLst>
        <p:guide orient="horz" pos="2160"/>
        <p:guide pos="2880"/>
      </p:guideLst>
    </p:cSldViewPr>
  </p:slideViewPr>
  <p:outlineViewPr>
    <p:cViewPr>
      <p:scale>
        <a:sx n="33" d="100"/>
        <a:sy n="33" d="100"/>
      </p:scale>
      <p:origin x="0" y="-6594"/>
    </p:cViewPr>
  </p:outlineViewPr>
  <p:notesTextViewPr>
    <p:cViewPr>
      <p:scale>
        <a:sx n="3" d="2"/>
        <a:sy n="3" d="2"/>
      </p:scale>
      <p:origin x="0" y="0"/>
    </p:cViewPr>
  </p:notesTextViewPr>
  <p:sorterViewPr>
    <p:cViewPr varScale="1">
      <p:scale>
        <a:sx n="1" d="1"/>
        <a:sy n="1" d="1"/>
      </p:scale>
      <p:origin x="0" y="-468"/>
    </p:cViewPr>
  </p:sorterViewPr>
  <p:notesViewPr>
    <p:cSldViewPr snapToGrid="0" snapToObjects="1">
      <p:cViewPr varScale="1">
        <p:scale>
          <a:sx n="102" d="100"/>
          <a:sy n="102" d="100"/>
        </p:scale>
        <p:origin x="-34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notesMaster" Target="notesMasters/notesMaster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handoutMaster" Target="handoutMasters/handoutMaster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tags" Target="tags/tag1.xml"/><Relationship Id="rId199"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commentAuthors" Target="commentAuthors.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theme" Target="theme/theme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10T09:48:37.939" idx="16">
    <p:pos x="1909" y="2519"/>
    <p:text>May have to remove and add to the "job data tab"</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0CC84-17DB-4D5E-B973-3907957E8FB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5DA5B51-7ACC-4183-9D41-6805436AC388}">
      <dgm:prSet phldrT="[Text]"/>
      <dgm:spPr>
        <a:solidFill>
          <a:srgbClr val="1D579B"/>
        </a:solidFill>
      </dgm:spPr>
      <dgm:t>
        <a:bodyPr/>
        <a:lstStyle/>
        <a:p>
          <a:r>
            <a:rPr lang="en-US" dirty="0"/>
            <a:t>1: PayPath Transactions Overview</a:t>
          </a:r>
        </a:p>
      </dgm:t>
    </dgm:pt>
    <dgm:pt modelId="{7C0DC4C4-792A-489D-A735-8F03245F5F0C}" type="parTrans" cxnId="{8A688DF5-8FA5-4755-A648-2EF1174DDBFD}">
      <dgm:prSet/>
      <dgm:spPr/>
      <dgm:t>
        <a:bodyPr/>
        <a:lstStyle/>
        <a:p>
          <a:endParaRPr lang="en-US"/>
        </a:p>
      </dgm:t>
    </dgm:pt>
    <dgm:pt modelId="{2B24F405-4B8E-4F57-B65B-4FEEB31FA647}" type="sibTrans" cxnId="{8A688DF5-8FA5-4755-A648-2EF1174DDBFD}">
      <dgm:prSet/>
      <dgm:spPr>
        <a:ln>
          <a:solidFill>
            <a:srgbClr val="1D579B"/>
          </a:solidFill>
        </a:ln>
      </dgm:spPr>
      <dgm:t>
        <a:bodyPr/>
        <a:lstStyle/>
        <a:p>
          <a:endParaRPr lang="en-US"/>
        </a:p>
      </dgm:t>
    </dgm:pt>
    <dgm:pt modelId="{8B97F091-A6CE-4B0C-91FA-DFA1FA8BA936}">
      <dgm:prSet phldrT="[Text]"/>
      <dgm:spPr>
        <a:solidFill>
          <a:srgbClr val="1D579B"/>
        </a:solidFill>
      </dgm:spPr>
      <dgm:t>
        <a:bodyPr/>
        <a:lstStyle/>
        <a:p>
          <a:r>
            <a:rPr lang="en-US" dirty="0"/>
            <a:t>2: Position Data Changes</a:t>
          </a:r>
        </a:p>
      </dgm:t>
    </dgm:pt>
    <dgm:pt modelId="{C27D6C07-F490-41CD-9561-99653594E0BA}" type="parTrans" cxnId="{36114668-A257-487C-9530-54CDF8BABF0B}">
      <dgm:prSet/>
      <dgm:spPr/>
      <dgm:t>
        <a:bodyPr/>
        <a:lstStyle/>
        <a:p>
          <a:endParaRPr lang="en-US"/>
        </a:p>
      </dgm:t>
    </dgm:pt>
    <dgm:pt modelId="{83F210CF-30F9-44CD-9B54-7940A517F9D6}" type="sibTrans" cxnId="{36114668-A257-487C-9530-54CDF8BABF0B}">
      <dgm:prSet/>
      <dgm:spPr/>
      <dgm:t>
        <a:bodyPr/>
        <a:lstStyle/>
        <a:p>
          <a:endParaRPr lang="en-US"/>
        </a:p>
      </dgm:t>
    </dgm:pt>
    <dgm:pt modelId="{2F57EFF8-83B2-4220-8780-55F8CC5F399C}">
      <dgm:prSet phldrT="[Text]"/>
      <dgm:spPr>
        <a:solidFill>
          <a:srgbClr val="1D579B"/>
        </a:solidFill>
      </dgm:spPr>
      <dgm:t>
        <a:bodyPr/>
        <a:lstStyle/>
        <a:p>
          <a:r>
            <a:rPr lang="en-US" dirty="0"/>
            <a:t>3: Job Data Changes</a:t>
          </a:r>
        </a:p>
      </dgm:t>
    </dgm:pt>
    <dgm:pt modelId="{2D2E0914-81B8-4C11-9013-1C364A522766}" type="parTrans" cxnId="{9057672C-8D33-407F-BC2C-D6393EFF40D9}">
      <dgm:prSet/>
      <dgm:spPr/>
      <dgm:t>
        <a:bodyPr/>
        <a:lstStyle/>
        <a:p>
          <a:endParaRPr lang="en-US"/>
        </a:p>
      </dgm:t>
    </dgm:pt>
    <dgm:pt modelId="{4E9B0282-4797-4331-84E9-0097563B5636}" type="sibTrans" cxnId="{9057672C-8D33-407F-BC2C-D6393EFF40D9}">
      <dgm:prSet/>
      <dgm:spPr/>
      <dgm:t>
        <a:bodyPr/>
        <a:lstStyle/>
        <a:p>
          <a:endParaRPr lang="en-US"/>
        </a:p>
      </dgm:t>
    </dgm:pt>
    <dgm:pt modelId="{C164B3E6-D8FB-4F68-A6E0-846CAF009242}">
      <dgm:prSet phldrT="[Text]"/>
      <dgm:spPr>
        <a:solidFill>
          <a:srgbClr val="1D579B"/>
        </a:solidFill>
      </dgm:spPr>
      <dgm:t>
        <a:bodyPr/>
        <a:lstStyle/>
        <a:p>
          <a:r>
            <a:rPr lang="en-US" dirty="0"/>
            <a:t>4: Additional Pay</a:t>
          </a:r>
        </a:p>
      </dgm:t>
    </dgm:pt>
    <dgm:pt modelId="{8D76F2A4-4DE1-4124-822E-E60DBE921F99}" type="parTrans" cxnId="{DECB62BA-42FE-422D-9E6A-1979EFBE1BBF}">
      <dgm:prSet/>
      <dgm:spPr/>
      <dgm:t>
        <a:bodyPr/>
        <a:lstStyle/>
        <a:p>
          <a:endParaRPr lang="en-US"/>
        </a:p>
      </dgm:t>
    </dgm:pt>
    <dgm:pt modelId="{480A20A1-9582-4073-BD69-3F9394D16EDC}" type="sibTrans" cxnId="{DECB62BA-42FE-422D-9E6A-1979EFBE1BBF}">
      <dgm:prSet/>
      <dgm:spPr/>
      <dgm:t>
        <a:bodyPr/>
        <a:lstStyle/>
        <a:p>
          <a:endParaRPr lang="en-US"/>
        </a:p>
      </dgm:t>
    </dgm:pt>
    <dgm:pt modelId="{F76D2D26-FC97-470D-9E8F-67C789B71BFD}" type="pres">
      <dgm:prSet presAssocID="{0AD0CC84-17DB-4D5E-B973-3907957E8FB7}" presName="Name0" presStyleCnt="0">
        <dgm:presLayoutVars>
          <dgm:chMax val="7"/>
          <dgm:chPref val="7"/>
          <dgm:dir/>
        </dgm:presLayoutVars>
      </dgm:prSet>
      <dgm:spPr/>
    </dgm:pt>
    <dgm:pt modelId="{32F301C3-DE6E-4FD8-88FD-BA7BE0C365DB}" type="pres">
      <dgm:prSet presAssocID="{0AD0CC84-17DB-4D5E-B973-3907957E8FB7}" presName="Name1" presStyleCnt="0"/>
      <dgm:spPr/>
    </dgm:pt>
    <dgm:pt modelId="{804B2909-EBF4-4F3C-99DE-AF272D5F9B2A}" type="pres">
      <dgm:prSet presAssocID="{0AD0CC84-17DB-4D5E-B973-3907957E8FB7}" presName="cycle" presStyleCnt="0"/>
      <dgm:spPr/>
    </dgm:pt>
    <dgm:pt modelId="{C083F37E-8B02-4091-8FF6-5B7BDA6A5826}" type="pres">
      <dgm:prSet presAssocID="{0AD0CC84-17DB-4D5E-B973-3907957E8FB7}" presName="srcNode" presStyleLbl="node1" presStyleIdx="0" presStyleCnt="4"/>
      <dgm:spPr/>
    </dgm:pt>
    <dgm:pt modelId="{B4A22DFA-A1B7-427C-A86F-3003826466C2}" type="pres">
      <dgm:prSet presAssocID="{0AD0CC84-17DB-4D5E-B973-3907957E8FB7}" presName="conn" presStyleLbl="parChTrans1D2" presStyleIdx="0" presStyleCnt="1"/>
      <dgm:spPr/>
    </dgm:pt>
    <dgm:pt modelId="{6787E48F-8579-4236-A191-7776008AB2B3}" type="pres">
      <dgm:prSet presAssocID="{0AD0CC84-17DB-4D5E-B973-3907957E8FB7}" presName="extraNode" presStyleLbl="node1" presStyleIdx="0" presStyleCnt="4"/>
      <dgm:spPr/>
    </dgm:pt>
    <dgm:pt modelId="{BA67E199-865E-47D7-BBB8-05E94B928581}" type="pres">
      <dgm:prSet presAssocID="{0AD0CC84-17DB-4D5E-B973-3907957E8FB7}" presName="dstNode" presStyleLbl="node1" presStyleIdx="0" presStyleCnt="4"/>
      <dgm:spPr/>
    </dgm:pt>
    <dgm:pt modelId="{BE5BC1AD-B1DB-4B5F-9492-5FA612F32112}" type="pres">
      <dgm:prSet presAssocID="{35DA5B51-7ACC-4183-9D41-6805436AC388}" presName="text_1" presStyleLbl="node1" presStyleIdx="0" presStyleCnt="4">
        <dgm:presLayoutVars>
          <dgm:bulletEnabled val="1"/>
        </dgm:presLayoutVars>
      </dgm:prSet>
      <dgm:spPr/>
    </dgm:pt>
    <dgm:pt modelId="{BBD140E5-72B6-4B47-B8AE-B934E85BAC26}" type="pres">
      <dgm:prSet presAssocID="{35DA5B51-7ACC-4183-9D41-6805436AC388}" presName="accent_1" presStyleCnt="0"/>
      <dgm:spPr/>
    </dgm:pt>
    <dgm:pt modelId="{27742A32-EB39-44ED-87C1-238D84F39EBA}" type="pres">
      <dgm:prSet presAssocID="{35DA5B51-7ACC-4183-9D41-6805436AC388}" presName="accentRepeatNode" presStyleLbl="solidFgAcc1" presStyleIdx="0" presStyleCnt="4"/>
      <dgm:spPr>
        <a:ln>
          <a:solidFill>
            <a:srgbClr val="1D579B"/>
          </a:solidFill>
        </a:ln>
      </dgm:spPr>
    </dgm:pt>
    <dgm:pt modelId="{E46A0A9D-87C6-48B3-B656-2F90BDA5AB78}" type="pres">
      <dgm:prSet presAssocID="{8B97F091-A6CE-4B0C-91FA-DFA1FA8BA936}" presName="text_2" presStyleLbl="node1" presStyleIdx="1" presStyleCnt="4">
        <dgm:presLayoutVars>
          <dgm:bulletEnabled val="1"/>
        </dgm:presLayoutVars>
      </dgm:prSet>
      <dgm:spPr/>
    </dgm:pt>
    <dgm:pt modelId="{E2537FF6-DC0B-49D0-B790-4625392CB2EF}" type="pres">
      <dgm:prSet presAssocID="{8B97F091-A6CE-4B0C-91FA-DFA1FA8BA936}" presName="accent_2" presStyleCnt="0"/>
      <dgm:spPr/>
    </dgm:pt>
    <dgm:pt modelId="{B70BB85F-4C25-4BAD-BA93-836CF882D629}" type="pres">
      <dgm:prSet presAssocID="{8B97F091-A6CE-4B0C-91FA-DFA1FA8BA936}" presName="accentRepeatNode" presStyleLbl="solidFgAcc1" presStyleIdx="1" presStyleCnt="4"/>
      <dgm:spPr>
        <a:ln>
          <a:solidFill>
            <a:srgbClr val="1D579B"/>
          </a:solidFill>
        </a:ln>
      </dgm:spPr>
    </dgm:pt>
    <dgm:pt modelId="{008524FE-35B8-46D6-80FD-1C7EC7EEF5BC}" type="pres">
      <dgm:prSet presAssocID="{2F57EFF8-83B2-4220-8780-55F8CC5F399C}" presName="text_3" presStyleLbl="node1" presStyleIdx="2" presStyleCnt="4">
        <dgm:presLayoutVars>
          <dgm:bulletEnabled val="1"/>
        </dgm:presLayoutVars>
      </dgm:prSet>
      <dgm:spPr/>
    </dgm:pt>
    <dgm:pt modelId="{4DB5CB21-98B0-424A-9BC6-24A0BA7861B7}" type="pres">
      <dgm:prSet presAssocID="{2F57EFF8-83B2-4220-8780-55F8CC5F399C}" presName="accent_3" presStyleCnt="0"/>
      <dgm:spPr/>
    </dgm:pt>
    <dgm:pt modelId="{5C7B124E-9D45-4AF7-95E1-348C06B3554B}" type="pres">
      <dgm:prSet presAssocID="{2F57EFF8-83B2-4220-8780-55F8CC5F399C}" presName="accentRepeatNode" presStyleLbl="solidFgAcc1" presStyleIdx="2" presStyleCnt="4"/>
      <dgm:spPr>
        <a:ln>
          <a:solidFill>
            <a:srgbClr val="1D579B"/>
          </a:solidFill>
        </a:ln>
      </dgm:spPr>
    </dgm:pt>
    <dgm:pt modelId="{5BEB276A-6C28-48EF-8BEA-18E3F52B33AE}" type="pres">
      <dgm:prSet presAssocID="{C164B3E6-D8FB-4F68-A6E0-846CAF009242}" presName="text_4" presStyleLbl="node1" presStyleIdx="3" presStyleCnt="4">
        <dgm:presLayoutVars>
          <dgm:bulletEnabled val="1"/>
        </dgm:presLayoutVars>
      </dgm:prSet>
      <dgm:spPr/>
    </dgm:pt>
    <dgm:pt modelId="{14C6A695-3D00-45B1-B2A7-0B2C96DC11E8}" type="pres">
      <dgm:prSet presAssocID="{C164B3E6-D8FB-4F68-A6E0-846CAF009242}" presName="accent_4" presStyleCnt="0"/>
      <dgm:spPr/>
    </dgm:pt>
    <dgm:pt modelId="{D645184B-19CE-4B95-AC25-BFFF0E8C5E25}" type="pres">
      <dgm:prSet presAssocID="{C164B3E6-D8FB-4F68-A6E0-846CAF009242}" presName="accentRepeatNode" presStyleLbl="solidFgAcc1" presStyleIdx="3" presStyleCnt="4" custLinFactNeighborX="-2176" custLinFactNeighborY="-8705"/>
      <dgm:spPr>
        <a:ln>
          <a:solidFill>
            <a:srgbClr val="1D579B"/>
          </a:solidFill>
        </a:ln>
      </dgm:spPr>
    </dgm:pt>
  </dgm:ptLst>
  <dgm:cxnLst>
    <dgm:cxn modelId="{9057672C-8D33-407F-BC2C-D6393EFF40D9}" srcId="{0AD0CC84-17DB-4D5E-B973-3907957E8FB7}" destId="{2F57EFF8-83B2-4220-8780-55F8CC5F399C}" srcOrd="2" destOrd="0" parTransId="{2D2E0914-81B8-4C11-9013-1C364A522766}" sibTransId="{4E9B0282-4797-4331-84E9-0097563B5636}"/>
    <dgm:cxn modelId="{735AA246-3D19-4B8D-8B28-A7A0436A3233}" type="presOf" srcId="{0AD0CC84-17DB-4D5E-B973-3907957E8FB7}" destId="{F76D2D26-FC97-470D-9E8F-67C789B71BFD}" srcOrd="0" destOrd="0" presId="urn:microsoft.com/office/officeart/2008/layout/VerticalCurvedList"/>
    <dgm:cxn modelId="{9CB66866-35D2-47ED-8489-22CB14E3CFAC}" type="presOf" srcId="{8B97F091-A6CE-4B0C-91FA-DFA1FA8BA936}" destId="{E46A0A9D-87C6-48B3-B656-2F90BDA5AB78}" srcOrd="0" destOrd="0" presId="urn:microsoft.com/office/officeart/2008/layout/VerticalCurvedList"/>
    <dgm:cxn modelId="{1389D266-90B6-40A5-8368-D080704AB510}" type="presOf" srcId="{2F57EFF8-83B2-4220-8780-55F8CC5F399C}" destId="{008524FE-35B8-46D6-80FD-1C7EC7EEF5BC}" srcOrd="0" destOrd="0" presId="urn:microsoft.com/office/officeart/2008/layout/VerticalCurvedList"/>
    <dgm:cxn modelId="{36114668-A257-487C-9530-54CDF8BABF0B}" srcId="{0AD0CC84-17DB-4D5E-B973-3907957E8FB7}" destId="{8B97F091-A6CE-4B0C-91FA-DFA1FA8BA936}" srcOrd="1" destOrd="0" parTransId="{C27D6C07-F490-41CD-9561-99653594E0BA}" sibTransId="{83F210CF-30F9-44CD-9B54-7940A517F9D6}"/>
    <dgm:cxn modelId="{D95BCF8D-FDFF-4A2B-9E27-8BCB011B085B}" type="presOf" srcId="{C164B3E6-D8FB-4F68-A6E0-846CAF009242}" destId="{5BEB276A-6C28-48EF-8BEA-18E3F52B33AE}" srcOrd="0" destOrd="0" presId="urn:microsoft.com/office/officeart/2008/layout/VerticalCurvedList"/>
    <dgm:cxn modelId="{BF4103AD-12DE-41F8-B066-F501CFBD09F0}" type="presOf" srcId="{35DA5B51-7ACC-4183-9D41-6805436AC388}" destId="{BE5BC1AD-B1DB-4B5F-9492-5FA612F32112}" srcOrd="0" destOrd="0" presId="urn:microsoft.com/office/officeart/2008/layout/VerticalCurvedList"/>
    <dgm:cxn modelId="{DECB62BA-42FE-422D-9E6A-1979EFBE1BBF}" srcId="{0AD0CC84-17DB-4D5E-B973-3907957E8FB7}" destId="{C164B3E6-D8FB-4F68-A6E0-846CAF009242}" srcOrd="3" destOrd="0" parTransId="{8D76F2A4-4DE1-4124-822E-E60DBE921F99}" sibTransId="{480A20A1-9582-4073-BD69-3F9394D16EDC}"/>
    <dgm:cxn modelId="{CF7E7BE7-82E7-4883-8E26-7B7522EA275A}" type="presOf" srcId="{2B24F405-4B8E-4F57-B65B-4FEEB31FA647}" destId="{B4A22DFA-A1B7-427C-A86F-3003826466C2}" srcOrd="0" destOrd="0" presId="urn:microsoft.com/office/officeart/2008/layout/VerticalCurvedList"/>
    <dgm:cxn modelId="{8A688DF5-8FA5-4755-A648-2EF1174DDBFD}" srcId="{0AD0CC84-17DB-4D5E-B973-3907957E8FB7}" destId="{35DA5B51-7ACC-4183-9D41-6805436AC388}" srcOrd="0" destOrd="0" parTransId="{7C0DC4C4-792A-489D-A735-8F03245F5F0C}" sibTransId="{2B24F405-4B8E-4F57-B65B-4FEEB31FA647}"/>
    <dgm:cxn modelId="{5F6CFC68-1AC0-4003-84BF-D157539D81F9}" type="presParOf" srcId="{F76D2D26-FC97-470D-9E8F-67C789B71BFD}" destId="{32F301C3-DE6E-4FD8-88FD-BA7BE0C365DB}" srcOrd="0" destOrd="0" presId="urn:microsoft.com/office/officeart/2008/layout/VerticalCurvedList"/>
    <dgm:cxn modelId="{5DDE5308-8928-47DD-A236-B6100EE3B055}" type="presParOf" srcId="{32F301C3-DE6E-4FD8-88FD-BA7BE0C365DB}" destId="{804B2909-EBF4-4F3C-99DE-AF272D5F9B2A}" srcOrd="0" destOrd="0" presId="urn:microsoft.com/office/officeart/2008/layout/VerticalCurvedList"/>
    <dgm:cxn modelId="{EA30381B-9CE9-450C-BB59-5B814450E6E5}" type="presParOf" srcId="{804B2909-EBF4-4F3C-99DE-AF272D5F9B2A}" destId="{C083F37E-8B02-4091-8FF6-5B7BDA6A5826}" srcOrd="0" destOrd="0" presId="urn:microsoft.com/office/officeart/2008/layout/VerticalCurvedList"/>
    <dgm:cxn modelId="{FC933B45-E9D1-4C16-92CA-484CBC9E2AE1}" type="presParOf" srcId="{804B2909-EBF4-4F3C-99DE-AF272D5F9B2A}" destId="{B4A22DFA-A1B7-427C-A86F-3003826466C2}" srcOrd="1" destOrd="0" presId="urn:microsoft.com/office/officeart/2008/layout/VerticalCurvedList"/>
    <dgm:cxn modelId="{85231375-7A8F-4123-AF60-647ADAC95B8B}" type="presParOf" srcId="{804B2909-EBF4-4F3C-99DE-AF272D5F9B2A}" destId="{6787E48F-8579-4236-A191-7776008AB2B3}" srcOrd="2" destOrd="0" presId="urn:microsoft.com/office/officeart/2008/layout/VerticalCurvedList"/>
    <dgm:cxn modelId="{9648BD4B-F0C4-41AE-9E11-4876880C6877}" type="presParOf" srcId="{804B2909-EBF4-4F3C-99DE-AF272D5F9B2A}" destId="{BA67E199-865E-47D7-BBB8-05E94B928581}" srcOrd="3" destOrd="0" presId="urn:microsoft.com/office/officeart/2008/layout/VerticalCurvedList"/>
    <dgm:cxn modelId="{CAB9D3FB-4FBF-4806-AC9D-1F44E1E05C5E}" type="presParOf" srcId="{32F301C3-DE6E-4FD8-88FD-BA7BE0C365DB}" destId="{BE5BC1AD-B1DB-4B5F-9492-5FA612F32112}" srcOrd="1" destOrd="0" presId="urn:microsoft.com/office/officeart/2008/layout/VerticalCurvedList"/>
    <dgm:cxn modelId="{644182E3-FF58-4504-9C05-62056BA71C09}" type="presParOf" srcId="{32F301C3-DE6E-4FD8-88FD-BA7BE0C365DB}" destId="{BBD140E5-72B6-4B47-B8AE-B934E85BAC26}" srcOrd="2" destOrd="0" presId="urn:microsoft.com/office/officeart/2008/layout/VerticalCurvedList"/>
    <dgm:cxn modelId="{BE6B0644-CFE7-486D-81F4-516F71E24D35}" type="presParOf" srcId="{BBD140E5-72B6-4B47-B8AE-B934E85BAC26}" destId="{27742A32-EB39-44ED-87C1-238D84F39EBA}" srcOrd="0" destOrd="0" presId="urn:microsoft.com/office/officeart/2008/layout/VerticalCurvedList"/>
    <dgm:cxn modelId="{EEFD25BE-3B57-4F2B-9991-6A7738C645DD}" type="presParOf" srcId="{32F301C3-DE6E-4FD8-88FD-BA7BE0C365DB}" destId="{E46A0A9D-87C6-48B3-B656-2F90BDA5AB78}" srcOrd="3" destOrd="0" presId="urn:microsoft.com/office/officeart/2008/layout/VerticalCurvedList"/>
    <dgm:cxn modelId="{4C84DF26-CA82-49AB-B724-0D2C9F5FF532}" type="presParOf" srcId="{32F301C3-DE6E-4FD8-88FD-BA7BE0C365DB}" destId="{E2537FF6-DC0B-49D0-B790-4625392CB2EF}" srcOrd="4" destOrd="0" presId="urn:microsoft.com/office/officeart/2008/layout/VerticalCurvedList"/>
    <dgm:cxn modelId="{97A76C82-AFC0-4BFC-AA49-68B2B660BF9C}" type="presParOf" srcId="{E2537FF6-DC0B-49D0-B790-4625392CB2EF}" destId="{B70BB85F-4C25-4BAD-BA93-836CF882D629}" srcOrd="0" destOrd="0" presId="urn:microsoft.com/office/officeart/2008/layout/VerticalCurvedList"/>
    <dgm:cxn modelId="{CAE3CA73-F8D1-42FA-B937-2CD8269D03F0}" type="presParOf" srcId="{32F301C3-DE6E-4FD8-88FD-BA7BE0C365DB}" destId="{008524FE-35B8-46D6-80FD-1C7EC7EEF5BC}" srcOrd="5" destOrd="0" presId="urn:microsoft.com/office/officeart/2008/layout/VerticalCurvedList"/>
    <dgm:cxn modelId="{F4DD08BB-1F52-4CEA-942C-9B2739FC32F8}" type="presParOf" srcId="{32F301C3-DE6E-4FD8-88FD-BA7BE0C365DB}" destId="{4DB5CB21-98B0-424A-9BC6-24A0BA7861B7}" srcOrd="6" destOrd="0" presId="urn:microsoft.com/office/officeart/2008/layout/VerticalCurvedList"/>
    <dgm:cxn modelId="{E47DC339-0A87-4A08-B206-0E47C01D7D54}" type="presParOf" srcId="{4DB5CB21-98B0-424A-9BC6-24A0BA7861B7}" destId="{5C7B124E-9D45-4AF7-95E1-348C06B3554B}" srcOrd="0" destOrd="0" presId="urn:microsoft.com/office/officeart/2008/layout/VerticalCurvedList"/>
    <dgm:cxn modelId="{EFF58020-B8CB-41BF-8ABC-58CA9881E8D7}" type="presParOf" srcId="{32F301C3-DE6E-4FD8-88FD-BA7BE0C365DB}" destId="{5BEB276A-6C28-48EF-8BEA-18E3F52B33AE}" srcOrd="7" destOrd="0" presId="urn:microsoft.com/office/officeart/2008/layout/VerticalCurvedList"/>
    <dgm:cxn modelId="{31738C54-C6CC-4A1D-A2A9-2943BECA46D3}" type="presParOf" srcId="{32F301C3-DE6E-4FD8-88FD-BA7BE0C365DB}" destId="{14C6A695-3D00-45B1-B2A7-0B2C96DC11E8}" srcOrd="8" destOrd="0" presId="urn:microsoft.com/office/officeart/2008/layout/VerticalCurvedList"/>
    <dgm:cxn modelId="{605BFC29-D3CA-414D-BFBF-E4D0362FE39B}" type="presParOf" srcId="{14C6A695-3D00-45B1-B2A7-0B2C96DC11E8}" destId="{D645184B-19CE-4B95-AC25-BFFF0E8C5E2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a:t>
          </a:r>
          <a:r>
            <a:rPr lang="en-US" sz="1600" b="1" dirty="0" err="1">
              <a:solidFill>
                <a:schemeClr val="bg1"/>
              </a:solidFill>
            </a:rPr>
            <a:t>PayPath</a:t>
          </a:r>
          <a:r>
            <a:rPr lang="en-US" sz="1600" b="1" dirty="0">
              <a:solidFill>
                <a:schemeClr val="bg1"/>
              </a:solidFill>
            </a:rPr>
            <a:t> Transactions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solidFill>
                <a:schemeClr val="bg1"/>
              </a:solidFill>
            </a:rPr>
            <a:t>3: Job Changes</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FFD200"/>
        </a:solidFill>
        <a:ln>
          <a:noFill/>
        </a:ln>
      </dgm:spPr>
      <dgm:t>
        <a:bodyPr/>
        <a:lstStyle/>
        <a:p>
          <a:r>
            <a:rPr lang="en-US" sz="1800" b="1" dirty="0">
              <a:solidFill>
                <a:srgbClr val="1D579B"/>
              </a:solidFill>
            </a:rPr>
            <a:t>Additional Pay</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solidFill>
                <a:schemeClr val="bg1"/>
              </a:solidFill>
            </a:rPr>
            <a:t>2: Position Data Changes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FFD200"/>
          </a:solidFill>
        </a:ln>
      </dgm:spPr>
    </dgm:pt>
  </dgm:ptLst>
  <dgm:cxnLst>
    <dgm:cxn modelId="{FC478A1D-0C0F-4B24-B4CC-8EDAC2D02DDA}" type="presOf" srcId="{452A7F5C-E271-4CD5-A307-A25AD5062F9A}" destId="{9B1D350B-D9F0-491D-80C8-0D9D0B380A93}" srcOrd="0" destOrd="0" presId="urn:microsoft.com/office/officeart/2008/layout/VerticalCurvedList"/>
    <dgm:cxn modelId="{F8630F29-33C4-414E-8608-C7C307CEF41B}" type="presOf" srcId="{2ACA077D-4897-4CF2-A979-16D6C63FEC27}" destId="{40C4F14A-3730-44EB-8C18-603AB99EBFD1}"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6640CC45-2457-453A-8D31-65FB4311C7BC}" type="presOf" srcId="{6287FBF7-90BA-44CD-A9C2-3BE6956DFE67}" destId="{340503F1-F8DF-4311-A028-91AB6F39A540}"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3d1" qsCatId="3D" csTypeId="urn:microsoft.com/office/officeart/2005/8/colors/colorful4" csCatId="colorful" phldr="1"/>
      <dgm:spPr/>
    </dgm:pt>
    <dgm:pt modelId="{B5306DE4-1D68-462E-98A8-5C01EC84C3AC}">
      <dgm:prSet phldrT="[Text]" custT="1"/>
      <dgm:spPr>
        <a:xfrm>
          <a:off x="2411" y="1201044"/>
          <a:ext cx="1451431" cy="1601392"/>
        </a:xfrm>
        <a:solidFill>
          <a:srgbClr val="0064A4">
            <a:hueOff val="0"/>
            <a:satOff val="0"/>
            <a:lumOff val="0"/>
          </a:srgbClr>
        </a:soli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kern="0" spc="0" baseline="0" dirty="0">
              <a:solidFill>
                <a:sysClr val="window" lastClr="FFFFFF"/>
              </a:solidFill>
              <a:latin typeface="Arial"/>
              <a:ea typeface="+mn-ea"/>
              <a:cs typeface="+mn-cs"/>
            </a:rPr>
            <a:t>Navigate to the </a:t>
          </a:r>
          <a:r>
            <a:rPr lang="en-US" sz="1800" b="1" kern="0" spc="0" baseline="0" dirty="0" err="1">
              <a:solidFill>
                <a:sysClr val="window" lastClr="FFFFFF"/>
              </a:solidFill>
              <a:latin typeface="Arial"/>
              <a:ea typeface="+mn-ea"/>
              <a:cs typeface="+mn-cs"/>
            </a:rPr>
            <a:t>PayPath</a:t>
          </a:r>
          <a:r>
            <a:rPr lang="en-US" sz="1800" b="1" kern="0" spc="0" baseline="0" dirty="0">
              <a:solidFill>
                <a:sysClr val="window" lastClr="FFFFFF"/>
              </a:solidFill>
              <a:latin typeface="Arial"/>
              <a:ea typeface="+mn-ea"/>
              <a:cs typeface="+mn-cs"/>
            </a:rPr>
            <a:t> Actions </a:t>
          </a:r>
          <a:r>
            <a:rPr lang="en-US" sz="1800" b="0" kern="0" spc="0" baseline="0" dirty="0">
              <a:solidFill>
                <a:sysClr val="window" lastClr="FFFFFF"/>
              </a:solidFill>
              <a:latin typeface="Arial"/>
              <a:ea typeface="+mn-ea"/>
              <a:cs typeface="+mn-cs"/>
            </a:rPr>
            <a:t>Page</a:t>
          </a:r>
          <a:endParaRPr lang="en-US" sz="1800" kern="0" spc="0" baseline="0" dirty="0">
            <a:solidFill>
              <a:sysClr val="window" lastClr="FFFFFF"/>
            </a:solidFill>
            <a:latin typeface="Arial"/>
            <a:ea typeface="+mn-ea"/>
            <a:cs typeface="+mn-cs"/>
          </a:endParaRPr>
        </a:p>
      </dgm:t>
    </dgm:pt>
    <dgm:pt modelId="{FE8F636B-61A3-4B75-8151-367700AF3325}" type="parTrans" cxnId="{BC2E416C-B3D3-42BA-8E09-06CFB8FBC3F3}">
      <dgm:prSet/>
      <dgm:spPr/>
      <dgm:t>
        <a:bodyPr/>
        <a:lstStyle/>
        <a:p>
          <a:endParaRPr lang="en-US"/>
        </a:p>
      </dgm:t>
    </dgm:pt>
    <dgm:pt modelId="{BC2E22C4-21EB-4973-9ADA-331F66CC36F9}" type="sibTrans" cxnId="{BC2E416C-B3D3-42BA-8E09-06CFB8FBC3F3}">
      <dgm:prSet/>
      <dgm:spPr/>
      <dgm:t>
        <a:bodyPr/>
        <a:lstStyle/>
        <a:p>
          <a:endParaRPr lang="en-US"/>
        </a:p>
      </dgm:t>
    </dgm:pt>
    <dgm:pt modelId="{75A2C435-B1FC-4BBA-B0D0-5A5510C1AF28}">
      <dgm:prSet phldrT="[Text]" custT="1"/>
      <dgm:spPr>
        <a:xfrm>
          <a:off x="1695747" y="1201044"/>
          <a:ext cx="1451431" cy="1601392"/>
        </a:xfr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aseline="0" dirty="0">
              <a:solidFill>
                <a:sysClr val="window" lastClr="FFFFFF"/>
              </a:solidFill>
              <a:latin typeface="Arial"/>
              <a:ea typeface="+mn-ea"/>
              <a:cs typeface="+mn-cs"/>
            </a:rPr>
            <a:t>Review </a:t>
          </a:r>
          <a:r>
            <a:rPr lang="en-US" sz="1800" b="1" baseline="0" dirty="0">
              <a:solidFill>
                <a:sysClr val="window" lastClr="FFFFFF"/>
              </a:solidFill>
              <a:latin typeface="Arial"/>
              <a:ea typeface="+mn-ea"/>
              <a:cs typeface="+mn-cs"/>
            </a:rPr>
            <a:t>Employee Information</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920646B3-286E-4059-8504-E7BD96E74DC6}">
      <dgm:prSet phldrT="[Text]" custT="1"/>
      <dgm:spPr>
        <a:xfrm>
          <a:off x="5082420" y="1201044"/>
          <a:ext cx="1451431" cy="1601392"/>
        </a:xfr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dirty="0">
              <a:solidFill>
                <a:sysClr val="window" lastClr="FFFFFF"/>
              </a:solidFill>
              <a:latin typeface="Arial"/>
              <a:ea typeface="+mn-ea"/>
              <a:cs typeface="+mn-cs"/>
            </a:rPr>
            <a:t>Enter </a:t>
          </a:r>
          <a:r>
            <a:rPr lang="en-US" sz="1800" b="1" dirty="0">
              <a:solidFill>
                <a:sysClr val="window" lastClr="FFFFFF"/>
              </a:solidFill>
              <a:latin typeface="Arial"/>
              <a:ea typeface="+mn-ea"/>
              <a:cs typeface="+mn-cs"/>
            </a:rPr>
            <a:t>Additional Pay</a:t>
          </a:r>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43766AB-6B28-44AF-8D88-4855D300E150}">
      <dgm:prSet phldrT="[Text]" custT="1"/>
      <dgm:spPr>
        <a:xfrm>
          <a:off x="6775757" y="1201044"/>
          <a:ext cx="1451431" cy="1601392"/>
        </a:xfr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1" dirty="0">
              <a:solidFill>
                <a:sysClr val="window" lastClr="FFFFFF"/>
              </a:solidFill>
              <a:latin typeface="Arial"/>
              <a:ea typeface="+mn-ea"/>
              <a:cs typeface="+mn-cs"/>
            </a:rPr>
            <a:t>Save and Submit</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a:xfrm>
          <a:off x="617219"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4">
        <dgm:presLayoutVars>
          <dgm:bulletEnabled val="1"/>
        </dgm:presLayoutVars>
      </dgm:prSet>
      <dgm:spPr>
        <a:prstGeom prst="roundRect">
          <a:avLst/>
        </a:prstGeom>
      </dgm:spPr>
    </dgm:pt>
    <dgm:pt modelId="{21EFA018-5991-478B-9FA1-2728B8244477}" type="pres">
      <dgm:prSet presAssocID="{BC2E22C4-21EB-4973-9ADA-331F66CC36F9}" presName="sibTrans" presStyleCnt="0"/>
      <dgm:spPr/>
    </dgm:pt>
    <dgm:pt modelId="{E622D688-5EFF-4F9D-9F3A-16D294BAC2FC}" type="pres">
      <dgm:prSet presAssocID="{75A2C435-B1FC-4BBA-B0D0-5A5510C1AF28}" presName="textNode" presStyleLbl="node1" presStyleIdx="1" presStyleCnt="4">
        <dgm:presLayoutVars>
          <dgm:bulletEnabled val="1"/>
        </dgm:presLayoutVars>
      </dgm:prSet>
      <dgm:spPr>
        <a:prstGeom prst="roundRect">
          <a:avLst/>
        </a:prstGeom>
      </dgm:spPr>
    </dgm:pt>
    <dgm:pt modelId="{DAFBC3EC-F05C-488E-869E-785B603C1EA4}" type="pres">
      <dgm:prSet presAssocID="{506F4BBB-F68A-41DC-9B1C-87FAC35D8994}" presName="sibTrans" presStyleCnt="0"/>
      <dgm:spPr/>
    </dgm:pt>
    <dgm:pt modelId="{640F6AD1-F585-40D9-8574-6B31B6AA2D59}" type="pres">
      <dgm:prSet presAssocID="{920646B3-286E-4059-8504-E7BD96E74DC6}" presName="textNode" presStyleLbl="node1" presStyleIdx="2" presStyleCnt="4">
        <dgm:presLayoutVars>
          <dgm:bulletEnabled val="1"/>
        </dgm:presLayoutVars>
      </dgm:prSet>
      <dgm:spPr>
        <a:prstGeom prst="roundRect">
          <a:avLst/>
        </a:prstGeom>
      </dgm:spPr>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3" presStyleCnt="4">
        <dgm:presLayoutVars>
          <dgm:bulletEnabled val="1"/>
        </dgm:presLayoutVars>
      </dgm:prSet>
      <dgm:spPr>
        <a:prstGeom prst="roundRect">
          <a:avLst/>
        </a:prstGeom>
      </dgm:spPr>
    </dgm:pt>
  </dgm:ptLst>
  <dgm:cxnLst>
    <dgm:cxn modelId="{FEB80703-7A66-441F-BDB6-634599ACA089}" srcId="{09DCE3F5-322E-4279-9F15-669277168534}" destId="{920646B3-286E-4059-8504-E7BD96E74DC6}" srcOrd="2" destOrd="0" parTransId="{BF9650BB-3521-48E1-B0AA-46334792C173}" sibTransId="{A21744AC-97E9-4150-BB58-2F668155527D}"/>
    <dgm:cxn modelId="{4E884543-0D85-4A24-BB2E-65D36D5B3A07}" type="presOf" srcId="{343766AB-6B28-44AF-8D88-4855D300E150}" destId="{451925E2-D2FA-4057-B830-9CFBC8FE444E}" srcOrd="0" destOrd="0" presId="urn:microsoft.com/office/officeart/2005/8/layout/hProcess9"/>
    <dgm:cxn modelId="{BC2E416C-B3D3-42BA-8E09-06CFB8FBC3F3}" srcId="{09DCE3F5-322E-4279-9F15-669277168534}" destId="{B5306DE4-1D68-462E-98A8-5C01EC84C3AC}" srcOrd="0" destOrd="0" parTransId="{FE8F636B-61A3-4B75-8151-367700AF3325}" sibTransId="{BC2E22C4-21EB-4973-9ADA-331F66CC36F9}"/>
    <dgm:cxn modelId="{49E97B6D-840B-498D-8291-58331009C9E1}" type="presOf" srcId="{09DCE3F5-322E-4279-9F15-669277168534}" destId="{3E2415BB-78BE-493D-AC5E-49F3AC62F5EF}" srcOrd="0" destOrd="0" presId="urn:microsoft.com/office/officeart/2005/8/layout/hProcess9"/>
    <dgm:cxn modelId="{2449CA8D-DE34-4E56-B21B-FF3DE628E3A2}" srcId="{09DCE3F5-322E-4279-9F15-669277168534}" destId="{343766AB-6B28-44AF-8D88-4855D300E150}" srcOrd="3" destOrd="0" parTransId="{5BAEE0B5-2875-4A83-B6AA-5A80502807CD}" sibTransId="{C6E7607F-9DEC-41CA-A405-17B6F43C51FE}"/>
    <dgm:cxn modelId="{6914E197-826B-4216-A275-EDB0FAF0584D}" type="presOf" srcId="{75A2C435-B1FC-4BBA-B0D0-5A5510C1AF28}" destId="{E622D688-5EFF-4F9D-9F3A-16D294BAC2FC}" srcOrd="0" destOrd="0" presId="urn:microsoft.com/office/officeart/2005/8/layout/hProcess9"/>
    <dgm:cxn modelId="{2B58C69D-9DD3-4B45-B901-35EFFB607E09}" type="presOf" srcId="{B5306DE4-1D68-462E-98A8-5C01EC84C3AC}" destId="{32FA13B4-7554-448D-B88A-0ADD25809C46}" srcOrd="0" destOrd="0" presId="urn:microsoft.com/office/officeart/2005/8/layout/hProcess9"/>
    <dgm:cxn modelId="{BD36A3AD-F760-403C-BDA5-0446D3022426}" type="presOf" srcId="{920646B3-286E-4059-8504-E7BD96E74DC6}" destId="{640F6AD1-F585-40D9-8574-6B31B6AA2D59}"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B32941F3-8621-46FC-8A71-E53238F7D5CA}" type="presParOf" srcId="{3E2415BB-78BE-493D-AC5E-49F3AC62F5EF}" destId="{638E1670-D66D-4188-8BF4-4EFBAB8E837A}" srcOrd="0" destOrd="0" presId="urn:microsoft.com/office/officeart/2005/8/layout/hProcess9"/>
    <dgm:cxn modelId="{63E6D43F-4815-4630-8E32-F68A855A9E85}" type="presParOf" srcId="{3E2415BB-78BE-493D-AC5E-49F3AC62F5EF}" destId="{99A20CB7-88C8-4253-8584-78D5D91DECD4}" srcOrd="1" destOrd="0" presId="urn:microsoft.com/office/officeart/2005/8/layout/hProcess9"/>
    <dgm:cxn modelId="{4D6B8896-D0FF-4B22-8D7F-2CFD5B8646EE}" type="presParOf" srcId="{99A20CB7-88C8-4253-8584-78D5D91DECD4}" destId="{32FA13B4-7554-448D-B88A-0ADD25809C46}" srcOrd="0" destOrd="0" presId="urn:microsoft.com/office/officeart/2005/8/layout/hProcess9"/>
    <dgm:cxn modelId="{AEAB3A31-8F80-431B-BBD1-EE2B2DB2F5C1}" type="presParOf" srcId="{99A20CB7-88C8-4253-8584-78D5D91DECD4}" destId="{21EFA018-5991-478B-9FA1-2728B8244477}" srcOrd="1" destOrd="0" presId="urn:microsoft.com/office/officeart/2005/8/layout/hProcess9"/>
    <dgm:cxn modelId="{93F25950-E306-4F39-A2BB-5182B0A907FD}" type="presParOf" srcId="{99A20CB7-88C8-4253-8584-78D5D91DECD4}" destId="{E622D688-5EFF-4F9D-9F3A-16D294BAC2FC}" srcOrd="2" destOrd="0" presId="urn:microsoft.com/office/officeart/2005/8/layout/hProcess9"/>
    <dgm:cxn modelId="{4FA6991A-4BC8-44DA-B063-B2379356F785}" type="presParOf" srcId="{99A20CB7-88C8-4253-8584-78D5D91DECD4}" destId="{DAFBC3EC-F05C-488E-869E-785B603C1EA4}" srcOrd="3" destOrd="0" presId="urn:microsoft.com/office/officeart/2005/8/layout/hProcess9"/>
    <dgm:cxn modelId="{33B1FE89-53C1-4A2E-B2A5-06054FF891A5}" type="presParOf" srcId="{99A20CB7-88C8-4253-8584-78D5D91DECD4}" destId="{640F6AD1-F585-40D9-8574-6B31B6AA2D59}" srcOrd="4" destOrd="0" presId="urn:microsoft.com/office/officeart/2005/8/layout/hProcess9"/>
    <dgm:cxn modelId="{39612A43-2135-49C3-81B7-155DD927FAE5}" type="presParOf" srcId="{99A20CB7-88C8-4253-8584-78D5D91DECD4}" destId="{E1CB9E57-5823-4F78-BBE2-395AFE27C0D2}" srcOrd="5" destOrd="0" presId="urn:microsoft.com/office/officeart/2005/8/layout/hProcess9"/>
    <dgm:cxn modelId="{E4284980-A6E9-4996-8AB1-DEF5C471EAAA}" type="presParOf" srcId="{99A20CB7-88C8-4253-8584-78D5D91DECD4}" destId="{451925E2-D2FA-4057-B830-9CFBC8FE444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0CC84-17DB-4D5E-B973-3907957E8FB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5DA5B51-7ACC-4183-9D41-6805436AC388}">
      <dgm:prSet phldrT="[Text]"/>
      <dgm:spPr>
        <a:solidFill>
          <a:srgbClr val="1D579B"/>
        </a:solidFill>
      </dgm:spPr>
      <dgm:t>
        <a:bodyPr/>
        <a:lstStyle/>
        <a:p>
          <a:r>
            <a:rPr lang="en-US"/>
            <a:t>Combination Changes</a:t>
          </a:r>
          <a:endParaRPr lang="en-US" dirty="0"/>
        </a:p>
      </dgm:t>
    </dgm:pt>
    <dgm:pt modelId="{7C0DC4C4-792A-489D-A735-8F03245F5F0C}" type="parTrans" cxnId="{8A688DF5-8FA5-4755-A648-2EF1174DDBFD}">
      <dgm:prSet/>
      <dgm:spPr/>
      <dgm:t>
        <a:bodyPr/>
        <a:lstStyle/>
        <a:p>
          <a:endParaRPr lang="en-US"/>
        </a:p>
      </dgm:t>
    </dgm:pt>
    <dgm:pt modelId="{2B24F405-4B8E-4F57-B65B-4FEEB31FA647}" type="sibTrans" cxnId="{8A688DF5-8FA5-4755-A648-2EF1174DDBFD}">
      <dgm:prSet/>
      <dgm:spPr>
        <a:ln>
          <a:solidFill>
            <a:srgbClr val="1D579B"/>
          </a:solidFill>
        </a:ln>
      </dgm:spPr>
      <dgm:t>
        <a:bodyPr/>
        <a:lstStyle/>
        <a:p>
          <a:endParaRPr lang="en-US"/>
        </a:p>
      </dgm:t>
    </dgm:pt>
    <dgm:pt modelId="{8B97F091-A6CE-4B0C-91FA-DFA1FA8BA936}">
      <dgm:prSet phldrT="[Text]"/>
      <dgm:spPr>
        <a:solidFill>
          <a:srgbClr val="1D579B"/>
        </a:solidFill>
      </dgm:spPr>
      <dgm:t>
        <a:bodyPr/>
        <a:lstStyle/>
        <a:p>
          <a:r>
            <a:rPr lang="en-US" dirty="0"/>
            <a:t>Retroactive </a:t>
          </a:r>
          <a:r>
            <a:rPr lang="en-US" dirty="0" err="1"/>
            <a:t>PayPath</a:t>
          </a:r>
          <a:r>
            <a:rPr lang="en-US" dirty="0"/>
            <a:t> Adjustments</a:t>
          </a:r>
        </a:p>
      </dgm:t>
    </dgm:pt>
    <dgm:pt modelId="{83F210CF-30F9-44CD-9B54-7940A517F9D6}" type="sibTrans" cxnId="{36114668-A257-487C-9530-54CDF8BABF0B}">
      <dgm:prSet/>
      <dgm:spPr/>
      <dgm:t>
        <a:bodyPr/>
        <a:lstStyle/>
        <a:p>
          <a:endParaRPr lang="en-US"/>
        </a:p>
      </dgm:t>
    </dgm:pt>
    <dgm:pt modelId="{C27D6C07-F490-41CD-9561-99653594E0BA}" type="parTrans" cxnId="{36114668-A257-487C-9530-54CDF8BABF0B}">
      <dgm:prSet/>
      <dgm:spPr/>
      <dgm:t>
        <a:bodyPr/>
        <a:lstStyle/>
        <a:p>
          <a:endParaRPr lang="en-US"/>
        </a:p>
      </dgm:t>
    </dgm:pt>
    <dgm:pt modelId="{F76D2D26-FC97-470D-9E8F-67C789B71BFD}" type="pres">
      <dgm:prSet presAssocID="{0AD0CC84-17DB-4D5E-B973-3907957E8FB7}" presName="Name0" presStyleCnt="0">
        <dgm:presLayoutVars>
          <dgm:chMax val="7"/>
          <dgm:chPref val="7"/>
          <dgm:dir/>
        </dgm:presLayoutVars>
      </dgm:prSet>
      <dgm:spPr/>
    </dgm:pt>
    <dgm:pt modelId="{32F301C3-DE6E-4FD8-88FD-BA7BE0C365DB}" type="pres">
      <dgm:prSet presAssocID="{0AD0CC84-17DB-4D5E-B973-3907957E8FB7}" presName="Name1" presStyleCnt="0"/>
      <dgm:spPr/>
    </dgm:pt>
    <dgm:pt modelId="{804B2909-EBF4-4F3C-99DE-AF272D5F9B2A}" type="pres">
      <dgm:prSet presAssocID="{0AD0CC84-17DB-4D5E-B973-3907957E8FB7}" presName="cycle" presStyleCnt="0"/>
      <dgm:spPr/>
    </dgm:pt>
    <dgm:pt modelId="{C083F37E-8B02-4091-8FF6-5B7BDA6A5826}" type="pres">
      <dgm:prSet presAssocID="{0AD0CC84-17DB-4D5E-B973-3907957E8FB7}" presName="srcNode" presStyleLbl="node1" presStyleIdx="0" presStyleCnt="2"/>
      <dgm:spPr/>
    </dgm:pt>
    <dgm:pt modelId="{B4A22DFA-A1B7-427C-A86F-3003826466C2}" type="pres">
      <dgm:prSet presAssocID="{0AD0CC84-17DB-4D5E-B973-3907957E8FB7}" presName="conn" presStyleLbl="parChTrans1D2" presStyleIdx="0" presStyleCnt="1"/>
      <dgm:spPr/>
    </dgm:pt>
    <dgm:pt modelId="{6787E48F-8579-4236-A191-7776008AB2B3}" type="pres">
      <dgm:prSet presAssocID="{0AD0CC84-17DB-4D5E-B973-3907957E8FB7}" presName="extraNode" presStyleLbl="node1" presStyleIdx="0" presStyleCnt="2"/>
      <dgm:spPr/>
    </dgm:pt>
    <dgm:pt modelId="{BA67E199-865E-47D7-BBB8-05E94B928581}" type="pres">
      <dgm:prSet presAssocID="{0AD0CC84-17DB-4D5E-B973-3907957E8FB7}" presName="dstNode" presStyleLbl="node1" presStyleIdx="0" presStyleCnt="2"/>
      <dgm:spPr/>
    </dgm:pt>
    <dgm:pt modelId="{BE5BC1AD-B1DB-4B5F-9492-5FA612F32112}" type="pres">
      <dgm:prSet presAssocID="{35DA5B51-7ACC-4183-9D41-6805436AC388}" presName="text_1" presStyleLbl="node1" presStyleIdx="0" presStyleCnt="2">
        <dgm:presLayoutVars>
          <dgm:bulletEnabled val="1"/>
        </dgm:presLayoutVars>
      </dgm:prSet>
      <dgm:spPr/>
    </dgm:pt>
    <dgm:pt modelId="{BBD140E5-72B6-4B47-B8AE-B934E85BAC26}" type="pres">
      <dgm:prSet presAssocID="{35DA5B51-7ACC-4183-9D41-6805436AC388}" presName="accent_1" presStyleCnt="0"/>
      <dgm:spPr/>
    </dgm:pt>
    <dgm:pt modelId="{27742A32-EB39-44ED-87C1-238D84F39EBA}" type="pres">
      <dgm:prSet presAssocID="{35DA5B51-7ACC-4183-9D41-6805436AC388}" presName="accentRepeatNode" presStyleLbl="solidFgAcc1" presStyleIdx="0" presStyleCnt="2"/>
      <dgm:spPr>
        <a:ln>
          <a:solidFill>
            <a:srgbClr val="1D579B"/>
          </a:solidFill>
        </a:ln>
      </dgm:spPr>
    </dgm:pt>
    <dgm:pt modelId="{E46A0A9D-87C6-48B3-B656-2F90BDA5AB78}" type="pres">
      <dgm:prSet presAssocID="{8B97F091-A6CE-4B0C-91FA-DFA1FA8BA936}" presName="text_2" presStyleLbl="node1" presStyleIdx="1" presStyleCnt="2">
        <dgm:presLayoutVars>
          <dgm:bulletEnabled val="1"/>
        </dgm:presLayoutVars>
      </dgm:prSet>
      <dgm:spPr/>
    </dgm:pt>
    <dgm:pt modelId="{E2537FF6-DC0B-49D0-B790-4625392CB2EF}" type="pres">
      <dgm:prSet presAssocID="{8B97F091-A6CE-4B0C-91FA-DFA1FA8BA936}" presName="accent_2" presStyleCnt="0"/>
      <dgm:spPr/>
    </dgm:pt>
    <dgm:pt modelId="{B70BB85F-4C25-4BAD-BA93-836CF882D629}" type="pres">
      <dgm:prSet presAssocID="{8B97F091-A6CE-4B0C-91FA-DFA1FA8BA936}" presName="accentRepeatNode" presStyleLbl="solidFgAcc1" presStyleIdx="1" presStyleCnt="2"/>
      <dgm:spPr>
        <a:ln>
          <a:solidFill>
            <a:srgbClr val="1D579B"/>
          </a:solidFill>
        </a:ln>
      </dgm:spPr>
    </dgm:pt>
  </dgm:ptLst>
  <dgm:cxnLst>
    <dgm:cxn modelId="{735AA246-3D19-4B8D-8B28-A7A0436A3233}" type="presOf" srcId="{0AD0CC84-17DB-4D5E-B973-3907957E8FB7}" destId="{F76D2D26-FC97-470D-9E8F-67C789B71BFD}" srcOrd="0" destOrd="0" presId="urn:microsoft.com/office/officeart/2008/layout/VerticalCurvedList"/>
    <dgm:cxn modelId="{9CB66866-35D2-47ED-8489-22CB14E3CFAC}" type="presOf" srcId="{8B97F091-A6CE-4B0C-91FA-DFA1FA8BA936}" destId="{E46A0A9D-87C6-48B3-B656-2F90BDA5AB78}" srcOrd="0" destOrd="0" presId="urn:microsoft.com/office/officeart/2008/layout/VerticalCurvedList"/>
    <dgm:cxn modelId="{36114668-A257-487C-9530-54CDF8BABF0B}" srcId="{0AD0CC84-17DB-4D5E-B973-3907957E8FB7}" destId="{8B97F091-A6CE-4B0C-91FA-DFA1FA8BA936}" srcOrd="1" destOrd="0" parTransId="{C27D6C07-F490-41CD-9561-99653594E0BA}" sibTransId="{83F210CF-30F9-44CD-9B54-7940A517F9D6}"/>
    <dgm:cxn modelId="{BF4103AD-12DE-41F8-B066-F501CFBD09F0}" type="presOf" srcId="{35DA5B51-7ACC-4183-9D41-6805436AC388}" destId="{BE5BC1AD-B1DB-4B5F-9492-5FA612F32112}" srcOrd="0" destOrd="0" presId="urn:microsoft.com/office/officeart/2008/layout/VerticalCurvedList"/>
    <dgm:cxn modelId="{CF7E7BE7-82E7-4883-8E26-7B7522EA275A}" type="presOf" srcId="{2B24F405-4B8E-4F57-B65B-4FEEB31FA647}" destId="{B4A22DFA-A1B7-427C-A86F-3003826466C2}" srcOrd="0" destOrd="0" presId="urn:microsoft.com/office/officeart/2008/layout/VerticalCurvedList"/>
    <dgm:cxn modelId="{8A688DF5-8FA5-4755-A648-2EF1174DDBFD}" srcId="{0AD0CC84-17DB-4D5E-B973-3907957E8FB7}" destId="{35DA5B51-7ACC-4183-9D41-6805436AC388}" srcOrd="0" destOrd="0" parTransId="{7C0DC4C4-792A-489D-A735-8F03245F5F0C}" sibTransId="{2B24F405-4B8E-4F57-B65B-4FEEB31FA647}"/>
    <dgm:cxn modelId="{5F6CFC68-1AC0-4003-84BF-D157539D81F9}" type="presParOf" srcId="{F76D2D26-FC97-470D-9E8F-67C789B71BFD}" destId="{32F301C3-DE6E-4FD8-88FD-BA7BE0C365DB}" srcOrd="0" destOrd="0" presId="urn:microsoft.com/office/officeart/2008/layout/VerticalCurvedList"/>
    <dgm:cxn modelId="{5DDE5308-8928-47DD-A236-B6100EE3B055}" type="presParOf" srcId="{32F301C3-DE6E-4FD8-88FD-BA7BE0C365DB}" destId="{804B2909-EBF4-4F3C-99DE-AF272D5F9B2A}" srcOrd="0" destOrd="0" presId="urn:microsoft.com/office/officeart/2008/layout/VerticalCurvedList"/>
    <dgm:cxn modelId="{EA30381B-9CE9-450C-BB59-5B814450E6E5}" type="presParOf" srcId="{804B2909-EBF4-4F3C-99DE-AF272D5F9B2A}" destId="{C083F37E-8B02-4091-8FF6-5B7BDA6A5826}" srcOrd="0" destOrd="0" presId="urn:microsoft.com/office/officeart/2008/layout/VerticalCurvedList"/>
    <dgm:cxn modelId="{FC933B45-E9D1-4C16-92CA-484CBC9E2AE1}" type="presParOf" srcId="{804B2909-EBF4-4F3C-99DE-AF272D5F9B2A}" destId="{B4A22DFA-A1B7-427C-A86F-3003826466C2}" srcOrd="1" destOrd="0" presId="urn:microsoft.com/office/officeart/2008/layout/VerticalCurvedList"/>
    <dgm:cxn modelId="{85231375-7A8F-4123-AF60-647ADAC95B8B}" type="presParOf" srcId="{804B2909-EBF4-4F3C-99DE-AF272D5F9B2A}" destId="{6787E48F-8579-4236-A191-7776008AB2B3}" srcOrd="2" destOrd="0" presId="urn:microsoft.com/office/officeart/2008/layout/VerticalCurvedList"/>
    <dgm:cxn modelId="{9648BD4B-F0C4-41AE-9E11-4876880C6877}" type="presParOf" srcId="{804B2909-EBF4-4F3C-99DE-AF272D5F9B2A}" destId="{BA67E199-865E-47D7-BBB8-05E94B928581}" srcOrd="3" destOrd="0" presId="urn:microsoft.com/office/officeart/2008/layout/VerticalCurvedList"/>
    <dgm:cxn modelId="{CAB9D3FB-4FBF-4806-AC9D-1F44E1E05C5E}" type="presParOf" srcId="{32F301C3-DE6E-4FD8-88FD-BA7BE0C365DB}" destId="{BE5BC1AD-B1DB-4B5F-9492-5FA612F32112}" srcOrd="1" destOrd="0" presId="urn:microsoft.com/office/officeart/2008/layout/VerticalCurvedList"/>
    <dgm:cxn modelId="{644182E3-FF58-4504-9C05-62056BA71C09}" type="presParOf" srcId="{32F301C3-DE6E-4FD8-88FD-BA7BE0C365DB}" destId="{BBD140E5-72B6-4B47-B8AE-B934E85BAC26}" srcOrd="2" destOrd="0" presId="urn:microsoft.com/office/officeart/2008/layout/VerticalCurvedList"/>
    <dgm:cxn modelId="{BE6B0644-CFE7-486D-81F4-516F71E24D35}" type="presParOf" srcId="{BBD140E5-72B6-4B47-B8AE-B934E85BAC26}" destId="{27742A32-EB39-44ED-87C1-238D84F39EBA}" srcOrd="0" destOrd="0" presId="urn:microsoft.com/office/officeart/2008/layout/VerticalCurvedList"/>
    <dgm:cxn modelId="{EEFD25BE-3B57-4F2B-9991-6A7738C645DD}" type="presParOf" srcId="{32F301C3-DE6E-4FD8-88FD-BA7BE0C365DB}" destId="{E46A0A9D-87C6-48B3-B656-2F90BDA5AB78}" srcOrd="3" destOrd="0" presId="urn:microsoft.com/office/officeart/2008/layout/VerticalCurvedList"/>
    <dgm:cxn modelId="{4C84DF26-CA82-49AB-B724-0D2C9F5FF532}" type="presParOf" srcId="{32F301C3-DE6E-4FD8-88FD-BA7BE0C365DB}" destId="{E2537FF6-DC0B-49D0-B790-4625392CB2EF}" srcOrd="4" destOrd="0" presId="urn:microsoft.com/office/officeart/2008/layout/VerticalCurvedList"/>
    <dgm:cxn modelId="{97A76C82-AFC0-4BFC-AA49-68B2B660BF9C}" type="presParOf" srcId="{E2537FF6-DC0B-49D0-B790-4625392CB2EF}" destId="{B70BB85F-4C25-4BAD-BA93-836CF882D629}"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FFD200"/>
        </a:solidFill>
        <a:ln>
          <a:noFill/>
        </a:ln>
      </dgm:spPr>
      <dgm:t>
        <a:bodyPr/>
        <a:lstStyle/>
        <a:p>
          <a:r>
            <a:rPr lang="en-US" sz="1800" b="1" dirty="0" err="1">
              <a:solidFill>
                <a:srgbClr val="1D579B"/>
              </a:solidFill>
            </a:rPr>
            <a:t>PayPath</a:t>
          </a:r>
          <a:r>
            <a:rPr lang="en-US" sz="1800" b="1" dirty="0">
              <a:solidFill>
                <a:srgbClr val="1D579B"/>
              </a:solidFill>
            </a:rPr>
            <a:t> Transactions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t>3: Job Data Changes</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Additional Pay</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t>2: Position Data Changes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FFD200"/>
          </a:solidFill>
        </a:ln>
      </dgm:spPr>
    </dgm:pt>
    <dgm:pt modelId="{340503F1-F8DF-4311-A028-91AB6F39A540}" type="pres">
      <dgm:prSet presAssocID="{6287FBF7-90BA-44CD-A9C2-3BE6956DFE67}" presName="text_2" presStyleLbl="node1" presStyleIdx="1" presStyleCnt="4">
        <dgm:presLayoutVars>
          <dgm:bulletEnabled val="1"/>
        </dgm:presLayoutVars>
      </dgm:prSet>
      <dgm:spPr/>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FC478A1D-0C0F-4B24-B4CC-8EDAC2D02DDA}" type="presOf" srcId="{452A7F5C-E271-4CD5-A307-A25AD5062F9A}" destId="{9B1D350B-D9F0-491D-80C8-0D9D0B380A93}" srcOrd="0" destOrd="0" presId="urn:microsoft.com/office/officeart/2008/layout/VerticalCurvedList"/>
    <dgm:cxn modelId="{F8630F29-33C4-414E-8608-C7C307CEF41B}" type="presOf" srcId="{2ACA077D-4897-4CF2-A979-16D6C63FEC27}" destId="{40C4F14A-3730-44EB-8C18-603AB99EBFD1}"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6640CC45-2457-453A-8D31-65FB4311C7BC}" type="presOf" srcId="{6287FBF7-90BA-44CD-A9C2-3BE6956DFE67}" destId="{340503F1-F8DF-4311-A028-91AB6F39A540}"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dgm:spPr/>
      <dgm:t>
        <a:bodyPr/>
        <a:lstStyle/>
        <a:p>
          <a:r>
            <a:rPr lang="en-US" dirty="0">
              <a:latin typeface="Arial" panose="020B0604020202020204" pitchFamily="34" charset="0"/>
              <a:cs typeface="Arial" panose="020B0604020202020204" pitchFamily="34" charset="0"/>
            </a:rPr>
            <a:t>Enter and Submit PayPath Transaction</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dgm:spPr/>
      <dgm:t>
        <a:bodyPr/>
        <a:lstStyle/>
        <a:p>
          <a:r>
            <a:rPr lang="en-US" dirty="0">
              <a:latin typeface="Arial" panose="020B0604020202020204" pitchFamily="34" charset="0"/>
              <a:cs typeface="Arial" panose="020B0604020202020204" pitchFamily="34" charset="0"/>
            </a:rPr>
            <a:t>Review / Approve PayPath Transaction</a:t>
          </a: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343766AB-6B28-44AF-8D88-4855D300E150}">
      <dgm:prSet phldrT="[Text]"/>
      <dgm:spPr/>
      <dgm:t>
        <a:bodyPr/>
        <a:lstStyle/>
        <a:p>
          <a:r>
            <a:rPr lang="en-US" dirty="0">
              <a:latin typeface="Arial" panose="020B0604020202020204" pitchFamily="34" charset="0"/>
              <a:cs typeface="Arial" panose="020B0604020202020204" pitchFamily="34" charset="0"/>
            </a:rPr>
            <a:t>View Employee Data</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96419A87-2ADE-437E-8CE6-A6D69B08FFA6}">
      <dgm:prSet phldrT="[Text]"/>
      <dgm:spPr/>
      <dgm:t>
        <a:bodyPr/>
        <a:lstStyle/>
        <a:p>
          <a:r>
            <a:rPr lang="en-US" dirty="0">
              <a:latin typeface="Arial" panose="020B0604020202020204" pitchFamily="34" charset="0"/>
              <a:cs typeface="Arial" panose="020B0604020202020204" pitchFamily="34" charset="0"/>
            </a:rPr>
            <a:t>Navigate to </a:t>
          </a:r>
          <a:r>
            <a:rPr lang="en-US" b="1" dirty="0">
              <a:latin typeface="Arial" panose="020B0604020202020204" pitchFamily="34" charset="0"/>
              <a:cs typeface="Arial" panose="020B0604020202020204" pitchFamily="34" charset="0"/>
            </a:rPr>
            <a:t>PayPath Actions </a:t>
          </a:r>
          <a:r>
            <a:rPr lang="en-US" dirty="0">
              <a:latin typeface="Arial" panose="020B0604020202020204" pitchFamily="34" charset="0"/>
              <a:cs typeface="Arial" panose="020B0604020202020204" pitchFamily="34" charset="0"/>
            </a:rPr>
            <a:t>component</a:t>
          </a:r>
        </a:p>
      </dgm:t>
    </dgm:pt>
    <dgm:pt modelId="{4DE7ED49-0F32-4DAB-9E10-85EA1F456A49}" type="parTrans" cxnId="{2A933F06-7BF3-48FC-A3F3-174E3A61AC7D}">
      <dgm:prSet/>
      <dgm:spPr/>
      <dgm:t>
        <a:bodyPr/>
        <a:lstStyle/>
        <a:p>
          <a:endParaRPr lang="en-US"/>
        </a:p>
      </dgm:t>
    </dgm:pt>
    <dgm:pt modelId="{39DC888D-1429-4EB7-AA7C-6F58E909F989}" type="sibTrans" cxnId="{2A933F06-7BF3-48FC-A3F3-174E3A61AC7D}">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custLinFactNeighborY="397"/>
      <dgm:spPr/>
    </dgm:pt>
    <dgm:pt modelId="{99A20CB7-88C8-4253-8584-78D5D91DECD4}" type="pres">
      <dgm:prSet presAssocID="{09DCE3F5-322E-4279-9F15-669277168534}" presName="linearProcess" presStyleCnt="0"/>
      <dgm:spPr/>
    </dgm:pt>
    <dgm:pt modelId="{3954DA59-4C94-4F81-B8B6-2BE25910FE27}" type="pres">
      <dgm:prSet presAssocID="{96419A87-2ADE-437E-8CE6-A6D69B08FFA6}" presName="textNode" presStyleLbl="node1" presStyleIdx="0" presStyleCnt="4" custScaleY="72205">
        <dgm:presLayoutVars>
          <dgm:bulletEnabled val="1"/>
        </dgm:presLayoutVars>
      </dgm:prSet>
      <dgm:spPr/>
    </dgm:pt>
    <dgm:pt modelId="{746A5492-6DCD-4AE9-A34C-9DCFA2D49189}" type="pres">
      <dgm:prSet presAssocID="{39DC888D-1429-4EB7-AA7C-6F58E909F989}" presName="sibTrans" presStyleCnt="0"/>
      <dgm:spPr/>
    </dgm:pt>
    <dgm:pt modelId="{E622D688-5EFF-4F9D-9F3A-16D294BAC2FC}" type="pres">
      <dgm:prSet presAssocID="{75A2C435-B1FC-4BBA-B0D0-5A5510C1AF28}" presName="textNode" presStyleLbl="node1" presStyleIdx="1" presStyleCnt="4" custScaleY="72205">
        <dgm:presLayoutVars>
          <dgm:bulletEnabled val="1"/>
        </dgm:presLayoutVars>
      </dgm:prSet>
      <dgm:spPr/>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2" presStyleCnt="4" custScaleY="72205">
        <dgm:presLayoutVars>
          <dgm:bulletEnabled val="1"/>
        </dgm:presLayoutVars>
      </dgm:prSet>
      <dgm:spPr/>
    </dgm:pt>
    <dgm:pt modelId="{0D63CCF9-A10C-4D13-98CE-11CB392B81BA}" type="pres">
      <dgm:prSet presAssocID="{E8E9BC61-6D54-41DC-AC77-A41BB960EAA9}" presName="sibTrans" presStyleCnt="0"/>
      <dgm:spPr/>
    </dgm:pt>
    <dgm:pt modelId="{451925E2-D2FA-4057-B830-9CFBC8FE444E}" type="pres">
      <dgm:prSet presAssocID="{343766AB-6B28-44AF-8D88-4855D300E150}" presName="textNode" presStyleLbl="node1" presStyleIdx="3" presStyleCnt="4" custScaleY="72205">
        <dgm:presLayoutVars>
          <dgm:bulletEnabled val="1"/>
        </dgm:presLayoutVars>
      </dgm:prSet>
      <dgm:spPr/>
    </dgm:pt>
  </dgm:ptLst>
  <dgm:cxnLst>
    <dgm:cxn modelId="{2A933F06-7BF3-48FC-A3F3-174E3A61AC7D}" srcId="{09DCE3F5-322E-4279-9F15-669277168534}" destId="{96419A87-2ADE-437E-8CE6-A6D69B08FFA6}" srcOrd="0" destOrd="0" parTransId="{4DE7ED49-0F32-4DAB-9E10-85EA1F456A49}" sibTransId="{39DC888D-1429-4EB7-AA7C-6F58E909F989}"/>
    <dgm:cxn modelId="{61F17108-89D0-43F4-86F5-6F001C88D3A6}" type="presOf" srcId="{96419A87-2ADE-437E-8CE6-A6D69B08FFA6}" destId="{3954DA59-4C94-4F81-B8B6-2BE25910FE27}" srcOrd="0" destOrd="0" presId="urn:microsoft.com/office/officeart/2005/8/layout/hProcess9"/>
    <dgm:cxn modelId="{7A718E87-66F8-4064-A997-B89FFD386005}" type="presOf" srcId="{09DCE3F5-322E-4279-9F15-669277168534}" destId="{3E2415BB-78BE-493D-AC5E-49F3AC62F5EF}" srcOrd="0" destOrd="0" presId="urn:microsoft.com/office/officeart/2005/8/layout/hProcess9"/>
    <dgm:cxn modelId="{2449CA8D-DE34-4E56-B21B-FF3DE628E3A2}" srcId="{09DCE3F5-322E-4279-9F15-669277168534}" destId="{343766AB-6B28-44AF-8D88-4855D300E150}" srcOrd="3" destOrd="0" parTransId="{5BAEE0B5-2875-4A83-B6AA-5A80502807CD}" sibTransId="{C6E7607F-9DEC-41CA-A405-17B6F43C51FE}"/>
    <dgm:cxn modelId="{BAE83891-F676-4DD4-B697-10079326C8D6}" type="presOf" srcId="{75A2C435-B1FC-4BBA-B0D0-5A5510C1AF28}" destId="{E622D688-5EFF-4F9D-9F3A-16D294BAC2FC}" srcOrd="0" destOrd="0" presId="urn:microsoft.com/office/officeart/2005/8/layout/hProcess9"/>
    <dgm:cxn modelId="{72CFBDA5-4340-4109-A8AF-6235ED38ACC2}" srcId="{09DCE3F5-322E-4279-9F15-669277168534}" destId="{BFFF30A9-0DF3-4683-88A0-6F71ED0F8049}" srcOrd="2" destOrd="0" parTransId="{E17FAE7E-7F6A-47C7-A855-7E7DA4099D5B}" sibTransId="{E8E9BC61-6D54-41DC-AC77-A41BB960EAA9}"/>
    <dgm:cxn modelId="{A622FEA8-F104-47B8-A8F6-620E22EF8221}" type="presOf" srcId="{BFFF30A9-0DF3-4683-88A0-6F71ED0F8049}" destId="{7BE2C09B-77B4-4CEB-9C8F-74C2AA2A71DE}"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0E289CF4-0874-433F-BC01-692E891C7A81}" type="presOf" srcId="{343766AB-6B28-44AF-8D88-4855D300E150}" destId="{451925E2-D2FA-4057-B830-9CFBC8FE444E}" srcOrd="0" destOrd="0" presId="urn:microsoft.com/office/officeart/2005/8/layout/hProcess9"/>
    <dgm:cxn modelId="{011F4EA2-92CF-4BA9-A67D-669B823B85FB}" type="presParOf" srcId="{3E2415BB-78BE-493D-AC5E-49F3AC62F5EF}" destId="{638E1670-D66D-4188-8BF4-4EFBAB8E837A}" srcOrd="0" destOrd="0" presId="urn:microsoft.com/office/officeart/2005/8/layout/hProcess9"/>
    <dgm:cxn modelId="{411F5250-839A-46A2-AF4C-7A0E1AF54A10}" type="presParOf" srcId="{3E2415BB-78BE-493D-AC5E-49F3AC62F5EF}" destId="{99A20CB7-88C8-4253-8584-78D5D91DECD4}" srcOrd="1" destOrd="0" presId="urn:microsoft.com/office/officeart/2005/8/layout/hProcess9"/>
    <dgm:cxn modelId="{B799AA12-515E-41E9-984C-232C18BC949F}" type="presParOf" srcId="{99A20CB7-88C8-4253-8584-78D5D91DECD4}" destId="{3954DA59-4C94-4F81-B8B6-2BE25910FE27}" srcOrd="0" destOrd="0" presId="urn:microsoft.com/office/officeart/2005/8/layout/hProcess9"/>
    <dgm:cxn modelId="{4BD247BF-1003-4082-9628-418535C36263}" type="presParOf" srcId="{99A20CB7-88C8-4253-8584-78D5D91DECD4}" destId="{746A5492-6DCD-4AE9-A34C-9DCFA2D49189}" srcOrd="1" destOrd="0" presId="urn:microsoft.com/office/officeart/2005/8/layout/hProcess9"/>
    <dgm:cxn modelId="{1517B4DC-BBC2-4A7E-B88C-46E8855C77F9}" type="presParOf" srcId="{99A20CB7-88C8-4253-8584-78D5D91DECD4}" destId="{E622D688-5EFF-4F9D-9F3A-16D294BAC2FC}" srcOrd="2" destOrd="0" presId="urn:microsoft.com/office/officeart/2005/8/layout/hProcess9"/>
    <dgm:cxn modelId="{5680758C-C383-4F03-9BAC-CBB2DA8EA369}" type="presParOf" srcId="{99A20CB7-88C8-4253-8584-78D5D91DECD4}" destId="{DAFBC3EC-F05C-488E-869E-785B603C1EA4}" srcOrd="3" destOrd="0" presId="urn:microsoft.com/office/officeart/2005/8/layout/hProcess9"/>
    <dgm:cxn modelId="{361DFF4B-1272-4653-B507-2C62B12830F8}" type="presParOf" srcId="{99A20CB7-88C8-4253-8584-78D5D91DECD4}" destId="{7BE2C09B-77B4-4CEB-9C8F-74C2AA2A71DE}" srcOrd="4" destOrd="0" presId="urn:microsoft.com/office/officeart/2005/8/layout/hProcess9"/>
    <dgm:cxn modelId="{3C700D18-ECAB-4608-BA82-30CCAFE06F1B}" type="presParOf" srcId="{99A20CB7-88C8-4253-8584-78D5D91DECD4}" destId="{0D63CCF9-A10C-4D13-98CE-11CB392B81BA}" srcOrd="5" destOrd="0" presId="urn:microsoft.com/office/officeart/2005/8/layout/hProcess9"/>
    <dgm:cxn modelId="{C1F27B93-97D7-4257-AE92-B18D98D00BC1}" type="presParOf" srcId="{99A20CB7-88C8-4253-8584-78D5D91DECD4}" destId="{451925E2-D2FA-4057-B830-9CFBC8FE444E}"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a:t>
          </a:r>
          <a:r>
            <a:rPr lang="en-US" sz="1600" b="1" dirty="0" err="1">
              <a:solidFill>
                <a:schemeClr val="bg1"/>
              </a:solidFill>
            </a:rPr>
            <a:t>PayPath</a:t>
          </a:r>
          <a:r>
            <a:rPr lang="en-US" sz="1600" b="1" dirty="0">
              <a:solidFill>
                <a:schemeClr val="bg1"/>
              </a:solidFill>
            </a:rPr>
            <a:t> Transactions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t>3: Job Changes</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Additional Pay</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FFD200"/>
        </a:solidFill>
        <a:ln>
          <a:noFill/>
        </a:ln>
      </dgm:spPr>
      <dgm:t>
        <a:bodyPr/>
        <a:lstStyle/>
        <a:p>
          <a:r>
            <a:rPr lang="en-US" sz="1800" b="1" dirty="0">
              <a:solidFill>
                <a:srgbClr val="1D579B"/>
              </a:solidFill>
            </a:rPr>
            <a:t>Position Data Changes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FFD200"/>
          </a:solidFill>
        </a:ln>
      </dgm:spPr>
    </dgm:pt>
    <dgm:pt modelId="{B85D5DAB-9059-423B-AA7C-3ADE579ACB93}" type="pres">
      <dgm:prSet presAssocID="{B029579B-4DF3-4D51-AC6E-A40D5F9E06B2}" presName="text_3" presStyleLbl="node1" presStyleIdx="2" presStyleCnt="4">
        <dgm:presLayoutVars>
          <dgm:bulletEnabled val="1"/>
        </dgm:presLayoutVars>
      </dgm:prSet>
      <dgm:spPr/>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FC478A1D-0C0F-4B24-B4CC-8EDAC2D02DDA}" type="presOf" srcId="{452A7F5C-E271-4CD5-A307-A25AD5062F9A}" destId="{9B1D350B-D9F0-491D-80C8-0D9D0B380A93}" srcOrd="0" destOrd="0" presId="urn:microsoft.com/office/officeart/2008/layout/VerticalCurvedList"/>
    <dgm:cxn modelId="{F8630F29-33C4-414E-8608-C7C307CEF41B}" type="presOf" srcId="{2ACA077D-4897-4CF2-A979-16D6C63FEC27}" destId="{40C4F14A-3730-44EB-8C18-603AB99EBFD1}"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6640CC45-2457-453A-8D31-65FB4311C7BC}" type="presOf" srcId="{6287FBF7-90BA-44CD-A9C2-3BE6956DFE67}" destId="{340503F1-F8DF-4311-A028-91AB6F39A540}"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3d1" qsCatId="3D" csTypeId="urn:microsoft.com/office/officeart/2005/8/colors/colorful4" csCatId="colorful" phldr="1"/>
      <dgm:spPr/>
    </dgm:pt>
    <dgm:pt modelId="{B5306DE4-1D68-462E-98A8-5C01EC84C3AC}">
      <dgm:prSet phldrT="[Text]" custT="1"/>
      <dgm:spPr>
        <a:xfrm>
          <a:off x="2411" y="1201044"/>
          <a:ext cx="1451431" cy="1601392"/>
        </a:xfrm>
        <a:solidFill>
          <a:srgbClr val="0064A4">
            <a:hueOff val="0"/>
            <a:satOff val="0"/>
            <a:lumOff val="0"/>
          </a:srgbClr>
        </a:soli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kern="0" spc="0" baseline="0" dirty="0">
              <a:solidFill>
                <a:sysClr val="window" lastClr="FFFFFF"/>
              </a:solidFill>
              <a:latin typeface="Arial"/>
              <a:ea typeface="+mn-ea"/>
              <a:cs typeface="+mn-cs"/>
            </a:rPr>
            <a:t>Navigate to the </a:t>
          </a:r>
          <a:r>
            <a:rPr lang="en-US" sz="1800" b="1" kern="0" spc="0" baseline="0" dirty="0">
              <a:solidFill>
                <a:sysClr val="window" lastClr="FFFFFF"/>
              </a:solidFill>
              <a:latin typeface="Arial"/>
              <a:ea typeface="+mn-ea"/>
              <a:cs typeface="+mn-cs"/>
            </a:rPr>
            <a:t>Person Org Summary </a:t>
          </a:r>
          <a:r>
            <a:rPr lang="en-US" sz="1800" b="0" kern="0" spc="0" baseline="0" dirty="0">
              <a:solidFill>
                <a:sysClr val="window" lastClr="FFFFFF"/>
              </a:solidFill>
              <a:latin typeface="Arial"/>
              <a:ea typeface="+mn-ea"/>
              <a:cs typeface="+mn-cs"/>
            </a:rPr>
            <a:t>and review employee information</a:t>
          </a:r>
          <a:endParaRPr lang="en-US" sz="1800" kern="0" spc="0" baseline="0" dirty="0">
            <a:solidFill>
              <a:sysClr val="window" lastClr="FFFFFF"/>
            </a:solidFill>
            <a:latin typeface="Arial"/>
            <a:ea typeface="+mn-ea"/>
            <a:cs typeface="+mn-cs"/>
          </a:endParaRPr>
        </a:p>
      </dgm:t>
    </dgm:pt>
    <dgm:pt modelId="{FE8F636B-61A3-4B75-8151-367700AF3325}" type="parTrans" cxnId="{BC2E416C-B3D3-42BA-8E09-06CFB8FBC3F3}">
      <dgm:prSet/>
      <dgm:spPr/>
      <dgm:t>
        <a:bodyPr/>
        <a:lstStyle/>
        <a:p>
          <a:endParaRPr lang="en-US"/>
        </a:p>
      </dgm:t>
    </dgm:pt>
    <dgm:pt modelId="{BC2E22C4-21EB-4973-9ADA-331F66CC36F9}" type="sibTrans" cxnId="{BC2E416C-B3D3-42BA-8E09-06CFB8FBC3F3}">
      <dgm:prSet/>
      <dgm:spPr/>
      <dgm:t>
        <a:bodyPr/>
        <a:lstStyle/>
        <a:p>
          <a:endParaRPr lang="en-US"/>
        </a:p>
      </dgm:t>
    </dgm:pt>
    <dgm:pt modelId="{75A2C435-B1FC-4BBA-B0D0-5A5510C1AF28}">
      <dgm:prSet phldrT="[Text]" custT="1"/>
      <dgm:spPr>
        <a:xfrm>
          <a:off x="1695747" y="1201044"/>
          <a:ext cx="1451431" cy="1601392"/>
        </a:xfr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aseline="0" dirty="0">
              <a:solidFill>
                <a:sysClr val="window" lastClr="FFFFFF"/>
              </a:solidFill>
              <a:latin typeface="Arial"/>
              <a:ea typeface="+mn-ea"/>
              <a:cs typeface="+mn-cs"/>
            </a:rPr>
            <a:t>Review </a:t>
          </a:r>
          <a:r>
            <a:rPr lang="en-US" sz="1800" b="1" baseline="0" dirty="0">
              <a:solidFill>
                <a:sysClr val="window" lastClr="FFFFFF"/>
              </a:solidFill>
              <a:latin typeface="Arial"/>
              <a:ea typeface="+mn-ea"/>
              <a:cs typeface="+mn-cs"/>
            </a:rPr>
            <a:t>Employee Information</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920646B3-286E-4059-8504-E7BD96E74DC6}">
      <dgm:prSet phldrT="[Text]" custT="1"/>
      <dgm:spPr>
        <a:xfrm>
          <a:off x="5082420" y="1201044"/>
          <a:ext cx="1451431" cy="1601392"/>
        </a:xfr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dirty="0">
              <a:solidFill>
                <a:sysClr val="window" lastClr="FFFFFF"/>
              </a:solidFill>
              <a:latin typeface="Arial"/>
              <a:ea typeface="+mn-ea"/>
              <a:cs typeface="+mn-cs"/>
            </a:rPr>
            <a:t>Update </a:t>
          </a:r>
          <a:r>
            <a:rPr lang="en-US" sz="1800" b="1" dirty="0">
              <a:solidFill>
                <a:sysClr val="window" lastClr="FFFFFF"/>
              </a:solidFill>
              <a:latin typeface="Arial"/>
              <a:ea typeface="+mn-ea"/>
              <a:cs typeface="+mn-cs"/>
            </a:rPr>
            <a:t>Position Data</a:t>
          </a:r>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43766AB-6B28-44AF-8D88-4855D300E150}">
      <dgm:prSet phldrT="[Text]" custT="1"/>
      <dgm:spPr>
        <a:xfrm>
          <a:off x="6775757" y="1201044"/>
          <a:ext cx="1451431" cy="1601392"/>
        </a:xfr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1" dirty="0">
              <a:solidFill>
                <a:sysClr val="window" lastClr="FFFFFF"/>
              </a:solidFill>
              <a:latin typeface="Arial"/>
              <a:ea typeface="+mn-ea"/>
              <a:cs typeface="+mn-cs"/>
            </a:rPr>
            <a:t>Save and Submit</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a:xfrm>
          <a:off x="617219"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4">
        <dgm:presLayoutVars>
          <dgm:bulletEnabled val="1"/>
        </dgm:presLayoutVars>
      </dgm:prSet>
      <dgm:spPr>
        <a:prstGeom prst="roundRect">
          <a:avLst/>
        </a:prstGeom>
      </dgm:spPr>
    </dgm:pt>
    <dgm:pt modelId="{21EFA018-5991-478B-9FA1-2728B8244477}" type="pres">
      <dgm:prSet presAssocID="{BC2E22C4-21EB-4973-9ADA-331F66CC36F9}" presName="sibTrans" presStyleCnt="0"/>
      <dgm:spPr/>
    </dgm:pt>
    <dgm:pt modelId="{E622D688-5EFF-4F9D-9F3A-16D294BAC2FC}" type="pres">
      <dgm:prSet presAssocID="{75A2C435-B1FC-4BBA-B0D0-5A5510C1AF28}" presName="textNode" presStyleLbl="node1" presStyleIdx="1" presStyleCnt="4">
        <dgm:presLayoutVars>
          <dgm:bulletEnabled val="1"/>
        </dgm:presLayoutVars>
      </dgm:prSet>
      <dgm:spPr>
        <a:prstGeom prst="roundRect">
          <a:avLst/>
        </a:prstGeom>
      </dgm:spPr>
    </dgm:pt>
    <dgm:pt modelId="{DAFBC3EC-F05C-488E-869E-785B603C1EA4}" type="pres">
      <dgm:prSet presAssocID="{506F4BBB-F68A-41DC-9B1C-87FAC35D8994}" presName="sibTrans" presStyleCnt="0"/>
      <dgm:spPr/>
    </dgm:pt>
    <dgm:pt modelId="{640F6AD1-F585-40D9-8574-6B31B6AA2D59}" type="pres">
      <dgm:prSet presAssocID="{920646B3-286E-4059-8504-E7BD96E74DC6}" presName="textNode" presStyleLbl="node1" presStyleIdx="2" presStyleCnt="4">
        <dgm:presLayoutVars>
          <dgm:bulletEnabled val="1"/>
        </dgm:presLayoutVars>
      </dgm:prSet>
      <dgm:spPr>
        <a:prstGeom prst="roundRect">
          <a:avLst/>
        </a:prstGeom>
      </dgm:spPr>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3" presStyleCnt="4">
        <dgm:presLayoutVars>
          <dgm:bulletEnabled val="1"/>
        </dgm:presLayoutVars>
      </dgm:prSet>
      <dgm:spPr>
        <a:prstGeom prst="roundRect">
          <a:avLst/>
        </a:prstGeom>
      </dgm:spPr>
    </dgm:pt>
  </dgm:ptLst>
  <dgm:cxnLst>
    <dgm:cxn modelId="{FEB80703-7A66-441F-BDB6-634599ACA089}" srcId="{09DCE3F5-322E-4279-9F15-669277168534}" destId="{920646B3-286E-4059-8504-E7BD96E74DC6}" srcOrd="2" destOrd="0" parTransId="{BF9650BB-3521-48E1-B0AA-46334792C173}" sibTransId="{A21744AC-97E9-4150-BB58-2F668155527D}"/>
    <dgm:cxn modelId="{4E884543-0D85-4A24-BB2E-65D36D5B3A07}" type="presOf" srcId="{343766AB-6B28-44AF-8D88-4855D300E150}" destId="{451925E2-D2FA-4057-B830-9CFBC8FE444E}" srcOrd="0" destOrd="0" presId="urn:microsoft.com/office/officeart/2005/8/layout/hProcess9"/>
    <dgm:cxn modelId="{BC2E416C-B3D3-42BA-8E09-06CFB8FBC3F3}" srcId="{09DCE3F5-322E-4279-9F15-669277168534}" destId="{B5306DE4-1D68-462E-98A8-5C01EC84C3AC}" srcOrd="0" destOrd="0" parTransId="{FE8F636B-61A3-4B75-8151-367700AF3325}" sibTransId="{BC2E22C4-21EB-4973-9ADA-331F66CC36F9}"/>
    <dgm:cxn modelId="{49E97B6D-840B-498D-8291-58331009C9E1}" type="presOf" srcId="{09DCE3F5-322E-4279-9F15-669277168534}" destId="{3E2415BB-78BE-493D-AC5E-49F3AC62F5EF}" srcOrd="0" destOrd="0" presId="urn:microsoft.com/office/officeart/2005/8/layout/hProcess9"/>
    <dgm:cxn modelId="{2449CA8D-DE34-4E56-B21B-FF3DE628E3A2}" srcId="{09DCE3F5-322E-4279-9F15-669277168534}" destId="{343766AB-6B28-44AF-8D88-4855D300E150}" srcOrd="3" destOrd="0" parTransId="{5BAEE0B5-2875-4A83-B6AA-5A80502807CD}" sibTransId="{C6E7607F-9DEC-41CA-A405-17B6F43C51FE}"/>
    <dgm:cxn modelId="{6914E197-826B-4216-A275-EDB0FAF0584D}" type="presOf" srcId="{75A2C435-B1FC-4BBA-B0D0-5A5510C1AF28}" destId="{E622D688-5EFF-4F9D-9F3A-16D294BAC2FC}" srcOrd="0" destOrd="0" presId="urn:microsoft.com/office/officeart/2005/8/layout/hProcess9"/>
    <dgm:cxn modelId="{2B58C69D-9DD3-4B45-B901-35EFFB607E09}" type="presOf" srcId="{B5306DE4-1D68-462E-98A8-5C01EC84C3AC}" destId="{32FA13B4-7554-448D-B88A-0ADD25809C46}" srcOrd="0" destOrd="0" presId="urn:microsoft.com/office/officeart/2005/8/layout/hProcess9"/>
    <dgm:cxn modelId="{BD36A3AD-F760-403C-BDA5-0446D3022426}" type="presOf" srcId="{920646B3-286E-4059-8504-E7BD96E74DC6}" destId="{640F6AD1-F585-40D9-8574-6B31B6AA2D59}"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B32941F3-8621-46FC-8A71-E53238F7D5CA}" type="presParOf" srcId="{3E2415BB-78BE-493D-AC5E-49F3AC62F5EF}" destId="{638E1670-D66D-4188-8BF4-4EFBAB8E837A}" srcOrd="0" destOrd="0" presId="urn:microsoft.com/office/officeart/2005/8/layout/hProcess9"/>
    <dgm:cxn modelId="{63E6D43F-4815-4630-8E32-F68A855A9E85}" type="presParOf" srcId="{3E2415BB-78BE-493D-AC5E-49F3AC62F5EF}" destId="{99A20CB7-88C8-4253-8584-78D5D91DECD4}" srcOrd="1" destOrd="0" presId="urn:microsoft.com/office/officeart/2005/8/layout/hProcess9"/>
    <dgm:cxn modelId="{4D6B8896-D0FF-4B22-8D7F-2CFD5B8646EE}" type="presParOf" srcId="{99A20CB7-88C8-4253-8584-78D5D91DECD4}" destId="{32FA13B4-7554-448D-B88A-0ADD25809C46}" srcOrd="0" destOrd="0" presId="urn:microsoft.com/office/officeart/2005/8/layout/hProcess9"/>
    <dgm:cxn modelId="{AEAB3A31-8F80-431B-BBD1-EE2B2DB2F5C1}" type="presParOf" srcId="{99A20CB7-88C8-4253-8584-78D5D91DECD4}" destId="{21EFA018-5991-478B-9FA1-2728B8244477}" srcOrd="1" destOrd="0" presId="urn:microsoft.com/office/officeart/2005/8/layout/hProcess9"/>
    <dgm:cxn modelId="{93F25950-E306-4F39-A2BB-5182B0A907FD}" type="presParOf" srcId="{99A20CB7-88C8-4253-8584-78D5D91DECD4}" destId="{E622D688-5EFF-4F9D-9F3A-16D294BAC2FC}" srcOrd="2" destOrd="0" presId="urn:microsoft.com/office/officeart/2005/8/layout/hProcess9"/>
    <dgm:cxn modelId="{4FA6991A-4BC8-44DA-B063-B2379356F785}" type="presParOf" srcId="{99A20CB7-88C8-4253-8584-78D5D91DECD4}" destId="{DAFBC3EC-F05C-488E-869E-785B603C1EA4}" srcOrd="3" destOrd="0" presId="urn:microsoft.com/office/officeart/2005/8/layout/hProcess9"/>
    <dgm:cxn modelId="{33B1FE89-53C1-4A2E-B2A5-06054FF891A5}" type="presParOf" srcId="{99A20CB7-88C8-4253-8584-78D5D91DECD4}" destId="{640F6AD1-F585-40D9-8574-6B31B6AA2D59}" srcOrd="4" destOrd="0" presId="urn:microsoft.com/office/officeart/2005/8/layout/hProcess9"/>
    <dgm:cxn modelId="{39612A43-2135-49C3-81B7-155DD927FAE5}" type="presParOf" srcId="{99A20CB7-88C8-4253-8584-78D5D91DECD4}" destId="{E1CB9E57-5823-4F78-BBE2-395AFE27C0D2}" srcOrd="5" destOrd="0" presId="urn:microsoft.com/office/officeart/2005/8/layout/hProcess9"/>
    <dgm:cxn modelId="{E4284980-A6E9-4996-8AB1-DEF5C471EAAA}" type="presParOf" srcId="{99A20CB7-88C8-4253-8584-78D5D91DECD4}" destId="{451925E2-D2FA-4057-B830-9CFBC8FE444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D0CC84-17DB-4D5E-B973-3907957E8FB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F57EFF8-83B2-4220-8780-55F8CC5F399C}">
      <dgm:prSet phldrT="[Text]"/>
      <dgm:spPr>
        <a:solidFill>
          <a:srgbClr val="1D579B"/>
        </a:solidFill>
      </dgm:spPr>
      <dgm:t>
        <a:bodyPr/>
        <a:lstStyle/>
        <a:p>
          <a:r>
            <a:rPr lang="en-US" dirty="0"/>
            <a:t>3: Job Data Changes</a:t>
          </a:r>
        </a:p>
      </dgm:t>
    </dgm:pt>
    <dgm:pt modelId="{2D2E0914-81B8-4C11-9013-1C364A522766}" type="parTrans" cxnId="{9057672C-8D33-407F-BC2C-D6393EFF40D9}">
      <dgm:prSet/>
      <dgm:spPr/>
      <dgm:t>
        <a:bodyPr/>
        <a:lstStyle/>
        <a:p>
          <a:endParaRPr lang="en-US"/>
        </a:p>
      </dgm:t>
    </dgm:pt>
    <dgm:pt modelId="{4E9B0282-4797-4331-84E9-0097563B5636}" type="sibTrans" cxnId="{9057672C-8D33-407F-BC2C-D6393EFF40D9}">
      <dgm:prSet/>
      <dgm:spPr/>
      <dgm:t>
        <a:bodyPr/>
        <a:lstStyle/>
        <a:p>
          <a:endParaRPr lang="en-US"/>
        </a:p>
      </dgm:t>
    </dgm:pt>
    <dgm:pt modelId="{C164B3E6-D8FB-4F68-A6E0-846CAF009242}">
      <dgm:prSet phldrT="[Text]"/>
      <dgm:spPr>
        <a:solidFill>
          <a:srgbClr val="1D579B"/>
        </a:solidFill>
      </dgm:spPr>
      <dgm:t>
        <a:bodyPr/>
        <a:lstStyle/>
        <a:p>
          <a:r>
            <a:rPr lang="en-US" dirty="0"/>
            <a:t>4: Additional Pay</a:t>
          </a:r>
        </a:p>
      </dgm:t>
    </dgm:pt>
    <dgm:pt modelId="{8D76F2A4-4DE1-4124-822E-E60DBE921F99}" type="parTrans" cxnId="{DECB62BA-42FE-422D-9E6A-1979EFBE1BBF}">
      <dgm:prSet/>
      <dgm:spPr/>
      <dgm:t>
        <a:bodyPr/>
        <a:lstStyle/>
        <a:p>
          <a:endParaRPr lang="en-US"/>
        </a:p>
      </dgm:t>
    </dgm:pt>
    <dgm:pt modelId="{480A20A1-9582-4073-BD69-3F9394D16EDC}" type="sibTrans" cxnId="{DECB62BA-42FE-422D-9E6A-1979EFBE1BBF}">
      <dgm:prSet/>
      <dgm:spPr/>
      <dgm:t>
        <a:bodyPr/>
        <a:lstStyle/>
        <a:p>
          <a:endParaRPr lang="en-US"/>
        </a:p>
      </dgm:t>
    </dgm:pt>
    <dgm:pt modelId="{F76D2D26-FC97-470D-9E8F-67C789B71BFD}" type="pres">
      <dgm:prSet presAssocID="{0AD0CC84-17DB-4D5E-B973-3907957E8FB7}" presName="Name0" presStyleCnt="0">
        <dgm:presLayoutVars>
          <dgm:chMax val="7"/>
          <dgm:chPref val="7"/>
          <dgm:dir/>
        </dgm:presLayoutVars>
      </dgm:prSet>
      <dgm:spPr/>
    </dgm:pt>
    <dgm:pt modelId="{32F301C3-DE6E-4FD8-88FD-BA7BE0C365DB}" type="pres">
      <dgm:prSet presAssocID="{0AD0CC84-17DB-4D5E-B973-3907957E8FB7}" presName="Name1" presStyleCnt="0"/>
      <dgm:spPr/>
    </dgm:pt>
    <dgm:pt modelId="{804B2909-EBF4-4F3C-99DE-AF272D5F9B2A}" type="pres">
      <dgm:prSet presAssocID="{0AD0CC84-17DB-4D5E-B973-3907957E8FB7}" presName="cycle" presStyleCnt="0"/>
      <dgm:spPr/>
    </dgm:pt>
    <dgm:pt modelId="{C083F37E-8B02-4091-8FF6-5B7BDA6A5826}" type="pres">
      <dgm:prSet presAssocID="{0AD0CC84-17DB-4D5E-B973-3907957E8FB7}" presName="srcNode" presStyleLbl="node1" presStyleIdx="0" presStyleCnt="2"/>
      <dgm:spPr/>
    </dgm:pt>
    <dgm:pt modelId="{B4A22DFA-A1B7-427C-A86F-3003826466C2}" type="pres">
      <dgm:prSet presAssocID="{0AD0CC84-17DB-4D5E-B973-3907957E8FB7}" presName="conn" presStyleLbl="parChTrans1D2" presStyleIdx="0" presStyleCnt="1"/>
      <dgm:spPr/>
    </dgm:pt>
    <dgm:pt modelId="{6787E48F-8579-4236-A191-7776008AB2B3}" type="pres">
      <dgm:prSet presAssocID="{0AD0CC84-17DB-4D5E-B973-3907957E8FB7}" presName="extraNode" presStyleLbl="node1" presStyleIdx="0" presStyleCnt="2"/>
      <dgm:spPr/>
    </dgm:pt>
    <dgm:pt modelId="{BA67E199-865E-47D7-BBB8-05E94B928581}" type="pres">
      <dgm:prSet presAssocID="{0AD0CC84-17DB-4D5E-B973-3907957E8FB7}" presName="dstNode" presStyleLbl="node1" presStyleIdx="0" presStyleCnt="2"/>
      <dgm:spPr/>
    </dgm:pt>
    <dgm:pt modelId="{0AFF571C-A820-304C-BF35-9FE4DC9CA219}" type="pres">
      <dgm:prSet presAssocID="{2F57EFF8-83B2-4220-8780-55F8CC5F399C}" presName="text_1" presStyleLbl="node1" presStyleIdx="0" presStyleCnt="2">
        <dgm:presLayoutVars>
          <dgm:bulletEnabled val="1"/>
        </dgm:presLayoutVars>
      </dgm:prSet>
      <dgm:spPr/>
    </dgm:pt>
    <dgm:pt modelId="{89FA94A2-07E8-2D48-8B05-3D63644D5624}" type="pres">
      <dgm:prSet presAssocID="{2F57EFF8-83B2-4220-8780-55F8CC5F399C}" presName="accent_1" presStyleCnt="0"/>
      <dgm:spPr/>
    </dgm:pt>
    <dgm:pt modelId="{5C7B124E-9D45-4AF7-95E1-348C06B3554B}" type="pres">
      <dgm:prSet presAssocID="{2F57EFF8-83B2-4220-8780-55F8CC5F399C}" presName="accentRepeatNode" presStyleLbl="solidFgAcc1" presStyleIdx="0" presStyleCnt="2"/>
      <dgm:spPr>
        <a:ln>
          <a:solidFill>
            <a:srgbClr val="1D579B"/>
          </a:solidFill>
        </a:ln>
      </dgm:spPr>
    </dgm:pt>
    <dgm:pt modelId="{B9E5737B-2E21-8D49-A6F1-4BE0B38382E6}" type="pres">
      <dgm:prSet presAssocID="{C164B3E6-D8FB-4F68-A6E0-846CAF009242}" presName="text_2" presStyleLbl="node1" presStyleIdx="1" presStyleCnt="2">
        <dgm:presLayoutVars>
          <dgm:bulletEnabled val="1"/>
        </dgm:presLayoutVars>
      </dgm:prSet>
      <dgm:spPr/>
    </dgm:pt>
    <dgm:pt modelId="{E6CC15E2-FD43-2B40-ACA0-8D19216FA1DF}" type="pres">
      <dgm:prSet presAssocID="{C164B3E6-D8FB-4F68-A6E0-846CAF009242}" presName="accent_2" presStyleCnt="0"/>
      <dgm:spPr/>
    </dgm:pt>
    <dgm:pt modelId="{D645184B-19CE-4B95-AC25-BFFF0E8C5E25}" type="pres">
      <dgm:prSet presAssocID="{C164B3E6-D8FB-4F68-A6E0-846CAF009242}" presName="accentRepeatNode" presStyleLbl="solidFgAcc1" presStyleIdx="1" presStyleCnt="2" custLinFactNeighborX="-2176" custLinFactNeighborY="-8705"/>
      <dgm:spPr>
        <a:ln>
          <a:solidFill>
            <a:srgbClr val="1D579B"/>
          </a:solidFill>
        </a:ln>
      </dgm:spPr>
    </dgm:pt>
  </dgm:ptLst>
  <dgm:cxnLst>
    <dgm:cxn modelId="{40965416-CCCF-5341-BCEC-6525F729F904}" type="presOf" srcId="{4E9B0282-4797-4331-84E9-0097563B5636}" destId="{B4A22DFA-A1B7-427C-A86F-3003826466C2}" srcOrd="0" destOrd="0" presId="urn:microsoft.com/office/officeart/2008/layout/VerticalCurvedList"/>
    <dgm:cxn modelId="{9057672C-8D33-407F-BC2C-D6393EFF40D9}" srcId="{0AD0CC84-17DB-4D5E-B973-3907957E8FB7}" destId="{2F57EFF8-83B2-4220-8780-55F8CC5F399C}" srcOrd="0" destOrd="0" parTransId="{2D2E0914-81B8-4C11-9013-1C364A522766}" sibTransId="{4E9B0282-4797-4331-84E9-0097563B5636}"/>
    <dgm:cxn modelId="{735AA246-3D19-4B8D-8B28-A7A0436A3233}" type="presOf" srcId="{0AD0CC84-17DB-4D5E-B973-3907957E8FB7}" destId="{F76D2D26-FC97-470D-9E8F-67C789B71BFD}" srcOrd="0" destOrd="0" presId="urn:microsoft.com/office/officeart/2008/layout/VerticalCurvedList"/>
    <dgm:cxn modelId="{2225E05F-7944-8246-A2E4-86640F7E62BF}" type="presOf" srcId="{2F57EFF8-83B2-4220-8780-55F8CC5F399C}" destId="{0AFF571C-A820-304C-BF35-9FE4DC9CA219}" srcOrd="0" destOrd="0" presId="urn:microsoft.com/office/officeart/2008/layout/VerticalCurvedList"/>
    <dgm:cxn modelId="{EF049D9F-04BD-6C4C-9E6C-84DA1434A13F}" type="presOf" srcId="{C164B3E6-D8FB-4F68-A6E0-846CAF009242}" destId="{B9E5737B-2E21-8D49-A6F1-4BE0B38382E6}" srcOrd="0" destOrd="0" presId="urn:microsoft.com/office/officeart/2008/layout/VerticalCurvedList"/>
    <dgm:cxn modelId="{DECB62BA-42FE-422D-9E6A-1979EFBE1BBF}" srcId="{0AD0CC84-17DB-4D5E-B973-3907957E8FB7}" destId="{C164B3E6-D8FB-4F68-A6E0-846CAF009242}" srcOrd="1" destOrd="0" parTransId="{8D76F2A4-4DE1-4124-822E-E60DBE921F99}" sibTransId="{480A20A1-9582-4073-BD69-3F9394D16EDC}"/>
    <dgm:cxn modelId="{5F6CFC68-1AC0-4003-84BF-D157539D81F9}" type="presParOf" srcId="{F76D2D26-FC97-470D-9E8F-67C789B71BFD}" destId="{32F301C3-DE6E-4FD8-88FD-BA7BE0C365DB}" srcOrd="0" destOrd="0" presId="urn:microsoft.com/office/officeart/2008/layout/VerticalCurvedList"/>
    <dgm:cxn modelId="{5DDE5308-8928-47DD-A236-B6100EE3B055}" type="presParOf" srcId="{32F301C3-DE6E-4FD8-88FD-BA7BE0C365DB}" destId="{804B2909-EBF4-4F3C-99DE-AF272D5F9B2A}" srcOrd="0" destOrd="0" presId="urn:microsoft.com/office/officeart/2008/layout/VerticalCurvedList"/>
    <dgm:cxn modelId="{EA30381B-9CE9-450C-BB59-5B814450E6E5}" type="presParOf" srcId="{804B2909-EBF4-4F3C-99DE-AF272D5F9B2A}" destId="{C083F37E-8B02-4091-8FF6-5B7BDA6A5826}" srcOrd="0" destOrd="0" presId="urn:microsoft.com/office/officeart/2008/layout/VerticalCurvedList"/>
    <dgm:cxn modelId="{FC933B45-E9D1-4C16-92CA-484CBC9E2AE1}" type="presParOf" srcId="{804B2909-EBF4-4F3C-99DE-AF272D5F9B2A}" destId="{B4A22DFA-A1B7-427C-A86F-3003826466C2}" srcOrd="1" destOrd="0" presId="urn:microsoft.com/office/officeart/2008/layout/VerticalCurvedList"/>
    <dgm:cxn modelId="{85231375-7A8F-4123-AF60-647ADAC95B8B}" type="presParOf" srcId="{804B2909-EBF4-4F3C-99DE-AF272D5F9B2A}" destId="{6787E48F-8579-4236-A191-7776008AB2B3}" srcOrd="2" destOrd="0" presId="urn:microsoft.com/office/officeart/2008/layout/VerticalCurvedList"/>
    <dgm:cxn modelId="{9648BD4B-F0C4-41AE-9E11-4876880C6877}" type="presParOf" srcId="{804B2909-EBF4-4F3C-99DE-AF272D5F9B2A}" destId="{BA67E199-865E-47D7-BBB8-05E94B928581}" srcOrd="3" destOrd="0" presId="urn:microsoft.com/office/officeart/2008/layout/VerticalCurvedList"/>
    <dgm:cxn modelId="{4BB5A503-F6AE-6C4E-9C17-A5DAE66D408F}" type="presParOf" srcId="{32F301C3-DE6E-4FD8-88FD-BA7BE0C365DB}" destId="{0AFF571C-A820-304C-BF35-9FE4DC9CA219}" srcOrd="1" destOrd="0" presId="urn:microsoft.com/office/officeart/2008/layout/VerticalCurvedList"/>
    <dgm:cxn modelId="{6E3D71A4-A88D-B143-8307-2683765DE96D}" type="presParOf" srcId="{32F301C3-DE6E-4FD8-88FD-BA7BE0C365DB}" destId="{89FA94A2-07E8-2D48-8B05-3D63644D5624}" srcOrd="2" destOrd="0" presId="urn:microsoft.com/office/officeart/2008/layout/VerticalCurvedList"/>
    <dgm:cxn modelId="{0A540C1E-D4C0-4D43-A6C7-BE29890C17D7}" type="presParOf" srcId="{89FA94A2-07E8-2D48-8B05-3D63644D5624}" destId="{5C7B124E-9D45-4AF7-95E1-348C06B3554B}" srcOrd="0" destOrd="0" presId="urn:microsoft.com/office/officeart/2008/layout/VerticalCurvedList"/>
    <dgm:cxn modelId="{4E4E080A-3B6B-2445-8AC3-55B596E5A955}" type="presParOf" srcId="{32F301C3-DE6E-4FD8-88FD-BA7BE0C365DB}" destId="{B9E5737B-2E21-8D49-A6F1-4BE0B38382E6}" srcOrd="3" destOrd="0" presId="urn:microsoft.com/office/officeart/2008/layout/VerticalCurvedList"/>
    <dgm:cxn modelId="{4585E19E-947A-294B-AB91-344C23EAA3F8}" type="presParOf" srcId="{32F301C3-DE6E-4FD8-88FD-BA7BE0C365DB}" destId="{E6CC15E2-FD43-2B40-ACA0-8D19216FA1DF}" srcOrd="4" destOrd="0" presId="urn:microsoft.com/office/officeart/2008/layout/VerticalCurvedList"/>
    <dgm:cxn modelId="{DB70C6C2-2294-E648-A4CC-5FB962EB1F99}" type="presParOf" srcId="{E6CC15E2-FD43-2B40-ACA0-8D19216FA1DF}" destId="{D645184B-19CE-4B95-AC25-BFFF0E8C5E2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a:t>
          </a:r>
          <a:r>
            <a:rPr lang="en-US" sz="1600" b="1" dirty="0" err="1">
              <a:solidFill>
                <a:schemeClr val="bg1"/>
              </a:solidFill>
            </a:rPr>
            <a:t>PayPath</a:t>
          </a:r>
          <a:r>
            <a:rPr lang="en-US" sz="1600" b="1" dirty="0">
              <a:solidFill>
                <a:schemeClr val="bg1"/>
              </a:solidFill>
            </a:rPr>
            <a:t> Transactions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FFD200"/>
        </a:solidFill>
        <a:ln>
          <a:noFill/>
        </a:ln>
      </dgm:spPr>
      <dgm:t>
        <a:bodyPr/>
        <a:lstStyle/>
        <a:p>
          <a:r>
            <a:rPr lang="en-US" sz="1800" b="1" dirty="0">
              <a:solidFill>
                <a:srgbClr val="1D579B"/>
              </a:solidFill>
            </a:rPr>
            <a:t>Job Changes</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Additional Pay</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solidFill>
                <a:schemeClr val="bg1"/>
              </a:solidFill>
            </a:rPr>
            <a:t>2: Position Data Changes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FFD200"/>
          </a:solidFill>
        </a:ln>
      </dgm:spPr>
    </dgm:pt>
    <dgm:pt modelId="{40C4F14A-3730-44EB-8C18-603AB99EBFD1}" type="pres">
      <dgm:prSet presAssocID="{2ACA077D-4897-4CF2-A979-16D6C63FEC27}" presName="text_4" presStyleLbl="node1" presStyleIdx="3" presStyleCnt="4">
        <dgm:presLayoutVars>
          <dgm:bulletEnabled val="1"/>
        </dgm:presLayoutVars>
      </dgm:prSet>
      <dgm:spPr/>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FC478A1D-0C0F-4B24-B4CC-8EDAC2D02DDA}" type="presOf" srcId="{452A7F5C-E271-4CD5-A307-A25AD5062F9A}" destId="{9B1D350B-D9F0-491D-80C8-0D9D0B380A93}" srcOrd="0" destOrd="0" presId="urn:microsoft.com/office/officeart/2008/layout/VerticalCurvedList"/>
    <dgm:cxn modelId="{F8630F29-33C4-414E-8608-C7C307CEF41B}" type="presOf" srcId="{2ACA077D-4897-4CF2-A979-16D6C63FEC27}" destId="{40C4F14A-3730-44EB-8C18-603AB99EBFD1}"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6640CC45-2457-453A-8D31-65FB4311C7BC}" type="presOf" srcId="{6287FBF7-90BA-44CD-A9C2-3BE6956DFE67}" destId="{340503F1-F8DF-4311-A028-91AB6F39A540}"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3d1" qsCatId="3D" csTypeId="urn:microsoft.com/office/officeart/2005/8/colors/colorful4" csCatId="colorful" phldr="1"/>
      <dgm:spPr/>
    </dgm:pt>
    <dgm:pt modelId="{B5306DE4-1D68-462E-98A8-5C01EC84C3AC}">
      <dgm:prSet phldrT="[Text]" custT="1"/>
      <dgm:spPr>
        <a:xfrm>
          <a:off x="2411" y="1201044"/>
          <a:ext cx="1451431" cy="1601392"/>
        </a:xfrm>
        <a:solidFill>
          <a:srgbClr val="0064A4">
            <a:hueOff val="0"/>
            <a:satOff val="0"/>
            <a:lumOff val="0"/>
          </a:srgbClr>
        </a:soli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kern="0" spc="0" baseline="0" dirty="0">
              <a:solidFill>
                <a:sysClr val="window" lastClr="FFFFFF"/>
              </a:solidFill>
              <a:latin typeface="Arial"/>
              <a:ea typeface="+mn-ea"/>
              <a:cs typeface="+mn-cs"/>
            </a:rPr>
            <a:t>Navigate to the </a:t>
          </a:r>
          <a:r>
            <a:rPr lang="en-US" sz="1800" b="1" kern="0" spc="0" baseline="0" dirty="0" err="1">
              <a:solidFill>
                <a:sysClr val="window" lastClr="FFFFFF"/>
              </a:solidFill>
              <a:latin typeface="Arial"/>
              <a:ea typeface="+mn-ea"/>
              <a:cs typeface="+mn-cs"/>
            </a:rPr>
            <a:t>PayPath</a:t>
          </a:r>
          <a:r>
            <a:rPr lang="en-US" sz="1800" b="1" kern="0" spc="0" baseline="0" dirty="0">
              <a:solidFill>
                <a:sysClr val="window" lastClr="FFFFFF"/>
              </a:solidFill>
              <a:latin typeface="Arial"/>
              <a:ea typeface="+mn-ea"/>
              <a:cs typeface="+mn-cs"/>
            </a:rPr>
            <a:t> Actions </a:t>
          </a:r>
          <a:r>
            <a:rPr lang="en-US" sz="1800" b="0" kern="0" spc="0" baseline="0" dirty="0">
              <a:solidFill>
                <a:sysClr val="window" lastClr="FFFFFF"/>
              </a:solidFill>
              <a:latin typeface="Arial"/>
              <a:ea typeface="+mn-ea"/>
              <a:cs typeface="+mn-cs"/>
            </a:rPr>
            <a:t>Page</a:t>
          </a:r>
          <a:endParaRPr lang="en-US" sz="1800" kern="0" spc="0" baseline="0" dirty="0">
            <a:solidFill>
              <a:sysClr val="window" lastClr="FFFFFF"/>
            </a:solidFill>
            <a:latin typeface="Arial"/>
            <a:ea typeface="+mn-ea"/>
            <a:cs typeface="+mn-cs"/>
          </a:endParaRPr>
        </a:p>
      </dgm:t>
    </dgm:pt>
    <dgm:pt modelId="{FE8F636B-61A3-4B75-8151-367700AF3325}" type="parTrans" cxnId="{BC2E416C-B3D3-42BA-8E09-06CFB8FBC3F3}">
      <dgm:prSet/>
      <dgm:spPr/>
      <dgm:t>
        <a:bodyPr/>
        <a:lstStyle/>
        <a:p>
          <a:endParaRPr lang="en-US"/>
        </a:p>
      </dgm:t>
    </dgm:pt>
    <dgm:pt modelId="{BC2E22C4-21EB-4973-9ADA-331F66CC36F9}" type="sibTrans" cxnId="{BC2E416C-B3D3-42BA-8E09-06CFB8FBC3F3}">
      <dgm:prSet/>
      <dgm:spPr/>
      <dgm:t>
        <a:bodyPr/>
        <a:lstStyle/>
        <a:p>
          <a:endParaRPr lang="en-US"/>
        </a:p>
      </dgm:t>
    </dgm:pt>
    <dgm:pt modelId="{75A2C435-B1FC-4BBA-B0D0-5A5510C1AF28}">
      <dgm:prSet phldrT="[Text]" custT="1"/>
      <dgm:spPr>
        <a:xfrm>
          <a:off x="1695747" y="1201044"/>
          <a:ext cx="1451431" cy="1601392"/>
        </a:xfr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aseline="0" dirty="0">
              <a:solidFill>
                <a:sysClr val="window" lastClr="FFFFFF"/>
              </a:solidFill>
              <a:latin typeface="Arial"/>
              <a:ea typeface="+mn-ea"/>
              <a:cs typeface="+mn-cs"/>
            </a:rPr>
            <a:t>Review </a:t>
          </a:r>
          <a:r>
            <a:rPr lang="en-US" sz="1800" b="1" baseline="0" dirty="0">
              <a:solidFill>
                <a:sysClr val="window" lastClr="FFFFFF"/>
              </a:solidFill>
              <a:latin typeface="Arial"/>
              <a:ea typeface="+mn-ea"/>
              <a:cs typeface="+mn-cs"/>
            </a:rPr>
            <a:t>Employee Information</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920646B3-286E-4059-8504-E7BD96E74DC6}">
      <dgm:prSet phldrT="[Text]" custT="1"/>
      <dgm:spPr>
        <a:xfrm>
          <a:off x="5082420" y="1201044"/>
          <a:ext cx="1451431" cy="1601392"/>
        </a:xfr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dirty="0">
              <a:solidFill>
                <a:sysClr val="window" lastClr="FFFFFF"/>
              </a:solidFill>
              <a:latin typeface="Arial"/>
              <a:ea typeface="+mn-ea"/>
              <a:cs typeface="+mn-cs"/>
            </a:rPr>
            <a:t>Enter </a:t>
          </a:r>
          <a:r>
            <a:rPr lang="en-US" sz="1800" b="1" dirty="0">
              <a:solidFill>
                <a:sysClr val="window" lastClr="FFFFFF"/>
              </a:solidFill>
              <a:latin typeface="Arial"/>
              <a:ea typeface="+mn-ea"/>
              <a:cs typeface="+mn-cs"/>
            </a:rPr>
            <a:t>Job Data </a:t>
          </a:r>
          <a:r>
            <a:rPr lang="en-US" sz="1800" dirty="0">
              <a:solidFill>
                <a:sysClr val="window" lastClr="FFFFFF"/>
              </a:solidFill>
              <a:latin typeface="Arial"/>
              <a:ea typeface="+mn-ea"/>
              <a:cs typeface="+mn-cs"/>
            </a:rPr>
            <a:t>update</a:t>
          </a:r>
          <a:endParaRPr lang="en-US" sz="1800" b="1" dirty="0">
            <a:solidFill>
              <a:sysClr val="window" lastClr="FFFFFF"/>
            </a:solidFill>
            <a:latin typeface="Arial"/>
            <a:ea typeface="+mn-ea"/>
            <a:cs typeface="+mn-cs"/>
          </a:endParaRPr>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43766AB-6B28-44AF-8D88-4855D300E150}">
      <dgm:prSet phldrT="[Text]" custT="1"/>
      <dgm:spPr>
        <a:xfrm>
          <a:off x="6775757" y="1201044"/>
          <a:ext cx="1451431" cy="1601392"/>
        </a:xfr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en-US" sz="1800" b="1" dirty="0">
              <a:solidFill>
                <a:sysClr val="window" lastClr="FFFFFF"/>
              </a:solidFill>
              <a:latin typeface="Arial"/>
              <a:ea typeface="+mn-ea"/>
              <a:cs typeface="+mn-cs"/>
            </a:rPr>
            <a:t>Save and Submit</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custLinFactY="-1246" custLinFactNeighborX="-979" custLinFactNeighborY="-100000"/>
      <dgm:spPr>
        <a:xfrm>
          <a:off x="617219"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4">
        <dgm:presLayoutVars>
          <dgm:bulletEnabled val="1"/>
        </dgm:presLayoutVars>
      </dgm:prSet>
      <dgm:spPr>
        <a:prstGeom prst="roundRect">
          <a:avLst/>
        </a:prstGeom>
      </dgm:spPr>
    </dgm:pt>
    <dgm:pt modelId="{21EFA018-5991-478B-9FA1-2728B8244477}" type="pres">
      <dgm:prSet presAssocID="{BC2E22C4-21EB-4973-9ADA-331F66CC36F9}" presName="sibTrans" presStyleCnt="0"/>
      <dgm:spPr/>
    </dgm:pt>
    <dgm:pt modelId="{E622D688-5EFF-4F9D-9F3A-16D294BAC2FC}" type="pres">
      <dgm:prSet presAssocID="{75A2C435-B1FC-4BBA-B0D0-5A5510C1AF28}" presName="textNode" presStyleLbl="node1" presStyleIdx="1" presStyleCnt="4">
        <dgm:presLayoutVars>
          <dgm:bulletEnabled val="1"/>
        </dgm:presLayoutVars>
      </dgm:prSet>
      <dgm:spPr>
        <a:prstGeom prst="roundRect">
          <a:avLst/>
        </a:prstGeom>
      </dgm:spPr>
    </dgm:pt>
    <dgm:pt modelId="{DAFBC3EC-F05C-488E-869E-785B603C1EA4}" type="pres">
      <dgm:prSet presAssocID="{506F4BBB-F68A-41DC-9B1C-87FAC35D8994}" presName="sibTrans" presStyleCnt="0"/>
      <dgm:spPr/>
    </dgm:pt>
    <dgm:pt modelId="{640F6AD1-F585-40D9-8574-6B31B6AA2D59}" type="pres">
      <dgm:prSet presAssocID="{920646B3-286E-4059-8504-E7BD96E74DC6}" presName="textNode" presStyleLbl="node1" presStyleIdx="2" presStyleCnt="4">
        <dgm:presLayoutVars>
          <dgm:bulletEnabled val="1"/>
        </dgm:presLayoutVars>
      </dgm:prSet>
      <dgm:spPr>
        <a:prstGeom prst="roundRect">
          <a:avLst/>
        </a:prstGeom>
      </dgm:spPr>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3" presStyleCnt="4">
        <dgm:presLayoutVars>
          <dgm:bulletEnabled val="1"/>
        </dgm:presLayoutVars>
      </dgm:prSet>
      <dgm:spPr>
        <a:prstGeom prst="roundRect">
          <a:avLst/>
        </a:prstGeom>
      </dgm:spPr>
    </dgm:pt>
  </dgm:ptLst>
  <dgm:cxnLst>
    <dgm:cxn modelId="{FEB80703-7A66-441F-BDB6-634599ACA089}" srcId="{09DCE3F5-322E-4279-9F15-669277168534}" destId="{920646B3-286E-4059-8504-E7BD96E74DC6}" srcOrd="2" destOrd="0" parTransId="{BF9650BB-3521-48E1-B0AA-46334792C173}" sibTransId="{A21744AC-97E9-4150-BB58-2F668155527D}"/>
    <dgm:cxn modelId="{4E884543-0D85-4A24-BB2E-65D36D5B3A07}" type="presOf" srcId="{343766AB-6B28-44AF-8D88-4855D300E150}" destId="{451925E2-D2FA-4057-B830-9CFBC8FE444E}" srcOrd="0" destOrd="0" presId="urn:microsoft.com/office/officeart/2005/8/layout/hProcess9"/>
    <dgm:cxn modelId="{BC2E416C-B3D3-42BA-8E09-06CFB8FBC3F3}" srcId="{09DCE3F5-322E-4279-9F15-669277168534}" destId="{B5306DE4-1D68-462E-98A8-5C01EC84C3AC}" srcOrd="0" destOrd="0" parTransId="{FE8F636B-61A3-4B75-8151-367700AF3325}" sibTransId="{BC2E22C4-21EB-4973-9ADA-331F66CC36F9}"/>
    <dgm:cxn modelId="{49E97B6D-840B-498D-8291-58331009C9E1}" type="presOf" srcId="{09DCE3F5-322E-4279-9F15-669277168534}" destId="{3E2415BB-78BE-493D-AC5E-49F3AC62F5EF}" srcOrd="0" destOrd="0" presId="urn:microsoft.com/office/officeart/2005/8/layout/hProcess9"/>
    <dgm:cxn modelId="{2449CA8D-DE34-4E56-B21B-FF3DE628E3A2}" srcId="{09DCE3F5-322E-4279-9F15-669277168534}" destId="{343766AB-6B28-44AF-8D88-4855D300E150}" srcOrd="3" destOrd="0" parTransId="{5BAEE0B5-2875-4A83-B6AA-5A80502807CD}" sibTransId="{C6E7607F-9DEC-41CA-A405-17B6F43C51FE}"/>
    <dgm:cxn modelId="{6914E197-826B-4216-A275-EDB0FAF0584D}" type="presOf" srcId="{75A2C435-B1FC-4BBA-B0D0-5A5510C1AF28}" destId="{E622D688-5EFF-4F9D-9F3A-16D294BAC2FC}" srcOrd="0" destOrd="0" presId="urn:microsoft.com/office/officeart/2005/8/layout/hProcess9"/>
    <dgm:cxn modelId="{2B58C69D-9DD3-4B45-B901-35EFFB607E09}" type="presOf" srcId="{B5306DE4-1D68-462E-98A8-5C01EC84C3AC}" destId="{32FA13B4-7554-448D-B88A-0ADD25809C46}" srcOrd="0" destOrd="0" presId="urn:microsoft.com/office/officeart/2005/8/layout/hProcess9"/>
    <dgm:cxn modelId="{BD36A3AD-F760-403C-BDA5-0446D3022426}" type="presOf" srcId="{920646B3-286E-4059-8504-E7BD96E74DC6}" destId="{640F6AD1-F585-40D9-8574-6B31B6AA2D59}"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B32941F3-8621-46FC-8A71-E53238F7D5CA}" type="presParOf" srcId="{3E2415BB-78BE-493D-AC5E-49F3AC62F5EF}" destId="{638E1670-D66D-4188-8BF4-4EFBAB8E837A}" srcOrd="0" destOrd="0" presId="urn:microsoft.com/office/officeart/2005/8/layout/hProcess9"/>
    <dgm:cxn modelId="{63E6D43F-4815-4630-8E32-F68A855A9E85}" type="presParOf" srcId="{3E2415BB-78BE-493D-AC5E-49F3AC62F5EF}" destId="{99A20CB7-88C8-4253-8584-78D5D91DECD4}" srcOrd="1" destOrd="0" presId="urn:microsoft.com/office/officeart/2005/8/layout/hProcess9"/>
    <dgm:cxn modelId="{4D6B8896-D0FF-4B22-8D7F-2CFD5B8646EE}" type="presParOf" srcId="{99A20CB7-88C8-4253-8584-78D5D91DECD4}" destId="{32FA13B4-7554-448D-B88A-0ADD25809C46}" srcOrd="0" destOrd="0" presId="urn:microsoft.com/office/officeart/2005/8/layout/hProcess9"/>
    <dgm:cxn modelId="{AEAB3A31-8F80-431B-BBD1-EE2B2DB2F5C1}" type="presParOf" srcId="{99A20CB7-88C8-4253-8584-78D5D91DECD4}" destId="{21EFA018-5991-478B-9FA1-2728B8244477}" srcOrd="1" destOrd="0" presId="urn:microsoft.com/office/officeart/2005/8/layout/hProcess9"/>
    <dgm:cxn modelId="{93F25950-E306-4F39-A2BB-5182B0A907FD}" type="presParOf" srcId="{99A20CB7-88C8-4253-8584-78D5D91DECD4}" destId="{E622D688-5EFF-4F9D-9F3A-16D294BAC2FC}" srcOrd="2" destOrd="0" presId="urn:microsoft.com/office/officeart/2005/8/layout/hProcess9"/>
    <dgm:cxn modelId="{4FA6991A-4BC8-44DA-B063-B2379356F785}" type="presParOf" srcId="{99A20CB7-88C8-4253-8584-78D5D91DECD4}" destId="{DAFBC3EC-F05C-488E-869E-785B603C1EA4}" srcOrd="3" destOrd="0" presId="urn:microsoft.com/office/officeart/2005/8/layout/hProcess9"/>
    <dgm:cxn modelId="{33B1FE89-53C1-4A2E-B2A5-06054FF891A5}" type="presParOf" srcId="{99A20CB7-88C8-4253-8584-78D5D91DECD4}" destId="{640F6AD1-F585-40D9-8574-6B31B6AA2D59}" srcOrd="4" destOrd="0" presId="urn:microsoft.com/office/officeart/2005/8/layout/hProcess9"/>
    <dgm:cxn modelId="{39612A43-2135-49C3-81B7-155DD927FAE5}" type="presParOf" srcId="{99A20CB7-88C8-4253-8584-78D5D91DECD4}" destId="{E1CB9E57-5823-4F78-BBE2-395AFE27C0D2}" srcOrd="5" destOrd="0" presId="urn:microsoft.com/office/officeart/2005/8/layout/hProcess9"/>
    <dgm:cxn modelId="{E4284980-A6E9-4996-8AB1-DEF5C471EAAA}" type="presParOf" srcId="{99A20CB7-88C8-4253-8584-78D5D91DECD4}" destId="{451925E2-D2FA-4057-B830-9CFBC8FE444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22DFA-A1B7-427C-A86F-3003826466C2}">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rgbClr val="1D579B"/>
          </a:solidFill>
          <a:prstDash val="solid"/>
        </a:ln>
        <a:effectLst/>
      </dsp:spPr>
      <dsp:style>
        <a:lnRef idx="2">
          <a:scrgbClr r="0" g="0" b="0"/>
        </a:lnRef>
        <a:fillRef idx="0">
          <a:scrgbClr r="0" g="0" b="0"/>
        </a:fillRef>
        <a:effectRef idx="0">
          <a:scrgbClr r="0" g="0" b="0"/>
        </a:effectRef>
        <a:fontRef idx="minor"/>
      </dsp:style>
    </dsp:sp>
    <dsp:sp modelId="{BE5BC1AD-B1DB-4B5F-9492-5FA612F32112}">
      <dsp:nvSpPr>
        <dsp:cNvPr id="0" name=""/>
        <dsp:cNvSpPr/>
      </dsp:nvSpPr>
      <dsp:spPr>
        <a:xfrm>
          <a:off x="541895" y="369070"/>
          <a:ext cx="7620883" cy="738524"/>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1: PayPath Transactions Overview</a:t>
          </a:r>
        </a:p>
      </dsp:txBody>
      <dsp:txXfrm>
        <a:off x="541895" y="369070"/>
        <a:ext cx="7620883" cy="738524"/>
      </dsp:txXfrm>
    </dsp:sp>
    <dsp:sp modelId="{27742A32-EB39-44ED-87C1-238D84F39EBA}">
      <dsp:nvSpPr>
        <dsp:cNvPr id="0" name=""/>
        <dsp:cNvSpPr/>
      </dsp:nvSpPr>
      <dsp:spPr>
        <a:xfrm>
          <a:off x="80318" y="276754"/>
          <a:ext cx="923155" cy="923155"/>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E46A0A9D-87C6-48B3-B656-2F90BDA5AB78}">
      <dsp:nvSpPr>
        <dsp:cNvPr id="0" name=""/>
        <dsp:cNvSpPr/>
      </dsp:nvSpPr>
      <dsp:spPr>
        <a:xfrm>
          <a:off x="965308" y="1477048"/>
          <a:ext cx="7197471" cy="738524"/>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2: Position Data Changes</a:t>
          </a:r>
        </a:p>
      </dsp:txBody>
      <dsp:txXfrm>
        <a:off x="965308" y="1477048"/>
        <a:ext cx="7197471" cy="738524"/>
      </dsp:txXfrm>
    </dsp:sp>
    <dsp:sp modelId="{B70BB85F-4C25-4BAD-BA93-836CF882D629}">
      <dsp:nvSpPr>
        <dsp:cNvPr id="0" name=""/>
        <dsp:cNvSpPr/>
      </dsp:nvSpPr>
      <dsp:spPr>
        <a:xfrm>
          <a:off x="503730" y="1384733"/>
          <a:ext cx="923155" cy="923155"/>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008524FE-35B8-46D6-80FD-1C7EC7EEF5BC}">
      <dsp:nvSpPr>
        <dsp:cNvPr id="0" name=""/>
        <dsp:cNvSpPr/>
      </dsp:nvSpPr>
      <dsp:spPr>
        <a:xfrm>
          <a:off x="965308" y="2585027"/>
          <a:ext cx="7197471" cy="738524"/>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3: Job Data Changes</a:t>
          </a:r>
        </a:p>
      </dsp:txBody>
      <dsp:txXfrm>
        <a:off x="965308" y="2585027"/>
        <a:ext cx="7197471" cy="738524"/>
      </dsp:txXfrm>
    </dsp:sp>
    <dsp:sp modelId="{5C7B124E-9D45-4AF7-95E1-348C06B3554B}">
      <dsp:nvSpPr>
        <dsp:cNvPr id="0" name=""/>
        <dsp:cNvSpPr/>
      </dsp:nvSpPr>
      <dsp:spPr>
        <a:xfrm>
          <a:off x="503730" y="2492711"/>
          <a:ext cx="923155" cy="923155"/>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5BEB276A-6C28-48EF-8BEA-18E3F52B33AE}">
      <dsp:nvSpPr>
        <dsp:cNvPr id="0" name=""/>
        <dsp:cNvSpPr/>
      </dsp:nvSpPr>
      <dsp:spPr>
        <a:xfrm>
          <a:off x="541895" y="3693005"/>
          <a:ext cx="7620883" cy="738524"/>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4: Additional Pay</a:t>
          </a:r>
        </a:p>
      </dsp:txBody>
      <dsp:txXfrm>
        <a:off x="541895" y="3693005"/>
        <a:ext cx="7620883" cy="738524"/>
      </dsp:txXfrm>
    </dsp:sp>
    <dsp:sp modelId="{D645184B-19CE-4B95-AC25-BFFF0E8C5E25}">
      <dsp:nvSpPr>
        <dsp:cNvPr id="0" name=""/>
        <dsp:cNvSpPr/>
      </dsp:nvSpPr>
      <dsp:spPr>
        <a:xfrm>
          <a:off x="60230" y="3520329"/>
          <a:ext cx="923155" cy="923155"/>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834524" y="-588896"/>
          <a:ext cx="4570215" cy="4570215"/>
        </a:xfrm>
        <a:prstGeom prst="blockArc">
          <a:avLst>
            <a:gd name="adj1" fmla="val 18900000"/>
            <a:gd name="adj2" fmla="val 2700000"/>
            <a:gd name="adj3" fmla="val 4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85579" y="260809"/>
          <a:ext cx="3094687"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1: </a:t>
          </a:r>
          <a:r>
            <a:rPr lang="en-US" sz="1600" b="1" kern="1200" dirty="0" err="1">
              <a:solidFill>
                <a:schemeClr val="bg1"/>
              </a:solidFill>
            </a:rPr>
            <a:t>PayPath</a:t>
          </a:r>
          <a:r>
            <a:rPr lang="en-US" sz="1600" b="1" kern="1200" dirty="0">
              <a:solidFill>
                <a:schemeClr val="bg1"/>
              </a:solidFill>
            </a:rPr>
            <a:t> Transactions Overview</a:t>
          </a:r>
        </a:p>
      </dsp:txBody>
      <dsp:txXfrm>
        <a:off x="385579" y="260809"/>
        <a:ext cx="3094687" cy="521890"/>
      </dsp:txXfrm>
    </dsp:sp>
    <dsp:sp modelId="{471854D1-846C-4B50-8281-77CAD1429FF9}">
      <dsp:nvSpPr>
        <dsp:cNvPr id="0" name=""/>
        <dsp:cNvSpPr/>
      </dsp:nvSpPr>
      <dsp:spPr>
        <a:xfrm>
          <a:off x="59398" y="195573"/>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684791" y="1043780"/>
          <a:ext cx="2795476"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2: Position Data Changes</a:t>
          </a:r>
        </a:p>
      </dsp:txBody>
      <dsp:txXfrm>
        <a:off x="684791" y="1043780"/>
        <a:ext cx="2795476" cy="521890"/>
      </dsp:txXfrm>
    </dsp:sp>
    <dsp:sp modelId="{CC02BE62-3B7D-4461-9C39-EC575DDD736B}">
      <dsp:nvSpPr>
        <dsp:cNvPr id="0" name=""/>
        <dsp:cNvSpPr/>
      </dsp:nvSpPr>
      <dsp:spPr>
        <a:xfrm>
          <a:off x="358609" y="978544"/>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684791" y="1826751"/>
          <a:ext cx="2795476"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3: Job Changes</a:t>
          </a:r>
        </a:p>
      </dsp:txBody>
      <dsp:txXfrm>
        <a:off x="684791" y="1826751"/>
        <a:ext cx="2795476" cy="521890"/>
      </dsp:txXfrm>
    </dsp:sp>
    <dsp:sp modelId="{B1723BF4-D7DD-4C17-A6F3-37C20564B5D8}">
      <dsp:nvSpPr>
        <dsp:cNvPr id="0" name=""/>
        <dsp:cNvSpPr/>
      </dsp:nvSpPr>
      <dsp:spPr>
        <a:xfrm>
          <a:off x="358609" y="1761515"/>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85579" y="2609722"/>
          <a:ext cx="3094687" cy="521890"/>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1D579B"/>
              </a:solidFill>
            </a:rPr>
            <a:t>Additional Pay</a:t>
          </a:r>
        </a:p>
      </dsp:txBody>
      <dsp:txXfrm>
        <a:off x="385579" y="2609722"/>
        <a:ext cx="3094687" cy="521890"/>
      </dsp:txXfrm>
    </dsp:sp>
    <dsp:sp modelId="{7E0D7686-BB12-49D9-B576-91588A93951A}">
      <dsp:nvSpPr>
        <dsp:cNvPr id="0" name=""/>
        <dsp:cNvSpPr/>
      </dsp:nvSpPr>
      <dsp:spPr>
        <a:xfrm>
          <a:off x="59398" y="2544486"/>
          <a:ext cx="652362" cy="65236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17219"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FA13B4-7554-448D-B88A-0ADD25809C46}">
      <dsp:nvSpPr>
        <dsp:cNvPr id="0" name=""/>
        <dsp:cNvSpPr/>
      </dsp:nvSpPr>
      <dsp:spPr>
        <a:xfrm>
          <a:off x="2812" y="1201044"/>
          <a:ext cx="1827549" cy="1601392"/>
        </a:xfrm>
        <a:prstGeom prst="roundRect">
          <a:avLst/>
        </a:prstGeom>
        <a:solidFill>
          <a:srgbClr val="0064A4">
            <a:hueOff val="0"/>
            <a:satOff val="0"/>
            <a:lumOff val="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0" spc="0" baseline="0" dirty="0">
              <a:solidFill>
                <a:sysClr val="window" lastClr="FFFFFF"/>
              </a:solidFill>
              <a:latin typeface="Arial"/>
              <a:ea typeface="+mn-ea"/>
              <a:cs typeface="+mn-cs"/>
            </a:rPr>
            <a:t>Navigate to the </a:t>
          </a:r>
          <a:r>
            <a:rPr lang="en-US" sz="1800" b="1" kern="0" spc="0" baseline="0" dirty="0" err="1">
              <a:solidFill>
                <a:sysClr val="window" lastClr="FFFFFF"/>
              </a:solidFill>
              <a:latin typeface="Arial"/>
              <a:ea typeface="+mn-ea"/>
              <a:cs typeface="+mn-cs"/>
            </a:rPr>
            <a:t>PayPath</a:t>
          </a:r>
          <a:r>
            <a:rPr lang="en-US" sz="1800" b="1" kern="0" spc="0" baseline="0" dirty="0">
              <a:solidFill>
                <a:sysClr val="window" lastClr="FFFFFF"/>
              </a:solidFill>
              <a:latin typeface="Arial"/>
              <a:ea typeface="+mn-ea"/>
              <a:cs typeface="+mn-cs"/>
            </a:rPr>
            <a:t> Actions </a:t>
          </a:r>
          <a:r>
            <a:rPr lang="en-US" sz="1800" b="0" kern="0" spc="0" baseline="0" dirty="0">
              <a:solidFill>
                <a:sysClr val="window" lastClr="FFFFFF"/>
              </a:solidFill>
              <a:latin typeface="Arial"/>
              <a:ea typeface="+mn-ea"/>
              <a:cs typeface="+mn-cs"/>
            </a:rPr>
            <a:t>Page</a:t>
          </a:r>
          <a:endParaRPr lang="en-US" sz="1800" kern="0" spc="0" baseline="0" dirty="0">
            <a:solidFill>
              <a:sysClr val="window" lastClr="FFFFFF"/>
            </a:solidFill>
            <a:latin typeface="Arial"/>
            <a:ea typeface="+mn-ea"/>
            <a:cs typeface="+mn-cs"/>
          </a:endParaRPr>
        </a:p>
      </dsp:txBody>
      <dsp:txXfrm>
        <a:off x="80986" y="1279218"/>
        <a:ext cx="1671201" cy="1445044"/>
      </dsp:txXfrm>
    </dsp:sp>
    <dsp:sp modelId="{E622D688-5EFF-4F9D-9F3A-16D294BAC2FC}">
      <dsp:nvSpPr>
        <dsp:cNvPr id="0" name=""/>
        <dsp:cNvSpPr/>
      </dsp:nvSpPr>
      <dsp:spPr>
        <a:xfrm>
          <a:off x="2134954" y="1201044"/>
          <a:ext cx="1827549" cy="1601392"/>
        </a:xfrm>
        <a:prstGeom prst="roundRect">
          <a:avLst/>
        </a:prstGeo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baseline="0" dirty="0">
              <a:solidFill>
                <a:sysClr val="window" lastClr="FFFFFF"/>
              </a:solidFill>
              <a:latin typeface="Arial"/>
              <a:ea typeface="+mn-ea"/>
              <a:cs typeface="+mn-cs"/>
            </a:rPr>
            <a:t>Review </a:t>
          </a:r>
          <a:r>
            <a:rPr lang="en-US" sz="1800" b="1" kern="1200" baseline="0" dirty="0">
              <a:solidFill>
                <a:sysClr val="window" lastClr="FFFFFF"/>
              </a:solidFill>
              <a:latin typeface="Arial"/>
              <a:ea typeface="+mn-ea"/>
              <a:cs typeface="+mn-cs"/>
            </a:rPr>
            <a:t>Employee Information</a:t>
          </a:r>
        </a:p>
      </dsp:txBody>
      <dsp:txXfrm>
        <a:off x="2213128" y="1279218"/>
        <a:ext cx="1671201" cy="1445044"/>
      </dsp:txXfrm>
    </dsp:sp>
    <dsp:sp modelId="{640F6AD1-F585-40D9-8574-6B31B6AA2D59}">
      <dsp:nvSpPr>
        <dsp:cNvPr id="0" name=""/>
        <dsp:cNvSpPr/>
      </dsp:nvSpPr>
      <dsp:spPr>
        <a:xfrm>
          <a:off x="4267095" y="1201044"/>
          <a:ext cx="1827549" cy="1601392"/>
        </a:xfrm>
        <a:prstGeom prst="roundRect">
          <a:avLst/>
        </a:prstGeo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solidFill>
                <a:sysClr val="window" lastClr="FFFFFF"/>
              </a:solidFill>
              <a:latin typeface="Arial"/>
              <a:ea typeface="+mn-ea"/>
              <a:cs typeface="+mn-cs"/>
            </a:rPr>
            <a:t>Enter </a:t>
          </a:r>
          <a:r>
            <a:rPr lang="en-US" sz="1800" b="1" kern="1200" dirty="0">
              <a:solidFill>
                <a:sysClr val="window" lastClr="FFFFFF"/>
              </a:solidFill>
              <a:latin typeface="Arial"/>
              <a:ea typeface="+mn-ea"/>
              <a:cs typeface="+mn-cs"/>
            </a:rPr>
            <a:t>Additional Pay</a:t>
          </a:r>
        </a:p>
      </dsp:txBody>
      <dsp:txXfrm>
        <a:off x="4345269" y="1279218"/>
        <a:ext cx="1671201" cy="1445044"/>
      </dsp:txXfrm>
    </dsp:sp>
    <dsp:sp modelId="{451925E2-D2FA-4057-B830-9CFBC8FE444E}">
      <dsp:nvSpPr>
        <dsp:cNvPr id="0" name=""/>
        <dsp:cNvSpPr/>
      </dsp:nvSpPr>
      <dsp:spPr>
        <a:xfrm>
          <a:off x="6399237" y="1201044"/>
          <a:ext cx="1827549" cy="1601392"/>
        </a:xfrm>
        <a:prstGeom prst="roundRect">
          <a:avLst/>
        </a:prstGeo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ysClr val="window" lastClr="FFFFFF"/>
              </a:solidFill>
              <a:latin typeface="Arial"/>
              <a:ea typeface="+mn-ea"/>
              <a:cs typeface="+mn-cs"/>
            </a:rPr>
            <a:t>Save and Submit</a:t>
          </a:r>
        </a:p>
      </dsp:txBody>
      <dsp:txXfrm>
        <a:off x="6477411" y="1279218"/>
        <a:ext cx="1671201" cy="1445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22DFA-A1B7-427C-A86F-3003826466C2}">
      <dsp:nvSpPr>
        <dsp:cNvPr id="0" name=""/>
        <dsp:cNvSpPr/>
      </dsp:nvSpPr>
      <dsp:spPr>
        <a:xfrm>
          <a:off x="-5386214" y="-831103"/>
          <a:ext cx="6462806" cy="6462806"/>
        </a:xfrm>
        <a:prstGeom prst="blockArc">
          <a:avLst>
            <a:gd name="adj1" fmla="val 18900000"/>
            <a:gd name="adj2" fmla="val 2700000"/>
            <a:gd name="adj3" fmla="val 334"/>
          </a:avLst>
        </a:prstGeom>
        <a:noFill/>
        <a:ln w="25400" cap="flat" cmpd="sng" algn="ctr">
          <a:solidFill>
            <a:srgbClr val="1D579B"/>
          </a:solidFill>
          <a:prstDash val="solid"/>
        </a:ln>
        <a:effectLst/>
      </dsp:spPr>
      <dsp:style>
        <a:lnRef idx="2">
          <a:scrgbClr r="0" g="0" b="0"/>
        </a:lnRef>
        <a:fillRef idx="0">
          <a:scrgbClr r="0" g="0" b="0"/>
        </a:fillRef>
        <a:effectRef idx="0">
          <a:scrgbClr r="0" g="0" b="0"/>
        </a:effectRef>
        <a:fontRef idx="minor"/>
      </dsp:style>
    </dsp:sp>
    <dsp:sp modelId="{BE5BC1AD-B1DB-4B5F-9492-5FA612F32112}">
      <dsp:nvSpPr>
        <dsp:cNvPr id="0" name=""/>
        <dsp:cNvSpPr/>
      </dsp:nvSpPr>
      <dsp:spPr>
        <a:xfrm>
          <a:off x="882470" y="685813"/>
          <a:ext cx="7321806" cy="137143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577"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a:t>Combination Changes</a:t>
          </a:r>
          <a:endParaRPr lang="en-US" sz="4100" kern="1200" dirty="0"/>
        </a:p>
      </dsp:txBody>
      <dsp:txXfrm>
        <a:off x="882470" y="685813"/>
        <a:ext cx="7321806" cy="1371435"/>
      </dsp:txXfrm>
    </dsp:sp>
    <dsp:sp modelId="{27742A32-EB39-44ED-87C1-238D84F39EBA}">
      <dsp:nvSpPr>
        <dsp:cNvPr id="0" name=""/>
        <dsp:cNvSpPr/>
      </dsp:nvSpPr>
      <dsp:spPr>
        <a:xfrm>
          <a:off x="25323" y="514384"/>
          <a:ext cx="1714294" cy="171429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E46A0A9D-87C6-48B3-B656-2F90BDA5AB78}">
      <dsp:nvSpPr>
        <dsp:cNvPr id="0" name=""/>
        <dsp:cNvSpPr/>
      </dsp:nvSpPr>
      <dsp:spPr>
        <a:xfrm>
          <a:off x="882470" y="2743350"/>
          <a:ext cx="7321806" cy="137143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577"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a:t>Retroactive </a:t>
          </a:r>
          <a:r>
            <a:rPr lang="en-US" sz="4100" kern="1200" dirty="0" err="1"/>
            <a:t>PayPath</a:t>
          </a:r>
          <a:r>
            <a:rPr lang="en-US" sz="4100" kern="1200" dirty="0"/>
            <a:t> Adjustments</a:t>
          </a:r>
        </a:p>
      </dsp:txBody>
      <dsp:txXfrm>
        <a:off x="882470" y="2743350"/>
        <a:ext cx="7321806" cy="1371435"/>
      </dsp:txXfrm>
    </dsp:sp>
    <dsp:sp modelId="{B70BB85F-4C25-4BAD-BA93-836CF882D629}">
      <dsp:nvSpPr>
        <dsp:cNvPr id="0" name=""/>
        <dsp:cNvSpPr/>
      </dsp:nvSpPr>
      <dsp:spPr>
        <a:xfrm>
          <a:off x="25323" y="2571921"/>
          <a:ext cx="1714294" cy="171429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834524" y="-588896"/>
          <a:ext cx="4570215" cy="4570215"/>
        </a:xfrm>
        <a:prstGeom prst="blockArc">
          <a:avLst>
            <a:gd name="adj1" fmla="val 18900000"/>
            <a:gd name="adj2" fmla="val 2700000"/>
            <a:gd name="adj3" fmla="val 4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85579" y="260809"/>
          <a:ext cx="3094687" cy="521890"/>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err="1">
              <a:solidFill>
                <a:srgbClr val="1D579B"/>
              </a:solidFill>
            </a:rPr>
            <a:t>PayPath</a:t>
          </a:r>
          <a:r>
            <a:rPr lang="en-US" sz="1800" b="1" kern="1200" dirty="0">
              <a:solidFill>
                <a:srgbClr val="1D579B"/>
              </a:solidFill>
            </a:rPr>
            <a:t> Transactions Overview</a:t>
          </a:r>
        </a:p>
      </dsp:txBody>
      <dsp:txXfrm>
        <a:off x="385579" y="260809"/>
        <a:ext cx="3094687" cy="521890"/>
      </dsp:txXfrm>
    </dsp:sp>
    <dsp:sp modelId="{471854D1-846C-4B50-8281-77CAD1429FF9}">
      <dsp:nvSpPr>
        <dsp:cNvPr id="0" name=""/>
        <dsp:cNvSpPr/>
      </dsp:nvSpPr>
      <dsp:spPr>
        <a:xfrm>
          <a:off x="59398" y="195573"/>
          <a:ext cx="652362" cy="65236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684791" y="1043780"/>
          <a:ext cx="2795476"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2: Position Data Changes</a:t>
          </a:r>
        </a:p>
      </dsp:txBody>
      <dsp:txXfrm>
        <a:off x="684791" y="1043780"/>
        <a:ext cx="2795476" cy="521890"/>
      </dsp:txXfrm>
    </dsp:sp>
    <dsp:sp modelId="{CC02BE62-3B7D-4461-9C39-EC575DDD736B}">
      <dsp:nvSpPr>
        <dsp:cNvPr id="0" name=""/>
        <dsp:cNvSpPr/>
      </dsp:nvSpPr>
      <dsp:spPr>
        <a:xfrm>
          <a:off x="358609" y="978544"/>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684791" y="1826751"/>
          <a:ext cx="2795476"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3: Job Data Changes</a:t>
          </a:r>
        </a:p>
      </dsp:txBody>
      <dsp:txXfrm>
        <a:off x="684791" y="1826751"/>
        <a:ext cx="2795476" cy="521890"/>
      </dsp:txXfrm>
    </dsp:sp>
    <dsp:sp modelId="{B1723BF4-D7DD-4C17-A6F3-37C20564B5D8}">
      <dsp:nvSpPr>
        <dsp:cNvPr id="0" name=""/>
        <dsp:cNvSpPr/>
      </dsp:nvSpPr>
      <dsp:spPr>
        <a:xfrm>
          <a:off x="358609" y="1761515"/>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85579" y="2609722"/>
          <a:ext cx="3094687"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4: Additional Pay</a:t>
          </a:r>
        </a:p>
      </dsp:txBody>
      <dsp:txXfrm>
        <a:off x="385579" y="2609722"/>
        <a:ext cx="3094687" cy="521890"/>
      </dsp:txXfrm>
    </dsp:sp>
    <dsp:sp modelId="{7E0D7686-BB12-49D9-B576-91588A93951A}">
      <dsp:nvSpPr>
        <dsp:cNvPr id="0" name=""/>
        <dsp:cNvSpPr/>
      </dsp:nvSpPr>
      <dsp:spPr>
        <a:xfrm>
          <a:off x="59398" y="2544486"/>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7"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4DA59-4C94-4F81-B8B6-2BE25910FE27}">
      <dsp:nvSpPr>
        <dsp:cNvPr id="0" name=""/>
        <dsp:cNvSpPr/>
      </dsp:nvSpPr>
      <dsp:spPr>
        <a:xfrm>
          <a:off x="4033" y="1707045"/>
          <a:ext cx="1939779" cy="1386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Navigate to </a:t>
          </a:r>
          <a:r>
            <a:rPr lang="en-US" sz="2000" b="1" kern="1200" dirty="0">
              <a:latin typeface="Arial" panose="020B0604020202020204" pitchFamily="34" charset="0"/>
              <a:cs typeface="Arial" panose="020B0604020202020204" pitchFamily="34" charset="0"/>
            </a:rPr>
            <a:t>PayPath Actions </a:t>
          </a:r>
          <a:r>
            <a:rPr lang="en-US" sz="2000" kern="1200" dirty="0">
              <a:latin typeface="Arial" panose="020B0604020202020204" pitchFamily="34" charset="0"/>
              <a:cs typeface="Arial" panose="020B0604020202020204" pitchFamily="34" charset="0"/>
            </a:rPr>
            <a:t>component</a:t>
          </a:r>
        </a:p>
      </dsp:txBody>
      <dsp:txXfrm>
        <a:off x="71717" y="1774729"/>
        <a:ext cx="1804411" cy="1251141"/>
      </dsp:txXfrm>
    </dsp:sp>
    <dsp:sp modelId="{E622D688-5EFF-4F9D-9F3A-16D294BAC2FC}">
      <dsp:nvSpPr>
        <dsp:cNvPr id="0" name=""/>
        <dsp:cNvSpPr/>
      </dsp:nvSpPr>
      <dsp:spPr>
        <a:xfrm>
          <a:off x="2040801" y="1707045"/>
          <a:ext cx="1939779" cy="1386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Enter and Submit PayPath Transaction</a:t>
          </a:r>
        </a:p>
      </dsp:txBody>
      <dsp:txXfrm>
        <a:off x="2108485" y="1774729"/>
        <a:ext cx="1804411" cy="1251141"/>
      </dsp:txXfrm>
    </dsp:sp>
    <dsp:sp modelId="{7BE2C09B-77B4-4CEB-9C8F-74C2AA2A71DE}">
      <dsp:nvSpPr>
        <dsp:cNvPr id="0" name=""/>
        <dsp:cNvSpPr/>
      </dsp:nvSpPr>
      <dsp:spPr>
        <a:xfrm>
          <a:off x="4077569" y="1707045"/>
          <a:ext cx="1939779" cy="1386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Review / Approve PayPath Transaction</a:t>
          </a:r>
        </a:p>
      </dsp:txBody>
      <dsp:txXfrm>
        <a:off x="4145253" y="1774729"/>
        <a:ext cx="1804411" cy="1251141"/>
      </dsp:txXfrm>
    </dsp:sp>
    <dsp:sp modelId="{451925E2-D2FA-4057-B830-9CFBC8FE444E}">
      <dsp:nvSpPr>
        <dsp:cNvPr id="0" name=""/>
        <dsp:cNvSpPr/>
      </dsp:nvSpPr>
      <dsp:spPr>
        <a:xfrm>
          <a:off x="6114337" y="1707045"/>
          <a:ext cx="1939779" cy="1386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View Employee Data</a:t>
          </a:r>
        </a:p>
      </dsp:txBody>
      <dsp:txXfrm>
        <a:off x="6182021" y="1774729"/>
        <a:ext cx="1804411" cy="1251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834524" y="-588896"/>
          <a:ext cx="4570215" cy="4570215"/>
        </a:xfrm>
        <a:prstGeom prst="blockArc">
          <a:avLst>
            <a:gd name="adj1" fmla="val 18900000"/>
            <a:gd name="adj2" fmla="val 2700000"/>
            <a:gd name="adj3" fmla="val 4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85579" y="260809"/>
          <a:ext cx="3094687"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1: </a:t>
          </a:r>
          <a:r>
            <a:rPr lang="en-US" sz="1600" b="1" kern="1200" dirty="0" err="1">
              <a:solidFill>
                <a:schemeClr val="bg1"/>
              </a:solidFill>
            </a:rPr>
            <a:t>PayPath</a:t>
          </a:r>
          <a:r>
            <a:rPr lang="en-US" sz="1600" b="1" kern="1200" dirty="0">
              <a:solidFill>
                <a:schemeClr val="bg1"/>
              </a:solidFill>
            </a:rPr>
            <a:t> Transactions Overview</a:t>
          </a:r>
        </a:p>
      </dsp:txBody>
      <dsp:txXfrm>
        <a:off x="385579" y="260809"/>
        <a:ext cx="3094687" cy="521890"/>
      </dsp:txXfrm>
    </dsp:sp>
    <dsp:sp modelId="{471854D1-846C-4B50-8281-77CAD1429FF9}">
      <dsp:nvSpPr>
        <dsp:cNvPr id="0" name=""/>
        <dsp:cNvSpPr/>
      </dsp:nvSpPr>
      <dsp:spPr>
        <a:xfrm>
          <a:off x="59398" y="195573"/>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684791" y="1043780"/>
          <a:ext cx="2795476" cy="521890"/>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1D579B"/>
              </a:solidFill>
            </a:rPr>
            <a:t>Position Data Changes</a:t>
          </a:r>
        </a:p>
      </dsp:txBody>
      <dsp:txXfrm>
        <a:off x="684791" y="1043780"/>
        <a:ext cx="2795476" cy="521890"/>
      </dsp:txXfrm>
    </dsp:sp>
    <dsp:sp modelId="{CC02BE62-3B7D-4461-9C39-EC575DDD736B}">
      <dsp:nvSpPr>
        <dsp:cNvPr id="0" name=""/>
        <dsp:cNvSpPr/>
      </dsp:nvSpPr>
      <dsp:spPr>
        <a:xfrm>
          <a:off x="358609" y="978544"/>
          <a:ext cx="652362" cy="65236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684791" y="1826751"/>
          <a:ext cx="2795476"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3: Job Changes</a:t>
          </a:r>
        </a:p>
      </dsp:txBody>
      <dsp:txXfrm>
        <a:off x="684791" y="1826751"/>
        <a:ext cx="2795476" cy="521890"/>
      </dsp:txXfrm>
    </dsp:sp>
    <dsp:sp modelId="{B1723BF4-D7DD-4C17-A6F3-37C20564B5D8}">
      <dsp:nvSpPr>
        <dsp:cNvPr id="0" name=""/>
        <dsp:cNvSpPr/>
      </dsp:nvSpPr>
      <dsp:spPr>
        <a:xfrm>
          <a:off x="358609" y="1761515"/>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85579" y="2609722"/>
          <a:ext cx="3094687"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4: Additional Pay</a:t>
          </a:r>
        </a:p>
      </dsp:txBody>
      <dsp:txXfrm>
        <a:off x="385579" y="2609722"/>
        <a:ext cx="3094687" cy="521890"/>
      </dsp:txXfrm>
    </dsp:sp>
    <dsp:sp modelId="{7E0D7686-BB12-49D9-B576-91588A93951A}">
      <dsp:nvSpPr>
        <dsp:cNvPr id="0" name=""/>
        <dsp:cNvSpPr/>
      </dsp:nvSpPr>
      <dsp:spPr>
        <a:xfrm>
          <a:off x="59398" y="2544486"/>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17219"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FA13B4-7554-448D-B88A-0ADD25809C46}">
      <dsp:nvSpPr>
        <dsp:cNvPr id="0" name=""/>
        <dsp:cNvSpPr/>
      </dsp:nvSpPr>
      <dsp:spPr>
        <a:xfrm>
          <a:off x="2009" y="1201044"/>
          <a:ext cx="1841815" cy="1601392"/>
        </a:xfrm>
        <a:prstGeom prst="roundRect">
          <a:avLst/>
        </a:prstGeom>
        <a:solidFill>
          <a:srgbClr val="0064A4">
            <a:hueOff val="0"/>
            <a:satOff val="0"/>
            <a:lumOff val="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0" spc="0" baseline="0" dirty="0">
              <a:solidFill>
                <a:sysClr val="window" lastClr="FFFFFF"/>
              </a:solidFill>
              <a:latin typeface="Arial"/>
              <a:ea typeface="+mn-ea"/>
              <a:cs typeface="+mn-cs"/>
            </a:rPr>
            <a:t>Navigate to the </a:t>
          </a:r>
          <a:r>
            <a:rPr lang="en-US" sz="1800" b="1" kern="0" spc="0" baseline="0" dirty="0">
              <a:solidFill>
                <a:sysClr val="window" lastClr="FFFFFF"/>
              </a:solidFill>
              <a:latin typeface="Arial"/>
              <a:ea typeface="+mn-ea"/>
              <a:cs typeface="+mn-cs"/>
            </a:rPr>
            <a:t>Person Org Summary </a:t>
          </a:r>
          <a:r>
            <a:rPr lang="en-US" sz="1800" b="0" kern="0" spc="0" baseline="0" dirty="0">
              <a:solidFill>
                <a:sysClr val="window" lastClr="FFFFFF"/>
              </a:solidFill>
              <a:latin typeface="Arial"/>
              <a:ea typeface="+mn-ea"/>
              <a:cs typeface="+mn-cs"/>
            </a:rPr>
            <a:t>and review employee information</a:t>
          </a:r>
          <a:endParaRPr lang="en-US" sz="1800" kern="0" spc="0" baseline="0" dirty="0">
            <a:solidFill>
              <a:sysClr val="window" lastClr="FFFFFF"/>
            </a:solidFill>
            <a:latin typeface="Arial"/>
            <a:ea typeface="+mn-ea"/>
            <a:cs typeface="+mn-cs"/>
          </a:endParaRPr>
        </a:p>
      </dsp:txBody>
      <dsp:txXfrm>
        <a:off x="80183" y="1279218"/>
        <a:ext cx="1685467" cy="1445044"/>
      </dsp:txXfrm>
    </dsp:sp>
    <dsp:sp modelId="{E622D688-5EFF-4F9D-9F3A-16D294BAC2FC}">
      <dsp:nvSpPr>
        <dsp:cNvPr id="0" name=""/>
        <dsp:cNvSpPr/>
      </dsp:nvSpPr>
      <dsp:spPr>
        <a:xfrm>
          <a:off x="2129931" y="1201044"/>
          <a:ext cx="1841815" cy="1601392"/>
        </a:xfrm>
        <a:prstGeom prst="roundRect">
          <a:avLst/>
        </a:prstGeo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baseline="0" dirty="0">
              <a:solidFill>
                <a:sysClr val="window" lastClr="FFFFFF"/>
              </a:solidFill>
              <a:latin typeface="Arial"/>
              <a:ea typeface="+mn-ea"/>
              <a:cs typeface="+mn-cs"/>
            </a:rPr>
            <a:t>Review </a:t>
          </a:r>
          <a:r>
            <a:rPr lang="en-US" sz="1800" b="1" kern="1200" baseline="0" dirty="0">
              <a:solidFill>
                <a:sysClr val="window" lastClr="FFFFFF"/>
              </a:solidFill>
              <a:latin typeface="Arial"/>
              <a:ea typeface="+mn-ea"/>
              <a:cs typeface="+mn-cs"/>
            </a:rPr>
            <a:t>Employee Information</a:t>
          </a:r>
        </a:p>
      </dsp:txBody>
      <dsp:txXfrm>
        <a:off x="2208105" y="1279218"/>
        <a:ext cx="1685467" cy="1445044"/>
      </dsp:txXfrm>
    </dsp:sp>
    <dsp:sp modelId="{640F6AD1-F585-40D9-8574-6B31B6AA2D59}">
      <dsp:nvSpPr>
        <dsp:cNvPr id="0" name=""/>
        <dsp:cNvSpPr/>
      </dsp:nvSpPr>
      <dsp:spPr>
        <a:xfrm>
          <a:off x="4257853" y="1201044"/>
          <a:ext cx="1841815" cy="1601392"/>
        </a:xfrm>
        <a:prstGeom prst="roundRect">
          <a:avLst/>
        </a:prstGeo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solidFill>
                <a:sysClr val="window" lastClr="FFFFFF"/>
              </a:solidFill>
              <a:latin typeface="Arial"/>
              <a:ea typeface="+mn-ea"/>
              <a:cs typeface="+mn-cs"/>
            </a:rPr>
            <a:t>Update </a:t>
          </a:r>
          <a:r>
            <a:rPr lang="en-US" sz="1800" b="1" kern="1200" dirty="0">
              <a:solidFill>
                <a:sysClr val="window" lastClr="FFFFFF"/>
              </a:solidFill>
              <a:latin typeface="Arial"/>
              <a:ea typeface="+mn-ea"/>
              <a:cs typeface="+mn-cs"/>
            </a:rPr>
            <a:t>Position Data</a:t>
          </a:r>
        </a:p>
      </dsp:txBody>
      <dsp:txXfrm>
        <a:off x="4336027" y="1279218"/>
        <a:ext cx="1685467" cy="1445044"/>
      </dsp:txXfrm>
    </dsp:sp>
    <dsp:sp modelId="{451925E2-D2FA-4057-B830-9CFBC8FE444E}">
      <dsp:nvSpPr>
        <dsp:cNvPr id="0" name=""/>
        <dsp:cNvSpPr/>
      </dsp:nvSpPr>
      <dsp:spPr>
        <a:xfrm>
          <a:off x="6385775" y="1201044"/>
          <a:ext cx="1841815" cy="1601392"/>
        </a:xfrm>
        <a:prstGeom prst="roundRect">
          <a:avLst/>
        </a:prstGeo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ysClr val="window" lastClr="FFFFFF"/>
              </a:solidFill>
              <a:latin typeface="Arial"/>
              <a:ea typeface="+mn-ea"/>
              <a:cs typeface="+mn-cs"/>
            </a:rPr>
            <a:t>Save and Submit</a:t>
          </a:r>
        </a:p>
      </dsp:txBody>
      <dsp:txXfrm>
        <a:off x="6463949" y="1279218"/>
        <a:ext cx="1685467" cy="1445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22DFA-A1B7-427C-A86F-3003826466C2}">
      <dsp:nvSpPr>
        <dsp:cNvPr id="0" name=""/>
        <dsp:cNvSpPr/>
      </dsp:nvSpPr>
      <dsp:spPr>
        <a:xfrm>
          <a:off x="-5386214" y="-831103"/>
          <a:ext cx="6462806" cy="6462806"/>
        </a:xfrm>
        <a:prstGeom prst="blockArc">
          <a:avLst>
            <a:gd name="adj1" fmla="val 18900000"/>
            <a:gd name="adj2" fmla="val 2700000"/>
            <a:gd name="adj3" fmla="val 3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F571C-A820-304C-BF35-9FE4DC9CA219}">
      <dsp:nvSpPr>
        <dsp:cNvPr id="0" name=""/>
        <dsp:cNvSpPr/>
      </dsp:nvSpPr>
      <dsp:spPr>
        <a:xfrm>
          <a:off x="882470" y="685813"/>
          <a:ext cx="7321806" cy="137143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577" tIns="147320" rIns="147320" bIns="147320" numCol="1" spcCol="1270" anchor="ctr" anchorCtr="0">
          <a:noAutofit/>
        </a:bodyPr>
        <a:lstStyle/>
        <a:p>
          <a:pPr marL="0" lvl="0" indent="0" algn="l" defTabSz="2578100">
            <a:lnSpc>
              <a:spcPct val="90000"/>
            </a:lnSpc>
            <a:spcBef>
              <a:spcPct val="0"/>
            </a:spcBef>
            <a:spcAft>
              <a:spcPct val="35000"/>
            </a:spcAft>
            <a:buNone/>
          </a:pPr>
          <a:r>
            <a:rPr lang="en-US" sz="5800" kern="1200" dirty="0"/>
            <a:t>3: Job Data Changes</a:t>
          </a:r>
        </a:p>
      </dsp:txBody>
      <dsp:txXfrm>
        <a:off x="882470" y="685813"/>
        <a:ext cx="7321806" cy="1371435"/>
      </dsp:txXfrm>
    </dsp:sp>
    <dsp:sp modelId="{5C7B124E-9D45-4AF7-95E1-348C06B3554B}">
      <dsp:nvSpPr>
        <dsp:cNvPr id="0" name=""/>
        <dsp:cNvSpPr/>
      </dsp:nvSpPr>
      <dsp:spPr>
        <a:xfrm>
          <a:off x="25323" y="514384"/>
          <a:ext cx="1714294" cy="171429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9E5737B-2E21-8D49-A6F1-4BE0B38382E6}">
      <dsp:nvSpPr>
        <dsp:cNvPr id="0" name=""/>
        <dsp:cNvSpPr/>
      </dsp:nvSpPr>
      <dsp:spPr>
        <a:xfrm>
          <a:off x="882470" y="2743350"/>
          <a:ext cx="7321806" cy="137143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577" tIns="147320" rIns="147320" bIns="147320" numCol="1" spcCol="1270" anchor="ctr" anchorCtr="0">
          <a:noAutofit/>
        </a:bodyPr>
        <a:lstStyle/>
        <a:p>
          <a:pPr marL="0" lvl="0" indent="0" algn="l" defTabSz="2578100">
            <a:lnSpc>
              <a:spcPct val="90000"/>
            </a:lnSpc>
            <a:spcBef>
              <a:spcPct val="0"/>
            </a:spcBef>
            <a:spcAft>
              <a:spcPct val="35000"/>
            </a:spcAft>
            <a:buNone/>
          </a:pPr>
          <a:r>
            <a:rPr lang="en-US" sz="5800" kern="1200" dirty="0"/>
            <a:t>4: Additional Pay</a:t>
          </a:r>
        </a:p>
      </dsp:txBody>
      <dsp:txXfrm>
        <a:off x="882470" y="2743350"/>
        <a:ext cx="7321806" cy="1371435"/>
      </dsp:txXfrm>
    </dsp:sp>
    <dsp:sp modelId="{D645184B-19CE-4B95-AC25-BFFF0E8C5E25}">
      <dsp:nvSpPr>
        <dsp:cNvPr id="0" name=""/>
        <dsp:cNvSpPr/>
      </dsp:nvSpPr>
      <dsp:spPr>
        <a:xfrm>
          <a:off x="0" y="2422692"/>
          <a:ext cx="1714294" cy="171429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834524" y="-588896"/>
          <a:ext cx="4570215" cy="4570215"/>
        </a:xfrm>
        <a:prstGeom prst="blockArc">
          <a:avLst>
            <a:gd name="adj1" fmla="val 18900000"/>
            <a:gd name="adj2" fmla="val 2700000"/>
            <a:gd name="adj3" fmla="val 4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85579" y="260809"/>
          <a:ext cx="3094687"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1: </a:t>
          </a:r>
          <a:r>
            <a:rPr lang="en-US" sz="1600" b="1" kern="1200" dirty="0" err="1">
              <a:solidFill>
                <a:schemeClr val="bg1"/>
              </a:solidFill>
            </a:rPr>
            <a:t>PayPath</a:t>
          </a:r>
          <a:r>
            <a:rPr lang="en-US" sz="1600" b="1" kern="1200" dirty="0">
              <a:solidFill>
                <a:schemeClr val="bg1"/>
              </a:solidFill>
            </a:rPr>
            <a:t> Transactions Overview</a:t>
          </a:r>
        </a:p>
      </dsp:txBody>
      <dsp:txXfrm>
        <a:off x="385579" y="260809"/>
        <a:ext cx="3094687" cy="521890"/>
      </dsp:txXfrm>
    </dsp:sp>
    <dsp:sp modelId="{471854D1-846C-4B50-8281-77CAD1429FF9}">
      <dsp:nvSpPr>
        <dsp:cNvPr id="0" name=""/>
        <dsp:cNvSpPr/>
      </dsp:nvSpPr>
      <dsp:spPr>
        <a:xfrm>
          <a:off x="59398" y="195573"/>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684791" y="1043780"/>
          <a:ext cx="2795476"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2: Position Data Changes</a:t>
          </a:r>
        </a:p>
      </dsp:txBody>
      <dsp:txXfrm>
        <a:off x="684791" y="1043780"/>
        <a:ext cx="2795476" cy="521890"/>
      </dsp:txXfrm>
    </dsp:sp>
    <dsp:sp modelId="{CC02BE62-3B7D-4461-9C39-EC575DDD736B}">
      <dsp:nvSpPr>
        <dsp:cNvPr id="0" name=""/>
        <dsp:cNvSpPr/>
      </dsp:nvSpPr>
      <dsp:spPr>
        <a:xfrm>
          <a:off x="358609" y="978544"/>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684791" y="1826751"/>
          <a:ext cx="2795476" cy="521890"/>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1D579B"/>
              </a:solidFill>
            </a:rPr>
            <a:t>Job Changes</a:t>
          </a:r>
        </a:p>
      </dsp:txBody>
      <dsp:txXfrm>
        <a:off x="684791" y="1826751"/>
        <a:ext cx="2795476" cy="521890"/>
      </dsp:txXfrm>
    </dsp:sp>
    <dsp:sp modelId="{B1723BF4-D7DD-4C17-A6F3-37C20564B5D8}">
      <dsp:nvSpPr>
        <dsp:cNvPr id="0" name=""/>
        <dsp:cNvSpPr/>
      </dsp:nvSpPr>
      <dsp:spPr>
        <a:xfrm>
          <a:off x="358609" y="1761515"/>
          <a:ext cx="652362" cy="65236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85579" y="2609722"/>
          <a:ext cx="3094687" cy="521890"/>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50"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4: Additional Pay</a:t>
          </a:r>
        </a:p>
      </dsp:txBody>
      <dsp:txXfrm>
        <a:off x="385579" y="2609722"/>
        <a:ext cx="3094687" cy="521890"/>
      </dsp:txXfrm>
    </dsp:sp>
    <dsp:sp modelId="{7E0D7686-BB12-49D9-B576-91588A93951A}">
      <dsp:nvSpPr>
        <dsp:cNvPr id="0" name=""/>
        <dsp:cNvSpPr/>
      </dsp:nvSpPr>
      <dsp:spPr>
        <a:xfrm>
          <a:off x="59398" y="2544486"/>
          <a:ext cx="652362" cy="65236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548737" y="0"/>
          <a:ext cx="6995160" cy="4003482"/>
        </a:xfrm>
        <a:prstGeom prst="rightArrow">
          <a:avLst/>
        </a:prstGeom>
        <a:gradFill rotWithShape="0">
          <a:gsLst>
            <a:gs pos="0">
              <a:srgbClr val="0064A4">
                <a:tint val="40000"/>
                <a:hueOff val="0"/>
                <a:satOff val="0"/>
                <a:lumOff val="0"/>
                <a:alphaOff val="0"/>
                <a:satMod val="103000"/>
                <a:lumMod val="102000"/>
                <a:tint val="94000"/>
              </a:srgbClr>
            </a:gs>
            <a:gs pos="50000">
              <a:srgbClr val="0064A4">
                <a:tint val="40000"/>
                <a:hueOff val="0"/>
                <a:satOff val="0"/>
                <a:lumOff val="0"/>
                <a:alphaOff val="0"/>
                <a:satMod val="110000"/>
                <a:lumMod val="100000"/>
                <a:shade val="100000"/>
              </a:srgbClr>
            </a:gs>
            <a:gs pos="100000">
              <a:srgbClr val="0064A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FA13B4-7554-448D-B88A-0ADD25809C46}">
      <dsp:nvSpPr>
        <dsp:cNvPr id="0" name=""/>
        <dsp:cNvSpPr/>
      </dsp:nvSpPr>
      <dsp:spPr>
        <a:xfrm>
          <a:off x="2812" y="1201044"/>
          <a:ext cx="1827549" cy="1601392"/>
        </a:xfrm>
        <a:prstGeom prst="roundRect">
          <a:avLst/>
        </a:prstGeom>
        <a:solidFill>
          <a:srgbClr val="0064A4">
            <a:hueOff val="0"/>
            <a:satOff val="0"/>
            <a:lumOff val="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0" spc="0" baseline="0" dirty="0">
              <a:solidFill>
                <a:sysClr val="window" lastClr="FFFFFF"/>
              </a:solidFill>
              <a:latin typeface="Arial"/>
              <a:ea typeface="+mn-ea"/>
              <a:cs typeface="+mn-cs"/>
            </a:rPr>
            <a:t>Navigate to the </a:t>
          </a:r>
          <a:r>
            <a:rPr lang="en-US" sz="1800" b="1" kern="0" spc="0" baseline="0" dirty="0" err="1">
              <a:solidFill>
                <a:sysClr val="window" lastClr="FFFFFF"/>
              </a:solidFill>
              <a:latin typeface="Arial"/>
              <a:ea typeface="+mn-ea"/>
              <a:cs typeface="+mn-cs"/>
            </a:rPr>
            <a:t>PayPath</a:t>
          </a:r>
          <a:r>
            <a:rPr lang="en-US" sz="1800" b="1" kern="0" spc="0" baseline="0" dirty="0">
              <a:solidFill>
                <a:sysClr val="window" lastClr="FFFFFF"/>
              </a:solidFill>
              <a:latin typeface="Arial"/>
              <a:ea typeface="+mn-ea"/>
              <a:cs typeface="+mn-cs"/>
            </a:rPr>
            <a:t> Actions </a:t>
          </a:r>
          <a:r>
            <a:rPr lang="en-US" sz="1800" b="0" kern="0" spc="0" baseline="0" dirty="0">
              <a:solidFill>
                <a:sysClr val="window" lastClr="FFFFFF"/>
              </a:solidFill>
              <a:latin typeface="Arial"/>
              <a:ea typeface="+mn-ea"/>
              <a:cs typeface="+mn-cs"/>
            </a:rPr>
            <a:t>Page</a:t>
          </a:r>
          <a:endParaRPr lang="en-US" sz="1800" kern="0" spc="0" baseline="0" dirty="0">
            <a:solidFill>
              <a:sysClr val="window" lastClr="FFFFFF"/>
            </a:solidFill>
            <a:latin typeface="Arial"/>
            <a:ea typeface="+mn-ea"/>
            <a:cs typeface="+mn-cs"/>
          </a:endParaRPr>
        </a:p>
      </dsp:txBody>
      <dsp:txXfrm>
        <a:off x="80986" y="1279218"/>
        <a:ext cx="1671201" cy="1445044"/>
      </dsp:txXfrm>
    </dsp:sp>
    <dsp:sp modelId="{E622D688-5EFF-4F9D-9F3A-16D294BAC2FC}">
      <dsp:nvSpPr>
        <dsp:cNvPr id="0" name=""/>
        <dsp:cNvSpPr/>
      </dsp:nvSpPr>
      <dsp:spPr>
        <a:xfrm>
          <a:off x="2134954" y="1201044"/>
          <a:ext cx="1827549" cy="1601392"/>
        </a:xfrm>
        <a:prstGeom prst="roundRect">
          <a:avLst/>
        </a:prstGeom>
        <a:gradFill rotWithShape="0">
          <a:gsLst>
            <a:gs pos="0">
              <a:srgbClr val="0064A4">
                <a:hueOff val="175582"/>
                <a:satOff val="-9926"/>
                <a:lumOff val="-1373"/>
                <a:alphaOff val="0"/>
                <a:satMod val="103000"/>
                <a:lumMod val="102000"/>
                <a:tint val="94000"/>
              </a:srgbClr>
            </a:gs>
            <a:gs pos="50000">
              <a:srgbClr val="0064A4">
                <a:hueOff val="175582"/>
                <a:satOff val="-9926"/>
                <a:lumOff val="-1373"/>
                <a:alphaOff val="0"/>
                <a:satMod val="110000"/>
                <a:lumMod val="100000"/>
                <a:shade val="100000"/>
              </a:srgbClr>
            </a:gs>
            <a:gs pos="100000">
              <a:srgbClr val="0064A4">
                <a:hueOff val="175582"/>
                <a:satOff val="-9926"/>
                <a:lumOff val="-137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baseline="0" dirty="0">
              <a:solidFill>
                <a:sysClr val="window" lastClr="FFFFFF"/>
              </a:solidFill>
              <a:latin typeface="Arial"/>
              <a:ea typeface="+mn-ea"/>
              <a:cs typeface="+mn-cs"/>
            </a:rPr>
            <a:t>Review </a:t>
          </a:r>
          <a:r>
            <a:rPr lang="en-US" sz="1800" b="1" kern="1200" baseline="0" dirty="0">
              <a:solidFill>
                <a:sysClr val="window" lastClr="FFFFFF"/>
              </a:solidFill>
              <a:latin typeface="Arial"/>
              <a:ea typeface="+mn-ea"/>
              <a:cs typeface="+mn-cs"/>
            </a:rPr>
            <a:t>Employee Information</a:t>
          </a:r>
        </a:p>
      </dsp:txBody>
      <dsp:txXfrm>
        <a:off x="2213128" y="1279218"/>
        <a:ext cx="1671201" cy="1445044"/>
      </dsp:txXfrm>
    </dsp:sp>
    <dsp:sp modelId="{640F6AD1-F585-40D9-8574-6B31B6AA2D59}">
      <dsp:nvSpPr>
        <dsp:cNvPr id="0" name=""/>
        <dsp:cNvSpPr/>
      </dsp:nvSpPr>
      <dsp:spPr>
        <a:xfrm>
          <a:off x="4267095" y="1201044"/>
          <a:ext cx="1827549" cy="1601392"/>
        </a:xfrm>
        <a:prstGeom prst="roundRect">
          <a:avLst/>
        </a:prstGeom>
        <a:gradFill rotWithShape="0">
          <a:gsLst>
            <a:gs pos="0">
              <a:srgbClr val="0064A4">
                <a:hueOff val="526746"/>
                <a:satOff val="-29779"/>
                <a:lumOff val="-4118"/>
                <a:alphaOff val="0"/>
                <a:satMod val="103000"/>
                <a:lumMod val="102000"/>
                <a:tint val="94000"/>
              </a:srgbClr>
            </a:gs>
            <a:gs pos="0">
              <a:srgbClr val="0064A4">
                <a:lumMod val="40000"/>
                <a:lumOff val="60000"/>
              </a:srgbClr>
            </a:gs>
            <a:gs pos="100000">
              <a:srgbClr val="0064A4">
                <a:hueOff val="526746"/>
                <a:satOff val="-29779"/>
                <a:lumOff val="-411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solidFill>
                <a:sysClr val="window" lastClr="FFFFFF"/>
              </a:solidFill>
              <a:latin typeface="Arial"/>
              <a:ea typeface="+mn-ea"/>
              <a:cs typeface="+mn-cs"/>
            </a:rPr>
            <a:t>Enter </a:t>
          </a:r>
          <a:r>
            <a:rPr lang="en-US" sz="1800" b="1" kern="1200" dirty="0">
              <a:solidFill>
                <a:sysClr val="window" lastClr="FFFFFF"/>
              </a:solidFill>
              <a:latin typeface="Arial"/>
              <a:ea typeface="+mn-ea"/>
              <a:cs typeface="+mn-cs"/>
            </a:rPr>
            <a:t>Job Data </a:t>
          </a:r>
          <a:r>
            <a:rPr lang="en-US" sz="1800" kern="1200" dirty="0">
              <a:solidFill>
                <a:sysClr val="window" lastClr="FFFFFF"/>
              </a:solidFill>
              <a:latin typeface="Arial"/>
              <a:ea typeface="+mn-ea"/>
              <a:cs typeface="+mn-cs"/>
            </a:rPr>
            <a:t>update</a:t>
          </a:r>
          <a:endParaRPr lang="en-US" sz="1800" b="1" kern="1200" dirty="0">
            <a:solidFill>
              <a:sysClr val="window" lastClr="FFFFFF"/>
            </a:solidFill>
            <a:latin typeface="Arial"/>
            <a:ea typeface="+mn-ea"/>
            <a:cs typeface="+mn-cs"/>
          </a:endParaRPr>
        </a:p>
      </dsp:txBody>
      <dsp:txXfrm>
        <a:off x="4345269" y="1279218"/>
        <a:ext cx="1671201" cy="1445044"/>
      </dsp:txXfrm>
    </dsp:sp>
    <dsp:sp modelId="{451925E2-D2FA-4057-B830-9CFBC8FE444E}">
      <dsp:nvSpPr>
        <dsp:cNvPr id="0" name=""/>
        <dsp:cNvSpPr/>
      </dsp:nvSpPr>
      <dsp:spPr>
        <a:xfrm>
          <a:off x="6399237" y="1201044"/>
          <a:ext cx="1827549" cy="1601392"/>
        </a:xfrm>
        <a:prstGeom prst="roundRect">
          <a:avLst/>
        </a:prstGeom>
        <a:gradFill rotWithShape="0">
          <a:gsLst>
            <a:gs pos="0">
              <a:srgbClr val="00B050"/>
            </a:gs>
            <a:gs pos="100000">
              <a:srgbClr val="0064A4">
                <a:hueOff val="702328"/>
                <a:satOff val="-39705"/>
                <a:lumOff val="-5490"/>
                <a:alphaOff val="0"/>
                <a:satMod val="110000"/>
                <a:lumMod val="100000"/>
                <a:shade val="100000"/>
              </a:srgbClr>
            </a:gs>
            <a:gs pos="100000">
              <a:srgbClr val="0064A4">
                <a:hueOff val="702328"/>
                <a:satOff val="-39705"/>
                <a:lumOff val="-549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ysClr val="window" lastClr="FFFFFF"/>
              </a:solidFill>
              <a:latin typeface="Arial"/>
              <a:ea typeface="+mn-ea"/>
              <a:cs typeface="+mn-cs"/>
            </a:rPr>
            <a:t>Save and Submit</a:t>
          </a:r>
        </a:p>
      </dsp:txBody>
      <dsp:txXfrm>
        <a:off x="6477411" y="1279218"/>
        <a:ext cx="1671201" cy="14450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sz="quarter" idx="1"/>
          </p:nvPr>
        </p:nvSpPr>
        <p:spPr>
          <a:xfrm>
            <a:off x="3970946" y="0"/>
            <a:ext cx="3037840" cy="464820"/>
          </a:xfrm>
          <a:prstGeom prst="rect">
            <a:avLst/>
          </a:prstGeom>
        </p:spPr>
        <p:txBody>
          <a:bodyPr vert="horz" lIns="93082" tIns="46542" rIns="93082" bIns="46542" rtlCol="0"/>
          <a:lstStyle>
            <a:lvl1pPr algn="r">
              <a:defRPr sz="1200"/>
            </a:lvl1pPr>
          </a:lstStyle>
          <a:p>
            <a:fld id="{B53556E5-6382-4B10-BC31-561DC31E4FF6}" type="datetimeFigureOut">
              <a:rPr lang="en-US" smtClean="0"/>
              <a:t>6/8/20</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082" tIns="46542" rIns="93082" bIns="46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6" y="8829966"/>
            <a:ext cx="3037840" cy="464820"/>
          </a:xfrm>
          <a:prstGeom prst="rect">
            <a:avLst/>
          </a:prstGeom>
        </p:spPr>
        <p:txBody>
          <a:bodyPr vert="horz" lIns="93082" tIns="46542" rIns="93082" bIns="46542" rtlCol="0" anchor="b"/>
          <a:lstStyle>
            <a:lvl1pPr algn="r">
              <a:defRPr sz="1200"/>
            </a:lvl1pPr>
          </a:lstStyle>
          <a:p>
            <a:fld id="{478A05DF-8DB9-4927-B5C8-126B58A89DEA}" type="slidenum">
              <a:rPr lang="en-US" smtClean="0"/>
              <a:t>‹#›</a:t>
            </a:fld>
            <a:endParaRPr lang="en-US" dirty="0"/>
          </a:p>
        </p:txBody>
      </p:sp>
    </p:spTree>
    <p:extLst>
      <p:ext uri="{BB962C8B-B14F-4D97-AF65-F5344CB8AC3E}">
        <p14:creationId xmlns:p14="http://schemas.microsoft.com/office/powerpoint/2010/main" val="2620205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6435"/>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idx="1"/>
          </p:nvPr>
        </p:nvSpPr>
        <p:spPr>
          <a:xfrm>
            <a:off x="3970946" y="9"/>
            <a:ext cx="3037840" cy="466435"/>
          </a:xfrm>
          <a:prstGeom prst="rect">
            <a:avLst/>
          </a:prstGeom>
        </p:spPr>
        <p:txBody>
          <a:bodyPr vert="horz" lIns="93082" tIns="46542" rIns="93082" bIns="46542" rtlCol="0"/>
          <a:lstStyle>
            <a:lvl1pPr algn="r">
              <a:defRPr sz="1200"/>
            </a:lvl1pPr>
          </a:lstStyle>
          <a:p>
            <a:fld id="{70987BF5-9131-4179-8757-0343718F8419}" type="datetimeFigureOut">
              <a:rPr lang="en-US" smtClean="0"/>
              <a:t>6/8/20</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082" tIns="46542" rIns="93082" bIns="46542" rtlCol="0" anchor="ctr"/>
          <a:lstStyle/>
          <a:p>
            <a:endParaRPr lang="en-US" dirty="0"/>
          </a:p>
        </p:txBody>
      </p:sp>
      <p:sp>
        <p:nvSpPr>
          <p:cNvPr id="5" name="Notes Placeholder 4"/>
          <p:cNvSpPr>
            <a:spLocks noGrp="1"/>
          </p:cNvSpPr>
          <p:nvPr>
            <p:ph type="body" sz="quarter" idx="3"/>
          </p:nvPr>
        </p:nvSpPr>
        <p:spPr>
          <a:xfrm>
            <a:off x="701040" y="4473902"/>
            <a:ext cx="5608320" cy="3660457"/>
          </a:xfrm>
          <a:prstGeom prst="rect">
            <a:avLst/>
          </a:prstGeom>
        </p:spPr>
        <p:txBody>
          <a:bodyPr vert="horz" lIns="93082" tIns="46542" rIns="93082" bIns="46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082" tIns="46542" rIns="93082" bIns="465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6" y="8829969"/>
            <a:ext cx="3037840" cy="466434"/>
          </a:xfrm>
          <a:prstGeom prst="rect">
            <a:avLst/>
          </a:prstGeom>
        </p:spPr>
        <p:txBody>
          <a:bodyPr vert="horz" lIns="93082" tIns="46542" rIns="93082" bIns="46542" rtlCol="0" anchor="b"/>
          <a:lstStyle>
            <a:lvl1pPr algn="r">
              <a:defRPr sz="1200"/>
            </a:lvl1pPr>
          </a:lstStyle>
          <a:p>
            <a:fld id="{1B27D043-2BC0-4472-BF08-3701F4109607}" type="slidenum">
              <a:rPr lang="en-US" smtClean="0"/>
              <a:t>‹#›</a:t>
            </a:fld>
            <a:endParaRPr lang="en-US" dirty="0"/>
          </a:p>
        </p:txBody>
      </p:sp>
    </p:spTree>
    <p:extLst>
      <p:ext uri="{BB962C8B-B14F-4D97-AF65-F5344CB8AC3E}">
        <p14:creationId xmlns:p14="http://schemas.microsoft.com/office/powerpoint/2010/main" val="6945167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a:t>
            </a:r>
            <a:r>
              <a:rPr lang="en-US" baseline="0" dirty="0" err="1"/>
              <a:t>PayPath</a:t>
            </a:r>
            <a:r>
              <a:rPr lang="en-US" baseline="0" dirty="0"/>
              <a:t> Actions training. This course outlines the process required to manage incumbents hired into positions in </a:t>
            </a:r>
            <a:r>
              <a:rPr lang="en-US" baseline="0" dirty="0" err="1"/>
              <a:t>UCPath</a:t>
            </a:r>
            <a:r>
              <a:rPr lang="en-US" baseline="0" dirty="0"/>
              <a:t>.  </a:t>
            </a:r>
            <a:endParaRPr lang="en-US" dirty="0"/>
          </a:p>
        </p:txBody>
      </p:sp>
    </p:spTree>
    <p:extLst>
      <p:ext uri="{BB962C8B-B14F-4D97-AF65-F5344CB8AC3E}">
        <p14:creationId xmlns:p14="http://schemas.microsoft.com/office/powerpoint/2010/main" val="174550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kern="1200" dirty="0" err="1">
                <a:solidFill>
                  <a:srgbClr val="000000"/>
                </a:solidFill>
                <a:uFillTx/>
                <a:latin typeface="Arial" panose="020B0604020202020204" pitchFamily="34" charset="0"/>
                <a:ea typeface="+mn-ea"/>
                <a:cs typeface="Arial" panose="020B0604020202020204" pitchFamily="34" charset="0"/>
              </a:rPr>
              <a:t>PayPath</a:t>
            </a:r>
            <a:r>
              <a:rPr lang="en-US" sz="1100" kern="1200" dirty="0">
                <a:solidFill>
                  <a:srgbClr val="000000"/>
                </a:solidFill>
                <a:uFillTx/>
                <a:latin typeface="Arial" panose="020B0604020202020204" pitchFamily="34" charset="0"/>
                <a:ea typeface="+mn-ea"/>
                <a:cs typeface="Arial" panose="020B0604020202020204" pitchFamily="34" charset="0"/>
              </a:rPr>
              <a:t> Actions are written to the system upon completion of the AWE process.  However, information will not be available in Reports until the next ODS update (usually overnight).</a:t>
            </a:r>
          </a:p>
        </p:txBody>
      </p:sp>
      <p:sp>
        <p:nvSpPr>
          <p:cNvPr id="7"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3C2D5646-A00B-3942-B201-4EB41B9B77BE}"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13</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0348503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b="1" dirty="0">
                <a:uFillTx/>
              </a:rPr>
              <a:t>Additional Pay Data </a:t>
            </a:r>
            <a:r>
              <a:rPr lang="en-US" dirty="0">
                <a:uFillTx/>
              </a:rPr>
              <a:t>transactions can be entered independently of </a:t>
            </a:r>
            <a:r>
              <a:rPr lang="en-US" b="1" dirty="0">
                <a:uFillTx/>
              </a:rPr>
              <a:t>Position Data </a:t>
            </a:r>
            <a:r>
              <a:rPr lang="en-US" dirty="0">
                <a:uFillTx/>
              </a:rPr>
              <a:t>and/or </a:t>
            </a:r>
            <a:r>
              <a:rPr lang="en-US" b="1" dirty="0">
                <a:uFillTx/>
              </a:rPr>
              <a:t>Job Data </a:t>
            </a:r>
            <a:r>
              <a:rPr lang="en-US" dirty="0">
                <a:uFillTx/>
              </a:rPr>
              <a:t>changes. </a:t>
            </a:r>
          </a:p>
          <a:p>
            <a:pPr marL="0" marR="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110</a:t>
            </a:fld>
            <a:endParaRPr lang="en-US" dirty="0">
              <a:solidFill>
                <a:srgbClr val="000000"/>
              </a:solidFill>
              <a:uFillTx/>
            </a:endParaRPr>
          </a:p>
        </p:txBody>
      </p:sp>
    </p:spTree>
    <p:extLst>
      <p:ext uri="{BB962C8B-B14F-4D97-AF65-F5344CB8AC3E}">
        <p14:creationId xmlns:p14="http://schemas.microsoft.com/office/powerpoint/2010/main" val="5399035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111</a:t>
            </a:fld>
            <a:endParaRPr lang="en-US" dirty="0">
              <a:solidFill>
                <a:srgbClr val="000000"/>
              </a:solidFill>
              <a:uFillTx/>
            </a:endParaRPr>
          </a:p>
        </p:txBody>
      </p:sp>
    </p:spTree>
    <p:extLst>
      <p:ext uri="{BB962C8B-B14F-4D97-AF65-F5344CB8AC3E}">
        <p14:creationId xmlns:p14="http://schemas.microsoft.com/office/powerpoint/2010/main" val="28306555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The assumption of additional pay is that the employee</a:t>
            </a:r>
            <a:r>
              <a:rPr lang="en-US" baseline="0" dirty="0">
                <a:uFillTx/>
              </a:rPr>
              <a:t> has already received a regular pay check therefore UCPC is only scheduling additional pay during on-cycle payrolls only.  </a:t>
            </a:r>
          </a:p>
          <a:p>
            <a:endParaRPr lang="en-US" baseline="0" dirty="0">
              <a:uFillTx/>
            </a:endParaRPr>
          </a:p>
          <a:p>
            <a:r>
              <a:rPr lang="en-US" baseline="0" dirty="0">
                <a:uFillTx/>
              </a:rPr>
              <a:t>All Additional Pay will be processed using </a:t>
            </a:r>
            <a:r>
              <a:rPr lang="en-US" b="1" u="none" baseline="0" dirty="0" err="1">
                <a:uFillTx/>
              </a:rPr>
              <a:t>PayPath</a:t>
            </a:r>
            <a:r>
              <a:rPr lang="en-US" b="1" u="none" baseline="0" dirty="0">
                <a:uFillTx/>
              </a:rPr>
              <a:t> Actions</a:t>
            </a:r>
            <a:r>
              <a:rPr lang="en-US" baseline="0" dirty="0">
                <a:uFillTx/>
              </a:rPr>
              <a:t> page.</a:t>
            </a:r>
          </a:p>
          <a:p>
            <a:endParaRPr lang="en-US" baseline="0" dirty="0">
              <a:uFillTx/>
            </a:endParaRPr>
          </a:p>
          <a:p>
            <a:r>
              <a:rPr lang="en-US" baseline="0" dirty="0">
                <a:uFillTx/>
              </a:rPr>
              <a:t>Off-cycle pay processing will be addressed in the </a:t>
            </a:r>
            <a:r>
              <a:rPr lang="en-US" b="1" baseline="0" dirty="0">
                <a:uFillTx/>
              </a:rPr>
              <a:t>Payroll Requests</a:t>
            </a:r>
            <a:r>
              <a:rPr lang="en-US" baseline="0" dirty="0">
                <a:uFillTx/>
              </a:rPr>
              <a:t> course.</a:t>
            </a:r>
            <a:endParaRPr lang="en-US" dirty="0">
              <a:uFillTx/>
            </a:endParaRPr>
          </a:p>
        </p:txBody>
      </p:sp>
    </p:spTree>
    <p:extLst>
      <p:ext uri="{BB962C8B-B14F-4D97-AF65-F5344CB8AC3E}">
        <p14:creationId xmlns:p14="http://schemas.microsoft.com/office/powerpoint/2010/main" val="25453565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Example: If you submit a reclassification, or a pay adjustment,</a:t>
            </a:r>
            <a:r>
              <a:rPr lang="en-US" baseline="0" dirty="0">
                <a:uFillTx/>
              </a:rPr>
              <a:t> and it isn’t approved prior to the processing deadline, those changes will not be included in the upcoming on-cycle paycheck. Failure to meet the </a:t>
            </a:r>
            <a:r>
              <a:rPr lang="en-US" baseline="0" dirty="0" err="1">
                <a:uFillTx/>
              </a:rPr>
              <a:t>paypath</a:t>
            </a:r>
            <a:r>
              <a:rPr lang="en-US" baseline="0" dirty="0">
                <a:uFillTx/>
              </a:rPr>
              <a:t> actions deadline may result in an employee being over, or underpaid.</a:t>
            </a:r>
            <a:endParaRPr lang="en-US" dirty="0">
              <a:uFillTx/>
            </a:endParaRPr>
          </a:p>
        </p:txBody>
      </p:sp>
    </p:spTree>
    <p:extLst>
      <p:ext uri="{BB962C8B-B14F-4D97-AF65-F5344CB8AC3E}">
        <p14:creationId xmlns:p14="http://schemas.microsoft.com/office/powerpoint/2010/main" val="35664335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uFillTx/>
                <a:latin typeface="+mn-lt"/>
                <a:ea typeface="+mn-ea"/>
                <a:cs typeface="+mn-cs"/>
              </a:rPr>
              <a:t>This is an overview of how additional pay flows through the </a:t>
            </a:r>
            <a:r>
              <a:rPr lang="en-US" sz="900" kern="1200" dirty="0" err="1">
                <a:solidFill>
                  <a:schemeClr val="tx1"/>
                </a:solidFill>
                <a:uFillTx/>
                <a:latin typeface="+mn-lt"/>
                <a:ea typeface="+mn-ea"/>
                <a:cs typeface="+mn-cs"/>
              </a:rPr>
              <a:t>UCPath</a:t>
            </a:r>
            <a:r>
              <a:rPr lang="en-US" sz="900" kern="1200" dirty="0">
                <a:solidFill>
                  <a:schemeClr val="tx1"/>
                </a:solidFill>
                <a:uFillTx/>
                <a:latin typeface="+mn-lt"/>
                <a:ea typeface="+mn-ea"/>
                <a:cs typeface="+mn-cs"/>
              </a:rPr>
              <a:t> Center and the responsibilities assigned to the Employee, Location and UCPC.  </a:t>
            </a:r>
          </a:p>
          <a:p>
            <a:endParaRPr lang="en-US" sz="900" kern="1200" dirty="0">
              <a:solidFill>
                <a:schemeClr val="tx1"/>
              </a:solidFill>
              <a:uFillTx/>
              <a:latin typeface="+mn-lt"/>
              <a:ea typeface="+mn-ea"/>
              <a:cs typeface="+mn-cs"/>
            </a:endParaRPr>
          </a:p>
          <a:p>
            <a:r>
              <a:rPr lang="en-US" sz="900" kern="1200" dirty="0">
                <a:solidFill>
                  <a:schemeClr val="tx1"/>
                </a:solidFill>
                <a:uFillTx/>
                <a:latin typeface="+mn-lt"/>
                <a:ea typeface="+mn-ea"/>
                <a:cs typeface="+mn-cs"/>
              </a:rPr>
              <a:t>*E-330</a:t>
            </a:r>
            <a:r>
              <a:rPr lang="en-US" sz="900" kern="1200" baseline="0" dirty="0">
                <a:solidFill>
                  <a:schemeClr val="tx1"/>
                </a:solidFill>
                <a:uFillTx/>
                <a:latin typeface="+mn-lt"/>
                <a:ea typeface="+mn-ea"/>
                <a:cs typeface="+mn-cs"/>
              </a:rPr>
              <a:t> and E-353 are the additional pay pages which can be accessed through the Self Service Transaction Links.  UCI is not using the E-353 (One-Time Payment) due to limited reporting and transaction visibility prior to transaction payment.</a:t>
            </a:r>
            <a:endParaRPr lang="en-US" sz="900" kern="1200" dirty="0">
              <a:solidFill>
                <a:schemeClr val="tx1"/>
              </a:solidFill>
              <a:uFillTx/>
              <a:latin typeface="+mn-lt"/>
              <a:ea typeface="+mn-ea"/>
              <a:cs typeface="+mn-cs"/>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114</a:t>
            </a:fld>
            <a:endParaRPr lang="en-US" dirty="0">
              <a:uFillTx/>
            </a:endParaRPr>
          </a:p>
        </p:txBody>
      </p:sp>
    </p:spTree>
    <p:extLst>
      <p:ext uri="{BB962C8B-B14F-4D97-AF65-F5344CB8AC3E}">
        <p14:creationId xmlns:p14="http://schemas.microsoft.com/office/powerpoint/2010/main" val="26089379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Key</a:t>
            </a:r>
            <a:r>
              <a:rPr lang="en-US" baseline="0" dirty="0">
                <a:uFillTx/>
              </a:rPr>
              <a:t> s</a:t>
            </a:r>
            <a:r>
              <a:rPr lang="en-US" dirty="0">
                <a:uFillTx/>
              </a:rPr>
              <a:t>ystem steps for entering an Additional Pay transaction: </a:t>
            </a:r>
          </a:p>
          <a:p>
            <a:pPr marL="342900" marR="0" lvl="2" indent="-342900" algn="l" defTabSz="914400" rtl="0" eaLnBrk="1" fontAlgn="auto" latinLnBrk="0" hangingPunct="1">
              <a:lnSpc>
                <a:spcPct val="114000"/>
              </a:lnSpc>
              <a:spcBef>
                <a:spcPts val="600"/>
              </a:spcBef>
              <a:spcAft>
                <a:spcPts val="600"/>
              </a:spcAft>
              <a:buFont typeface="Arial" panose="020B0604020202020204" pitchFamily="34" charset="0"/>
              <a:buChar char="•"/>
              <a:defRPr>
                <a:uFillTx/>
              </a:defRPr>
            </a:pPr>
            <a:r>
              <a:rPr lang="en-US" dirty="0">
                <a:uFillTx/>
              </a:rPr>
              <a:t>First, navigate to the </a:t>
            </a:r>
            <a:r>
              <a:rPr lang="en-US" b="1" dirty="0">
                <a:uFillTx/>
              </a:rPr>
              <a:t>PayPath Actions </a:t>
            </a:r>
            <a:r>
              <a:rPr lang="en-US" dirty="0">
                <a:uFillTx/>
              </a:rPr>
              <a:t>component and locate the employee to update.</a:t>
            </a:r>
          </a:p>
          <a:p>
            <a:pPr marL="342900" marR="0" lvl="2" indent="-342900" algn="l" defTabSz="914400" rtl="0" eaLnBrk="1" fontAlgn="auto" latinLnBrk="0" hangingPunct="1">
              <a:lnSpc>
                <a:spcPct val="114000"/>
              </a:lnSpc>
              <a:spcBef>
                <a:spcPts val="600"/>
              </a:spcBef>
              <a:spcAft>
                <a:spcPts val="600"/>
              </a:spcAft>
              <a:buFont typeface="Arial" panose="020B0604020202020204" pitchFamily="34" charset="0"/>
              <a:buChar char="•"/>
              <a:defRPr>
                <a:uFillTx/>
              </a:defRPr>
            </a:pPr>
            <a:r>
              <a:rPr lang="en-US" dirty="0">
                <a:uFillTx/>
              </a:rPr>
              <a:t>Next, review the existing additional pay information on the </a:t>
            </a:r>
            <a:r>
              <a:rPr lang="en-US" b="1" dirty="0">
                <a:uFillTx/>
              </a:rPr>
              <a:t>Additional Pay Data </a:t>
            </a:r>
            <a:r>
              <a:rPr lang="en-US" dirty="0">
                <a:uFillTx/>
              </a:rPr>
              <a:t>page.</a:t>
            </a:r>
          </a:p>
          <a:p>
            <a:pPr marL="342900" indent="-342900">
              <a:lnSpc>
                <a:spcPct val="114000"/>
              </a:lnSpc>
              <a:spcBef>
                <a:spcPts val="600"/>
              </a:spcBef>
              <a:spcAft>
                <a:spcPts val="600"/>
              </a:spcAft>
              <a:buFont typeface="Arial" panose="020B0604020202020204" pitchFamily="34" charset="0"/>
              <a:buChar char="•"/>
            </a:pPr>
            <a:r>
              <a:rPr lang="en-US" dirty="0">
                <a:uFillTx/>
              </a:rPr>
              <a:t>Next, enter the additional pay on the </a:t>
            </a:r>
            <a:r>
              <a:rPr lang="en-US" b="1" dirty="0">
                <a:uFillTx/>
              </a:rPr>
              <a:t>Additional Pay Data </a:t>
            </a:r>
            <a:r>
              <a:rPr lang="en-US" dirty="0">
                <a:uFillTx/>
              </a:rPr>
              <a:t>page.</a:t>
            </a:r>
          </a:p>
          <a:p>
            <a:pPr marL="342900" indent="-342900">
              <a:lnSpc>
                <a:spcPct val="114000"/>
              </a:lnSpc>
              <a:spcBef>
                <a:spcPts val="600"/>
              </a:spcBef>
              <a:spcAft>
                <a:spcPts val="600"/>
              </a:spcAft>
              <a:buFont typeface="Arial" panose="020B0604020202020204" pitchFamily="34" charset="0"/>
              <a:buChar char="•"/>
            </a:pPr>
            <a:r>
              <a:rPr lang="en-US" dirty="0">
                <a:uFillTx/>
              </a:rPr>
              <a:t>Then, if needed, add attachments and enter comments to the Approver. When the transaction is complete, select the </a:t>
            </a:r>
            <a:r>
              <a:rPr lang="en-US" b="1" dirty="0">
                <a:uFillTx/>
              </a:rPr>
              <a:t>Save and Submit </a:t>
            </a:r>
            <a:r>
              <a:rPr lang="en-US" dirty="0">
                <a:uFillTx/>
              </a:rPr>
              <a:t>button.</a:t>
            </a:r>
          </a:p>
          <a:p>
            <a:pPr marL="800100" lvl="1" indent="-342900">
              <a:lnSpc>
                <a:spcPct val="114000"/>
              </a:lnSpc>
              <a:spcBef>
                <a:spcPts val="600"/>
              </a:spcBef>
              <a:spcAft>
                <a:spcPts val="600"/>
              </a:spcAft>
              <a:buFont typeface="Arial" panose="020B0604020202020204" pitchFamily="34" charset="0"/>
              <a:buChar char="•"/>
            </a:pPr>
            <a:r>
              <a:rPr lang="en-US" dirty="0">
                <a:uFillTx/>
              </a:rPr>
              <a:t>After the initiator saves the transaction, it is automatically routed for approval using AWE. A designated Location PayPath Approver reviews and, if applicable, approves the transaction. After approval, for additional pay transactions, the system saves the information to a staging table to be picked up in the nightly payroll process. </a:t>
            </a:r>
          </a:p>
          <a:p>
            <a:pPr marL="800100" lvl="1" indent="-342900">
              <a:lnSpc>
                <a:spcPct val="114000"/>
              </a:lnSpc>
              <a:spcBef>
                <a:spcPts val="600"/>
              </a:spcBef>
              <a:spcAft>
                <a:spcPts val="600"/>
              </a:spcAft>
              <a:buFont typeface="Arial" panose="020B0604020202020204" pitchFamily="34" charset="0"/>
              <a:buChar char="•"/>
            </a:pPr>
            <a:r>
              <a:rPr lang="en-US" dirty="0">
                <a:uFillTx/>
              </a:rPr>
              <a:t>Depending on your location’s business process, there may be multiple Approvers.</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115</a:t>
            </a:fld>
            <a:endParaRPr lang="en-US" dirty="0">
              <a:solidFill>
                <a:srgbClr val="000000"/>
              </a:solidFill>
              <a:uFillTx/>
            </a:endParaRPr>
          </a:p>
        </p:txBody>
      </p:sp>
    </p:spTree>
    <p:extLst>
      <p:ext uri="{BB962C8B-B14F-4D97-AF65-F5344CB8AC3E}">
        <p14:creationId xmlns:p14="http://schemas.microsoft.com/office/powerpoint/2010/main" val="22785761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0000"/>
                </a:solidFill>
                <a:uFillTx/>
                <a:latin typeface="Arial" panose="020B0604020202020204" pitchFamily="34" charset="0"/>
                <a:cs typeface="Arial" panose="020B0604020202020204" pitchFamily="34" charset="0"/>
              </a:rPr>
              <a:t>There are several </a:t>
            </a:r>
            <a:r>
              <a:rPr lang="en-US" sz="1100" b="1" dirty="0">
                <a:solidFill>
                  <a:srgbClr val="000000"/>
                </a:solidFill>
                <a:uFillTx/>
                <a:latin typeface="Arial" panose="020B0604020202020204" pitchFamily="34" charset="0"/>
                <a:cs typeface="Arial" panose="020B0604020202020204" pitchFamily="34" charset="0"/>
              </a:rPr>
              <a:t>earn</a:t>
            </a:r>
            <a:r>
              <a:rPr lang="en-US" sz="1100" b="1" baseline="0" dirty="0">
                <a:solidFill>
                  <a:srgbClr val="000000"/>
                </a:solidFill>
                <a:uFillTx/>
                <a:latin typeface="Arial" panose="020B0604020202020204" pitchFamily="34" charset="0"/>
                <a:cs typeface="Arial" panose="020B0604020202020204" pitchFamily="34" charset="0"/>
              </a:rPr>
              <a:t> codes</a:t>
            </a:r>
            <a:r>
              <a:rPr lang="en-US" sz="1100" b="0" baseline="0" dirty="0">
                <a:solidFill>
                  <a:srgbClr val="000000"/>
                </a:solidFill>
                <a:uFillTx/>
                <a:latin typeface="Arial" panose="020B0604020202020204" pitchFamily="34" charset="0"/>
                <a:cs typeface="Arial" panose="020B0604020202020204" pitchFamily="34" charset="0"/>
              </a:rPr>
              <a:t> available to identify the type of additional pay. The list of additional pay </a:t>
            </a:r>
            <a:r>
              <a:rPr lang="en-US" sz="1100" b="1" baseline="0" dirty="0">
                <a:solidFill>
                  <a:srgbClr val="000000"/>
                </a:solidFill>
                <a:uFillTx/>
                <a:latin typeface="Arial" panose="020B0604020202020204" pitchFamily="34" charset="0"/>
                <a:cs typeface="Arial" panose="020B0604020202020204" pitchFamily="34" charset="0"/>
              </a:rPr>
              <a:t>earn codes</a:t>
            </a:r>
            <a:r>
              <a:rPr lang="en-US" sz="1100" b="0" baseline="0" dirty="0">
                <a:solidFill>
                  <a:srgbClr val="000000"/>
                </a:solidFill>
                <a:uFillTx/>
                <a:latin typeface="Arial" panose="020B0604020202020204" pitchFamily="34" charset="0"/>
                <a:cs typeface="Arial" panose="020B0604020202020204" pitchFamily="34" charset="0"/>
              </a:rPr>
              <a:t> available is based on the earnings program tied to the employee’s paygroup.</a:t>
            </a:r>
          </a:p>
          <a:p>
            <a:endParaRPr lang="en-US" sz="1100" dirty="0">
              <a:solidFill>
                <a:srgbClr val="000000"/>
              </a:solidFill>
              <a:uFillTx/>
              <a:latin typeface="Arial" panose="020B0604020202020204" pitchFamily="34" charset="0"/>
              <a:cs typeface="Arial" panose="020B0604020202020204" pitchFamily="34" charset="0"/>
            </a:endParaRPr>
          </a:p>
          <a:p>
            <a:r>
              <a:rPr lang="en-US" sz="1100" dirty="0">
                <a:solidFill>
                  <a:srgbClr val="000000"/>
                </a:solidFill>
                <a:uFillTx/>
                <a:latin typeface="Arial" panose="020B0604020202020204" pitchFamily="34" charset="0"/>
                <a:cs typeface="Arial" panose="020B0604020202020204" pitchFamily="34" charset="0"/>
              </a:rPr>
              <a:t>Take a moment to review these lists of common Staff and Academic Earn Codes used to identify the type of Additional Pay.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800" b="0" i="0" u="none" strike="noStrike" kern="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116</a:t>
            </a:fld>
            <a:endParaRPr kumimoji="0" lang="en-US" sz="1800" b="0" i="0" u="none" strike="noStrike" kern="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11725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280353"/>
          </a:xfrm>
        </p:spPr>
        <p:txBody>
          <a:bodyPr/>
          <a:lstStyle/>
          <a:p>
            <a:pPr marL="0" marR="0" lvl="0" indent="0" algn="l" defTabSz="914229" rtl="0" eaLnBrk="1" fontAlgn="auto" latinLnBrk="0" hangingPunct="1">
              <a:lnSpc>
                <a:spcPct val="100000"/>
              </a:lnSpc>
              <a:spcBef>
                <a:spcPts val="0"/>
              </a:spcBef>
              <a:spcAft>
                <a:spcPts val="0"/>
              </a:spcAft>
              <a:buFontTx/>
              <a:buNone/>
              <a:defRPr>
                <a:uFillTx/>
              </a:defRPr>
            </a:pPr>
            <a:r>
              <a:rPr lang="en-US" dirty="0">
                <a:uFillTx/>
              </a:rPr>
              <a:t>When displayed in Slide Show mode, this slide includes animation for the gray captions. Click to individually display each caption (and hide the previous caption) as you describe the objects on the </a:t>
            </a:r>
            <a:r>
              <a:rPr lang="en-US" b="1" dirty="0">
                <a:uFillTx/>
              </a:rPr>
              <a:t>Additional Pay Data</a:t>
            </a:r>
            <a:r>
              <a:rPr lang="en-US" dirty="0">
                <a:uFillTx/>
              </a:rPr>
              <a:t> page.</a:t>
            </a:r>
            <a:endParaRPr lang="en-US" baseline="0" dirty="0">
              <a:uFillTx/>
            </a:endParaRPr>
          </a:p>
          <a:p>
            <a:pPr marL="0" marR="0" lvl="0" indent="0" algn="l" defTabSz="914229" rtl="0" eaLnBrk="1" fontAlgn="auto" latinLnBrk="0" hangingPunct="1">
              <a:lnSpc>
                <a:spcPct val="100000"/>
              </a:lnSpc>
              <a:spcBef>
                <a:spcPts val="0"/>
              </a:spcBef>
              <a:spcAft>
                <a:spcPts val="0"/>
              </a:spcAft>
              <a:buFontTx/>
              <a:buNone/>
              <a:defRPr>
                <a:uFillTx/>
              </a:defRPr>
            </a:pPr>
            <a:endParaRPr lang="en-US" baseline="0" dirty="0">
              <a:uFillTx/>
            </a:endParaRPr>
          </a:p>
          <a:p>
            <a:pPr defTabSz="914229">
              <a:defRPr>
                <a:uFillTx/>
              </a:defRPr>
            </a:pPr>
            <a:r>
              <a:rPr lang="en-US" baseline="0" dirty="0">
                <a:uFillTx/>
              </a:rPr>
              <a:t>The system steps for initiating an additional pay transaction are covered in more detail during the instructor demonstration and participant exercise.</a:t>
            </a:r>
          </a:p>
          <a:p>
            <a:r>
              <a:rPr lang="en-US" baseline="0" dirty="0">
                <a:uFillTx/>
              </a:rPr>
              <a:t>Page / field notes: </a:t>
            </a:r>
          </a:p>
          <a:p>
            <a:pPr marL="171418" indent="-171418">
              <a:buFont typeface="Arial" panose="020B0604020202020204" pitchFamily="34" charset="0"/>
              <a:buChar char="•"/>
            </a:pPr>
            <a:r>
              <a:rPr lang="en-US" b="1" baseline="0" dirty="0">
                <a:uFillTx/>
              </a:rPr>
              <a:t>Earnings Code</a:t>
            </a:r>
            <a:r>
              <a:rPr lang="en-US" baseline="0" dirty="0">
                <a:uFillTx/>
              </a:rPr>
              <a:t>: Enter the appropriate earnings code value. If you know the value, you can type it in or you can search for and select it from the lookup. </a:t>
            </a:r>
          </a:p>
          <a:p>
            <a:pPr marL="171418" indent="-171418">
              <a:buFont typeface="Arial" panose="020B0604020202020204" pitchFamily="34" charset="0"/>
              <a:buChar char="•"/>
            </a:pPr>
            <a:r>
              <a:rPr lang="en-US" b="1" baseline="0" dirty="0">
                <a:uFillTx/>
              </a:rPr>
              <a:t>Effective Date</a:t>
            </a:r>
            <a:r>
              <a:rPr lang="en-US" baseline="0" dirty="0">
                <a:uFillTx/>
              </a:rPr>
              <a:t>: Defaults to the system date (today’s date). Enter the date on which the additional payment is effective.</a:t>
            </a:r>
          </a:p>
          <a:p>
            <a:pPr marL="171418" indent="-171418">
              <a:buFont typeface="Arial" panose="020B0604020202020204" pitchFamily="34" charset="0"/>
              <a:buChar char="•"/>
            </a:pPr>
            <a:r>
              <a:rPr lang="en-US" b="1" baseline="0" dirty="0">
                <a:uFillTx/>
              </a:rPr>
              <a:t>End Date</a:t>
            </a:r>
            <a:r>
              <a:rPr lang="en-US" b="0" baseline="0" dirty="0">
                <a:uFillTx/>
              </a:rPr>
              <a:t>: Enter the date on which payments should end.</a:t>
            </a:r>
            <a:endParaRPr lang="en-US" baseline="0" dirty="0">
              <a:uFillTx/>
            </a:endParaRPr>
          </a:p>
          <a:p>
            <a:pPr marL="171418" marR="0" lvl="1" indent="-171418"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b="1" baseline="0" dirty="0">
                <a:uFillTx/>
              </a:rPr>
              <a:t>Pay Period Amount</a:t>
            </a:r>
            <a:r>
              <a:rPr lang="en-US" b="0" baseline="0" dirty="0">
                <a:uFillTx/>
              </a:rPr>
              <a:t>: E</a:t>
            </a:r>
            <a:r>
              <a:rPr lang="en-US" baseline="0" dirty="0">
                <a:uFillTx/>
              </a:rPr>
              <a:t>nter the amount for each payment. </a:t>
            </a:r>
            <a:r>
              <a:rPr lang="en-US" dirty="0">
                <a:uFillTx/>
              </a:rPr>
              <a:t>All prorated payments should be calculated prior to entering a flat amount.</a:t>
            </a:r>
            <a:endParaRPr lang="en-US" baseline="0" dirty="0">
              <a:uFillTx/>
            </a:endParaRPr>
          </a:p>
          <a:p>
            <a:pPr marL="171418" indent="-171418">
              <a:buFont typeface="Arial" panose="020B0604020202020204" pitchFamily="34" charset="0"/>
              <a:buChar char="•"/>
            </a:pPr>
            <a:r>
              <a:rPr lang="en-US" b="1" baseline="0" dirty="0">
                <a:uFillTx/>
              </a:rPr>
              <a:t>Goal Amount</a:t>
            </a:r>
            <a:r>
              <a:rPr lang="en-US" baseline="0" dirty="0">
                <a:uFillTx/>
              </a:rPr>
              <a:t>: Use this field to specify a maximum amount to pay out.  This amount must be entered. UCPath issues the </a:t>
            </a:r>
            <a:r>
              <a:rPr lang="en-US" b="1" baseline="0" dirty="0">
                <a:uFillTx/>
              </a:rPr>
              <a:t>Pay Period Amount </a:t>
            </a:r>
            <a:r>
              <a:rPr lang="en-US" baseline="0" dirty="0">
                <a:uFillTx/>
              </a:rPr>
              <a:t>until the goal amount entered has been reached. </a:t>
            </a:r>
          </a:p>
          <a:p>
            <a:pPr marL="171418" indent="-171418">
              <a:buFont typeface="Arial" panose="020B0604020202020204" pitchFamily="34" charset="0"/>
              <a:buChar char="•"/>
            </a:pPr>
            <a:r>
              <a:rPr lang="en-US" b="0" baseline="0" dirty="0">
                <a:uFillTx/>
              </a:rPr>
              <a:t>The</a:t>
            </a:r>
            <a:r>
              <a:rPr lang="en-US" b="1" baseline="0" dirty="0">
                <a:uFillTx/>
              </a:rPr>
              <a:t> Applies to Pay Periods </a:t>
            </a:r>
            <a:r>
              <a:rPr lang="en-US" baseline="0" dirty="0">
                <a:uFillTx/>
              </a:rPr>
              <a:t>values default based on the employee’s pay group. Additional pay is received based upon the employee’s regular pay cycle.</a:t>
            </a:r>
          </a:p>
          <a:p>
            <a:pPr marL="171418" indent="-171418">
              <a:buFont typeface="Arial" panose="020B0604020202020204" pitchFamily="34" charset="0"/>
              <a:buChar char="•"/>
            </a:pPr>
            <a:r>
              <a:rPr lang="en-US" i="1" baseline="0" dirty="0">
                <a:uFillTx/>
              </a:rPr>
              <a:t>*The functionality of the </a:t>
            </a:r>
            <a:r>
              <a:rPr lang="en-US" b="1" i="1" baseline="0" dirty="0">
                <a:uFillTx/>
              </a:rPr>
              <a:t>Prorate Additional Pay </a:t>
            </a:r>
            <a:r>
              <a:rPr lang="en-US" i="1" baseline="0" dirty="0">
                <a:uFillTx/>
              </a:rPr>
              <a:t>check box has proven to be working in production.  At this time, keep the box checked, however any proration related to Additional Pay will need to be processed as a separate transaction. </a:t>
            </a:r>
          </a:p>
          <a:p>
            <a:pPr marL="171418" indent="-171418">
              <a:buFont typeface="Arial" panose="020B0604020202020204" pitchFamily="34" charset="0"/>
              <a:buChar char="•"/>
            </a:pPr>
            <a:endParaRPr lang="en-US" baseline="0" dirty="0">
              <a:uFillTx/>
            </a:endParaRPr>
          </a:p>
          <a:p>
            <a:pPr marL="171418" indent="-171418">
              <a:buFont typeface="Arial" panose="020B0604020202020204" pitchFamily="34" charset="0"/>
              <a:buChar char="•"/>
            </a:pPr>
            <a:r>
              <a:rPr lang="en-US" baseline="0" dirty="0">
                <a:uFillTx/>
              </a:rPr>
              <a:t>[The </a:t>
            </a:r>
            <a:r>
              <a:rPr lang="en-US" b="1" baseline="0" dirty="0">
                <a:uFillTx/>
              </a:rPr>
              <a:t>Prorate Additional Pay </a:t>
            </a:r>
            <a:r>
              <a:rPr lang="en-US" baseline="0" dirty="0">
                <a:uFillTx/>
              </a:rPr>
              <a:t>is based on the employee's JOB record. If the employee has a mid-period, effective-dated change on their JOB record, the system prorates the additional pay. The system does not prorate the additional pay based on the </a:t>
            </a:r>
            <a:r>
              <a:rPr lang="en-US" b="1" baseline="0" dirty="0">
                <a:uFillTx/>
              </a:rPr>
              <a:t>Effective Date </a:t>
            </a:r>
            <a:r>
              <a:rPr lang="en-US" baseline="0" dirty="0">
                <a:uFillTx/>
              </a:rPr>
              <a:t>of the Additional Pay record. It is encouraged to keep this check box selected. </a:t>
            </a:r>
            <a:r>
              <a:rPr lang="en-US" baseline="0" dirty="0">
                <a:solidFill>
                  <a:srgbClr val="FF0000"/>
                </a:solidFill>
                <a:uFillTx/>
              </a:rPr>
              <a:t>The next slide provides an example of this page for an employee who has existing additional pay set up.]</a:t>
            </a:r>
          </a:p>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117</a:t>
            </a:fld>
            <a:endParaRPr lang="en-US" dirty="0">
              <a:solidFill>
                <a:srgbClr val="000000"/>
              </a:solidFill>
              <a:uFillTx/>
            </a:endParaRPr>
          </a:p>
        </p:txBody>
      </p:sp>
    </p:spTree>
    <p:extLst>
      <p:ext uri="{BB962C8B-B14F-4D97-AF65-F5344CB8AC3E}">
        <p14:creationId xmlns:p14="http://schemas.microsoft.com/office/powerpoint/2010/main" val="38801362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118</a:t>
            </a:fld>
            <a:endParaRPr lang="en-US" dirty="0">
              <a:solidFill>
                <a:srgbClr val="000000"/>
              </a:solidFill>
              <a:uFillTx/>
            </a:endParaRPr>
          </a:p>
        </p:txBody>
      </p:sp>
    </p:spTree>
    <p:extLst>
      <p:ext uri="{BB962C8B-B14F-4D97-AF65-F5344CB8AC3E}">
        <p14:creationId xmlns:p14="http://schemas.microsoft.com/office/powerpoint/2010/main" val="4239408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119</a:t>
            </a:fld>
            <a:endParaRPr lang="en-US" dirty="0">
              <a:solidFill>
                <a:srgbClr val="000000"/>
              </a:solidFill>
              <a:uFillTx/>
            </a:endParaRPr>
          </a:p>
        </p:txBody>
      </p:sp>
    </p:spTree>
    <p:extLst>
      <p:ext uri="{BB962C8B-B14F-4D97-AF65-F5344CB8AC3E}">
        <p14:creationId xmlns:p14="http://schemas.microsoft.com/office/powerpoint/2010/main" val="387867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b="0" i="0" u="none" strike="noStrike" kern="1200" baseline="0" dirty="0">
                <a:solidFill>
                  <a:schemeClr val="tx1"/>
                </a:solidFill>
                <a:uFillTx/>
                <a:latin typeface="Arial" panose="020B0604020202020204" pitchFamily="34" charset="0"/>
                <a:ea typeface="+mn-ea"/>
                <a:cs typeface="Arial" panose="020B0604020202020204" pitchFamily="34" charset="0"/>
              </a:rPr>
              <a:t>Smart HR Templates are used to Hire, Terminate and Transfer to new position (among other actions).</a:t>
            </a:r>
          </a:p>
          <a:p>
            <a:r>
              <a:rPr lang="en-US" sz="1100" b="0" i="0" u="none" strike="noStrike" kern="1200" baseline="0" dirty="0">
                <a:solidFill>
                  <a:schemeClr val="tx1"/>
                </a:solidFill>
                <a:uFillTx/>
                <a:latin typeface="Arial" panose="020B0604020202020204" pitchFamily="34" charset="0"/>
                <a:ea typeface="+mn-ea"/>
                <a:cs typeface="Arial" panose="020B0604020202020204" pitchFamily="34" charset="0"/>
              </a:rPr>
              <a:t>Extended Leaves are used to place employees on leave of absence.</a:t>
            </a:r>
          </a:p>
          <a:p>
            <a:endParaRPr lang="en-US" sz="1100" b="0" i="0" u="none" strike="noStrike" kern="1200" baseline="0" dirty="0">
              <a:solidFill>
                <a:schemeClr val="tx1"/>
              </a:solidFill>
              <a:uFillTx/>
              <a:latin typeface="Arial" panose="020B0604020202020204" pitchFamily="34" charset="0"/>
              <a:ea typeface="+mn-ea"/>
              <a:cs typeface="Arial" panose="020B0604020202020204" pitchFamily="34" charset="0"/>
            </a:endParaRPr>
          </a:p>
          <a:p>
            <a:r>
              <a:rPr lang="en-US" sz="1100" b="0" i="0" u="none" strike="noStrike" kern="1200" baseline="0" dirty="0">
                <a:solidFill>
                  <a:schemeClr val="tx1"/>
                </a:solidFill>
                <a:uFillTx/>
                <a:latin typeface="Arial" panose="020B0604020202020204" pitchFamily="34" charset="0"/>
                <a:ea typeface="+mn-ea"/>
                <a:cs typeface="Arial" panose="020B0604020202020204" pitchFamily="34" charset="0"/>
              </a:rPr>
              <a:t>Refer to the Web-based Training course </a:t>
            </a:r>
            <a:r>
              <a:rPr lang="en-US" sz="1100" i="1" u="none" strike="noStrike" kern="1200" baseline="0" dirty="0">
                <a:solidFill>
                  <a:schemeClr val="tx1"/>
                </a:solidFill>
                <a:uFillTx/>
                <a:latin typeface="Arial" panose="020B0604020202020204" pitchFamily="34" charset="0"/>
                <a:ea typeface="+mn-ea"/>
                <a:cs typeface="Arial" panose="020B0604020202020204" pitchFamily="34" charset="0"/>
              </a:rPr>
              <a:t>WFA110 – WFA Overview </a:t>
            </a:r>
            <a:r>
              <a:rPr lang="en-US" sz="1100" b="0" i="0" u="none" strike="noStrike" kern="1200" baseline="0" dirty="0">
                <a:solidFill>
                  <a:schemeClr val="tx1"/>
                </a:solidFill>
                <a:uFillTx/>
                <a:latin typeface="Arial" panose="020B0604020202020204" pitchFamily="34" charset="0"/>
                <a:ea typeface="+mn-ea"/>
                <a:cs typeface="Arial" panose="020B0604020202020204" pitchFamily="34" charset="0"/>
              </a:rPr>
              <a:t>for more information. </a:t>
            </a:r>
          </a:p>
          <a:p>
            <a:endParaRPr lang="en-US" sz="1100" b="0" i="0" u="none" strike="noStrike" kern="1200" baseline="0" dirty="0">
              <a:solidFill>
                <a:schemeClr val="tx1"/>
              </a:solidFill>
              <a:uFillTx/>
              <a:latin typeface="Arial" panose="020B0604020202020204" pitchFamily="34" charset="0"/>
              <a:ea typeface="+mn-ea"/>
              <a:cs typeface="Arial" panose="020B0604020202020204" pitchFamily="34" charset="0"/>
            </a:endParaRPr>
          </a:p>
        </p:txBody>
      </p:sp>
      <p:sp>
        <p:nvSpPr>
          <p:cNvPr id="7" name="Slide Number Placeholder 3"/>
          <p:cNvSpPr>
            <a:spLocks noGrp="1"/>
          </p:cNvSpPr>
          <p:nvPr>
            <p:ph type="sldNum" sz="quarter" idx="5"/>
          </p:nvPr>
        </p:nvSpPr>
        <p:spPr/>
        <p:txBody>
          <a:bodyPr/>
          <a:lstStyle/>
          <a:p>
            <a:fld id="{3C2D5646-A00B-3942-B201-4EB41B9B77BE}" type="slidenum">
              <a:rPr lang="en-US" smtClean="0">
                <a:solidFill>
                  <a:srgbClr val="000000"/>
                </a:solidFill>
                <a:uFillTx/>
              </a:rPr>
              <a:pPr/>
              <a:t>14</a:t>
            </a:fld>
            <a:endParaRPr lang="en-US" dirty="0">
              <a:solidFill>
                <a:srgbClr val="000000"/>
              </a:solidFill>
              <a:uFillTx/>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9387667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For</a:t>
            </a:r>
            <a:r>
              <a:rPr lang="en-US" baseline="0" dirty="0">
                <a:uFillTx/>
              </a:rPr>
              <a:t> UPK simulation-based exercises, instruct the users to open the Try It view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120</a:t>
            </a:fld>
            <a:endParaRPr lang="en-US" dirty="0">
              <a:solidFill>
                <a:srgbClr val="000000"/>
              </a:solidFill>
              <a:uFillTx/>
            </a:endParaRPr>
          </a:p>
        </p:txBody>
      </p:sp>
    </p:spTree>
    <p:extLst>
      <p:ext uri="{BB962C8B-B14F-4D97-AF65-F5344CB8AC3E}">
        <p14:creationId xmlns:p14="http://schemas.microsoft.com/office/powerpoint/2010/main" val="35261189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dirty="0">
                <a:uFillTx/>
              </a:rPr>
              <a:t>When displayed in Slide Show mode, this slide includes animation for the gray captions. Click to individually display each caption (and hide the previous caption) as you describe the objects on the </a:t>
            </a:r>
            <a:r>
              <a:rPr lang="en-US" b="1" dirty="0">
                <a:uFillTx/>
              </a:rPr>
              <a:t>Additional Pay</a:t>
            </a:r>
            <a:r>
              <a:rPr lang="en-US" b="1" baseline="0" dirty="0">
                <a:uFillTx/>
              </a:rPr>
              <a:t> Data</a:t>
            </a:r>
            <a:r>
              <a:rPr lang="en-US" dirty="0">
                <a:uFillTx/>
              </a:rPr>
              <a:t> page.</a:t>
            </a:r>
          </a:p>
          <a:p>
            <a:pPr marL="0" marR="0" lvl="0" indent="0" algn="l" defTabSz="914400" rtl="0" eaLnBrk="1" fontAlgn="auto" latinLnBrk="0" hangingPunct="1">
              <a:lnSpc>
                <a:spcPct val="100000"/>
              </a:lnSpc>
              <a:spcBef>
                <a:spcPts val="0"/>
              </a:spcBef>
              <a:spcAft>
                <a:spcPts val="0"/>
              </a:spcAft>
              <a:buFontTx/>
              <a:buNone/>
              <a:defRPr>
                <a:uFillTx/>
              </a:defRPr>
            </a:pPr>
            <a:endParaRPr lang="en-US" dirty="0">
              <a:uFillTx/>
            </a:endParaRPr>
          </a:p>
          <a:p>
            <a:pPr>
              <a:spcAft>
                <a:spcPts val="600"/>
              </a:spcAft>
            </a:pPr>
            <a:r>
              <a:rPr lang="en-US" baseline="0" dirty="0">
                <a:uFillTx/>
              </a:rPr>
              <a:t>To modify an employee’s existing additional </a:t>
            </a:r>
            <a:r>
              <a:rPr lang="en-US" dirty="0">
                <a:uFillTx/>
              </a:rPr>
              <a:t>p</a:t>
            </a:r>
            <a:r>
              <a:rPr lang="en-US" baseline="0" dirty="0">
                <a:uFillTx/>
              </a:rPr>
              <a:t>ay earnings,</a:t>
            </a:r>
            <a:r>
              <a:rPr lang="en-US" dirty="0">
                <a:uFillTx/>
              </a:rPr>
              <a:t> the initiator enters the same </a:t>
            </a:r>
            <a:r>
              <a:rPr lang="en-US" b="1" dirty="0">
                <a:uFillTx/>
              </a:rPr>
              <a:t>Earnings Code </a:t>
            </a:r>
            <a:r>
              <a:rPr lang="en-US" dirty="0">
                <a:uFillTx/>
              </a:rPr>
              <a:t>as displayed on the existing side and also enters the appropriate </a:t>
            </a:r>
            <a:r>
              <a:rPr lang="en-US" b="1" dirty="0">
                <a:uFillTx/>
              </a:rPr>
              <a:t>Effective Date</a:t>
            </a:r>
            <a:r>
              <a:rPr lang="en-US" baseline="0" dirty="0">
                <a:uFillTx/>
              </a:rPr>
              <a:t>.</a:t>
            </a:r>
          </a:p>
          <a:p>
            <a:pPr>
              <a:spcAft>
                <a:spcPts val="600"/>
              </a:spcAft>
            </a:pPr>
            <a:endParaRPr lang="en-US" baseline="0" dirty="0">
              <a:uFillTx/>
            </a:endParaRPr>
          </a:p>
          <a:p>
            <a:pPr>
              <a:spcAft>
                <a:spcPts val="600"/>
              </a:spcAft>
            </a:pPr>
            <a:r>
              <a:rPr lang="en-US" dirty="0">
                <a:uFillTx/>
              </a:rPr>
              <a:t>When the initiator </a:t>
            </a:r>
            <a:r>
              <a:rPr lang="en-US" i="1" dirty="0">
                <a:uFillTx/>
              </a:rPr>
              <a:t>tabs</a:t>
            </a:r>
            <a:r>
              <a:rPr lang="en-US" dirty="0">
                <a:uFillTx/>
              </a:rPr>
              <a:t> out of the date field, the system populates the </a:t>
            </a:r>
            <a:r>
              <a:rPr lang="en-US" b="1" dirty="0">
                <a:uFillTx/>
              </a:rPr>
              <a:t>Payment Details </a:t>
            </a:r>
            <a:r>
              <a:rPr lang="en-US" dirty="0">
                <a:uFillTx/>
              </a:rPr>
              <a:t>and </a:t>
            </a:r>
            <a:r>
              <a:rPr lang="en-US" b="1" dirty="0">
                <a:uFillTx/>
              </a:rPr>
              <a:t>Job Information </a:t>
            </a:r>
            <a:r>
              <a:rPr lang="en-US" dirty="0">
                <a:uFillTx/>
              </a:rPr>
              <a:t>sections from the existing data.</a:t>
            </a:r>
          </a:p>
          <a:p>
            <a:pPr>
              <a:spcAft>
                <a:spcPts val="600"/>
              </a:spcAft>
            </a:pPr>
            <a:endParaRPr lang="en-US" dirty="0">
              <a:uFillTx/>
            </a:endParaRPr>
          </a:p>
          <a:p>
            <a:pPr>
              <a:spcAft>
                <a:spcPts val="600"/>
              </a:spcAft>
            </a:pPr>
            <a:r>
              <a:rPr lang="en-US" dirty="0">
                <a:uFillTx/>
              </a:rPr>
              <a:t>An </a:t>
            </a:r>
            <a:r>
              <a:rPr lang="en-US" b="1" dirty="0">
                <a:uFillTx/>
              </a:rPr>
              <a:t>Override Data </a:t>
            </a:r>
            <a:r>
              <a:rPr lang="en-US" dirty="0">
                <a:uFillTx/>
              </a:rPr>
              <a:t>button appears allowing the initiator to have access to the fields necessary to update the existing additional pay.</a:t>
            </a:r>
          </a:p>
          <a:p>
            <a:pPr>
              <a:spcAft>
                <a:spcPts val="600"/>
              </a:spcAft>
            </a:pPr>
            <a:endParaRPr lang="en-US" dirty="0">
              <a:uFillTx/>
            </a:endParaRPr>
          </a:p>
          <a:p>
            <a:pPr>
              <a:spcAft>
                <a:spcPts val="600"/>
              </a:spcAft>
            </a:pPr>
            <a:r>
              <a:rPr lang="en-US" baseline="0" dirty="0">
                <a:uFillTx/>
              </a:rPr>
              <a:t>Clarification on when it is appropriate to </a:t>
            </a:r>
            <a:r>
              <a:rPr lang="en-US" b="1" baseline="0" dirty="0">
                <a:uFillTx/>
              </a:rPr>
              <a:t>correct</a:t>
            </a:r>
            <a:r>
              <a:rPr lang="en-US" b="0" baseline="0" dirty="0">
                <a:uFillTx/>
              </a:rPr>
              <a:t> the current AP verses </a:t>
            </a:r>
            <a:r>
              <a:rPr lang="en-US" b="1" baseline="0" dirty="0">
                <a:uFillTx/>
              </a:rPr>
              <a:t>create</a:t>
            </a:r>
            <a:r>
              <a:rPr lang="en-US" b="0" baseline="0" dirty="0">
                <a:uFillTx/>
              </a:rPr>
              <a:t> a new AP request.  Cite examples for both overpayment and underpayment. </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121</a:t>
            </a:fld>
            <a:endParaRPr lang="en-US" dirty="0">
              <a:solidFill>
                <a:srgbClr val="000000"/>
              </a:solidFill>
              <a:uFillTx/>
            </a:endParaRPr>
          </a:p>
        </p:txBody>
      </p:sp>
    </p:spTree>
    <p:extLst>
      <p:ext uri="{BB962C8B-B14F-4D97-AF65-F5344CB8AC3E}">
        <p14:creationId xmlns:p14="http://schemas.microsoft.com/office/powerpoint/2010/main" val="14568073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122</a:t>
            </a:fld>
            <a:endParaRPr lang="en-US" dirty="0">
              <a:solidFill>
                <a:srgbClr val="000000"/>
              </a:solidFill>
              <a:uFillTx/>
            </a:endParaRPr>
          </a:p>
        </p:txBody>
      </p:sp>
    </p:spTree>
    <p:extLst>
      <p:ext uri="{BB962C8B-B14F-4D97-AF65-F5344CB8AC3E}">
        <p14:creationId xmlns:p14="http://schemas.microsoft.com/office/powerpoint/2010/main" val="23917311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Retro pay is initiated by any additional pay change with an effective date that is earlier than or equal to the latest pay end date of a confirmed check that has already been paid to the employee.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123</a:t>
            </a:fld>
            <a:endParaRPr lang="en-US" dirty="0">
              <a:solidFill>
                <a:srgbClr val="000000"/>
              </a:solidFill>
              <a:uFillTx/>
            </a:endParaRPr>
          </a:p>
        </p:txBody>
      </p:sp>
    </p:spTree>
    <p:extLst>
      <p:ext uri="{BB962C8B-B14F-4D97-AF65-F5344CB8AC3E}">
        <p14:creationId xmlns:p14="http://schemas.microsoft.com/office/powerpoint/2010/main" val="29489083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Retro pay is initiated by any additional pay change with an effective date that is earlier than or equal to the latest pay end date of a confirmed check that has already been paid to the employee.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124</a:t>
            </a:fld>
            <a:endParaRPr lang="en-US" dirty="0">
              <a:solidFill>
                <a:srgbClr val="000000"/>
              </a:solidFill>
              <a:uFillTx/>
            </a:endParaRPr>
          </a:p>
        </p:txBody>
      </p:sp>
    </p:spTree>
    <p:extLst>
      <p:ext uri="{BB962C8B-B14F-4D97-AF65-F5344CB8AC3E}">
        <p14:creationId xmlns:p14="http://schemas.microsoft.com/office/powerpoint/2010/main" val="8246949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125</a:t>
            </a:fld>
            <a:endParaRPr lang="en-US" dirty="0">
              <a:solidFill>
                <a:srgbClr val="000000"/>
              </a:solidFill>
              <a:uFillTx/>
            </a:endParaRPr>
          </a:p>
        </p:txBody>
      </p:sp>
    </p:spTree>
    <p:extLst>
      <p:ext uri="{BB962C8B-B14F-4D97-AF65-F5344CB8AC3E}">
        <p14:creationId xmlns:p14="http://schemas.microsoft.com/office/powerpoint/2010/main" val="14203775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Retro pay is initiated by any additional pay change with an effective date that is earlier than or equal to the latest pay end date of a confirmed check that has already been paid to the employee.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126</a:t>
            </a:fld>
            <a:endParaRPr lang="en-US" dirty="0">
              <a:solidFill>
                <a:srgbClr val="000000"/>
              </a:solidFill>
              <a:uFillTx/>
            </a:endParaRPr>
          </a:p>
        </p:txBody>
      </p:sp>
    </p:spTree>
    <p:extLst>
      <p:ext uri="{BB962C8B-B14F-4D97-AF65-F5344CB8AC3E}">
        <p14:creationId xmlns:p14="http://schemas.microsoft.com/office/powerpoint/2010/main" val="26025527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127</a:t>
            </a:fld>
            <a:endParaRPr lang="en-US" dirty="0">
              <a:solidFill>
                <a:srgbClr val="000000"/>
              </a:solidFill>
              <a:uFillTx/>
            </a:endParaRPr>
          </a:p>
        </p:txBody>
      </p:sp>
    </p:spTree>
    <p:extLst>
      <p:ext uri="{BB962C8B-B14F-4D97-AF65-F5344CB8AC3E}">
        <p14:creationId xmlns:p14="http://schemas.microsoft.com/office/powerpoint/2010/main" val="42639538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128</a:t>
            </a:fld>
            <a:endParaRPr lang="en-US" dirty="0">
              <a:solidFill>
                <a:srgbClr val="000000"/>
              </a:solidFill>
              <a:uFillTx/>
            </a:endParaRPr>
          </a:p>
        </p:txBody>
      </p:sp>
    </p:spTree>
    <p:extLst>
      <p:ext uri="{BB962C8B-B14F-4D97-AF65-F5344CB8AC3E}">
        <p14:creationId xmlns:p14="http://schemas.microsoft.com/office/powerpoint/2010/main" val="1816834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129</a:t>
            </a:fld>
            <a:endParaRPr lang="en-US" dirty="0">
              <a:solidFill>
                <a:srgbClr val="000000"/>
              </a:solidFill>
              <a:uFillTx/>
            </a:endParaRPr>
          </a:p>
        </p:txBody>
      </p:sp>
    </p:spTree>
    <p:extLst>
      <p:ext uri="{BB962C8B-B14F-4D97-AF65-F5344CB8AC3E}">
        <p14:creationId xmlns:p14="http://schemas.microsoft.com/office/powerpoint/2010/main" val="410661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uFillTx/>
              </a:rPr>
              <a:t>Use of Abeyance: Position on hold while employee takes another position</a:t>
            </a:r>
            <a:r>
              <a:rPr lang="en-US" baseline="0" dirty="0">
                <a:uFillTx/>
              </a:rPr>
              <a:t> (ex: faculty member becomes medical center director and then returns to faculty position).  This transaction is available via “Short Work Break”.  The Action/Action Reason codes are available for the appropriate job code.</a:t>
            </a:r>
            <a:endParaRPr lang="en-US" dirty="0">
              <a:uFillTx/>
            </a:endParaRPr>
          </a:p>
          <a:p>
            <a:endParaRPr lang="en-US" dirty="0">
              <a:uFillTx/>
            </a:endParaRPr>
          </a:p>
          <a:p>
            <a:r>
              <a:rPr lang="en-US" dirty="0">
                <a:uFillTx/>
              </a:rPr>
              <a:t>Many</a:t>
            </a:r>
            <a:r>
              <a:rPr lang="en-US" baseline="0" dirty="0">
                <a:uFillTx/>
              </a:rPr>
              <a:t> of these examples are covered throughout this training course.</a:t>
            </a:r>
            <a:endParaRPr lang="en-US" dirty="0">
              <a:uFillTx/>
            </a:endParaRPr>
          </a:p>
        </p:txBody>
      </p:sp>
      <p:sp>
        <p:nvSpPr>
          <p:cNvPr id="7" name="Slide Number Placeholder 3"/>
          <p:cNvSpPr>
            <a:spLocks noGrp="1"/>
          </p:cNvSpPr>
          <p:nvPr>
            <p:ph type="sldNum" sz="quarter" idx="5"/>
          </p:nvPr>
        </p:nvSpPr>
        <p:spPr/>
        <p:txBody>
          <a:bodyPr/>
          <a:lstStyle/>
          <a:p>
            <a:fld id="{3C2D5646-A00B-3942-B201-4EB41B9B77BE}" type="slidenum">
              <a:rPr lang="en-US" smtClean="0">
                <a:solidFill>
                  <a:srgbClr val="000000"/>
                </a:solidFill>
                <a:uFillTx/>
              </a:rPr>
              <a:pPr/>
              <a:t>15</a:t>
            </a:fld>
            <a:endParaRPr lang="en-US" dirty="0">
              <a:solidFill>
                <a:srgbClr val="000000"/>
              </a:solidFill>
              <a:uFillTx/>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3530480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130</a:t>
            </a:fld>
            <a:endParaRPr lang="en-US" dirty="0">
              <a:solidFill>
                <a:srgbClr val="000000"/>
              </a:solidFill>
              <a:uFillTx/>
            </a:endParaRPr>
          </a:p>
        </p:txBody>
      </p:sp>
    </p:spTree>
    <p:extLst>
      <p:ext uri="{BB962C8B-B14F-4D97-AF65-F5344CB8AC3E}">
        <p14:creationId xmlns:p14="http://schemas.microsoft.com/office/powerpoint/2010/main" val="142735863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131</a:t>
            </a:fld>
            <a:endParaRPr lang="en-US" dirty="0">
              <a:solidFill>
                <a:srgbClr val="000000"/>
              </a:solidFill>
              <a:uFillTx/>
            </a:endParaRPr>
          </a:p>
        </p:txBody>
      </p:sp>
    </p:spTree>
    <p:extLst>
      <p:ext uri="{BB962C8B-B14F-4D97-AF65-F5344CB8AC3E}">
        <p14:creationId xmlns:p14="http://schemas.microsoft.com/office/powerpoint/2010/main" val="32928314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136</a:t>
            </a:fld>
            <a:endParaRPr lang="en-US" dirty="0">
              <a:uFillTx/>
            </a:endParaRPr>
          </a:p>
        </p:txBody>
      </p:sp>
    </p:spTree>
    <p:extLst>
      <p:ext uri="{BB962C8B-B14F-4D97-AF65-F5344CB8AC3E}">
        <p14:creationId xmlns:p14="http://schemas.microsoft.com/office/powerpoint/2010/main" val="28681868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44: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587" name="Google Shape;587;p44: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137</a:t>
            </a:fld>
            <a:endParaRPr>
              <a:uFillTx/>
            </a:endParaRPr>
          </a:p>
        </p:txBody>
      </p:sp>
    </p:spTree>
    <p:extLst>
      <p:ext uri="{BB962C8B-B14F-4D97-AF65-F5344CB8AC3E}">
        <p14:creationId xmlns:p14="http://schemas.microsoft.com/office/powerpoint/2010/main" val="16791847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1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11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7537290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dirty="0">
              <a:uFillTx/>
            </a:endParaRPr>
          </a:p>
        </p:txBody>
      </p:sp>
      <p:sp>
        <p:nvSpPr>
          <p:cNvPr id="603" name="Google Shape;603;p4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54101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a:t>
            </a:r>
            <a:r>
              <a:rPr lang="en-US" baseline="0" dirty="0" err="1"/>
              <a:t>PayPath</a:t>
            </a:r>
            <a:r>
              <a:rPr lang="en-US" baseline="0" dirty="0"/>
              <a:t> Actions training. This course outlines the process required to manage incumbents hired into positions in </a:t>
            </a:r>
            <a:r>
              <a:rPr lang="en-US" baseline="0" dirty="0" err="1"/>
              <a:t>UCPath</a:t>
            </a:r>
            <a:r>
              <a:rPr lang="en-US" baseline="0" dirty="0"/>
              <a:t>.  </a:t>
            </a:r>
            <a:endParaRPr lang="en-US" dirty="0"/>
          </a:p>
        </p:txBody>
      </p:sp>
    </p:spTree>
    <p:extLst>
      <p:ext uri="{BB962C8B-B14F-4D97-AF65-F5344CB8AC3E}">
        <p14:creationId xmlns:p14="http://schemas.microsoft.com/office/powerpoint/2010/main" val="1550780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104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135" name="Google Shape;135;p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144</a:t>
            </a:fld>
            <a:endParaRPr>
              <a:uFillTx/>
            </a:endParaRPr>
          </a:p>
        </p:txBody>
      </p:sp>
    </p:spTree>
    <p:extLst>
      <p:ext uri="{BB962C8B-B14F-4D97-AF65-F5344CB8AC3E}">
        <p14:creationId xmlns:p14="http://schemas.microsoft.com/office/powerpoint/2010/main" val="14237915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149" name="Google Shape;149;p6: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145</a:t>
            </a:fld>
            <a:endParaRPr>
              <a:uFillTx/>
            </a:endParaRPr>
          </a:p>
        </p:txBody>
      </p:sp>
    </p:spTree>
    <p:extLst>
      <p:ext uri="{BB962C8B-B14F-4D97-AF65-F5344CB8AC3E}">
        <p14:creationId xmlns:p14="http://schemas.microsoft.com/office/powerpoint/2010/main" val="397092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The display of the </a:t>
            </a:r>
            <a:r>
              <a:rPr lang="en-US" b="1" dirty="0">
                <a:uFillTx/>
              </a:rPr>
              <a:t>PayPath Actions </a:t>
            </a:r>
            <a:r>
              <a:rPr lang="en-US" dirty="0">
                <a:uFillTx/>
              </a:rPr>
              <a:t>component is based on the type</a:t>
            </a:r>
            <a:r>
              <a:rPr lang="en-US" baseline="0" dirty="0">
                <a:uFillTx/>
              </a:rPr>
              <a:t> of employee selected from the search page</a:t>
            </a:r>
            <a:r>
              <a:rPr lang="en-US" dirty="0">
                <a:uFillTx/>
              </a:rPr>
              <a:t>. The</a:t>
            </a:r>
            <a:r>
              <a:rPr lang="en-US" baseline="0" dirty="0">
                <a:uFillTx/>
              </a:rPr>
              <a:t> component title and page titles do not change. Some of the content within the component changes as needed based on the selection of the employee. </a:t>
            </a:r>
          </a:p>
          <a:p>
            <a:endParaRPr lang="en-US" baseline="0" dirty="0">
              <a:uFillTx/>
            </a:endParaRPr>
          </a:p>
          <a:p>
            <a:r>
              <a:rPr lang="en-US" baseline="0" dirty="0">
                <a:uFillTx/>
              </a:rPr>
              <a:t>There are several demonstration and exercise simulations provided in this course that demonstrate Staff or Academic transactions. Sometimes the simulation demonstrates both Staff and Academic because the steps to perform certain transactions are the same.</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16</a:t>
            </a:fld>
            <a:endParaRPr lang="en-US" dirty="0">
              <a:uFillTx/>
            </a:endParaRPr>
          </a:p>
        </p:txBody>
      </p:sp>
    </p:spTree>
    <p:extLst>
      <p:ext uri="{BB962C8B-B14F-4D97-AF65-F5344CB8AC3E}">
        <p14:creationId xmlns:p14="http://schemas.microsoft.com/office/powerpoint/2010/main" val="41870890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166" name="Google Shape;166;p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3752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sz="1100" b="0" i="0" u="none" strike="noStrike">
                <a:solidFill>
                  <a:schemeClr val="dk1"/>
                </a:solidFill>
                <a:uFillTx/>
                <a:latin typeface="Arial"/>
                <a:ea typeface="Arial"/>
                <a:cs typeface="Arial"/>
                <a:sym typeface="Arial"/>
              </a:rPr>
              <a:t>Smart HR Templates are used to Hire, Terminate and Transfer to new position (among other actions).</a:t>
            </a:r>
            <a:endParaRPr>
              <a:uFillTx/>
            </a:endParaRPr>
          </a:p>
          <a:p>
            <a:pPr marL="0" lvl="0" indent="0" algn="l" rtl="0">
              <a:spcBef>
                <a:spcPts val="0"/>
              </a:spcBef>
              <a:spcAft>
                <a:spcPts val="0"/>
              </a:spcAft>
              <a:buNone/>
            </a:pPr>
            <a:r>
              <a:rPr lang="en-US" sz="1100" b="0" i="0" u="none" strike="noStrike">
                <a:solidFill>
                  <a:schemeClr val="dk1"/>
                </a:solidFill>
                <a:uFillTx/>
                <a:latin typeface="Arial"/>
                <a:ea typeface="Arial"/>
                <a:cs typeface="Arial"/>
                <a:sym typeface="Arial"/>
              </a:rPr>
              <a:t>Extended Leaves are used to place employees on leave of absence.</a:t>
            </a:r>
            <a:endParaRPr>
              <a:uFillTx/>
            </a:endParaRPr>
          </a:p>
          <a:p>
            <a:pPr marL="0" lvl="0" indent="0" algn="l" rtl="0">
              <a:spcBef>
                <a:spcPts val="0"/>
              </a:spcBef>
              <a:spcAft>
                <a:spcPts val="0"/>
              </a:spcAft>
              <a:buNone/>
            </a:pPr>
            <a:endParaRPr sz="1100" b="0" i="0" u="none" strike="noStrike">
              <a:solidFill>
                <a:schemeClr val="dk1"/>
              </a:solidFill>
              <a:uFillTx/>
              <a:latin typeface="Arial"/>
              <a:ea typeface="Arial"/>
              <a:cs typeface="Arial"/>
              <a:sym typeface="Arial"/>
            </a:endParaRPr>
          </a:p>
          <a:p>
            <a:pPr marL="0" lvl="0" indent="0" algn="l" rtl="0">
              <a:spcBef>
                <a:spcPts val="0"/>
              </a:spcBef>
              <a:spcAft>
                <a:spcPts val="0"/>
              </a:spcAft>
              <a:buNone/>
            </a:pPr>
            <a:r>
              <a:rPr lang="en-US" sz="1100" b="0" i="0" u="none" strike="noStrike">
                <a:solidFill>
                  <a:schemeClr val="dk1"/>
                </a:solidFill>
                <a:uFillTx/>
                <a:latin typeface="Arial"/>
                <a:ea typeface="Arial"/>
                <a:cs typeface="Arial"/>
                <a:sym typeface="Arial"/>
              </a:rPr>
              <a:t>UCI is not using the multi-headcount functionality in UCPath.  All positions will have a one-to-one relationship. Exception: Transitional appointments for training purposes.</a:t>
            </a:r>
            <a:endParaRPr>
              <a:uFillTx/>
            </a:endParaRPr>
          </a:p>
          <a:p>
            <a:pPr marL="0" lvl="0" indent="0" algn="l" rtl="0">
              <a:spcBef>
                <a:spcPts val="0"/>
              </a:spcBef>
              <a:spcAft>
                <a:spcPts val="0"/>
              </a:spcAft>
              <a:buNone/>
            </a:pPr>
            <a:endParaRPr sz="1100" b="0" i="0" u="none" strike="noStrike">
              <a:solidFill>
                <a:schemeClr val="dk1"/>
              </a:solidFill>
              <a:uFillTx/>
              <a:latin typeface="Arial"/>
              <a:ea typeface="Arial"/>
              <a:cs typeface="Arial"/>
              <a:sym typeface="Arial"/>
            </a:endParaRPr>
          </a:p>
          <a:p>
            <a:pPr marL="0" lvl="0" indent="0" algn="l" rtl="0">
              <a:spcBef>
                <a:spcPts val="0"/>
              </a:spcBef>
              <a:spcAft>
                <a:spcPts val="0"/>
              </a:spcAft>
              <a:buNone/>
            </a:pPr>
            <a:endParaRPr sz="1100" b="0" i="0" u="none" strike="noStrike">
              <a:solidFill>
                <a:schemeClr val="dk1"/>
              </a:solidFill>
              <a:uFillTx/>
              <a:latin typeface="Arial"/>
              <a:ea typeface="Arial"/>
              <a:cs typeface="Arial"/>
              <a:sym typeface="Arial"/>
            </a:endParaRPr>
          </a:p>
          <a:p>
            <a:pPr marL="0" lvl="0" indent="0" algn="l" rtl="0">
              <a:spcBef>
                <a:spcPts val="0"/>
              </a:spcBef>
              <a:spcAft>
                <a:spcPts val="0"/>
              </a:spcAft>
              <a:buNone/>
            </a:pPr>
            <a:endParaRPr sz="1100" b="0" i="0" u="none" strike="noStrike">
              <a:solidFill>
                <a:schemeClr val="dk1"/>
              </a:solidFill>
              <a:uFillTx/>
              <a:latin typeface="Arial"/>
              <a:ea typeface="Arial"/>
              <a:cs typeface="Arial"/>
              <a:sym typeface="Arial"/>
            </a:endParaRPr>
          </a:p>
        </p:txBody>
      </p:sp>
      <p:sp>
        <p:nvSpPr>
          <p:cNvPr id="175" name="Google Shape;175;p9: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147</a:t>
            </a:fld>
            <a:endParaRPr>
              <a:solidFill>
                <a:srgbClr val="000000"/>
              </a:solidFill>
              <a:uFillTx/>
            </a:endParaRPr>
          </a:p>
        </p:txBody>
      </p:sp>
      <p:sp>
        <p:nvSpPr>
          <p:cNvPr id="176" name="Google Shape;176;p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39213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uFillTx/>
              </a:rPr>
              <a:t>The AWE Approver(s) have the ability to edit non-compensation fields.  If changes are made by the Approver, then the Initiator of the transaction is notified after the transaction is saved.</a:t>
            </a:r>
            <a:endParaRPr>
              <a:uFillTx/>
            </a:endParaRPr>
          </a:p>
          <a:p>
            <a:pPr marL="0" lvl="0" indent="0" algn="l" rtl="0">
              <a:spcBef>
                <a:spcPts val="0"/>
              </a:spcBef>
              <a:spcAft>
                <a:spcPts val="0"/>
              </a:spcAft>
              <a:buNone/>
            </a:pPr>
            <a:r>
              <a:rPr lang="en-US">
                <a:uFillTx/>
              </a:rPr>
              <a:t>AWE Approvers cannot edit the following data fields during the approval process:</a:t>
            </a:r>
            <a:endParaRPr>
              <a:uFillTx/>
            </a:endParaRPr>
          </a:p>
          <a:p>
            <a:pPr marL="171450" lvl="0" indent="-171450" algn="l" rtl="0">
              <a:spcBef>
                <a:spcPts val="0"/>
              </a:spcBef>
              <a:spcAft>
                <a:spcPts val="0"/>
              </a:spcAft>
              <a:buClr>
                <a:schemeClr val="dk1"/>
              </a:buClr>
              <a:buSzPts val="1200"/>
              <a:buFont typeface="Arial"/>
              <a:buChar char="•"/>
            </a:pPr>
            <a:r>
              <a:rPr lang="en-US">
                <a:uFillTx/>
              </a:rPr>
              <a:t>EFFDT</a:t>
            </a:r>
            <a:endParaRPr>
              <a:uFillTx/>
            </a:endParaRPr>
          </a:p>
          <a:p>
            <a:pPr marL="171450" lvl="0" indent="-171450" algn="l" rtl="0">
              <a:spcBef>
                <a:spcPts val="0"/>
              </a:spcBef>
              <a:spcAft>
                <a:spcPts val="0"/>
              </a:spcAft>
              <a:buClr>
                <a:schemeClr val="dk1"/>
              </a:buClr>
              <a:buSzPts val="1200"/>
              <a:buFont typeface="Arial"/>
              <a:buChar char="•"/>
            </a:pPr>
            <a:r>
              <a:rPr lang="en-US">
                <a:uFillTx/>
              </a:rPr>
              <a:t>Position Data FTE</a:t>
            </a:r>
            <a:endParaRPr>
              <a:uFillTx/>
            </a:endParaRPr>
          </a:p>
          <a:p>
            <a:pPr marL="171450" lvl="0" indent="-171450" algn="l" rtl="0">
              <a:spcBef>
                <a:spcPts val="0"/>
              </a:spcBef>
              <a:spcAft>
                <a:spcPts val="0"/>
              </a:spcAft>
              <a:buClr>
                <a:schemeClr val="dk1"/>
              </a:buClr>
              <a:buSzPts val="1200"/>
              <a:buFont typeface="Arial"/>
              <a:buChar char="•"/>
            </a:pPr>
            <a:r>
              <a:rPr lang="en-US">
                <a:uFillTx/>
              </a:rPr>
              <a:t>Job Data FTE</a:t>
            </a:r>
            <a:endParaRPr>
              <a:uFillTx/>
            </a:endParaRPr>
          </a:p>
          <a:p>
            <a:pPr marL="171450" lvl="0" indent="-171450" algn="l" rtl="0">
              <a:spcBef>
                <a:spcPts val="0"/>
              </a:spcBef>
              <a:spcAft>
                <a:spcPts val="0"/>
              </a:spcAft>
              <a:buClr>
                <a:schemeClr val="dk1"/>
              </a:buClr>
              <a:buSzPts val="1200"/>
              <a:buFont typeface="Arial"/>
              <a:buChar char="•"/>
            </a:pPr>
            <a:r>
              <a:rPr lang="en-US">
                <a:uFillTx/>
              </a:rPr>
              <a:t>Compensation Frequency</a:t>
            </a:r>
            <a:endParaRPr>
              <a:uFillTx/>
            </a:endParaRPr>
          </a:p>
          <a:p>
            <a:pPr marL="171450" lvl="0" indent="-171450" algn="l" rtl="0">
              <a:spcBef>
                <a:spcPts val="0"/>
              </a:spcBef>
              <a:spcAft>
                <a:spcPts val="0"/>
              </a:spcAft>
              <a:buClr>
                <a:schemeClr val="dk1"/>
              </a:buClr>
              <a:buSzPts val="1200"/>
              <a:buFont typeface="Arial"/>
              <a:buChar char="•"/>
            </a:pPr>
            <a:r>
              <a:rPr lang="en-US">
                <a:uFillTx/>
              </a:rPr>
              <a:t>All fields in Job Data Pay Components Section (for example: CompRate Code, etc.)</a:t>
            </a:r>
            <a:endParaRPr>
              <a:uFillTx/>
            </a:endParaRPr>
          </a:p>
          <a:p>
            <a:pPr marL="171450" lvl="0" indent="-171450" algn="l" rtl="0">
              <a:spcBef>
                <a:spcPts val="0"/>
              </a:spcBef>
              <a:spcAft>
                <a:spcPts val="0"/>
              </a:spcAft>
              <a:buClr>
                <a:schemeClr val="dk1"/>
              </a:buClr>
              <a:buSzPts val="1200"/>
              <a:buFont typeface="Arial"/>
              <a:buChar char="•"/>
            </a:pPr>
            <a:r>
              <a:rPr lang="en-US">
                <a:uFillTx/>
              </a:rPr>
              <a:t>All fields in Job Data Job Earnings Distribution Section (for example: ERNCDs, Earns Dist Type, etc.)</a:t>
            </a:r>
            <a:endParaRPr>
              <a:uFillTx/>
            </a:endParaRPr>
          </a:p>
          <a:p>
            <a:pPr marL="0" lvl="0" indent="0" algn="l" rtl="0">
              <a:spcBef>
                <a:spcPts val="0"/>
              </a:spcBef>
              <a:spcAft>
                <a:spcPts val="0"/>
              </a:spcAft>
              <a:buNone/>
            </a:pPr>
            <a:endParaRPr>
              <a:uFillTx/>
            </a:endParaRPr>
          </a:p>
        </p:txBody>
      </p:sp>
      <p:sp>
        <p:nvSpPr>
          <p:cNvPr id="184" name="Google Shape;184;p10: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148</a:t>
            </a:fld>
            <a:endParaRPr>
              <a:uFillTx/>
            </a:endParaRPr>
          </a:p>
        </p:txBody>
      </p:sp>
    </p:spTree>
    <p:extLst>
      <p:ext uri="{BB962C8B-B14F-4D97-AF65-F5344CB8AC3E}">
        <p14:creationId xmlns:p14="http://schemas.microsoft.com/office/powerpoint/2010/main" val="24188658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Example: If you submit a reclassification, or a pay adjustment,</a:t>
            </a:r>
            <a:r>
              <a:rPr lang="en-US" baseline="0" dirty="0">
                <a:uFillTx/>
              </a:rPr>
              <a:t> and it isn’t approved prior to the processing deadline, those changes will not be included in the upcoming on-cycle paycheck. Failure to meet the </a:t>
            </a:r>
            <a:r>
              <a:rPr lang="en-US" baseline="0" dirty="0" err="1">
                <a:uFillTx/>
              </a:rPr>
              <a:t>paypath</a:t>
            </a:r>
            <a:r>
              <a:rPr lang="en-US" baseline="0" dirty="0">
                <a:uFillTx/>
              </a:rPr>
              <a:t> actions deadline may result in an employee being over, or underpaid.</a:t>
            </a:r>
            <a:endParaRPr lang="en-US" dirty="0">
              <a:uFillTx/>
            </a:endParaRPr>
          </a:p>
        </p:txBody>
      </p:sp>
    </p:spTree>
    <p:extLst>
      <p:ext uri="{BB962C8B-B14F-4D97-AF65-F5344CB8AC3E}">
        <p14:creationId xmlns:p14="http://schemas.microsoft.com/office/powerpoint/2010/main" val="27853745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uFillTx/>
              </a:rPr>
              <a:t>[Click to view job data flow through] The </a:t>
            </a:r>
            <a:r>
              <a:rPr lang="en-US" b="1">
                <a:uFillTx/>
              </a:rPr>
              <a:t>Effective Date</a:t>
            </a:r>
            <a:r>
              <a:rPr lang="en-US">
                <a:uFillTx/>
              </a:rPr>
              <a:t> used when making </a:t>
            </a:r>
            <a:r>
              <a:rPr lang="en-US" b="1">
                <a:uFillTx/>
              </a:rPr>
              <a:t>Position Data </a:t>
            </a:r>
            <a:r>
              <a:rPr lang="en-US">
                <a:uFillTx/>
              </a:rPr>
              <a:t>changes will flow through to the </a:t>
            </a:r>
            <a:r>
              <a:rPr lang="en-US" b="1">
                <a:uFillTx/>
              </a:rPr>
              <a:t>Job Data </a:t>
            </a:r>
            <a:r>
              <a:rPr lang="en-US">
                <a:uFillTx/>
              </a:rPr>
              <a:t>page and you will not be able to change the date.  </a:t>
            </a:r>
            <a:endParaRPr>
              <a:uFillTx/>
            </a:endParaRPr>
          </a:p>
          <a:p>
            <a:pPr marL="0" lvl="0" indent="0" algn="l" rtl="0">
              <a:spcBef>
                <a:spcPts val="0"/>
              </a:spcBef>
              <a:spcAft>
                <a:spcPts val="0"/>
              </a:spcAft>
              <a:buNone/>
            </a:pPr>
            <a:endParaRPr>
              <a:uFillTx/>
            </a:endParaRPr>
          </a:p>
        </p:txBody>
      </p:sp>
      <p:sp>
        <p:nvSpPr>
          <p:cNvPr id="223" name="Google Shape;223;p1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150</a:t>
            </a:fld>
            <a:endParaRPr>
              <a:solidFill>
                <a:srgbClr val="000000"/>
              </a:solidFill>
              <a:uFillTx/>
            </a:endParaRPr>
          </a:p>
        </p:txBody>
      </p:sp>
    </p:spTree>
    <p:extLst>
      <p:ext uri="{BB962C8B-B14F-4D97-AF65-F5344CB8AC3E}">
        <p14:creationId xmlns:p14="http://schemas.microsoft.com/office/powerpoint/2010/main" val="22821271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b="1">
                <a:uFillTx/>
              </a:rPr>
              <a:t>Position Data</a:t>
            </a:r>
            <a:r>
              <a:rPr lang="en-US">
                <a:uFillTx/>
              </a:rPr>
              <a:t> that flows through to Job Data is not able to be edited.  Additional </a:t>
            </a:r>
            <a:r>
              <a:rPr lang="en-US" b="1">
                <a:uFillTx/>
              </a:rPr>
              <a:t>Job Data</a:t>
            </a:r>
            <a:r>
              <a:rPr lang="en-US">
                <a:uFillTx/>
              </a:rPr>
              <a:t> information can be added on the same transaction as long as the effective date of the action is the same. [Click to show Job Data Change]</a:t>
            </a:r>
            <a:endParaRPr>
              <a:uFillTx/>
            </a:endParaRPr>
          </a:p>
        </p:txBody>
      </p:sp>
      <p:sp>
        <p:nvSpPr>
          <p:cNvPr id="232" name="Google Shape;232;p16: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151</a:t>
            </a:fld>
            <a:endParaRPr>
              <a:solidFill>
                <a:srgbClr val="000000"/>
              </a:solidFill>
              <a:uFillTx/>
            </a:endParaRPr>
          </a:p>
        </p:txBody>
      </p:sp>
    </p:spTree>
    <p:extLst>
      <p:ext uri="{BB962C8B-B14F-4D97-AF65-F5344CB8AC3E}">
        <p14:creationId xmlns:p14="http://schemas.microsoft.com/office/powerpoint/2010/main" val="2704238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uFillTx/>
              </a:rPr>
              <a:t>Refer to </a:t>
            </a:r>
            <a:r>
              <a:rPr lang="en-US" i="1">
                <a:uFillTx/>
              </a:rPr>
              <a:t>PayPath Transactions Part 1 </a:t>
            </a:r>
            <a:r>
              <a:rPr lang="en-US">
                <a:uFillTx/>
              </a:rPr>
              <a:t>for multiple </a:t>
            </a:r>
            <a:r>
              <a:rPr lang="en-US" b="1">
                <a:uFillTx/>
              </a:rPr>
              <a:t>Additional Pay </a:t>
            </a:r>
            <a:r>
              <a:rPr lang="en-US" b="0">
                <a:uFillTx/>
              </a:rPr>
              <a:t>transactions </a:t>
            </a:r>
            <a:r>
              <a:rPr lang="en-US">
                <a:uFillTx/>
              </a:rPr>
              <a:t>stacking details or view the UPK on the help site.</a:t>
            </a:r>
            <a:endParaRPr>
              <a:uFillTx/>
            </a:endParaRPr>
          </a:p>
        </p:txBody>
      </p:sp>
      <p:sp>
        <p:nvSpPr>
          <p:cNvPr id="244" name="Google Shape;244;p17: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152</a:t>
            </a:fld>
            <a:endParaRPr>
              <a:solidFill>
                <a:srgbClr val="000000"/>
              </a:solidFill>
              <a:uFillTx/>
            </a:endParaRPr>
          </a:p>
        </p:txBody>
      </p:sp>
    </p:spTree>
    <p:extLst>
      <p:ext uri="{BB962C8B-B14F-4D97-AF65-F5344CB8AC3E}">
        <p14:creationId xmlns:p14="http://schemas.microsoft.com/office/powerpoint/2010/main" val="15387692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153</a:t>
            </a:fld>
            <a:endParaRPr lang="en-US" dirty="0">
              <a:uFillTx/>
            </a:endParaRPr>
          </a:p>
        </p:txBody>
      </p:sp>
    </p:spTree>
    <p:extLst>
      <p:ext uri="{BB962C8B-B14F-4D97-AF65-F5344CB8AC3E}">
        <p14:creationId xmlns:p14="http://schemas.microsoft.com/office/powerpoint/2010/main" val="33665139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1: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32052992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Clr>
                <a:srgbClr val="000000"/>
              </a:buClr>
              <a:buSzPts val="1100"/>
              <a:buFont typeface="Arial"/>
              <a:buNone/>
            </a:pPr>
            <a:r>
              <a:rPr lang="en-US" sz="1100" dirty="0">
                <a:solidFill>
                  <a:srgbClr val="000000"/>
                </a:solidFill>
                <a:uFillTx/>
                <a:latin typeface="Arial"/>
                <a:ea typeface="Arial"/>
                <a:cs typeface="Arial"/>
                <a:sym typeface="Arial"/>
              </a:rPr>
              <a:t>There are many circumstances where a combination of changes are needed between position, job data and additional pay. </a:t>
            </a:r>
            <a:endParaRPr dirty="0">
              <a:uFillTx/>
            </a:endParaRPr>
          </a:p>
          <a:p>
            <a:pPr marL="0" lvl="0" indent="0" algn="l" rtl="0">
              <a:spcBef>
                <a:spcPts val="0"/>
              </a:spcBef>
              <a:spcAft>
                <a:spcPts val="0"/>
              </a:spcAft>
              <a:buClr>
                <a:srgbClr val="000000"/>
              </a:buClr>
              <a:buSzPts val="1100"/>
              <a:buFont typeface="Arial"/>
              <a:buNone/>
            </a:pPr>
            <a:r>
              <a:rPr lang="en-US" sz="1100" dirty="0">
                <a:solidFill>
                  <a:srgbClr val="000000"/>
                </a:solidFill>
                <a:uFillTx/>
                <a:latin typeface="Arial"/>
                <a:ea typeface="Arial"/>
                <a:cs typeface="Arial"/>
                <a:sym typeface="Arial"/>
              </a:rPr>
              <a:t>The following slides provide direction for additional practice on some of the common combination changes.</a:t>
            </a:r>
            <a:endParaRPr dirty="0">
              <a:uFillTx/>
            </a:endParaRPr>
          </a:p>
          <a:p>
            <a:pPr marL="0" lvl="0" indent="0" algn="l" rtl="0">
              <a:spcBef>
                <a:spcPts val="0"/>
              </a:spcBef>
              <a:spcAft>
                <a:spcPts val="0"/>
              </a:spcAft>
              <a:buNone/>
            </a:pPr>
            <a:endParaRPr dirty="0">
              <a:uFillTx/>
            </a:endParaRPr>
          </a:p>
        </p:txBody>
      </p:sp>
      <p:sp>
        <p:nvSpPr>
          <p:cNvPr id="292" name="Google Shape;292;p21: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uFillTx/>
                <a:latin typeface="Arial"/>
                <a:ea typeface="Arial"/>
                <a:cs typeface="Arial"/>
                <a:sym typeface="Arial"/>
              </a:rPr>
              <a:t>155</a:t>
            </a:fld>
            <a:endParaRPr sz="1800" b="0" i="0" u="none" strike="noStrike" cap="none">
              <a:solidFill>
                <a:srgbClr val="000000"/>
              </a:solidFill>
              <a:uFillTx/>
              <a:latin typeface="Arial"/>
              <a:ea typeface="Arial"/>
              <a:cs typeface="Arial"/>
              <a:sym typeface="Arial"/>
            </a:endParaRPr>
          </a:p>
        </p:txBody>
      </p:sp>
    </p:spTree>
    <p:extLst>
      <p:ext uri="{BB962C8B-B14F-4D97-AF65-F5344CB8AC3E}">
        <p14:creationId xmlns:p14="http://schemas.microsoft.com/office/powerpoint/2010/main" val="399835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This is a</a:t>
            </a:r>
            <a:r>
              <a:rPr lang="en-US" baseline="0" dirty="0">
                <a:uFillTx/>
              </a:rPr>
              <a:t> slide to show the PPS vs. </a:t>
            </a:r>
            <a:r>
              <a:rPr lang="en-US" baseline="0" dirty="0" err="1">
                <a:uFillTx/>
              </a:rPr>
              <a:t>UCPath</a:t>
            </a:r>
            <a:r>
              <a:rPr lang="en-US" baseline="0" dirty="0">
                <a:uFillTx/>
              </a:rPr>
              <a:t> comparison for the screens that are used to make changes to an existing employee.  The CSAL bundle contains the appropriate data entry screens that were needed to make updates such as promotions, reclassifications, rate changes, or appointment renewals</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17</a:t>
            </a:fld>
            <a:endParaRPr lang="en-US" dirty="0">
              <a:uFillTx/>
            </a:endParaRPr>
          </a:p>
        </p:txBody>
      </p:sp>
    </p:spTree>
    <p:extLst>
      <p:ext uri="{BB962C8B-B14F-4D97-AF65-F5344CB8AC3E}">
        <p14:creationId xmlns:p14="http://schemas.microsoft.com/office/powerpoint/2010/main" val="8833235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r>
              <a:rPr lang="en-US" b="1" dirty="0">
                <a:uFillTx/>
              </a:rPr>
              <a:t>Easy examples to demo:</a:t>
            </a:r>
          </a:p>
          <a:p>
            <a:pPr marL="228600" lvl="0" indent="-228600" algn="l" rtl="0">
              <a:spcBef>
                <a:spcPts val="0"/>
              </a:spcBef>
              <a:spcAft>
                <a:spcPts val="0"/>
              </a:spcAft>
              <a:buAutoNum type="arabicPeriod"/>
            </a:pPr>
            <a:r>
              <a:rPr lang="en-US" dirty="0">
                <a:uFillTx/>
              </a:rPr>
              <a:t>Change Department &amp; Extend Appointment End Date</a:t>
            </a:r>
          </a:p>
          <a:p>
            <a:pPr marL="228600" lvl="0" indent="-228600" algn="l" rtl="0">
              <a:spcBef>
                <a:spcPts val="0"/>
              </a:spcBef>
              <a:spcAft>
                <a:spcPts val="0"/>
              </a:spcAft>
              <a:buAutoNum type="arabicPeriod"/>
            </a:pPr>
            <a:r>
              <a:rPr lang="en-US" dirty="0">
                <a:uFillTx/>
              </a:rPr>
              <a:t>Change FLSA Status &amp; Change</a:t>
            </a:r>
            <a:r>
              <a:rPr lang="en-US" baseline="0" dirty="0">
                <a:uFillTx/>
              </a:rPr>
              <a:t> Pay Frequency</a:t>
            </a:r>
          </a:p>
          <a:p>
            <a:pPr marL="228600" lvl="0" indent="-228600" algn="l" rtl="0">
              <a:spcBef>
                <a:spcPts val="0"/>
              </a:spcBef>
              <a:spcAft>
                <a:spcPts val="0"/>
              </a:spcAft>
              <a:buAutoNum type="arabicPeriod"/>
            </a:pPr>
            <a:r>
              <a:rPr lang="en-US" baseline="0" dirty="0">
                <a:uFillTx/>
              </a:rPr>
              <a:t>Change FTE &amp; Increase Pay</a:t>
            </a:r>
            <a:endParaRPr dirty="0">
              <a:uFillTx/>
            </a:endParaRPr>
          </a:p>
        </p:txBody>
      </p:sp>
      <p:sp>
        <p:nvSpPr>
          <p:cNvPr id="299" name="Google Shape;299;p2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23052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3: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a:p>
            <a:pPr marL="0" lvl="0" indent="0" algn="l" rtl="0">
              <a:spcBef>
                <a:spcPts val="0"/>
              </a:spcBef>
              <a:spcAft>
                <a:spcPts val="0"/>
              </a:spcAft>
              <a:buNone/>
            </a:pPr>
            <a:endParaRPr>
              <a:uFillTx/>
            </a:endParaRPr>
          </a:p>
        </p:txBody>
      </p:sp>
      <p:sp>
        <p:nvSpPr>
          <p:cNvPr id="308" name="Google Shape;308;p23: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158</a:t>
            </a:fld>
            <a:endParaRPr>
              <a:solidFill>
                <a:srgbClr val="000000"/>
              </a:solidFill>
              <a:uFillTx/>
            </a:endParaRPr>
          </a:p>
        </p:txBody>
      </p:sp>
    </p:spTree>
    <p:extLst>
      <p:ext uri="{BB962C8B-B14F-4D97-AF65-F5344CB8AC3E}">
        <p14:creationId xmlns:p14="http://schemas.microsoft.com/office/powerpoint/2010/main" val="3720981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317" name="Google Shape;317;p2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3510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a:p>
            <a:pPr marL="0" lvl="0" indent="0" algn="l" rtl="0">
              <a:spcBef>
                <a:spcPts val="0"/>
              </a:spcBef>
              <a:spcAft>
                <a:spcPts val="0"/>
              </a:spcAft>
              <a:buNone/>
            </a:pPr>
            <a:endParaRPr>
              <a:uFillTx/>
            </a:endParaRPr>
          </a:p>
        </p:txBody>
      </p:sp>
      <p:sp>
        <p:nvSpPr>
          <p:cNvPr id="326" name="Google Shape;326;p2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160</a:t>
            </a:fld>
            <a:endParaRPr>
              <a:solidFill>
                <a:srgbClr val="000000"/>
              </a:solidFill>
              <a:uFillTx/>
            </a:endParaRPr>
          </a:p>
        </p:txBody>
      </p:sp>
    </p:spTree>
    <p:extLst>
      <p:ext uri="{BB962C8B-B14F-4D97-AF65-F5344CB8AC3E}">
        <p14:creationId xmlns:p14="http://schemas.microsoft.com/office/powerpoint/2010/main" val="174617607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335" name="Google Shape;335;p2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33147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a:p>
            <a:pPr marL="0" lvl="0" indent="0" algn="l" rtl="0">
              <a:spcBef>
                <a:spcPts val="0"/>
              </a:spcBef>
              <a:spcAft>
                <a:spcPts val="0"/>
              </a:spcAft>
              <a:buNone/>
            </a:pPr>
            <a:endParaRPr>
              <a:uFillTx/>
            </a:endParaRPr>
          </a:p>
        </p:txBody>
      </p:sp>
      <p:sp>
        <p:nvSpPr>
          <p:cNvPr id="344" name="Google Shape;344;p27: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162</a:t>
            </a:fld>
            <a:endParaRPr>
              <a:solidFill>
                <a:srgbClr val="000000"/>
              </a:solidFill>
              <a:uFillTx/>
            </a:endParaRPr>
          </a:p>
        </p:txBody>
      </p:sp>
    </p:spTree>
    <p:extLst>
      <p:ext uri="{BB962C8B-B14F-4D97-AF65-F5344CB8AC3E}">
        <p14:creationId xmlns:p14="http://schemas.microsoft.com/office/powerpoint/2010/main" val="24681279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8: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353" name="Google Shape;353;p2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70076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9: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a:p>
            <a:pPr marL="0" lvl="0" indent="0" algn="l" rtl="0">
              <a:spcBef>
                <a:spcPts val="0"/>
              </a:spcBef>
              <a:spcAft>
                <a:spcPts val="0"/>
              </a:spcAft>
              <a:buNone/>
            </a:pPr>
            <a:endParaRPr>
              <a:uFillTx/>
            </a:endParaRPr>
          </a:p>
        </p:txBody>
      </p:sp>
      <p:sp>
        <p:nvSpPr>
          <p:cNvPr id="362" name="Google Shape;362;p29: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164</a:t>
            </a:fld>
            <a:endParaRPr>
              <a:solidFill>
                <a:srgbClr val="000000"/>
              </a:solidFill>
              <a:uFillTx/>
            </a:endParaRPr>
          </a:p>
        </p:txBody>
      </p:sp>
    </p:spTree>
    <p:extLst>
      <p:ext uri="{BB962C8B-B14F-4D97-AF65-F5344CB8AC3E}">
        <p14:creationId xmlns:p14="http://schemas.microsoft.com/office/powerpoint/2010/main" val="323299950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dirty="0">
              <a:uFillTx/>
            </a:endParaRPr>
          </a:p>
        </p:txBody>
      </p:sp>
      <p:sp>
        <p:nvSpPr>
          <p:cNvPr id="455" name="Google Shape;455;p3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45372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1: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50230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5838" rtl="0" eaLnBrk="1" fontAlgn="auto" latinLnBrk="0" hangingPunct="1">
              <a:lnSpc>
                <a:spcPct val="100000"/>
              </a:lnSpc>
              <a:spcBef>
                <a:spcPts val="0"/>
              </a:spcBef>
              <a:spcAft>
                <a:spcPts val="0"/>
              </a:spcAft>
              <a:buFontTx/>
              <a:buNone/>
              <a:defRPr>
                <a:uFillTx/>
              </a:defRPr>
            </a:pPr>
            <a:r>
              <a:rPr lang="en-US" sz="1200" dirty="0">
                <a:uFillTx/>
              </a:rPr>
              <a:t>The </a:t>
            </a:r>
            <a:r>
              <a:rPr lang="en-US" sz="1200" dirty="0" err="1">
                <a:uFillTx/>
              </a:rPr>
              <a:t>PayPath</a:t>
            </a:r>
            <a:r>
              <a:rPr lang="en-US" sz="1200" baseline="0" dirty="0">
                <a:uFillTx/>
              </a:rPr>
              <a:t> </a:t>
            </a:r>
            <a:r>
              <a:rPr lang="en-US" sz="1200" dirty="0">
                <a:uFillTx/>
              </a:rPr>
              <a:t>Initiator reviews the </a:t>
            </a:r>
            <a:r>
              <a:rPr lang="en-US" sz="1200" b="1" dirty="0">
                <a:uFillTx/>
              </a:rPr>
              <a:t>Person Org Summary </a:t>
            </a:r>
            <a:r>
              <a:rPr lang="en-US" sz="1200" dirty="0">
                <a:uFillTx/>
              </a:rPr>
              <a:t>page before initiating a </a:t>
            </a:r>
            <a:r>
              <a:rPr lang="en-US" sz="1200" b="1" dirty="0" err="1">
                <a:uFillTx/>
              </a:rPr>
              <a:t>PayPath</a:t>
            </a:r>
            <a:r>
              <a:rPr lang="en-US" sz="1200" dirty="0">
                <a:uFillTx/>
              </a:rPr>
              <a:t> transaction. This page provides the status of the employee’s current assignments. If you are initiating a change</a:t>
            </a:r>
            <a:r>
              <a:rPr lang="en-US" sz="1200" baseline="0" dirty="0">
                <a:uFillTx/>
              </a:rPr>
              <a:t> to an employee’s job information</a:t>
            </a:r>
            <a:r>
              <a:rPr lang="en-US" sz="1200" dirty="0">
                <a:uFillTx/>
              </a:rPr>
              <a:t>, you should use this page to validate the current employment status in </a:t>
            </a:r>
            <a:r>
              <a:rPr lang="en-US" sz="1200" dirty="0" err="1">
                <a:uFillTx/>
              </a:rPr>
              <a:t>UCPath</a:t>
            </a:r>
            <a:r>
              <a:rPr lang="en-US" sz="1200" dirty="0">
                <a:uFillTx/>
              </a:rPr>
              <a:t>. You can also use the </a:t>
            </a:r>
            <a:r>
              <a:rPr lang="en-US" sz="1200" b="1" dirty="0">
                <a:uFillTx/>
              </a:rPr>
              <a:t>Workforce Job Summary</a:t>
            </a:r>
            <a:r>
              <a:rPr lang="en-US" sz="1200" dirty="0">
                <a:uFillTx/>
              </a:rPr>
              <a:t> page.</a:t>
            </a:r>
            <a:r>
              <a:rPr lang="en-US" sz="1200" baseline="0" dirty="0">
                <a:uFillTx/>
              </a:rPr>
              <a:t> If you don’t know the employee’s ID you can use the </a:t>
            </a:r>
            <a:r>
              <a:rPr lang="en-US" sz="1200" b="1" baseline="0" dirty="0">
                <a:uFillTx/>
              </a:rPr>
              <a:t>Search Match </a:t>
            </a:r>
            <a:r>
              <a:rPr lang="en-US" sz="1200" baseline="0" dirty="0">
                <a:uFillTx/>
              </a:rPr>
              <a:t>page to find the ID.</a:t>
            </a:r>
          </a:p>
          <a:p>
            <a:pPr marL="0" marR="0" lvl="0" indent="0" algn="l" defTabSz="895838" rtl="0" eaLnBrk="1" fontAlgn="auto" latinLnBrk="0" hangingPunct="1">
              <a:lnSpc>
                <a:spcPct val="100000"/>
              </a:lnSpc>
              <a:spcBef>
                <a:spcPts val="0"/>
              </a:spcBef>
              <a:spcAft>
                <a:spcPts val="0"/>
              </a:spcAft>
              <a:buFontTx/>
              <a:buNone/>
              <a:defRPr>
                <a:uFillTx/>
              </a:defRPr>
            </a:pPr>
            <a:endParaRPr lang="en-US" sz="1200" baseline="0" dirty="0">
              <a:uFillTx/>
            </a:endParaRPr>
          </a:p>
          <a:p>
            <a:pPr marL="0" marR="0" lvl="0" indent="0" algn="l" defTabSz="895838" rtl="0" eaLnBrk="1" fontAlgn="auto" latinLnBrk="0" hangingPunct="1">
              <a:lnSpc>
                <a:spcPct val="100000"/>
              </a:lnSpc>
              <a:spcBef>
                <a:spcPts val="0"/>
              </a:spcBef>
              <a:spcAft>
                <a:spcPts val="0"/>
              </a:spcAft>
              <a:buFontTx/>
              <a:buNone/>
              <a:defRPr>
                <a:uFillTx/>
              </a:defRPr>
            </a:pPr>
            <a:r>
              <a:rPr lang="en-US" b="1" dirty="0">
                <a:uFillTx/>
              </a:rPr>
              <a:t>Workforce Job Summary Navigation: </a:t>
            </a:r>
            <a:r>
              <a:rPr lang="en-US" dirty="0">
                <a:uFillTx/>
              </a:rPr>
              <a:t>PeopleSoft Menu </a:t>
            </a:r>
            <a:r>
              <a:rPr lang="en-US" dirty="0">
                <a:uFillTx/>
                <a:sym typeface="Wingdings" panose="05000000000000000000" pitchFamily="2" charset="2"/>
              </a:rPr>
              <a:t>&gt; </a:t>
            </a:r>
            <a:r>
              <a:rPr lang="en-US" dirty="0">
                <a:uFillTx/>
              </a:rPr>
              <a:t>Workforce Administration </a:t>
            </a:r>
            <a:r>
              <a:rPr lang="en-US" dirty="0">
                <a:uFillTx/>
                <a:sym typeface="Wingdings" panose="05000000000000000000" pitchFamily="2" charset="2"/>
              </a:rPr>
              <a:t>&gt;</a:t>
            </a:r>
            <a:r>
              <a:rPr lang="en-US" dirty="0">
                <a:uFillTx/>
              </a:rPr>
              <a:t> Job Information &gt;</a:t>
            </a:r>
            <a:r>
              <a:rPr lang="en-US" baseline="0" dirty="0">
                <a:uFillTx/>
              </a:rPr>
              <a:t> Review Job Information</a:t>
            </a:r>
            <a:r>
              <a:rPr lang="en-US" dirty="0">
                <a:uFillTx/>
              </a:rPr>
              <a:t> </a:t>
            </a:r>
            <a:r>
              <a:rPr lang="en-US" dirty="0">
                <a:uFillTx/>
                <a:sym typeface="Wingdings" panose="05000000000000000000" pitchFamily="2" charset="2"/>
              </a:rPr>
              <a:t>&gt;</a:t>
            </a:r>
            <a:r>
              <a:rPr lang="en-US" dirty="0">
                <a:uFillTx/>
              </a:rPr>
              <a:t> </a:t>
            </a:r>
            <a:r>
              <a:rPr lang="en-US" b="1" dirty="0">
                <a:uFillTx/>
              </a:rPr>
              <a:t>Workforce Job Summary</a:t>
            </a:r>
          </a:p>
          <a:p>
            <a:pPr marL="0" marR="0" lvl="0" indent="0" algn="l" defTabSz="895838" rtl="0" eaLnBrk="1" fontAlgn="auto" latinLnBrk="0" hangingPunct="1">
              <a:lnSpc>
                <a:spcPct val="100000"/>
              </a:lnSpc>
              <a:spcBef>
                <a:spcPts val="0"/>
              </a:spcBef>
              <a:spcAft>
                <a:spcPts val="0"/>
              </a:spcAft>
              <a:buFontTx/>
              <a:buNone/>
              <a:defRPr>
                <a:uFillTx/>
              </a:defRPr>
            </a:pPr>
            <a:endParaRPr lang="en-US" sz="1200" dirty="0">
              <a:uFillTx/>
            </a:endParaRPr>
          </a:p>
          <a:p>
            <a:pPr defTabSz="895838">
              <a:defRPr>
                <a:uFillTx/>
              </a:defRPr>
            </a:pPr>
            <a:endParaRPr lang="en-US" dirty="0">
              <a:uFillTx/>
            </a:endParaRPr>
          </a:p>
          <a:p>
            <a:pPr defTabSz="895838">
              <a:defRPr>
                <a:uFillTx/>
              </a:defRPr>
            </a:pPr>
            <a:endParaRPr lang="en-US" dirty="0">
              <a:uFillTx/>
            </a:endParaRPr>
          </a:p>
        </p:txBody>
      </p:sp>
    </p:spTree>
    <p:extLst>
      <p:ext uri="{BB962C8B-B14F-4D97-AF65-F5344CB8AC3E}">
        <p14:creationId xmlns:p14="http://schemas.microsoft.com/office/powerpoint/2010/main" val="405849657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2: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403" name="Google Shape;403;p3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03537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3: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uFillTx/>
              </a:rPr>
              <a:t>Overpayments will be further discussed in the Payroll Requests course.</a:t>
            </a:r>
            <a:endParaRPr>
              <a:uFillTx/>
            </a:endParaRPr>
          </a:p>
        </p:txBody>
      </p:sp>
      <p:sp>
        <p:nvSpPr>
          <p:cNvPr id="411" name="Google Shape;411;p33: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168</a:t>
            </a:fld>
            <a:endParaRPr>
              <a:uFillTx/>
            </a:endParaRPr>
          </a:p>
        </p:txBody>
      </p:sp>
    </p:spTree>
    <p:extLst>
      <p:ext uri="{BB962C8B-B14F-4D97-AF65-F5344CB8AC3E}">
        <p14:creationId xmlns:p14="http://schemas.microsoft.com/office/powerpoint/2010/main" val="23339354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4: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uFillTx/>
              </a:rPr>
              <a:t>This slide identifies the responsibilities as it relates to retro pay.  As stated, UCPC does not review PayPath Action transactions.  However, there UCPC Retro Team does review transactions that result in retro payments and processes for payment.  </a:t>
            </a:r>
            <a:endParaRPr>
              <a:uFillTx/>
            </a:endParaRPr>
          </a:p>
        </p:txBody>
      </p:sp>
      <p:sp>
        <p:nvSpPr>
          <p:cNvPr id="421" name="Google Shape;421;p34: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169</a:t>
            </a:fld>
            <a:endParaRPr>
              <a:uFillTx/>
            </a:endParaRPr>
          </a:p>
        </p:txBody>
      </p:sp>
    </p:spTree>
    <p:extLst>
      <p:ext uri="{BB962C8B-B14F-4D97-AF65-F5344CB8AC3E}">
        <p14:creationId xmlns:p14="http://schemas.microsoft.com/office/powerpoint/2010/main" val="116716910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a:uFillTx/>
              </a:rPr>
              <a:t>These retroactive changes can be completed in PayPath with no impact to pay.</a:t>
            </a:r>
            <a:endParaRPr>
              <a:uFillTx/>
            </a:endParaRPr>
          </a:p>
          <a:p>
            <a:pPr marL="0" lvl="0" indent="0" algn="l" rtl="0">
              <a:spcBef>
                <a:spcPts val="0"/>
              </a:spcBef>
              <a:spcAft>
                <a:spcPts val="0"/>
              </a:spcAft>
              <a:buNone/>
            </a:pPr>
            <a:endParaRPr>
              <a:uFillTx/>
            </a:endParaRPr>
          </a:p>
        </p:txBody>
      </p:sp>
      <p:sp>
        <p:nvSpPr>
          <p:cNvPr id="438" name="Google Shape;438;p3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170</a:t>
            </a:fld>
            <a:endParaRPr>
              <a:uFillTx/>
            </a:endParaRPr>
          </a:p>
        </p:txBody>
      </p:sp>
    </p:spTree>
    <p:extLst>
      <p:ext uri="{BB962C8B-B14F-4D97-AF65-F5344CB8AC3E}">
        <p14:creationId xmlns:p14="http://schemas.microsoft.com/office/powerpoint/2010/main" val="275177935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446" name="Google Shape;446;p3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41284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7: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462" name="Google Shape;462;p37: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172</a:t>
            </a:fld>
            <a:endParaRPr>
              <a:uFillTx/>
            </a:endParaRPr>
          </a:p>
        </p:txBody>
      </p:sp>
    </p:spTree>
    <p:extLst>
      <p:ext uri="{BB962C8B-B14F-4D97-AF65-F5344CB8AC3E}">
        <p14:creationId xmlns:p14="http://schemas.microsoft.com/office/powerpoint/2010/main" val="167171837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8: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470" name="Google Shape;470;p3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23433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9: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a:p>
            <a:pPr marL="0" lvl="0" indent="0" algn="l" rtl="0">
              <a:spcBef>
                <a:spcPts val="0"/>
              </a:spcBef>
              <a:spcAft>
                <a:spcPts val="0"/>
              </a:spcAft>
              <a:buNone/>
            </a:pPr>
            <a:endParaRPr>
              <a:uFillTx/>
            </a:endParaRPr>
          </a:p>
        </p:txBody>
      </p:sp>
      <p:sp>
        <p:nvSpPr>
          <p:cNvPr id="479" name="Google Shape;479;p39: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174</a:t>
            </a:fld>
            <a:endParaRPr>
              <a:solidFill>
                <a:srgbClr val="000000"/>
              </a:solidFill>
              <a:uFillTx/>
            </a:endParaRPr>
          </a:p>
        </p:txBody>
      </p:sp>
    </p:spTree>
    <p:extLst>
      <p:ext uri="{BB962C8B-B14F-4D97-AF65-F5344CB8AC3E}">
        <p14:creationId xmlns:p14="http://schemas.microsoft.com/office/powerpoint/2010/main" val="394797445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0: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sz="1100">
                <a:solidFill>
                  <a:srgbClr val="000000"/>
                </a:solidFill>
                <a:uFillTx/>
                <a:latin typeface="Arial"/>
                <a:ea typeface="Arial"/>
                <a:cs typeface="Arial"/>
                <a:sym typeface="Arial"/>
              </a:rPr>
              <a:t>Let’s review the objectives that were presented at the beginning of this lesson. Having completed the Combination Changes lesson, you should be able to:</a:t>
            </a:r>
            <a:endParaRPr>
              <a:uFillTx/>
            </a:endParaRPr>
          </a:p>
          <a:p>
            <a:pPr marL="171450" lvl="0" indent="-171450" algn="l" rtl="0">
              <a:spcBef>
                <a:spcPts val="0"/>
              </a:spcBef>
              <a:spcAft>
                <a:spcPts val="0"/>
              </a:spcAft>
              <a:buClr>
                <a:srgbClr val="000000"/>
              </a:buClr>
              <a:buSzPts val="1100"/>
              <a:buFont typeface="Arial"/>
              <a:buChar char="•"/>
            </a:pPr>
            <a:r>
              <a:rPr lang="en-US" sz="1100">
                <a:solidFill>
                  <a:srgbClr val="000000"/>
                </a:solidFill>
                <a:uFillTx/>
                <a:latin typeface="Arial"/>
                <a:ea typeface="Arial"/>
                <a:cs typeface="Arial"/>
                <a:sym typeface="Arial"/>
              </a:rPr>
              <a:t>Initiate various PayPath combination transactions.</a:t>
            </a:r>
            <a:endParaRPr>
              <a:uFillTx/>
            </a:endParaRPr>
          </a:p>
          <a:p>
            <a:pPr marL="0" lvl="0" indent="0" algn="l" rtl="0">
              <a:spcBef>
                <a:spcPts val="0"/>
              </a:spcBef>
              <a:spcAft>
                <a:spcPts val="0"/>
              </a:spcAft>
              <a:buNone/>
            </a:pPr>
            <a:endParaRPr>
              <a:uFillTx/>
            </a:endParaRPr>
          </a:p>
        </p:txBody>
      </p:sp>
      <p:sp>
        <p:nvSpPr>
          <p:cNvPr id="489" name="Google Shape;489;p40: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uFillTx/>
              </a:rPr>
              <a:t>175</a:t>
            </a:fld>
            <a:endParaRPr sz="1800" b="0" i="0" u="none" strike="noStrike" cap="none">
              <a:solidFill>
                <a:srgbClr val="000000"/>
              </a:solidFill>
              <a:uFillTx/>
            </a:endParaRPr>
          </a:p>
        </p:txBody>
      </p:sp>
    </p:spTree>
    <p:extLst>
      <p:ext uri="{BB962C8B-B14F-4D97-AF65-F5344CB8AC3E}">
        <p14:creationId xmlns:p14="http://schemas.microsoft.com/office/powerpoint/2010/main" val="428684654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1: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uFillTx/>
              </a:rPr>
              <a:t>As a reminder, Position Data does not have effective sequencing.  Making historical changes may affect the current effective dated information row.  If a historical change needs to be made that will overwrite the current information row, this transaction will need to be submitted to UCPC via Case Management.</a:t>
            </a:r>
            <a:endParaRPr>
              <a:uFillTx/>
            </a:endParaRPr>
          </a:p>
          <a:p>
            <a:pPr marL="0" lvl="0" indent="0" algn="l" rtl="0">
              <a:spcBef>
                <a:spcPts val="0"/>
              </a:spcBef>
              <a:spcAft>
                <a:spcPts val="0"/>
              </a:spcAft>
              <a:buNone/>
            </a:pPr>
            <a:endParaRPr>
              <a:uFillTx/>
            </a:endParaRPr>
          </a:p>
          <a:p>
            <a:pPr marL="0" lvl="0" indent="0" algn="l" rtl="0">
              <a:spcBef>
                <a:spcPts val="0"/>
              </a:spcBef>
              <a:spcAft>
                <a:spcPts val="0"/>
              </a:spcAft>
              <a:buNone/>
            </a:pPr>
            <a:endParaRPr>
              <a:uFillTx/>
            </a:endParaRPr>
          </a:p>
        </p:txBody>
      </p:sp>
      <p:sp>
        <p:nvSpPr>
          <p:cNvPr id="511" name="Google Shape;511;p41: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176</a:t>
            </a:fld>
            <a:endParaRPr>
              <a:uFillTx/>
            </a:endParaRPr>
          </a:p>
        </p:txBody>
      </p:sp>
    </p:spTree>
    <p:extLst>
      <p:ext uri="{BB962C8B-B14F-4D97-AF65-F5344CB8AC3E}">
        <p14:creationId xmlns:p14="http://schemas.microsoft.com/office/powerpoint/2010/main" val="556035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This is a</a:t>
            </a:r>
            <a:r>
              <a:rPr lang="en-US" baseline="0" dirty="0">
                <a:uFillTx/>
              </a:rPr>
              <a:t> slide to show Person Org Summary.  This page is used to view the summary of an employee’s current organizational relationships across all of the University of California locations.  </a:t>
            </a:r>
          </a:p>
          <a:p>
            <a:endParaRPr lang="en-US" baseline="0" dirty="0">
              <a:uFillTx/>
            </a:endParaRPr>
          </a:p>
          <a:p>
            <a:r>
              <a:rPr lang="en-US" baseline="0" dirty="0">
                <a:uFillTx/>
              </a:rPr>
              <a:t>For detailed </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19</a:t>
            </a:fld>
            <a:endParaRPr lang="en-US" dirty="0">
              <a:uFillTx/>
            </a:endParaRPr>
          </a:p>
        </p:txBody>
      </p:sp>
    </p:spTree>
    <p:extLst>
      <p:ext uri="{BB962C8B-B14F-4D97-AF65-F5344CB8AC3E}">
        <p14:creationId xmlns:p14="http://schemas.microsoft.com/office/powerpoint/2010/main" val="43708333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1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11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164440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uFillTx/>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uFillTx/>
              </a:rPr>
              <a:t>179</a:t>
            </a:fld>
            <a:endParaRPr>
              <a:uFillTx/>
            </a:endParaRPr>
          </a:p>
        </p:txBody>
      </p:sp>
    </p:spTree>
    <p:extLst>
      <p:ext uri="{BB962C8B-B14F-4D97-AF65-F5344CB8AC3E}">
        <p14:creationId xmlns:p14="http://schemas.microsoft.com/office/powerpoint/2010/main" val="197592597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dirty="0">
              <a:uFillTx/>
            </a:endParaRPr>
          </a:p>
        </p:txBody>
      </p:sp>
      <p:sp>
        <p:nvSpPr>
          <p:cNvPr id="603" name="Google Shape;603;p4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7158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77154619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44: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587" name="Google Shape;587;p44: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183</a:t>
            </a:fld>
            <a:endParaRPr>
              <a:uFillTx/>
            </a:endParaRPr>
          </a:p>
        </p:txBody>
      </p:sp>
    </p:spTree>
    <p:extLst>
      <p:ext uri="{BB962C8B-B14F-4D97-AF65-F5344CB8AC3E}">
        <p14:creationId xmlns:p14="http://schemas.microsoft.com/office/powerpoint/2010/main" val="37416618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185</a:t>
            </a:fld>
            <a:endParaRPr/>
          </a:p>
        </p:txBody>
      </p:sp>
    </p:spTree>
    <p:extLst>
      <p:ext uri="{BB962C8B-B14F-4D97-AF65-F5344CB8AC3E}">
        <p14:creationId xmlns:p14="http://schemas.microsoft.com/office/powerpoint/2010/main" val="201535891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742acd0eaf_0_1:notes"/>
          <p:cNvSpPr>
            <a:spLocks noGrp="1" noRot="1" noChangeAspect="1"/>
          </p:cNvSpPr>
          <p:nvPr>
            <p:ph type="sldImg" idx="2"/>
          </p:nvPr>
        </p:nvSpPr>
        <p:spPr>
          <a:xfrm>
            <a:off x="1412875" y="1162050"/>
            <a:ext cx="4184700" cy="313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42acd0eaf_0_1:notes"/>
          <p:cNvSpPr txBox="1">
            <a:spLocks noGrp="1"/>
          </p:cNvSpPr>
          <p:nvPr>
            <p:ph type="body" idx="1"/>
          </p:nvPr>
        </p:nvSpPr>
        <p:spPr>
          <a:xfrm>
            <a:off x="701040" y="4473902"/>
            <a:ext cx="5608200" cy="3660600"/>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596" name="Google Shape;596;g742acd0eaf_0_1:notes"/>
          <p:cNvSpPr txBox="1">
            <a:spLocks noGrp="1"/>
          </p:cNvSpPr>
          <p:nvPr>
            <p:ph type="sldNum" idx="12"/>
          </p:nvPr>
        </p:nvSpPr>
        <p:spPr>
          <a:xfrm>
            <a:off x="3970946" y="8829969"/>
            <a:ext cx="3037800" cy="466500"/>
          </a:xfrm>
          <a:prstGeom prst="rect">
            <a:avLst/>
          </a:prstGeom>
        </p:spPr>
        <p:txBody>
          <a:bodyPr spcFirstLastPara="1" wrap="square" lIns="93075" tIns="46525" rIns="93075" bIns="465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uFillTx/>
              </a:rPr>
              <a:t>186</a:t>
            </a:fld>
            <a:endParaRPr>
              <a:uFillTx/>
            </a:endParaRPr>
          </a:p>
        </p:txBody>
      </p:sp>
    </p:spTree>
    <p:extLst>
      <p:ext uri="{BB962C8B-B14F-4D97-AF65-F5344CB8AC3E}">
        <p14:creationId xmlns:p14="http://schemas.microsoft.com/office/powerpoint/2010/main" val="241758127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dirty="0">
              <a:uFillTx/>
            </a:endParaRPr>
          </a:p>
        </p:txBody>
      </p:sp>
      <p:sp>
        <p:nvSpPr>
          <p:cNvPr id="603" name="Google Shape;603;p4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56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uFillTx/>
              </a:rPr>
              <a:t>The High-level steps involved in the PayPath Transaction process. </a:t>
            </a:r>
          </a:p>
          <a:p>
            <a:pPr marL="342900" lvl="2" indent="-342900">
              <a:lnSpc>
                <a:spcPct val="114000"/>
              </a:lnSpc>
              <a:spcBef>
                <a:spcPts val="600"/>
              </a:spcBef>
              <a:spcAft>
                <a:spcPts val="600"/>
              </a:spcAft>
              <a:buFont typeface="Arial" panose="020B0604020202020204" pitchFamily="34" charset="0"/>
              <a:buChar char="•"/>
              <a:defRPr>
                <a:uFillTx/>
              </a:defRPr>
            </a:pPr>
            <a:r>
              <a:rPr lang="en-US" dirty="0">
                <a:uFillTx/>
              </a:rPr>
              <a:t>The first step is for the Location PayPath Initiator to navigate</a:t>
            </a:r>
            <a:r>
              <a:rPr lang="en-US" baseline="0" dirty="0">
                <a:uFillTx/>
              </a:rPr>
              <a:t> to the </a:t>
            </a:r>
            <a:r>
              <a:rPr lang="en-US" b="1" baseline="0" dirty="0">
                <a:uFillTx/>
              </a:rPr>
              <a:t>PayPath Actions </a:t>
            </a:r>
            <a:r>
              <a:rPr lang="en-US" baseline="0" dirty="0">
                <a:uFillTx/>
              </a:rPr>
              <a:t>component, search for the employee and review the current employee information. You </a:t>
            </a:r>
            <a:r>
              <a:rPr lang="en-US" dirty="0">
                <a:uFillTx/>
              </a:rPr>
              <a:t>also can access </a:t>
            </a:r>
            <a:r>
              <a:rPr lang="en-US" baseline="0" dirty="0">
                <a:uFillTx/>
              </a:rPr>
              <a:t>the </a:t>
            </a:r>
            <a:r>
              <a:rPr lang="en-US" b="1" baseline="0" dirty="0">
                <a:uFillTx/>
              </a:rPr>
              <a:t>Workforce Job Summary</a:t>
            </a:r>
            <a:r>
              <a:rPr lang="en-US" baseline="0" dirty="0">
                <a:uFillTx/>
              </a:rPr>
              <a:t> or </a:t>
            </a:r>
            <a:r>
              <a:rPr lang="en-US" b="1" baseline="0" dirty="0">
                <a:uFillTx/>
              </a:rPr>
              <a:t>Person Org Summary </a:t>
            </a:r>
            <a:r>
              <a:rPr lang="en-US" baseline="0" dirty="0">
                <a:uFillTx/>
              </a:rPr>
              <a:t>pages directly from </a:t>
            </a:r>
            <a:r>
              <a:rPr lang="en-US" b="1" baseline="0" dirty="0">
                <a:uFillTx/>
              </a:rPr>
              <a:t>PayPath Actions </a:t>
            </a:r>
            <a:r>
              <a:rPr lang="en-US" baseline="0" dirty="0">
                <a:uFillTx/>
              </a:rPr>
              <a:t>to gain an understanding of the employee’s assignments.</a:t>
            </a:r>
            <a:endParaRPr lang="en-US" dirty="0">
              <a:uFillTx/>
            </a:endParaRPr>
          </a:p>
          <a:p>
            <a:pPr marL="342900" indent="-342900">
              <a:lnSpc>
                <a:spcPct val="114000"/>
              </a:lnSpc>
              <a:spcBef>
                <a:spcPts val="600"/>
              </a:spcBef>
              <a:spcAft>
                <a:spcPts val="600"/>
              </a:spcAft>
              <a:buFont typeface="Arial" panose="020B0604020202020204" pitchFamily="34" charset="0"/>
              <a:buChar char="•"/>
            </a:pPr>
            <a:r>
              <a:rPr lang="en-US" dirty="0">
                <a:uFillTx/>
              </a:rPr>
              <a:t>Next, the Location PayPath Initiator enters the PayPath transaction. After the Initiator saves and submits the transaction, it is automatically routed for approval using Approval Workflow Engine (AWE).</a:t>
            </a:r>
          </a:p>
          <a:p>
            <a:pPr marL="342900" marR="0" indent="-342900" algn="l" defTabSz="914400" rtl="0" eaLnBrk="1" fontAlgn="auto" latinLnBrk="0" hangingPunct="1">
              <a:lnSpc>
                <a:spcPct val="114000"/>
              </a:lnSpc>
              <a:spcBef>
                <a:spcPts val="600"/>
              </a:spcBef>
              <a:spcAft>
                <a:spcPts val="600"/>
              </a:spcAft>
              <a:buFont typeface="Arial" panose="020B0604020202020204" pitchFamily="34" charset="0"/>
              <a:buChar char="•"/>
              <a:defRPr>
                <a:uFillTx/>
              </a:defRPr>
            </a:pPr>
            <a:r>
              <a:rPr lang="en-US" dirty="0">
                <a:uFillTx/>
              </a:rPr>
              <a:t>Then, a designated Location PayPath Approver reviews and, if applicable, approves the transaction. After approval of PayPath transactions, the system saves the information directly to the appropriate UCPath tables. There may be multiple Approvers depending on your Location’s business process,.</a:t>
            </a:r>
          </a:p>
          <a:p>
            <a:pPr marL="342900" marR="0" indent="-342900" algn="l" defTabSz="914400" rtl="0" eaLnBrk="1" fontAlgn="auto" latinLnBrk="0" hangingPunct="1">
              <a:lnSpc>
                <a:spcPct val="114000"/>
              </a:lnSpc>
              <a:spcBef>
                <a:spcPts val="600"/>
              </a:spcBef>
              <a:spcAft>
                <a:spcPts val="600"/>
              </a:spcAft>
              <a:buFont typeface="Arial" panose="020B0604020202020204" pitchFamily="34" charset="0"/>
              <a:buChar char="•"/>
              <a:defRPr>
                <a:uFillTx/>
              </a:defRPr>
            </a:pPr>
            <a:r>
              <a:rPr lang="en-US" dirty="0">
                <a:uFillTx/>
              </a:rPr>
              <a:t>After the information is saved to the UCPath tables, the employee data can be viewed in UCPath; typically using the </a:t>
            </a:r>
            <a:r>
              <a:rPr lang="en-US" b="1" dirty="0">
                <a:uFillTx/>
              </a:rPr>
              <a:t>PayPath Actions</a:t>
            </a:r>
            <a:r>
              <a:rPr lang="en-US" b="1" baseline="0" dirty="0">
                <a:uFillTx/>
              </a:rPr>
              <a:t> </a:t>
            </a:r>
            <a:r>
              <a:rPr lang="en-US" baseline="0" dirty="0">
                <a:uFillTx/>
              </a:rPr>
              <a:t>component and the </a:t>
            </a:r>
            <a:r>
              <a:rPr lang="en-US" b="1" dirty="0">
                <a:uFillTx/>
              </a:rPr>
              <a:t>Workforce Job Summary or Job Data </a:t>
            </a:r>
            <a:r>
              <a:rPr lang="en-US" dirty="0">
                <a:uFillTx/>
              </a:rPr>
              <a:t>pages.</a:t>
            </a:r>
          </a:p>
        </p:txBody>
      </p:sp>
      <p:sp>
        <p:nvSpPr>
          <p:cNvPr id="7" name="Slide Number Placeholder 3"/>
          <p:cNvSpPr>
            <a:spLocks noGrp="1"/>
          </p:cNvSpPr>
          <p:nvPr>
            <p:ph type="sldNum" sz="quarter" idx="5"/>
          </p:nvPr>
        </p:nvSpPr>
        <p:spPr/>
        <p:txBody>
          <a:bodyPr/>
          <a:lstStyle/>
          <a:p>
            <a:fld id="{3C2D5646-A00B-3942-B201-4EB41B9B77BE}" type="slidenum">
              <a:rPr lang="en-US" smtClean="0">
                <a:solidFill>
                  <a:srgbClr val="000000"/>
                </a:solidFill>
                <a:uFillTx/>
              </a:rPr>
              <a:pPr/>
              <a:t>20</a:t>
            </a:fld>
            <a:endParaRPr lang="en-US" dirty="0">
              <a:solidFill>
                <a:srgbClr val="000000"/>
              </a:solidFill>
              <a:uFillTx/>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97385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The AWE Approver(s) have the ability to edit non-compensation fields.  If changes are made by the Approver, then the Initiator of the transaction</a:t>
            </a:r>
            <a:r>
              <a:rPr lang="en-US" baseline="0" dirty="0">
                <a:uFillTx/>
              </a:rPr>
              <a:t> is </a:t>
            </a:r>
            <a:r>
              <a:rPr lang="en-US" dirty="0">
                <a:uFillTx/>
              </a:rPr>
              <a:t>notified after the transaction is saved.</a:t>
            </a:r>
          </a:p>
          <a:p>
            <a:r>
              <a:rPr lang="en-US" dirty="0">
                <a:uFillTx/>
              </a:rPr>
              <a:t>AWE</a:t>
            </a:r>
            <a:r>
              <a:rPr lang="en-US" baseline="0" dirty="0">
                <a:uFillTx/>
              </a:rPr>
              <a:t> </a:t>
            </a:r>
            <a:r>
              <a:rPr lang="en-US" dirty="0">
                <a:uFillTx/>
              </a:rPr>
              <a:t>Approvers cannot edit the following data fields during the approval process:</a:t>
            </a:r>
          </a:p>
          <a:p>
            <a:pPr marL="171450" indent="-171450">
              <a:buFont typeface="Arial" panose="020B0604020202020204" pitchFamily="34" charset="0"/>
              <a:buChar char="•"/>
            </a:pPr>
            <a:r>
              <a:rPr lang="en-US" dirty="0">
                <a:uFillTx/>
              </a:rPr>
              <a:t>EFFDT</a:t>
            </a:r>
          </a:p>
          <a:p>
            <a:pPr marL="171450" indent="-171450">
              <a:buFont typeface="Arial" panose="020B0604020202020204" pitchFamily="34" charset="0"/>
              <a:buChar char="•"/>
            </a:pPr>
            <a:r>
              <a:rPr lang="en-US" dirty="0">
                <a:uFillTx/>
              </a:rPr>
              <a:t>Position Data FTE</a:t>
            </a:r>
          </a:p>
          <a:p>
            <a:pPr marL="171450" indent="-171450">
              <a:buFont typeface="Arial" panose="020B0604020202020204" pitchFamily="34" charset="0"/>
              <a:buChar char="•"/>
            </a:pPr>
            <a:r>
              <a:rPr lang="en-US" dirty="0">
                <a:uFillTx/>
              </a:rPr>
              <a:t>Job Data FTE</a:t>
            </a:r>
          </a:p>
          <a:p>
            <a:pPr marL="171450" indent="-171450">
              <a:buFont typeface="Arial" panose="020B0604020202020204" pitchFamily="34" charset="0"/>
              <a:buChar char="•"/>
            </a:pPr>
            <a:r>
              <a:rPr lang="en-US" dirty="0">
                <a:uFillTx/>
              </a:rPr>
              <a:t>Compensation Frequency</a:t>
            </a:r>
          </a:p>
          <a:p>
            <a:pPr marL="171450" indent="-171450">
              <a:buFont typeface="Arial" panose="020B0604020202020204" pitchFamily="34" charset="0"/>
              <a:buChar char="•"/>
            </a:pPr>
            <a:r>
              <a:rPr lang="en-US" dirty="0">
                <a:uFillTx/>
              </a:rPr>
              <a:t>All fields in Job Data Pay Components Section (for</a:t>
            </a:r>
            <a:r>
              <a:rPr lang="en-US" baseline="0" dirty="0">
                <a:uFillTx/>
              </a:rPr>
              <a:t> example:</a:t>
            </a:r>
            <a:r>
              <a:rPr lang="en-US" dirty="0">
                <a:uFillTx/>
              </a:rPr>
              <a:t> CompRate Code, etc.)</a:t>
            </a:r>
          </a:p>
          <a:p>
            <a:pPr marL="171450" indent="-171450">
              <a:buFont typeface="Arial" panose="020B0604020202020204" pitchFamily="34" charset="0"/>
              <a:buChar char="•"/>
            </a:pPr>
            <a:r>
              <a:rPr lang="en-US" dirty="0">
                <a:uFillTx/>
              </a:rPr>
              <a:t>All fields in Job Data Job Earnings Distribution Section (for</a:t>
            </a:r>
            <a:r>
              <a:rPr lang="en-US" baseline="0" dirty="0">
                <a:uFillTx/>
              </a:rPr>
              <a:t> example:</a:t>
            </a:r>
            <a:r>
              <a:rPr lang="en-US" dirty="0">
                <a:uFillTx/>
              </a:rPr>
              <a:t> ERNCDs, Earns Dist Type, etc.)</a:t>
            </a:r>
          </a:p>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21</a:t>
            </a:fld>
            <a:endParaRPr lang="en-US" dirty="0">
              <a:uFillTx/>
            </a:endParaRPr>
          </a:p>
        </p:txBody>
      </p:sp>
    </p:spTree>
    <p:extLst>
      <p:ext uri="{BB962C8B-B14F-4D97-AF65-F5344CB8AC3E}">
        <p14:creationId xmlns:p14="http://schemas.microsoft.com/office/powerpoint/2010/main" val="235058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Example: If you submit a reclassification, or a pay adjustment,</a:t>
            </a:r>
            <a:r>
              <a:rPr lang="en-US" baseline="0" dirty="0">
                <a:uFillTx/>
              </a:rPr>
              <a:t> and it isn’t approved prior to the processing deadline, those changes will not be included in the upcoming on-cycle paycheck. Failure to meet the </a:t>
            </a:r>
            <a:r>
              <a:rPr lang="en-US" baseline="0" dirty="0" err="1">
                <a:uFillTx/>
              </a:rPr>
              <a:t>paypath</a:t>
            </a:r>
            <a:r>
              <a:rPr lang="en-US" baseline="0" dirty="0">
                <a:uFillTx/>
              </a:rPr>
              <a:t> actions deadline may result in an employee being over, or underpaid.</a:t>
            </a:r>
            <a:endParaRPr lang="en-US" dirty="0">
              <a:uFillTx/>
            </a:endParaRPr>
          </a:p>
        </p:txBody>
      </p:sp>
    </p:spTree>
    <p:extLst>
      <p:ext uri="{BB962C8B-B14F-4D97-AF65-F5344CB8AC3E}">
        <p14:creationId xmlns:p14="http://schemas.microsoft.com/office/powerpoint/2010/main" val="341456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5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100" b="1" dirty="0" err="1">
                <a:uFillTx/>
              </a:rPr>
              <a:t>PayPath</a:t>
            </a:r>
            <a:r>
              <a:rPr lang="en-US" sz="1100" b="1" dirty="0">
                <a:uFillTx/>
              </a:rPr>
              <a:t> is</a:t>
            </a:r>
            <a:r>
              <a:rPr lang="en-US" sz="1100" b="1" baseline="0" dirty="0">
                <a:uFillTx/>
              </a:rPr>
              <a:t> </a:t>
            </a:r>
            <a:r>
              <a:rPr lang="en-US" sz="1100" b="1" dirty="0">
                <a:uFillTx/>
              </a:rPr>
              <a:t>accessed by employee record</a:t>
            </a:r>
            <a:r>
              <a:rPr lang="en-US" sz="1100" dirty="0">
                <a:uFillTx/>
              </a:rPr>
              <a:t>. Therefore, if an employee has more than one job, each record will have to be updated separately. Select the relevant job</a:t>
            </a:r>
            <a:r>
              <a:rPr lang="en-US" sz="1100" baseline="0" dirty="0">
                <a:uFillTx/>
              </a:rPr>
              <a:t> using Employee Record field. </a:t>
            </a:r>
            <a:endParaRPr lang="en-US" sz="1100"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24</a:t>
            </a:fld>
            <a:endParaRPr lang="en-US" dirty="0">
              <a:uFillTx/>
            </a:endParaRPr>
          </a:p>
        </p:txBody>
      </p:sp>
    </p:spTree>
    <p:extLst>
      <p:ext uri="{BB962C8B-B14F-4D97-AF65-F5344CB8AC3E}">
        <p14:creationId xmlns:p14="http://schemas.microsoft.com/office/powerpoint/2010/main" val="749256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Unlike in</a:t>
            </a:r>
            <a:r>
              <a:rPr lang="en-US" baseline="0" dirty="0">
                <a:uFillTx/>
              </a:rPr>
              <a:t> the hire templates, y</a:t>
            </a:r>
            <a:r>
              <a:rPr lang="en-US" dirty="0">
                <a:uFillTx/>
              </a:rPr>
              <a:t>ou don’t have to navigate through all the tabs to make changes to the</a:t>
            </a:r>
            <a:r>
              <a:rPr lang="en-US" baseline="0" dirty="0">
                <a:uFillTx/>
              </a:rPr>
              <a:t> appropriate tab.  You can skip tabs and go directly to the page you want to make a change to.  In order to Save and Submit you will need to navigate to the </a:t>
            </a:r>
            <a:r>
              <a:rPr lang="en-US" b="1" baseline="0" dirty="0">
                <a:uFillTx/>
              </a:rPr>
              <a:t>Additional Pay </a:t>
            </a:r>
            <a:r>
              <a:rPr lang="en-US" baseline="0" dirty="0">
                <a:uFillTx/>
              </a:rPr>
              <a:t>page.</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25</a:t>
            </a:fld>
            <a:endParaRPr lang="en-US" dirty="0">
              <a:uFillTx/>
            </a:endParaRPr>
          </a:p>
        </p:txBody>
      </p:sp>
    </p:spTree>
    <p:extLst>
      <p:ext uri="{BB962C8B-B14F-4D97-AF65-F5344CB8AC3E}">
        <p14:creationId xmlns:p14="http://schemas.microsoft.com/office/powerpoint/2010/main" val="80690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This is an overview of the </a:t>
            </a:r>
            <a:r>
              <a:rPr lang="en-US" b="1" dirty="0">
                <a:uFillTx/>
              </a:rPr>
              <a:t>Position Data </a:t>
            </a:r>
            <a:r>
              <a:rPr lang="en-US" dirty="0">
                <a:uFillTx/>
              </a:rPr>
              <a:t>page. The detailed steps for entering an update are covered later in this</a:t>
            </a:r>
            <a:r>
              <a:rPr lang="en-US" baseline="0" dirty="0">
                <a:uFillTx/>
              </a:rPr>
              <a:t> training.</a:t>
            </a:r>
          </a:p>
          <a:p>
            <a:pPr marL="0" marR="0" indent="0" algn="l" defTabSz="914400" rtl="0" eaLnBrk="1" fontAlgn="auto" latinLnBrk="0" hangingPunct="1">
              <a:lnSpc>
                <a:spcPct val="100000"/>
              </a:lnSpc>
              <a:spcBef>
                <a:spcPts val="0"/>
              </a:spcBef>
              <a:spcAft>
                <a:spcPts val="0"/>
              </a:spcAft>
              <a:buFontTx/>
              <a:buNone/>
              <a:defRPr>
                <a:uFillTx/>
              </a:defRPr>
            </a:pPr>
            <a:endParaRPr lang="en-US" baseline="0"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26</a:t>
            </a:fld>
            <a:endParaRPr lang="en-US" dirty="0">
              <a:uFillTx/>
            </a:endParaRPr>
          </a:p>
        </p:txBody>
      </p:sp>
    </p:spTree>
    <p:extLst>
      <p:ext uri="{BB962C8B-B14F-4D97-AF65-F5344CB8AC3E}">
        <p14:creationId xmlns:p14="http://schemas.microsoft.com/office/powerpoint/2010/main" val="269920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dirty="0">
                <a:uFillTx/>
              </a:rPr>
              <a:t>When displayed in Slide Show mode, this slide includes animation for the yellow caption. Click to the caption as you describe the objects on the </a:t>
            </a:r>
            <a:r>
              <a:rPr lang="en-US" b="1" dirty="0">
                <a:uFillTx/>
              </a:rPr>
              <a:t>Job Data</a:t>
            </a:r>
            <a:r>
              <a:rPr lang="en-US" dirty="0">
                <a:uFillTx/>
              </a:rPr>
              <a:t> page.</a:t>
            </a:r>
          </a:p>
          <a:p>
            <a:pPr marL="0" marR="0" indent="0" algn="l" defTabSz="914400" rtl="0" eaLnBrk="1" fontAlgn="auto" latinLnBrk="0" hangingPunct="1">
              <a:lnSpc>
                <a:spcPct val="100000"/>
              </a:lnSpc>
              <a:spcBef>
                <a:spcPts val="0"/>
              </a:spcBef>
              <a:spcAft>
                <a:spcPts val="0"/>
              </a:spcAft>
              <a:buFontTx/>
              <a:buNone/>
              <a:defRPr>
                <a:uFillTx/>
              </a:defRPr>
            </a:pPr>
            <a:endParaRPr lang="en-US" dirty="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This is an overview of the </a:t>
            </a:r>
            <a:r>
              <a:rPr lang="en-US" b="1" dirty="0">
                <a:uFillTx/>
              </a:rPr>
              <a:t>Job</a:t>
            </a:r>
            <a:r>
              <a:rPr lang="en-US" b="1" baseline="0" dirty="0">
                <a:uFillTx/>
              </a:rPr>
              <a:t> </a:t>
            </a:r>
            <a:r>
              <a:rPr lang="en-US" b="1" dirty="0">
                <a:uFillTx/>
              </a:rPr>
              <a:t>Data </a:t>
            </a:r>
            <a:r>
              <a:rPr lang="en-US" dirty="0">
                <a:uFillTx/>
              </a:rPr>
              <a:t>page. The detailed steps for entering an update are covered later in this</a:t>
            </a:r>
            <a:r>
              <a:rPr lang="en-US" baseline="0" dirty="0">
                <a:uFillTx/>
              </a:rPr>
              <a:t> training.</a:t>
            </a:r>
          </a:p>
          <a:p>
            <a:pPr marL="0" marR="0" indent="0" algn="l" defTabSz="914400" rtl="0" eaLnBrk="1" fontAlgn="auto" latinLnBrk="0" hangingPunct="1">
              <a:lnSpc>
                <a:spcPct val="100000"/>
              </a:lnSpc>
              <a:spcBef>
                <a:spcPts val="0"/>
              </a:spcBef>
              <a:spcAft>
                <a:spcPts val="0"/>
              </a:spcAft>
              <a:buFontTx/>
              <a:buNone/>
              <a:defRPr>
                <a:uFillTx/>
              </a:defRPr>
            </a:pPr>
            <a:endParaRPr lang="en-US" baseline="0" dirty="0">
              <a:uFillTx/>
            </a:endParaRPr>
          </a:p>
          <a:p>
            <a:pPr marL="0" marR="0" lvl="0" indent="0" algn="l" defTabSz="914400" rtl="0" eaLnBrk="1" fontAlgn="auto" latinLnBrk="0" hangingPunct="1">
              <a:lnSpc>
                <a:spcPct val="100000"/>
              </a:lnSpc>
              <a:spcBef>
                <a:spcPts val="0"/>
              </a:spcBef>
              <a:spcAft>
                <a:spcPts val="400"/>
              </a:spcAft>
              <a:buFontTx/>
              <a:buNone/>
              <a:defRPr>
                <a:uFillTx/>
              </a:defRPr>
            </a:pPr>
            <a:r>
              <a:rPr kumimoji="0" lang="en-US" sz="1100" b="0"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rPr>
              <a:t>If the employee is in a multi-headcount position the fields on the </a:t>
            </a:r>
            <a:r>
              <a:rPr kumimoji="0" lang="en-US" sz="1100" b="1"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rPr>
              <a:t>Position Data </a:t>
            </a:r>
            <a:r>
              <a:rPr kumimoji="0" lang="en-US" sz="1100" b="0"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rPr>
              <a:t>page are view-only and you cannot enter changes; however, you can still enter </a:t>
            </a:r>
            <a:r>
              <a:rPr kumimoji="0" lang="en-US" sz="1100" b="1"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rPr>
              <a:t>Job Data </a:t>
            </a:r>
            <a:r>
              <a:rPr kumimoji="0" lang="en-US" sz="1100" b="0"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rPr>
              <a:t>changes.</a:t>
            </a:r>
          </a:p>
          <a:p>
            <a:pPr marL="0" marR="0" lvl="0" indent="0" algn="l" defTabSz="914400" rtl="0" eaLnBrk="1" fontAlgn="auto" latinLnBrk="0" hangingPunct="1">
              <a:lnSpc>
                <a:spcPct val="100000"/>
              </a:lnSpc>
              <a:spcBef>
                <a:spcPts val="0"/>
              </a:spcBef>
              <a:spcAft>
                <a:spcPts val="400"/>
              </a:spcAft>
              <a:buFontTx/>
              <a:buNone/>
              <a:defRPr>
                <a:uFillTx/>
              </a:defRPr>
            </a:pPr>
            <a:endParaRPr kumimoji="0" lang="en-US" sz="1100" b="0"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FontTx/>
              <a:buNone/>
              <a:defRPr>
                <a:uFillTx/>
              </a:defRPr>
            </a:pPr>
            <a:endParaRPr kumimoji="0" lang="en-US" sz="1100" b="0" i="0" u="none" strike="noStrike" kern="1200" cap="none" spc="0" normalizeH="0" baseline="0" noProof="0" dirty="0">
              <a:ln>
                <a:noFill/>
              </a:ln>
              <a:solidFill>
                <a:srgbClr val="FFFFFF"/>
              </a:solidFill>
              <a:effectLst/>
              <a:uFillTx/>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27</a:t>
            </a:fld>
            <a:endParaRPr lang="en-US" dirty="0">
              <a:uFillTx/>
            </a:endParaRPr>
          </a:p>
        </p:txBody>
      </p:sp>
    </p:spTree>
    <p:extLst>
      <p:ext uri="{BB962C8B-B14F-4D97-AF65-F5344CB8AC3E}">
        <p14:creationId xmlns:p14="http://schemas.microsoft.com/office/powerpoint/2010/main" val="2540841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dirty="0">
                <a:uFillTx/>
              </a:rPr>
              <a:t>When displayed in Slide Show mode, this slide includes animation for two objects. Click to display each object as you talk through th</a:t>
            </a:r>
            <a:r>
              <a:rPr lang="en-US" baseline="0" dirty="0">
                <a:uFillTx/>
              </a:rPr>
              <a:t>e points on the teal caption</a:t>
            </a:r>
            <a:r>
              <a:rPr lang="en-US" dirty="0">
                <a:uFillTx/>
              </a:rPr>
              <a:t>.</a:t>
            </a:r>
          </a:p>
          <a:p>
            <a:pPr marL="0" marR="0" indent="0" algn="l" defTabSz="914400" rtl="0" eaLnBrk="1" fontAlgn="auto" latinLnBrk="0" hangingPunct="1">
              <a:lnSpc>
                <a:spcPct val="100000"/>
              </a:lnSpc>
              <a:spcBef>
                <a:spcPts val="0"/>
              </a:spcBef>
              <a:spcAft>
                <a:spcPts val="0"/>
              </a:spcAft>
              <a:buFontTx/>
              <a:buNone/>
              <a:defRPr>
                <a:uFillTx/>
              </a:defRPr>
            </a:pPr>
            <a:endParaRPr lang="en-US" dirty="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This is an overview of the </a:t>
            </a:r>
            <a:r>
              <a:rPr lang="en-US" b="1" dirty="0">
                <a:uFillTx/>
              </a:rPr>
              <a:t>Additional Data</a:t>
            </a:r>
            <a:r>
              <a:rPr lang="en-US" dirty="0">
                <a:uFillTx/>
              </a:rPr>
              <a:t> page. The detailed steps for entering an </a:t>
            </a:r>
            <a:r>
              <a:rPr lang="en-US" b="1" dirty="0">
                <a:uFillTx/>
              </a:rPr>
              <a:t>Additional Data </a:t>
            </a:r>
            <a:r>
              <a:rPr lang="en-US" dirty="0">
                <a:uFillTx/>
              </a:rPr>
              <a:t>update are covered later in this</a:t>
            </a:r>
            <a:r>
              <a:rPr lang="en-US" b="1" dirty="0">
                <a:uFillTx/>
              </a:rPr>
              <a:t> </a:t>
            </a:r>
            <a:r>
              <a:rPr lang="en-US" dirty="0">
                <a:uFillTx/>
              </a:rPr>
              <a:t>course</a:t>
            </a:r>
            <a:r>
              <a:rPr lang="en-US" baseline="0" dirty="0">
                <a:uFillTx/>
              </a:rPr>
              <a:t>.</a:t>
            </a: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28</a:t>
            </a:fld>
            <a:endParaRPr lang="en-US" dirty="0">
              <a:uFillTx/>
            </a:endParaRPr>
          </a:p>
        </p:txBody>
      </p:sp>
    </p:spTree>
    <p:extLst>
      <p:ext uri="{BB962C8B-B14F-4D97-AF65-F5344CB8AC3E}">
        <p14:creationId xmlns:p14="http://schemas.microsoft.com/office/powerpoint/2010/main" val="111912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29</a:t>
            </a:fld>
            <a:endParaRPr lang="en-US" dirty="0">
              <a:uFillTx/>
            </a:endParaRPr>
          </a:p>
        </p:txBody>
      </p:sp>
    </p:spTree>
    <p:extLst>
      <p:ext uri="{BB962C8B-B14F-4D97-AF65-F5344CB8AC3E}">
        <p14:creationId xmlns:p14="http://schemas.microsoft.com/office/powerpoint/2010/main" val="2042086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30</a:t>
            </a:fld>
            <a:endParaRPr lang="en-US" dirty="0">
              <a:uFillTx/>
            </a:endParaRPr>
          </a:p>
        </p:txBody>
      </p:sp>
    </p:spTree>
    <p:extLst>
      <p:ext uri="{BB962C8B-B14F-4D97-AF65-F5344CB8AC3E}">
        <p14:creationId xmlns:p14="http://schemas.microsoft.com/office/powerpoint/2010/main" val="893646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C2D5646-A00B-3942-B201-4EB41B9B77BE}" type="slidenum">
              <a:rPr lang="en-US" smtClean="0">
                <a:solidFill>
                  <a:srgbClr val="000000"/>
                </a:solidFill>
                <a:uFillTx/>
              </a:rPr>
              <a:pPr/>
              <a:t>31</a:t>
            </a:fld>
            <a:endParaRPr lang="en-US" dirty="0">
              <a:solidFill>
                <a:srgbClr val="000000"/>
              </a:solidFill>
              <a:uFillTx/>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baseline="0" dirty="0">
                <a:uFillTx/>
              </a:rPr>
              <a:t>For </a:t>
            </a:r>
            <a:r>
              <a:rPr lang="en-US" b="1" baseline="0" dirty="0">
                <a:uFillTx/>
              </a:rPr>
              <a:t>Position Data </a:t>
            </a:r>
            <a:r>
              <a:rPr lang="en-US" baseline="0" dirty="0">
                <a:uFillTx/>
              </a:rPr>
              <a:t>changes, you only need to complete the </a:t>
            </a:r>
            <a:r>
              <a:rPr lang="en-US" b="1" baseline="0" dirty="0">
                <a:uFillTx/>
              </a:rPr>
              <a:t>Position Change Reason</a:t>
            </a:r>
            <a:r>
              <a:rPr lang="en-US" b="0" baseline="0" dirty="0">
                <a:uFillTx/>
              </a:rPr>
              <a:t>.  The action code POS will appear as a default.</a:t>
            </a:r>
            <a:endParaRPr lang="en-US" baseline="0" dirty="0">
              <a:uFillTx/>
            </a:endParaRPr>
          </a:p>
          <a:p>
            <a:endParaRPr lang="en-US" baseline="0" dirty="0">
              <a:uFillTx/>
            </a:endParaRPr>
          </a:p>
          <a:p>
            <a:r>
              <a:rPr lang="en-US" baseline="0" dirty="0">
                <a:uFillTx/>
              </a:rPr>
              <a:t>For Job Data changes, you must complete both the </a:t>
            </a:r>
            <a:r>
              <a:rPr lang="en-US" b="1" baseline="0" dirty="0">
                <a:uFillTx/>
              </a:rPr>
              <a:t>Action</a:t>
            </a:r>
            <a:r>
              <a:rPr lang="en-US" baseline="0" dirty="0">
                <a:uFillTx/>
              </a:rPr>
              <a:t> and </a:t>
            </a:r>
            <a:r>
              <a:rPr lang="en-US" b="1" baseline="0" dirty="0">
                <a:uFillTx/>
              </a:rPr>
              <a:t>Action Reason</a:t>
            </a:r>
            <a:r>
              <a:rPr lang="en-US" baseline="0" dirty="0">
                <a:uFillTx/>
              </a:rPr>
              <a:t>. The options that display in the </a:t>
            </a:r>
            <a:r>
              <a:rPr lang="en-US" b="1" baseline="0" dirty="0">
                <a:uFillTx/>
              </a:rPr>
              <a:t>Action Reason </a:t>
            </a:r>
            <a:r>
              <a:rPr lang="en-US" baseline="0" dirty="0">
                <a:uFillTx/>
              </a:rPr>
              <a:t>are dependent on the selected </a:t>
            </a:r>
            <a:r>
              <a:rPr lang="en-US" b="1" baseline="0" dirty="0">
                <a:uFillTx/>
              </a:rPr>
              <a:t>Action</a:t>
            </a:r>
            <a:r>
              <a:rPr lang="en-US" baseline="0" dirty="0">
                <a:uFillTx/>
              </a:rPr>
              <a:t>. On the next slide, you will access the </a:t>
            </a:r>
            <a:r>
              <a:rPr lang="en-US" i="1" baseline="0" dirty="0">
                <a:uFillTx/>
              </a:rPr>
              <a:t>PayPath Transactions Action Codes, Reason Codes and Descriptions </a:t>
            </a:r>
            <a:r>
              <a:rPr lang="en-US" dirty="0">
                <a:uFillTx/>
              </a:rPr>
              <a:t>job aid </a:t>
            </a:r>
            <a:r>
              <a:rPr lang="en-US" baseline="0" dirty="0">
                <a:uFillTx/>
              </a:rPr>
              <a:t>to review a full listing of codes.</a:t>
            </a:r>
          </a:p>
        </p:txBody>
      </p:sp>
    </p:spTree>
    <p:extLst>
      <p:ext uri="{BB962C8B-B14F-4D97-AF65-F5344CB8AC3E}">
        <p14:creationId xmlns:p14="http://schemas.microsoft.com/office/powerpoint/2010/main" val="413446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100" dirty="0">
                <a:solidFill>
                  <a:srgbClr val="000000"/>
                </a:solidFill>
                <a:uFillTx/>
                <a:latin typeface="Arial" panose="020B0604020202020204" pitchFamily="34" charset="0"/>
                <a:cs typeface="Arial" panose="020B0604020202020204" pitchFamily="34" charset="0"/>
              </a:rPr>
              <a:t>Reports</a:t>
            </a:r>
            <a:r>
              <a:rPr lang="en-US" sz="1100" baseline="0" dirty="0">
                <a:solidFill>
                  <a:srgbClr val="000000"/>
                </a:solidFill>
                <a:uFillTx/>
                <a:latin typeface="Arial" panose="020B0604020202020204" pitchFamily="34" charset="0"/>
                <a:cs typeface="Arial" panose="020B0604020202020204" pitchFamily="34" charset="0"/>
              </a:rPr>
              <a:t> To is an attribute of the position, </a:t>
            </a:r>
            <a:r>
              <a:rPr lang="en-US" sz="1100" dirty="0">
                <a:solidFill>
                  <a:srgbClr val="000000"/>
                </a:solidFill>
                <a:uFillTx/>
                <a:latin typeface="Arial" panose="020B0604020202020204" pitchFamily="34" charset="0"/>
                <a:cs typeface="Arial" panose="020B0604020202020204" pitchFamily="34" charset="0"/>
              </a:rPr>
              <a:t>which determines who, the position in question reports to. Changes</a:t>
            </a:r>
            <a:r>
              <a:rPr lang="en-US" sz="1100" baseline="0" dirty="0">
                <a:solidFill>
                  <a:srgbClr val="000000"/>
                </a:solidFill>
                <a:uFillTx/>
                <a:latin typeface="Arial" panose="020B0604020202020204" pitchFamily="34" charset="0"/>
                <a:cs typeface="Arial" panose="020B0604020202020204" pitchFamily="34" charset="0"/>
              </a:rPr>
              <a:t> to Reports To for filled positions can be made via PayPath. </a:t>
            </a:r>
          </a:p>
          <a:p>
            <a:pPr marL="0" marR="0" lvl="0" indent="0" algn="l" defTabSz="914400" rtl="0" eaLnBrk="1" fontAlgn="auto" latinLnBrk="0" hangingPunct="1">
              <a:lnSpc>
                <a:spcPct val="100000"/>
              </a:lnSpc>
              <a:spcBef>
                <a:spcPts val="0"/>
              </a:spcBef>
              <a:spcAft>
                <a:spcPts val="0"/>
              </a:spcAft>
              <a:buFontTx/>
              <a:buNone/>
              <a:defRPr>
                <a:uFillTx/>
              </a:defRPr>
            </a:pPr>
            <a:endParaRPr lang="en-US" sz="110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100" baseline="0" dirty="0">
                <a:solidFill>
                  <a:srgbClr val="000000"/>
                </a:solidFill>
                <a:uFillTx/>
                <a:latin typeface="Arial" panose="020B0604020202020204" pitchFamily="34" charset="0"/>
                <a:cs typeface="Arial" panose="020B0604020202020204" pitchFamily="34" charset="0"/>
              </a:rPr>
              <a:t>Action Reason Codes are explained later in the course. </a:t>
            </a:r>
          </a:p>
          <a:p>
            <a:pPr marL="0" marR="0" lvl="0" indent="0" algn="l" defTabSz="914400" rtl="0" eaLnBrk="1" fontAlgn="auto" latinLnBrk="0" hangingPunct="1">
              <a:lnSpc>
                <a:spcPct val="100000"/>
              </a:lnSpc>
              <a:spcBef>
                <a:spcPts val="0"/>
              </a:spcBef>
              <a:spcAft>
                <a:spcPts val="0"/>
              </a:spcAft>
              <a:buFontTx/>
              <a:buNone/>
              <a:defRPr>
                <a:uFillTx/>
              </a:defRPr>
            </a:pPr>
            <a:endParaRPr lang="en-US" sz="1100" baseline="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32</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9691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100" dirty="0">
                <a:solidFill>
                  <a:srgbClr val="000000"/>
                </a:solidFill>
                <a:uFillTx/>
                <a:latin typeface="Arial" panose="020B0604020202020204" pitchFamily="34" charset="0"/>
                <a:cs typeface="Arial" panose="020B0604020202020204" pitchFamily="34" charset="0"/>
              </a:rPr>
              <a:t>All </a:t>
            </a:r>
            <a:r>
              <a:rPr lang="en-US" sz="1100" dirty="0" err="1">
                <a:solidFill>
                  <a:srgbClr val="000000"/>
                </a:solidFill>
                <a:uFillTx/>
                <a:latin typeface="Arial" panose="020B0604020202020204" pitchFamily="34" charset="0"/>
                <a:cs typeface="Arial" panose="020B0604020202020204" pitchFamily="34" charset="0"/>
              </a:rPr>
              <a:t>PayPath</a:t>
            </a:r>
            <a:r>
              <a:rPr lang="en-US" sz="1100" dirty="0">
                <a:solidFill>
                  <a:srgbClr val="000000"/>
                </a:solidFill>
                <a:uFillTx/>
                <a:latin typeface="Arial" panose="020B0604020202020204" pitchFamily="34" charset="0"/>
                <a:cs typeface="Arial" panose="020B0604020202020204" pitchFamily="34" charset="0"/>
              </a:rPr>
              <a:t> Actions are</a:t>
            </a:r>
            <a:r>
              <a:rPr lang="en-US" sz="1100" baseline="0" dirty="0">
                <a:solidFill>
                  <a:srgbClr val="000000"/>
                </a:solidFill>
                <a:uFillTx/>
                <a:latin typeface="Arial" panose="020B0604020202020204" pitchFamily="34" charset="0"/>
                <a:cs typeface="Arial" panose="020B0604020202020204" pitchFamily="34" charset="0"/>
              </a:rPr>
              <a:t> managed and approved locally at UCI. Use of the Action/Action reason codes should BEST/CLOSELY reflect the type of change associated with the transaction being submitted. Your initiator comments should include details to further explain.</a:t>
            </a:r>
          </a:p>
          <a:p>
            <a:pPr marL="0" marR="0" lvl="0" indent="0" algn="l" defTabSz="914400" rtl="0" eaLnBrk="1" fontAlgn="auto" latinLnBrk="0" hangingPunct="1">
              <a:lnSpc>
                <a:spcPct val="100000"/>
              </a:lnSpc>
              <a:spcBef>
                <a:spcPts val="0"/>
              </a:spcBef>
              <a:spcAft>
                <a:spcPts val="0"/>
              </a:spcAft>
              <a:buFontTx/>
              <a:buNone/>
              <a:defRPr>
                <a:uFillTx/>
              </a:defRPr>
            </a:pPr>
            <a:endParaRPr lang="en-US" sz="1100" baseline="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33</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914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4</a:t>
            </a:fld>
            <a:endParaRPr lang="en-US" dirty="0">
              <a:uFillTx/>
            </a:endParaRPr>
          </a:p>
        </p:txBody>
      </p:sp>
    </p:spTree>
    <p:extLst>
      <p:ext uri="{BB962C8B-B14F-4D97-AF65-F5344CB8AC3E}">
        <p14:creationId xmlns:p14="http://schemas.microsoft.com/office/powerpoint/2010/main" val="3110845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Keep in Mind, POS is the only Action code available on the Position</a:t>
            </a:r>
            <a:r>
              <a:rPr lang="en-US" baseline="0" dirty="0">
                <a:uFillTx/>
              </a:rPr>
              <a:t> Data tab and therefore is auto defaulted onto the page.</a:t>
            </a:r>
            <a:endParaRPr lang="en-US" dirty="0">
              <a:uFillTx/>
            </a:endParaRPr>
          </a:p>
        </p:txBody>
      </p:sp>
    </p:spTree>
    <p:extLst>
      <p:ext uri="{BB962C8B-B14F-4D97-AF65-F5344CB8AC3E}">
        <p14:creationId xmlns:p14="http://schemas.microsoft.com/office/powerpoint/2010/main" val="86271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Additional Pay tab does not</a:t>
            </a:r>
            <a:r>
              <a:rPr lang="en-US" baseline="0" dirty="0">
                <a:uFillTx/>
              </a:rPr>
              <a:t> require a “Action” code to be identified. There is also no data field available to identify this,</a:t>
            </a:r>
          </a:p>
          <a:p>
            <a:endParaRPr lang="en-US" baseline="0" dirty="0">
              <a:uFillTx/>
            </a:endParaRPr>
          </a:p>
          <a:p>
            <a:r>
              <a:rPr lang="en-US" baseline="0" dirty="0">
                <a:uFillTx/>
              </a:rPr>
              <a:t>No, effective dates do no need to be entered on position or job data tab when only submitting additional pay data.</a:t>
            </a:r>
            <a:endParaRPr lang="en-US" dirty="0">
              <a:uFillTx/>
            </a:endParaRPr>
          </a:p>
        </p:txBody>
      </p:sp>
    </p:spTree>
    <p:extLst>
      <p:ext uri="{BB962C8B-B14F-4D97-AF65-F5344CB8AC3E}">
        <p14:creationId xmlns:p14="http://schemas.microsoft.com/office/powerpoint/2010/main" val="3314173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For</a:t>
            </a:r>
            <a:r>
              <a:rPr lang="en-US" baseline="0" dirty="0">
                <a:uFillTx/>
              </a:rPr>
              <a:t> UPK job aids, instruct the users to open the job aid and review the online PDF version.</a:t>
            </a:r>
          </a:p>
          <a:p>
            <a:pPr marL="0" marR="0" indent="0" algn="l" defTabSz="914400" rtl="0" eaLnBrk="1" fontAlgn="auto" latinLnBrk="0" hangingPunct="1">
              <a:lnSpc>
                <a:spcPct val="100000"/>
              </a:lnSpc>
              <a:spcBef>
                <a:spcPts val="0"/>
              </a:spcBef>
              <a:spcAft>
                <a:spcPts val="0"/>
              </a:spcAft>
              <a:buFontTx/>
              <a:buNone/>
              <a:defRPr>
                <a:uFillTx/>
              </a:defRPr>
            </a:pPr>
            <a:r>
              <a:rPr lang="en-US" baseline="0" dirty="0">
                <a:uFillTx/>
              </a:rPr>
              <a:t>Note there are separate job aids specific to Academics and Staff.</a:t>
            </a:r>
          </a:p>
          <a:p>
            <a:pPr marL="0" marR="0" indent="0" algn="l" defTabSz="914400" rtl="0" eaLnBrk="1" fontAlgn="auto" latinLnBrk="0" hangingPunct="1">
              <a:lnSpc>
                <a:spcPct val="100000"/>
              </a:lnSpc>
              <a:spcBef>
                <a:spcPts val="0"/>
              </a:spcBef>
              <a:spcAft>
                <a:spcPts val="0"/>
              </a:spcAft>
              <a:buFontTx/>
              <a:buNone/>
              <a:defRPr>
                <a:uFillTx/>
              </a:defRPr>
            </a:pPr>
            <a:endParaRPr lang="en-US" baseline="0" dirty="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US" baseline="0" dirty="0">
                <a:uFillTx/>
              </a:rPr>
              <a:t>This job aid is referred to throughout this training.</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37</a:t>
            </a:fld>
            <a:endParaRPr lang="en-US" dirty="0">
              <a:solidFill>
                <a:srgbClr val="000000"/>
              </a:solidFill>
              <a:uFillTx/>
            </a:endParaRPr>
          </a:p>
        </p:txBody>
      </p:sp>
    </p:spTree>
    <p:extLst>
      <p:ext uri="{BB962C8B-B14F-4D97-AF65-F5344CB8AC3E}">
        <p14:creationId xmlns:p14="http://schemas.microsoft.com/office/powerpoint/2010/main" val="844856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38</a:t>
            </a:fld>
            <a:endParaRPr lang="en-US" dirty="0">
              <a:uFillTx/>
            </a:endParaRPr>
          </a:p>
        </p:txBody>
      </p:sp>
    </p:spTree>
    <p:extLst>
      <p:ext uri="{BB962C8B-B14F-4D97-AF65-F5344CB8AC3E}">
        <p14:creationId xmlns:p14="http://schemas.microsoft.com/office/powerpoint/2010/main" val="3223146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a:solidFill>
                  <a:srgbClr val="000000"/>
                </a:solidFill>
                <a:uFillTx/>
                <a:latin typeface="Arial" panose="020B0604020202020204" pitchFamily="34" charset="0"/>
                <a:cs typeface="Arial" panose="020B0604020202020204" pitchFamily="34" charset="0"/>
              </a:rPr>
              <a:t>Having completed this Lesson, you should be able to:</a:t>
            </a:r>
          </a:p>
          <a:p>
            <a:pPr marL="17145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Identify the transactions performed using </a:t>
            </a:r>
            <a:r>
              <a:rPr lang="en-US" sz="1100" b="1" dirty="0">
                <a:solidFill>
                  <a:srgbClr val="000000"/>
                </a:solidFill>
                <a:uFillTx/>
                <a:latin typeface="Arial" panose="020B0604020202020204" pitchFamily="34" charset="0"/>
                <a:cs typeface="Arial" panose="020B0604020202020204" pitchFamily="34" charset="0"/>
              </a:rPr>
              <a:t>PayPath Actions</a:t>
            </a:r>
            <a:r>
              <a:rPr lang="en-US" sz="1100" dirty="0">
                <a:solidFill>
                  <a:srgbClr val="000000"/>
                </a:solidFill>
                <a:uFillTx/>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Describe the PayPath Transaction system process.</a:t>
            </a:r>
          </a:p>
          <a:p>
            <a:pPr marL="17145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Identify the PayPath transaction action and reason codes.</a:t>
            </a:r>
          </a:p>
          <a:p>
            <a:pPr marL="17145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Describe the </a:t>
            </a:r>
            <a:r>
              <a:rPr lang="en-US" sz="1100" b="1" dirty="0">
                <a:solidFill>
                  <a:srgbClr val="000000"/>
                </a:solidFill>
                <a:uFillTx/>
                <a:latin typeface="Arial" panose="020B0604020202020204" pitchFamily="34" charset="0"/>
                <a:cs typeface="Arial" panose="020B0604020202020204" pitchFamily="34" charset="0"/>
              </a:rPr>
              <a:t>PayPath Actions </a:t>
            </a:r>
            <a:r>
              <a:rPr lang="en-US" sz="1100" dirty="0">
                <a:solidFill>
                  <a:srgbClr val="000000"/>
                </a:solidFill>
                <a:uFillTx/>
                <a:latin typeface="Arial" panose="020B0604020202020204" pitchFamily="34" charset="0"/>
                <a:cs typeface="Arial" panose="020B0604020202020204" pitchFamily="34" charset="0"/>
              </a:rPr>
              <a:t>entry pages.</a:t>
            </a:r>
          </a:p>
          <a:p>
            <a:endParaRPr lang="en-US" sz="1100" baseline="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39</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3018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40</a:t>
            </a:fld>
            <a:endParaRPr lang="en-US" dirty="0">
              <a:uFillTx/>
            </a:endParaRPr>
          </a:p>
        </p:txBody>
      </p:sp>
    </p:spTree>
    <p:extLst>
      <p:ext uri="{BB962C8B-B14F-4D97-AF65-F5344CB8AC3E}">
        <p14:creationId xmlns:p14="http://schemas.microsoft.com/office/powerpoint/2010/main" val="1808709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100" dirty="0">
                <a:solidFill>
                  <a:srgbClr val="000000"/>
                </a:solidFill>
                <a:uFillTx/>
                <a:latin typeface="Arial" panose="020B0604020202020204" pitchFamily="34" charset="0"/>
                <a:cs typeface="Arial" panose="020B0604020202020204" pitchFamily="34" charset="0"/>
              </a:rPr>
              <a:t>Transactions that are initiated using the </a:t>
            </a:r>
            <a:r>
              <a:rPr lang="en-US" sz="1100" b="1" dirty="0">
                <a:solidFill>
                  <a:srgbClr val="000000"/>
                </a:solidFill>
                <a:uFillTx/>
                <a:latin typeface="Arial" panose="020B0604020202020204" pitchFamily="34" charset="0"/>
                <a:cs typeface="Arial" panose="020B0604020202020204" pitchFamily="34" charset="0"/>
              </a:rPr>
              <a:t>PayPath Actions</a:t>
            </a:r>
            <a:r>
              <a:rPr lang="en-US" sz="1100" dirty="0">
                <a:solidFill>
                  <a:srgbClr val="000000"/>
                </a:solidFill>
                <a:uFillTx/>
                <a:latin typeface="Arial" panose="020B0604020202020204" pitchFamily="34" charset="0"/>
                <a:cs typeface="Arial" panose="020B0604020202020204" pitchFamily="34" charset="0"/>
              </a:rPr>
              <a:t> component include:</a:t>
            </a:r>
          </a:p>
          <a:p>
            <a:r>
              <a:rPr lang="en-US" sz="1100" dirty="0">
                <a:solidFill>
                  <a:srgbClr val="000000"/>
                </a:solidFill>
                <a:uFillTx/>
                <a:latin typeface="Arial" panose="020B0604020202020204" pitchFamily="34" charset="0"/>
                <a:cs typeface="Arial" panose="020B0604020202020204" pitchFamily="34" charset="0"/>
              </a:rPr>
              <a:t>The answer is E. A and 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41</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6516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100" dirty="0">
                <a:solidFill>
                  <a:srgbClr val="000000"/>
                </a:solidFill>
                <a:uFillTx/>
                <a:latin typeface="Arial" panose="020B0604020202020204" pitchFamily="34" charset="0"/>
                <a:cs typeface="Arial" panose="020B0604020202020204" pitchFamily="34" charset="0"/>
              </a:rPr>
              <a:t>All </a:t>
            </a:r>
            <a:r>
              <a:rPr lang="en-US" sz="1100" b="1" dirty="0">
                <a:solidFill>
                  <a:srgbClr val="000000"/>
                </a:solidFill>
                <a:uFillTx/>
                <a:latin typeface="Arial" panose="020B0604020202020204" pitchFamily="34" charset="0"/>
                <a:cs typeface="Arial" panose="020B0604020202020204" pitchFamily="34" charset="0"/>
              </a:rPr>
              <a:t>PayPath Actions </a:t>
            </a:r>
            <a:r>
              <a:rPr lang="en-US" sz="1100" dirty="0">
                <a:solidFill>
                  <a:srgbClr val="000000"/>
                </a:solidFill>
                <a:uFillTx/>
                <a:latin typeface="Arial" panose="020B0604020202020204" pitchFamily="34" charset="0"/>
                <a:cs typeface="Arial" panose="020B0604020202020204" pitchFamily="34" charset="0"/>
              </a:rPr>
              <a:t>transaction are routed for approval using the Approval Workflow Engine (AWE).</a:t>
            </a:r>
          </a:p>
          <a:p>
            <a:r>
              <a:rPr lang="en-US" sz="1100" dirty="0">
                <a:solidFill>
                  <a:srgbClr val="000000"/>
                </a:solidFill>
                <a:uFillTx/>
                <a:latin typeface="Arial" panose="020B0604020202020204" pitchFamily="34" charset="0"/>
                <a:cs typeface="Arial" panose="020B0604020202020204" pitchFamily="34" charset="0"/>
              </a:rPr>
              <a:t>The answer is: True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42</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0181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100" dirty="0">
                <a:solidFill>
                  <a:srgbClr val="000000"/>
                </a:solidFill>
                <a:uFillTx/>
                <a:latin typeface="Arial" panose="020B0604020202020204" pitchFamily="34" charset="0"/>
                <a:cs typeface="Arial" panose="020B0604020202020204" pitchFamily="34" charset="0"/>
              </a:rPr>
              <a:t>An </a:t>
            </a:r>
            <a:r>
              <a:rPr lang="en-US" sz="1100" b="1" dirty="0">
                <a:solidFill>
                  <a:srgbClr val="000000"/>
                </a:solidFill>
                <a:uFillTx/>
                <a:latin typeface="Arial" panose="020B0604020202020204" pitchFamily="34" charset="0"/>
                <a:cs typeface="Arial" panose="020B0604020202020204" pitchFamily="34" charset="0"/>
              </a:rPr>
              <a:t>Action</a:t>
            </a:r>
            <a:r>
              <a:rPr lang="en-US" sz="1100" dirty="0">
                <a:solidFill>
                  <a:srgbClr val="000000"/>
                </a:solidFill>
                <a:uFillTx/>
                <a:latin typeface="Arial" panose="020B0604020202020204" pitchFamily="34" charset="0"/>
                <a:cs typeface="Arial" panose="020B0604020202020204" pitchFamily="34" charset="0"/>
              </a:rPr>
              <a:t> and </a:t>
            </a:r>
            <a:r>
              <a:rPr lang="en-US" sz="1100" b="1" dirty="0">
                <a:solidFill>
                  <a:srgbClr val="000000"/>
                </a:solidFill>
                <a:uFillTx/>
                <a:latin typeface="Arial" panose="020B0604020202020204" pitchFamily="34" charset="0"/>
                <a:cs typeface="Arial" panose="020B0604020202020204" pitchFamily="34" charset="0"/>
              </a:rPr>
              <a:t>Action Reason </a:t>
            </a:r>
            <a:r>
              <a:rPr lang="en-US" sz="1100" dirty="0">
                <a:solidFill>
                  <a:srgbClr val="000000"/>
                </a:solidFill>
                <a:uFillTx/>
                <a:latin typeface="Arial" panose="020B0604020202020204" pitchFamily="34" charset="0"/>
                <a:cs typeface="Arial" panose="020B0604020202020204" pitchFamily="34" charset="0"/>
              </a:rPr>
              <a:t>code</a:t>
            </a:r>
            <a:r>
              <a:rPr lang="en-US" sz="1100" b="1" dirty="0">
                <a:solidFill>
                  <a:srgbClr val="000000"/>
                </a:solidFill>
                <a:uFillTx/>
                <a:latin typeface="Arial" panose="020B0604020202020204" pitchFamily="34" charset="0"/>
                <a:cs typeface="Arial" panose="020B0604020202020204" pitchFamily="34" charset="0"/>
              </a:rPr>
              <a:t> </a:t>
            </a:r>
            <a:r>
              <a:rPr lang="en-US" sz="1100" dirty="0">
                <a:solidFill>
                  <a:srgbClr val="000000"/>
                </a:solidFill>
                <a:uFillTx/>
                <a:latin typeface="Arial" panose="020B0604020202020204" pitchFamily="34" charset="0"/>
                <a:cs typeface="Arial" panose="020B0604020202020204" pitchFamily="34" charset="0"/>
              </a:rPr>
              <a:t>is needed only for pay rate job data changes. </a:t>
            </a:r>
          </a:p>
          <a:p>
            <a:pPr marL="0" marR="0" lvl="0" indent="0" algn="l" defTabSz="914400" rtl="0" eaLnBrk="1" fontAlgn="auto" latinLnBrk="0" hangingPunct="1">
              <a:lnSpc>
                <a:spcPct val="100000"/>
              </a:lnSpc>
              <a:spcBef>
                <a:spcPts val="0"/>
              </a:spcBef>
              <a:spcAft>
                <a:spcPts val="0"/>
              </a:spcAft>
              <a:buFontTx/>
              <a:buNone/>
              <a:defRPr>
                <a:uFillTx/>
              </a:defRPr>
            </a:pPr>
            <a:r>
              <a:rPr lang="en-US" sz="1100" dirty="0">
                <a:solidFill>
                  <a:srgbClr val="000000"/>
                </a:solidFill>
                <a:uFillTx/>
                <a:latin typeface="Arial" panose="020B0604020202020204" pitchFamily="34" charset="0"/>
                <a:cs typeface="Arial" panose="020B0604020202020204" pitchFamily="34" charset="0"/>
              </a:rPr>
              <a:t>The answer is: False. An </a:t>
            </a:r>
            <a:r>
              <a:rPr lang="en-US" sz="1100" b="1" dirty="0">
                <a:solidFill>
                  <a:srgbClr val="000000"/>
                </a:solidFill>
                <a:uFillTx/>
                <a:latin typeface="Arial" panose="020B0604020202020204" pitchFamily="34" charset="0"/>
                <a:cs typeface="Arial" panose="020B0604020202020204" pitchFamily="34" charset="0"/>
              </a:rPr>
              <a:t>Action</a:t>
            </a:r>
            <a:r>
              <a:rPr lang="en-US" sz="1100" dirty="0">
                <a:solidFill>
                  <a:srgbClr val="000000"/>
                </a:solidFill>
                <a:uFillTx/>
                <a:latin typeface="Arial" panose="020B0604020202020204" pitchFamily="34" charset="0"/>
                <a:cs typeface="Arial" panose="020B0604020202020204" pitchFamily="34" charset="0"/>
              </a:rPr>
              <a:t> and an </a:t>
            </a:r>
            <a:r>
              <a:rPr lang="en-US" sz="1100" b="1" dirty="0">
                <a:solidFill>
                  <a:srgbClr val="000000"/>
                </a:solidFill>
                <a:uFillTx/>
                <a:latin typeface="Arial" panose="020B0604020202020204" pitchFamily="34" charset="0"/>
                <a:cs typeface="Arial" panose="020B0604020202020204" pitchFamily="34" charset="0"/>
              </a:rPr>
              <a:t>Action Reason </a:t>
            </a:r>
            <a:r>
              <a:rPr lang="en-US" sz="1100" dirty="0">
                <a:solidFill>
                  <a:srgbClr val="000000"/>
                </a:solidFill>
                <a:uFillTx/>
                <a:latin typeface="Arial" panose="020B0604020202020204" pitchFamily="34" charset="0"/>
                <a:cs typeface="Arial" panose="020B0604020202020204" pitchFamily="34" charset="0"/>
              </a:rPr>
              <a:t>code must be entered for every </a:t>
            </a:r>
            <a:r>
              <a:rPr lang="en-US" sz="1100" b="1" dirty="0">
                <a:solidFill>
                  <a:srgbClr val="000000"/>
                </a:solidFill>
                <a:uFillTx/>
                <a:latin typeface="Arial" panose="020B0604020202020204" pitchFamily="34" charset="0"/>
                <a:cs typeface="Arial" panose="020B0604020202020204" pitchFamily="34" charset="0"/>
              </a:rPr>
              <a:t>Job Data </a:t>
            </a:r>
            <a:r>
              <a:rPr lang="en-US" sz="1100" dirty="0">
                <a:solidFill>
                  <a:srgbClr val="000000"/>
                </a:solidFill>
                <a:uFillTx/>
                <a:latin typeface="Arial" panose="020B0604020202020204" pitchFamily="34" charset="0"/>
                <a:cs typeface="Arial" panose="020B0604020202020204" pitchFamily="34" charset="0"/>
              </a:rPr>
              <a:t>change transaction.</a:t>
            </a: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43</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1189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44</a:t>
            </a:fld>
            <a:endParaRPr lang="en-US" dirty="0">
              <a:uFillTx/>
            </a:endParaRPr>
          </a:p>
        </p:txBody>
      </p:sp>
    </p:spTree>
    <p:extLst>
      <p:ext uri="{BB962C8B-B14F-4D97-AF65-F5344CB8AC3E}">
        <p14:creationId xmlns:p14="http://schemas.microsoft.com/office/powerpoint/2010/main" val="111581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uFillTx/>
            </a:endParaRPr>
          </a:p>
        </p:txBody>
      </p:sp>
      <p:sp>
        <p:nvSpPr>
          <p:cNvPr id="135" name="Google Shape;135;p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uFillTx/>
              </a:rPr>
              <a:t>5</a:t>
            </a:fld>
            <a:endParaRPr>
              <a:uFillTx/>
            </a:endParaRPr>
          </a:p>
        </p:txBody>
      </p:sp>
    </p:spTree>
    <p:extLst>
      <p:ext uri="{BB962C8B-B14F-4D97-AF65-F5344CB8AC3E}">
        <p14:creationId xmlns:p14="http://schemas.microsoft.com/office/powerpoint/2010/main" val="767603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45</a:t>
            </a:fld>
            <a:endParaRPr lang="en-US" dirty="0">
              <a:solidFill>
                <a:srgbClr val="000000"/>
              </a:solidFill>
              <a:uFillTx/>
            </a:endParaRPr>
          </a:p>
        </p:txBody>
      </p:sp>
    </p:spTree>
    <p:extLst>
      <p:ext uri="{BB962C8B-B14F-4D97-AF65-F5344CB8AC3E}">
        <p14:creationId xmlns:p14="http://schemas.microsoft.com/office/powerpoint/2010/main" val="1054288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uFillTx/>
              </a:rPr>
              <a:t>Before</a:t>
            </a:r>
            <a:r>
              <a:rPr lang="en-US" sz="1100" baseline="0" dirty="0">
                <a:uFillTx/>
              </a:rPr>
              <a:t> we move on to how Position Data can be managed in PayPath let’s start with a refresher on the concept of Position Management. </a:t>
            </a:r>
          </a:p>
          <a:p>
            <a:pPr marL="0" indent="0">
              <a:buFont typeface="Arial" panose="020B0604020202020204" pitchFamily="34" charset="0"/>
              <a:buNone/>
            </a:pPr>
            <a:endParaRPr lang="en-US" sz="1100" baseline="0" dirty="0">
              <a:uFillTx/>
            </a:endParaRPr>
          </a:p>
          <a:p>
            <a:pPr marL="0" indent="0">
              <a:buFont typeface="Arial" panose="020B0604020202020204" pitchFamily="34" charset="0"/>
              <a:buNone/>
            </a:pPr>
            <a:r>
              <a:rPr lang="en-US" sz="1100" baseline="0" dirty="0">
                <a:uFillTx/>
              </a:rPr>
              <a:t>Multi-headcount positions will only be used for transitional staff positions (for training purposes).</a:t>
            </a:r>
            <a:endParaRPr lang="en-US" sz="1100" dirty="0">
              <a:uFillTx/>
            </a:endParaRPr>
          </a:p>
        </p:txBody>
      </p:sp>
    </p:spTree>
    <p:extLst>
      <p:ext uri="{BB962C8B-B14F-4D97-AF65-F5344CB8AC3E}">
        <p14:creationId xmlns:p14="http://schemas.microsoft.com/office/powerpoint/2010/main" val="3825169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48</a:t>
            </a:fld>
            <a:endParaRPr lang="en-US" dirty="0">
              <a:uFillTx/>
            </a:endParaRPr>
          </a:p>
        </p:txBody>
      </p:sp>
    </p:spTree>
    <p:extLst>
      <p:ext uri="{BB962C8B-B14F-4D97-AF65-F5344CB8AC3E}">
        <p14:creationId xmlns:p14="http://schemas.microsoft.com/office/powerpoint/2010/main" val="1576629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49</a:t>
            </a:fld>
            <a:endParaRPr lang="en-US" dirty="0">
              <a:solidFill>
                <a:srgbClr val="000000"/>
              </a:solidFill>
              <a:uFillTx/>
            </a:endParaRPr>
          </a:p>
        </p:txBody>
      </p:sp>
    </p:spTree>
    <p:extLst>
      <p:ext uri="{BB962C8B-B14F-4D97-AF65-F5344CB8AC3E}">
        <p14:creationId xmlns:p14="http://schemas.microsoft.com/office/powerpoint/2010/main" val="808139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Position Initiators can initiate a position control request for updates to a vacant position or a multi-head count position.</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50</a:t>
            </a:fld>
            <a:endParaRPr lang="en-US" dirty="0">
              <a:solidFill>
                <a:srgbClr val="000000"/>
              </a:solidFill>
              <a:uFillTx/>
            </a:endParaRPr>
          </a:p>
        </p:txBody>
      </p:sp>
    </p:spTree>
    <p:extLst>
      <p:ext uri="{BB962C8B-B14F-4D97-AF65-F5344CB8AC3E}">
        <p14:creationId xmlns:p14="http://schemas.microsoft.com/office/powerpoint/2010/main" val="219291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Note: Prior to making FLSA Status changes, please consult with your CPO, HR Business Partner or Academic Personnel Coordinator.</a:t>
            </a: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51</a:t>
            </a:fld>
            <a:endParaRPr lang="en-US" dirty="0">
              <a:uFillTx/>
            </a:endParaRPr>
          </a:p>
        </p:txBody>
      </p:sp>
    </p:spTree>
    <p:extLst>
      <p:ext uri="{BB962C8B-B14F-4D97-AF65-F5344CB8AC3E}">
        <p14:creationId xmlns:p14="http://schemas.microsoft.com/office/powerpoint/2010/main" val="2646353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52</a:t>
            </a:fld>
            <a:endParaRPr lang="en-US" dirty="0">
              <a:uFillTx/>
            </a:endParaRPr>
          </a:p>
        </p:txBody>
      </p:sp>
    </p:spTree>
    <p:extLst>
      <p:ext uri="{BB962C8B-B14F-4D97-AF65-F5344CB8AC3E}">
        <p14:creationId xmlns:p14="http://schemas.microsoft.com/office/powerpoint/2010/main" val="3390350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Key</a:t>
            </a:r>
            <a:r>
              <a:rPr lang="en-US" baseline="0" dirty="0">
                <a:uFillTx/>
              </a:rPr>
              <a:t> s</a:t>
            </a:r>
            <a:r>
              <a:rPr lang="en-US" dirty="0">
                <a:uFillTx/>
              </a:rPr>
              <a:t>ystem steps for entering a position data change transaction: </a:t>
            </a:r>
          </a:p>
          <a:p>
            <a:pPr marL="228600" marR="0" lvl="2" indent="-228600" algn="l" defTabSz="914400" rtl="0" eaLnBrk="1" fontAlgn="auto" latinLnBrk="0" hangingPunct="1">
              <a:lnSpc>
                <a:spcPct val="114000"/>
              </a:lnSpc>
              <a:spcBef>
                <a:spcPts val="600"/>
              </a:spcBef>
              <a:buFont typeface="Arial" panose="020B0604020202020204" pitchFamily="34" charset="0"/>
              <a:buChar char="•"/>
              <a:defRPr>
                <a:uFillTx/>
              </a:defRPr>
            </a:pPr>
            <a:r>
              <a:rPr lang="en-US" dirty="0">
                <a:uFillTx/>
              </a:rPr>
              <a:t>First, navigate to the </a:t>
            </a:r>
            <a:r>
              <a:rPr lang="en-US" b="1" dirty="0">
                <a:uFillTx/>
              </a:rPr>
              <a:t>PayPath Actions </a:t>
            </a:r>
            <a:r>
              <a:rPr lang="en-US" dirty="0">
                <a:uFillTx/>
              </a:rPr>
              <a:t>component and locate the employee to update.</a:t>
            </a:r>
          </a:p>
          <a:p>
            <a:pPr marL="228600" lvl="2" indent="-228600">
              <a:lnSpc>
                <a:spcPct val="114000"/>
              </a:lnSpc>
              <a:spcBef>
                <a:spcPts val="600"/>
              </a:spcBef>
              <a:buFont typeface="Arial" panose="020B0604020202020204" pitchFamily="34" charset="0"/>
              <a:buChar char="•"/>
              <a:defRPr>
                <a:uFillTx/>
              </a:defRPr>
            </a:pPr>
            <a:r>
              <a:rPr lang="en-US" dirty="0">
                <a:uFillTx/>
              </a:rPr>
              <a:t>Next, review the existing position information on the </a:t>
            </a:r>
            <a:r>
              <a:rPr lang="en-US" b="1" dirty="0">
                <a:uFillTx/>
              </a:rPr>
              <a:t>Position Data </a:t>
            </a:r>
            <a:r>
              <a:rPr lang="en-US" dirty="0">
                <a:uFillTx/>
              </a:rPr>
              <a:t>page. Also access the </a:t>
            </a:r>
            <a:r>
              <a:rPr lang="en-US" b="1" dirty="0">
                <a:uFillTx/>
              </a:rPr>
              <a:t>Funding Entry Page</a:t>
            </a:r>
            <a:r>
              <a:rPr lang="en-US" dirty="0">
                <a:uFillTx/>
              </a:rPr>
              <a:t>, </a:t>
            </a:r>
            <a:r>
              <a:rPr lang="en-US" b="1" dirty="0">
                <a:uFillTx/>
              </a:rPr>
              <a:t>Person Org Summary </a:t>
            </a:r>
            <a:r>
              <a:rPr lang="en-US" dirty="0">
                <a:uFillTx/>
              </a:rPr>
              <a:t>page and the </a:t>
            </a:r>
            <a:r>
              <a:rPr lang="en-US" b="1" dirty="0">
                <a:uFillTx/>
              </a:rPr>
              <a:t>Workforce Job Summary</a:t>
            </a:r>
            <a:r>
              <a:rPr lang="en-US" dirty="0">
                <a:uFillTx/>
              </a:rPr>
              <a:t> page</a:t>
            </a:r>
            <a:r>
              <a:rPr lang="en-US" baseline="0" dirty="0">
                <a:uFillTx/>
              </a:rPr>
              <a:t> directly from the </a:t>
            </a:r>
            <a:r>
              <a:rPr lang="en-US" b="1" baseline="0" dirty="0">
                <a:uFillTx/>
              </a:rPr>
              <a:t>Job Data </a:t>
            </a:r>
            <a:r>
              <a:rPr lang="en-US" baseline="0" dirty="0">
                <a:uFillTx/>
              </a:rPr>
              <a:t>tab</a:t>
            </a:r>
            <a:r>
              <a:rPr lang="en-US" dirty="0">
                <a:uFillTx/>
              </a:rPr>
              <a:t>, to gain an understanding of the employee’s current assignments.</a:t>
            </a:r>
          </a:p>
          <a:p>
            <a:pPr marL="228600" indent="-228600">
              <a:lnSpc>
                <a:spcPct val="114000"/>
              </a:lnSpc>
              <a:spcBef>
                <a:spcPts val="600"/>
              </a:spcBef>
              <a:buFont typeface="Arial" panose="020B0604020202020204" pitchFamily="34" charset="0"/>
              <a:buChar char="•"/>
            </a:pPr>
            <a:r>
              <a:rPr lang="en-US" dirty="0">
                <a:uFillTx/>
              </a:rPr>
              <a:t>Next, enter the position update on the </a:t>
            </a:r>
            <a:r>
              <a:rPr lang="en-US" b="1" dirty="0">
                <a:uFillTx/>
              </a:rPr>
              <a:t>Position Data </a:t>
            </a:r>
            <a:r>
              <a:rPr lang="en-US" dirty="0">
                <a:uFillTx/>
              </a:rPr>
              <a:t>page. Enter other updates as needed, for example, a </a:t>
            </a:r>
            <a:r>
              <a:rPr lang="en-US" b="1" dirty="0">
                <a:uFillTx/>
              </a:rPr>
              <a:t>Job Data </a:t>
            </a:r>
            <a:r>
              <a:rPr lang="en-US" dirty="0">
                <a:uFillTx/>
              </a:rPr>
              <a:t>update.</a:t>
            </a:r>
          </a:p>
          <a:p>
            <a:pPr marL="228600" indent="-228600">
              <a:lnSpc>
                <a:spcPct val="114000"/>
              </a:lnSpc>
              <a:spcBef>
                <a:spcPts val="600"/>
              </a:spcBef>
              <a:buFont typeface="Arial" panose="020B0604020202020204" pitchFamily="34" charset="0"/>
              <a:buChar char="•"/>
            </a:pPr>
            <a:r>
              <a:rPr lang="en-US" dirty="0">
                <a:uFillTx/>
              </a:rPr>
              <a:t>Then, navigate to the </a:t>
            </a:r>
            <a:r>
              <a:rPr lang="en-US" b="1" dirty="0">
                <a:uFillTx/>
              </a:rPr>
              <a:t>Additional Pay Data </a:t>
            </a:r>
            <a:r>
              <a:rPr lang="en-US" dirty="0">
                <a:uFillTx/>
              </a:rPr>
              <a:t>page where you can add attachments and enter comments to the Approver. When the transaction is complete, select the </a:t>
            </a:r>
            <a:r>
              <a:rPr lang="en-US" b="1" dirty="0">
                <a:uFillTx/>
              </a:rPr>
              <a:t>Save and Submit </a:t>
            </a:r>
            <a:r>
              <a:rPr lang="en-US" dirty="0">
                <a:uFillTx/>
              </a:rPr>
              <a:t>button.</a:t>
            </a:r>
          </a:p>
          <a:p>
            <a:pPr lvl="1" indent="-211138">
              <a:lnSpc>
                <a:spcPct val="114000"/>
              </a:lnSpc>
              <a:spcBef>
                <a:spcPts val="600"/>
              </a:spcBef>
              <a:spcAft>
                <a:spcPts val="600"/>
              </a:spcAft>
              <a:buFont typeface="Arial" panose="020B0604020202020204" pitchFamily="34" charset="0"/>
              <a:buChar char="•"/>
            </a:pPr>
            <a:r>
              <a:rPr lang="en-US" dirty="0">
                <a:uFillTx/>
              </a:rPr>
              <a:t>After the initiator saves the transaction, it is automatically routed for approval using AWE. A designated Location PayPath Approver reviews and, if applicable, approves the transaction. After approval, the system saves the information directly to the appropriate UCPath component. Depending on your location’s business process, there may be multiple Approvers.</a:t>
            </a:r>
          </a:p>
          <a:p>
            <a:pPr lvl="1" indent="-211138">
              <a:lnSpc>
                <a:spcPct val="114000"/>
              </a:lnSpc>
              <a:spcBef>
                <a:spcPts val="600"/>
              </a:spcBef>
              <a:spcAft>
                <a:spcPts val="600"/>
              </a:spcAft>
              <a:buFont typeface="Arial" panose="020B0604020202020204" pitchFamily="34" charset="0"/>
              <a:buChar char="•"/>
            </a:pPr>
            <a:r>
              <a:rPr lang="en-US" dirty="0">
                <a:uFillTx/>
              </a:rPr>
              <a:t>The Location/department that initiates the transaction also approves the transaction. </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53</a:t>
            </a:fld>
            <a:endParaRPr lang="en-US" dirty="0">
              <a:solidFill>
                <a:srgbClr val="000000"/>
              </a:solidFill>
              <a:uFillTx/>
            </a:endParaRPr>
          </a:p>
        </p:txBody>
      </p:sp>
    </p:spTree>
    <p:extLst>
      <p:ext uri="{BB962C8B-B14F-4D97-AF65-F5344CB8AC3E}">
        <p14:creationId xmlns:p14="http://schemas.microsoft.com/office/powerpoint/2010/main" val="1284820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dirty="0">
                <a:uFillTx/>
              </a:rPr>
              <a:t>When displayed in Slide Show mode, this slide includes animation for the yellow captions. Click to individually display each caption (and hide the previous caption) as you describe the objects on the </a:t>
            </a:r>
            <a:r>
              <a:rPr lang="en-US" b="1" dirty="0">
                <a:uFillTx/>
              </a:rPr>
              <a:t>Position Data</a:t>
            </a:r>
            <a:r>
              <a:rPr lang="en-US" dirty="0">
                <a:uFillTx/>
              </a:rPr>
              <a:t> page.  </a:t>
            </a:r>
            <a:r>
              <a:rPr lang="en-US" i="1" u="sng" dirty="0">
                <a:uFillTx/>
              </a:rPr>
              <a:t>To</a:t>
            </a:r>
            <a:r>
              <a:rPr lang="en-US" i="1" u="sng" baseline="0" dirty="0">
                <a:uFillTx/>
              </a:rPr>
              <a:t> see all of the position actions for an incumbent you must click on the </a:t>
            </a:r>
            <a:r>
              <a:rPr lang="en-US" i="1" u="sng" dirty="0">
                <a:uFillTx/>
              </a:rPr>
              <a:t>“Include History” button on the bottom</a:t>
            </a:r>
            <a:r>
              <a:rPr lang="en-US" i="1" u="sng" baseline="0" dirty="0">
                <a:uFillTx/>
              </a:rPr>
              <a:t> of the page.  </a:t>
            </a:r>
            <a:endParaRPr lang="en-US" i="1" u="sng" dirty="0">
              <a:uFillTx/>
            </a:endParaRPr>
          </a:p>
          <a:p>
            <a:pPr marL="0" marR="0" lvl="0" indent="0" algn="l" defTabSz="914400" rtl="0" eaLnBrk="1" fontAlgn="auto" latinLnBrk="0" hangingPunct="1">
              <a:lnSpc>
                <a:spcPct val="100000"/>
              </a:lnSpc>
              <a:spcBef>
                <a:spcPts val="0"/>
              </a:spcBef>
              <a:spcAft>
                <a:spcPts val="0"/>
              </a:spcAft>
              <a:buFontTx/>
              <a:buNone/>
              <a:defRPr>
                <a:uFillTx/>
              </a:defRPr>
            </a:pPr>
            <a:endParaRPr lang="en-US" dirty="0">
              <a:uFillTx/>
            </a:endParaRPr>
          </a:p>
          <a:p>
            <a:pPr marL="0" marR="0" lvl="0" indent="0" algn="l" defTabSz="914400" rtl="0" eaLnBrk="1" fontAlgn="auto" latinLnBrk="0" hangingPunct="1">
              <a:lnSpc>
                <a:spcPct val="100000"/>
              </a:lnSpc>
              <a:spcBef>
                <a:spcPts val="0"/>
              </a:spcBef>
              <a:spcAft>
                <a:spcPts val="0"/>
              </a:spcAft>
              <a:buFontTx/>
              <a:buNone/>
              <a:defRPr>
                <a:uFillTx/>
              </a:defRPr>
            </a:pPr>
            <a:r>
              <a:rPr lang="en-US" dirty="0">
                <a:uFillTx/>
              </a:rPr>
              <a:t>See the next slide for</a:t>
            </a:r>
            <a:r>
              <a:rPr lang="en-US" baseline="0" dirty="0">
                <a:uFillTx/>
              </a:rPr>
              <a:t> more information on the use of effective date on position data. </a:t>
            </a:r>
            <a:endParaRPr lang="en-US" dirty="0">
              <a:uFillTx/>
            </a:endParaRPr>
          </a:p>
          <a:p>
            <a:endParaRPr lang="en-US" sz="1100" kern="1200" dirty="0">
              <a:solidFill>
                <a:schemeClr val="tx1"/>
              </a:solidFill>
              <a:effectLst/>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54</a:t>
            </a:fld>
            <a:endParaRPr lang="en-US" dirty="0">
              <a:uFillTx/>
            </a:endParaRPr>
          </a:p>
        </p:txBody>
      </p:sp>
    </p:spTree>
    <p:extLst>
      <p:ext uri="{BB962C8B-B14F-4D97-AF65-F5344CB8AC3E}">
        <p14:creationId xmlns:p14="http://schemas.microsoft.com/office/powerpoint/2010/main" val="3378918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100" dirty="0">
                <a:solidFill>
                  <a:srgbClr val="000000"/>
                </a:solidFill>
                <a:uFillTx/>
                <a:latin typeface="Arial" panose="020B0604020202020204" pitchFamily="34" charset="0"/>
                <a:cs typeface="Arial" panose="020B0604020202020204" pitchFamily="34" charset="0"/>
              </a:rPr>
              <a:t>It’s important to note that Position Data is not sequenced</a:t>
            </a:r>
          </a:p>
          <a:p>
            <a:pPr marL="171450" lvl="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Only one position row can exist on a specific effective date.</a:t>
            </a:r>
          </a:p>
          <a:p>
            <a:pPr marL="171450" lvl="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Select the Position Data link when making historical changes to ensure that a position data row does not already exist for that date – be sure to click on the “Include History” button.</a:t>
            </a:r>
          </a:p>
          <a:p>
            <a:pPr marL="171450" lvl="0"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Only the UC Path Center can make changes to an existing effective dated position data row</a:t>
            </a:r>
          </a:p>
          <a:p>
            <a:pPr marL="171450" lvl="0" indent="-171450">
              <a:buFont typeface="Arial" panose="020B0604020202020204" pitchFamily="34" charset="0"/>
              <a:buChar char="•"/>
            </a:pPr>
            <a:endParaRPr lang="en-US" sz="1100" dirty="0">
              <a:solidFill>
                <a:srgbClr val="000000"/>
              </a:solidFill>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dirty="0">
                <a:uFillTx/>
              </a:rPr>
              <a:t>Effective dates should be before or after the current date,</a:t>
            </a:r>
            <a:r>
              <a:rPr lang="en-US" sz="1100" baseline="0" dirty="0">
                <a:uFillTx/>
              </a:rPr>
              <a:t> however it cannot prior to the </a:t>
            </a:r>
            <a:r>
              <a:rPr lang="en-US" sz="1100" i="1" baseline="0" dirty="0">
                <a:uFillTx/>
              </a:rPr>
              <a:t>original</a:t>
            </a:r>
            <a:r>
              <a:rPr lang="en-US" sz="1100" baseline="0" dirty="0">
                <a:uFillTx/>
              </a:rPr>
              <a:t> effective date of the position.</a:t>
            </a:r>
            <a:endParaRPr lang="en-US" sz="110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56</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258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Arial" panose="020B0604020202020204" pitchFamily="34" charset="0"/>
              <a:buNone/>
            </a:pPr>
            <a:endParaRPr lang="en-US" sz="1100" baseline="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7</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844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Please note</a:t>
            </a:r>
            <a:r>
              <a:rPr lang="en-US" baseline="0" dirty="0">
                <a:uFillTx/>
              </a:rPr>
              <a:t> that you can only override the FTE in </a:t>
            </a:r>
            <a:r>
              <a:rPr lang="en-US" baseline="0" dirty="0" err="1">
                <a:uFillTx/>
              </a:rPr>
              <a:t>PayPath</a:t>
            </a:r>
            <a:r>
              <a:rPr lang="en-US" baseline="0" dirty="0">
                <a:uFillTx/>
              </a:rPr>
              <a:t>, when a position is filled.  </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58</a:t>
            </a:fld>
            <a:endParaRPr lang="en-US" dirty="0">
              <a:uFillTx/>
            </a:endParaRPr>
          </a:p>
        </p:txBody>
      </p:sp>
    </p:spTree>
    <p:extLst>
      <p:ext uri="{BB962C8B-B14F-4D97-AF65-F5344CB8AC3E}">
        <p14:creationId xmlns:p14="http://schemas.microsoft.com/office/powerpoint/2010/main" val="108060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59</a:t>
            </a:fld>
            <a:endParaRPr lang="en-US" dirty="0">
              <a:solidFill>
                <a:srgbClr val="000000"/>
              </a:solidFill>
              <a:uFillTx/>
            </a:endParaRPr>
          </a:p>
        </p:txBody>
      </p:sp>
    </p:spTree>
    <p:extLst>
      <p:ext uri="{BB962C8B-B14F-4D97-AF65-F5344CB8AC3E}">
        <p14:creationId xmlns:p14="http://schemas.microsoft.com/office/powerpoint/2010/main" val="605471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uFillTx/>
              </a:defRPr>
            </a:pPr>
            <a:endParaRPr lang="en-US" baseline="0" dirty="0">
              <a:uFillTx/>
            </a:endParaRPr>
          </a:p>
          <a:p>
            <a:pPr defTabSz="931774">
              <a:defRPr>
                <a:uFillTx/>
              </a:defRPr>
            </a:pPr>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60</a:t>
            </a:fld>
            <a:endParaRPr lang="en-US" dirty="0">
              <a:solidFill>
                <a:srgbClr val="000000"/>
              </a:solidFill>
              <a:uFillTx/>
            </a:endParaRPr>
          </a:p>
        </p:txBody>
      </p:sp>
    </p:spTree>
    <p:extLst>
      <p:ext uri="{BB962C8B-B14F-4D97-AF65-F5344CB8AC3E}">
        <p14:creationId xmlns:p14="http://schemas.microsoft.com/office/powerpoint/2010/main" val="2658194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61</a:t>
            </a:fld>
            <a:endParaRPr lang="en-US" dirty="0">
              <a:solidFill>
                <a:srgbClr val="000000"/>
              </a:solidFill>
              <a:uFillTx/>
            </a:endParaRPr>
          </a:p>
        </p:txBody>
      </p:sp>
    </p:spTree>
    <p:extLst>
      <p:ext uri="{BB962C8B-B14F-4D97-AF65-F5344CB8AC3E}">
        <p14:creationId xmlns:p14="http://schemas.microsoft.com/office/powerpoint/2010/main" val="1043026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uFillTx/>
              </a:defRPr>
            </a:pPr>
            <a:endParaRPr lang="en-US" baseline="0" dirty="0">
              <a:uFillTx/>
            </a:endParaRPr>
          </a:p>
          <a:p>
            <a:pPr defTabSz="931774">
              <a:defRPr>
                <a:uFillTx/>
              </a:defRPr>
            </a:pPr>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62</a:t>
            </a:fld>
            <a:endParaRPr lang="en-US" dirty="0">
              <a:solidFill>
                <a:srgbClr val="000000"/>
              </a:solidFill>
              <a:uFillTx/>
            </a:endParaRPr>
          </a:p>
        </p:txBody>
      </p:sp>
    </p:spTree>
    <p:extLst>
      <p:ext uri="{BB962C8B-B14F-4D97-AF65-F5344CB8AC3E}">
        <p14:creationId xmlns:p14="http://schemas.microsoft.com/office/powerpoint/2010/main" val="3269203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63</a:t>
            </a:fld>
            <a:endParaRPr lang="en-US" dirty="0">
              <a:solidFill>
                <a:srgbClr val="000000"/>
              </a:solidFill>
              <a:uFillTx/>
            </a:endParaRPr>
          </a:p>
        </p:txBody>
      </p:sp>
    </p:spTree>
    <p:extLst>
      <p:ext uri="{BB962C8B-B14F-4D97-AF65-F5344CB8AC3E}">
        <p14:creationId xmlns:p14="http://schemas.microsoft.com/office/powerpoint/2010/main" val="1391194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uFillTx/>
              </a:defRPr>
            </a:pPr>
            <a:endParaRPr lang="en-US" baseline="0" dirty="0">
              <a:uFillTx/>
            </a:endParaRPr>
          </a:p>
          <a:p>
            <a:pPr defTabSz="931774">
              <a:defRPr>
                <a:uFillTx/>
              </a:defRPr>
            </a:pPr>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64</a:t>
            </a:fld>
            <a:endParaRPr lang="en-US" dirty="0">
              <a:solidFill>
                <a:srgbClr val="000000"/>
              </a:solidFill>
              <a:uFillTx/>
            </a:endParaRPr>
          </a:p>
        </p:txBody>
      </p:sp>
    </p:spTree>
    <p:extLst>
      <p:ext uri="{BB962C8B-B14F-4D97-AF65-F5344CB8AC3E}">
        <p14:creationId xmlns:p14="http://schemas.microsoft.com/office/powerpoint/2010/main" val="1991021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65</a:t>
            </a:fld>
            <a:endParaRPr lang="en-US" dirty="0">
              <a:solidFill>
                <a:srgbClr val="000000"/>
              </a:solidFill>
              <a:uFillTx/>
            </a:endParaRPr>
          </a:p>
        </p:txBody>
      </p:sp>
    </p:spTree>
    <p:extLst>
      <p:ext uri="{BB962C8B-B14F-4D97-AF65-F5344CB8AC3E}">
        <p14:creationId xmlns:p14="http://schemas.microsoft.com/office/powerpoint/2010/main" val="740281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66</a:t>
            </a:fld>
            <a:endParaRPr lang="en-US" dirty="0">
              <a:solidFill>
                <a:srgbClr val="000000"/>
              </a:solidFill>
              <a:uFillTx/>
            </a:endParaRPr>
          </a:p>
        </p:txBody>
      </p:sp>
    </p:spTree>
    <p:extLst>
      <p:ext uri="{BB962C8B-B14F-4D97-AF65-F5344CB8AC3E}">
        <p14:creationId xmlns:p14="http://schemas.microsoft.com/office/powerpoint/2010/main" val="3100499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67</a:t>
            </a:fld>
            <a:endParaRPr lang="en-US" dirty="0">
              <a:solidFill>
                <a:srgbClr val="000000"/>
              </a:solidFill>
              <a:uFillTx/>
            </a:endParaRPr>
          </a:p>
        </p:txBody>
      </p:sp>
    </p:spTree>
    <p:extLst>
      <p:ext uri="{BB962C8B-B14F-4D97-AF65-F5344CB8AC3E}">
        <p14:creationId xmlns:p14="http://schemas.microsoft.com/office/powerpoint/2010/main" val="130991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Arial" panose="020B0604020202020204" pitchFamily="34" charset="0"/>
              <a:buNone/>
            </a:pPr>
            <a:endParaRPr lang="en-US" sz="1100" baseline="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8</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6057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68</a:t>
            </a:fld>
            <a:endParaRPr lang="en-US" dirty="0">
              <a:uFillTx/>
            </a:endParaRPr>
          </a:p>
        </p:txBody>
      </p:sp>
    </p:spTree>
    <p:extLst>
      <p:ext uri="{BB962C8B-B14F-4D97-AF65-F5344CB8AC3E}">
        <p14:creationId xmlns:p14="http://schemas.microsoft.com/office/powerpoint/2010/main" val="189275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69</a:t>
            </a:fld>
            <a:endParaRPr lang="en-US" dirty="0">
              <a:solidFill>
                <a:srgbClr val="000000"/>
              </a:solidFill>
              <a:uFillTx/>
            </a:endParaRPr>
          </a:p>
        </p:txBody>
      </p:sp>
    </p:spTree>
    <p:extLst>
      <p:ext uri="{BB962C8B-B14F-4D97-AF65-F5344CB8AC3E}">
        <p14:creationId xmlns:p14="http://schemas.microsoft.com/office/powerpoint/2010/main" val="3186965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dirty="0">
              <a:uFillTx/>
            </a:endParaRPr>
          </a:p>
        </p:txBody>
      </p:sp>
      <p:sp>
        <p:nvSpPr>
          <p:cNvPr id="455" name="Google Shape;455;p3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303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a:t>
            </a:r>
            <a:r>
              <a:rPr lang="en-US" baseline="0" dirty="0" err="1"/>
              <a:t>PayPath</a:t>
            </a:r>
            <a:r>
              <a:rPr lang="en-US" baseline="0" dirty="0"/>
              <a:t> Actions training. This course outlines the process required to manage incumbents hired into positions in </a:t>
            </a:r>
            <a:r>
              <a:rPr lang="en-US" baseline="0" dirty="0" err="1"/>
              <a:t>UCPath</a:t>
            </a:r>
            <a:r>
              <a:rPr lang="en-US" baseline="0" dirty="0"/>
              <a:t>.  </a:t>
            </a:r>
            <a:endParaRPr lang="en-US" dirty="0"/>
          </a:p>
        </p:txBody>
      </p:sp>
    </p:spTree>
    <p:extLst>
      <p:ext uri="{BB962C8B-B14F-4D97-AF65-F5344CB8AC3E}">
        <p14:creationId xmlns:p14="http://schemas.microsoft.com/office/powerpoint/2010/main" val="7615075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873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73</a:t>
            </a:fld>
            <a:endParaRPr lang="en-US" dirty="0">
              <a:uFillTx/>
            </a:endParaRPr>
          </a:p>
        </p:txBody>
      </p:sp>
    </p:spTree>
    <p:extLst>
      <p:ext uri="{BB962C8B-B14F-4D97-AF65-F5344CB8AC3E}">
        <p14:creationId xmlns:p14="http://schemas.microsoft.com/office/powerpoint/2010/main" val="26271929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74</a:t>
            </a:fld>
            <a:endParaRPr lang="en-US" dirty="0">
              <a:uFillTx/>
            </a:endParaRPr>
          </a:p>
        </p:txBody>
      </p:sp>
    </p:spTree>
    <p:extLst>
      <p:ext uri="{BB962C8B-B14F-4D97-AF65-F5344CB8AC3E}">
        <p14:creationId xmlns:p14="http://schemas.microsoft.com/office/powerpoint/2010/main" val="302867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75</a:t>
            </a:fld>
            <a:endParaRPr lang="en-US" dirty="0">
              <a:solidFill>
                <a:srgbClr val="000000"/>
              </a:solidFill>
              <a:uFillTx/>
            </a:endParaRPr>
          </a:p>
        </p:txBody>
      </p:sp>
    </p:spTree>
    <p:extLst>
      <p:ext uri="{BB962C8B-B14F-4D97-AF65-F5344CB8AC3E}">
        <p14:creationId xmlns:p14="http://schemas.microsoft.com/office/powerpoint/2010/main" val="41439820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solidFill>
                  <a:srgbClr val="000000"/>
                </a:solidFill>
                <a:uFillTx/>
                <a:latin typeface="Arial" panose="020B0604020202020204" pitchFamily="34" charset="0"/>
                <a:cs typeface="Arial" panose="020B0604020202020204" pitchFamily="34" charset="0"/>
              </a:rPr>
              <a:t>When</a:t>
            </a:r>
            <a:r>
              <a:rPr lang="en-US" sz="1100" baseline="0" dirty="0">
                <a:solidFill>
                  <a:srgbClr val="000000"/>
                </a:solidFill>
                <a:uFillTx/>
                <a:latin typeface="Arial" panose="020B0604020202020204" pitchFamily="34" charset="0"/>
                <a:cs typeface="Arial" panose="020B0604020202020204" pitchFamily="34" charset="0"/>
              </a:rPr>
              <a:t> a position change is executed in </a:t>
            </a:r>
            <a:r>
              <a:rPr lang="en-US" sz="1100" baseline="0" dirty="0" err="1">
                <a:solidFill>
                  <a:srgbClr val="000000"/>
                </a:solidFill>
                <a:uFillTx/>
                <a:latin typeface="Arial" panose="020B0604020202020204" pitchFamily="34" charset="0"/>
                <a:cs typeface="Arial" panose="020B0604020202020204" pitchFamily="34" charset="0"/>
              </a:rPr>
              <a:t>PayPath</a:t>
            </a:r>
            <a:r>
              <a:rPr lang="en-US" sz="1100" baseline="0" dirty="0">
                <a:solidFill>
                  <a:srgbClr val="000000"/>
                </a:solidFill>
                <a:uFillTx/>
                <a:latin typeface="Arial" panose="020B0604020202020204" pitchFamily="34" charset="0"/>
                <a:cs typeface="Arial" panose="020B0604020202020204" pitchFamily="34" charset="0"/>
              </a:rPr>
              <a:t>, the effective date is auto-created and unable to be edited on the Job Data tab.  However, the effective date can be changed on the Additional Pay tab.</a:t>
            </a:r>
            <a:endParaRPr lang="en-US" sz="110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76</a:t>
            </a:fld>
            <a:endParaRPr lang="en-US" dirty="0">
              <a:uFillTx/>
            </a:endParaRPr>
          </a:p>
        </p:txBody>
      </p:sp>
    </p:spTree>
    <p:extLst>
      <p:ext uri="{BB962C8B-B14F-4D97-AF65-F5344CB8AC3E}">
        <p14:creationId xmlns:p14="http://schemas.microsoft.com/office/powerpoint/2010/main" val="16569874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77</a:t>
            </a:fld>
            <a:endParaRPr lang="en-US" dirty="0">
              <a:uFillTx/>
            </a:endParaRPr>
          </a:p>
        </p:txBody>
      </p:sp>
    </p:spTree>
    <p:extLst>
      <p:ext uri="{BB962C8B-B14F-4D97-AF65-F5344CB8AC3E}">
        <p14:creationId xmlns:p14="http://schemas.microsoft.com/office/powerpoint/2010/main" val="308250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10</a:t>
            </a:fld>
            <a:endParaRPr lang="en-US" dirty="0">
              <a:uFillTx/>
            </a:endParaRPr>
          </a:p>
        </p:txBody>
      </p:sp>
    </p:spTree>
    <p:extLst>
      <p:ext uri="{BB962C8B-B14F-4D97-AF65-F5344CB8AC3E}">
        <p14:creationId xmlns:p14="http://schemas.microsoft.com/office/powerpoint/2010/main" val="31806932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78</a:t>
            </a:fld>
            <a:endParaRPr lang="en-US" dirty="0">
              <a:uFillTx/>
            </a:endParaRPr>
          </a:p>
        </p:txBody>
      </p:sp>
    </p:spTree>
    <p:extLst>
      <p:ext uri="{BB962C8B-B14F-4D97-AF65-F5344CB8AC3E}">
        <p14:creationId xmlns:p14="http://schemas.microsoft.com/office/powerpoint/2010/main" val="2210934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100" kern="1200" noProof="0" dirty="0">
                <a:solidFill>
                  <a:srgbClr val="000000"/>
                </a:solidFill>
                <a:uFillTx/>
                <a:latin typeface="Arial" panose="020B0604020202020204" pitchFamily="34" charset="0"/>
                <a:ea typeface="+mn-ea"/>
                <a:cs typeface="Arial" panose="020B0604020202020204" pitchFamily="34" charset="0"/>
              </a:rPr>
              <a:t>There are important factors to consider about appointment end dates.</a:t>
            </a:r>
          </a:p>
          <a:p>
            <a:pPr marL="171450" indent="-171450">
              <a:buFont typeface="Arial" panose="020B0604020202020204" pitchFamily="34" charset="0"/>
              <a:buChar char="•"/>
            </a:pPr>
            <a:r>
              <a:rPr lang="en-US" sz="1100" kern="1200" dirty="0">
                <a:solidFill>
                  <a:srgbClr val="000000"/>
                </a:solidFill>
                <a:uFillTx/>
                <a:latin typeface="Arial" panose="020B0604020202020204" pitchFamily="34" charset="0"/>
                <a:ea typeface="+mn-ea"/>
                <a:cs typeface="Arial" panose="020B0604020202020204" pitchFamily="34" charset="0"/>
              </a:rPr>
              <a:t>Appointment End Dates Will Not Stop Payroll</a:t>
            </a:r>
          </a:p>
          <a:p>
            <a:pPr marL="628650" lvl="1"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An employee will continue to get paid after their appointment end date and will continue to do so until they are terminated or placed on a Short Work Break.  Use the </a:t>
            </a:r>
            <a:r>
              <a:rPr lang="en-US" sz="1100" b="1" dirty="0">
                <a:solidFill>
                  <a:srgbClr val="000000"/>
                </a:solidFill>
                <a:uFillTx/>
                <a:latin typeface="Arial" panose="020B0604020202020204" pitchFamily="34" charset="0"/>
                <a:cs typeface="Arial" panose="020B0604020202020204" pitchFamily="34" charset="0"/>
              </a:rPr>
              <a:t>End Job Automatically</a:t>
            </a:r>
            <a:r>
              <a:rPr lang="en-US" sz="1100" dirty="0">
                <a:solidFill>
                  <a:srgbClr val="000000"/>
                </a:solidFill>
                <a:uFillTx/>
                <a:latin typeface="Arial" panose="020B0604020202020204" pitchFamily="34" charset="0"/>
                <a:cs typeface="Arial" panose="020B0604020202020204" pitchFamily="34" charset="0"/>
              </a:rPr>
              <a:t> checkbox to ensure that an appointment will terminate on the end date.</a:t>
            </a:r>
          </a:p>
          <a:p>
            <a:pPr marL="171450" indent="-171450">
              <a:buFont typeface="Arial" panose="020B0604020202020204" pitchFamily="34" charset="0"/>
              <a:buChar char="•"/>
            </a:pPr>
            <a:r>
              <a:rPr lang="en-US" sz="1100" kern="1200" dirty="0">
                <a:solidFill>
                  <a:srgbClr val="000000"/>
                </a:solidFill>
                <a:uFillTx/>
                <a:latin typeface="Arial" panose="020B0604020202020204" pitchFamily="34" charset="0"/>
                <a:ea typeface="+mn-ea"/>
                <a:cs typeface="Arial" panose="020B0604020202020204" pitchFamily="34" charset="0"/>
              </a:rPr>
              <a:t>Changes Cannot be Made on Appointments with Expired End Dates</a:t>
            </a:r>
          </a:p>
          <a:p>
            <a:pPr marL="628650" lvl="1" indent="-171450">
              <a:buFont typeface="Arial" panose="020B0604020202020204" pitchFamily="34" charset="0"/>
              <a:buChar char="•"/>
            </a:pPr>
            <a:r>
              <a:rPr lang="en-US" sz="1100" dirty="0">
                <a:solidFill>
                  <a:srgbClr val="000000"/>
                </a:solidFill>
                <a:uFillTx/>
                <a:latin typeface="Arial" panose="020B0604020202020204" pitchFamily="34" charset="0"/>
                <a:cs typeface="Arial" panose="020B0604020202020204" pitchFamily="34" charset="0"/>
              </a:rPr>
              <a:t>Any changes will require a</a:t>
            </a:r>
            <a:r>
              <a:rPr lang="en-US" sz="1100" baseline="0" dirty="0">
                <a:solidFill>
                  <a:srgbClr val="000000"/>
                </a:solidFill>
                <a:uFillTx/>
                <a:latin typeface="Arial" panose="020B0604020202020204" pitchFamily="34" charset="0"/>
                <a:cs typeface="Arial" panose="020B0604020202020204" pitchFamily="34" charset="0"/>
              </a:rPr>
              <a:t> reinstatement </a:t>
            </a:r>
            <a:r>
              <a:rPr lang="en-US" sz="1100" dirty="0">
                <a:solidFill>
                  <a:srgbClr val="000000"/>
                </a:solidFill>
                <a:uFillTx/>
                <a:latin typeface="Arial" panose="020B0604020202020204" pitchFamily="34" charset="0"/>
                <a:cs typeface="Arial" panose="020B0604020202020204" pitchFamily="34" charset="0"/>
              </a:rPr>
              <a:t>of their job.</a:t>
            </a:r>
          </a:p>
          <a:p>
            <a:pPr marL="628650" lvl="1" indent="-171450">
              <a:buFont typeface="Arial" panose="020B0604020202020204" pitchFamily="34" charset="0"/>
              <a:buChar char="•"/>
            </a:pPr>
            <a:endParaRPr lang="en-US" sz="1100" dirty="0">
              <a:solidFill>
                <a:srgbClr val="000000"/>
              </a:solidFill>
              <a:uFillTx/>
              <a:latin typeface="Arial" panose="020B0604020202020204" pitchFamily="34" charset="0"/>
              <a:cs typeface="Arial" panose="020B0604020202020204" pitchFamily="34" charset="0"/>
            </a:endParaRPr>
          </a:p>
          <a:p>
            <a:r>
              <a:rPr lang="en-US" sz="1100" dirty="0">
                <a:solidFill>
                  <a:srgbClr val="000000"/>
                </a:solidFill>
                <a:uFillTx/>
                <a:latin typeface="Arial" panose="020B0604020202020204" pitchFamily="34" charset="0"/>
                <a:cs typeface="Arial" panose="020B0604020202020204" pitchFamily="34" charset="0"/>
              </a:rPr>
              <a:t>Reports are being developed to help monitor appointment end dates.  Refer to these reports to assure that the appropriate action is taken before appointment end date.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79</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02814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rgbClr val="000000"/>
                </a:solidFill>
                <a:uFillTx/>
              </a:rPr>
              <a:t>PayPath can accommodate</a:t>
            </a:r>
            <a:r>
              <a:rPr lang="en-US" sz="1100" b="0" baseline="0" dirty="0">
                <a:solidFill>
                  <a:srgbClr val="000000"/>
                </a:solidFill>
                <a:uFillTx/>
              </a:rPr>
              <a:t> multiple job data changes in a single transaction. In order to make multiple job data changes in a single transaction:</a:t>
            </a:r>
          </a:p>
          <a:p>
            <a:pPr marL="171450" indent="-171450">
              <a:buFont typeface="Arial" panose="020B0604020202020204" pitchFamily="34" charset="0"/>
              <a:buChar char="•"/>
            </a:pPr>
            <a:r>
              <a:rPr lang="en-US" sz="1100" b="0" baseline="0" dirty="0">
                <a:solidFill>
                  <a:srgbClr val="000000"/>
                </a:solidFill>
                <a:uFillTx/>
              </a:rPr>
              <a:t>Ensure the changes have the same effective date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b="0" baseline="0" dirty="0">
                <a:solidFill>
                  <a:srgbClr val="000000"/>
                </a:solidFill>
                <a:uFillTx/>
              </a:rPr>
              <a:t>Enter the rows in the order in which they occur. </a:t>
            </a:r>
            <a:r>
              <a:rPr lang="en-US" sz="1100" b="0" dirty="0">
                <a:solidFill>
                  <a:srgbClr val="000000"/>
                </a:solidFill>
                <a:uFillTx/>
              </a:rPr>
              <a:t>The</a:t>
            </a:r>
            <a:r>
              <a:rPr lang="en-US" sz="1100" b="1" dirty="0">
                <a:solidFill>
                  <a:srgbClr val="000000"/>
                </a:solidFill>
                <a:uFillTx/>
              </a:rPr>
              <a:t> Effective Sequence 0 </a:t>
            </a:r>
            <a:r>
              <a:rPr lang="en-US" sz="1100" b="0" dirty="0">
                <a:solidFill>
                  <a:srgbClr val="000000"/>
                </a:solidFill>
                <a:uFillTx/>
              </a:rPr>
              <a:t>row is an update</a:t>
            </a:r>
            <a:r>
              <a:rPr lang="en-US" sz="1100" b="0" baseline="0" dirty="0">
                <a:solidFill>
                  <a:srgbClr val="000000"/>
                </a:solidFill>
                <a:uFillTx/>
              </a:rPr>
              <a:t> </a:t>
            </a:r>
            <a:r>
              <a:rPr lang="en-US" sz="1100" baseline="0" dirty="0">
                <a:solidFill>
                  <a:srgbClr val="000000"/>
                </a:solidFill>
                <a:uFillTx/>
              </a:rPr>
              <a:t>entered by the user on </a:t>
            </a:r>
            <a:r>
              <a:rPr lang="en-US" sz="1100" b="1" baseline="0" dirty="0">
                <a:solidFill>
                  <a:srgbClr val="000000"/>
                </a:solidFill>
                <a:uFillTx/>
              </a:rPr>
              <a:t>Positon Data</a:t>
            </a:r>
            <a:r>
              <a:rPr lang="en-US" sz="1100" baseline="0" dirty="0">
                <a:solidFill>
                  <a:srgbClr val="000000"/>
                </a:solidFill>
                <a:uFillTx/>
              </a:rPr>
              <a:t>, which automatically updates </a:t>
            </a:r>
            <a:r>
              <a:rPr lang="en-US" sz="1100" b="1" baseline="0" dirty="0">
                <a:solidFill>
                  <a:srgbClr val="000000"/>
                </a:solidFill>
                <a:uFillTx/>
              </a:rPr>
              <a:t>Job Data </a:t>
            </a:r>
            <a:r>
              <a:rPr lang="en-US" sz="1100" baseline="0" dirty="0">
                <a:solidFill>
                  <a:srgbClr val="000000"/>
                </a:solidFill>
                <a:uFillTx/>
              </a:rPr>
              <a:t>by adding the first row. </a:t>
            </a:r>
            <a:r>
              <a:rPr lang="en-US" sz="1100" b="0" baseline="0" dirty="0">
                <a:solidFill>
                  <a:srgbClr val="000000"/>
                </a:solidFill>
                <a:uFillTx/>
              </a:rPr>
              <a:t>For example: Effective Sequence 0 is the first update, then add a row. </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b="0" baseline="0" dirty="0">
                <a:solidFill>
                  <a:srgbClr val="000000"/>
                </a:solidFill>
                <a:uFillTx/>
              </a:rPr>
              <a:t>Effective Sequence 1 is the next update, then add a row. </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b="0" baseline="0" dirty="0">
                <a:solidFill>
                  <a:srgbClr val="000000"/>
                </a:solidFill>
                <a:uFillTx/>
              </a:rPr>
              <a:t>Effective Sequence 2 is the next updated, then add a row, and so forth.</a:t>
            </a:r>
          </a:p>
          <a:p>
            <a:pPr marL="171450" indent="-171450">
              <a:buFont typeface="Arial" panose="020B0604020202020204" pitchFamily="34" charset="0"/>
              <a:buChar char="•"/>
            </a:pPr>
            <a:r>
              <a:rPr lang="en-US" sz="1100" b="0" baseline="0" dirty="0">
                <a:solidFill>
                  <a:srgbClr val="000000"/>
                </a:solidFill>
                <a:uFillTx/>
              </a:rPr>
              <a:t>The sequence number is automatically populated when you add a row in PayPath Actions.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80</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0584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82</a:t>
            </a:fld>
            <a:endParaRPr lang="en-US" dirty="0">
              <a:solidFill>
                <a:srgbClr val="000000"/>
              </a:solidFill>
              <a:uFillTx/>
            </a:endParaRPr>
          </a:p>
        </p:txBody>
      </p:sp>
    </p:spTree>
    <p:extLst>
      <p:ext uri="{BB962C8B-B14F-4D97-AF65-F5344CB8AC3E}">
        <p14:creationId xmlns:p14="http://schemas.microsoft.com/office/powerpoint/2010/main" val="37292242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000000"/>
              </a:solidFill>
              <a:uFillTx/>
              <a:latin typeface="Arial" panose="020B0604020202020204" pitchFamily="34" charset="0"/>
              <a:cs typeface="Arial" panose="020B0604020202020204" pitchFamily="34" charset="0"/>
            </a:endParaRPr>
          </a:p>
          <a:p>
            <a:r>
              <a:rPr lang="en-US" sz="1100" dirty="0">
                <a:solidFill>
                  <a:srgbClr val="000000"/>
                </a:solidFill>
                <a:uFillTx/>
                <a:latin typeface="Arial" panose="020B0604020202020204" pitchFamily="34" charset="0"/>
                <a:cs typeface="Arial" panose="020B0604020202020204" pitchFamily="34" charset="0"/>
              </a:rPr>
              <a:t>In this example</a:t>
            </a:r>
            <a:r>
              <a:rPr lang="en-US" sz="1100" baseline="0" dirty="0">
                <a:solidFill>
                  <a:srgbClr val="000000"/>
                </a:solidFill>
                <a:uFillTx/>
                <a:latin typeface="Arial" panose="020B0604020202020204" pitchFamily="34" charset="0"/>
                <a:cs typeface="Arial" panose="020B0604020202020204" pitchFamily="34" charset="0"/>
              </a:rPr>
              <a:t> the </a:t>
            </a:r>
            <a:r>
              <a:rPr lang="en-US" sz="1100" b="1" baseline="0" dirty="0">
                <a:solidFill>
                  <a:srgbClr val="000000"/>
                </a:solidFill>
                <a:uFillTx/>
                <a:latin typeface="Arial" panose="020B0604020202020204" pitchFamily="34" charset="0"/>
                <a:cs typeface="Arial" panose="020B0604020202020204" pitchFamily="34" charset="0"/>
              </a:rPr>
              <a:t>Action</a:t>
            </a:r>
            <a:r>
              <a:rPr lang="en-US" sz="1100" baseline="0" dirty="0">
                <a:solidFill>
                  <a:srgbClr val="000000"/>
                </a:solidFill>
                <a:uFillTx/>
                <a:latin typeface="Arial" panose="020B0604020202020204" pitchFamily="34" charset="0"/>
                <a:cs typeface="Arial" panose="020B0604020202020204" pitchFamily="34" charset="0"/>
              </a:rPr>
              <a:t> is “Pay”.  Listed are the </a:t>
            </a:r>
            <a:r>
              <a:rPr lang="en-US" sz="1100" b="1" baseline="0" dirty="0">
                <a:solidFill>
                  <a:srgbClr val="000000"/>
                </a:solidFill>
                <a:uFillTx/>
                <a:latin typeface="Arial" panose="020B0604020202020204" pitchFamily="34" charset="0"/>
                <a:cs typeface="Arial" panose="020B0604020202020204" pitchFamily="34" charset="0"/>
              </a:rPr>
              <a:t>Action Reasons</a:t>
            </a:r>
            <a:r>
              <a:rPr lang="en-US" sz="1100" baseline="0" dirty="0">
                <a:solidFill>
                  <a:srgbClr val="000000"/>
                </a:solidFill>
                <a:uFillTx/>
                <a:latin typeface="Arial" panose="020B0604020202020204" pitchFamily="34" charset="0"/>
                <a:cs typeface="Arial" panose="020B0604020202020204" pitchFamily="34" charset="0"/>
              </a:rPr>
              <a:t> that are associated with selecting the Action “Pay”</a:t>
            </a:r>
            <a:endParaRPr lang="en-US" sz="1100" dirty="0">
              <a:solidFill>
                <a:srgbClr val="000000"/>
              </a:solidFill>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244E229F-C150-474F-8980-931399A2ED49}" type="slidenum">
              <a:rPr kumimoji="0" lang="en-US" sz="1200" b="0" i="0" u="none" strike="noStrike" kern="1200" cap="none" spc="0" normalizeH="0" baseline="0" noProof="0" smtClean="0">
                <a:ln>
                  <a:noFill/>
                </a:ln>
                <a:solidFill>
                  <a:srgbClr val="000000"/>
                </a:solidFill>
                <a:effectLst/>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FontTx/>
                <a:buNone/>
                <a:defRPr>
                  <a:uFillTx/>
                </a:defRPr>
              </a:pPr>
              <a:t>83</a:t>
            </a:fld>
            <a:endParaRPr kumimoji="0" lang="en-US" sz="12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81186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For</a:t>
            </a:r>
            <a:r>
              <a:rPr lang="en-US" baseline="0" dirty="0">
                <a:uFillTx/>
              </a:rPr>
              <a:t> UPK job aids, instruct the users to open the job aid and review the online PDF version.</a:t>
            </a:r>
          </a:p>
          <a:p>
            <a:pPr marL="0" marR="0" indent="0" algn="l" defTabSz="914400" rtl="0" eaLnBrk="1" fontAlgn="auto" latinLnBrk="0" hangingPunct="1">
              <a:lnSpc>
                <a:spcPct val="100000"/>
              </a:lnSpc>
              <a:spcBef>
                <a:spcPts val="0"/>
              </a:spcBef>
              <a:spcAft>
                <a:spcPts val="0"/>
              </a:spcAft>
              <a:buFontTx/>
              <a:buNone/>
              <a:defRPr>
                <a:uFillTx/>
              </a:defRPr>
            </a:pPr>
            <a:r>
              <a:rPr lang="en-US" baseline="0" dirty="0">
                <a:uFillTx/>
              </a:rPr>
              <a:t>Note there are separate job aids specific to Academics and Staff.</a:t>
            </a:r>
          </a:p>
          <a:p>
            <a:pPr marL="0" marR="0" indent="0" algn="l" defTabSz="914400" rtl="0" eaLnBrk="1" fontAlgn="auto" latinLnBrk="0" hangingPunct="1">
              <a:lnSpc>
                <a:spcPct val="100000"/>
              </a:lnSpc>
              <a:spcBef>
                <a:spcPts val="0"/>
              </a:spcBef>
              <a:spcAft>
                <a:spcPts val="0"/>
              </a:spcAft>
              <a:buFontTx/>
              <a:buNone/>
              <a:defRPr>
                <a:uFillTx/>
              </a:defRPr>
            </a:pPr>
            <a:r>
              <a:rPr lang="en-US" baseline="0" dirty="0">
                <a:uFillTx/>
              </a:rPr>
              <a:t>Review the </a:t>
            </a:r>
            <a:r>
              <a:rPr lang="en-US" b="1" baseline="0" dirty="0">
                <a:uFillTx/>
              </a:rPr>
              <a:t>Job Data </a:t>
            </a:r>
            <a:r>
              <a:rPr lang="en-US" baseline="0" dirty="0">
                <a:uFillTx/>
              </a:rPr>
              <a:t>Actions, Action Reasons and Descriptions.</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84</a:t>
            </a:fld>
            <a:endParaRPr lang="en-US" dirty="0">
              <a:solidFill>
                <a:srgbClr val="000000"/>
              </a:solidFill>
              <a:uFillTx/>
            </a:endParaRPr>
          </a:p>
        </p:txBody>
      </p:sp>
    </p:spTree>
    <p:extLst>
      <p:ext uri="{BB962C8B-B14F-4D97-AF65-F5344CB8AC3E}">
        <p14:creationId xmlns:p14="http://schemas.microsoft.com/office/powerpoint/2010/main" val="42636959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Key</a:t>
            </a:r>
            <a:r>
              <a:rPr lang="en-US" baseline="0" dirty="0">
                <a:uFillTx/>
              </a:rPr>
              <a:t> s</a:t>
            </a:r>
            <a:r>
              <a:rPr lang="en-US" dirty="0">
                <a:uFillTx/>
              </a:rPr>
              <a:t>ystem steps for entering a Job Data Change transaction: </a:t>
            </a:r>
          </a:p>
          <a:p>
            <a:pPr marL="342900" marR="0" lvl="2" indent="-342900" algn="l" defTabSz="914400" rtl="0" eaLnBrk="1" fontAlgn="auto" latinLnBrk="0" hangingPunct="1">
              <a:lnSpc>
                <a:spcPct val="114000"/>
              </a:lnSpc>
              <a:spcBef>
                <a:spcPts val="600"/>
              </a:spcBef>
              <a:spcAft>
                <a:spcPts val="600"/>
              </a:spcAft>
              <a:buFont typeface="Arial" panose="020B0604020202020204" pitchFamily="34" charset="0"/>
              <a:buChar char="•"/>
              <a:defRPr>
                <a:uFillTx/>
              </a:defRPr>
            </a:pPr>
            <a:r>
              <a:rPr lang="en-US" dirty="0">
                <a:uFillTx/>
              </a:rPr>
              <a:t>First, navigate to the </a:t>
            </a:r>
            <a:r>
              <a:rPr lang="en-US" b="1" dirty="0">
                <a:uFillTx/>
              </a:rPr>
              <a:t>PayPath Actions </a:t>
            </a:r>
            <a:r>
              <a:rPr lang="en-US" dirty="0">
                <a:uFillTx/>
              </a:rPr>
              <a:t>component and locate the employee to update.</a:t>
            </a:r>
          </a:p>
          <a:p>
            <a:pPr marL="342900" lvl="2" indent="-342900">
              <a:lnSpc>
                <a:spcPct val="114000"/>
              </a:lnSpc>
              <a:spcBef>
                <a:spcPts val="600"/>
              </a:spcBef>
              <a:spcAft>
                <a:spcPts val="600"/>
              </a:spcAft>
              <a:buFont typeface="Arial" panose="020B0604020202020204" pitchFamily="34" charset="0"/>
              <a:buChar char="•"/>
              <a:defRPr>
                <a:uFillTx/>
              </a:defRPr>
            </a:pPr>
            <a:r>
              <a:rPr lang="en-US" dirty="0">
                <a:uFillTx/>
              </a:rPr>
              <a:t>Next, review the existing position information and job information. You also can access the </a:t>
            </a:r>
            <a:r>
              <a:rPr lang="en-US" b="1" dirty="0">
                <a:uFillTx/>
              </a:rPr>
              <a:t>Person Org Summary </a:t>
            </a:r>
            <a:r>
              <a:rPr lang="en-US" dirty="0">
                <a:uFillTx/>
              </a:rPr>
              <a:t>page and the </a:t>
            </a:r>
            <a:r>
              <a:rPr lang="en-US" b="1" dirty="0">
                <a:uFillTx/>
              </a:rPr>
              <a:t>Workforce Job Summary</a:t>
            </a:r>
            <a:r>
              <a:rPr lang="en-US" dirty="0">
                <a:uFillTx/>
              </a:rPr>
              <a:t> page</a:t>
            </a:r>
            <a:r>
              <a:rPr lang="en-US" baseline="0" dirty="0">
                <a:uFillTx/>
              </a:rPr>
              <a:t> directly from the </a:t>
            </a:r>
            <a:r>
              <a:rPr lang="en-US" b="1" baseline="0" dirty="0">
                <a:uFillTx/>
              </a:rPr>
              <a:t>Job Data </a:t>
            </a:r>
            <a:r>
              <a:rPr lang="en-US" baseline="0" dirty="0">
                <a:uFillTx/>
              </a:rPr>
              <a:t>tab</a:t>
            </a:r>
            <a:r>
              <a:rPr lang="en-US" dirty="0">
                <a:uFillTx/>
              </a:rPr>
              <a:t>, to gain an understanding of the employee’s current assignments.</a:t>
            </a:r>
          </a:p>
          <a:p>
            <a:pPr marL="342900" indent="-342900">
              <a:lnSpc>
                <a:spcPct val="114000"/>
              </a:lnSpc>
              <a:spcBef>
                <a:spcPts val="600"/>
              </a:spcBef>
              <a:spcAft>
                <a:spcPts val="600"/>
              </a:spcAft>
              <a:buFont typeface="Arial" panose="020B0604020202020204" pitchFamily="34" charset="0"/>
              <a:buChar char="•"/>
            </a:pPr>
            <a:r>
              <a:rPr lang="en-US" dirty="0">
                <a:uFillTx/>
              </a:rPr>
              <a:t>Next, enter the job data update(s) on the </a:t>
            </a:r>
            <a:r>
              <a:rPr lang="en-US" b="1" dirty="0">
                <a:uFillTx/>
              </a:rPr>
              <a:t>Job Data </a:t>
            </a:r>
            <a:r>
              <a:rPr lang="en-US" dirty="0">
                <a:uFillTx/>
              </a:rPr>
              <a:t>page.</a:t>
            </a:r>
          </a:p>
          <a:p>
            <a:pPr marL="342900" indent="-342900">
              <a:lnSpc>
                <a:spcPct val="114000"/>
              </a:lnSpc>
              <a:spcBef>
                <a:spcPts val="600"/>
              </a:spcBef>
              <a:spcAft>
                <a:spcPts val="600"/>
              </a:spcAft>
              <a:buFont typeface="Arial" panose="020B0604020202020204" pitchFamily="34" charset="0"/>
              <a:buChar char="•"/>
            </a:pPr>
            <a:r>
              <a:rPr lang="en-US" dirty="0">
                <a:uFillTx/>
              </a:rPr>
              <a:t>Then, navigate to the </a:t>
            </a:r>
            <a:r>
              <a:rPr lang="en-US" b="1" dirty="0">
                <a:uFillTx/>
              </a:rPr>
              <a:t>Additional Pay Data </a:t>
            </a:r>
            <a:r>
              <a:rPr lang="en-US" dirty="0">
                <a:uFillTx/>
              </a:rPr>
              <a:t>page where you can add attachments and enter comments to the Approver. When the transaction is complete, select the </a:t>
            </a:r>
            <a:r>
              <a:rPr lang="en-US" b="1" dirty="0">
                <a:uFillTx/>
              </a:rPr>
              <a:t>Save and Submit </a:t>
            </a:r>
            <a:r>
              <a:rPr lang="en-US" dirty="0">
                <a:uFillTx/>
              </a:rPr>
              <a:t>button.</a:t>
            </a:r>
          </a:p>
          <a:p>
            <a:pPr marL="800100" lvl="1" indent="-342900">
              <a:lnSpc>
                <a:spcPct val="114000"/>
              </a:lnSpc>
              <a:spcBef>
                <a:spcPts val="600"/>
              </a:spcBef>
              <a:spcAft>
                <a:spcPts val="600"/>
              </a:spcAft>
              <a:buFont typeface="Arial" panose="020B0604020202020204" pitchFamily="34" charset="0"/>
              <a:buChar char="•"/>
            </a:pPr>
            <a:r>
              <a:rPr lang="en-US" dirty="0">
                <a:uFillTx/>
              </a:rPr>
              <a:t>After the initiator saves the transaction, it is automatically routed for approval using AWE. A designated Location PayPath Approver reviews and, if applicable, approves the transaction. After approval, the system saves the information directly to the appropriate UCPath component. Depending on your location’s business process, there may be multiple Approvers.</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85</a:t>
            </a:fld>
            <a:endParaRPr lang="en-US" dirty="0">
              <a:solidFill>
                <a:srgbClr val="000000"/>
              </a:solidFill>
              <a:uFillTx/>
            </a:endParaRPr>
          </a:p>
        </p:txBody>
      </p:sp>
    </p:spTree>
    <p:extLst>
      <p:ext uri="{BB962C8B-B14F-4D97-AF65-F5344CB8AC3E}">
        <p14:creationId xmlns:p14="http://schemas.microsoft.com/office/powerpoint/2010/main" val="1597976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0000"/>
                </a:solidFill>
                <a:uFillTx/>
                <a:latin typeface="Arial" panose="020B0604020202020204" pitchFamily="34" charset="0"/>
                <a:ea typeface="Times New Roman"/>
                <a:cs typeface="Arial" panose="020B0604020202020204" pitchFamily="34" charset="0"/>
              </a:rPr>
              <a:t>Use the </a:t>
            </a:r>
            <a:r>
              <a:rPr lang="en-US" sz="1100" b="1" dirty="0">
                <a:solidFill>
                  <a:srgbClr val="000000"/>
                </a:solidFill>
                <a:uFillTx/>
                <a:latin typeface="Arial" panose="020B0604020202020204" pitchFamily="34" charset="0"/>
                <a:ea typeface="Times New Roman"/>
                <a:cs typeface="Arial" panose="020B0604020202020204" pitchFamily="34" charset="0"/>
              </a:rPr>
              <a:t>Job Data </a:t>
            </a:r>
            <a:r>
              <a:rPr lang="en-US" sz="1100" dirty="0">
                <a:solidFill>
                  <a:srgbClr val="000000"/>
                </a:solidFill>
                <a:uFillTx/>
                <a:latin typeface="Arial" panose="020B0604020202020204" pitchFamily="34" charset="0"/>
                <a:ea typeface="Times New Roman"/>
                <a:cs typeface="Arial" panose="020B0604020202020204" pitchFamily="34" charset="0"/>
              </a:rPr>
              <a:t>page to enter updates to job-related data such as pay, earnings distribution and short work break.</a:t>
            </a:r>
          </a:p>
          <a:p>
            <a:endParaRPr lang="en-US" sz="1100" baseline="0" dirty="0">
              <a:solidFill>
                <a:srgbClr val="000000"/>
              </a:solidFill>
              <a:uFillTx/>
              <a:latin typeface="Arial" panose="020B0604020202020204" pitchFamily="34" charset="0"/>
              <a:ea typeface="Times New Roman"/>
              <a:cs typeface="Arial" panose="020B0604020202020204" pitchFamily="34" charset="0"/>
            </a:endParaRPr>
          </a:p>
          <a:p>
            <a:r>
              <a:rPr lang="en-US" sz="1100" baseline="0" dirty="0">
                <a:solidFill>
                  <a:srgbClr val="000000"/>
                </a:solidFill>
                <a:uFillTx/>
                <a:latin typeface="Arial" panose="020B0604020202020204" pitchFamily="34" charset="0"/>
                <a:ea typeface="Times New Roman"/>
                <a:cs typeface="Arial" panose="020B0604020202020204" pitchFamily="34" charset="0"/>
              </a:rPr>
              <a:t> </a:t>
            </a:r>
            <a:r>
              <a:rPr lang="en-US" sz="1100" dirty="0">
                <a:solidFill>
                  <a:srgbClr val="000000"/>
                </a:solidFill>
                <a:uFillTx/>
                <a:latin typeface="Arial" panose="020B0604020202020204" pitchFamily="34" charset="0"/>
                <a:ea typeface="Times New Roman"/>
                <a:cs typeface="Arial" panose="020B0604020202020204" pitchFamily="34" charset="0"/>
              </a:rPr>
              <a:t>You must enter the </a:t>
            </a:r>
            <a:r>
              <a:rPr lang="en-US" sz="1100" b="1" dirty="0">
                <a:solidFill>
                  <a:srgbClr val="000000"/>
                </a:solidFill>
                <a:uFillTx/>
                <a:latin typeface="Arial" panose="020B0604020202020204" pitchFamily="34" charset="0"/>
                <a:ea typeface="Times New Roman"/>
                <a:cs typeface="Arial" panose="020B0604020202020204" pitchFamily="34" charset="0"/>
              </a:rPr>
              <a:t>Effective Date </a:t>
            </a:r>
            <a:r>
              <a:rPr lang="en-US" sz="1100" dirty="0">
                <a:solidFill>
                  <a:srgbClr val="000000"/>
                </a:solidFill>
                <a:uFillTx/>
                <a:latin typeface="Arial" panose="020B0604020202020204" pitchFamily="34" charset="0"/>
                <a:ea typeface="Times New Roman"/>
                <a:cs typeface="Arial" panose="020B0604020202020204" pitchFamily="34" charset="0"/>
              </a:rPr>
              <a:t>and the </a:t>
            </a:r>
            <a:r>
              <a:rPr lang="en-US" sz="1100" b="1" dirty="0">
                <a:solidFill>
                  <a:srgbClr val="000000"/>
                </a:solidFill>
                <a:uFillTx/>
                <a:latin typeface="Arial" panose="020B0604020202020204" pitchFamily="34" charset="0"/>
                <a:ea typeface="Times New Roman"/>
                <a:cs typeface="Arial" panose="020B0604020202020204" pitchFamily="34" charset="0"/>
              </a:rPr>
              <a:t>Action</a:t>
            </a:r>
            <a:r>
              <a:rPr lang="en-US" sz="1100" dirty="0">
                <a:solidFill>
                  <a:srgbClr val="000000"/>
                </a:solidFill>
                <a:uFillTx/>
                <a:latin typeface="Arial" panose="020B0604020202020204" pitchFamily="34" charset="0"/>
                <a:ea typeface="Times New Roman"/>
                <a:cs typeface="Arial" panose="020B0604020202020204" pitchFamily="34" charset="0"/>
              </a:rPr>
              <a:t> and </a:t>
            </a:r>
            <a:r>
              <a:rPr lang="en-US" sz="1100" b="1" dirty="0">
                <a:solidFill>
                  <a:srgbClr val="000000"/>
                </a:solidFill>
                <a:uFillTx/>
                <a:latin typeface="Arial" panose="020B0604020202020204" pitchFamily="34" charset="0"/>
                <a:ea typeface="Times New Roman"/>
                <a:cs typeface="Arial" panose="020B0604020202020204" pitchFamily="34" charset="0"/>
              </a:rPr>
              <a:t>Action Reason </a:t>
            </a:r>
            <a:r>
              <a:rPr lang="en-US" sz="1100" dirty="0">
                <a:solidFill>
                  <a:srgbClr val="000000"/>
                </a:solidFill>
                <a:uFillTx/>
                <a:latin typeface="Arial" panose="020B0604020202020204" pitchFamily="34" charset="0"/>
                <a:ea typeface="Times New Roman"/>
                <a:cs typeface="Arial" panose="020B0604020202020204" pitchFamily="34" charset="0"/>
              </a:rPr>
              <a:t>fields before entering an update.</a:t>
            </a:r>
            <a:endParaRPr lang="en-US" sz="1100" kern="1200" dirty="0">
              <a:solidFill>
                <a:srgbClr val="000000"/>
              </a:solidFill>
              <a:uFillTx/>
              <a:latin typeface="Arial" panose="020B0604020202020204" pitchFamily="34" charset="0"/>
              <a:ea typeface="Times New Roman"/>
              <a:cs typeface="Arial" panose="020B0604020202020204" pitchFamily="34" charset="0"/>
            </a:endParaRPr>
          </a:p>
          <a:p>
            <a:r>
              <a:rPr lang="en-US" sz="1100" kern="1200" dirty="0">
                <a:solidFill>
                  <a:srgbClr val="000000"/>
                </a:solidFill>
                <a:uFillTx/>
                <a:latin typeface="Arial" panose="020B0604020202020204" pitchFamily="34" charset="0"/>
                <a:ea typeface="+mn-ea"/>
                <a:cs typeface="Arial" panose="020B0604020202020204" pitchFamily="34" charset="0"/>
              </a:rPr>
              <a:t>If you’d like to add multiple job data changes in the same transaction, click the plus button in the top right corner. Remember, multiple changes can only be entered for the same effective date.</a:t>
            </a:r>
          </a:p>
          <a:p>
            <a:r>
              <a:rPr lang="en-US" sz="1100" kern="1200" dirty="0">
                <a:solidFill>
                  <a:srgbClr val="000000"/>
                </a:solidFill>
                <a:uFillTx/>
                <a:latin typeface="Arial" panose="020B0604020202020204" pitchFamily="34" charset="0"/>
                <a:ea typeface="+mn-ea"/>
                <a:cs typeface="Arial" panose="020B0604020202020204" pitchFamily="34" charset="0"/>
              </a:rPr>
              <a:t> </a:t>
            </a:r>
          </a:p>
          <a:p>
            <a:r>
              <a:rPr lang="en-US" sz="1100" kern="1200" dirty="0">
                <a:solidFill>
                  <a:srgbClr val="000000"/>
                </a:solidFill>
                <a:uFillTx/>
                <a:latin typeface="Arial" panose="020B0604020202020204" pitchFamily="34" charset="0"/>
                <a:ea typeface="+mn-ea"/>
                <a:cs typeface="Arial" panose="020B0604020202020204" pitchFamily="34" charset="0"/>
              </a:rPr>
              <a:t>To review all job data rows for the employee, click the Work Force Summary link. To review all current assignments, click the Person Org Summary link. To view the current funding for this position, access the Funding Entry Page.</a:t>
            </a:r>
          </a:p>
          <a:p>
            <a:r>
              <a:rPr lang="en-US" sz="1100" kern="1200" dirty="0">
                <a:solidFill>
                  <a:srgbClr val="000000"/>
                </a:solidFill>
                <a:uFillTx/>
                <a:latin typeface="Arial" panose="020B0604020202020204" pitchFamily="34" charset="0"/>
                <a:ea typeface="+mn-ea"/>
                <a:cs typeface="Arial" panose="020B0604020202020204" pitchFamily="34" charset="0"/>
              </a:rPr>
              <a:t>Also note that Job Data Comments are copied and stored in the Job Data component at the bottom of the Job Data page.</a:t>
            </a:r>
          </a:p>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86</a:t>
            </a:fld>
            <a:endParaRPr lang="en-US" dirty="0">
              <a:uFillTx/>
            </a:endParaRPr>
          </a:p>
        </p:txBody>
      </p:sp>
    </p:spTree>
    <p:extLst>
      <p:ext uri="{BB962C8B-B14F-4D97-AF65-F5344CB8AC3E}">
        <p14:creationId xmlns:p14="http://schemas.microsoft.com/office/powerpoint/2010/main" val="20545263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Examples and simulations are provided for each of these Change</a:t>
            </a:r>
            <a:r>
              <a:rPr lang="en-US" baseline="0" dirty="0">
                <a:uFillTx/>
              </a:rPr>
              <a:t> Types on the following slides.</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87</a:t>
            </a:fld>
            <a:endParaRPr lang="en-US" dirty="0">
              <a:uFillTx/>
            </a:endParaRPr>
          </a:p>
        </p:txBody>
      </p:sp>
    </p:spTree>
    <p:extLst>
      <p:ext uri="{BB962C8B-B14F-4D97-AF65-F5344CB8AC3E}">
        <p14:creationId xmlns:p14="http://schemas.microsoft.com/office/powerpoint/2010/main" val="30849517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88</a:t>
            </a:fld>
            <a:endParaRPr lang="en-US" dirty="0">
              <a:uFillTx/>
            </a:endParaRPr>
          </a:p>
        </p:txBody>
      </p:sp>
    </p:spTree>
    <p:extLst>
      <p:ext uri="{BB962C8B-B14F-4D97-AF65-F5344CB8AC3E}">
        <p14:creationId xmlns:p14="http://schemas.microsoft.com/office/powerpoint/2010/main" val="362976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11</a:t>
            </a:fld>
            <a:endParaRPr lang="en-US" dirty="0">
              <a:uFillTx/>
            </a:endParaRPr>
          </a:p>
        </p:txBody>
      </p:sp>
    </p:spTree>
    <p:extLst>
      <p:ext uri="{BB962C8B-B14F-4D97-AF65-F5344CB8AC3E}">
        <p14:creationId xmlns:p14="http://schemas.microsoft.com/office/powerpoint/2010/main" val="27239726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89</a:t>
            </a:fld>
            <a:endParaRPr lang="en-US" dirty="0">
              <a:uFillTx/>
            </a:endParaRPr>
          </a:p>
        </p:txBody>
      </p:sp>
    </p:spTree>
    <p:extLst>
      <p:ext uri="{BB962C8B-B14F-4D97-AF65-F5344CB8AC3E}">
        <p14:creationId xmlns:p14="http://schemas.microsoft.com/office/powerpoint/2010/main" val="14079008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A</a:t>
            </a:r>
            <a:r>
              <a:rPr lang="en-US" baseline="0" dirty="0">
                <a:uFillTx/>
              </a:rPr>
              <a:t> s</a:t>
            </a:r>
            <a:r>
              <a:rPr lang="en-US" dirty="0">
                <a:uFillTx/>
              </a:rPr>
              <a:t>imulation</a:t>
            </a:r>
            <a:r>
              <a:rPr lang="en-US" baseline="0" dirty="0">
                <a:uFillTx/>
              </a:rPr>
              <a:t> Demo and Exercise is provided for HSCP later in this training.</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90</a:t>
            </a:fld>
            <a:endParaRPr lang="en-US" dirty="0">
              <a:uFillTx/>
            </a:endParaRPr>
          </a:p>
        </p:txBody>
      </p:sp>
    </p:spTree>
    <p:extLst>
      <p:ext uri="{BB962C8B-B14F-4D97-AF65-F5344CB8AC3E}">
        <p14:creationId xmlns:p14="http://schemas.microsoft.com/office/powerpoint/2010/main" val="2337974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91</a:t>
            </a:fld>
            <a:endParaRPr lang="en-US" dirty="0">
              <a:solidFill>
                <a:srgbClr val="000000"/>
              </a:solidFill>
              <a:uFillTx/>
            </a:endParaRPr>
          </a:p>
        </p:txBody>
      </p:sp>
    </p:spTree>
    <p:extLst>
      <p:ext uri="{BB962C8B-B14F-4D97-AF65-F5344CB8AC3E}">
        <p14:creationId xmlns:p14="http://schemas.microsoft.com/office/powerpoint/2010/main" val="14742820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For</a:t>
            </a:r>
            <a:r>
              <a:rPr lang="en-US" baseline="0" dirty="0">
                <a:uFillTx/>
              </a:rPr>
              <a:t> UPK simulation-based exercises, instruct the users to open the Try It view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92</a:t>
            </a:fld>
            <a:endParaRPr lang="en-US" dirty="0">
              <a:solidFill>
                <a:srgbClr val="000000"/>
              </a:solidFill>
              <a:uFillTx/>
            </a:endParaRPr>
          </a:p>
        </p:txBody>
      </p:sp>
    </p:spTree>
    <p:extLst>
      <p:ext uri="{BB962C8B-B14F-4D97-AF65-F5344CB8AC3E}">
        <p14:creationId xmlns:p14="http://schemas.microsoft.com/office/powerpoint/2010/main" val="36546779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93</a:t>
            </a:fld>
            <a:endParaRPr lang="en-US" dirty="0">
              <a:solidFill>
                <a:srgbClr val="000000"/>
              </a:solidFill>
              <a:uFillTx/>
            </a:endParaRPr>
          </a:p>
        </p:txBody>
      </p:sp>
    </p:spTree>
    <p:extLst>
      <p:ext uri="{BB962C8B-B14F-4D97-AF65-F5344CB8AC3E}">
        <p14:creationId xmlns:p14="http://schemas.microsoft.com/office/powerpoint/2010/main" val="1249232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94</a:t>
            </a:fld>
            <a:endParaRPr lang="en-US" dirty="0">
              <a:solidFill>
                <a:srgbClr val="000000"/>
              </a:solidFill>
              <a:uFillTx/>
            </a:endParaRPr>
          </a:p>
        </p:txBody>
      </p:sp>
    </p:spTree>
    <p:extLst>
      <p:ext uri="{BB962C8B-B14F-4D97-AF65-F5344CB8AC3E}">
        <p14:creationId xmlns:p14="http://schemas.microsoft.com/office/powerpoint/2010/main" val="35135876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Locations are responsible for monitoring employees on SWB. You must return the employee from SWB, extend the SWB or terminate the job upon the end date of the SWB. </a:t>
            </a:r>
          </a:p>
          <a:p>
            <a:pPr marL="171450" marR="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dirty="0">
                <a:solidFill>
                  <a:schemeClr val="tx1"/>
                </a:solidFill>
                <a:uFillTx/>
              </a:rPr>
              <a:t>AWE approver(s) must confirm proper local procedures, documentation, consultations and communications have taken place prior to final approval of the SWB request. </a:t>
            </a:r>
            <a:endParaRPr lang="en-US" dirty="0">
              <a:uFillTx/>
            </a:endParaRPr>
          </a:p>
          <a:p>
            <a:pPr marL="171450" indent="-171450">
              <a:buFont typeface="Arial" panose="020B0604020202020204" pitchFamily="34" charset="0"/>
              <a:buChar char="•"/>
            </a:pPr>
            <a:r>
              <a:rPr lang="en-US" dirty="0">
                <a:uFillTx/>
              </a:rPr>
              <a:t>Locations are responsible for notifying employees of the need to return from SWB and for confirming that the employee has/will return as expected.</a:t>
            </a:r>
          </a:p>
          <a:p>
            <a:pPr marL="171450" indent="-171450">
              <a:buFont typeface="Arial" panose="020B0604020202020204" pitchFamily="34" charset="0"/>
              <a:buChar char="•"/>
            </a:pPr>
            <a:r>
              <a:rPr lang="en-US" sz="1100" dirty="0">
                <a:solidFill>
                  <a:schemeClr val="tx1"/>
                </a:solidFill>
                <a:uFillTx/>
              </a:rPr>
              <a:t>For those academic employees who receive additional compensation while on Short Work Break, locations must</a:t>
            </a:r>
            <a:r>
              <a:rPr lang="en-US" sz="1100" baseline="0" dirty="0">
                <a:solidFill>
                  <a:schemeClr val="tx1"/>
                </a:solidFill>
                <a:uFillTx/>
              </a:rPr>
              <a:t> </a:t>
            </a:r>
            <a:r>
              <a:rPr lang="en-US" sz="1100" dirty="0">
                <a:solidFill>
                  <a:schemeClr val="tx1"/>
                </a:solidFill>
                <a:uFillTx/>
              </a:rPr>
              <a:t>request additional payment via Payroll Requests (E-353/I-618). Refer to your Location payroll department for additional assistance. </a:t>
            </a:r>
          </a:p>
          <a:p>
            <a:pPr marL="171450" indent="-171450">
              <a:buFont typeface="Arial" panose="020B0604020202020204" pitchFamily="34" charset="0"/>
              <a:buChar char="•"/>
            </a:pPr>
            <a:r>
              <a:rPr lang="en-US" sz="1100" dirty="0">
                <a:solidFill>
                  <a:schemeClr val="tx1"/>
                </a:solidFill>
                <a:uFillTx/>
              </a:rPr>
              <a:t>In the event of an employee’s death while on Short Work Break, the employee’s death benefits (UCRP &amp; OME (One Month Equivalent Salary) are not impacted unless the terms of the short work break result in a break in service. One example that would constitute a break in service for the OME Salary would be a short work break greater than 4 months. A break in service might occur for UCRP death benefits if the employee receives pay during the short work break that is not covered compensation. These examples and are not intended to capture all possible breaks in service; refer to BN.03 Death Benefits Administration for more information.</a:t>
            </a:r>
          </a:p>
          <a:p>
            <a:pPr marL="171450" indent="-171450">
              <a:buFont typeface="Arial" panose="020B0604020202020204" pitchFamily="34" charset="0"/>
              <a:buChar char="•"/>
            </a:pPr>
            <a:endParaRPr lang="en-US" sz="1100" dirty="0">
              <a:solidFill>
                <a:schemeClr val="tx1"/>
              </a:solidFill>
              <a:uFillTx/>
            </a:endParaRPr>
          </a:p>
          <a:p>
            <a:pPr marL="171450" indent="-171450">
              <a:buFont typeface="Arial" panose="020B0604020202020204" pitchFamily="34" charset="0"/>
              <a:buChar char="•"/>
            </a:pPr>
            <a:r>
              <a:rPr lang="en-US" sz="1100" dirty="0">
                <a:solidFill>
                  <a:schemeClr val="tx1"/>
                </a:solidFill>
                <a:uFillTx/>
              </a:rPr>
              <a:t>E-353: One Time Pay – Self Service</a:t>
            </a:r>
            <a:r>
              <a:rPr lang="en-US" sz="1100" baseline="0" dirty="0">
                <a:solidFill>
                  <a:schemeClr val="tx1"/>
                </a:solidFill>
                <a:uFillTx/>
              </a:rPr>
              <a:t> Transactions Links Page</a:t>
            </a:r>
            <a:endParaRPr lang="en-US" sz="1100" dirty="0">
              <a:solidFill>
                <a:schemeClr val="tx1"/>
              </a:solidFill>
              <a:uFillTx/>
            </a:endParaRPr>
          </a:p>
          <a:p>
            <a:pPr marL="171450" indent="-171450">
              <a:buFont typeface="Arial" panose="020B0604020202020204" pitchFamily="34" charset="0"/>
              <a:buChar char="•"/>
            </a:pPr>
            <a:r>
              <a:rPr lang="en-US" sz="1100" dirty="0">
                <a:solidFill>
                  <a:schemeClr val="tx1"/>
                </a:solidFill>
                <a:uFillTx/>
              </a:rPr>
              <a:t>I-618: Flat Dollar Interface</a:t>
            </a:r>
            <a:r>
              <a:rPr lang="en-US" sz="1100" baseline="0" dirty="0">
                <a:solidFill>
                  <a:schemeClr val="tx1"/>
                </a:solidFill>
                <a:uFillTx/>
              </a:rPr>
              <a:t> upload (Excel Spreadsheet)</a:t>
            </a:r>
            <a:endParaRPr lang="en-US" sz="1100" dirty="0">
              <a:solidFill>
                <a:schemeClr val="tx1"/>
              </a:solidFill>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95</a:t>
            </a:fld>
            <a:endParaRPr lang="en-US" dirty="0">
              <a:uFillTx/>
            </a:endParaRPr>
          </a:p>
        </p:txBody>
      </p:sp>
    </p:spTree>
    <p:extLst>
      <p:ext uri="{BB962C8B-B14F-4D97-AF65-F5344CB8AC3E}">
        <p14:creationId xmlns:p14="http://schemas.microsoft.com/office/powerpoint/2010/main" val="26990245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uFillTx/>
              </a:rPr>
              <a:t>Locations are responsible for monitoring employees on SWB. You must return the employee from SWB, extend the SWB or terminate the job upon the end date of the SWB. </a:t>
            </a:r>
          </a:p>
          <a:p>
            <a:pPr marL="171450" marR="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dirty="0">
                <a:solidFill>
                  <a:schemeClr val="tx1"/>
                </a:solidFill>
                <a:uFillTx/>
              </a:rPr>
              <a:t>AWE approver(s) must confirm proper local procedures, documentation, consultations and communications have taken place prior to final approval of the SWB request. </a:t>
            </a:r>
            <a:endParaRPr lang="en-US" dirty="0">
              <a:uFillTx/>
            </a:endParaRPr>
          </a:p>
          <a:p>
            <a:pPr marL="171450" indent="-171450">
              <a:buFont typeface="Arial" panose="020B0604020202020204" pitchFamily="34" charset="0"/>
              <a:buChar char="•"/>
            </a:pPr>
            <a:r>
              <a:rPr lang="en-US" dirty="0">
                <a:uFillTx/>
              </a:rPr>
              <a:t>Locations are responsible for notifying employees of the need to return from SWB and for confirming that the employee has/will return as expected.</a:t>
            </a:r>
          </a:p>
          <a:p>
            <a:pPr marL="171450" indent="-171450">
              <a:buFont typeface="Arial" panose="020B0604020202020204" pitchFamily="34" charset="0"/>
              <a:buChar char="•"/>
            </a:pPr>
            <a:r>
              <a:rPr lang="en-US" sz="1100" dirty="0">
                <a:solidFill>
                  <a:schemeClr val="tx1"/>
                </a:solidFill>
                <a:uFillTx/>
              </a:rPr>
              <a:t>For those academic employees who receive additional compensation while on Short Work Break, locations must</a:t>
            </a:r>
            <a:r>
              <a:rPr lang="en-US" sz="1100" baseline="0" dirty="0">
                <a:solidFill>
                  <a:schemeClr val="tx1"/>
                </a:solidFill>
                <a:uFillTx/>
              </a:rPr>
              <a:t> </a:t>
            </a:r>
            <a:r>
              <a:rPr lang="en-US" sz="1100" dirty="0">
                <a:solidFill>
                  <a:schemeClr val="tx1"/>
                </a:solidFill>
                <a:uFillTx/>
              </a:rPr>
              <a:t>request additional payment via E-353/I-618. Refer to your Location payroll department.</a:t>
            </a:r>
          </a:p>
          <a:p>
            <a:pPr marL="171450" indent="-171450">
              <a:buFont typeface="Arial" panose="020B0604020202020204" pitchFamily="34" charset="0"/>
              <a:buChar char="•"/>
            </a:pPr>
            <a:r>
              <a:rPr lang="en-US" sz="1100" dirty="0">
                <a:solidFill>
                  <a:schemeClr val="tx1"/>
                </a:solidFill>
                <a:uFillTx/>
              </a:rPr>
              <a:t>In the event of an employee’s death while on Short Work Break, the employee’s death benefits (UCRP &amp; OME Salary) are not impacted unless the terms of the short work break result in a break in service. One example that would constitute a break in service for the OME Salary would be a short work break greater than 4 months. A break in service might occur for UCRP death benefits if the employee receives pay during the short work break that is not covered compensation. These examples and are not intended to capture all possible breaks in service; refer to BN.03 Death Benefits Administration for more information.</a:t>
            </a:r>
          </a:p>
          <a:p>
            <a:pPr marL="171450" indent="-171450">
              <a:buFont typeface="Arial" panose="020B0604020202020204" pitchFamily="34" charset="0"/>
              <a:buChar char="•"/>
            </a:pPr>
            <a:endParaRPr lang="en-US" sz="1100" dirty="0">
              <a:solidFill>
                <a:schemeClr val="tx1"/>
              </a:solidFill>
              <a:uFillTx/>
            </a:endParaRPr>
          </a:p>
          <a:p>
            <a:pPr marL="171450" indent="-171450">
              <a:buFont typeface="Arial" panose="020B0604020202020204" pitchFamily="34" charset="0"/>
              <a:buChar char="•"/>
            </a:pPr>
            <a:r>
              <a:rPr lang="en-US" sz="1200" dirty="0">
                <a:solidFill>
                  <a:schemeClr val="tx1"/>
                </a:solidFill>
                <a:uFillTx/>
              </a:rPr>
              <a:t>E-353: One Time Pay – Self Service</a:t>
            </a:r>
            <a:r>
              <a:rPr lang="en-US" sz="1200" baseline="0" dirty="0">
                <a:solidFill>
                  <a:schemeClr val="tx1"/>
                </a:solidFill>
                <a:uFillTx/>
              </a:rPr>
              <a:t> Transactions Links Page</a:t>
            </a:r>
            <a:endParaRPr lang="en-US" sz="1200" dirty="0">
              <a:solidFill>
                <a:schemeClr val="tx1"/>
              </a:solidFill>
              <a:uFillTx/>
            </a:endParaRPr>
          </a:p>
          <a:p>
            <a:pPr marL="171450" indent="-171450">
              <a:buFont typeface="Arial" panose="020B0604020202020204" pitchFamily="34" charset="0"/>
              <a:buChar char="•"/>
            </a:pPr>
            <a:r>
              <a:rPr lang="en-US" sz="1200" dirty="0">
                <a:solidFill>
                  <a:schemeClr val="tx1"/>
                </a:solidFill>
                <a:uFillTx/>
              </a:rPr>
              <a:t>I-618: Flat Dollar Interface</a:t>
            </a:r>
            <a:r>
              <a:rPr lang="en-US" sz="1200" baseline="0" dirty="0">
                <a:solidFill>
                  <a:schemeClr val="tx1"/>
                </a:solidFill>
                <a:uFillTx/>
              </a:rPr>
              <a:t> upload (Excel Spreadsheet)</a:t>
            </a:r>
            <a:endParaRPr lang="en-US" sz="1200" dirty="0">
              <a:solidFill>
                <a:schemeClr val="tx1"/>
              </a:solidFill>
              <a:uFillTx/>
            </a:endParaRPr>
          </a:p>
          <a:p>
            <a:pPr marL="171450" indent="-171450">
              <a:buFont typeface="Arial" panose="020B0604020202020204" pitchFamily="34" charset="0"/>
              <a:buChar char="•"/>
            </a:pP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96</a:t>
            </a:fld>
            <a:endParaRPr lang="en-US" dirty="0">
              <a:uFillTx/>
            </a:endParaRPr>
          </a:p>
        </p:txBody>
      </p:sp>
    </p:spTree>
    <p:extLst>
      <p:ext uri="{BB962C8B-B14F-4D97-AF65-F5344CB8AC3E}">
        <p14:creationId xmlns:p14="http://schemas.microsoft.com/office/powerpoint/2010/main" val="34043804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97</a:t>
            </a:fld>
            <a:endParaRPr lang="en-US" dirty="0">
              <a:uFillTx/>
            </a:endParaRPr>
          </a:p>
        </p:txBody>
      </p:sp>
    </p:spTree>
    <p:extLst>
      <p:ext uri="{BB962C8B-B14F-4D97-AF65-F5344CB8AC3E}">
        <p14:creationId xmlns:p14="http://schemas.microsoft.com/office/powerpoint/2010/main" val="1559926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Please note: SWB changes an employees’ payroll status to “Inactive” while keeping their HR status “Active”.  For Furlough employees whose pay is spread over 12 months (10/12, 11/12), if put on a short work break the employee will not get paid during the time on SWB. </a:t>
            </a: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98</a:t>
            </a:fld>
            <a:endParaRPr lang="en-US" dirty="0">
              <a:uFillTx/>
            </a:endParaRPr>
          </a:p>
        </p:txBody>
      </p:sp>
    </p:spTree>
    <p:extLst>
      <p:ext uri="{BB962C8B-B14F-4D97-AF65-F5344CB8AC3E}">
        <p14:creationId xmlns:p14="http://schemas.microsoft.com/office/powerpoint/2010/main" val="329455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dirty="0">
                <a:uFillTx/>
              </a:rPr>
              <a:t>Integration</a:t>
            </a:r>
            <a:r>
              <a:rPr lang="en-US" baseline="0" dirty="0">
                <a:uFillTx/>
              </a:rPr>
              <a:t> between HR actions and funding: </a:t>
            </a:r>
            <a:r>
              <a:rPr lang="en-US" dirty="0">
                <a:uFillTx/>
              </a:rPr>
              <a:t>After a PayPath transaction that affects compensation is processed, UCPath reallocates funding to ensure that all components of pay are allocated to the correct fund source, and to ensure that the salary cap and other funding compliance requirements are followed.</a:t>
            </a:r>
            <a:r>
              <a:rPr lang="en-US" baseline="0" dirty="0">
                <a:uFillTx/>
              </a:rPr>
              <a:t> </a:t>
            </a:r>
            <a:r>
              <a:rPr lang="en-US" dirty="0">
                <a:uFillTx/>
              </a:rPr>
              <a:t>The designated role at Locations updates funding using</a:t>
            </a:r>
            <a:r>
              <a:rPr lang="en-US" baseline="0" dirty="0">
                <a:uFillTx/>
              </a:rPr>
              <a:t> the </a:t>
            </a:r>
            <a:r>
              <a:rPr lang="en-US" dirty="0">
                <a:uFillTx/>
              </a:rPr>
              <a:t>Funding Entry page if necessary upon notification of a job change.</a:t>
            </a:r>
          </a:p>
          <a:p>
            <a:pPr marL="0" marR="0" indent="0" algn="l" defTabSz="914400" rtl="0" eaLnBrk="1" fontAlgn="auto" latinLnBrk="0" hangingPunct="1">
              <a:lnSpc>
                <a:spcPct val="100000"/>
              </a:lnSpc>
              <a:spcBef>
                <a:spcPts val="0"/>
              </a:spcBef>
              <a:spcAft>
                <a:spcPts val="0"/>
              </a:spcAft>
              <a:buFontTx/>
              <a:buNone/>
              <a:defRPr>
                <a:uFillTx/>
              </a:defRPr>
            </a:pPr>
            <a:endParaRPr lang="en-US" dirty="0">
              <a:uFillTx/>
            </a:endParaRPr>
          </a:p>
          <a:p>
            <a:pPr marL="0" marR="0" indent="0" algn="l" defTabSz="914400" rtl="0" eaLnBrk="1" fontAlgn="auto" latinLnBrk="0" hangingPunct="1">
              <a:lnSpc>
                <a:spcPct val="100000"/>
              </a:lnSpc>
              <a:spcBef>
                <a:spcPts val="0"/>
              </a:spcBef>
              <a:spcAft>
                <a:spcPts val="0"/>
              </a:spcAft>
              <a:buFontTx/>
              <a:buNone/>
              <a:defRPr>
                <a:uFillTx/>
              </a:defRPr>
            </a:pP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12</a:t>
            </a:fld>
            <a:endParaRPr lang="en-US" dirty="0">
              <a:uFillTx/>
            </a:endParaRPr>
          </a:p>
        </p:txBody>
      </p:sp>
    </p:spTree>
    <p:extLst>
      <p:ext uri="{BB962C8B-B14F-4D97-AF65-F5344CB8AC3E}">
        <p14:creationId xmlns:p14="http://schemas.microsoft.com/office/powerpoint/2010/main" val="2150614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r>
              <a:rPr lang="en-US" dirty="0">
                <a:uFillTx/>
              </a:rPr>
              <a:t>For</a:t>
            </a:r>
            <a:r>
              <a:rPr lang="en-US" baseline="0" dirty="0">
                <a:uFillTx/>
              </a:rPr>
              <a:t> UPK job aids, instruct the users to open the job aid and review the online PDF version.</a:t>
            </a:r>
          </a:p>
          <a:p>
            <a:pPr marL="0" marR="0" lvl="1"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baseline="0" dirty="0">
              <a:uFillTx/>
            </a:endParaRPr>
          </a:p>
          <a:p>
            <a:pPr marL="1714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dirty="0">
                <a:uFillTx/>
              </a:rPr>
              <a:t>The Short Work Break types were reviewed by systemwide Benefits, RASC, systemwide Labor Relations, Academic Personnel and UCOP HR Policy for confirmation. </a:t>
            </a:r>
          </a:p>
          <a:p>
            <a:pPr marL="171450" marR="0" lvl="1"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100" dirty="0">
                <a:solidFill>
                  <a:schemeClr val="tx1"/>
                </a:solidFill>
                <a:uFillTx/>
              </a:rPr>
              <a:t>While on SWB, the employee may be eligible to continue certain benefits. Depending on the type of the SWB, the employee may be required to pay both the employee and employer portions to continue medical, dental and/or vision coverage. Refer to the Short Work Break Matrix job aid for details.</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100</a:t>
            </a:fld>
            <a:endParaRPr lang="en-US" dirty="0">
              <a:solidFill>
                <a:srgbClr val="000000"/>
              </a:solidFill>
              <a:uFillTx/>
            </a:endParaRPr>
          </a:p>
        </p:txBody>
      </p:sp>
    </p:spTree>
    <p:extLst>
      <p:ext uri="{BB962C8B-B14F-4D97-AF65-F5344CB8AC3E}">
        <p14:creationId xmlns:p14="http://schemas.microsoft.com/office/powerpoint/2010/main" val="9529895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101</a:t>
            </a:fld>
            <a:endParaRPr lang="en-US" dirty="0">
              <a:solidFill>
                <a:srgbClr val="000000"/>
              </a:solidFill>
              <a:uFillTx/>
            </a:endParaRPr>
          </a:p>
        </p:txBody>
      </p:sp>
    </p:spTree>
    <p:extLst>
      <p:ext uri="{BB962C8B-B14F-4D97-AF65-F5344CB8AC3E}">
        <p14:creationId xmlns:p14="http://schemas.microsoft.com/office/powerpoint/2010/main" val="40250947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For</a:t>
            </a:r>
            <a:r>
              <a:rPr lang="en-US" baseline="0" dirty="0">
                <a:uFillTx/>
              </a:rPr>
              <a:t> UPK simulation-based demonstrations, open the Try It view and walk through the activity while providing details and explaining the task. The users should follow along with the Print It version of the UPK.</a:t>
            </a:r>
          </a:p>
          <a:p>
            <a:endParaRPr lang="en-US" baseline="0" dirty="0">
              <a:uFillTx/>
            </a:endParaRPr>
          </a:p>
          <a:p>
            <a:r>
              <a:rPr lang="en-US" baseline="0" dirty="0">
                <a:uFillTx/>
              </a:rPr>
              <a:t>Explain that some UPK topics are specific to Academics or Staff noted by () at the end of a topic title.</a:t>
            </a:r>
          </a:p>
          <a:p>
            <a:r>
              <a:rPr lang="en-US" baseline="0" dirty="0">
                <a:uFillTx/>
              </a:rPr>
              <a:t>Some UPK topics apply to both Staff and Academics and are noted by (Staff/Acad) at the end of a topic title.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102</a:t>
            </a:fld>
            <a:endParaRPr lang="en-US" dirty="0">
              <a:solidFill>
                <a:srgbClr val="000000"/>
              </a:solidFill>
              <a:uFillTx/>
            </a:endParaRPr>
          </a:p>
        </p:txBody>
      </p:sp>
    </p:spTree>
    <p:extLst>
      <p:ext uri="{BB962C8B-B14F-4D97-AF65-F5344CB8AC3E}">
        <p14:creationId xmlns:p14="http://schemas.microsoft.com/office/powerpoint/2010/main" val="38561212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103</a:t>
            </a:fld>
            <a:endParaRPr lang="en-US" dirty="0">
              <a:solidFill>
                <a:srgbClr val="000000"/>
              </a:solidFill>
              <a:uFillTx/>
            </a:endParaRPr>
          </a:p>
        </p:txBody>
      </p:sp>
    </p:spTree>
    <p:extLst>
      <p:ext uri="{BB962C8B-B14F-4D97-AF65-F5344CB8AC3E}">
        <p14:creationId xmlns:p14="http://schemas.microsoft.com/office/powerpoint/2010/main" val="13828889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104</a:t>
            </a:fld>
            <a:endParaRPr lang="en-US" dirty="0">
              <a:solidFill>
                <a:srgbClr val="000000"/>
              </a:solidFill>
              <a:uFillTx/>
            </a:endParaRPr>
          </a:p>
        </p:txBody>
      </p:sp>
    </p:spTree>
    <p:extLst>
      <p:ext uri="{BB962C8B-B14F-4D97-AF65-F5344CB8AC3E}">
        <p14:creationId xmlns:p14="http://schemas.microsoft.com/office/powerpoint/2010/main" val="42344849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105</a:t>
            </a:fld>
            <a:endParaRPr lang="en-US" dirty="0">
              <a:solidFill>
                <a:srgbClr val="000000"/>
              </a:solidFill>
              <a:uFillTx/>
            </a:endParaRPr>
          </a:p>
        </p:txBody>
      </p:sp>
    </p:spTree>
    <p:extLst>
      <p:ext uri="{BB962C8B-B14F-4D97-AF65-F5344CB8AC3E}">
        <p14:creationId xmlns:p14="http://schemas.microsoft.com/office/powerpoint/2010/main" val="1503904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Answer:</a:t>
            </a:r>
            <a:r>
              <a:rPr lang="en-US" baseline="0" dirty="0">
                <a:uFillTx/>
              </a:rPr>
              <a:t> D</a:t>
            </a:r>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106</a:t>
            </a:fld>
            <a:endParaRPr lang="en-US" dirty="0">
              <a:solidFill>
                <a:srgbClr val="000000"/>
              </a:solidFill>
              <a:uFillTx/>
            </a:endParaRPr>
          </a:p>
        </p:txBody>
      </p:sp>
    </p:spTree>
    <p:extLst>
      <p:ext uri="{BB962C8B-B14F-4D97-AF65-F5344CB8AC3E}">
        <p14:creationId xmlns:p14="http://schemas.microsoft.com/office/powerpoint/2010/main" val="16809310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107</a:t>
            </a:fld>
            <a:endParaRPr lang="en-US" dirty="0">
              <a:uFillTx/>
            </a:endParaRPr>
          </a:p>
        </p:txBody>
      </p:sp>
    </p:spTree>
    <p:extLst>
      <p:ext uri="{BB962C8B-B14F-4D97-AF65-F5344CB8AC3E}">
        <p14:creationId xmlns:p14="http://schemas.microsoft.com/office/powerpoint/2010/main" val="1912430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uFillTx/>
              </a:rPr>
              <a:pPr/>
              <a:t>108</a:t>
            </a:fld>
            <a:endParaRPr lang="en-US" dirty="0">
              <a:uFillTx/>
            </a:endParaRPr>
          </a:p>
        </p:txBody>
      </p:sp>
    </p:spTree>
    <p:extLst>
      <p:ext uri="{BB962C8B-B14F-4D97-AF65-F5344CB8AC3E}">
        <p14:creationId xmlns:p14="http://schemas.microsoft.com/office/powerpoint/2010/main" val="23508414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srgbClr val="000000"/>
                </a:solidFill>
                <a:uFillTx/>
              </a:rPr>
              <a:pPr/>
              <a:t>109</a:t>
            </a:fld>
            <a:endParaRPr lang="en-US" dirty="0">
              <a:solidFill>
                <a:srgbClr val="000000"/>
              </a:solidFill>
              <a:uFillTx/>
            </a:endParaRPr>
          </a:p>
        </p:txBody>
      </p:sp>
    </p:spTree>
    <p:extLst>
      <p:ext uri="{BB962C8B-B14F-4D97-AF65-F5344CB8AC3E}">
        <p14:creationId xmlns:p14="http://schemas.microsoft.com/office/powerpoint/2010/main" val="129382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stretch>
            <a:fillRect/>
          </a:stretch>
        </p:blipFill>
        <p:spPr>
          <a:xfrm>
            <a:off x="17200" y="6322497"/>
            <a:ext cx="9134475" cy="546847"/>
          </a:xfrm>
          <a:prstGeom prst="rect">
            <a:avLst/>
          </a:prstGeom>
        </p:spPr>
      </p:pic>
      <p:sp>
        <p:nvSpPr>
          <p:cNvPr id="2" name="Title 1"/>
          <p:cNvSpPr>
            <a:spLocks noGrp="1"/>
          </p:cNvSpPr>
          <p:nvPr>
            <p:ph type="ctrTitle"/>
          </p:nvPr>
        </p:nvSpPr>
        <p:spPr>
          <a:xfrm>
            <a:off x="926093" y="2738243"/>
            <a:ext cx="7310244" cy="1325757"/>
          </a:xfrm>
          <a:noFill/>
        </p:spPr>
        <p:txBody>
          <a:bodyPr>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26093" y="4194097"/>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10096" y="0"/>
            <a:ext cx="9144000" cy="1374305"/>
          </a:xfrm>
          <a:prstGeom prst="rect">
            <a:avLst/>
          </a:prstGeom>
          <a:gradFill>
            <a:gsLst>
              <a:gs pos="0">
                <a:srgbClr val="1D579B"/>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 name="Picture 10" descr="UCI14_UCPath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5497" y="257009"/>
            <a:ext cx="5433403" cy="714404"/>
          </a:xfrm>
          <a:prstGeom prst="rect">
            <a:avLst/>
          </a:prstGeom>
        </p:spPr>
      </p:pic>
      <p:sp>
        <p:nvSpPr>
          <p:cNvPr id="10" name="Rectangle 9"/>
          <p:cNvSpPr/>
          <p:nvPr userDrawn="1"/>
        </p:nvSpPr>
        <p:spPr>
          <a:xfrm>
            <a:off x="-7222" y="6319761"/>
            <a:ext cx="284257" cy="539496"/>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926093" y="6420056"/>
            <a:ext cx="2922576" cy="365125"/>
          </a:xfrm>
          <a:prstGeom prst="rect">
            <a:avLst/>
          </a:prstGeom>
          <a:solidFill>
            <a:srgbClr val="095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nti Taller Software Libre: Richard Stallman habla sobre el Copyright"/>
          <p:cNvPicPr>
            <a:picLocks noChangeAspect="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89613" y="6462416"/>
            <a:ext cx="261262" cy="241451"/>
          </a:xfrm>
          <a:prstGeom prst="rect">
            <a:avLst/>
          </a:prstGeom>
        </p:spPr>
      </p:pic>
      <p:sp>
        <p:nvSpPr>
          <p:cNvPr id="6" name="TextBox 5"/>
          <p:cNvSpPr txBox="1"/>
          <p:nvPr userDrawn="1"/>
        </p:nvSpPr>
        <p:spPr>
          <a:xfrm>
            <a:off x="1009935" y="6392760"/>
            <a:ext cx="2962866" cy="646331"/>
          </a:xfrm>
          <a:prstGeom prst="rect">
            <a:avLst/>
          </a:prstGeom>
          <a:noFill/>
        </p:spPr>
        <p:txBody>
          <a:bodyPr wrap="square" rtlCol="0">
            <a:spAutoFit/>
          </a:bodyPr>
          <a:lstStyle/>
          <a:p>
            <a:r>
              <a:rPr lang="en-US" b="0" dirty="0">
                <a:solidFill>
                  <a:schemeClr val="bg1"/>
                </a:solidFill>
              </a:rPr>
              <a:t>Copyright UCI UCPath 2020</a:t>
            </a:r>
          </a:p>
          <a:p>
            <a:endParaRPr lang="en-US" b="0" dirty="0">
              <a:solidFill>
                <a:schemeClr val="bg1"/>
              </a:solidFill>
            </a:endParaRPr>
          </a:p>
        </p:txBody>
      </p:sp>
    </p:spTree>
    <p:custDataLst>
      <p:tags r:id="rId1"/>
    </p:custDataLst>
    <p:extLst>
      <p:ext uri="{BB962C8B-B14F-4D97-AF65-F5344CB8AC3E}">
        <p14:creationId xmlns:p14="http://schemas.microsoft.com/office/powerpoint/2010/main" val="34506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13" name="Rectangle 12"/>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ext Placeholder 7"/>
          <p:cNvSpPr>
            <a:spLocks noGrp="1"/>
          </p:cNvSpPr>
          <p:nvPr>
            <p:ph type="body" sz="quarter" idx="11"/>
          </p:nvPr>
        </p:nvSpPr>
        <p:spPr>
          <a:xfrm>
            <a:off x="1469337" y="1281034"/>
            <a:ext cx="7611163" cy="4785810"/>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80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3" y="1371600"/>
            <a:ext cx="5816745" cy="5029200"/>
          </a:xfrm>
        </p:spPr>
        <p:txBody>
          <a:bodyPr/>
          <a:lstStyle/>
          <a:p>
            <a:pPr lvl="0"/>
            <a:r>
              <a:rPr lang="en-US"/>
              <a:t>Edit Master text styles</a:t>
            </a:r>
          </a:p>
          <a:p>
            <a:pPr lvl="1"/>
            <a:r>
              <a:rPr lang="en-US"/>
              <a:t>Second level</a:t>
            </a:r>
          </a:p>
          <a:p>
            <a:pPr lvl="2"/>
            <a:r>
              <a:rPr lang="en-US"/>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459619" y="40228"/>
            <a:ext cx="8227181" cy="850911"/>
          </a:xfrm>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26792"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17898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459619" y="40224"/>
            <a:ext cx="8227181" cy="850911"/>
          </a:xfrm>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6"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81730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Two Content with Subtitl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90288" y="2195512"/>
            <a:ext cx="4114800" cy="3976688"/>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90287" y="1371600"/>
            <a:ext cx="4114800"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5488" y="2195512"/>
            <a:ext cx="4114800" cy="3976688"/>
          </a:xfrm>
        </p:spPr>
        <p:txBody>
          <a:bodyPr/>
          <a:lstStyle/>
          <a:p>
            <a:pPr lvl="0"/>
            <a:r>
              <a:rPr lang="en-US"/>
              <a:t>Edit Master text styles</a:t>
            </a:r>
          </a:p>
          <a:p>
            <a:pPr lvl="1"/>
            <a:r>
              <a:rPr lang="en-US"/>
              <a:t>Second level</a:t>
            </a:r>
          </a:p>
          <a:p>
            <a:pPr lvl="2"/>
            <a:r>
              <a:rPr lang="en-US"/>
              <a:t>Third level</a:t>
            </a:r>
          </a:p>
        </p:txBody>
      </p:sp>
      <p:sp>
        <p:nvSpPr>
          <p:cNvPr id="3" name="Text Placeholder 2"/>
          <p:cNvSpPr>
            <a:spLocks noGrp="1"/>
          </p:cNvSpPr>
          <p:nvPr>
            <p:ph type="body" idx="1"/>
          </p:nvPr>
        </p:nvSpPr>
        <p:spPr>
          <a:xfrm>
            <a:off x="475488" y="1371600"/>
            <a:ext cx="4114800"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393192" y="5866"/>
            <a:ext cx="836676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164404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Module Cov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192" y="3044952"/>
            <a:ext cx="8348472" cy="457200"/>
          </a:xfrm>
        </p:spPr>
        <p:txBody>
          <a:bodyPr>
            <a:noAutofit/>
          </a:bodyPr>
          <a:lstStyle>
            <a:lvl1pPr marL="0" indent="0">
              <a:buNone/>
              <a:defRPr sz="2800">
                <a:solidFill>
                  <a:srgbClr val="000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393192" y="2121408"/>
            <a:ext cx="8366760" cy="749808"/>
          </a:xfrm>
        </p:spPr>
        <p:txBody>
          <a:bodyPr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4725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ubtitle and Content">
    <p:spTree>
      <p:nvGrpSpPr>
        <p:cNvPr id="1" name="Shape 41"/>
        <p:cNvGrpSpPr/>
        <p:nvPr/>
      </p:nvGrpSpPr>
      <p:grpSpPr>
        <a:xfrm>
          <a:off x="0" y="0"/>
          <a:ext cx="0" cy="0"/>
          <a:chOff x="0" y="0"/>
          <a:chExt cx="0" cy="0"/>
        </a:xfrm>
      </p:grpSpPr>
      <p:sp>
        <p:nvSpPr>
          <p:cNvPr id="42" name="Google Shape;42;p51"/>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43" name="Google Shape;43;p51"/>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44" name="Google Shape;44;p51"/>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Tree>
    <p:extLst>
      <p:ext uri="{BB962C8B-B14F-4D97-AF65-F5344CB8AC3E}">
        <p14:creationId xmlns:p14="http://schemas.microsoft.com/office/powerpoint/2010/main" val="314003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160520"/>
          </a:xfrm>
        </p:spPr>
        <p:txBody>
          <a:bodyPr/>
          <a:lstStyle/>
          <a:p>
            <a:pPr lvl="0"/>
            <a:r>
              <a:rPr lang="en-US" dirty="0">
                <a:uFillTx/>
              </a:rPr>
              <a:t>Click to edit Master text styles</a:t>
            </a:r>
          </a:p>
          <a:p>
            <a:pPr lvl="1"/>
            <a:r>
              <a:rPr lang="en-US" dirty="0">
                <a:uFillTx/>
              </a:rPr>
              <a:t>Second level</a:t>
            </a:r>
          </a:p>
          <a:p>
            <a:pPr lvl="2"/>
            <a:r>
              <a:rPr lang="en-US" dirty="0">
                <a:uFillTx/>
              </a:rPr>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dirty="0">
                <a:uFillTx/>
              </a:rPr>
              <a:t>Click to edit Master text styles</a:t>
            </a:r>
          </a:p>
        </p:txBody>
      </p:sp>
      <p:sp>
        <p:nvSpPr>
          <p:cNvPr id="2" name="Title 1"/>
          <p:cNvSpPr>
            <a:spLocks noGrp="1"/>
          </p:cNvSpPr>
          <p:nvPr>
            <p:ph type="title"/>
          </p:nvPr>
        </p:nvSpPr>
        <p:spPr>
          <a:xfrm>
            <a:off x="459619" y="26578"/>
            <a:ext cx="8227181" cy="850911"/>
          </a:xfrm>
        </p:spPr>
        <p:txBody>
          <a:bodyPr/>
          <a:lstStyle/>
          <a:p>
            <a:r>
              <a:rPr lang="en-US" dirty="0">
                <a:uFillTx/>
              </a:rPr>
              <a:t>Click to edit Master title style</a:t>
            </a:r>
          </a:p>
        </p:txBody>
      </p:sp>
    </p:spTree>
    <p:extLst>
      <p:ext uri="{BB962C8B-B14F-4D97-AF65-F5344CB8AC3E}">
        <p14:creationId xmlns:p14="http://schemas.microsoft.com/office/powerpoint/2010/main" val="415151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KC: True or False">
    <p:spTree>
      <p:nvGrpSpPr>
        <p:cNvPr id="1" name=""/>
        <p:cNvGrpSpPr/>
        <p:nvPr/>
      </p:nvGrpSpPr>
      <p:grpSpPr>
        <a:xfrm>
          <a:off x="0" y="0"/>
          <a:ext cx="0" cy="0"/>
          <a:chOff x="0" y="0"/>
          <a:chExt cx="0" cy="0"/>
        </a:xfrm>
      </p:grpSpPr>
      <p:sp>
        <p:nvSpPr>
          <p:cNvPr id="7" name="Content Placeholder 2"/>
          <p:cNvSpPr>
            <a:spLocks noGrp="1"/>
          </p:cNvSpPr>
          <p:nvPr>
            <p:ph idx="10"/>
          </p:nvPr>
        </p:nvSpPr>
        <p:spPr>
          <a:xfrm>
            <a:off x="457200" y="4489704"/>
            <a:ext cx="8229600" cy="1682496"/>
          </a:xfrm>
        </p:spPr>
        <p:txBody>
          <a:bodyPr/>
          <a:lstStyle>
            <a:lvl1pPr marL="0" indent="0">
              <a:buNone/>
              <a:defRPr>
                <a:solidFill>
                  <a:schemeClr val="accent1"/>
                </a:solidFill>
                <a:uFillTx/>
              </a:defRPr>
            </a:lvl1pPr>
            <a:lvl2pPr marL="457200" indent="0">
              <a:buNone/>
              <a:defRPr>
                <a:uFillTx/>
              </a:defRPr>
            </a:lvl2pPr>
            <a:lvl3pPr marL="914400" indent="0">
              <a:buNone/>
              <a:defRPr>
                <a:uFillTx/>
              </a:defRPr>
            </a:lvl3pPr>
          </a:lstStyle>
          <a:p>
            <a:pPr lvl="0"/>
            <a:r>
              <a:rPr lang="en-US" dirty="0">
                <a:uFillTx/>
              </a:rPr>
              <a:t>Click to edit Master text styles</a:t>
            </a:r>
          </a:p>
        </p:txBody>
      </p:sp>
      <p:sp>
        <p:nvSpPr>
          <p:cNvPr id="3" name="Content Placeholder 2"/>
          <p:cNvSpPr>
            <a:spLocks noGrp="1"/>
          </p:cNvSpPr>
          <p:nvPr>
            <p:ph idx="1"/>
          </p:nvPr>
        </p:nvSpPr>
        <p:spPr>
          <a:xfrm>
            <a:off x="457200" y="1371600"/>
            <a:ext cx="8229600" cy="2971800"/>
          </a:xfrm>
        </p:spPr>
        <p:txBody>
          <a:bodyPr/>
          <a:lstStyle>
            <a:lvl1pPr marL="0" indent="0">
              <a:buNone/>
              <a:defRPr>
                <a:uFillTx/>
              </a:defRPr>
            </a:lvl1pPr>
            <a:lvl2pPr marL="457200" indent="0">
              <a:buNone/>
              <a:defRPr>
                <a:uFillTx/>
              </a:defRPr>
            </a:lvl2pPr>
            <a:lvl3pPr marL="914400" indent="0">
              <a:buNone/>
              <a:defRPr>
                <a:uFillTx/>
              </a:defRPr>
            </a:lvl3pPr>
          </a:lstStyle>
          <a:p>
            <a:pPr lvl="0"/>
            <a:r>
              <a:rPr lang="en-US" dirty="0">
                <a:uFillTx/>
              </a:rPr>
              <a:t>Click to edit Master text styles</a:t>
            </a:r>
          </a:p>
        </p:txBody>
      </p:sp>
      <p:sp>
        <p:nvSpPr>
          <p:cNvPr id="2" name="Title 1"/>
          <p:cNvSpPr>
            <a:spLocks noGrp="1"/>
          </p:cNvSpPr>
          <p:nvPr>
            <p:ph type="title"/>
          </p:nvPr>
        </p:nvSpPr>
        <p:spPr/>
        <p:txBody>
          <a:bodyPr/>
          <a:lstStyle/>
          <a:p>
            <a:r>
              <a:rPr lang="en-US">
                <a:uFillTx/>
              </a:rPr>
              <a:t>Click to edit Master title style</a:t>
            </a:r>
            <a:endParaRPr lang="en-US" dirty="0">
              <a:uFillTx/>
            </a:endParaRPr>
          </a:p>
        </p:txBody>
      </p:sp>
    </p:spTree>
    <p:extLst>
      <p:ext uri="{BB962C8B-B14F-4D97-AF65-F5344CB8AC3E}">
        <p14:creationId xmlns:p14="http://schemas.microsoft.com/office/powerpoint/2010/main" val="192744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53"/>
        <p:cNvGrpSpPr/>
        <p:nvPr/>
      </p:nvGrpSpPr>
      <p:grpSpPr>
        <a:xfrm>
          <a:off x="0" y="0"/>
          <a:ext cx="0" cy="0"/>
          <a:chOff x="0" y="0"/>
          <a:chExt cx="0" cy="0"/>
        </a:xfrm>
      </p:grpSpPr>
      <p:sp>
        <p:nvSpPr>
          <p:cNvPr id="54" name="Google Shape;54;p5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uFillTx/>
            </a:endParaRPr>
          </a:p>
        </p:txBody>
      </p:sp>
      <p:sp>
        <p:nvSpPr>
          <p:cNvPr id="55" name="Google Shape;55;p5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uFillTx/>
            </a:endParaRPr>
          </a:p>
        </p:txBody>
      </p:sp>
      <p:sp>
        <p:nvSpPr>
          <p:cNvPr id="56" name="Google Shape;56;p56"/>
          <p:cNvSpPr txBox="1">
            <a:spLocks noGrp="1"/>
          </p:cNvSpPr>
          <p:nvPr>
            <p:ph type="title"/>
          </p:nvPr>
        </p:nvSpPr>
        <p:spPr>
          <a:xfrm>
            <a:off x="0"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4000" b="1">
                <a:solidFill>
                  <a:srgbClr val="1E4386"/>
                </a:solidFill>
                <a:uFillTx/>
                <a:latin typeface="Arial"/>
                <a:ea typeface="Arial"/>
                <a:cs typeface="Arial"/>
                <a:sym typeface="Arial"/>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Tree>
    <p:extLst>
      <p:ext uri="{BB962C8B-B14F-4D97-AF65-F5344CB8AC3E}">
        <p14:creationId xmlns:p14="http://schemas.microsoft.com/office/powerpoint/2010/main" val="302290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1064524"/>
            <a:ext cx="8705088" cy="5189971"/>
          </a:xfrm>
        </p:spPr>
        <p:txBody>
          <a:bodyPr/>
          <a:lstStyle>
            <a:lvl1pPr marL="342900" indent="-342900">
              <a:buClr>
                <a:srgbClr val="1F497D"/>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4748" y="76757"/>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68676"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469"/>
            <a:ext cx="3008313" cy="955847"/>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5469"/>
            <a:ext cx="5111750" cy="5020694"/>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67520"/>
            <a:ext cx="3008313" cy="38586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32763"/>
            <a:ext cx="5486400" cy="35948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619" y="53872"/>
            <a:ext cx="8684381" cy="850911"/>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462639" y="396702"/>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Subtitle 2"/>
          <p:cNvSpPr>
            <a:spLocks noGrp="1"/>
          </p:cNvSpPr>
          <p:nvPr>
            <p:ph type="subTitle" idx="1"/>
          </p:nvPr>
        </p:nvSpPr>
        <p:spPr>
          <a:xfrm>
            <a:off x="462639" y="2045143"/>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2" y="1135345"/>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12" name="Rectangle 1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ectangle 1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Tree>
    <p:extLst>
      <p:ext uri="{BB962C8B-B14F-4D97-AF65-F5344CB8AC3E}">
        <p14:creationId xmlns:p14="http://schemas.microsoft.com/office/powerpoint/2010/main" val="1292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385875" y="6377089"/>
            <a:ext cx="6758125" cy="502920"/>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93576" y="131821"/>
            <a:ext cx="8750424" cy="85091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9619" y="1381512"/>
            <a:ext cx="8227181" cy="47446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UCI14_UCPath_W.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430043" y="6469276"/>
            <a:ext cx="2279067" cy="299660"/>
          </a:xfrm>
          <a:prstGeom prst="rect">
            <a:avLst/>
          </a:prstGeom>
        </p:spPr>
      </p:pic>
      <p:sp>
        <p:nvSpPr>
          <p:cNvPr id="5" name="TextBox 4"/>
          <p:cNvSpPr txBox="1"/>
          <p:nvPr userDrawn="1"/>
        </p:nvSpPr>
        <p:spPr>
          <a:xfrm>
            <a:off x="5709110" y="6344166"/>
            <a:ext cx="2557965" cy="553998"/>
          </a:xfrm>
          <a:prstGeom prst="rect">
            <a:avLst/>
          </a:prstGeom>
          <a:noFill/>
        </p:spPr>
        <p:txBody>
          <a:bodyPr wrap="square" rtlCol="0">
            <a:spAutoFit/>
          </a:bodyPr>
          <a:lstStyle/>
          <a:p>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3000" b="1" i="0" u="none" baseline="0" dirty="0">
                <a:solidFill>
                  <a:schemeClr val="bg1"/>
                </a:solidFill>
                <a:latin typeface="Verdana" panose="020B0604030504040204" pitchFamily="34" charset="0"/>
                <a:ea typeface="Verdana" panose="020B0604030504040204" pitchFamily="34" charset="0"/>
                <a:cs typeface="Verdana" panose="020B0604030504040204" pitchFamily="34" charset="0"/>
              </a:rPr>
              <a:t>Training</a:t>
            </a:r>
          </a:p>
        </p:txBody>
      </p:sp>
      <p:cxnSp>
        <p:nvCxnSpPr>
          <p:cNvPr id="12" name="Straight Connector 11"/>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Slide Number Placeholder 4"/>
          <p:cNvSpPr txBox="1">
            <a:spLocks/>
          </p:cNvSpPr>
          <p:nvPr userDrawn="1"/>
        </p:nvSpPr>
        <p:spPr>
          <a:xfrm>
            <a:off x="8480254" y="6438001"/>
            <a:ext cx="549608" cy="3622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3D49D0-3318-4167-8E42-CD520D3A3E07}" type="slidenum">
              <a:rPr lang="en-US" b="1" smtClean="0">
                <a:solidFill>
                  <a:schemeClr val="bg1"/>
                </a:solidFill>
              </a:rPr>
              <a:pPr/>
              <a:t>‹#›</a:t>
            </a:fld>
            <a:endParaRPr lang="en-US" b="1" dirty="0">
              <a:solidFill>
                <a:schemeClr val="bg1"/>
              </a:solidFill>
            </a:endParaRPr>
          </a:p>
        </p:txBody>
      </p:sp>
      <p:pic>
        <p:nvPicPr>
          <p:cNvPr id="17" name="Picture 16"/>
          <p:cNvPicPr>
            <a:picLocks noChangeAspect="1"/>
          </p:cNvPicPr>
          <p:nvPr userDrawn="1"/>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35547"/>
            <a:ext cx="9144000" cy="790079"/>
          </a:xfrm>
          <a:prstGeom prst="rect">
            <a:avLst/>
          </a:prstGeom>
        </p:spPr>
      </p:pic>
      <p:sp>
        <p:nvSpPr>
          <p:cNvPr id="16" name="Rectangle 15"/>
          <p:cNvSpPr/>
          <p:nvPr userDrawn="1"/>
        </p:nvSpPr>
        <p:spPr>
          <a:xfrm>
            <a:off x="-12879" y="6368077"/>
            <a:ext cx="2401237" cy="5029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F9D6CBB-0C17-42C6-92A5-641BE29A50D7}"/>
              </a:ext>
            </a:extLst>
          </p:cNvPr>
          <p:cNvPicPr>
            <a:picLocks noChangeAspect="1"/>
          </p:cNvPicPr>
          <p:nvPr userDrawn="1"/>
        </p:nvPicPr>
        <p:blipFill>
          <a:blip r:embed="rId23">
            <a:extLst>
              <a:ext uri="{BEBA8EAE-BF5A-486C-A8C5-ECC9F3942E4B}">
                <a14:imgProps xmlns:a14="http://schemas.microsoft.com/office/drawing/2010/main">
                  <a14:imgLayer r:embed="rId24">
                    <a14:imgEffect>
                      <a14:artisticCement/>
                    </a14:imgEffect>
                  </a14:imgLayer>
                </a14:imgProps>
              </a:ext>
            </a:extLst>
          </a:blip>
          <a:stretch>
            <a:fillRect/>
          </a:stretch>
        </p:blipFill>
        <p:spPr>
          <a:xfrm>
            <a:off x="962552" y="6373472"/>
            <a:ext cx="502920" cy="502920"/>
          </a:xfrm>
          <a:prstGeom prst="rect">
            <a:avLst/>
          </a:prstGeom>
        </p:spPr>
      </p:pic>
    </p:spTree>
    <p:custDataLst>
      <p:tags r:id="rId20"/>
    </p:custData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4" r:id="rId4"/>
    <p:sldLayoutId id="2147483656" r:id="rId5"/>
    <p:sldLayoutId id="2147483657" r:id="rId6"/>
    <p:sldLayoutId id="2147483658" r:id="rId7"/>
    <p:sldLayoutId id="2147483649" r:id="rId8"/>
    <p:sldLayoutId id="2147483691" r:id="rId9"/>
    <p:sldLayoutId id="2147483692" r:id="rId10"/>
    <p:sldLayoutId id="2147483693" r:id="rId11"/>
    <p:sldLayoutId id="2147483694" r:id="rId12"/>
    <p:sldLayoutId id="2147483695" r:id="rId13"/>
    <p:sldLayoutId id="2147483697" r:id="rId14"/>
    <p:sldLayoutId id="2147483699" r:id="rId15"/>
    <p:sldLayoutId id="2147483701" r:id="rId16"/>
    <p:sldLayoutId id="2147483702" r:id="rId17"/>
    <p:sldLayoutId id="2147483703" r:id="rId18"/>
  </p:sldLayoutIdLst>
  <p:hf hdr="0" ftr="0" dt="0"/>
  <p:txStyles>
    <p:title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8.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0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png"/><Relationship Id="rId7" Type="http://schemas.openxmlformats.org/officeDocument/2006/relationships/diagramColors" Target="../diagrams/colors10.xml"/><Relationship Id="rId2" Type="http://schemas.openxmlformats.org/officeDocument/2006/relationships/notesSlide" Target="../notesSlides/notesSlide99.xml"/><Relationship Id="rId1" Type="http://schemas.openxmlformats.org/officeDocument/2006/relationships/slideLayout" Target="../slideLayouts/slideLayout1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hyperlink" Target="https://www.ucop.edu/ucpath-center/_files/mypath/calendar/payroll-processing-schedule-2018.pdf" TargetMode="External"/><Relationship Id="rId5" Type="http://schemas.openxmlformats.org/officeDocument/2006/relationships/hyperlink" Target="https://www.ucop.edu/ucpath-center/_files/mypath/calendar/payroll_calendar_bw_2018.pdf" TargetMode="External"/><Relationship Id="rId4" Type="http://schemas.openxmlformats.org/officeDocument/2006/relationships/hyperlink" Target="https://www.ucop.edu/ucpath-center/_files/mypath/calendar/payroll_calendar_mo_2018.pdf"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8.xml"/><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slide" Target="slide14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4.xml"/><Relationship Id="rId1" Type="http://schemas.openxmlformats.org/officeDocument/2006/relationships/slideLayout" Target="../slideLayouts/slideLayout14.xml"/><Relationship Id="rId5" Type="http://schemas.openxmlformats.org/officeDocument/2006/relationships/image" Target="../media/image59.jpg"/><Relationship Id="rId4" Type="http://schemas.openxmlformats.org/officeDocument/2006/relationships/image" Target="../media/image8.jpg"/></Relationships>
</file>

<file path=ppt/slides/_rels/slide1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hyperlink" Target="https://sp.ucop.edu/sites/ucpathhelp/LocationUsers/LOCplayer/data/toc.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7.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slide" Target="slide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3.xml"/><Relationship Id="rId1" Type="http://schemas.openxmlformats.org/officeDocument/2006/relationships/slideLayout" Target="../slideLayouts/slideLayout12.xml"/><Relationship Id="rId6" Type="http://schemas.openxmlformats.org/officeDocument/2006/relationships/hyperlink" Target="https://www.ucop.edu/ucpath-center/_files/mypath/calendar/payroll-processing-schedule-2018.pdf" TargetMode="External"/><Relationship Id="rId5" Type="http://schemas.openxmlformats.org/officeDocument/2006/relationships/hyperlink" Target="https://www.ucop.edu/ucpath-center/_files/mypath/calendar/payroll_calendar_bw_2018.pdf" TargetMode="External"/><Relationship Id="rId4" Type="http://schemas.openxmlformats.org/officeDocument/2006/relationships/hyperlink" Target="https://www.ucop.edu/ucpath-center/_files/mypath/calendar/payroll_calendar_mo_2018.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64.jpg"/></Relationships>
</file>

<file path=ppt/slides/_rels/slide1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5.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1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7.xml"/><Relationship Id="rId1" Type="http://schemas.openxmlformats.org/officeDocument/2006/relationships/slideLayout" Target="../slideLayouts/slideLayout14.xml"/><Relationship Id="rId5" Type="http://schemas.openxmlformats.org/officeDocument/2006/relationships/image" Target="../media/image68.png"/><Relationship Id="rId4" Type="http://schemas.openxmlformats.org/officeDocument/2006/relationships/image" Target="../media/image8.jpg"/></Relationships>
</file>

<file path=ppt/slides/_rels/slide1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0.xml"/><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1.xml"/><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3.xml"/><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6.xml"/><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7.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9.xml"/><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5.xml"/></Relationships>
</file>

<file path=ppt/slides/_rels/slide1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3.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1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4.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1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5.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6.xml"/><Relationship Id="rId1" Type="http://schemas.openxmlformats.org/officeDocument/2006/relationships/slideLayout" Target="../slideLayouts/slideLayout15.xml"/></Relationships>
</file>

<file path=ppt/slides/_rels/slide1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7.xml"/><Relationship Id="rId1"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8.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0.xml"/><Relationship Id="rId1" Type="http://schemas.openxmlformats.org/officeDocument/2006/relationships/slideLayout" Target="../slideLayouts/slideLayout14.xml"/><Relationship Id="rId5" Type="http://schemas.openxmlformats.org/officeDocument/2006/relationships/image" Target="../media/image59.jpg"/><Relationship Id="rId4" Type="http://schemas.openxmlformats.org/officeDocument/2006/relationships/image" Target="../media/image8.jpg"/></Relationships>
</file>

<file path=ppt/slides/_rels/slide1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hyperlink" Target="https://sp.ucop.edu/sites/ucpathhelp/LocationUsers/LOCplayer/data/toc.html" TargetMode="External"/><Relationship Id="rId2" Type="http://schemas.openxmlformats.org/officeDocument/2006/relationships/notesSlide" Target="../notesSlides/notesSlide161.xml"/><Relationship Id="rId1" Type="http://schemas.openxmlformats.org/officeDocument/2006/relationships/slideLayout" Target="../slideLayouts/slideLayout12.xml"/><Relationship Id="rId5" Type="http://schemas.openxmlformats.org/officeDocument/2006/relationships/image" Target="../media/image81.png"/><Relationship Id="rId4" Type="http://schemas.openxmlformats.org/officeDocument/2006/relationships/hyperlink" Target="ucpath.uc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hyperlink" Target="https://ap.uci.edu/" TargetMode="External"/><Relationship Id="rId2" Type="http://schemas.openxmlformats.org/officeDocument/2006/relationships/hyperlink" Target="http://www.hr.uci.edu/" TargetMode="External"/><Relationship Id="rId1" Type="http://schemas.openxmlformats.org/officeDocument/2006/relationships/slideLayout" Target="../slideLayouts/slideLayout12.xml"/><Relationship Id="rId5" Type="http://schemas.openxmlformats.org/officeDocument/2006/relationships/hyperlink" Target="https://ucpath.uci.edu/training/index.php" TargetMode="External"/><Relationship Id="rId4" Type="http://schemas.openxmlformats.org/officeDocument/2006/relationships/hyperlink" Target="http://www.uclc.uci.edu/" TargetMode="Externa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3.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8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hyperlink" Target="https://sp.ucop.edu/sites/ucpathhelp/LocationUsers/LOCplayer/data/toc.html" TargetMode="Externa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81.png"/><Relationship Id="rId5" Type="http://schemas.openxmlformats.org/officeDocument/2006/relationships/hyperlink" Target="http://ucpath.uci.edu/" TargetMode="External"/><Relationship Id="rId4" Type="http://schemas.openxmlformats.org/officeDocument/2006/relationships/hyperlink" Target="https://sp.ucop.edu/sites/ucpathhelp/LocationUsers/LOCplayer/data/toc.html" TargetMode="External"/></Relationships>
</file>

<file path=ppt/slides/_rels/slide1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8.png"/><Relationship Id="rId4" Type="http://schemas.openxmlformats.org/officeDocument/2006/relationships/diagramLayout" Target="../diagrams/layout4.xm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www.ucop.edu/ucpath-center/_files/mypath/calendar/payroll-processing-schedule-2018.pdf" TargetMode="External"/><Relationship Id="rId5" Type="http://schemas.openxmlformats.org/officeDocument/2006/relationships/hyperlink" Target="https://www.ucop.edu/ucpath-center/_files/mypath/calendar/payroll_calendar_bw_2018.pdf" TargetMode="External"/><Relationship Id="rId4" Type="http://schemas.openxmlformats.org/officeDocument/2006/relationships/hyperlink" Target="https://www.ucop.edu/ucpath-center/_files/mypath/calendar/payroll_calendar_mo_2018.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7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1.png"/><Relationship Id="rId7" Type="http://schemas.openxmlformats.org/officeDocument/2006/relationships/diagramColors" Target="../diagrams/colors8.xml"/><Relationship Id="rId2" Type="http://schemas.openxmlformats.org/officeDocument/2006/relationships/notesSlide" Target="../notesSlides/notesSlide67.xml"/><Relationship Id="rId1" Type="http://schemas.openxmlformats.org/officeDocument/2006/relationships/slideLayout" Target="../slideLayouts/slideLayout1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ucop.edu/ucpath-center/_files/mypath/calendar/payroll-processing-schedule-2019.pdf"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5849" y="2748914"/>
            <a:ext cx="7310244" cy="1325757"/>
          </a:xfrm>
        </p:spPr>
        <p:txBody>
          <a:bodyPr>
            <a:normAutofit fontScale="90000"/>
          </a:bodyPr>
          <a:lstStyle/>
          <a:p>
            <a:r>
              <a:rPr lang="en-US" sz="4400" dirty="0">
                <a:latin typeface="Yu Gothic Medium" panose="020B0500000000000000" pitchFamily="34" charset="-128"/>
                <a:ea typeface="Yu Gothic Medium" panose="020B0500000000000000" pitchFamily="34" charset="-128"/>
              </a:rPr>
              <a:t>Welcome to </a:t>
            </a:r>
            <a:br>
              <a:rPr lang="en-US" dirty="0">
                <a:latin typeface="Yu Gothic Medium" panose="020B0500000000000000" pitchFamily="34" charset="-128"/>
                <a:ea typeface="Yu Gothic Medium" panose="020B0500000000000000" pitchFamily="34" charset="-128"/>
              </a:rPr>
            </a:br>
            <a:r>
              <a:rPr lang="en-US" sz="6000" dirty="0" err="1">
                <a:latin typeface="Yu Gothic Medium" panose="020B0500000000000000" pitchFamily="34" charset="-128"/>
                <a:ea typeface="Yu Gothic Medium" panose="020B0500000000000000" pitchFamily="34" charset="-128"/>
              </a:rPr>
              <a:t>PayPath</a:t>
            </a:r>
            <a:r>
              <a:rPr lang="en-US" sz="6000" dirty="0">
                <a:latin typeface="Yu Gothic Medium" panose="020B0500000000000000" pitchFamily="34" charset="-128"/>
                <a:ea typeface="Yu Gothic Medium" panose="020B0500000000000000" pitchFamily="34" charset="-128"/>
              </a:rPr>
              <a:t> Actions</a:t>
            </a:r>
            <a:br>
              <a:rPr lang="en-US" sz="4900" b="0" dirty="0">
                <a:latin typeface="Yu Gothic Medium" panose="020B0500000000000000" pitchFamily="34" charset="-128"/>
                <a:ea typeface="Yu Gothic Medium" panose="020B0500000000000000" pitchFamily="34" charset="-128"/>
              </a:rPr>
            </a:br>
            <a:br>
              <a:rPr lang="en-US" dirty="0">
                <a:latin typeface="Yu Gothic Medium" panose="020B0500000000000000" pitchFamily="34" charset="-128"/>
                <a:ea typeface="Yu Gothic Medium" panose="020B0500000000000000" pitchFamily="34" charset="-128"/>
              </a:rPr>
            </a:br>
            <a:r>
              <a:rPr lang="en-US" sz="3600" b="0" dirty="0">
                <a:latin typeface="Yu Gothic Medium" panose="020B0500000000000000" pitchFamily="34" charset="-128"/>
                <a:ea typeface="Yu Gothic Medium" panose="020B0500000000000000" pitchFamily="34" charset="-128"/>
              </a:rPr>
              <a:t>Please locate and open the </a:t>
            </a:r>
            <a:br>
              <a:rPr lang="en-US" sz="3600" b="0" dirty="0">
                <a:latin typeface="Yu Gothic Medium" panose="020B0500000000000000" pitchFamily="34" charset="-128"/>
                <a:ea typeface="Yu Gothic Medium" panose="020B0500000000000000" pitchFamily="34" charset="-128"/>
              </a:rPr>
            </a:br>
            <a:r>
              <a:rPr lang="en-US" sz="3600" dirty="0">
                <a:latin typeface="Yu Gothic Medium" panose="020B0500000000000000" pitchFamily="34" charset="-128"/>
                <a:ea typeface="Yu Gothic Medium" panose="020B0500000000000000" pitchFamily="34" charset="-128"/>
              </a:rPr>
              <a:t>Cisco AnyConnect VPN Client </a:t>
            </a:r>
            <a:r>
              <a:rPr lang="en-US" sz="3600" b="0" dirty="0">
                <a:latin typeface="Yu Gothic Medium" panose="020B0500000000000000" pitchFamily="34" charset="-128"/>
                <a:ea typeface="Yu Gothic Medium" panose="020B0500000000000000" pitchFamily="34" charset="-128"/>
              </a:rPr>
              <a:t>while waiting for class to start.</a:t>
            </a:r>
            <a:endParaRPr lang="en-US" b="0" dirty="0">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46732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2620" y="2957357"/>
            <a:ext cx="8348472" cy="1096124"/>
          </a:xfrm>
        </p:spPr>
        <p:txBody>
          <a:bodyPr/>
          <a:lstStyle/>
          <a:p>
            <a:r>
              <a:rPr lang="en-US" sz="4000" b="1" dirty="0" err="1">
                <a:solidFill>
                  <a:srgbClr val="1D579B"/>
                </a:solidFill>
                <a:uFillTx/>
                <a:latin typeface="Nirmala UI Semilight" panose="020B0402040204020203" pitchFamily="34" charset="0"/>
                <a:ea typeface="Microsoft Sans Serif" panose="020B0604020202020204" pitchFamily="34" charset="0"/>
                <a:cs typeface="Nirmala UI Semilight" panose="020B0402040204020203" pitchFamily="34" charset="0"/>
              </a:rPr>
              <a:t>PayPath</a:t>
            </a:r>
            <a:r>
              <a:rPr lang="en-US" sz="4000" b="1" dirty="0">
                <a:solidFill>
                  <a:srgbClr val="1D579B"/>
                </a:solidFill>
                <a:uFillTx/>
                <a:latin typeface="Nirmala UI Semilight" panose="020B0402040204020203" pitchFamily="34" charset="0"/>
                <a:ea typeface="Microsoft Sans Serif" panose="020B0604020202020204" pitchFamily="34" charset="0"/>
                <a:cs typeface="Nirmala UI Semilight" panose="020B0402040204020203" pitchFamily="34" charset="0"/>
              </a:rPr>
              <a:t> Transactions Overview</a:t>
            </a:r>
          </a:p>
        </p:txBody>
      </p:sp>
      <p:sp>
        <p:nvSpPr>
          <p:cNvPr id="3" name="Title 2"/>
          <p:cNvSpPr>
            <a:spLocks noGrp="1"/>
          </p:cNvSpPr>
          <p:nvPr>
            <p:ph type="title"/>
          </p:nvPr>
        </p:nvSpPr>
        <p:spPr>
          <a:xfrm>
            <a:off x="1722120" y="2123266"/>
            <a:ext cx="8366760" cy="749808"/>
          </a:xfrm>
        </p:spPr>
        <p:txBody>
          <a:bodyPr>
            <a:normAutofit/>
          </a:bodyPr>
          <a:lstStyle/>
          <a:p>
            <a:r>
              <a:rPr lang="en-US" sz="3200" dirty="0">
                <a:solidFill>
                  <a:srgbClr val="FFC000"/>
                </a:solidFill>
                <a:uFillTx/>
              </a:rPr>
              <a:t>Lesson 1</a:t>
            </a:r>
          </a:p>
        </p:txBody>
      </p:sp>
      <p:sp>
        <p:nvSpPr>
          <p:cNvPr id="5" name="Rectangle 4"/>
          <p:cNvSpPr>
            <a:spLocks/>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4" name="Curved Right Arrow 23"/>
          <p:cNvSpPr>
            <a:spLocks/>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uFillTx/>
            </a:endParaRPr>
          </a:p>
        </p:txBody>
      </p:sp>
      <p:pic>
        <p:nvPicPr>
          <p:cNvPr id="6" name="Picture 5">
            <a:hlinkClick r:id="rId3" action="ppaction://hlinksldjump"/>
          </p:cNvPr>
          <p:cNvPicPr>
            <a:picLocks noChangeAspect="1"/>
          </p:cNvPicPr>
          <p:nvPr/>
        </p:nvPicPr>
        <p:blipFill rotWithShape="1">
          <a:blip r:embed="rId4"/>
          <a:srcRect b="10636"/>
          <a:stretch/>
        </p:blipFill>
        <p:spPr>
          <a:xfrm>
            <a:off x="8515030" y="77986"/>
            <a:ext cx="537530" cy="518160"/>
          </a:xfrm>
          <a:prstGeom prst="rect">
            <a:avLst/>
          </a:prstGeom>
        </p:spPr>
      </p:pic>
    </p:spTree>
    <p:extLst>
      <p:ext uri="{BB962C8B-B14F-4D97-AF65-F5344CB8AC3E}">
        <p14:creationId xmlns:p14="http://schemas.microsoft.com/office/powerpoint/2010/main" val="16602076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Open the UCPath Help site and refer to the </a:t>
            </a:r>
            <a:r>
              <a:rPr lang="en-US" sz="2400" b="1" i="1" dirty="0">
                <a:uFillTx/>
              </a:rPr>
              <a:t>Short Work Break Matrix</a:t>
            </a:r>
            <a:r>
              <a:rPr lang="en-US" sz="2400" i="1" dirty="0">
                <a:uFillTx/>
              </a:rPr>
              <a:t> </a:t>
            </a:r>
            <a:r>
              <a:rPr lang="en-US" sz="2400" dirty="0">
                <a:uFillTx/>
              </a:rPr>
              <a:t>topic.</a:t>
            </a:r>
          </a:p>
          <a:p>
            <a:r>
              <a:rPr lang="en-US" sz="2400" dirty="0">
                <a:uFillTx/>
              </a:rPr>
              <a:t>This matrix provides guidance for when and how to use a Short Work Break.</a:t>
            </a:r>
          </a:p>
        </p:txBody>
      </p:sp>
      <p:sp>
        <p:nvSpPr>
          <p:cNvPr id="3" name="Text Placeholder 2"/>
          <p:cNvSpPr>
            <a:spLocks noGrp="1"/>
          </p:cNvSpPr>
          <p:nvPr>
            <p:ph type="body" idx="10"/>
          </p:nvPr>
        </p:nvSpPr>
        <p:spPr/>
        <p:txBody>
          <a:bodyPr>
            <a:normAutofit/>
          </a:bodyPr>
          <a:lstStyle/>
          <a:p>
            <a:r>
              <a:rPr lang="en-US" sz="3200" dirty="0">
                <a:uFillTx/>
              </a:rPr>
              <a:t>Short Work Break Matrix</a:t>
            </a:r>
          </a:p>
        </p:txBody>
      </p:sp>
      <p:sp>
        <p:nvSpPr>
          <p:cNvPr id="4" name="Title 3"/>
          <p:cNvSpPr>
            <a:spLocks noGrp="1"/>
          </p:cNvSpPr>
          <p:nvPr>
            <p:ph type="title"/>
          </p:nvPr>
        </p:nvSpPr>
        <p:spPr/>
        <p:txBody>
          <a:bodyPr/>
          <a:lstStyle/>
          <a:p>
            <a:r>
              <a:rPr lang="en-US" dirty="0">
                <a:uFillTx/>
              </a:rPr>
              <a:t>Job Aid</a:t>
            </a:r>
          </a:p>
        </p:txBody>
      </p:sp>
      <p:pic>
        <p:nvPicPr>
          <p:cNvPr id="6" name="Picture 5"/>
          <p:cNvPicPr>
            <a:picLocks noChangeAspect="1"/>
          </p:cNvPicPr>
          <p:nvPr/>
        </p:nvPicPr>
        <p:blipFill>
          <a:blip r:embed="rId3" cstate="print"/>
          <a:stretch>
            <a:fillRect/>
          </a:stretch>
        </p:blipFill>
        <p:spPr>
          <a:xfrm>
            <a:off x="7315200" y="210145"/>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4884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Watch as your instructor demonstrates how to initiate a short work break PayPath transaction in UCPath.</a:t>
            </a:r>
          </a:p>
          <a:p>
            <a:r>
              <a:rPr lang="en-US" sz="2400" dirty="0">
                <a:uFillTx/>
              </a:rPr>
              <a:t>Follow along using the UPK topic.</a:t>
            </a:r>
          </a:p>
          <a:p>
            <a:pPr lvl="1"/>
            <a:r>
              <a:rPr lang="en-US" sz="2000" dirty="0">
                <a:uFillTx/>
              </a:rPr>
              <a:t>Open the UCPath Help site and refer to the </a:t>
            </a:r>
            <a:r>
              <a:rPr lang="en-US" sz="2000" b="1" i="1" dirty="0">
                <a:uFillTx/>
              </a:rPr>
              <a:t>Initiate Short Work Break PayPath Transaction (Staff/Acad) </a:t>
            </a:r>
            <a:r>
              <a:rPr lang="en-US" sz="2000" dirty="0">
                <a:uFillTx/>
              </a:rPr>
              <a:t>topic.</a:t>
            </a:r>
          </a:p>
          <a:p>
            <a:r>
              <a:rPr lang="en-US" sz="2400" dirty="0">
                <a:uFillTx/>
              </a:rPr>
              <a:t>Launch the </a:t>
            </a:r>
            <a:r>
              <a:rPr lang="en-US" sz="2400" b="1" dirty="0">
                <a:uFillTx/>
              </a:rPr>
              <a:t>Print It </a:t>
            </a:r>
            <a:r>
              <a:rPr lang="en-US" sz="2400" dirty="0">
                <a:uFillTx/>
              </a:rPr>
              <a:t>version of the topic.</a:t>
            </a:r>
          </a:p>
          <a:p>
            <a:r>
              <a:rPr lang="en-US" sz="2400" dirty="0">
                <a:uFillTx/>
              </a:rPr>
              <a:t>Access the </a:t>
            </a:r>
            <a:r>
              <a:rPr lang="en-US" sz="2400" dirty="0" err="1">
                <a:uFillTx/>
              </a:rPr>
              <a:t>UCPath</a:t>
            </a:r>
            <a:r>
              <a:rPr lang="en-US" sz="2400" dirty="0">
                <a:uFillTx/>
              </a:rPr>
              <a:t> Help site for an opportunity to practice this task.</a:t>
            </a:r>
          </a:p>
        </p:txBody>
      </p:sp>
      <p:sp>
        <p:nvSpPr>
          <p:cNvPr id="3" name="Text Placeholder 2"/>
          <p:cNvSpPr>
            <a:spLocks noGrp="1"/>
          </p:cNvSpPr>
          <p:nvPr>
            <p:ph type="body" idx="10"/>
          </p:nvPr>
        </p:nvSpPr>
        <p:spPr/>
        <p:txBody>
          <a:bodyPr>
            <a:normAutofit/>
          </a:bodyPr>
          <a:lstStyle/>
          <a:p>
            <a:r>
              <a:rPr lang="en-US" sz="2800" dirty="0">
                <a:uFillTx/>
              </a:rPr>
              <a:t>Initiate Short Work Break PayPath Transaction</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4735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8325"/>
            <a:ext cx="8229600" cy="4160520"/>
          </a:xfrm>
        </p:spPr>
        <p:txBody>
          <a:bodyPr>
            <a:normAutofit/>
          </a:bodyPr>
          <a:lstStyle/>
          <a:p>
            <a:r>
              <a:rPr lang="en-US" sz="2400" dirty="0">
                <a:uFillTx/>
              </a:rPr>
              <a:t>Watch as your instructor demonstrates how to initiate a return from short work break PayPath transaction in UCPath.</a:t>
            </a:r>
          </a:p>
          <a:p>
            <a:r>
              <a:rPr lang="en-US" sz="2400" dirty="0">
                <a:uFillTx/>
              </a:rPr>
              <a:t>Follow along using the UPK topic.</a:t>
            </a:r>
          </a:p>
          <a:p>
            <a:pPr lvl="1"/>
            <a:r>
              <a:rPr lang="en-US" sz="2000" dirty="0">
                <a:uFillTx/>
              </a:rPr>
              <a:t>Open the UCPath Help site and refer to the </a:t>
            </a:r>
            <a:r>
              <a:rPr lang="en-US" sz="2000" b="1" i="1" dirty="0">
                <a:uFillTx/>
              </a:rPr>
              <a:t>Initiate Return from Short Work Break PayPath Transaction (Staff/Acad) </a:t>
            </a:r>
            <a:r>
              <a:rPr lang="en-US" sz="2000" dirty="0">
                <a:uFillTx/>
              </a:rPr>
              <a:t>topic.</a:t>
            </a:r>
          </a:p>
          <a:p>
            <a:r>
              <a:rPr lang="en-US" sz="2400" dirty="0">
                <a:uFillTx/>
              </a:rPr>
              <a:t>Launch the </a:t>
            </a:r>
            <a:r>
              <a:rPr lang="en-US" sz="2400" b="1" dirty="0">
                <a:uFillTx/>
              </a:rPr>
              <a:t>Print It </a:t>
            </a:r>
            <a:r>
              <a:rPr lang="en-US" sz="2400" dirty="0">
                <a:uFillTx/>
              </a:rPr>
              <a:t>version of the topic.</a:t>
            </a:r>
          </a:p>
          <a:p>
            <a:r>
              <a:rPr lang="en-US" sz="2400" dirty="0">
                <a:uFillTx/>
              </a:rPr>
              <a:t>Access the </a:t>
            </a:r>
            <a:r>
              <a:rPr lang="en-US" sz="2400" dirty="0" err="1">
                <a:uFillTx/>
              </a:rPr>
              <a:t>UCPath</a:t>
            </a:r>
            <a:r>
              <a:rPr lang="en-US" sz="2400" dirty="0">
                <a:uFillTx/>
              </a:rPr>
              <a:t> Help site for an opportunity to practice this task.</a:t>
            </a:r>
          </a:p>
        </p:txBody>
      </p:sp>
      <p:sp>
        <p:nvSpPr>
          <p:cNvPr id="3" name="Text Placeholder 2"/>
          <p:cNvSpPr>
            <a:spLocks noGrp="1"/>
          </p:cNvSpPr>
          <p:nvPr>
            <p:ph type="body" idx="10"/>
          </p:nvPr>
        </p:nvSpPr>
        <p:spPr>
          <a:xfrm>
            <a:off x="457200" y="1371600"/>
            <a:ext cx="8608142" cy="640080"/>
          </a:xfrm>
        </p:spPr>
        <p:txBody>
          <a:bodyPr>
            <a:noAutofit/>
          </a:bodyPr>
          <a:lstStyle/>
          <a:p>
            <a:r>
              <a:rPr lang="en-US" sz="2800" dirty="0">
                <a:uFillTx/>
              </a:rPr>
              <a:t>Initiate Return from Short Work Break PayPath Transaction</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p:spPr>
      </p:pic>
    </p:spTree>
    <p:extLst>
      <p:ext uri="{BB962C8B-B14F-4D97-AF65-F5344CB8AC3E}">
        <p14:creationId xmlns:p14="http://schemas.microsoft.com/office/powerpoint/2010/main" val="19307811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8173" y="1371600"/>
            <a:ext cx="7626915" cy="4800600"/>
          </a:xfrm>
        </p:spPr>
        <p:txBody>
          <a:bodyPr>
            <a:normAutofit/>
          </a:bodyPr>
          <a:lstStyle/>
          <a:p>
            <a:pPr marL="0" indent="0">
              <a:buNone/>
            </a:pPr>
            <a:r>
              <a:rPr lang="en-US" sz="2400" b="1" i="1" dirty="0">
                <a:uFillTx/>
              </a:rPr>
              <a:t>Having completed this lesson, you should now be able to:</a:t>
            </a:r>
          </a:p>
          <a:p>
            <a:r>
              <a:rPr lang="en-US" sz="2400" dirty="0">
                <a:uFillTx/>
              </a:rPr>
              <a:t>Describe the key system steps to complete a job data change PayPath transaction.</a:t>
            </a:r>
          </a:p>
          <a:p>
            <a:r>
              <a:rPr lang="en-US" sz="2400" dirty="0">
                <a:uFillTx/>
              </a:rPr>
              <a:t>Initiate a multi-row job data change PayPath transaction.</a:t>
            </a:r>
          </a:p>
          <a:p>
            <a:r>
              <a:rPr lang="en-US" sz="2400" dirty="0">
                <a:uFillTx/>
              </a:rPr>
              <a:t>Initiate a pay rate change PayPath transaction.</a:t>
            </a:r>
          </a:p>
          <a:p>
            <a:r>
              <a:rPr lang="en-US" sz="2400" dirty="0">
                <a:uFillTx/>
              </a:rPr>
              <a:t>Initiate job earnings distribution PayPath transactions.</a:t>
            </a:r>
          </a:p>
          <a:p>
            <a:r>
              <a:rPr lang="en-US" sz="2400" dirty="0">
                <a:uFillTx/>
              </a:rPr>
              <a:t>Initiate short work break PayPath transactions.</a:t>
            </a:r>
          </a:p>
        </p:txBody>
      </p:sp>
      <p:sp>
        <p:nvSpPr>
          <p:cNvPr id="4" name="Title 3"/>
          <p:cNvSpPr>
            <a:spLocks noGrp="1"/>
          </p:cNvSpPr>
          <p:nvPr>
            <p:ph type="title"/>
          </p:nvPr>
        </p:nvSpPr>
        <p:spPr/>
        <p:txBody>
          <a:bodyPr/>
          <a:lstStyle/>
          <a:p>
            <a:r>
              <a:rPr lang="en-US" dirty="0">
                <a:uFillTx/>
              </a:rPr>
              <a:t>Lesson Objectives Review</a:t>
            </a:r>
          </a:p>
        </p:txBody>
      </p:sp>
      <p:pic>
        <p:nvPicPr>
          <p:cNvPr id="6" name="Picture 5"/>
          <p:cNvPicPr>
            <a:picLocks noChangeAspect="1"/>
          </p:cNvPicPr>
          <p:nvPr/>
        </p:nvPicPr>
        <p:blipFill>
          <a:blip r:embed="rId3" cstate="print"/>
          <a:stretch>
            <a:fillRect/>
          </a:stretch>
        </p:blipFill>
        <p:spPr>
          <a:xfrm>
            <a:off x="677129" y="1294354"/>
            <a:ext cx="401044" cy="410668"/>
          </a:xfrm>
          <a:prstGeom prst="rect">
            <a:avLst/>
          </a:prstGeom>
        </p:spPr>
      </p:pic>
    </p:spTree>
    <p:extLst>
      <p:ext uri="{BB962C8B-B14F-4D97-AF65-F5344CB8AC3E}">
        <p14:creationId xmlns:p14="http://schemas.microsoft.com/office/powerpoint/2010/main" val="30199661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You now have the opportunity to assess your knowledge of the information presented in this </a:t>
            </a:r>
            <a:r>
              <a:rPr lang="en-US" sz="2400" dirty="0" err="1">
                <a:uFillTx/>
              </a:rPr>
              <a:t>esson</a:t>
            </a:r>
            <a:r>
              <a:rPr lang="en-US" sz="2400" dirty="0">
                <a:uFillTx/>
              </a:rPr>
              <a:t>.</a:t>
            </a:r>
          </a:p>
          <a:p>
            <a:r>
              <a:rPr lang="en-US" sz="2400" dirty="0">
                <a:uFillTx/>
              </a:rPr>
              <a:t>The questions and answers presented in this review help you to determine whether you remember and understand the important points.</a:t>
            </a:r>
          </a:p>
        </p:txBody>
      </p:sp>
      <p:sp>
        <p:nvSpPr>
          <p:cNvPr id="3" name="Text Placeholder 2"/>
          <p:cNvSpPr>
            <a:spLocks noGrp="1"/>
          </p:cNvSpPr>
          <p:nvPr>
            <p:ph type="body" idx="10"/>
          </p:nvPr>
        </p:nvSpPr>
        <p:spPr/>
        <p:txBody>
          <a:bodyPr>
            <a:normAutofit/>
          </a:bodyPr>
          <a:lstStyle/>
          <a:p>
            <a:r>
              <a:rPr lang="en-US" sz="2800" dirty="0">
                <a:uFillTx/>
              </a:rPr>
              <a:t>Introduction</a:t>
            </a:r>
          </a:p>
        </p:txBody>
      </p:sp>
      <p:sp>
        <p:nvSpPr>
          <p:cNvPr id="4" name="Title 3"/>
          <p:cNvSpPr>
            <a:spLocks noGrp="1"/>
          </p:cNvSpPr>
          <p:nvPr>
            <p:ph type="title"/>
          </p:nvPr>
        </p:nvSpPr>
        <p:spPr/>
        <p:txBody>
          <a:bodyPr/>
          <a:lstStyle/>
          <a:p>
            <a:r>
              <a:rPr lang="en-US" dirty="0">
                <a:uFillTx/>
              </a:rPr>
              <a:t>Knowledge Check</a:t>
            </a:r>
          </a:p>
        </p:txBody>
      </p:sp>
      <p:pic>
        <p:nvPicPr>
          <p:cNvPr id="5" name="Picture 4"/>
          <p:cNvPicPr>
            <a:picLocks noChangeAspect="1"/>
          </p:cNvPicPr>
          <p:nvPr/>
        </p:nvPicPr>
        <p:blipFill>
          <a:blip r:embed="rId3" cstate="print"/>
          <a:stretch>
            <a:fillRect/>
          </a:stretch>
        </p:blipFill>
        <p:spPr>
          <a:xfrm>
            <a:off x="4686318" y="3850475"/>
            <a:ext cx="2321725" cy="2321725"/>
          </a:xfrm>
          <a:prstGeom prst="rect">
            <a:avLst/>
          </a:prstGeom>
        </p:spPr>
      </p:pic>
    </p:spTree>
    <p:extLst>
      <p:ext uri="{BB962C8B-B14F-4D97-AF65-F5344CB8AC3E}">
        <p14:creationId xmlns:p14="http://schemas.microsoft.com/office/powerpoint/2010/main" val="41166154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uFillTx/>
              </a:rPr>
              <a:t>For multiple </a:t>
            </a:r>
            <a:r>
              <a:rPr lang="en-US" b="1" dirty="0">
                <a:uFillTx/>
              </a:rPr>
              <a:t>Job Data </a:t>
            </a:r>
            <a:r>
              <a:rPr lang="en-US" dirty="0">
                <a:uFillTx/>
              </a:rPr>
              <a:t>updates, enter the rows of data in sequential order, or the order in which they should occur.</a:t>
            </a:r>
          </a:p>
        </p:txBody>
      </p:sp>
      <p:sp>
        <p:nvSpPr>
          <p:cNvPr id="4" name="Title 3"/>
          <p:cNvSpPr>
            <a:spLocks noGrp="1"/>
          </p:cNvSpPr>
          <p:nvPr>
            <p:ph type="title"/>
          </p:nvPr>
        </p:nvSpPr>
        <p:spPr/>
        <p:txBody>
          <a:bodyPr/>
          <a:lstStyle/>
          <a:p>
            <a:r>
              <a:rPr lang="en-US" dirty="0">
                <a:uFillTx/>
              </a:rPr>
              <a:t>True or False</a:t>
            </a:r>
          </a:p>
        </p:txBody>
      </p:sp>
      <p:sp>
        <p:nvSpPr>
          <p:cNvPr id="5" name="Rounded Rectangle 4"/>
          <p:cNvSpPr>
            <a:spLocks/>
          </p:cNvSpPr>
          <p:nvPr/>
        </p:nvSpPr>
        <p:spPr>
          <a:xfrm>
            <a:off x="887104" y="3018051"/>
            <a:ext cx="2811439" cy="15285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TRUE</a:t>
            </a:r>
          </a:p>
        </p:txBody>
      </p:sp>
      <p:sp>
        <p:nvSpPr>
          <p:cNvPr id="6" name="Rounded Rectangle 5">
            <a:hlinkClick r:id="rId3" action="ppaction://hlinksldjump"/>
          </p:cNvPr>
          <p:cNvSpPr>
            <a:spLocks/>
          </p:cNvSpPr>
          <p:nvPr/>
        </p:nvSpPr>
        <p:spPr>
          <a:xfrm>
            <a:off x="5332863" y="3018050"/>
            <a:ext cx="2811439" cy="15285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FALSE</a:t>
            </a:r>
          </a:p>
        </p:txBody>
      </p:sp>
      <p:sp>
        <p:nvSpPr>
          <p:cNvPr id="8" name="Action Button: Custom 7">
            <a:hlinkClick r:id="" action="ppaction://hlinkshowjump?jump=nextslide" highlightClick="1"/>
          </p:cNvPr>
          <p:cNvSpPr>
            <a:spLocks/>
          </p:cNvSpPr>
          <p:nvPr/>
        </p:nvSpPr>
        <p:spPr>
          <a:xfrm>
            <a:off x="3575713" y="5239224"/>
            <a:ext cx="1992573" cy="559558"/>
          </a:xfrm>
          <a:prstGeom prst="actionButtonBlank">
            <a:avLst/>
          </a:prstGeom>
          <a:solidFill>
            <a:srgbClr val="FFC000"/>
          </a:solidFill>
          <a:ln>
            <a:solidFill>
              <a:srgbClr val="0070C0"/>
            </a:solidFill>
          </a:ln>
        </p:spPr>
        <p:style>
          <a:lnRef idx="0">
            <a:srgbClr val="000000"/>
          </a:lnRef>
          <a:fillRef idx="0">
            <a:srgbClr val="000000"/>
          </a:fillRef>
          <a:effectRef idx="0">
            <a:srgbClr val="000000"/>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uFillTx/>
              </a:rPr>
              <a:t>Next</a:t>
            </a:r>
          </a:p>
        </p:txBody>
      </p:sp>
    </p:spTree>
    <p:extLst>
      <p:ext uri="{BB962C8B-B14F-4D97-AF65-F5344CB8AC3E}">
        <p14:creationId xmlns:p14="http://schemas.microsoft.com/office/powerpoint/2010/main" val="828785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FF000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487" y="1371600"/>
            <a:ext cx="8281797" cy="4800600"/>
          </a:xfrm>
        </p:spPr>
        <p:txBody>
          <a:bodyPr>
            <a:normAutofit/>
          </a:bodyPr>
          <a:lstStyle/>
          <a:p>
            <a:r>
              <a:rPr lang="en-US" dirty="0">
                <a:uFillTx/>
              </a:rPr>
              <a:t>Types of </a:t>
            </a:r>
            <a:r>
              <a:rPr lang="en-US" b="1" dirty="0">
                <a:uFillTx/>
              </a:rPr>
              <a:t>Job Data </a:t>
            </a:r>
            <a:r>
              <a:rPr lang="en-US" dirty="0">
                <a:uFillTx/>
              </a:rPr>
              <a:t>changes that can be initiated in </a:t>
            </a:r>
            <a:r>
              <a:rPr lang="en-US" b="1" dirty="0">
                <a:uFillTx/>
              </a:rPr>
              <a:t>PayPath Actions</a:t>
            </a:r>
            <a:r>
              <a:rPr lang="en-US" dirty="0">
                <a:uFillTx/>
              </a:rPr>
              <a:t> include:</a:t>
            </a:r>
          </a:p>
        </p:txBody>
      </p:sp>
      <p:sp>
        <p:nvSpPr>
          <p:cNvPr id="4" name="Title 3"/>
          <p:cNvSpPr>
            <a:spLocks noGrp="1"/>
          </p:cNvSpPr>
          <p:nvPr>
            <p:ph type="title"/>
          </p:nvPr>
        </p:nvSpPr>
        <p:spPr>
          <a:xfrm>
            <a:off x="186813" y="16208"/>
            <a:ext cx="8227181" cy="850911"/>
          </a:xfrm>
        </p:spPr>
        <p:txBody>
          <a:bodyPr/>
          <a:lstStyle/>
          <a:p>
            <a:r>
              <a:rPr lang="en-US" dirty="0">
                <a:solidFill>
                  <a:schemeClr val="tx1"/>
                </a:solidFill>
                <a:uFillTx/>
                <a:latin typeface="Arial Black" panose="020B0A04020102020204" pitchFamily="34" charset="0"/>
              </a:rPr>
              <a:t>Multiple Choice</a:t>
            </a:r>
          </a:p>
        </p:txBody>
      </p:sp>
      <p:sp>
        <p:nvSpPr>
          <p:cNvPr id="6" name="TextBox 5"/>
          <p:cNvSpPr txBox="1">
            <a:spLocks/>
          </p:cNvSpPr>
          <p:nvPr/>
        </p:nvSpPr>
        <p:spPr>
          <a:xfrm>
            <a:off x="781050" y="3096829"/>
            <a:ext cx="5676900"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uFillTx/>
              </a:rPr>
              <a:t>A. FTE, Short Work Break, Salary Step</a:t>
            </a:r>
          </a:p>
        </p:txBody>
      </p:sp>
      <p:sp>
        <p:nvSpPr>
          <p:cNvPr id="8" name="TextBox 7"/>
          <p:cNvSpPr txBox="1">
            <a:spLocks/>
          </p:cNvSpPr>
          <p:nvPr/>
        </p:nvSpPr>
        <p:spPr>
          <a:xfrm>
            <a:off x="781049" y="3601310"/>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B. Pay Rate, Expected Job End Date</a:t>
            </a:r>
          </a:p>
        </p:txBody>
      </p:sp>
      <p:sp>
        <p:nvSpPr>
          <p:cNvPr id="9" name="TextBox 8"/>
          <p:cNvSpPr txBox="1">
            <a:spLocks/>
          </p:cNvSpPr>
          <p:nvPr/>
        </p:nvSpPr>
        <p:spPr>
          <a:xfrm>
            <a:off x="781049" y="4213534"/>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C.  FTE, Pay Frequency, Job Earnings Distribution</a:t>
            </a:r>
          </a:p>
        </p:txBody>
      </p:sp>
      <p:sp>
        <p:nvSpPr>
          <p:cNvPr id="10" name="TextBox 9"/>
          <p:cNvSpPr txBox="1">
            <a:spLocks/>
          </p:cNvSpPr>
          <p:nvPr/>
        </p:nvSpPr>
        <p:spPr>
          <a:xfrm>
            <a:off x="781049" y="4805572"/>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D. All of the Above</a:t>
            </a:r>
          </a:p>
        </p:txBody>
      </p:sp>
    </p:spTree>
    <p:extLst>
      <p:ext uri="{BB962C8B-B14F-4D97-AF65-F5344CB8AC3E}">
        <p14:creationId xmlns:p14="http://schemas.microsoft.com/office/powerpoint/2010/main" val="271722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F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FF0000"/>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0"/>
                                        </p:tgtEl>
                                        <p:attrNameLst>
                                          <p:attrName>fillcolor</p:attrName>
                                        </p:attrNameLst>
                                      </p:cBhvr>
                                      <p:to>
                                        <a:srgbClr val="00B050"/>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uFillTx/>
              </a:rPr>
              <a:t>You must enter values in the _____________, </a:t>
            </a:r>
            <a:r>
              <a:rPr lang="en-US" b="1" dirty="0">
                <a:uFillTx/>
              </a:rPr>
              <a:t>Action</a:t>
            </a:r>
            <a:r>
              <a:rPr lang="en-US" dirty="0">
                <a:uFillTx/>
              </a:rPr>
              <a:t> and </a:t>
            </a:r>
            <a:r>
              <a:rPr lang="en-US" b="1" dirty="0">
                <a:uFillTx/>
              </a:rPr>
              <a:t>Action Reason</a:t>
            </a:r>
            <a:r>
              <a:rPr lang="en-US" dirty="0">
                <a:uFillTx/>
              </a:rPr>
              <a:t> fields before entering a </a:t>
            </a:r>
            <a:r>
              <a:rPr lang="en-US" b="1" dirty="0">
                <a:uFillTx/>
              </a:rPr>
              <a:t>Job Data </a:t>
            </a:r>
            <a:r>
              <a:rPr lang="en-US" dirty="0">
                <a:uFillTx/>
              </a:rPr>
              <a:t>update.</a:t>
            </a:r>
          </a:p>
        </p:txBody>
      </p:sp>
      <p:sp>
        <p:nvSpPr>
          <p:cNvPr id="5" name="Title 4"/>
          <p:cNvSpPr>
            <a:spLocks noGrp="1"/>
          </p:cNvSpPr>
          <p:nvPr>
            <p:ph type="title"/>
          </p:nvPr>
        </p:nvSpPr>
        <p:spPr/>
        <p:txBody>
          <a:bodyPr/>
          <a:lstStyle/>
          <a:p>
            <a:r>
              <a:rPr lang="en-US" dirty="0">
                <a:uFillTx/>
              </a:rPr>
              <a:t>Fill-In-The-Blank</a:t>
            </a:r>
          </a:p>
        </p:txBody>
      </p:sp>
      <p:sp>
        <p:nvSpPr>
          <p:cNvPr id="7" name="TextBox 6"/>
          <p:cNvSpPr txBox="1">
            <a:spLocks/>
          </p:cNvSpPr>
          <p:nvPr/>
        </p:nvSpPr>
        <p:spPr>
          <a:xfrm>
            <a:off x="5381159" y="1448156"/>
            <a:ext cx="2977062" cy="461665"/>
          </a:xfrm>
          <a:prstGeom prst="rect">
            <a:avLst/>
          </a:prstGeom>
          <a:noFill/>
        </p:spPr>
        <p:txBody>
          <a:bodyPr wrap="square" rtlCol="0" anchor="ctr">
            <a:spAutoFit/>
          </a:bodyPr>
          <a:lstStyle/>
          <a:p>
            <a:pPr algn="ctr"/>
            <a:r>
              <a:rPr lang="en-US" sz="2400" b="1" dirty="0">
                <a:solidFill>
                  <a:srgbClr val="FF0000"/>
                </a:solidFill>
                <a:uFillTx/>
                <a:latin typeface="Arial" panose="020B0604020202020204" pitchFamily="34" charset="0"/>
                <a:cs typeface="Arial" panose="020B0604020202020204" pitchFamily="34" charset="0"/>
              </a:rPr>
              <a:t>Effective Date</a:t>
            </a:r>
          </a:p>
        </p:txBody>
      </p:sp>
    </p:spTree>
    <p:extLst>
      <p:ext uri="{BB962C8B-B14F-4D97-AF65-F5344CB8AC3E}">
        <p14:creationId xmlns:p14="http://schemas.microsoft.com/office/powerpoint/2010/main" val="37396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2620" y="2957357"/>
            <a:ext cx="8348472" cy="1096124"/>
          </a:xfrm>
        </p:spPr>
        <p:txBody>
          <a:bodyPr/>
          <a:lstStyle/>
          <a:p>
            <a:r>
              <a:rPr lang="en-US" sz="4400" b="1" dirty="0">
                <a:solidFill>
                  <a:srgbClr val="1D579B"/>
                </a:solidFill>
                <a:uFillTx/>
                <a:latin typeface="Nirmala UI Semilight" panose="020B0402040204020203" pitchFamily="34" charset="0"/>
                <a:ea typeface="Microsoft Sans Serif" panose="020B0604020202020204" pitchFamily="34" charset="0"/>
                <a:cs typeface="Nirmala UI Semilight" panose="020B0402040204020203" pitchFamily="34" charset="0"/>
              </a:rPr>
              <a:t>Additional Pay</a:t>
            </a:r>
          </a:p>
        </p:txBody>
      </p:sp>
      <p:sp>
        <p:nvSpPr>
          <p:cNvPr id="3" name="Title 2"/>
          <p:cNvSpPr>
            <a:spLocks noGrp="1"/>
          </p:cNvSpPr>
          <p:nvPr>
            <p:ph type="title"/>
          </p:nvPr>
        </p:nvSpPr>
        <p:spPr>
          <a:xfrm>
            <a:off x="1722120" y="2123266"/>
            <a:ext cx="8366760" cy="749808"/>
          </a:xfrm>
        </p:spPr>
        <p:txBody>
          <a:bodyPr>
            <a:normAutofit/>
          </a:bodyPr>
          <a:lstStyle/>
          <a:p>
            <a:r>
              <a:rPr lang="en-US" sz="3600" dirty="0">
                <a:solidFill>
                  <a:srgbClr val="FFC000"/>
                </a:solidFill>
                <a:uFillTx/>
              </a:rPr>
              <a:t>Lesson 4</a:t>
            </a:r>
          </a:p>
        </p:txBody>
      </p:sp>
      <p:sp>
        <p:nvSpPr>
          <p:cNvPr id="5" name="Rectangle 4"/>
          <p:cNvSpPr>
            <a:spLocks/>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4" name="Curved Right Arrow 23"/>
          <p:cNvSpPr>
            <a:spLocks/>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uFillTx/>
            </a:endParaRPr>
          </a:p>
        </p:txBody>
      </p:sp>
      <p:pic>
        <p:nvPicPr>
          <p:cNvPr id="6" name="Picture 5">
            <a:hlinkClick r:id="rId3" action="ppaction://hlinksldjump"/>
          </p:cNvPr>
          <p:cNvPicPr>
            <a:picLocks noChangeAspect="1"/>
          </p:cNvPicPr>
          <p:nvPr/>
        </p:nvPicPr>
        <p:blipFill rotWithShape="1">
          <a:blip r:embed="rId4"/>
          <a:srcRect b="10636"/>
          <a:stretch/>
        </p:blipFill>
        <p:spPr>
          <a:xfrm>
            <a:off x="8515030" y="77986"/>
            <a:ext cx="537530" cy="518160"/>
          </a:xfrm>
          <a:prstGeom prst="rect">
            <a:avLst/>
          </a:prstGeom>
        </p:spPr>
      </p:pic>
    </p:spTree>
    <p:extLst>
      <p:ext uri="{BB962C8B-B14F-4D97-AF65-F5344CB8AC3E}">
        <p14:creationId xmlns:p14="http://schemas.microsoft.com/office/powerpoint/2010/main" val="34653608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070555" y="1371600"/>
            <a:ext cx="4896464" cy="5029200"/>
          </a:xfrm>
        </p:spPr>
        <p:txBody>
          <a:bodyPr>
            <a:normAutofit/>
          </a:bodyPr>
          <a:lstStyle/>
          <a:p>
            <a:pPr marL="0" indent="0">
              <a:buNone/>
            </a:pPr>
            <a:r>
              <a:rPr lang="en-US" sz="2800" b="1" dirty="0">
                <a:uFillTx/>
              </a:rPr>
              <a:t>In this lesson you will learn how to:</a:t>
            </a:r>
          </a:p>
          <a:p>
            <a:r>
              <a:rPr lang="en-US" sz="2400" dirty="0">
                <a:uFillTx/>
              </a:rPr>
              <a:t>Describe the key systems steps to complete an additional pay PayPath transaction.</a:t>
            </a:r>
          </a:p>
          <a:p>
            <a:r>
              <a:rPr lang="en-US" sz="2400" dirty="0">
                <a:uFillTx/>
              </a:rPr>
              <a:t>Initiate additional pay PayPath transaction.</a:t>
            </a:r>
          </a:p>
          <a:p>
            <a:r>
              <a:rPr lang="en-US" sz="2400" dirty="0">
                <a:uFillTx/>
              </a:rPr>
              <a:t>Initiate update to additional pay PayPath transaction.</a:t>
            </a:r>
          </a:p>
          <a:p>
            <a:r>
              <a:rPr lang="en-US" sz="2400" dirty="0">
                <a:uFillTx/>
              </a:rPr>
              <a:t>Initiate retroactive additional pay PayPath transaction.</a:t>
            </a:r>
          </a:p>
        </p:txBody>
      </p:sp>
      <p:sp>
        <p:nvSpPr>
          <p:cNvPr id="4" name="Title 3"/>
          <p:cNvSpPr>
            <a:spLocks noGrp="1"/>
          </p:cNvSpPr>
          <p:nvPr>
            <p:ph type="title"/>
          </p:nvPr>
        </p:nvSpPr>
        <p:spPr/>
        <p:txBody>
          <a:bodyPr/>
          <a:lstStyle/>
          <a:p>
            <a:r>
              <a:rPr lang="en-US" dirty="0">
                <a:uFillTx/>
              </a:rPr>
              <a:t>Lesson Objectives</a:t>
            </a:r>
          </a:p>
        </p:txBody>
      </p:sp>
      <p:pic>
        <p:nvPicPr>
          <p:cNvPr id="7" name="Picture 6"/>
          <p:cNvPicPr>
            <a:picLocks noChangeAspect="1"/>
          </p:cNvPicPr>
          <p:nvPr/>
        </p:nvPicPr>
        <p:blipFill>
          <a:blip r:embed="rId3" cstate="print"/>
          <a:stretch>
            <a:fillRect/>
          </a:stretch>
        </p:blipFill>
        <p:spPr>
          <a:xfrm>
            <a:off x="7594043" y="127820"/>
            <a:ext cx="914400" cy="914400"/>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nvGraphicFramePr>
        <p:xfrm>
          <a:off x="279710" y="1310208"/>
          <a:ext cx="3524847" cy="3392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5-Point Star 7"/>
          <p:cNvSpPr>
            <a:spLocks/>
          </p:cNvSpPr>
          <p:nvPr/>
        </p:nvSpPr>
        <p:spPr>
          <a:xfrm>
            <a:off x="475948" y="4004643"/>
            <a:ext cx="386542" cy="341194"/>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95186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935182" y="1371600"/>
            <a:ext cx="5110843" cy="5029200"/>
          </a:xfrm>
        </p:spPr>
        <p:txBody>
          <a:bodyPr>
            <a:normAutofit/>
          </a:bodyPr>
          <a:lstStyle/>
          <a:p>
            <a:pPr marL="0" indent="0">
              <a:buNone/>
            </a:pPr>
            <a:r>
              <a:rPr lang="en-US" sz="2800" b="1" dirty="0">
                <a:uFillTx/>
              </a:rPr>
              <a:t>In this lesson you will learn how to:</a:t>
            </a:r>
          </a:p>
          <a:p>
            <a:r>
              <a:rPr lang="en-US" sz="2600" dirty="0">
                <a:uFillTx/>
              </a:rPr>
              <a:t>Identify the transactions performed using </a:t>
            </a:r>
            <a:r>
              <a:rPr lang="en-US" sz="2600" b="1" dirty="0" err="1">
                <a:uFillTx/>
              </a:rPr>
              <a:t>PayPath</a:t>
            </a:r>
            <a:r>
              <a:rPr lang="en-US" sz="2600" b="1" dirty="0">
                <a:uFillTx/>
              </a:rPr>
              <a:t> Actions</a:t>
            </a:r>
            <a:r>
              <a:rPr lang="en-US" sz="2600" dirty="0">
                <a:uFillTx/>
              </a:rPr>
              <a:t>.</a:t>
            </a:r>
          </a:p>
          <a:p>
            <a:r>
              <a:rPr lang="en-US" sz="2600" dirty="0">
                <a:uFillTx/>
              </a:rPr>
              <a:t>Describe the </a:t>
            </a:r>
            <a:r>
              <a:rPr lang="en-US" sz="2600" dirty="0" err="1">
                <a:uFillTx/>
              </a:rPr>
              <a:t>PayPath</a:t>
            </a:r>
            <a:r>
              <a:rPr lang="en-US" sz="2600" dirty="0">
                <a:uFillTx/>
              </a:rPr>
              <a:t> Transaction system process.</a:t>
            </a:r>
          </a:p>
          <a:p>
            <a:r>
              <a:rPr lang="en-US" sz="2600" dirty="0">
                <a:uFillTx/>
              </a:rPr>
              <a:t>Identify the </a:t>
            </a:r>
            <a:r>
              <a:rPr lang="en-US" sz="2600" dirty="0" err="1">
                <a:uFillTx/>
              </a:rPr>
              <a:t>PayPath</a:t>
            </a:r>
            <a:r>
              <a:rPr lang="en-US" sz="2600" dirty="0">
                <a:uFillTx/>
              </a:rPr>
              <a:t> transaction action and reason codes.</a:t>
            </a:r>
          </a:p>
          <a:p>
            <a:r>
              <a:rPr lang="en-US" sz="2600" dirty="0">
                <a:uFillTx/>
              </a:rPr>
              <a:t>Describe the </a:t>
            </a:r>
            <a:r>
              <a:rPr lang="en-US" sz="2600" b="1" dirty="0" err="1">
                <a:uFillTx/>
              </a:rPr>
              <a:t>PayPath</a:t>
            </a:r>
            <a:r>
              <a:rPr lang="en-US" sz="2600" b="1" dirty="0">
                <a:uFillTx/>
              </a:rPr>
              <a:t> Actions </a:t>
            </a:r>
            <a:r>
              <a:rPr lang="en-US" sz="2600" dirty="0">
                <a:uFillTx/>
              </a:rPr>
              <a:t>entry pages.</a:t>
            </a:r>
          </a:p>
        </p:txBody>
      </p:sp>
      <p:sp>
        <p:nvSpPr>
          <p:cNvPr id="4" name="Title 3"/>
          <p:cNvSpPr>
            <a:spLocks noGrp="1"/>
          </p:cNvSpPr>
          <p:nvPr>
            <p:ph type="title"/>
          </p:nvPr>
        </p:nvSpPr>
        <p:spPr/>
        <p:txBody>
          <a:bodyPr/>
          <a:lstStyle/>
          <a:p>
            <a:r>
              <a:rPr lang="en-US" dirty="0">
                <a:uFillTx/>
              </a:rPr>
              <a:t>Lesson Objectives</a:t>
            </a:r>
          </a:p>
        </p:txBody>
      </p:sp>
      <p:pic>
        <p:nvPicPr>
          <p:cNvPr id="7" name="Picture 6"/>
          <p:cNvPicPr>
            <a:picLocks noChangeAspect="1"/>
          </p:cNvPicPr>
          <p:nvPr/>
        </p:nvPicPr>
        <p:blipFill>
          <a:blip r:embed="rId3" cstate="print"/>
          <a:stretch>
            <a:fillRect/>
          </a:stretch>
        </p:blipFill>
        <p:spPr>
          <a:xfrm>
            <a:off x="7790688"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3774348208"/>
              </p:ext>
            </p:extLst>
          </p:nvPr>
        </p:nvGraphicFramePr>
        <p:xfrm>
          <a:off x="279710" y="1310208"/>
          <a:ext cx="3524847" cy="3392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5-Point Star 2"/>
          <p:cNvSpPr>
            <a:spLocks/>
          </p:cNvSpPr>
          <p:nvPr/>
        </p:nvSpPr>
        <p:spPr>
          <a:xfrm>
            <a:off x="473267" y="1624083"/>
            <a:ext cx="386542" cy="341194"/>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9023912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1"/>
            <a:ext cx="8229600" cy="1653922"/>
          </a:xfrm>
        </p:spPr>
        <p:txBody>
          <a:bodyPr>
            <a:normAutofit fontScale="85000" lnSpcReduction="10000"/>
          </a:bodyPr>
          <a:lstStyle/>
          <a:p>
            <a:r>
              <a:rPr lang="en-US" b="1" dirty="0">
                <a:uFillTx/>
              </a:rPr>
              <a:t>Additional Pay </a:t>
            </a:r>
            <a:r>
              <a:rPr lang="en-US" dirty="0">
                <a:uFillTx/>
              </a:rPr>
              <a:t>is any compensation above a University employee’s regular, base compensation. </a:t>
            </a:r>
          </a:p>
          <a:p>
            <a:r>
              <a:rPr lang="en-US" dirty="0">
                <a:uFillTx/>
              </a:rPr>
              <a:t>There are two types of additional pay transactions:</a:t>
            </a:r>
          </a:p>
          <a:p>
            <a:endParaRPr lang="en-US" dirty="0">
              <a:uFillTx/>
            </a:endParaRPr>
          </a:p>
          <a:p>
            <a:endParaRPr lang="en-US" dirty="0">
              <a:uFillTx/>
            </a:endParaRPr>
          </a:p>
          <a:p>
            <a:endParaRPr lang="en-US" dirty="0">
              <a:uFillTx/>
            </a:endParaRPr>
          </a:p>
          <a:p>
            <a:endParaRPr lang="en-US" dirty="0">
              <a:uFillTx/>
            </a:endParaRPr>
          </a:p>
          <a:p>
            <a:endParaRPr lang="en-US" dirty="0">
              <a:uFillTx/>
            </a:endParaRPr>
          </a:p>
        </p:txBody>
      </p:sp>
      <p:sp>
        <p:nvSpPr>
          <p:cNvPr id="3" name="Title 2"/>
          <p:cNvSpPr>
            <a:spLocks noGrp="1"/>
          </p:cNvSpPr>
          <p:nvPr>
            <p:ph type="title"/>
          </p:nvPr>
        </p:nvSpPr>
        <p:spPr/>
        <p:txBody>
          <a:bodyPr/>
          <a:lstStyle/>
          <a:p>
            <a:r>
              <a:rPr lang="en-US" dirty="0">
                <a:uFillTx/>
              </a:rPr>
              <a:t>Additional Pay – Overview</a:t>
            </a:r>
          </a:p>
        </p:txBody>
      </p:sp>
      <p:graphicFrame>
        <p:nvGraphicFramePr>
          <p:cNvPr id="5" name="Table 4"/>
          <p:cNvGraphicFramePr>
            <a:graphicFrameLocks noGrp="1"/>
          </p:cNvGraphicFramePr>
          <p:nvPr/>
        </p:nvGraphicFramePr>
        <p:xfrm>
          <a:off x="714203" y="3322900"/>
          <a:ext cx="7747409" cy="914400"/>
        </p:xfrm>
        <a:graphic>
          <a:graphicData uri="http://schemas.openxmlformats.org/drawingml/2006/table">
            <a:tbl>
              <a:tblPr firstRow="1" bandRow="1">
                <a:tableStyleId>{5C22544A-7EE6-4342-B048-85BDC9FD1C3A}</a:tableStyleId>
              </a:tblPr>
              <a:tblGrid>
                <a:gridCol w="3821148">
                  <a:extLst>
                    <a:ext uri="{9D8B030D-6E8A-4147-A177-3AD203B41FA5}">
                      <a16:colId xmlns:a16="http://schemas.microsoft.com/office/drawing/2014/main" val="20000"/>
                    </a:ext>
                  </a:extLst>
                </a:gridCol>
                <a:gridCol w="3926261">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FontTx/>
                        <a:buNone/>
                        <a:defRPr>
                          <a:uFillTx/>
                        </a:defRPr>
                      </a:pPr>
                      <a:r>
                        <a:rPr lang="en-US" dirty="0">
                          <a:solidFill>
                            <a:schemeClr val="tx1"/>
                          </a:solidFill>
                          <a:uFillTx/>
                        </a:rPr>
                        <a:t>        </a:t>
                      </a:r>
                      <a:r>
                        <a:rPr lang="en-US" i="1" u="sng" dirty="0">
                          <a:solidFill>
                            <a:schemeClr val="tx1"/>
                          </a:solidFill>
                          <a:uFillTx/>
                        </a:rPr>
                        <a:t>One-time</a:t>
                      </a:r>
                      <a:r>
                        <a:rPr lang="en-US" dirty="0">
                          <a:solidFill>
                            <a:schemeClr val="tx1"/>
                          </a:solidFill>
                          <a:uFillTx/>
                        </a:rPr>
                        <a:t> – applies to a single pay cycle or non-consecutive pay cycles. </a:t>
                      </a:r>
                    </a:p>
                    <a:p>
                      <a:endParaRPr lang="en-US" dirty="0">
                        <a:uFillTx/>
                      </a:endParaRPr>
                    </a:p>
                  </a:txBody>
                  <a:tcPr>
                    <a:solidFill>
                      <a:srgbClr val="FFC000"/>
                    </a:solidFill>
                  </a:tcPr>
                </a:tc>
                <a:tc>
                  <a:txBody>
                    <a:bodyPr/>
                    <a:lstStyle/>
                    <a:p>
                      <a:pPr algn="ctr"/>
                      <a:r>
                        <a:rPr lang="en-US" i="1" u="sng" dirty="0">
                          <a:uFillTx/>
                        </a:rPr>
                        <a:t>Recurring</a:t>
                      </a:r>
                      <a:r>
                        <a:rPr lang="en-US" dirty="0">
                          <a:uFillTx/>
                        </a:rPr>
                        <a:t> – payments are paid over multiple, consecutive pay periods</a:t>
                      </a:r>
                    </a:p>
                  </a:txBody>
                  <a:tcPr>
                    <a:solidFill>
                      <a:schemeClr val="accent3"/>
                    </a:solidFill>
                  </a:tcPr>
                </a:tc>
                <a:extLst>
                  <a:ext uri="{0D108BD9-81ED-4DB2-BD59-A6C34878D82A}">
                    <a16:rowId xmlns:a16="http://schemas.microsoft.com/office/drawing/2014/main" val="10000"/>
                  </a:ext>
                </a:extLst>
              </a:tr>
            </a:tbl>
          </a:graphicData>
        </a:graphic>
      </p:graphicFrame>
      <p:sp>
        <p:nvSpPr>
          <p:cNvPr id="6" name="TextBox 5"/>
          <p:cNvSpPr txBox="1">
            <a:spLocks/>
          </p:cNvSpPr>
          <p:nvPr/>
        </p:nvSpPr>
        <p:spPr>
          <a:xfrm>
            <a:off x="-2879678" y="-696036"/>
            <a:ext cx="5636526" cy="1200329"/>
          </a:xfrm>
          <a:prstGeom prst="rect">
            <a:avLst/>
          </a:prstGeom>
          <a:noFill/>
        </p:spPr>
        <p:txBody>
          <a:bodyPr wrap="square" rtlCol="0">
            <a:spAutoFit/>
          </a:bodyPr>
          <a:lstStyle/>
          <a:p>
            <a:pPr lvl="1"/>
            <a:r>
              <a:rPr lang="en-US" dirty="0">
                <a:uFillTx/>
              </a:rPr>
              <a:t>One-time – applies to a single pay cycle or non-consecutive pay cycles. </a:t>
            </a:r>
          </a:p>
          <a:p>
            <a:pPr lvl="1"/>
            <a:r>
              <a:rPr lang="en-US" dirty="0">
                <a:uFillTx/>
              </a:rPr>
              <a:t>. </a:t>
            </a:r>
          </a:p>
          <a:p>
            <a:endParaRPr lang="en-US" dirty="0">
              <a:uFillTx/>
            </a:endParaRPr>
          </a:p>
        </p:txBody>
      </p:sp>
      <p:grpSp>
        <p:nvGrpSpPr>
          <p:cNvPr id="7" name="Group 6"/>
          <p:cNvGrpSpPr/>
          <p:nvPr/>
        </p:nvGrpSpPr>
        <p:grpSpPr>
          <a:xfrm>
            <a:off x="457200" y="2911774"/>
            <a:ext cx="788134" cy="682258"/>
            <a:chOff x="227307" y="3053401"/>
            <a:chExt cx="928914" cy="923330"/>
          </a:xfrm>
        </p:grpSpPr>
        <p:sp>
          <p:nvSpPr>
            <p:cNvPr id="8" name="Oval 7"/>
            <p:cNvSpPr>
              <a:spLocks/>
            </p:cNvSpPr>
            <p:nvPr/>
          </p:nvSpPr>
          <p:spPr>
            <a:xfrm>
              <a:off x="227307" y="3062331"/>
              <a:ext cx="914400" cy="914400"/>
            </a:xfrm>
            <a:prstGeom prst="ellipse">
              <a:avLst/>
            </a:prstGeom>
            <a:solidFill>
              <a:srgbClr val="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9" name="TextBox 8"/>
            <p:cNvSpPr txBox="1">
              <a:spLocks/>
            </p:cNvSpPr>
            <p:nvPr/>
          </p:nvSpPr>
          <p:spPr>
            <a:xfrm>
              <a:off x="247355" y="3053401"/>
              <a:ext cx="908866" cy="7805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FontTx/>
                <a:buNone/>
                <a:defRPr>
                  <a:uFillTx/>
                </a:defRPr>
              </a:pPr>
              <a:r>
                <a:rPr kumimoji="0" lang="en-US" sz="4000" b="1" i="0" u="none" strike="noStrike" kern="0" cap="none" spc="0" normalizeH="0" baseline="0" noProof="0" dirty="0">
                  <a:ln>
                    <a:noFill/>
                  </a:ln>
                  <a:solidFill>
                    <a:srgbClr val="000000"/>
                  </a:solidFill>
                  <a:effectLst/>
                  <a:uFillTx/>
                  <a:latin typeface="Calibri"/>
                </a:rPr>
                <a:t>+1</a:t>
              </a:r>
            </a:p>
          </p:txBody>
        </p:sp>
      </p:grpSp>
      <p:sp>
        <p:nvSpPr>
          <p:cNvPr id="10" name="TextBox 9"/>
          <p:cNvSpPr txBox="1">
            <a:spLocks/>
          </p:cNvSpPr>
          <p:nvPr/>
        </p:nvSpPr>
        <p:spPr>
          <a:xfrm>
            <a:off x="598613" y="4572294"/>
            <a:ext cx="8300085" cy="1200329"/>
          </a:xfrm>
          <a:prstGeom prst="rect">
            <a:avLst/>
          </a:prstGeom>
          <a:noFill/>
        </p:spPr>
        <p:txBody>
          <a:bodyPr wrap="square" rtlCol="0">
            <a:spAutoFit/>
          </a:bodyPr>
          <a:lstStyle/>
          <a:p>
            <a:r>
              <a:rPr lang="en-US" b="1" dirty="0">
                <a:uFillTx/>
              </a:rPr>
              <a:t>Additional pay transactions entered in </a:t>
            </a:r>
            <a:r>
              <a:rPr lang="en-US" b="1" dirty="0" err="1">
                <a:uFillTx/>
              </a:rPr>
              <a:t>PayPath</a:t>
            </a:r>
            <a:r>
              <a:rPr lang="en-US" b="1" dirty="0">
                <a:uFillTx/>
              </a:rPr>
              <a:t> are routed for approvals and then transferred to a Payroll staging table to be processed automatically by UCPC Payroll.</a:t>
            </a:r>
          </a:p>
          <a:p>
            <a:endParaRPr lang="en-US" dirty="0">
              <a:uFillTx/>
            </a:endParaRPr>
          </a:p>
          <a:p>
            <a:endParaRPr lang="en-US" dirty="0">
              <a:uFillTx/>
            </a:endParaRPr>
          </a:p>
        </p:txBody>
      </p:sp>
      <p:grpSp>
        <p:nvGrpSpPr>
          <p:cNvPr id="11" name="Group 10"/>
          <p:cNvGrpSpPr/>
          <p:nvPr/>
        </p:nvGrpSpPr>
        <p:grpSpPr>
          <a:xfrm>
            <a:off x="8113015" y="2859548"/>
            <a:ext cx="697193" cy="681194"/>
            <a:chOff x="7495859" y="2800998"/>
            <a:chExt cx="812442" cy="790116"/>
          </a:xfrm>
        </p:grpSpPr>
        <p:sp>
          <p:nvSpPr>
            <p:cNvPr id="12" name="Oval 11"/>
            <p:cNvSpPr>
              <a:spLocks/>
            </p:cNvSpPr>
            <p:nvPr/>
          </p:nvSpPr>
          <p:spPr>
            <a:xfrm>
              <a:off x="7495859" y="2800998"/>
              <a:ext cx="812442" cy="790116"/>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FontTx/>
                <a:buNone/>
                <a:defRPr>
                  <a:uFillTx/>
                </a:defRPr>
              </a:pPr>
              <a:endParaRPr kumimoji="0" lang="en-US" sz="1800" b="0" i="0" u="none" strike="noStrike" kern="1200" cap="none" spc="0" normalizeH="0" baseline="0" noProof="0">
                <a:ln>
                  <a:noFill/>
                </a:ln>
                <a:solidFill>
                  <a:srgbClr val="FFFFFF"/>
                </a:solidFill>
                <a:effectLst/>
                <a:uFillTx/>
                <a:latin typeface="Calibri"/>
                <a:ea typeface="+mn-ea"/>
                <a:cs typeface="+mn-cs"/>
              </a:endParaRPr>
            </a:p>
          </p:txBody>
        </p:sp>
        <p:sp>
          <p:nvSpPr>
            <p:cNvPr id="13" name="Circular Arrow 12"/>
            <p:cNvSpPr>
              <a:spLocks/>
            </p:cNvSpPr>
            <p:nvPr/>
          </p:nvSpPr>
          <p:spPr>
            <a:xfrm rot="10800000">
              <a:off x="7647636" y="2928508"/>
              <a:ext cx="513171" cy="540531"/>
            </a:xfrm>
            <a:prstGeom prst="circularArrow">
              <a:avLst>
                <a:gd name="adj1" fmla="val 12500"/>
                <a:gd name="adj2" fmla="val 1142319"/>
                <a:gd name="adj3" fmla="val 20457681"/>
                <a:gd name="adj4" fmla="val 10800000"/>
                <a:gd name="adj5" fmla="val 1489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FontTx/>
                <a:buNone/>
                <a:defRPr>
                  <a:uFillTx/>
                </a:defRPr>
              </a:pPr>
              <a:endParaRPr kumimoji="0" lang="en-US" sz="1800" b="0" i="0" u="none" strike="noStrike" kern="1200" cap="none" spc="0" normalizeH="0" baseline="0" noProof="0">
                <a:ln>
                  <a:noFill/>
                </a:ln>
                <a:solidFill>
                  <a:srgbClr val="000000"/>
                </a:solidFill>
                <a:effectLst/>
                <a:uFillTx/>
                <a:latin typeface="Calibri"/>
                <a:ea typeface="+mn-ea"/>
                <a:cs typeface="+mn-cs"/>
              </a:endParaRPr>
            </a:p>
          </p:txBody>
        </p:sp>
        <p:sp>
          <p:nvSpPr>
            <p:cNvPr id="14" name="Circular Arrow 13"/>
            <p:cNvSpPr>
              <a:spLocks/>
            </p:cNvSpPr>
            <p:nvPr/>
          </p:nvSpPr>
          <p:spPr>
            <a:xfrm>
              <a:off x="7633123" y="2888938"/>
              <a:ext cx="527685" cy="497394"/>
            </a:xfrm>
            <a:prstGeom prst="circular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FontTx/>
                <a:buNone/>
                <a:defRPr>
                  <a:uFillTx/>
                </a:defRPr>
              </a:pPr>
              <a:endParaRPr kumimoji="0" lang="en-US" sz="1800" b="0" i="0" u="none" strike="noStrike" kern="1200" cap="none" spc="0" normalizeH="0" baseline="0" noProof="0">
                <a:ln>
                  <a:noFill/>
                </a:ln>
                <a:solidFill>
                  <a:srgbClr val="000000"/>
                </a:solidFill>
                <a:effectLst/>
                <a:uFillTx/>
                <a:latin typeface="Calibri"/>
                <a:ea typeface="+mn-ea"/>
                <a:cs typeface="+mn-cs"/>
              </a:endParaRPr>
            </a:p>
          </p:txBody>
        </p:sp>
      </p:grpSp>
    </p:spTree>
    <p:extLst>
      <p:ext uri="{BB962C8B-B14F-4D97-AF65-F5344CB8AC3E}">
        <p14:creationId xmlns:p14="http://schemas.microsoft.com/office/powerpoint/2010/main" val="2787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133" y="1185334"/>
            <a:ext cx="8737600" cy="5260312"/>
          </a:xfrm>
        </p:spPr>
        <p:txBody>
          <a:bodyPr>
            <a:normAutofit lnSpcReduction="10000"/>
          </a:bodyPr>
          <a:lstStyle/>
          <a:p>
            <a:r>
              <a:rPr lang="en-US" sz="2400" dirty="0">
                <a:uFillTx/>
              </a:rPr>
              <a:t>Additional pay must be entered as a flat per pay period amount (monthly or bi-weekly)</a:t>
            </a:r>
          </a:p>
          <a:p>
            <a:pPr lvl="1"/>
            <a:r>
              <a:rPr lang="en-US" sz="2400" dirty="0">
                <a:uFillTx/>
              </a:rPr>
              <a:t>All prorated payments should be calculated prior to entering the flat amount. </a:t>
            </a:r>
          </a:p>
          <a:p>
            <a:pPr lvl="1"/>
            <a:r>
              <a:rPr lang="en-US" sz="2400" b="1" dirty="0">
                <a:uFillTx/>
              </a:rPr>
              <a:t>The Prorate check box is checked by default.  If you do NOT want to prorate your additional pay you must uncheck the box.  </a:t>
            </a:r>
            <a:r>
              <a:rPr lang="en-US" sz="2400" i="1" dirty="0">
                <a:solidFill>
                  <a:srgbClr val="0070C0"/>
                </a:solidFill>
                <a:uFillTx/>
              </a:rPr>
              <a:t>Confirmation of functionality is pending</a:t>
            </a:r>
          </a:p>
          <a:p>
            <a:r>
              <a:rPr lang="en-US" sz="2400" dirty="0">
                <a:uFillTx/>
              </a:rPr>
              <a:t>During the hire process, when the </a:t>
            </a:r>
            <a:r>
              <a:rPr lang="en-US" sz="2400" dirty="0" err="1">
                <a:uFillTx/>
              </a:rPr>
              <a:t>SmartHR</a:t>
            </a:r>
            <a:r>
              <a:rPr lang="en-US" sz="2400" dirty="0">
                <a:uFillTx/>
              </a:rPr>
              <a:t> Hire Template transaction has been submitted for approval, the employee is not available in PayPath until the Hire Template has been approved and processed by UCPC WFA Production Team.</a:t>
            </a:r>
          </a:p>
          <a:p>
            <a:pPr lvl="1"/>
            <a:r>
              <a:rPr lang="en-US" sz="2400" dirty="0">
                <a:uFillTx/>
              </a:rPr>
              <a:t>After the employee is available in PayPath, the employee’s additional pay data cannot be updated until the Payroll nightly process has assigned the employee’s pay group.</a:t>
            </a:r>
          </a:p>
        </p:txBody>
      </p:sp>
      <p:sp>
        <p:nvSpPr>
          <p:cNvPr id="3" name="Title 2"/>
          <p:cNvSpPr>
            <a:spLocks noGrp="1"/>
          </p:cNvSpPr>
          <p:nvPr>
            <p:ph type="title"/>
          </p:nvPr>
        </p:nvSpPr>
        <p:spPr/>
        <p:txBody>
          <a:bodyPr/>
          <a:lstStyle/>
          <a:p>
            <a:r>
              <a:rPr lang="en-US" sz="3200" dirty="0">
                <a:uFillTx/>
              </a:rPr>
              <a:t>Additional Pay – Overview (cont’d)</a:t>
            </a:r>
          </a:p>
        </p:txBody>
      </p:sp>
      <p:sp>
        <p:nvSpPr>
          <p:cNvPr id="4" name="Rectangle 3"/>
          <p:cNvSpPr>
            <a:spLocks/>
          </p:cNvSpPr>
          <p:nvPr/>
        </p:nvSpPr>
        <p:spPr>
          <a:xfrm>
            <a:off x="4447607" y="3244334"/>
            <a:ext cx="248786" cy="369332"/>
          </a:xfrm>
          <a:prstGeom prst="rect">
            <a:avLst/>
          </a:prstGeom>
        </p:spPr>
        <p:txBody>
          <a:bodyPr wrap="none">
            <a:spAutoFit/>
          </a:bodyPr>
          <a:lstStyle/>
          <a:p>
            <a:r>
              <a:rPr lang="en-US" dirty="0">
                <a:uFillTx/>
              </a:rPr>
              <a:t> </a:t>
            </a:r>
          </a:p>
        </p:txBody>
      </p:sp>
      <p:sp>
        <p:nvSpPr>
          <p:cNvPr id="5" name="Rectangle 4"/>
          <p:cNvSpPr>
            <a:spLocks/>
          </p:cNvSpPr>
          <p:nvPr/>
        </p:nvSpPr>
        <p:spPr>
          <a:xfrm>
            <a:off x="4447607" y="3244334"/>
            <a:ext cx="248786" cy="369332"/>
          </a:xfrm>
          <a:prstGeom prst="rect">
            <a:avLst/>
          </a:prstGeom>
        </p:spPr>
        <p:txBody>
          <a:bodyPr wrap="none">
            <a:spAutoFit/>
          </a:bodyPr>
          <a:lstStyle/>
          <a:p>
            <a:r>
              <a:rPr lang="en-US" dirty="0">
                <a:uFillTx/>
              </a:rPr>
              <a:t> </a:t>
            </a:r>
          </a:p>
        </p:txBody>
      </p:sp>
      <p:sp>
        <p:nvSpPr>
          <p:cNvPr id="6" name="Rectangle 5"/>
          <p:cNvSpPr>
            <a:spLocks/>
          </p:cNvSpPr>
          <p:nvPr/>
        </p:nvSpPr>
        <p:spPr>
          <a:xfrm>
            <a:off x="4447607" y="3244334"/>
            <a:ext cx="248786" cy="369332"/>
          </a:xfrm>
          <a:prstGeom prst="rect">
            <a:avLst/>
          </a:prstGeom>
        </p:spPr>
        <p:txBody>
          <a:bodyPr wrap="none">
            <a:spAutoFit/>
          </a:bodyPr>
          <a:lstStyle/>
          <a:p>
            <a:r>
              <a:rPr lang="en-US" dirty="0">
                <a:uFillTx/>
              </a:rPr>
              <a:t> </a:t>
            </a:r>
          </a:p>
        </p:txBody>
      </p:sp>
      <p:sp>
        <p:nvSpPr>
          <p:cNvPr id="7" name="Rectangle 6"/>
          <p:cNvSpPr>
            <a:spLocks/>
          </p:cNvSpPr>
          <p:nvPr/>
        </p:nvSpPr>
        <p:spPr>
          <a:xfrm>
            <a:off x="4447607" y="3244334"/>
            <a:ext cx="248786" cy="369332"/>
          </a:xfrm>
          <a:prstGeom prst="rect">
            <a:avLst/>
          </a:prstGeom>
        </p:spPr>
        <p:txBody>
          <a:bodyPr wrap="none">
            <a:spAutoFit/>
          </a:bodyPr>
          <a:lstStyle/>
          <a:p>
            <a:r>
              <a:rPr lang="en-US" dirty="0">
                <a:uFillTx/>
              </a:rPr>
              <a:t> </a:t>
            </a:r>
          </a:p>
        </p:txBody>
      </p:sp>
      <p:sp>
        <p:nvSpPr>
          <p:cNvPr id="8" name="Rectangle 7"/>
          <p:cNvSpPr>
            <a:spLocks/>
          </p:cNvSpPr>
          <p:nvPr/>
        </p:nvSpPr>
        <p:spPr>
          <a:xfrm>
            <a:off x="4447607" y="3244334"/>
            <a:ext cx="248786" cy="369332"/>
          </a:xfrm>
          <a:prstGeom prst="rect">
            <a:avLst/>
          </a:prstGeom>
        </p:spPr>
        <p:txBody>
          <a:bodyPr wrap="none">
            <a:spAutoFit/>
          </a:bodyPr>
          <a:lstStyle/>
          <a:p>
            <a:r>
              <a:rPr lang="en-US" dirty="0">
                <a:uFillTx/>
              </a:rPr>
              <a:t> </a:t>
            </a:r>
          </a:p>
        </p:txBody>
      </p:sp>
      <p:sp>
        <p:nvSpPr>
          <p:cNvPr id="9" name="Rectangle 8"/>
          <p:cNvSpPr>
            <a:spLocks/>
          </p:cNvSpPr>
          <p:nvPr/>
        </p:nvSpPr>
        <p:spPr>
          <a:xfrm>
            <a:off x="4447607" y="3244334"/>
            <a:ext cx="248786" cy="369332"/>
          </a:xfrm>
          <a:prstGeom prst="rect">
            <a:avLst/>
          </a:prstGeom>
        </p:spPr>
        <p:txBody>
          <a:bodyPr wrap="none">
            <a:spAutoFit/>
          </a:bodyPr>
          <a:lstStyle/>
          <a:p>
            <a:r>
              <a:rPr lang="en-US" dirty="0">
                <a:uFillTx/>
              </a:rPr>
              <a:t> </a:t>
            </a:r>
          </a:p>
        </p:txBody>
      </p:sp>
    </p:spTree>
    <p:extLst>
      <p:ext uri="{BB962C8B-B14F-4D97-AF65-F5344CB8AC3E}">
        <p14:creationId xmlns:p14="http://schemas.microsoft.com/office/powerpoint/2010/main" val="25290500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185333"/>
            <a:ext cx="8940799" cy="4940831"/>
          </a:xfrm>
        </p:spPr>
        <p:txBody>
          <a:bodyPr>
            <a:normAutofit fontScale="70000" lnSpcReduction="20000"/>
          </a:bodyPr>
          <a:lstStyle/>
          <a:p>
            <a:r>
              <a:rPr lang="en-US" dirty="0">
                <a:uFillTx/>
              </a:rPr>
              <a:t>Additional pay files are processed during on-cycle payrolls only.</a:t>
            </a:r>
          </a:p>
          <a:p>
            <a:pPr lvl="1"/>
            <a:r>
              <a:rPr lang="en-US" dirty="0">
                <a:uFillTx/>
              </a:rPr>
              <a:t>Refer to the </a:t>
            </a:r>
            <a:r>
              <a:rPr lang="en-US" b="1" dirty="0">
                <a:uFillTx/>
              </a:rPr>
              <a:t>UCPath Production Processing Schedule </a:t>
            </a:r>
            <a:r>
              <a:rPr lang="en-US" dirty="0">
                <a:uFillTx/>
              </a:rPr>
              <a:t>for deadlines.</a:t>
            </a:r>
          </a:p>
          <a:p>
            <a:pPr lvl="1"/>
            <a:r>
              <a:rPr lang="en-US" dirty="0">
                <a:uFillTx/>
              </a:rPr>
              <a:t>When additional pay transactions are entered into UCPath, the AWE approval process must be completed before UCPath sends the files to payroll processing. </a:t>
            </a:r>
          </a:p>
          <a:p>
            <a:pPr lvl="1"/>
            <a:r>
              <a:rPr lang="en-US" dirty="0">
                <a:uFillTx/>
              </a:rPr>
              <a:t>Allow sufficient time to get the transactions through the approval process so they can be processed in the next on-cycle.</a:t>
            </a:r>
          </a:p>
          <a:p>
            <a:pPr lvl="1"/>
            <a:r>
              <a:rPr lang="en-US" dirty="0">
                <a:uFillTx/>
              </a:rPr>
              <a:t>Submitted transactions are attached to a specific run ID. If the approved transaction is past the due date, the request will be cancelled and must be resubmitted by the Location.</a:t>
            </a:r>
          </a:p>
          <a:p>
            <a:r>
              <a:rPr lang="en-US" dirty="0">
                <a:uFillTx/>
              </a:rPr>
              <a:t>Additional Pay transactions can be continuously submitted. The UCPath Center batches these transactions every morning so they are available to view in staging the next day. </a:t>
            </a:r>
          </a:p>
          <a:p>
            <a:pPr lvl="1"/>
            <a:r>
              <a:rPr lang="en-US" dirty="0">
                <a:uFillTx/>
              </a:rPr>
              <a:t>This means that the Locations can see the status of a transaction one business day after submission, even if it is days or weeks before the specific payroll begins.</a:t>
            </a:r>
          </a:p>
        </p:txBody>
      </p:sp>
      <p:sp>
        <p:nvSpPr>
          <p:cNvPr id="5" name="Title 4"/>
          <p:cNvSpPr>
            <a:spLocks noGrp="1"/>
          </p:cNvSpPr>
          <p:nvPr>
            <p:ph type="title"/>
          </p:nvPr>
        </p:nvSpPr>
        <p:spPr/>
        <p:txBody>
          <a:bodyPr/>
          <a:lstStyle/>
          <a:p>
            <a:r>
              <a:rPr lang="en-US" dirty="0">
                <a:uFillTx/>
              </a:rPr>
              <a:t>Additional Pay Files</a:t>
            </a:r>
          </a:p>
        </p:txBody>
      </p:sp>
    </p:spTree>
    <p:extLst>
      <p:ext uri="{BB962C8B-B14F-4D97-AF65-F5344CB8AC3E}">
        <p14:creationId xmlns:p14="http://schemas.microsoft.com/office/powerpoint/2010/main" val="41101037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uFillTx/>
              </a:rPr>
              <a:t>All pay impacting </a:t>
            </a:r>
            <a:r>
              <a:rPr lang="en-US" dirty="0" err="1">
                <a:uFillTx/>
              </a:rPr>
              <a:t>PayPath</a:t>
            </a:r>
            <a:r>
              <a:rPr lang="en-US" dirty="0">
                <a:uFillTx/>
              </a:rPr>
              <a:t> Actions have to be submitted and approved by the payroll deadline.</a:t>
            </a:r>
          </a:p>
        </p:txBody>
      </p:sp>
      <p:sp>
        <p:nvSpPr>
          <p:cNvPr id="3" name="Title 2"/>
          <p:cNvSpPr>
            <a:spLocks noGrp="1"/>
          </p:cNvSpPr>
          <p:nvPr>
            <p:ph type="title"/>
          </p:nvPr>
        </p:nvSpPr>
        <p:spPr/>
        <p:txBody>
          <a:bodyPr/>
          <a:lstStyle/>
          <a:p>
            <a:r>
              <a:rPr lang="en-US" dirty="0">
                <a:uFillTx/>
              </a:rPr>
              <a:t>Payroll Processing Calendar</a:t>
            </a:r>
          </a:p>
        </p:txBody>
      </p:sp>
      <p:pic>
        <p:nvPicPr>
          <p:cNvPr id="5" name="Picture 4"/>
          <p:cNvPicPr>
            <a:picLocks noChangeAspect="1"/>
          </p:cNvPicPr>
          <p:nvPr/>
        </p:nvPicPr>
        <p:blipFill>
          <a:blip r:embed="rId3"/>
          <a:stretch>
            <a:fillRect/>
          </a:stretch>
        </p:blipFill>
        <p:spPr>
          <a:xfrm>
            <a:off x="182038" y="3015321"/>
            <a:ext cx="6681405" cy="3190033"/>
          </a:xfrm>
          <a:prstGeom prst="rect">
            <a:avLst/>
          </a:prstGeom>
          <a:ln>
            <a:solidFill>
              <a:schemeClr val="tx1"/>
            </a:solidFill>
          </a:ln>
        </p:spPr>
      </p:pic>
      <p:sp>
        <p:nvSpPr>
          <p:cNvPr id="6" name="Rectangle 5"/>
          <p:cNvSpPr>
            <a:spLocks/>
          </p:cNvSpPr>
          <p:nvPr/>
        </p:nvSpPr>
        <p:spPr>
          <a:xfrm>
            <a:off x="4129768" y="3362325"/>
            <a:ext cx="733425"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7" name="Right Arrow 6"/>
          <p:cNvSpPr>
            <a:spLocks/>
          </p:cNvSpPr>
          <p:nvPr/>
        </p:nvSpPr>
        <p:spPr>
          <a:xfrm rot="5400000">
            <a:off x="4239305" y="3025960"/>
            <a:ext cx="361950" cy="15240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4" name="Rectangle 3"/>
          <p:cNvSpPr>
            <a:spLocks/>
          </p:cNvSpPr>
          <p:nvPr/>
        </p:nvSpPr>
        <p:spPr>
          <a:xfrm>
            <a:off x="6934196" y="3102160"/>
            <a:ext cx="2100938" cy="2585323"/>
          </a:xfrm>
          <a:prstGeom prst="rect">
            <a:avLst/>
          </a:prstGeom>
        </p:spPr>
        <p:txBody>
          <a:bodyPr wrap="square">
            <a:spAutoFit/>
          </a:bodyPr>
          <a:lstStyle/>
          <a:p>
            <a:pPr lvl="0"/>
            <a:r>
              <a:rPr lang="en-US" dirty="0">
                <a:solidFill>
                  <a:srgbClr val="000000"/>
                </a:solidFill>
                <a:uFillTx/>
                <a:ea typeface="Calibri"/>
                <a:cs typeface="Calibri"/>
                <a:sym typeface="Calibri"/>
              </a:rPr>
              <a:t>The UCPath Payroll Processing Schedule is stored on UCPath online. To access it, navigate to:</a:t>
            </a:r>
            <a:endParaRPr lang="en-US" dirty="0">
              <a:uFillTx/>
            </a:endParaRPr>
          </a:p>
          <a:p>
            <a:pPr lvl="0"/>
            <a:r>
              <a:rPr lang="en-US" b="1" dirty="0">
                <a:solidFill>
                  <a:srgbClr val="000000"/>
                </a:solidFill>
                <a:uFillTx/>
                <a:ea typeface="Calibri"/>
                <a:cs typeface="Calibri"/>
                <a:sym typeface="Calibri"/>
              </a:rPr>
              <a:t>Quick links -&gt; Payroll Calendars for </a:t>
            </a:r>
            <a:r>
              <a:rPr lang="en-US" b="1" u="sng" dirty="0">
                <a:solidFill>
                  <a:srgbClr val="000000"/>
                </a:solidFill>
                <a:uFillTx/>
                <a:ea typeface="Calibri"/>
                <a:cs typeface="Calibri"/>
                <a:sym typeface="Calibri"/>
                <a:hlinkClick r:id="rId4"/>
              </a:rPr>
              <a:t>MO</a:t>
            </a:r>
            <a:r>
              <a:rPr lang="en-US" b="1" dirty="0">
                <a:solidFill>
                  <a:srgbClr val="000000"/>
                </a:solidFill>
                <a:uFillTx/>
                <a:ea typeface="Calibri"/>
                <a:cs typeface="Calibri"/>
                <a:sym typeface="Calibri"/>
              </a:rPr>
              <a:t> or </a:t>
            </a:r>
            <a:r>
              <a:rPr lang="en-US" b="1" u="sng" dirty="0">
                <a:solidFill>
                  <a:srgbClr val="000000"/>
                </a:solidFill>
                <a:uFillTx/>
                <a:ea typeface="Calibri"/>
                <a:cs typeface="Calibri"/>
                <a:sym typeface="Calibri"/>
                <a:hlinkClick r:id="rId5"/>
              </a:rPr>
              <a:t>BW</a:t>
            </a:r>
            <a:r>
              <a:rPr lang="en-US" b="1" dirty="0">
                <a:solidFill>
                  <a:srgbClr val="000000"/>
                </a:solidFill>
                <a:uFillTx/>
                <a:ea typeface="Calibri"/>
                <a:cs typeface="Calibri"/>
                <a:sym typeface="Calibri"/>
              </a:rPr>
              <a:t> and </a:t>
            </a:r>
            <a:r>
              <a:rPr lang="en-US" b="1" u="sng" dirty="0">
                <a:solidFill>
                  <a:srgbClr val="000000"/>
                </a:solidFill>
                <a:uFillTx/>
                <a:ea typeface="Calibri"/>
                <a:cs typeface="Calibri"/>
                <a:sym typeface="Calibri"/>
                <a:hlinkClick r:id="rId6"/>
              </a:rPr>
              <a:t>Schedules</a:t>
            </a:r>
            <a:endParaRPr lang="en-US" b="1" dirty="0">
              <a:solidFill>
                <a:srgbClr val="000000"/>
              </a:solidFill>
              <a:uFillTx/>
              <a:ea typeface="Calibri"/>
              <a:cs typeface="Calibri"/>
              <a:sym typeface="Calibri"/>
            </a:endParaRPr>
          </a:p>
        </p:txBody>
      </p:sp>
    </p:spTree>
    <p:extLst>
      <p:ext uri="{BB962C8B-B14F-4D97-AF65-F5344CB8AC3E}">
        <p14:creationId xmlns:p14="http://schemas.microsoft.com/office/powerpoint/2010/main" val="42135928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85" y="184481"/>
            <a:ext cx="9037215" cy="545270"/>
          </a:xfrm>
        </p:spPr>
        <p:txBody>
          <a:bodyPr>
            <a:noAutofit/>
          </a:bodyPr>
          <a:lstStyle/>
          <a:p>
            <a:r>
              <a:rPr lang="en-US" sz="2800" dirty="0" err="1">
                <a:uFillTx/>
              </a:rPr>
              <a:t>UCPath</a:t>
            </a:r>
            <a:r>
              <a:rPr lang="en-US" sz="2800" dirty="0">
                <a:uFillTx/>
              </a:rPr>
              <a:t> Process Overview – Additional Pay</a:t>
            </a:r>
          </a:p>
        </p:txBody>
      </p:sp>
      <p:sp>
        <p:nvSpPr>
          <p:cNvPr id="4" name="Rectangle 3"/>
          <p:cNvSpPr>
            <a:spLocks noChangeAspect="1"/>
          </p:cNvSpPr>
          <p:nvPr/>
        </p:nvSpPr>
        <p:spPr>
          <a:xfrm>
            <a:off x="1295400" y="2641525"/>
            <a:ext cx="1260355" cy="77794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r>
              <a:rPr lang="en-US" sz="900" dirty="0">
                <a:solidFill>
                  <a:schemeClr val="tx1"/>
                </a:solidFill>
                <a:uFillTx/>
              </a:rPr>
              <a:t>Submits </a:t>
            </a:r>
          </a:p>
          <a:p>
            <a:pPr algn="ctr"/>
            <a:r>
              <a:rPr lang="en-US" sz="900" dirty="0">
                <a:solidFill>
                  <a:schemeClr val="tx1"/>
                </a:solidFill>
                <a:uFillTx/>
              </a:rPr>
              <a:t>Additional Pay (E-330) and/or</a:t>
            </a:r>
          </a:p>
          <a:p>
            <a:pPr algn="ctr"/>
            <a:r>
              <a:rPr lang="en-US" sz="900" dirty="0">
                <a:solidFill>
                  <a:schemeClr val="tx1"/>
                </a:solidFill>
                <a:uFillTx/>
              </a:rPr>
              <a:t>One-Time Payment </a:t>
            </a:r>
          </a:p>
          <a:p>
            <a:pPr algn="ctr"/>
            <a:r>
              <a:rPr lang="en-US" sz="900" dirty="0">
                <a:solidFill>
                  <a:schemeClr val="tx1"/>
                </a:solidFill>
                <a:uFillTx/>
              </a:rPr>
              <a:t>(E-353)*</a:t>
            </a:r>
          </a:p>
        </p:txBody>
      </p:sp>
      <p:sp>
        <p:nvSpPr>
          <p:cNvPr id="5" name="TextBox 4"/>
          <p:cNvSpPr txBox="1">
            <a:spLocks/>
          </p:cNvSpPr>
          <p:nvPr/>
        </p:nvSpPr>
        <p:spPr>
          <a:xfrm>
            <a:off x="322352" y="2393686"/>
            <a:ext cx="944939" cy="307777"/>
          </a:xfrm>
          <a:prstGeom prst="rect">
            <a:avLst/>
          </a:prstGeom>
          <a:noFill/>
        </p:spPr>
        <p:txBody>
          <a:bodyPr wrap="none" rtlCol="0">
            <a:spAutoFit/>
          </a:bodyPr>
          <a:lstStyle/>
          <a:p>
            <a:r>
              <a:rPr lang="en-US" sz="1400" b="1" dirty="0">
                <a:solidFill>
                  <a:srgbClr val="000000"/>
                </a:solidFill>
                <a:uFillTx/>
              </a:rPr>
              <a:t>LOCATION</a:t>
            </a:r>
          </a:p>
        </p:txBody>
      </p:sp>
      <p:sp>
        <p:nvSpPr>
          <p:cNvPr id="6" name="TextBox 5"/>
          <p:cNvSpPr txBox="1">
            <a:spLocks/>
          </p:cNvSpPr>
          <p:nvPr/>
        </p:nvSpPr>
        <p:spPr>
          <a:xfrm>
            <a:off x="396323" y="3863264"/>
            <a:ext cx="1395960" cy="307777"/>
          </a:xfrm>
          <a:prstGeom prst="rect">
            <a:avLst/>
          </a:prstGeom>
          <a:noFill/>
        </p:spPr>
        <p:txBody>
          <a:bodyPr wrap="none" rtlCol="0">
            <a:spAutoFit/>
          </a:bodyPr>
          <a:lstStyle/>
          <a:p>
            <a:r>
              <a:rPr lang="en-US" sz="1400" b="1" dirty="0">
                <a:solidFill>
                  <a:srgbClr val="000000"/>
                </a:solidFill>
                <a:uFillTx/>
              </a:rPr>
              <a:t>UCPATH CENTER</a:t>
            </a:r>
          </a:p>
        </p:txBody>
      </p:sp>
      <p:cxnSp>
        <p:nvCxnSpPr>
          <p:cNvPr id="7" name="Straight Connector 6"/>
          <p:cNvCxnSpPr/>
          <p:nvPr/>
        </p:nvCxnSpPr>
        <p:spPr>
          <a:xfrm>
            <a:off x="379379" y="2362200"/>
            <a:ext cx="8382000"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9379" y="3855048"/>
            <a:ext cx="8382000"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a:spLocks noChangeAspect="1"/>
          </p:cNvSpPr>
          <p:nvPr/>
        </p:nvSpPr>
        <p:spPr>
          <a:xfrm>
            <a:off x="2819400" y="2641525"/>
            <a:ext cx="1275931" cy="78756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r>
              <a:rPr lang="en-US" sz="900" dirty="0">
                <a:solidFill>
                  <a:schemeClr val="tx1"/>
                </a:solidFill>
                <a:uFillTx/>
              </a:rPr>
              <a:t>Approves transaction through AWE process and submits</a:t>
            </a:r>
          </a:p>
        </p:txBody>
      </p:sp>
      <p:cxnSp>
        <p:nvCxnSpPr>
          <p:cNvPr id="15" name="Straight Arrow Connector 14"/>
          <p:cNvCxnSpPr>
            <a:stCxn id="4" idx="3"/>
            <a:endCxn id="12" idx="1"/>
          </p:cNvCxnSpPr>
          <p:nvPr/>
        </p:nvCxnSpPr>
        <p:spPr>
          <a:xfrm>
            <a:off x="2555755" y="3030500"/>
            <a:ext cx="263645" cy="4807"/>
          </a:xfrm>
          <a:prstGeom prst="straightConnector1">
            <a:avLst/>
          </a:prstGeom>
          <a:ln w="952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7"/>
          <p:cNvCxnSpPr>
            <a:stCxn id="12" idx="2"/>
            <a:endCxn id="30" idx="1"/>
          </p:cNvCxnSpPr>
          <p:nvPr/>
        </p:nvCxnSpPr>
        <p:spPr>
          <a:xfrm rot="16200000" flipH="1">
            <a:off x="3338694" y="3547760"/>
            <a:ext cx="1132142" cy="894798"/>
          </a:xfrm>
          <a:prstGeom prst="bentConnector2">
            <a:avLst/>
          </a:prstGeom>
          <a:ln w="952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30" idx="0"/>
            <a:endCxn id="42" idx="2"/>
          </p:cNvCxnSpPr>
          <p:nvPr/>
        </p:nvCxnSpPr>
        <p:spPr>
          <a:xfrm flipV="1">
            <a:off x="4986457" y="3429088"/>
            <a:ext cx="1" cy="660669"/>
          </a:xfrm>
          <a:prstGeom prst="straightConnector1">
            <a:avLst/>
          </a:prstGeom>
          <a:ln w="952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6"/>
          <p:cNvCxnSpPr>
            <a:stCxn id="42" idx="3"/>
            <a:endCxn id="44" idx="0"/>
          </p:cNvCxnSpPr>
          <p:nvPr/>
        </p:nvCxnSpPr>
        <p:spPr>
          <a:xfrm>
            <a:off x="5624423" y="3035307"/>
            <a:ext cx="877270" cy="1149943"/>
          </a:xfrm>
          <a:prstGeom prst="bentConnector2">
            <a:avLst/>
          </a:prstGeom>
          <a:ln w="952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20"/>
          <p:cNvSpPr>
            <a:spLocks/>
          </p:cNvSpPr>
          <p:nvPr/>
        </p:nvSpPr>
        <p:spPr>
          <a:xfrm>
            <a:off x="457200" y="5874776"/>
            <a:ext cx="1143000" cy="18288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uFillTx/>
              </a:rPr>
              <a:t>Employee</a:t>
            </a:r>
          </a:p>
        </p:txBody>
      </p:sp>
      <p:sp>
        <p:nvSpPr>
          <p:cNvPr id="22" name="Rectangle 21"/>
          <p:cNvSpPr>
            <a:spLocks/>
          </p:cNvSpPr>
          <p:nvPr/>
        </p:nvSpPr>
        <p:spPr>
          <a:xfrm>
            <a:off x="1762617" y="5874776"/>
            <a:ext cx="1143000" cy="18288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uFillTx/>
              </a:rPr>
              <a:t>Location</a:t>
            </a:r>
          </a:p>
        </p:txBody>
      </p:sp>
      <p:sp>
        <p:nvSpPr>
          <p:cNvPr id="23" name="Rectangle 22"/>
          <p:cNvSpPr>
            <a:spLocks/>
          </p:cNvSpPr>
          <p:nvPr/>
        </p:nvSpPr>
        <p:spPr>
          <a:xfrm>
            <a:off x="3068034" y="5874776"/>
            <a:ext cx="1143000" cy="18288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uFillTx/>
              </a:rPr>
              <a:t>UCPath Center</a:t>
            </a:r>
          </a:p>
        </p:txBody>
      </p:sp>
      <p:cxnSp>
        <p:nvCxnSpPr>
          <p:cNvPr id="24" name="Straight Connector 23"/>
          <p:cNvCxnSpPr/>
          <p:nvPr/>
        </p:nvCxnSpPr>
        <p:spPr>
          <a:xfrm>
            <a:off x="381000" y="5638800"/>
            <a:ext cx="8382000"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a:spLocks/>
          </p:cNvSpPr>
          <p:nvPr/>
        </p:nvSpPr>
        <p:spPr>
          <a:xfrm>
            <a:off x="4352109" y="5871568"/>
            <a:ext cx="1143000" cy="182880"/>
          </a:xfrm>
          <a:prstGeom prst="rect">
            <a:avLst/>
          </a:prstGeom>
          <a:solidFill>
            <a:srgbClr val="F7EB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uFillTx/>
              </a:rPr>
              <a:t>UCPath</a:t>
            </a:r>
          </a:p>
        </p:txBody>
      </p:sp>
      <p:sp>
        <p:nvSpPr>
          <p:cNvPr id="30" name="Diamond 29"/>
          <p:cNvSpPr>
            <a:spLocks/>
          </p:cNvSpPr>
          <p:nvPr/>
        </p:nvSpPr>
        <p:spPr>
          <a:xfrm>
            <a:off x="4352164" y="4089757"/>
            <a:ext cx="1268585" cy="942945"/>
          </a:xfrm>
          <a:prstGeom prst="diamond">
            <a:avLst/>
          </a:prstGeom>
          <a:solidFill>
            <a:srgbClr val="F7EB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uFillTx/>
              </a:rPr>
              <a:t>Errors identified?</a:t>
            </a:r>
          </a:p>
        </p:txBody>
      </p:sp>
      <p:sp>
        <p:nvSpPr>
          <p:cNvPr id="39" name="TextBox 38"/>
          <p:cNvSpPr txBox="1">
            <a:spLocks/>
          </p:cNvSpPr>
          <p:nvPr/>
        </p:nvSpPr>
        <p:spPr>
          <a:xfrm>
            <a:off x="4953628" y="3855048"/>
            <a:ext cx="420698" cy="230832"/>
          </a:xfrm>
          <a:prstGeom prst="rect">
            <a:avLst/>
          </a:prstGeom>
          <a:noFill/>
        </p:spPr>
        <p:txBody>
          <a:bodyPr wrap="square" rtlCol="0">
            <a:spAutoFit/>
          </a:bodyPr>
          <a:lstStyle/>
          <a:p>
            <a:pPr algn="ctr"/>
            <a:r>
              <a:rPr lang="en-US" sz="900" dirty="0">
                <a:uFillTx/>
              </a:rPr>
              <a:t>Yes</a:t>
            </a:r>
          </a:p>
        </p:txBody>
      </p:sp>
      <p:sp>
        <p:nvSpPr>
          <p:cNvPr id="40" name="TextBox 39"/>
          <p:cNvSpPr txBox="1">
            <a:spLocks/>
          </p:cNvSpPr>
          <p:nvPr/>
        </p:nvSpPr>
        <p:spPr>
          <a:xfrm>
            <a:off x="5384842" y="4261516"/>
            <a:ext cx="420698" cy="230832"/>
          </a:xfrm>
          <a:prstGeom prst="rect">
            <a:avLst/>
          </a:prstGeom>
          <a:noFill/>
        </p:spPr>
        <p:txBody>
          <a:bodyPr wrap="square" rtlCol="0">
            <a:spAutoFit/>
          </a:bodyPr>
          <a:lstStyle/>
          <a:p>
            <a:pPr algn="ctr"/>
            <a:r>
              <a:rPr lang="en-US" sz="900" dirty="0">
                <a:uFillTx/>
              </a:rPr>
              <a:t>No</a:t>
            </a:r>
          </a:p>
        </p:txBody>
      </p:sp>
      <p:sp>
        <p:nvSpPr>
          <p:cNvPr id="42" name="Rectangle 41"/>
          <p:cNvSpPr>
            <a:spLocks noChangeAspect="1"/>
          </p:cNvSpPr>
          <p:nvPr/>
        </p:nvSpPr>
        <p:spPr>
          <a:xfrm>
            <a:off x="4348492" y="2641525"/>
            <a:ext cx="1275931" cy="78756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r>
              <a:rPr lang="en-US" sz="900" dirty="0">
                <a:solidFill>
                  <a:schemeClr val="tx1"/>
                </a:solidFill>
                <a:uFillTx/>
              </a:rPr>
              <a:t>Makes corrections and resubmits by 2pm the day before payroll confirmation</a:t>
            </a:r>
          </a:p>
        </p:txBody>
      </p:sp>
      <p:sp>
        <p:nvSpPr>
          <p:cNvPr id="44" name="Rectangle 43"/>
          <p:cNvSpPr>
            <a:spLocks noChangeAspect="1"/>
          </p:cNvSpPr>
          <p:nvPr/>
        </p:nvSpPr>
        <p:spPr>
          <a:xfrm>
            <a:off x="5867400" y="4185250"/>
            <a:ext cx="1268585" cy="750579"/>
          </a:xfrm>
          <a:prstGeom prst="rect">
            <a:avLst/>
          </a:prstGeom>
          <a:solidFill>
            <a:srgbClr val="F7EB5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r>
              <a:rPr lang="en-US" sz="900" dirty="0">
                <a:solidFill>
                  <a:schemeClr val="tx1"/>
                </a:solidFill>
                <a:uFillTx/>
              </a:rPr>
              <a:t>Files are processed automatically and loaded into pay sheets and employee’s record</a:t>
            </a:r>
          </a:p>
        </p:txBody>
      </p:sp>
      <p:cxnSp>
        <p:nvCxnSpPr>
          <p:cNvPr id="45" name="Connector: Elbow 7"/>
          <p:cNvCxnSpPr>
            <a:stCxn id="30" idx="3"/>
            <a:endCxn id="44" idx="1"/>
          </p:cNvCxnSpPr>
          <p:nvPr/>
        </p:nvCxnSpPr>
        <p:spPr>
          <a:xfrm flipV="1">
            <a:off x="5620749" y="4560540"/>
            <a:ext cx="246651" cy="690"/>
          </a:xfrm>
          <a:prstGeom prst="bentConnector3">
            <a:avLst>
              <a:gd name="adj1" fmla="val 50000"/>
            </a:avLst>
          </a:prstGeom>
          <a:ln w="952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p:cNvSpPr>
            <a:spLocks noChangeAspect="1"/>
          </p:cNvSpPr>
          <p:nvPr/>
        </p:nvSpPr>
        <p:spPr>
          <a:xfrm>
            <a:off x="7418215" y="4185250"/>
            <a:ext cx="1268585" cy="75057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r>
              <a:rPr lang="en-US" sz="900" dirty="0">
                <a:solidFill>
                  <a:schemeClr val="tx1"/>
                </a:solidFill>
                <a:uFillTx/>
              </a:rPr>
              <a:t>Begins payroll processing</a:t>
            </a:r>
          </a:p>
        </p:txBody>
      </p:sp>
      <p:cxnSp>
        <p:nvCxnSpPr>
          <p:cNvPr id="51" name="Connector: Elbow 7"/>
          <p:cNvCxnSpPr>
            <a:stCxn id="44" idx="3"/>
            <a:endCxn id="50" idx="1"/>
          </p:cNvCxnSpPr>
          <p:nvPr/>
        </p:nvCxnSpPr>
        <p:spPr>
          <a:xfrm>
            <a:off x="7135985" y="4560540"/>
            <a:ext cx="282230" cy="0"/>
          </a:xfrm>
          <a:prstGeom prst="bentConnector3">
            <a:avLst>
              <a:gd name="adj1" fmla="val 50000"/>
            </a:avLst>
          </a:prstGeom>
          <a:ln w="952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p:cNvSpPr txBox="1">
            <a:spLocks/>
          </p:cNvSpPr>
          <p:nvPr/>
        </p:nvSpPr>
        <p:spPr>
          <a:xfrm>
            <a:off x="7554173" y="4927721"/>
            <a:ext cx="1108772" cy="200055"/>
          </a:xfrm>
          <a:prstGeom prst="rect">
            <a:avLst/>
          </a:prstGeom>
          <a:noFill/>
        </p:spPr>
        <p:txBody>
          <a:bodyPr wrap="square" rtlCol="0">
            <a:spAutoFit/>
          </a:bodyPr>
          <a:lstStyle/>
          <a:p>
            <a:pPr algn="ctr"/>
            <a:r>
              <a:rPr lang="en-US" sz="700" dirty="0">
                <a:uFillTx/>
              </a:rPr>
              <a:t>PY Production</a:t>
            </a:r>
          </a:p>
        </p:txBody>
      </p:sp>
      <p:sp>
        <p:nvSpPr>
          <p:cNvPr id="55" name="TextBox 54"/>
          <p:cNvSpPr txBox="1">
            <a:spLocks/>
          </p:cNvSpPr>
          <p:nvPr/>
        </p:nvSpPr>
        <p:spPr>
          <a:xfrm>
            <a:off x="1267198" y="2633990"/>
            <a:ext cx="229550" cy="200055"/>
          </a:xfrm>
          <a:prstGeom prst="rect">
            <a:avLst/>
          </a:prstGeom>
          <a:noFill/>
        </p:spPr>
        <p:txBody>
          <a:bodyPr wrap="none" rtlCol="0">
            <a:spAutoFit/>
          </a:bodyPr>
          <a:lstStyle/>
          <a:p>
            <a:r>
              <a:rPr lang="en-US" sz="700" dirty="0">
                <a:uFillTx/>
              </a:rPr>
              <a:t>1</a:t>
            </a:r>
          </a:p>
        </p:txBody>
      </p:sp>
      <p:sp>
        <p:nvSpPr>
          <p:cNvPr id="56" name="TextBox 55"/>
          <p:cNvSpPr txBox="1">
            <a:spLocks/>
          </p:cNvSpPr>
          <p:nvPr/>
        </p:nvSpPr>
        <p:spPr>
          <a:xfrm>
            <a:off x="2812464" y="2633990"/>
            <a:ext cx="229550" cy="200055"/>
          </a:xfrm>
          <a:prstGeom prst="rect">
            <a:avLst/>
          </a:prstGeom>
          <a:noFill/>
        </p:spPr>
        <p:txBody>
          <a:bodyPr wrap="none" rtlCol="0">
            <a:spAutoFit/>
          </a:bodyPr>
          <a:lstStyle/>
          <a:p>
            <a:r>
              <a:rPr lang="en-US" sz="700" dirty="0">
                <a:uFillTx/>
              </a:rPr>
              <a:t>2</a:t>
            </a:r>
          </a:p>
        </p:txBody>
      </p:sp>
      <p:sp>
        <p:nvSpPr>
          <p:cNvPr id="58" name="TextBox 57"/>
          <p:cNvSpPr txBox="1">
            <a:spLocks/>
          </p:cNvSpPr>
          <p:nvPr/>
        </p:nvSpPr>
        <p:spPr>
          <a:xfrm>
            <a:off x="4347097" y="2635101"/>
            <a:ext cx="229550" cy="200055"/>
          </a:xfrm>
          <a:prstGeom prst="rect">
            <a:avLst/>
          </a:prstGeom>
          <a:noFill/>
        </p:spPr>
        <p:txBody>
          <a:bodyPr wrap="none" rtlCol="0">
            <a:spAutoFit/>
          </a:bodyPr>
          <a:lstStyle/>
          <a:p>
            <a:r>
              <a:rPr lang="en-US" sz="700" dirty="0">
                <a:uFillTx/>
              </a:rPr>
              <a:t>4</a:t>
            </a:r>
            <a:endParaRPr lang="en-US" sz="1050" dirty="0">
              <a:uFillTx/>
            </a:endParaRPr>
          </a:p>
        </p:txBody>
      </p:sp>
      <p:sp>
        <p:nvSpPr>
          <p:cNvPr id="59" name="TextBox 58"/>
          <p:cNvSpPr txBox="1">
            <a:spLocks/>
          </p:cNvSpPr>
          <p:nvPr/>
        </p:nvSpPr>
        <p:spPr>
          <a:xfrm>
            <a:off x="5849831" y="4179256"/>
            <a:ext cx="229550" cy="200055"/>
          </a:xfrm>
          <a:prstGeom prst="rect">
            <a:avLst/>
          </a:prstGeom>
          <a:noFill/>
        </p:spPr>
        <p:txBody>
          <a:bodyPr wrap="none" rtlCol="0">
            <a:spAutoFit/>
          </a:bodyPr>
          <a:lstStyle/>
          <a:p>
            <a:r>
              <a:rPr lang="en-US" sz="700" dirty="0">
                <a:uFillTx/>
              </a:rPr>
              <a:t>5</a:t>
            </a:r>
            <a:endParaRPr lang="en-US" sz="1050" dirty="0">
              <a:uFillTx/>
            </a:endParaRPr>
          </a:p>
        </p:txBody>
      </p:sp>
      <p:sp>
        <p:nvSpPr>
          <p:cNvPr id="60" name="TextBox 59"/>
          <p:cNvSpPr txBox="1">
            <a:spLocks/>
          </p:cNvSpPr>
          <p:nvPr/>
        </p:nvSpPr>
        <p:spPr>
          <a:xfrm>
            <a:off x="7439398" y="4211155"/>
            <a:ext cx="229550" cy="200055"/>
          </a:xfrm>
          <a:prstGeom prst="rect">
            <a:avLst/>
          </a:prstGeom>
          <a:noFill/>
        </p:spPr>
        <p:txBody>
          <a:bodyPr wrap="none" rtlCol="0">
            <a:spAutoFit/>
          </a:bodyPr>
          <a:lstStyle/>
          <a:p>
            <a:r>
              <a:rPr lang="en-US" sz="700" dirty="0">
                <a:uFillTx/>
              </a:rPr>
              <a:t>6</a:t>
            </a:r>
            <a:endParaRPr lang="en-US" sz="1050" dirty="0">
              <a:uFillTx/>
            </a:endParaRPr>
          </a:p>
        </p:txBody>
      </p:sp>
      <p:cxnSp>
        <p:nvCxnSpPr>
          <p:cNvPr id="38" name="Straight Connector 37"/>
          <p:cNvCxnSpPr/>
          <p:nvPr/>
        </p:nvCxnSpPr>
        <p:spPr>
          <a:xfrm>
            <a:off x="396323" y="1447800"/>
            <a:ext cx="8382000"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a:spLocks/>
          </p:cNvSpPr>
          <p:nvPr/>
        </p:nvSpPr>
        <p:spPr>
          <a:xfrm>
            <a:off x="326826" y="1451075"/>
            <a:ext cx="983731" cy="307777"/>
          </a:xfrm>
          <a:prstGeom prst="rect">
            <a:avLst/>
          </a:prstGeom>
          <a:noFill/>
        </p:spPr>
        <p:txBody>
          <a:bodyPr wrap="none" rtlCol="0">
            <a:spAutoFit/>
          </a:bodyPr>
          <a:lstStyle/>
          <a:p>
            <a:r>
              <a:rPr lang="en-US" sz="1400" b="1" dirty="0">
                <a:solidFill>
                  <a:srgbClr val="000000"/>
                </a:solidFill>
                <a:uFillTx/>
              </a:rPr>
              <a:t>EMPLOYEE</a:t>
            </a:r>
          </a:p>
        </p:txBody>
      </p:sp>
      <p:sp>
        <p:nvSpPr>
          <p:cNvPr id="43" name="TextBox 42"/>
          <p:cNvSpPr txBox="1">
            <a:spLocks/>
          </p:cNvSpPr>
          <p:nvPr/>
        </p:nvSpPr>
        <p:spPr>
          <a:xfrm>
            <a:off x="4872625" y="4115322"/>
            <a:ext cx="229550" cy="200055"/>
          </a:xfrm>
          <a:prstGeom prst="rect">
            <a:avLst/>
          </a:prstGeom>
          <a:noFill/>
        </p:spPr>
        <p:txBody>
          <a:bodyPr wrap="none" rtlCol="0">
            <a:spAutoFit/>
          </a:bodyPr>
          <a:lstStyle/>
          <a:p>
            <a:r>
              <a:rPr lang="en-US" sz="700" dirty="0">
                <a:uFillTx/>
              </a:rPr>
              <a:t>3</a:t>
            </a:r>
            <a:endParaRPr lang="en-US" sz="1050" dirty="0">
              <a:uFillTx/>
            </a:endParaRPr>
          </a:p>
        </p:txBody>
      </p:sp>
    </p:spTree>
    <p:extLst>
      <p:ext uri="{BB962C8B-B14F-4D97-AF65-F5344CB8AC3E}">
        <p14:creationId xmlns:p14="http://schemas.microsoft.com/office/powerpoint/2010/main" val="30317724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uFillTx/>
              </a:rPr>
              <a:t>Additional Pay – Key System Steps</a:t>
            </a:r>
          </a:p>
        </p:txBody>
      </p:sp>
      <p:graphicFrame>
        <p:nvGraphicFramePr>
          <p:cNvPr id="4" name="Content Placeholder 3"/>
          <p:cNvGraphicFramePr>
            <a:graphicFrameLocks/>
          </p:cNvGraphicFramePr>
          <p:nvPr/>
        </p:nvGraphicFramePr>
        <p:xfrm>
          <a:off x="459105" y="1655122"/>
          <a:ext cx="8229600" cy="400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2537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619" y="1143000"/>
            <a:ext cx="8227181" cy="4983164"/>
          </a:xfrm>
        </p:spPr>
        <p:txBody>
          <a:bodyPr>
            <a:normAutofit/>
          </a:bodyPr>
          <a:lstStyle/>
          <a:p>
            <a:pPr marL="0" indent="0">
              <a:buNone/>
            </a:pPr>
            <a:r>
              <a:rPr lang="en-US" sz="2000" dirty="0">
                <a:uFillTx/>
              </a:rPr>
              <a:t>There are several </a:t>
            </a:r>
            <a:r>
              <a:rPr lang="en-US" sz="2000" b="1" dirty="0">
                <a:uFillTx/>
              </a:rPr>
              <a:t>earn codes </a:t>
            </a:r>
            <a:r>
              <a:rPr lang="en-US" sz="2000" dirty="0">
                <a:uFillTx/>
              </a:rPr>
              <a:t>available to identify the type of additional pay. The list of additional pay </a:t>
            </a:r>
            <a:r>
              <a:rPr lang="en-US" sz="2000" b="1" dirty="0">
                <a:uFillTx/>
              </a:rPr>
              <a:t>earn codes </a:t>
            </a:r>
            <a:r>
              <a:rPr lang="en-US" sz="2000" dirty="0">
                <a:uFillTx/>
              </a:rPr>
              <a:t>available is based on the earnings program tied to the employee’s paygroup. </a:t>
            </a:r>
          </a:p>
        </p:txBody>
      </p:sp>
      <p:sp>
        <p:nvSpPr>
          <p:cNvPr id="3" name="Title 2"/>
          <p:cNvSpPr>
            <a:spLocks noGrp="1"/>
          </p:cNvSpPr>
          <p:nvPr>
            <p:ph type="title"/>
          </p:nvPr>
        </p:nvSpPr>
        <p:spPr/>
        <p:txBody>
          <a:bodyPr>
            <a:normAutofit/>
          </a:bodyPr>
          <a:lstStyle/>
          <a:p>
            <a:r>
              <a:rPr lang="en-US" dirty="0">
                <a:uFillTx/>
              </a:rPr>
              <a:t>Additional Pay Earn Codes</a:t>
            </a:r>
          </a:p>
        </p:txBody>
      </p:sp>
      <p:graphicFrame>
        <p:nvGraphicFramePr>
          <p:cNvPr id="5" name="Content Placeholder 1"/>
          <p:cNvGraphicFramePr>
            <a:graphicFrameLocks/>
          </p:cNvGraphicFramePr>
          <p:nvPr/>
        </p:nvGraphicFramePr>
        <p:xfrm>
          <a:off x="311497" y="2123649"/>
          <a:ext cx="4044602" cy="4133159"/>
        </p:xfrm>
        <a:graphic>
          <a:graphicData uri="http://schemas.openxmlformats.org/drawingml/2006/table">
            <a:tbl>
              <a:tblPr firstRow="1" bandRow="1">
                <a:tableStyleId>{5C22544A-7EE6-4342-B048-85BDC9FD1C3A}</a:tableStyleId>
              </a:tblPr>
              <a:tblGrid>
                <a:gridCol w="1174716">
                  <a:extLst>
                    <a:ext uri="{9D8B030D-6E8A-4147-A177-3AD203B41FA5}">
                      <a16:colId xmlns:a16="http://schemas.microsoft.com/office/drawing/2014/main" val="20000"/>
                    </a:ext>
                  </a:extLst>
                </a:gridCol>
                <a:gridCol w="1174716">
                  <a:extLst>
                    <a:ext uri="{9D8B030D-6E8A-4147-A177-3AD203B41FA5}">
                      <a16:colId xmlns:a16="http://schemas.microsoft.com/office/drawing/2014/main" val="20001"/>
                    </a:ext>
                  </a:extLst>
                </a:gridCol>
                <a:gridCol w="1695170">
                  <a:extLst>
                    <a:ext uri="{9D8B030D-6E8A-4147-A177-3AD203B41FA5}">
                      <a16:colId xmlns:a16="http://schemas.microsoft.com/office/drawing/2014/main" val="20002"/>
                    </a:ext>
                  </a:extLst>
                </a:gridCol>
              </a:tblGrid>
              <a:tr h="380655">
                <a:tc gridSpan="3">
                  <a:txBody>
                    <a:bodyPr/>
                    <a:lstStyle/>
                    <a:p>
                      <a:pPr algn="ctr"/>
                      <a:r>
                        <a:rPr lang="en-US" sz="1800" b="1" dirty="0">
                          <a:uFillTx/>
                        </a:rPr>
                        <a:t>Staff Examples</a:t>
                      </a:r>
                    </a:p>
                  </a:txBody>
                  <a:tcPr>
                    <a:solidFill>
                      <a:srgbClr val="62A1D6"/>
                    </a:solidFill>
                  </a:tcPr>
                </a:tc>
                <a:tc hMerge="1">
                  <a:txBody>
                    <a:bodyPr/>
                    <a:lstStyle/>
                    <a:p>
                      <a:endParaRPr lang="en-US">
                        <a:uFillTx/>
                      </a:endParaRPr>
                    </a:p>
                  </a:txBody>
                  <a:tcPr/>
                </a:tc>
                <a:tc hMerge="1">
                  <a:txBody>
                    <a:bodyPr/>
                    <a:lstStyle/>
                    <a:p>
                      <a:pPr algn="ctr"/>
                      <a:endParaRPr lang="en-US" sz="2000" dirty="0">
                        <a:uFillTx/>
                      </a:endParaRPr>
                    </a:p>
                  </a:txBody>
                  <a:tcPr/>
                </a:tc>
                <a:extLst>
                  <a:ext uri="{0D108BD9-81ED-4DB2-BD59-A6C34878D82A}">
                    <a16:rowId xmlns:a16="http://schemas.microsoft.com/office/drawing/2014/main" val="10000"/>
                  </a:ext>
                </a:extLst>
              </a:tr>
              <a:tr h="497970">
                <a:tc>
                  <a:txBody>
                    <a:bodyPr/>
                    <a:lstStyle/>
                    <a:p>
                      <a:pPr marL="0" algn="l" defTabSz="914400" rtl="0" eaLnBrk="1" latinLnBrk="0" hangingPunct="1"/>
                      <a:r>
                        <a:rPr lang="en-US" sz="1400" b="1" kern="1200" dirty="0">
                          <a:solidFill>
                            <a:schemeClr val="tx1"/>
                          </a:solidFill>
                          <a:uFillTx/>
                          <a:latin typeface="+mn-lt"/>
                          <a:ea typeface="+mn-ea"/>
                          <a:cs typeface="+mn-cs"/>
                        </a:rPr>
                        <a:t>Former PPS</a:t>
                      </a:r>
                      <a:r>
                        <a:rPr lang="en-US" sz="1400" b="1" kern="1200" baseline="0" dirty="0">
                          <a:solidFill>
                            <a:schemeClr val="tx1"/>
                          </a:solidFill>
                          <a:uFillTx/>
                          <a:latin typeface="+mn-lt"/>
                          <a:ea typeface="+mn-ea"/>
                          <a:cs typeface="+mn-cs"/>
                        </a:rPr>
                        <a:t> DOS Code</a:t>
                      </a:r>
                      <a:endParaRPr lang="en-US" sz="1400" b="1" kern="1200" dirty="0">
                        <a:solidFill>
                          <a:schemeClr val="tx1"/>
                        </a:solidFill>
                        <a:uFillTx/>
                        <a:latin typeface="+mn-lt"/>
                        <a:ea typeface="+mn-ea"/>
                        <a:cs typeface="+mn-cs"/>
                      </a:endParaRPr>
                    </a:p>
                  </a:txBody>
                  <a:tcPr/>
                </a:tc>
                <a:tc>
                  <a:txBody>
                    <a:bodyPr/>
                    <a:lstStyle/>
                    <a:p>
                      <a:pPr marL="0" algn="l" defTabSz="914400" rtl="0" eaLnBrk="1" latinLnBrk="0" hangingPunct="1"/>
                      <a:r>
                        <a:rPr lang="en-US" sz="1400" b="1" kern="1200" dirty="0" err="1">
                          <a:uFillTx/>
                        </a:rPr>
                        <a:t>UCPath</a:t>
                      </a:r>
                      <a:endParaRPr lang="en-US" sz="1400" b="1" kern="1200" dirty="0">
                        <a:uFillTx/>
                      </a:endParaRPr>
                    </a:p>
                    <a:p>
                      <a:pPr marL="0" algn="l" defTabSz="914400" rtl="0" eaLnBrk="1" latinLnBrk="0" hangingPunct="1"/>
                      <a:r>
                        <a:rPr lang="en-US" sz="1400" b="1" kern="1200" dirty="0">
                          <a:uFillTx/>
                        </a:rPr>
                        <a:t>Earn Code</a:t>
                      </a:r>
                      <a:endParaRPr lang="en-US" sz="1400" b="1" kern="1200" dirty="0">
                        <a:solidFill>
                          <a:schemeClr val="lt1"/>
                        </a:solidFill>
                        <a:uFillTx/>
                        <a:latin typeface="+mn-lt"/>
                        <a:ea typeface="+mn-ea"/>
                        <a:cs typeface="+mn-cs"/>
                      </a:endParaRPr>
                    </a:p>
                  </a:txBody>
                  <a:tcPr/>
                </a:tc>
                <a:tc>
                  <a:txBody>
                    <a:bodyPr/>
                    <a:lstStyle/>
                    <a:p>
                      <a:pPr marL="0" algn="l" defTabSz="914400" rtl="0" eaLnBrk="1" latinLnBrk="0" hangingPunct="1"/>
                      <a:r>
                        <a:rPr lang="en-US" sz="1400" b="1" kern="1200" dirty="0">
                          <a:uFillTx/>
                        </a:rPr>
                        <a:t>Description</a:t>
                      </a:r>
                      <a:endParaRPr lang="en-US" sz="1400" b="1" kern="1200" dirty="0">
                        <a:solidFill>
                          <a:schemeClr val="lt1"/>
                        </a:solidFill>
                        <a:uFillTx/>
                        <a:latin typeface="+mn-lt"/>
                        <a:ea typeface="+mn-ea"/>
                        <a:cs typeface="+mn-cs"/>
                      </a:endParaRPr>
                    </a:p>
                  </a:txBody>
                  <a:tcPr/>
                </a:tc>
                <a:extLst>
                  <a:ext uri="{0D108BD9-81ED-4DB2-BD59-A6C34878D82A}">
                    <a16:rowId xmlns:a16="http://schemas.microsoft.com/office/drawing/2014/main" val="10001"/>
                  </a:ext>
                </a:extLst>
              </a:tr>
              <a:tr h="439385">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Arial" panose="020B0604020202020204" pitchFamily="34" charset="0"/>
                          <a:ea typeface="+mn-ea"/>
                          <a:cs typeface="Arial" panose="020B0604020202020204" pitchFamily="34" charset="0"/>
                        </a:rPr>
                        <a:t>AWD,</a:t>
                      </a:r>
                      <a:r>
                        <a:rPr lang="en-US" sz="1200" kern="1200" baseline="0" dirty="0">
                          <a:solidFill>
                            <a:schemeClr val="tx1"/>
                          </a:solidFill>
                          <a:effectLst/>
                          <a:uFillTx/>
                          <a:latin typeface="Arial" panose="020B0604020202020204" pitchFamily="34" charset="0"/>
                          <a:ea typeface="+mn-ea"/>
                          <a:cs typeface="Arial" panose="020B0604020202020204" pitchFamily="34" charset="0"/>
                        </a:rPr>
                        <a:t> PAA, SMA, IA8</a:t>
                      </a:r>
                      <a:endParaRPr lang="en-US" sz="120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effectLst/>
                          <a:uFillTx/>
                        </a:rPr>
                        <a:t>AWD</a:t>
                      </a:r>
                      <a:endParaRPr lang="en-US" sz="120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effectLst/>
                          <a:uFillTx/>
                        </a:rPr>
                        <a:t>Incentive Award</a:t>
                      </a:r>
                      <a:endParaRPr lang="en-US" sz="1200" kern="1200" dirty="0">
                        <a:solidFill>
                          <a:schemeClr val="tx1"/>
                        </a:solidFill>
                        <a:effectLst/>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399704">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solidFill>
                            <a:schemeClr val="tx1"/>
                          </a:solidFill>
                          <a:effectLst/>
                          <a:uFillTx/>
                          <a:latin typeface="Arial" panose="020B0604020202020204" pitchFamily="34" charset="0"/>
                          <a:ea typeface="+mn-ea"/>
                          <a:cs typeface="Arial" panose="020B0604020202020204" pitchFamily="34" charset="0"/>
                        </a:rPr>
                        <a:t>BON</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BON</a:t>
                      </a:r>
                      <a:endParaRPr lang="en-US" sz="120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Bonus</a:t>
                      </a:r>
                      <a:endParaRPr lang="en-US" sz="1200" kern="1200" dirty="0">
                        <a:solidFill>
                          <a:schemeClr val="tx1"/>
                        </a:solidFill>
                        <a:effectLst/>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615139">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Arial" panose="020B0604020202020204" pitchFamily="34" charset="0"/>
                          <a:ea typeface="+mn-ea"/>
                          <a:cs typeface="Arial" panose="020B0604020202020204" pitchFamily="34" charset="0"/>
                        </a:rPr>
                        <a:t>CPC,</a:t>
                      </a:r>
                      <a:r>
                        <a:rPr lang="en-US" sz="1200" b="0" kern="1200" baseline="0" dirty="0">
                          <a:solidFill>
                            <a:schemeClr val="tx1"/>
                          </a:solidFill>
                          <a:effectLst/>
                          <a:uFillTx/>
                          <a:latin typeface="Arial" panose="020B0604020202020204" pitchFamily="34" charset="0"/>
                          <a:ea typeface="+mn-ea"/>
                          <a:cs typeface="Arial" panose="020B0604020202020204" pitchFamily="34" charset="0"/>
                        </a:rPr>
                        <a:t> CPG, CDF, FFO, SPC</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CRT</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Certification Pay</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439385">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Arial" panose="020B0604020202020204" pitchFamily="34" charset="0"/>
                          <a:ea typeface="+mn-ea"/>
                          <a:cs typeface="Arial" panose="020B0604020202020204" pitchFamily="34" charset="0"/>
                        </a:rPr>
                        <a:t>SAS, STI, SUP</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SAS</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Stipend-Admin-Staff</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5"/>
                  </a:ext>
                </a:extLst>
              </a:tr>
              <a:tr h="790893">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Arial" panose="020B0604020202020204" pitchFamily="34" charset="0"/>
                          <a:ea typeface="+mn-ea"/>
                          <a:cs typeface="Arial" panose="020B0604020202020204" pitchFamily="34" charset="0"/>
                        </a:rPr>
                        <a:t>XSL,</a:t>
                      </a:r>
                      <a:r>
                        <a:rPr lang="en-US" sz="1200" b="0" kern="1200" baseline="0" dirty="0">
                          <a:solidFill>
                            <a:schemeClr val="tx1"/>
                          </a:solidFill>
                          <a:effectLst/>
                          <a:uFillTx/>
                          <a:latin typeface="Arial" panose="020B0604020202020204" pitchFamily="34" charset="0"/>
                          <a:ea typeface="+mn-ea"/>
                          <a:cs typeface="Arial" panose="020B0604020202020204" pitchFamily="34" charset="0"/>
                        </a:rPr>
                        <a:t> SPT, SPA, LAP, LEA, NDL, SAL</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XSL</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Star</a:t>
                      </a:r>
                      <a:r>
                        <a:rPr lang="en-US" sz="1200" kern="1200" baseline="0" dirty="0">
                          <a:effectLst/>
                          <a:uFillTx/>
                        </a:rPr>
                        <a:t> Award Local</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6"/>
                  </a:ext>
                </a:extLst>
              </a:tr>
              <a:tr h="439385">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Arial" panose="020B0604020202020204" pitchFamily="34" charset="0"/>
                          <a:ea typeface="+mn-ea"/>
                          <a:cs typeface="Arial" panose="020B0604020202020204" pitchFamily="34" charset="0"/>
                        </a:rPr>
                        <a:t>XUI, MPP, BOP</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XUI</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rPr>
                        <a:t>UC Incentive Program</a:t>
                      </a:r>
                      <a:endParaRPr lang="en-US" sz="1200" b="0" kern="1200" dirty="0">
                        <a:solidFill>
                          <a:schemeClr val="tx1"/>
                        </a:solidFill>
                        <a:effectLst/>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graphicFrame>
        <p:nvGraphicFramePr>
          <p:cNvPr id="6" name="Content Placeholder 1"/>
          <p:cNvGraphicFramePr>
            <a:graphicFrameLocks/>
          </p:cNvGraphicFramePr>
          <p:nvPr/>
        </p:nvGraphicFramePr>
        <p:xfrm>
          <a:off x="4783015" y="2123646"/>
          <a:ext cx="4051908" cy="4096814"/>
        </p:xfrm>
        <a:graphic>
          <a:graphicData uri="http://schemas.openxmlformats.org/drawingml/2006/table">
            <a:tbl>
              <a:tblPr firstRow="1" bandRow="1">
                <a:tableStyleId>{93296810-A885-4BE3-A3E7-6D5BEEA58F35}</a:tableStyleId>
              </a:tblPr>
              <a:tblGrid>
                <a:gridCol w="1195324">
                  <a:extLst>
                    <a:ext uri="{9D8B030D-6E8A-4147-A177-3AD203B41FA5}">
                      <a16:colId xmlns:a16="http://schemas.microsoft.com/office/drawing/2014/main" val="20000"/>
                    </a:ext>
                  </a:extLst>
                </a:gridCol>
                <a:gridCol w="1195324">
                  <a:extLst>
                    <a:ext uri="{9D8B030D-6E8A-4147-A177-3AD203B41FA5}">
                      <a16:colId xmlns:a16="http://schemas.microsoft.com/office/drawing/2014/main" val="20001"/>
                    </a:ext>
                  </a:extLst>
                </a:gridCol>
                <a:gridCol w="1661260">
                  <a:extLst>
                    <a:ext uri="{9D8B030D-6E8A-4147-A177-3AD203B41FA5}">
                      <a16:colId xmlns:a16="http://schemas.microsoft.com/office/drawing/2014/main" val="20002"/>
                    </a:ext>
                  </a:extLst>
                </a:gridCol>
              </a:tblGrid>
              <a:tr h="378254">
                <a:tc gridSpan="3">
                  <a:txBody>
                    <a:bodyPr/>
                    <a:lstStyle/>
                    <a:p>
                      <a:pPr algn="ctr"/>
                      <a:r>
                        <a:rPr lang="en-US" sz="1800" b="1" dirty="0">
                          <a:uFillTx/>
                        </a:rPr>
                        <a:t>Academic Examples</a:t>
                      </a:r>
                    </a:p>
                  </a:txBody>
                  <a:tcPr>
                    <a:solidFill>
                      <a:srgbClr val="0E70A2"/>
                    </a:solidFill>
                  </a:tcPr>
                </a:tc>
                <a:tc hMerge="1">
                  <a:txBody>
                    <a:bodyPr/>
                    <a:lstStyle/>
                    <a:p>
                      <a:endParaRPr lang="en-US">
                        <a:uFillTx/>
                      </a:endParaRPr>
                    </a:p>
                  </a:txBody>
                  <a:tcPr/>
                </a:tc>
                <a:tc hMerge="1">
                  <a:txBody>
                    <a:bodyPr/>
                    <a:lstStyle/>
                    <a:p>
                      <a:pPr algn="ctr"/>
                      <a:endParaRPr lang="en-US" sz="2000" dirty="0">
                        <a:uFillTx/>
                      </a:endParaRPr>
                    </a:p>
                  </a:txBody>
                  <a:tcPr/>
                </a:tc>
                <a:extLst>
                  <a:ext uri="{0D108BD9-81ED-4DB2-BD59-A6C34878D82A}">
                    <a16:rowId xmlns:a16="http://schemas.microsoft.com/office/drawing/2014/main" val="10000"/>
                  </a:ext>
                </a:extLst>
              </a:tr>
              <a:tr h="492676">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b="1" kern="1200" dirty="0">
                          <a:solidFill>
                            <a:schemeClr val="tx1"/>
                          </a:solidFill>
                          <a:uFillTx/>
                          <a:latin typeface="+mn-lt"/>
                          <a:ea typeface="+mn-ea"/>
                          <a:cs typeface="+mn-cs"/>
                        </a:rPr>
                        <a:t>Former PPS</a:t>
                      </a:r>
                      <a:r>
                        <a:rPr lang="en-US" sz="1400" b="1" kern="1200" baseline="0" dirty="0">
                          <a:solidFill>
                            <a:schemeClr val="tx1"/>
                          </a:solidFill>
                          <a:uFillTx/>
                          <a:latin typeface="+mn-lt"/>
                          <a:ea typeface="+mn-ea"/>
                          <a:cs typeface="+mn-cs"/>
                        </a:rPr>
                        <a:t> DOS Code</a:t>
                      </a:r>
                      <a:endParaRPr lang="en-US" sz="1400" b="1" kern="1200" dirty="0">
                        <a:solidFill>
                          <a:schemeClr val="tx1"/>
                        </a:solidFill>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b="1" kern="1200" dirty="0" err="1">
                          <a:uFillTx/>
                        </a:rPr>
                        <a:t>UCPath</a:t>
                      </a:r>
                      <a:endParaRPr lang="en-US" sz="1400" b="1" kern="1200" dirty="0">
                        <a:uFillTx/>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400" b="1" kern="1200" dirty="0">
                          <a:uFillTx/>
                        </a:rPr>
                        <a:t>Earn Code</a:t>
                      </a:r>
                      <a:endParaRPr lang="en-US" sz="1400" b="1" kern="1200" dirty="0">
                        <a:solidFill>
                          <a:schemeClr val="lt1"/>
                        </a:solidFill>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b="1" kern="1200" dirty="0">
                          <a:uFillTx/>
                        </a:rPr>
                        <a:t>Description</a:t>
                      </a:r>
                      <a:endParaRPr lang="en-US" sz="1400" b="1" kern="1200" dirty="0">
                        <a:solidFill>
                          <a:schemeClr val="lt1"/>
                        </a:solidFill>
                        <a:uFillTx/>
                        <a:latin typeface="+mn-lt"/>
                        <a:ea typeface="+mn-ea"/>
                        <a:cs typeface="+mn-cs"/>
                      </a:endParaRPr>
                    </a:p>
                  </a:txBody>
                  <a:tcPr/>
                </a:tc>
                <a:extLst>
                  <a:ext uri="{0D108BD9-81ED-4DB2-BD59-A6C34878D82A}">
                    <a16:rowId xmlns:a16="http://schemas.microsoft.com/office/drawing/2014/main" val="10001"/>
                  </a:ext>
                </a:extLst>
              </a:tr>
              <a:tr h="434716">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j-lt"/>
                          <a:ea typeface="+mn-ea"/>
                          <a:cs typeface="Arial" panose="020B0604020202020204" pitchFamily="34" charset="0"/>
                        </a:rPr>
                        <a:t>FAP, LAA</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effectLst/>
                          <a:uFillTx/>
                          <a:latin typeface="+mj-lt"/>
                        </a:rPr>
                        <a:t>AAP</a:t>
                      </a:r>
                      <a:endParaRPr lang="en-US" sz="120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effectLst/>
                          <a:uFillTx/>
                          <a:latin typeface="+mj-lt"/>
                        </a:rPr>
                        <a:t>Academic Award Program</a:t>
                      </a:r>
                      <a:endParaRPr lang="en-US" sz="1200" kern="1200" dirty="0">
                        <a:solidFill>
                          <a:schemeClr val="tx1"/>
                        </a:solidFill>
                        <a:effectLst/>
                        <a:uFillTx/>
                        <a:latin typeface="+mj-lt"/>
                        <a:ea typeface="+mn-ea"/>
                        <a:cs typeface="Arial" panose="020B0604020202020204" pitchFamily="34" charset="0"/>
                      </a:endParaRPr>
                    </a:p>
                  </a:txBody>
                  <a:tcPr/>
                </a:tc>
                <a:extLst>
                  <a:ext uri="{0D108BD9-81ED-4DB2-BD59-A6C34878D82A}">
                    <a16:rowId xmlns:a16="http://schemas.microsoft.com/office/drawing/2014/main" val="10002"/>
                  </a:ext>
                </a:extLst>
              </a:tr>
              <a:tr h="434716">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solidFill>
                            <a:schemeClr val="tx1"/>
                          </a:solidFill>
                          <a:effectLst/>
                          <a:uFillTx/>
                          <a:latin typeface="+mj-lt"/>
                          <a:ea typeface="+mn-ea"/>
                          <a:cs typeface="Arial" panose="020B0604020202020204" pitchFamily="34" charset="0"/>
                        </a:rPr>
                        <a:t>AWD,</a:t>
                      </a:r>
                      <a:r>
                        <a:rPr lang="en-US" sz="1200" kern="1200" baseline="0" dirty="0">
                          <a:solidFill>
                            <a:schemeClr val="tx1"/>
                          </a:solidFill>
                          <a:effectLst/>
                          <a:uFillTx/>
                          <a:latin typeface="+mj-lt"/>
                          <a:ea typeface="+mn-ea"/>
                          <a:cs typeface="Arial" panose="020B0604020202020204" pitchFamily="34" charset="0"/>
                        </a:rPr>
                        <a:t> PAA, SMA, IA8</a:t>
                      </a:r>
                      <a:endParaRPr lang="en-US" sz="120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AWD</a:t>
                      </a:r>
                      <a:endParaRPr lang="en-US" sz="120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Incentive Award</a:t>
                      </a:r>
                      <a:endParaRPr lang="en-US" sz="1200" kern="1200" dirty="0">
                        <a:solidFill>
                          <a:schemeClr val="tx1"/>
                        </a:solidFill>
                        <a:effectLst/>
                        <a:uFillTx/>
                        <a:latin typeface="+mj-lt"/>
                        <a:ea typeface="+mn-ea"/>
                        <a:cs typeface="Arial" panose="020B0604020202020204" pitchFamily="34" charset="0"/>
                      </a:endParaRPr>
                    </a:p>
                  </a:txBody>
                  <a:tcPr/>
                </a:tc>
                <a:extLst>
                  <a:ext uri="{0D108BD9-81ED-4DB2-BD59-A6C34878D82A}">
                    <a16:rowId xmlns:a16="http://schemas.microsoft.com/office/drawing/2014/main" val="10003"/>
                  </a:ext>
                </a:extLst>
              </a:tr>
              <a:tr h="260829">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DIF, SMD, SMR</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DIF</a:t>
                      </a:r>
                      <a:endParaRPr lang="en-US" sz="1200" b="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Summer Differential</a:t>
                      </a:r>
                      <a:endParaRPr lang="en-US" sz="1200" b="0" kern="1200" dirty="0">
                        <a:solidFill>
                          <a:schemeClr val="tx1"/>
                        </a:solidFill>
                        <a:effectLst/>
                        <a:uFillTx/>
                        <a:latin typeface="+mj-lt"/>
                        <a:ea typeface="+mn-ea"/>
                        <a:cs typeface="Arial" panose="020B0604020202020204" pitchFamily="34" charset="0"/>
                      </a:endParaRPr>
                    </a:p>
                  </a:txBody>
                  <a:tcPr/>
                </a:tc>
                <a:extLst>
                  <a:ext uri="{0D108BD9-81ED-4DB2-BD59-A6C34878D82A}">
                    <a16:rowId xmlns:a16="http://schemas.microsoft.com/office/drawing/2014/main" val="10004"/>
                  </a:ext>
                </a:extLst>
              </a:tr>
              <a:tr h="434716">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FHA, AHA</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FRA</a:t>
                      </a:r>
                      <a:endParaRPr lang="en-US" sz="1200" b="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Faculty Recruitment Allowance</a:t>
                      </a:r>
                      <a:endParaRPr lang="en-US" sz="1200" b="0" kern="1200" dirty="0">
                        <a:solidFill>
                          <a:schemeClr val="tx1"/>
                        </a:solidFill>
                        <a:effectLst/>
                        <a:uFillTx/>
                        <a:latin typeface="+mj-lt"/>
                        <a:ea typeface="+mn-ea"/>
                        <a:cs typeface="Arial" panose="020B0604020202020204" pitchFamily="34" charset="0"/>
                      </a:endParaRPr>
                    </a:p>
                  </a:txBody>
                  <a:tcPr/>
                </a:tc>
                <a:extLst>
                  <a:ext uri="{0D108BD9-81ED-4DB2-BD59-A6C34878D82A}">
                    <a16:rowId xmlns:a16="http://schemas.microsoft.com/office/drawing/2014/main" val="10005"/>
                  </a:ext>
                </a:extLst>
              </a:tr>
              <a:tr h="260829">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HON</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HON</a:t>
                      </a:r>
                      <a:endParaRPr lang="en-US" sz="1200" b="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Honorarium</a:t>
                      </a:r>
                      <a:endParaRPr lang="en-US" sz="1200" b="0" kern="1200" dirty="0">
                        <a:solidFill>
                          <a:schemeClr val="tx1"/>
                        </a:solidFill>
                        <a:effectLst/>
                        <a:uFillTx/>
                        <a:latin typeface="+mj-lt"/>
                        <a:ea typeface="+mn-ea"/>
                        <a:cs typeface="Arial" panose="020B0604020202020204" pitchFamily="34" charset="0"/>
                      </a:endParaRPr>
                    </a:p>
                  </a:txBody>
                  <a:tcPr/>
                </a:tc>
                <a:extLst>
                  <a:ext uri="{0D108BD9-81ED-4DB2-BD59-A6C34878D82A}">
                    <a16:rowId xmlns:a16="http://schemas.microsoft.com/office/drawing/2014/main" val="10006"/>
                  </a:ext>
                </a:extLst>
              </a:tr>
              <a:tr h="782488">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AWD,</a:t>
                      </a:r>
                      <a:r>
                        <a:rPr lang="en-US" sz="1200" b="0" kern="1200" baseline="0" dirty="0">
                          <a:solidFill>
                            <a:schemeClr val="tx1"/>
                          </a:solidFill>
                          <a:effectLst/>
                          <a:uFillTx/>
                          <a:latin typeface="+mj-lt"/>
                          <a:ea typeface="+mn-ea"/>
                          <a:cs typeface="Arial" panose="020B0604020202020204" pitchFamily="34" charset="0"/>
                        </a:rPr>
                        <a:t> BNX, IAP, EIA, LSI, MIA, TIA, TIL, BWP UIA, NRP</a:t>
                      </a:r>
                      <a:endParaRPr lang="en-US" sz="1200" b="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ICP</a:t>
                      </a:r>
                      <a:endParaRPr lang="en-US" sz="1200" b="0" kern="1200" dirty="0">
                        <a:solidFill>
                          <a:schemeClr val="tx1"/>
                        </a:solidFill>
                        <a:effectLst/>
                        <a:uFillTx/>
                        <a:latin typeface="+mj-lt"/>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kern="1200" dirty="0">
                          <a:effectLst/>
                          <a:uFillTx/>
                          <a:latin typeface="+mj-lt"/>
                        </a:rPr>
                        <a:t>Incentive Pay</a:t>
                      </a:r>
                      <a:endParaRPr lang="en-US" sz="1200" b="0" kern="1200" dirty="0">
                        <a:solidFill>
                          <a:schemeClr val="tx1"/>
                        </a:solidFill>
                        <a:effectLst/>
                        <a:uFillTx/>
                        <a:latin typeface="+mj-lt"/>
                        <a:ea typeface="+mn-ea"/>
                        <a:cs typeface="Arial" panose="020B0604020202020204" pitchFamily="34" charset="0"/>
                      </a:endParaRPr>
                    </a:p>
                  </a:txBody>
                  <a:tcPr/>
                </a:tc>
                <a:extLst>
                  <a:ext uri="{0D108BD9-81ED-4DB2-BD59-A6C34878D82A}">
                    <a16:rowId xmlns:a16="http://schemas.microsoft.com/office/drawing/2014/main" val="10007"/>
                  </a:ext>
                </a:extLst>
              </a:tr>
              <a:tr h="434716">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PTP, PTH, PIT</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PTP</a:t>
                      </a:r>
                    </a:p>
                  </a:txBody>
                  <a:tcPr/>
                </a:tc>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200" b="0" kern="1200" dirty="0">
                          <a:solidFill>
                            <a:schemeClr val="tx1"/>
                          </a:solidFill>
                          <a:effectLst/>
                          <a:uFillTx/>
                          <a:latin typeface="+mj-lt"/>
                          <a:ea typeface="+mn-ea"/>
                          <a:cs typeface="Arial" panose="020B0604020202020204" pitchFamily="34" charset="0"/>
                        </a:rPr>
                        <a:t>Post Doc PTO Adjustment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202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0063" y="1145316"/>
            <a:ext cx="5210175" cy="5172075"/>
          </a:xfrm>
          <a:prstGeom prst="rect">
            <a:avLst/>
          </a:prstGeom>
          <a:noFill/>
          <a:ln>
            <a:noFill/>
          </a:ln>
        </p:spPr>
      </p:pic>
      <p:sp>
        <p:nvSpPr>
          <p:cNvPr id="3" name="Title 2"/>
          <p:cNvSpPr>
            <a:spLocks noGrp="1"/>
          </p:cNvSpPr>
          <p:nvPr>
            <p:ph type="title"/>
          </p:nvPr>
        </p:nvSpPr>
        <p:spPr/>
        <p:txBody>
          <a:bodyPr/>
          <a:lstStyle/>
          <a:p>
            <a:r>
              <a:rPr lang="en-US" dirty="0">
                <a:uFillTx/>
              </a:rPr>
              <a:t>Additional Pay Data Page</a:t>
            </a:r>
          </a:p>
        </p:txBody>
      </p:sp>
      <p:sp>
        <p:nvSpPr>
          <p:cNvPr id="5" name="Line Callout 1 4"/>
          <p:cNvSpPr>
            <a:spLocks/>
          </p:cNvSpPr>
          <p:nvPr/>
        </p:nvSpPr>
        <p:spPr>
          <a:xfrm flipH="1">
            <a:off x="5867399" y="2017660"/>
            <a:ext cx="2175387" cy="1094292"/>
          </a:xfrm>
          <a:prstGeom prst="borderCallout1">
            <a:avLst>
              <a:gd name="adj1" fmla="val -1644"/>
              <a:gd name="adj2" fmla="val 100218"/>
              <a:gd name="adj3" fmla="val -25376"/>
              <a:gd name="adj4" fmla="val 124375"/>
            </a:avLst>
          </a:prstGeom>
          <a:solidFill>
            <a:srgbClr val="F7EB5F"/>
          </a:solidFill>
          <a:ln w="25400" cap="sq" cmpd="sng" algn="ctr">
            <a:solidFill>
              <a:srgbClr val="0064A4"/>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If the employee has existing additional pay, it displays in the </a:t>
            </a:r>
            <a:r>
              <a:rPr lang="en-US" sz="1200" b="1" kern="0" dirty="0">
                <a:solidFill>
                  <a:srgbClr val="000000"/>
                </a:solidFill>
                <a:uFillTx/>
                <a:latin typeface="Arial" panose="020B0604020202020204" pitchFamily="34" charset="0"/>
                <a:ea typeface="Times New Roman"/>
                <a:cs typeface="Arial" panose="020B0604020202020204" pitchFamily="34" charset="0"/>
              </a:rPr>
              <a:t>Current Additional Pay </a:t>
            </a:r>
            <a:r>
              <a:rPr lang="en-US" sz="1200" kern="0" dirty="0">
                <a:solidFill>
                  <a:srgbClr val="000000"/>
                </a:solidFill>
                <a:uFillTx/>
                <a:latin typeface="Arial" panose="020B0604020202020204" pitchFamily="34" charset="0"/>
                <a:ea typeface="Times New Roman"/>
                <a:cs typeface="Arial" panose="020B0604020202020204" pitchFamily="34" charset="0"/>
              </a:rPr>
              <a:t>section. </a:t>
            </a:r>
            <a:r>
              <a:rPr lang="en-US" sz="1200" i="1" kern="0" dirty="0">
                <a:solidFill>
                  <a:srgbClr val="000000"/>
                </a:solidFill>
                <a:uFillTx/>
                <a:latin typeface="Arial" panose="020B0604020202020204" pitchFamily="34" charset="0"/>
                <a:ea typeface="Times New Roman"/>
                <a:cs typeface="Arial" panose="020B0604020202020204" pitchFamily="34" charset="0"/>
              </a:rPr>
              <a:t>In this example, the employee does not have existing additional pay set up</a:t>
            </a:r>
            <a:r>
              <a:rPr lang="en-US" sz="1200" kern="0" dirty="0">
                <a:solidFill>
                  <a:srgbClr val="000000"/>
                </a:solidFill>
                <a:uFillTx/>
                <a:latin typeface="Arial" panose="020B0604020202020204" pitchFamily="34" charset="0"/>
                <a:ea typeface="Times New Roman"/>
                <a:cs typeface="Arial" panose="020B0604020202020204" pitchFamily="34" charset="0"/>
              </a:rPr>
              <a:t>.</a:t>
            </a:r>
          </a:p>
        </p:txBody>
      </p:sp>
      <p:sp>
        <p:nvSpPr>
          <p:cNvPr id="6" name="Text Box 348" descr="5%"/>
          <p:cNvSpPr txBox="1">
            <a:spLocks noChangeArrowheads="1"/>
          </p:cNvSpPr>
          <p:nvPr/>
        </p:nvSpPr>
        <p:spPr bwMode="auto">
          <a:xfrm>
            <a:off x="5867400" y="1145316"/>
            <a:ext cx="2918440" cy="746984"/>
          </a:xfrm>
          <a:prstGeom prst="rect">
            <a:avLst/>
          </a:prstGeom>
          <a:solidFill>
            <a:schemeClr val="accent2">
              <a:lumMod val="20000"/>
              <a:lumOff val="80000"/>
            </a:schemeClr>
          </a:solidFill>
          <a:ln>
            <a:solidFill>
              <a:srgbClr val="0064A4"/>
            </a:solidFill>
          </a:ln>
        </p:spPr>
        <p:txBody>
          <a:bodyPr rot="0" vert="horz" wrap="square" lIns="137160" tIns="137160" rIns="137160" bIns="137160" anchor="t" anchorCtr="0" upright="1">
            <a:noAutofit/>
          </a:bodyPr>
          <a:lstStyle>
            <a:defPPr>
              <a:defRPr lang="en-US">
                <a:uFillTx/>
              </a:defRPr>
            </a:defPPr>
            <a:lvl1pPr>
              <a:spcAft>
                <a:spcPts val="400"/>
              </a:spcAft>
              <a:defRPr sz="1200">
                <a:uFillTx/>
                <a:latin typeface="Arial" panose="020B0604020202020204" pitchFamily="34" charset="0"/>
                <a:ea typeface="Times New Roman"/>
                <a:cs typeface="Arial" panose="020B0604020202020204" pitchFamily="34" charset="0"/>
              </a:defRPr>
            </a:lvl1pPr>
          </a:lstStyle>
          <a:p>
            <a:r>
              <a:rPr lang="en-US" dirty="0">
                <a:uFillTx/>
              </a:rPr>
              <a:t>Use the </a:t>
            </a:r>
            <a:r>
              <a:rPr lang="en-US" b="1" dirty="0">
                <a:uFillTx/>
              </a:rPr>
              <a:t>PayPath Actions Additional Pay Data </a:t>
            </a:r>
            <a:r>
              <a:rPr lang="en-US" dirty="0">
                <a:uFillTx/>
              </a:rPr>
              <a:t>page to enter specific information about the payment.</a:t>
            </a:r>
          </a:p>
        </p:txBody>
      </p:sp>
      <p:sp>
        <p:nvSpPr>
          <p:cNvPr id="7" name="Line Callout 1 6"/>
          <p:cNvSpPr>
            <a:spLocks/>
          </p:cNvSpPr>
          <p:nvPr/>
        </p:nvSpPr>
        <p:spPr>
          <a:xfrm flipH="1">
            <a:off x="3915735" y="1780609"/>
            <a:ext cx="1690330" cy="1519128"/>
          </a:xfrm>
          <a:prstGeom prst="borderCallout1">
            <a:avLst>
              <a:gd name="adj1" fmla="val 47675"/>
              <a:gd name="adj2" fmla="val 102378"/>
              <a:gd name="adj3" fmla="val 47455"/>
              <a:gd name="adj4" fmla="val 190417"/>
            </a:avLst>
          </a:prstGeom>
          <a:solidFill>
            <a:srgbClr val="F7EB5F"/>
          </a:solidFill>
          <a:ln w="25400" cap="sq" cmpd="sng" algn="ctr">
            <a:solidFill>
              <a:srgbClr val="0064A4"/>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Enter the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200" kern="0" dirty="0">
                <a:solidFill>
                  <a:srgbClr val="000000"/>
                </a:solidFill>
                <a:uFillTx/>
                <a:latin typeface="Arial" panose="020B0604020202020204" pitchFamily="34" charset="0"/>
                <a:ea typeface="Times New Roman"/>
                <a:cs typeface="Arial" panose="020B0604020202020204" pitchFamily="34" charset="0"/>
              </a:rPr>
              <a:t>and </a:t>
            </a:r>
            <a:r>
              <a:rPr lang="en-US" sz="1200" b="1" kern="0" dirty="0">
                <a:solidFill>
                  <a:srgbClr val="000000"/>
                </a:solidFill>
                <a:uFillTx/>
                <a:latin typeface="Arial" panose="020B0604020202020204" pitchFamily="34" charset="0"/>
                <a:ea typeface="Times New Roman"/>
                <a:cs typeface="Arial" panose="020B0604020202020204" pitchFamily="34" charset="0"/>
              </a:rPr>
              <a:t>Pay Period Amount</a:t>
            </a:r>
            <a:r>
              <a:rPr lang="en-US" sz="1200" kern="0" dirty="0">
                <a:solidFill>
                  <a:srgbClr val="000000"/>
                </a:solidFill>
                <a:uFillTx/>
                <a:latin typeface="Arial" panose="020B0604020202020204" pitchFamily="34" charset="0"/>
                <a:ea typeface="Times New Roman"/>
                <a:cs typeface="Arial" panose="020B0604020202020204" pitchFamily="34" charset="0"/>
              </a:rPr>
              <a:t>. Enter the </a:t>
            </a:r>
            <a:r>
              <a:rPr lang="en-US" sz="1200" b="1" kern="0" dirty="0">
                <a:solidFill>
                  <a:srgbClr val="000000"/>
                </a:solidFill>
                <a:uFillTx/>
                <a:latin typeface="Arial" panose="020B0604020202020204" pitchFamily="34" charset="0"/>
                <a:ea typeface="Times New Roman"/>
                <a:cs typeface="Arial" panose="020B0604020202020204" pitchFamily="34" charset="0"/>
              </a:rPr>
              <a:t>Goal Amount</a:t>
            </a:r>
            <a:r>
              <a:rPr lang="en-US" sz="1200" kern="0" dirty="0">
                <a:solidFill>
                  <a:srgbClr val="000000"/>
                </a:solidFill>
                <a:uFillTx/>
                <a:latin typeface="Arial" panose="020B0604020202020204" pitchFamily="34" charset="0"/>
                <a:ea typeface="Times New Roman"/>
                <a:cs typeface="Arial" panose="020B0604020202020204" pitchFamily="34" charset="0"/>
              </a:rPr>
              <a:t> and </a:t>
            </a:r>
            <a:r>
              <a:rPr lang="en-US" sz="1200" b="1" kern="0" dirty="0">
                <a:solidFill>
                  <a:srgbClr val="000000"/>
                </a:solidFill>
                <a:uFillTx/>
                <a:latin typeface="Arial" panose="020B0604020202020204" pitchFamily="34" charset="0"/>
                <a:ea typeface="Times New Roman"/>
                <a:cs typeface="Arial" panose="020B0604020202020204" pitchFamily="34" charset="0"/>
              </a:rPr>
              <a:t>End Date</a:t>
            </a:r>
            <a:r>
              <a:rPr lang="en-US" sz="1200" kern="0" dirty="0">
                <a:solidFill>
                  <a:srgbClr val="000000"/>
                </a:solidFill>
                <a:uFillTx/>
                <a:latin typeface="Arial" panose="020B0604020202020204" pitchFamily="34" charset="0"/>
                <a:ea typeface="Times New Roman"/>
                <a:cs typeface="Arial" panose="020B0604020202020204" pitchFamily="34" charset="0"/>
              </a:rPr>
              <a:t>. </a:t>
            </a:r>
            <a:r>
              <a:rPr lang="en-US" sz="1200" kern="0" dirty="0">
                <a:uFillTx/>
                <a:latin typeface="Arial" panose="020B0604020202020204" pitchFamily="34" charset="0"/>
                <a:ea typeface="Times New Roman"/>
                <a:cs typeface="Arial" panose="020B0604020202020204" pitchFamily="34" charset="0"/>
              </a:rPr>
              <a:t>Whichever </a:t>
            </a:r>
            <a:r>
              <a:rPr lang="en-US" sz="1200" kern="0" dirty="0">
                <a:solidFill>
                  <a:srgbClr val="000000"/>
                </a:solidFill>
                <a:uFillTx/>
                <a:latin typeface="Arial" panose="020B0604020202020204" pitchFamily="34" charset="0"/>
                <a:ea typeface="Times New Roman"/>
                <a:cs typeface="Arial" panose="020B0604020202020204" pitchFamily="34" charset="0"/>
              </a:rPr>
              <a:t>is reached first will stop the further payments. </a:t>
            </a:r>
          </a:p>
        </p:txBody>
      </p:sp>
      <p:sp>
        <p:nvSpPr>
          <p:cNvPr id="8" name="Line Callout 1 7"/>
          <p:cNvSpPr>
            <a:spLocks/>
          </p:cNvSpPr>
          <p:nvPr/>
        </p:nvSpPr>
        <p:spPr>
          <a:xfrm flipH="1">
            <a:off x="4019905" y="3802081"/>
            <a:ext cx="4624032" cy="540840"/>
          </a:xfrm>
          <a:prstGeom prst="borderCallout1">
            <a:avLst>
              <a:gd name="adj1" fmla="val 16273"/>
              <a:gd name="adj2" fmla="val 100292"/>
              <a:gd name="adj3" fmla="val -71637"/>
              <a:gd name="adj4" fmla="val 143321"/>
            </a:avLst>
          </a:prstGeom>
          <a:solidFill>
            <a:srgbClr val="F7EB5F"/>
          </a:solidFill>
          <a:ln w="25400" cap="sq" cmpd="sng" algn="ctr">
            <a:solidFill>
              <a:srgbClr val="0064A4"/>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The options available are based on the employee's pay cycle (for example, monthly or biweekly).  For biweekly employees, you may select in which pay periods the amount should be paid.</a:t>
            </a:r>
          </a:p>
        </p:txBody>
      </p:sp>
      <p:sp>
        <p:nvSpPr>
          <p:cNvPr id="9" name="Line Callout 1 8"/>
          <p:cNvSpPr>
            <a:spLocks/>
          </p:cNvSpPr>
          <p:nvPr/>
        </p:nvSpPr>
        <p:spPr>
          <a:xfrm flipH="1">
            <a:off x="3018847" y="5454158"/>
            <a:ext cx="2926080" cy="563860"/>
          </a:xfrm>
          <a:prstGeom prst="borderCallout1">
            <a:avLst>
              <a:gd name="adj1" fmla="val 51440"/>
              <a:gd name="adj2" fmla="val 100405"/>
              <a:gd name="adj3" fmla="val 51332"/>
              <a:gd name="adj4" fmla="val 114212"/>
            </a:avLst>
          </a:prstGeom>
          <a:solidFill>
            <a:srgbClr val="F7EB5F"/>
          </a:solidFill>
          <a:ln w="25400" cap="sq" cmpd="sng" algn="ctr">
            <a:solidFill>
              <a:srgbClr val="0064A4"/>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Enter comments you want the approver to see during the review of this request.</a:t>
            </a:r>
          </a:p>
        </p:txBody>
      </p:sp>
      <p:sp>
        <p:nvSpPr>
          <p:cNvPr id="10" name="Line Callout 1 9"/>
          <p:cNvSpPr>
            <a:spLocks/>
          </p:cNvSpPr>
          <p:nvPr/>
        </p:nvSpPr>
        <p:spPr>
          <a:xfrm flipH="1">
            <a:off x="4019905" y="4430533"/>
            <a:ext cx="2115423" cy="582273"/>
          </a:xfrm>
          <a:prstGeom prst="borderCallout1">
            <a:avLst>
              <a:gd name="adj1" fmla="val 50709"/>
              <a:gd name="adj2" fmla="val 102291"/>
              <a:gd name="adj3" fmla="val 51071"/>
              <a:gd name="adj4" fmla="val 120649"/>
            </a:avLst>
          </a:prstGeom>
          <a:solidFill>
            <a:srgbClr val="F7EB5F"/>
          </a:solidFill>
          <a:ln w="25400" cap="sq" cmpd="sng" algn="ctr">
            <a:solidFill>
              <a:srgbClr val="0064A4"/>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This section displays a summary of the employee’s current job data.</a:t>
            </a:r>
          </a:p>
        </p:txBody>
      </p:sp>
    </p:spTree>
    <p:extLst>
      <p:ext uri="{BB962C8B-B14F-4D97-AF65-F5344CB8AC3E}">
        <p14:creationId xmlns:p14="http://schemas.microsoft.com/office/powerpoint/2010/main" val="12281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llen\AppData\Local\Temp\SNAGHTML209a7346.PNG"/>
          <p:cNvPicPr>
            <a:picLocks noChangeAspect="1" noChangeArrowheads="1"/>
          </p:cNvPicPr>
          <p:nvPr/>
        </p:nvPicPr>
        <p:blipFill>
          <a:blip r:embed="rId3"/>
          <a:srcRect/>
          <a:stretch>
            <a:fillRect/>
          </a:stretch>
        </p:blipFill>
        <p:spPr bwMode="auto">
          <a:xfrm>
            <a:off x="403860" y="1111551"/>
            <a:ext cx="7589520" cy="517102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r>
              <a:rPr lang="en-US" dirty="0">
                <a:uFillTx/>
              </a:rPr>
              <a:t>View Current Additional Pay</a:t>
            </a:r>
          </a:p>
        </p:txBody>
      </p:sp>
      <p:sp>
        <p:nvSpPr>
          <p:cNvPr id="5" name="Line Callout 1 4"/>
          <p:cNvSpPr>
            <a:spLocks/>
          </p:cNvSpPr>
          <p:nvPr/>
        </p:nvSpPr>
        <p:spPr>
          <a:xfrm flipH="1">
            <a:off x="6850668" y="1261897"/>
            <a:ext cx="2126183" cy="834248"/>
          </a:xfrm>
          <a:prstGeom prst="borderCallout1">
            <a:avLst>
              <a:gd name="adj1" fmla="val 35467"/>
              <a:gd name="adj2" fmla="val 100971"/>
              <a:gd name="adj3" fmla="val 53724"/>
              <a:gd name="adj4" fmla="val 192573"/>
            </a:avLst>
          </a:prstGeom>
          <a:solidFill>
            <a:srgbClr val="F7EB5F"/>
          </a:solidFill>
          <a:ln w="25400" cap="sq" cmpd="sng" algn="ctr">
            <a:solidFill>
              <a:srgbClr val="0064A4"/>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In this example, the employee has existing additional pay, which displays in the </a:t>
            </a:r>
            <a:r>
              <a:rPr lang="en-US" sz="1200" b="1" kern="0" dirty="0">
                <a:solidFill>
                  <a:srgbClr val="000000"/>
                </a:solidFill>
                <a:uFillTx/>
                <a:latin typeface="Arial" panose="020B0604020202020204" pitchFamily="34" charset="0"/>
                <a:ea typeface="Times New Roman"/>
                <a:cs typeface="Arial" panose="020B0604020202020204" pitchFamily="34" charset="0"/>
              </a:rPr>
              <a:t>Current Additional Pay </a:t>
            </a:r>
            <a:r>
              <a:rPr lang="en-US" sz="1200" kern="0" dirty="0">
                <a:solidFill>
                  <a:srgbClr val="000000"/>
                </a:solidFill>
                <a:uFillTx/>
                <a:latin typeface="Arial" panose="020B0604020202020204" pitchFamily="34" charset="0"/>
                <a:ea typeface="Times New Roman"/>
                <a:cs typeface="Arial" panose="020B0604020202020204" pitchFamily="34" charset="0"/>
              </a:rPr>
              <a:t>section.</a:t>
            </a:r>
          </a:p>
        </p:txBody>
      </p:sp>
    </p:spTree>
    <p:extLst>
      <p:ext uri="{BB962C8B-B14F-4D97-AF65-F5344CB8AC3E}">
        <p14:creationId xmlns:p14="http://schemas.microsoft.com/office/powerpoint/2010/main" val="16727968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Watch as your instructor demonstrates how to initiate an additional pay PayPath transaction in UCPath.</a:t>
            </a:r>
          </a:p>
          <a:p>
            <a:r>
              <a:rPr lang="en-US" sz="2400" dirty="0">
                <a:uFillTx/>
              </a:rPr>
              <a:t>Follow along using the UCPath topic.</a:t>
            </a:r>
          </a:p>
          <a:p>
            <a:pPr lvl="1"/>
            <a:r>
              <a:rPr lang="en-US" sz="2000" dirty="0">
                <a:uFillTx/>
              </a:rPr>
              <a:t>Open the UCPath Help site and refer to the </a:t>
            </a:r>
            <a:r>
              <a:rPr lang="en-US" sz="2000" i="1" dirty="0">
                <a:uFillTx/>
              </a:rPr>
              <a:t>Initiate Additional Pay PayPath Transaction (Staff/Acad) </a:t>
            </a:r>
            <a:r>
              <a:rPr lang="en-US" sz="2000" dirty="0">
                <a:uFillTx/>
              </a:rPr>
              <a:t>topic.</a:t>
            </a:r>
          </a:p>
          <a:p>
            <a:r>
              <a:rPr lang="en-US" sz="2400" dirty="0">
                <a:uFillTx/>
              </a:rPr>
              <a:t>Launch the </a:t>
            </a:r>
            <a:r>
              <a:rPr lang="en-US" sz="2400" b="1" dirty="0">
                <a:uFillTx/>
              </a:rPr>
              <a:t>Print It </a:t>
            </a:r>
            <a:r>
              <a:rPr lang="en-US" sz="2400" dirty="0">
                <a:uFillTx/>
              </a:rPr>
              <a:t>version of the topic.</a:t>
            </a:r>
          </a:p>
          <a:p>
            <a:r>
              <a:rPr lang="en-US" sz="2400" dirty="0">
                <a:uFillTx/>
              </a:rPr>
              <a:t>At the end of the demonstration, you will have the opportunity to practice this task.</a:t>
            </a:r>
          </a:p>
        </p:txBody>
      </p:sp>
      <p:sp>
        <p:nvSpPr>
          <p:cNvPr id="3" name="Text Placeholder 2"/>
          <p:cNvSpPr>
            <a:spLocks noGrp="1"/>
          </p:cNvSpPr>
          <p:nvPr>
            <p:ph type="body" idx="10"/>
          </p:nvPr>
        </p:nvSpPr>
        <p:spPr/>
        <p:txBody>
          <a:bodyPr>
            <a:normAutofit fontScale="92500"/>
          </a:bodyPr>
          <a:lstStyle/>
          <a:p>
            <a:r>
              <a:rPr lang="en-US" sz="2800" dirty="0">
                <a:uFillTx/>
              </a:rPr>
              <a:t>Initiate Additional Pay PayPath Transaction (Staff/Acad)</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329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7500" lnSpcReduction="20000"/>
          </a:bodyPr>
          <a:lstStyle/>
          <a:p>
            <a:r>
              <a:rPr lang="en-US" b="1" dirty="0">
                <a:uFillTx/>
              </a:rPr>
              <a:t>PayPath Actions </a:t>
            </a:r>
            <a:r>
              <a:rPr lang="en-US" dirty="0">
                <a:uFillTx/>
              </a:rPr>
              <a:t>is a custom component designed to streamline updates to employee data in UCPath.</a:t>
            </a:r>
          </a:p>
          <a:p>
            <a:r>
              <a:rPr lang="en-US" dirty="0">
                <a:uFillTx/>
              </a:rPr>
              <a:t>Once an employee is hired into a Position, </a:t>
            </a:r>
            <a:r>
              <a:rPr lang="en-US" b="1" dirty="0">
                <a:uFillTx/>
              </a:rPr>
              <a:t>the employee and their job details are managed using </a:t>
            </a:r>
            <a:r>
              <a:rPr lang="en-US" b="1" dirty="0" err="1">
                <a:uFillTx/>
              </a:rPr>
              <a:t>PayPath</a:t>
            </a:r>
            <a:r>
              <a:rPr lang="en-US" b="1" dirty="0">
                <a:uFillTx/>
              </a:rPr>
              <a:t> Actions</a:t>
            </a:r>
            <a:r>
              <a:rPr lang="en-US" dirty="0">
                <a:uFillTx/>
              </a:rPr>
              <a:t>.</a:t>
            </a:r>
          </a:p>
          <a:p>
            <a:r>
              <a:rPr lang="en-US" dirty="0">
                <a:uFillTx/>
              </a:rPr>
              <a:t>The</a:t>
            </a:r>
            <a:r>
              <a:rPr lang="en-US" b="1" dirty="0">
                <a:uFillTx/>
              </a:rPr>
              <a:t> </a:t>
            </a:r>
            <a:r>
              <a:rPr lang="en-US" dirty="0">
                <a:uFillTx/>
              </a:rPr>
              <a:t>PayPath Actions component</a:t>
            </a:r>
            <a:r>
              <a:rPr lang="en-US" b="1" dirty="0">
                <a:uFillTx/>
              </a:rPr>
              <a:t> </a:t>
            </a:r>
            <a:r>
              <a:rPr lang="en-US" dirty="0">
                <a:uFillTx/>
              </a:rPr>
              <a:t>provides intuitive, compliant functionality that is designed to meet UC's academic and staff requirements. This component offers a </a:t>
            </a:r>
            <a:r>
              <a:rPr lang="en-US" b="1" dirty="0">
                <a:uFillTx/>
              </a:rPr>
              <a:t>one-stop-shop for processing various types of transactions and the flexibility to submit multiple actions in a single transaction.</a:t>
            </a:r>
          </a:p>
          <a:p>
            <a:r>
              <a:rPr lang="en-US" dirty="0">
                <a:uFillTx/>
              </a:rPr>
              <a:t>PayPath integrates changes to position data, job data and additional pay, providing a tight integration between HR actions and funding requirements.</a:t>
            </a:r>
          </a:p>
        </p:txBody>
      </p:sp>
      <p:sp>
        <p:nvSpPr>
          <p:cNvPr id="5" name="Title 4"/>
          <p:cNvSpPr>
            <a:spLocks noGrp="1"/>
          </p:cNvSpPr>
          <p:nvPr>
            <p:ph type="title"/>
          </p:nvPr>
        </p:nvSpPr>
        <p:spPr/>
        <p:txBody>
          <a:bodyPr/>
          <a:lstStyle/>
          <a:p>
            <a:r>
              <a:rPr lang="en-US" dirty="0">
                <a:uFillTx/>
              </a:rPr>
              <a:t>PayPath Actions – Overview</a:t>
            </a:r>
          </a:p>
        </p:txBody>
      </p:sp>
    </p:spTree>
    <p:extLst>
      <p:ext uri="{BB962C8B-B14F-4D97-AF65-F5344CB8AC3E}">
        <p14:creationId xmlns:p14="http://schemas.microsoft.com/office/powerpoint/2010/main" val="31776220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a:uFillTx/>
            </a:endParaRPr>
          </a:p>
          <a:p>
            <a:r>
              <a:rPr lang="en-US" sz="2400" dirty="0">
                <a:uFillTx/>
              </a:rPr>
              <a:t>This is your opportunity to practice this task on your own.</a:t>
            </a:r>
          </a:p>
          <a:p>
            <a:pPr lvl="1"/>
            <a:r>
              <a:rPr lang="en-US" sz="2000" dirty="0">
                <a:solidFill>
                  <a:schemeClr val="accent1">
                    <a:lumMod val="75000"/>
                  </a:schemeClr>
                </a:solidFill>
                <a:uFillTx/>
              </a:rPr>
              <a:t>Use your workbook to complete the </a:t>
            </a:r>
            <a:r>
              <a:rPr lang="en-US" sz="2000" i="1" dirty="0">
                <a:solidFill>
                  <a:schemeClr val="accent1">
                    <a:lumMod val="75000"/>
                  </a:schemeClr>
                </a:solidFill>
                <a:uFillTx/>
              </a:rPr>
              <a:t>Initiate Additional Pay </a:t>
            </a:r>
            <a:r>
              <a:rPr lang="en-US" sz="2000" i="1" dirty="0" err="1">
                <a:solidFill>
                  <a:schemeClr val="accent1">
                    <a:lumMod val="75000"/>
                  </a:schemeClr>
                </a:solidFill>
                <a:uFillTx/>
              </a:rPr>
              <a:t>PayPath</a:t>
            </a:r>
            <a:r>
              <a:rPr lang="en-US" sz="2000" i="1" dirty="0">
                <a:solidFill>
                  <a:schemeClr val="accent1">
                    <a:lumMod val="75000"/>
                  </a:schemeClr>
                </a:solidFill>
                <a:uFillTx/>
              </a:rPr>
              <a:t> Transaction (Staff/</a:t>
            </a:r>
            <a:r>
              <a:rPr lang="en-US" sz="2000" i="1" dirty="0" err="1">
                <a:solidFill>
                  <a:schemeClr val="accent1">
                    <a:lumMod val="75000"/>
                  </a:schemeClr>
                </a:solidFill>
                <a:uFillTx/>
              </a:rPr>
              <a:t>Acad</a:t>
            </a:r>
            <a:r>
              <a:rPr lang="en-US" sz="2000" i="1" dirty="0">
                <a:solidFill>
                  <a:schemeClr val="accent1">
                    <a:lumMod val="75000"/>
                  </a:schemeClr>
                </a:solidFill>
                <a:uFillTx/>
              </a:rPr>
              <a:t>)</a:t>
            </a:r>
          </a:p>
          <a:p>
            <a:pPr lvl="1"/>
            <a:endParaRPr lang="en-US" sz="2400" dirty="0">
              <a:solidFill>
                <a:schemeClr val="accent1">
                  <a:lumMod val="75000"/>
                </a:schemeClr>
              </a:solidFill>
              <a:uFillTx/>
            </a:endParaRPr>
          </a:p>
          <a:p>
            <a:r>
              <a:rPr lang="en-US" sz="2400" dirty="0">
                <a:uFillTx/>
              </a:rPr>
              <a:t>Ask your instructor for assistance..</a:t>
            </a:r>
          </a:p>
        </p:txBody>
      </p:sp>
      <p:sp>
        <p:nvSpPr>
          <p:cNvPr id="3" name="Text Placeholder 2"/>
          <p:cNvSpPr>
            <a:spLocks noGrp="1"/>
          </p:cNvSpPr>
          <p:nvPr>
            <p:ph type="body" idx="10"/>
          </p:nvPr>
        </p:nvSpPr>
        <p:spPr/>
        <p:txBody>
          <a:bodyPr>
            <a:normAutofit fontScale="92500"/>
          </a:bodyPr>
          <a:lstStyle/>
          <a:p>
            <a:r>
              <a:rPr lang="en-US" sz="2800" dirty="0">
                <a:uFillTx/>
              </a:rPr>
              <a:t>Initiate Additional Pay PayPath Transaction (Staff/Acad)</a:t>
            </a:r>
          </a:p>
        </p:txBody>
      </p:sp>
      <p:sp>
        <p:nvSpPr>
          <p:cNvPr id="4" name="Title 3"/>
          <p:cNvSpPr>
            <a:spLocks noGrp="1"/>
          </p:cNvSpPr>
          <p:nvPr>
            <p:ph type="title"/>
          </p:nvPr>
        </p:nvSpPr>
        <p:spPr/>
        <p:txBody>
          <a:bodyPr/>
          <a:lstStyle/>
          <a:p>
            <a:r>
              <a:rPr lang="en-US" dirty="0">
                <a:uFillTx/>
              </a:rPr>
              <a:t>Exercise 4</a:t>
            </a:r>
          </a:p>
        </p:txBody>
      </p:sp>
      <p:pic>
        <p:nvPicPr>
          <p:cNvPr id="6" name="Picture 5"/>
          <p:cNvPicPr>
            <a:picLocks noChangeAspect="1"/>
          </p:cNvPicPr>
          <p:nvPr/>
        </p:nvPicPr>
        <p:blipFill>
          <a:blip r:embed="rId3" cstate="print"/>
          <a:stretch>
            <a:fillRect/>
          </a:stretch>
        </p:blipFill>
        <p:spPr>
          <a:xfrm>
            <a:off x="5540189" y="3025589"/>
            <a:ext cx="3146612" cy="3146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9428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90525" y="1251223"/>
            <a:ext cx="8229600" cy="810997"/>
          </a:xfrm>
          <a:solidFill>
            <a:schemeClr val="bg1">
              <a:lumMod val="85000"/>
            </a:schemeClr>
          </a:solidFill>
        </p:spPr>
        <p:txBody>
          <a:bodyPr>
            <a:normAutofit fontScale="85000" lnSpcReduction="20000"/>
          </a:bodyPr>
          <a:lstStyle/>
          <a:p>
            <a:pPr marL="0" indent="0">
              <a:buNone/>
            </a:pPr>
            <a:r>
              <a:rPr lang="en-US" b="1" dirty="0">
                <a:uFillTx/>
              </a:rPr>
              <a:t>Updates can be made to existing recurring additional pay transactions.</a:t>
            </a:r>
          </a:p>
        </p:txBody>
      </p:sp>
      <p:sp>
        <p:nvSpPr>
          <p:cNvPr id="8" name="Title 7"/>
          <p:cNvSpPr>
            <a:spLocks noGrp="1"/>
          </p:cNvSpPr>
          <p:nvPr>
            <p:ph type="title"/>
          </p:nvPr>
        </p:nvSpPr>
        <p:spPr/>
        <p:txBody>
          <a:bodyPr/>
          <a:lstStyle/>
          <a:p>
            <a:r>
              <a:rPr lang="en-US" dirty="0">
                <a:uFillTx/>
              </a:rPr>
              <a:t>Update Additional Pay</a:t>
            </a:r>
          </a:p>
        </p:txBody>
      </p:sp>
      <p:pic>
        <p:nvPicPr>
          <p:cNvPr id="1026" name="Picture 2" descr="C:\Users\dallen\AppData\Local\Temp\SNAGHTMLe6a825.PNG"/>
          <p:cNvPicPr>
            <a:picLocks noChangeAspect="1" noChangeArrowheads="1"/>
          </p:cNvPicPr>
          <p:nvPr/>
        </p:nvPicPr>
        <p:blipFill>
          <a:blip r:embed="rId3"/>
          <a:srcRect/>
          <a:stretch>
            <a:fillRect/>
          </a:stretch>
        </p:blipFill>
        <p:spPr bwMode="auto">
          <a:xfrm>
            <a:off x="548640" y="2199322"/>
            <a:ext cx="8412480" cy="2778935"/>
          </a:xfrm>
          <a:prstGeom prst="rect">
            <a:avLst/>
          </a:prstGeom>
          <a:ln>
            <a:noFill/>
          </a:ln>
          <a:effectLst>
            <a:outerShdw blurRad="292100" dist="139700" dir="2700000" algn="tl" rotWithShape="0">
              <a:srgbClr val="333333">
                <a:alpha val="65000"/>
              </a:srgbClr>
            </a:outerShdw>
          </a:effectLst>
        </p:spPr>
      </p:pic>
      <p:sp>
        <p:nvSpPr>
          <p:cNvPr id="5" name="Line Callout 1 4"/>
          <p:cNvSpPr>
            <a:spLocks/>
          </p:cNvSpPr>
          <p:nvPr/>
        </p:nvSpPr>
        <p:spPr>
          <a:xfrm flipH="1">
            <a:off x="285135" y="2199322"/>
            <a:ext cx="2005781" cy="435278"/>
          </a:xfrm>
          <a:prstGeom prst="borderCallout1">
            <a:avLst>
              <a:gd name="adj1" fmla="val 102154"/>
              <a:gd name="adj2" fmla="val 53855"/>
              <a:gd name="adj3" fmla="val 240195"/>
              <a:gd name="adj4" fmla="val 4148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The update must be for the same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a:t>
            </a:r>
          </a:p>
        </p:txBody>
      </p:sp>
      <p:sp>
        <p:nvSpPr>
          <p:cNvPr id="6" name="Line Callout 1 5"/>
          <p:cNvSpPr>
            <a:spLocks/>
          </p:cNvSpPr>
          <p:nvPr/>
        </p:nvSpPr>
        <p:spPr>
          <a:xfrm flipH="1">
            <a:off x="2361952" y="2182597"/>
            <a:ext cx="2210048" cy="875395"/>
          </a:xfrm>
          <a:prstGeom prst="borderCallout1">
            <a:avLst>
              <a:gd name="adj1" fmla="val 98846"/>
              <a:gd name="adj2" fmla="val 95412"/>
              <a:gd name="adj3" fmla="val 173925"/>
              <a:gd name="adj4" fmla="val 123593"/>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The update must have an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200" kern="0" dirty="0">
                <a:solidFill>
                  <a:srgbClr val="000000"/>
                </a:solidFill>
                <a:uFillTx/>
                <a:latin typeface="Arial" panose="020B0604020202020204" pitchFamily="34" charset="0"/>
                <a:ea typeface="Times New Roman"/>
                <a:cs typeface="Arial" panose="020B0604020202020204" pitchFamily="34" charset="0"/>
              </a:rPr>
              <a:t>that is within the existing recurring pay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200" kern="0" dirty="0">
                <a:solidFill>
                  <a:srgbClr val="000000"/>
                </a:solidFill>
                <a:uFillTx/>
                <a:latin typeface="Arial" panose="020B0604020202020204" pitchFamily="34" charset="0"/>
                <a:ea typeface="Times New Roman"/>
                <a:cs typeface="Arial" panose="020B0604020202020204" pitchFamily="34" charset="0"/>
              </a:rPr>
              <a:t>(start date) and </a:t>
            </a:r>
            <a:r>
              <a:rPr lang="en-US" sz="1200" b="1" kern="0" dirty="0">
                <a:solidFill>
                  <a:srgbClr val="000000"/>
                </a:solidFill>
                <a:uFillTx/>
                <a:latin typeface="Arial" panose="020B0604020202020204" pitchFamily="34" charset="0"/>
                <a:ea typeface="Times New Roman"/>
                <a:cs typeface="Arial" panose="020B0604020202020204" pitchFamily="34" charset="0"/>
              </a:rPr>
              <a:t>End Date</a:t>
            </a:r>
            <a:r>
              <a:rPr lang="en-US" sz="1200" kern="0" dirty="0">
                <a:solidFill>
                  <a:srgbClr val="000000"/>
                </a:solidFill>
                <a:uFillTx/>
                <a:latin typeface="Arial" panose="020B0604020202020204" pitchFamily="34" charset="0"/>
                <a:ea typeface="Times New Roman"/>
                <a:cs typeface="Arial" panose="020B0604020202020204" pitchFamily="34" charset="0"/>
              </a:rPr>
              <a:t>.</a:t>
            </a:r>
          </a:p>
        </p:txBody>
      </p:sp>
      <p:sp>
        <p:nvSpPr>
          <p:cNvPr id="7" name="Line Callout 1 6"/>
          <p:cNvSpPr>
            <a:spLocks/>
          </p:cNvSpPr>
          <p:nvPr/>
        </p:nvSpPr>
        <p:spPr>
          <a:xfrm flipH="1">
            <a:off x="3136541" y="5246386"/>
            <a:ext cx="3608388" cy="904970"/>
          </a:xfrm>
          <a:prstGeom prst="borderCallout1">
            <a:avLst>
              <a:gd name="adj1" fmla="val -1725"/>
              <a:gd name="adj2" fmla="val 85613"/>
              <a:gd name="adj3" fmla="val -163975"/>
              <a:gd name="adj4" fmla="val 10370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After you enter </a:t>
            </a:r>
            <a:r>
              <a:rPr lang="en-US" sz="1200" b="1" kern="0" dirty="0">
                <a:solidFill>
                  <a:srgbClr val="000000"/>
                </a:solidFill>
                <a:uFillTx/>
                <a:latin typeface="Arial" panose="020B0604020202020204" pitchFamily="34" charset="0"/>
                <a:ea typeface="Times New Roman"/>
                <a:cs typeface="Arial" panose="020B0604020202020204" pitchFamily="34" charset="0"/>
              </a:rPr>
              <a:t>the 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 and the new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a:t>
            </a:r>
            <a:r>
              <a:rPr lang="en-US" sz="1200" kern="0" dirty="0">
                <a:solidFill>
                  <a:srgbClr val="000000"/>
                </a:solidFill>
                <a:uFillTx/>
                <a:latin typeface="Arial" panose="020B0604020202020204" pitchFamily="34" charset="0"/>
                <a:ea typeface="Times New Roman"/>
                <a:cs typeface="Arial" panose="020B0604020202020204" pitchFamily="34" charset="0"/>
              </a:rPr>
              <a:t>,</a:t>
            </a:r>
            <a:r>
              <a:rPr lang="en-US" sz="1200" b="1" kern="0" dirty="0">
                <a:solidFill>
                  <a:srgbClr val="000000"/>
                </a:solidFill>
                <a:uFillTx/>
                <a:latin typeface="Arial" panose="020B0604020202020204" pitchFamily="34" charset="0"/>
                <a:ea typeface="Times New Roman"/>
                <a:cs typeface="Arial" panose="020B0604020202020204" pitchFamily="34" charset="0"/>
              </a:rPr>
              <a:t> </a:t>
            </a:r>
            <a:r>
              <a:rPr lang="en-US" sz="1200" kern="0" dirty="0">
                <a:solidFill>
                  <a:srgbClr val="000000"/>
                </a:solidFill>
                <a:uFillTx/>
                <a:latin typeface="Arial" panose="020B0604020202020204" pitchFamily="34" charset="0"/>
                <a:ea typeface="Times New Roman"/>
                <a:cs typeface="Arial" panose="020B0604020202020204" pitchFamily="34" charset="0"/>
              </a:rPr>
              <a:t>the current recurring information populates and the </a:t>
            </a:r>
            <a:r>
              <a:rPr lang="en-US" sz="1200" b="1" kern="0" dirty="0">
                <a:solidFill>
                  <a:srgbClr val="000000"/>
                </a:solidFill>
                <a:uFillTx/>
                <a:latin typeface="Arial" panose="020B0604020202020204" pitchFamily="34" charset="0"/>
                <a:ea typeface="Times New Roman"/>
                <a:cs typeface="Arial" panose="020B0604020202020204" pitchFamily="34" charset="0"/>
              </a:rPr>
              <a:t>Override Data </a:t>
            </a:r>
            <a:r>
              <a:rPr lang="en-US" sz="1200" kern="0" dirty="0">
                <a:solidFill>
                  <a:srgbClr val="000000"/>
                </a:solidFill>
                <a:uFillTx/>
                <a:latin typeface="Arial" panose="020B0604020202020204" pitchFamily="34" charset="0"/>
                <a:ea typeface="Times New Roman"/>
                <a:cs typeface="Arial" panose="020B0604020202020204" pitchFamily="34" charset="0"/>
              </a:rPr>
              <a:t>button appears.</a:t>
            </a:r>
          </a:p>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Click the </a:t>
            </a:r>
            <a:r>
              <a:rPr lang="en-US" sz="1200" b="1" kern="0" dirty="0">
                <a:solidFill>
                  <a:srgbClr val="000000"/>
                </a:solidFill>
                <a:uFillTx/>
                <a:latin typeface="Arial" panose="020B0604020202020204" pitchFamily="34" charset="0"/>
                <a:ea typeface="Times New Roman"/>
                <a:cs typeface="Arial" panose="020B0604020202020204" pitchFamily="34" charset="0"/>
              </a:rPr>
              <a:t>Override Data </a:t>
            </a:r>
            <a:r>
              <a:rPr lang="en-US" sz="1200" kern="0" dirty="0">
                <a:solidFill>
                  <a:srgbClr val="000000"/>
                </a:solidFill>
                <a:uFillTx/>
                <a:latin typeface="Arial" panose="020B0604020202020204" pitchFamily="34" charset="0"/>
                <a:ea typeface="Times New Roman"/>
                <a:cs typeface="Arial" panose="020B0604020202020204" pitchFamily="34" charset="0"/>
              </a:rPr>
              <a:t>button to open the recurring information fields for edit.</a:t>
            </a:r>
          </a:p>
        </p:txBody>
      </p:sp>
    </p:spTree>
    <p:extLst>
      <p:ext uri="{BB962C8B-B14F-4D97-AF65-F5344CB8AC3E}">
        <p14:creationId xmlns:p14="http://schemas.microsoft.com/office/powerpoint/2010/main" val="495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uFillTx/>
              </a:rPr>
              <a:t>Watch as your instructor demonstrates how to update an existing recurring additional pay PayPath transaction in UCPath.</a:t>
            </a:r>
          </a:p>
          <a:p>
            <a:r>
              <a:rPr lang="en-US" sz="2000" dirty="0">
                <a:uFillTx/>
              </a:rPr>
              <a:t>Follow along using the UCPath Help topic.</a:t>
            </a:r>
          </a:p>
          <a:p>
            <a:pPr lvl="1"/>
            <a:r>
              <a:rPr lang="en-US" sz="1800" dirty="0">
                <a:uFillTx/>
              </a:rPr>
              <a:t>Open the UCPath Help site and refer to the </a:t>
            </a:r>
            <a:r>
              <a:rPr lang="en-US" sz="1800" b="1" i="1" dirty="0">
                <a:uFillTx/>
              </a:rPr>
              <a:t>Initiate</a:t>
            </a:r>
            <a:r>
              <a:rPr lang="en-US" sz="1800" b="1" dirty="0">
                <a:uFillTx/>
              </a:rPr>
              <a:t> </a:t>
            </a:r>
            <a:r>
              <a:rPr lang="en-US" sz="1800" b="1" i="1" dirty="0">
                <a:uFillTx/>
              </a:rPr>
              <a:t>Update to Additional Pay PayPath Transaction (Staff/Acad) </a:t>
            </a:r>
            <a:r>
              <a:rPr lang="en-US" sz="1800" dirty="0">
                <a:uFillTx/>
              </a:rPr>
              <a:t>topic.</a:t>
            </a:r>
          </a:p>
          <a:p>
            <a:r>
              <a:rPr lang="en-US" sz="2000" dirty="0">
                <a:uFillTx/>
              </a:rPr>
              <a:t>Launch the </a:t>
            </a:r>
            <a:r>
              <a:rPr lang="en-US" sz="2000" b="1" dirty="0">
                <a:uFillTx/>
              </a:rPr>
              <a:t>Print It </a:t>
            </a:r>
            <a:r>
              <a:rPr lang="en-US" sz="2000" dirty="0">
                <a:uFillTx/>
              </a:rPr>
              <a:t>version of the topic.</a:t>
            </a:r>
          </a:p>
          <a:p>
            <a:r>
              <a:rPr lang="en-US" sz="2000" dirty="0">
                <a:uFillTx/>
              </a:rPr>
              <a:t>Access the </a:t>
            </a:r>
            <a:r>
              <a:rPr lang="en-US" sz="2000" dirty="0" err="1">
                <a:uFillTx/>
              </a:rPr>
              <a:t>UCPath</a:t>
            </a:r>
            <a:r>
              <a:rPr lang="en-US" sz="2000" dirty="0">
                <a:uFillTx/>
              </a:rPr>
              <a:t> Help site for an opportunity to practice this task.</a:t>
            </a:r>
          </a:p>
        </p:txBody>
      </p:sp>
      <p:sp>
        <p:nvSpPr>
          <p:cNvPr id="3" name="Text Placeholder 2"/>
          <p:cNvSpPr>
            <a:spLocks noGrp="1"/>
          </p:cNvSpPr>
          <p:nvPr>
            <p:ph type="body" idx="10"/>
          </p:nvPr>
        </p:nvSpPr>
        <p:spPr/>
        <p:txBody>
          <a:bodyPr>
            <a:noAutofit/>
          </a:bodyPr>
          <a:lstStyle/>
          <a:p>
            <a:r>
              <a:rPr lang="en-US" dirty="0">
                <a:uFillTx/>
              </a:rPr>
              <a:t>Initiate Update to Additional Pay PayPath Transaction (Staff/Acad)</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3642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18139" y="1371600"/>
            <a:ext cx="3213629" cy="4800600"/>
          </a:xfrm>
        </p:spPr>
        <p:txBody>
          <a:bodyPr>
            <a:normAutofit/>
          </a:bodyPr>
          <a:lstStyle/>
          <a:p>
            <a:r>
              <a:rPr lang="en-US" sz="2000" dirty="0">
                <a:uFillTx/>
              </a:rPr>
              <a:t>Retroactive dating is available for additional pay.</a:t>
            </a:r>
          </a:p>
          <a:p>
            <a:r>
              <a:rPr lang="en-US" sz="2000" dirty="0">
                <a:uFillTx/>
              </a:rPr>
              <a:t>The steps for entering a retroactive additional pay transaction are similar to any other additional pay, with the exception of the </a:t>
            </a:r>
            <a:r>
              <a:rPr lang="en-US" sz="2000" b="1" dirty="0">
                <a:uFillTx/>
              </a:rPr>
              <a:t>Effective Date</a:t>
            </a:r>
            <a:r>
              <a:rPr lang="en-US" sz="2000" dirty="0">
                <a:uFillTx/>
              </a:rPr>
              <a:t>.</a:t>
            </a:r>
          </a:p>
          <a:p>
            <a:r>
              <a:rPr lang="en-US" sz="2000" dirty="0">
                <a:uFillTx/>
              </a:rPr>
              <a:t>In the </a:t>
            </a:r>
            <a:r>
              <a:rPr lang="en-US" sz="2000" b="1" dirty="0">
                <a:uFillTx/>
              </a:rPr>
              <a:t>Effective Date </a:t>
            </a:r>
            <a:r>
              <a:rPr lang="en-US" sz="2000" dirty="0">
                <a:uFillTx/>
              </a:rPr>
              <a:t>field, enter the previous pay period date that the additional pay should have started.</a:t>
            </a:r>
          </a:p>
        </p:txBody>
      </p:sp>
      <p:sp>
        <p:nvSpPr>
          <p:cNvPr id="5" name="Title 4"/>
          <p:cNvSpPr>
            <a:spLocks noGrp="1"/>
          </p:cNvSpPr>
          <p:nvPr>
            <p:ph type="title"/>
          </p:nvPr>
        </p:nvSpPr>
        <p:spPr/>
        <p:txBody>
          <a:bodyPr/>
          <a:lstStyle/>
          <a:p>
            <a:r>
              <a:rPr lang="en-US" dirty="0">
                <a:uFillTx/>
              </a:rPr>
              <a:t>Retroactive Additional Pay</a:t>
            </a:r>
          </a:p>
        </p:txBody>
      </p:sp>
      <p:pic>
        <p:nvPicPr>
          <p:cNvPr id="7" name="Picture 2"/>
          <p:cNvPicPr>
            <a:picLocks noChangeAspect="1" noChangeArrowheads="1"/>
          </p:cNvPicPr>
          <p:nvPr/>
        </p:nvPicPr>
        <p:blipFill>
          <a:blip r:embed="rId3"/>
          <a:srcRect/>
          <a:stretch>
            <a:fillRect/>
          </a:stretch>
        </p:blipFill>
        <p:spPr bwMode="auto">
          <a:xfrm>
            <a:off x="339642" y="1082298"/>
            <a:ext cx="5210175" cy="5172075"/>
          </a:xfrm>
          <a:prstGeom prst="rect">
            <a:avLst/>
          </a:prstGeom>
          <a:ln>
            <a:noFill/>
          </a:ln>
          <a:effectLst>
            <a:outerShdw blurRad="292100" dist="139700" dir="2700000" algn="tl" rotWithShape="0">
              <a:srgbClr val="333333">
                <a:alpha val="65000"/>
              </a:srgbClr>
            </a:outerShdw>
          </a:effectLst>
        </p:spPr>
      </p:pic>
      <p:sp>
        <p:nvSpPr>
          <p:cNvPr id="8" name="Line Callout 1 7"/>
          <p:cNvSpPr>
            <a:spLocks/>
          </p:cNvSpPr>
          <p:nvPr/>
        </p:nvSpPr>
        <p:spPr>
          <a:xfrm flipH="1">
            <a:off x="3805013" y="2743199"/>
            <a:ext cx="1744804" cy="737939"/>
          </a:xfrm>
          <a:prstGeom prst="borderCallout1">
            <a:avLst>
              <a:gd name="adj1" fmla="val 48573"/>
              <a:gd name="adj2" fmla="val 98995"/>
              <a:gd name="adj3" fmla="val 48335"/>
              <a:gd name="adj4" fmla="val 13009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Enter the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 historical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200" kern="0" dirty="0">
                <a:solidFill>
                  <a:srgbClr val="000000"/>
                </a:solidFill>
                <a:uFillTx/>
                <a:latin typeface="Arial" panose="020B0604020202020204" pitchFamily="34" charset="0"/>
                <a:ea typeface="Times New Roman"/>
                <a:cs typeface="Arial" panose="020B0604020202020204" pitchFamily="34" charset="0"/>
              </a:rPr>
              <a:t>and </a:t>
            </a:r>
            <a:r>
              <a:rPr lang="en-US" sz="1200" b="1" kern="0" dirty="0">
                <a:solidFill>
                  <a:srgbClr val="000000"/>
                </a:solidFill>
                <a:uFillTx/>
                <a:latin typeface="Arial" panose="020B0604020202020204" pitchFamily="34" charset="0"/>
                <a:ea typeface="Times New Roman"/>
                <a:cs typeface="Arial" panose="020B0604020202020204" pitchFamily="34" charset="0"/>
              </a:rPr>
              <a:t>Pay Period Amount</a:t>
            </a:r>
            <a:r>
              <a:rPr lang="en-US" sz="1200" kern="0" dirty="0">
                <a:solidFill>
                  <a:srgbClr val="000000"/>
                </a:solidFill>
                <a:uFillTx/>
                <a:latin typeface="Arial" panose="020B0604020202020204" pitchFamily="34" charset="0"/>
                <a:ea typeface="Times New Roman"/>
                <a:cs typeface="Arial" panose="020B0604020202020204" pitchFamily="34" charset="0"/>
              </a:rPr>
              <a:t>. </a:t>
            </a:r>
          </a:p>
        </p:txBody>
      </p:sp>
    </p:spTree>
    <p:extLst>
      <p:ext uri="{BB962C8B-B14F-4D97-AF65-F5344CB8AC3E}">
        <p14:creationId xmlns:p14="http://schemas.microsoft.com/office/powerpoint/2010/main" val="25949497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27313" y="1371600"/>
            <a:ext cx="2904455" cy="4800600"/>
          </a:xfrm>
        </p:spPr>
        <p:txBody>
          <a:bodyPr>
            <a:normAutofit/>
          </a:bodyPr>
          <a:lstStyle/>
          <a:p>
            <a:r>
              <a:rPr lang="en-US" sz="2000" dirty="0">
                <a:uFillTx/>
              </a:rPr>
              <a:t>When processing retroactive dated additional pay, use the reason code : Retroactive Change.</a:t>
            </a:r>
          </a:p>
          <a:p>
            <a:endParaRPr lang="en-US" sz="2000" dirty="0">
              <a:uFillTx/>
            </a:endParaRPr>
          </a:p>
          <a:p>
            <a:r>
              <a:rPr lang="en-US" sz="2000" dirty="0"/>
              <a:t>Be sure to uncheck the Prorate Additional Pay box if you do not want the transaction prorated.</a:t>
            </a:r>
            <a:endParaRPr lang="en-US" sz="2000" dirty="0">
              <a:uFillTx/>
            </a:endParaRPr>
          </a:p>
        </p:txBody>
      </p:sp>
      <p:sp>
        <p:nvSpPr>
          <p:cNvPr id="5" name="Title 4"/>
          <p:cNvSpPr>
            <a:spLocks noGrp="1"/>
          </p:cNvSpPr>
          <p:nvPr>
            <p:ph type="title"/>
          </p:nvPr>
        </p:nvSpPr>
        <p:spPr>
          <a:xfrm>
            <a:off x="248187" y="45702"/>
            <a:ext cx="8472149" cy="850911"/>
          </a:xfrm>
        </p:spPr>
        <p:txBody>
          <a:bodyPr/>
          <a:lstStyle/>
          <a:p>
            <a:r>
              <a:rPr lang="en-US" sz="3600" dirty="0">
                <a:uFillTx/>
              </a:rPr>
              <a:t>Retroactive Additional Pay, cont.</a:t>
            </a:r>
          </a:p>
        </p:txBody>
      </p:sp>
      <p:pic>
        <p:nvPicPr>
          <p:cNvPr id="3" name="Picture 2">
            <a:extLst>
              <a:ext uri="{FF2B5EF4-FFF2-40B4-BE49-F238E27FC236}">
                <a16:creationId xmlns:a16="http://schemas.microsoft.com/office/drawing/2014/main" id="{1B787C5F-3DB2-C241-8771-DD1A09F0521B}"/>
              </a:ext>
            </a:extLst>
          </p:cNvPr>
          <p:cNvPicPr>
            <a:picLocks noChangeAspect="1"/>
          </p:cNvPicPr>
          <p:nvPr/>
        </p:nvPicPr>
        <p:blipFill>
          <a:blip r:embed="rId3"/>
          <a:stretch>
            <a:fillRect/>
          </a:stretch>
        </p:blipFill>
        <p:spPr>
          <a:xfrm>
            <a:off x="248187" y="2192002"/>
            <a:ext cx="5882157" cy="2654300"/>
          </a:xfrm>
          <a:prstGeom prst="rect">
            <a:avLst/>
          </a:prstGeom>
        </p:spPr>
      </p:pic>
    </p:spTree>
    <p:extLst>
      <p:ext uri="{BB962C8B-B14F-4D97-AF65-F5344CB8AC3E}">
        <p14:creationId xmlns:p14="http://schemas.microsoft.com/office/powerpoint/2010/main" val="26358035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Watch as your instructor demonstrates how to initiate a retroactive additional pay PayPath transaction in UCPath.</a:t>
            </a:r>
          </a:p>
          <a:p>
            <a:r>
              <a:rPr lang="en-US" sz="2400" dirty="0">
                <a:uFillTx/>
              </a:rPr>
              <a:t>Follow along using the UCPath Help topic.</a:t>
            </a:r>
          </a:p>
          <a:p>
            <a:pPr lvl="1"/>
            <a:r>
              <a:rPr lang="en-US" sz="2000" dirty="0">
                <a:uFillTx/>
              </a:rPr>
              <a:t>Open the UCPath Help site and refer to the </a:t>
            </a:r>
            <a:r>
              <a:rPr lang="en-US" sz="2000" i="1" dirty="0">
                <a:uFillTx/>
              </a:rPr>
              <a:t>Initiate Retroactive Additional Pay PayPath Transaction (Staff/Acad) </a:t>
            </a:r>
            <a:r>
              <a:rPr lang="en-US" sz="2000" dirty="0">
                <a:uFillTx/>
              </a:rPr>
              <a:t>topic.</a:t>
            </a:r>
          </a:p>
          <a:p>
            <a:r>
              <a:rPr lang="en-US" sz="2400" dirty="0">
                <a:uFillTx/>
              </a:rPr>
              <a:t>Launch the </a:t>
            </a:r>
            <a:r>
              <a:rPr lang="en-US" sz="2400" b="1" dirty="0">
                <a:uFillTx/>
              </a:rPr>
              <a:t>Print It </a:t>
            </a:r>
            <a:r>
              <a:rPr lang="en-US" sz="2400" dirty="0">
                <a:uFillTx/>
              </a:rPr>
              <a:t>version of the topic.</a:t>
            </a:r>
          </a:p>
          <a:p>
            <a:r>
              <a:rPr lang="en-US" sz="2400" dirty="0">
                <a:uFillTx/>
              </a:rPr>
              <a:t>Access the </a:t>
            </a:r>
            <a:r>
              <a:rPr lang="en-US" sz="2400" dirty="0" err="1">
                <a:uFillTx/>
              </a:rPr>
              <a:t>UCPath</a:t>
            </a:r>
            <a:r>
              <a:rPr lang="en-US" sz="2400" dirty="0">
                <a:uFillTx/>
              </a:rPr>
              <a:t> Help site for an opportunity to practice this task.</a:t>
            </a:r>
          </a:p>
        </p:txBody>
      </p:sp>
      <p:sp>
        <p:nvSpPr>
          <p:cNvPr id="3" name="Text Placeholder 2"/>
          <p:cNvSpPr>
            <a:spLocks noGrp="1"/>
          </p:cNvSpPr>
          <p:nvPr>
            <p:ph type="body" idx="10"/>
          </p:nvPr>
        </p:nvSpPr>
        <p:spPr/>
        <p:txBody>
          <a:bodyPr>
            <a:normAutofit fontScale="92500"/>
          </a:bodyPr>
          <a:lstStyle/>
          <a:p>
            <a:r>
              <a:rPr lang="en-US" dirty="0">
                <a:uFillTx/>
              </a:rPr>
              <a:t>Initiate Retroactive Additional Pay PayPath Transaction (Staff/Acad)</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11361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771" y="1840372"/>
            <a:ext cx="5869697" cy="4328934"/>
          </a:xfrm>
          <a:prstGeom prst="rect">
            <a:avLst/>
          </a:prstGeom>
          <a:ln>
            <a:solidFill>
              <a:schemeClr val="bg1">
                <a:lumMod val="65000"/>
              </a:schemeClr>
            </a:solidFill>
          </a:ln>
          <a:effectLst>
            <a:outerShdw blurRad="50800" dist="38100" algn="l" rotWithShape="0">
              <a:srgbClr val="000000">
                <a:alpha val="40000"/>
              </a:srgbClr>
            </a:outerShdw>
          </a:effectLst>
        </p:spPr>
      </p:pic>
      <p:sp>
        <p:nvSpPr>
          <p:cNvPr id="6" name="Content Placeholder 5"/>
          <p:cNvSpPr>
            <a:spLocks noGrp="1"/>
          </p:cNvSpPr>
          <p:nvPr>
            <p:ph idx="1"/>
          </p:nvPr>
        </p:nvSpPr>
        <p:spPr>
          <a:xfrm>
            <a:off x="208345" y="1125466"/>
            <a:ext cx="8723424" cy="830655"/>
          </a:xfrm>
        </p:spPr>
        <p:txBody>
          <a:bodyPr>
            <a:normAutofit fontScale="92500" lnSpcReduction="20000"/>
          </a:bodyPr>
          <a:lstStyle/>
          <a:p>
            <a:pPr marL="0" indent="0">
              <a:buNone/>
            </a:pPr>
            <a:r>
              <a:rPr lang="en-US" sz="2000" dirty="0">
                <a:uFillTx/>
              </a:rPr>
              <a:t>You can process multiple </a:t>
            </a:r>
            <a:r>
              <a:rPr lang="en-US" sz="2000" b="1" dirty="0">
                <a:uFillTx/>
              </a:rPr>
              <a:t>Additional Pay</a:t>
            </a:r>
            <a:r>
              <a:rPr lang="en-US" sz="2000" dirty="0">
                <a:uFillTx/>
              </a:rPr>
              <a:t> actions in the same transaction provided that the </a:t>
            </a:r>
            <a:r>
              <a:rPr lang="en-US" sz="2000" b="1" dirty="0">
                <a:uFillTx/>
              </a:rPr>
              <a:t>Earnings Code, Effective Date </a:t>
            </a:r>
            <a:r>
              <a:rPr lang="en-US" sz="2000" dirty="0">
                <a:uFillTx/>
              </a:rPr>
              <a:t>and </a:t>
            </a:r>
            <a:r>
              <a:rPr lang="en-US" sz="2000" b="1" dirty="0">
                <a:uFillTx/>
              </a:rPr>
              <a:t>Payment Details </a:t>
            </a:r>
            <a:r>
              <a:rPr lang="en-US" sz="2000" dirty="0">
                <a:uFillTx/>
              </a:rPr>
              <a:t>follow the appropriate sequence.</a:t>
            </a:r>
          </a:p>
        </p:txBody>
      </p:sp>
      <p:sp>
        <p:nvSpPr>
          <p:cNvPr id="5" name="Title 4"/>
          <p:cNvSpPr>
            <a:spLocks noGrp="1"/>
          </p:cNvSpPr>
          <p:nvPr>
            <p:ph type="title"/>
          </p:nvPr>
        </p:nvSpPr>
        <p:spPr>
          <a:xfrm>
            <a:off x="208345" y="40224"/>
            <a:ext cx="8723424" cy="850911"/>
          </a:xfrm>
        </p:spPr>
        <p:txBody>
          <a:bodyPr/>
          <a:lstStyle/>
          <a:p>
            <a:r>
              <a:rPr lang="en-US" sz="3600" dirty="0">
                <a:uFillTx/>
              </a:rPr>
              <a:t>Multiple Additional Pay Actions</a:t>
            </a:r>
          </a:p>
        </p:txBody>
      </p:sp>
      <p:sp>
        <p:nvSpPr>
          <p:cNvPr id="8" name="Line Callout 1 7"/>
          <p:cNvSpPr>
            <a:spLocks/>
          </p:cNvSpPr>
          <p:nvPr/>
        </p:nvSpPr>
        <p:spPr>
          <a:xfrm flipH="1">
            <a:off x="6585987" y="2811630"/>
            <a:ext cx="2311049" cy="1069291"/>
          </a:xfrm>
          <a:prstGeom prst="borderCallout1">
            <a:avLst>
              <a:gd name="adj1" fmla="val 48573"/>
              <a:gd name="adj2" fmla="val 98995"/>
              <a:gd name="adj3" fmla="val 48335"/>
              <a:gd name="adj4" fmla="val 13009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In the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 </a:t>
            </a:r>
            <a:r>
              <a:rPr lang="en-US" sz="1200" kern="0" dirty="0">
                <a:solidFill>
                  <a:srgbClr val="000000"/>
                </a:solidFill>
                <a:uFillTx/>
                <a:latin typeface="Arial" panose="020B0604020202020204" pitchFamily="34" charset="0"/>
                <a:ea typeface="Times New Roman"/>
                <a:cs typeface="Arial" panose="020B0604020202020204" pitchFamily="34" charset="0"/>
              </a:rPr>
              <a:t>section, you can add a row to enter another type of additional pay with a different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200" kern="0" dirty="0">
                <a:solidFill>
                  <a:srgbClr val="000000"/>
                </a:solidFill>
                <a:uFillTx/>
                <a:latin typeface="Arial" panose="020B0604020202020204" pitchFamily="34" charset="0"/>
                <a:ea typeface="Times New Roman"/>
                <a:cs typeface="Arial" panose="020B0604020202020204" pitchFamily="34" charset="0"/>
              </a:rPr>
              <a:t>and </a:t>
            </a:r>
            <a:r>
              <a:rPr lang="en-US" sz="1200" b="1" kern="0" dirty="0">
                <a:solidFill>
                  <a:srgbClr val="000000"/>
                </a:solidFill>
                <a:uFillTx/>
                <a:latin typeface="Arial" panose="020B0604020202020204" pitchFamily="34" charset="0"/>
                <a:ea typeface="Times New Roman"/>
                <a:cs typeface="Arial" panose="020B0604020202020204" pitchFamily="34" charset="0"/>
              </a:rPr>
              <a:t>Payment Details</a:t>
            </a:r>
            <a:r>
              <a:rPr lang="en-US" sz="1200" kern="0" dirty="0">
                <a:solidFill>
                  <a:srgbClr val="000000"/>
                </a:solidFill>
                <a:uFillTx/>
                <a:latin typeface="Arial" panose="020B0604020202020204" pitchFamily="34" charset="0"/>
                <a:ea typeface="Times New Roman"/>
                <a:cs typeface="Arial" panose="020B0604020202020204" pitchFamily="34" charset="0"/>
              </a:rPr>
              <a:t>.</a:t>
            </a:r>
            <a:endParaRPr lang="en-US" sz="1200" b="1" kern="0" dirty="0">
              <a:solidFill>
                <a:srgbClr val="000000"/>
              </a:solidFill>
              <a:uFillTx/>
              <a:latin typeface="Arial" panose="020B0604020202020204" pitchFamily="34" charset="0"/>
              <a:ea typeface="Times New Roman"/>
              <a:cs typeface="Arial" panose="020B0604020202020204" pitchFamily="34" charset="0"/>
            </a:endParaRPr>
          </a:p>
        </p:txBody>
      </p:sp>
      <p:sp>
        <p:nvSpPr>
          <p:cNvPr id="9" name="Line Callout 1 8"/>
          <p:cNvSpPr>
            <a:spLocks/>
          </p:cNvSpPr>
          <p:nvPr/>
        </p:nvSpPr>
        <p:spPr>
          <a:xfrm flipH="1">
            <a:off x="6585993" y="3250211"/>
            <a:ext cx="2311049" cy="1208325"/>
          </a:xfrm>
          <a:prstGeom prst="borderCallout1">
            <a:avLst>
              <a:gd name="adj1" fmla="val 48573"/>
              <a:gd name="adj2" fmla="val 99997"/>
              <a:gd name="adj3" fmla="val 48335"/>
              <a:gd name="adj4" fmla="val 13009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In the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a:t>
            </a:r>
            <a:r>
              <a:rPr lang="en-US" sz="1200" kern="0" dirty="0">
                <a:solidFill>
                  <a:srgbClr val="000000"/>
                </a:solidFill>
                <a:uFillTx/>
                <a:latin typeface="Arial" panose="020B0604020202020204" pitchFamily="34" charset="0"/>
                <a:ea typeface="Times New Roman"/>
                <a:cs typeface="Arial" panose="020B0604020202020204" pitchFamily="34" charset="0"/>
              </a:rPr>
              <a:t> section, you can add a row to enter another additional pay for the same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 but a different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a:t>
            </a:r>
            <a:r>
              <a:rPr lang="en-US" sz="1200" kern="0" dirty="0">
                <a:solidFill>
                  <a:srgbClr val="000000"/>
                </a:solidFill>
                <a:uFillTx/>
                <a:latin typeface="Arial" panose="020B0604020202020204" pitchFamily="34" charset="0"/>
                <a:ea typeface="Times New Roman"/>
                <a:cs typeface="Arial" panose="020B0604020202020204" pitchFamily="34" charset="0"/>
              </a:rPr>
              <a:t> and </a:t>
            </a:r>
            <a:r>
              <a:rPr lang="en-US" sz="1200" b="1" kern="0" dirty="0">
                <a:solidFill>
                  <a:srgbClr val="000000"/>
                </a:solidFill>
                <a:uFillTx/>
                <a:latin typeface="Arial" panose="020B0604020202020204" pitchFamily="34" charset="0"/>
                <a:ea typeface="Times New Roman"/>
                <a:cs typeface="Arial" panose="020B0604020202020204" pitchFamily="34" charset="0"/>
              </a:rPr>
              <a:t>Payment Details</a:t>
            </a:r>
            <a:r>
              <a:rPr lang="en-US" sz="1200" kern="0" dirty="0">
                <a:solidFill>
                  <a:srgbClr val="000000"/>
                </a:solidFill>
                <a:uFillTx/>
                <a:latin typeface="Arial" panose="020B0604020202020204" pitchFamily="34" charset="0"/>
                <a:ea typeface="Times New Roman"/>
                <a:cs typeface="Arial" panose="020B0604020202020204" pitchFamily="34" charset="0"/>
              </a:rPr>
              <a:t>.</a:t>
            </a:r>
          </a:p>
        </p:txBody>
      </p:sp>
      <p:sp>
        <p:nvSpPr>
          <p:cNvPr id="10" name="Line Callout 1 9"/>
          <p:cNvSpPr>
            <a:spLocks/>
          </p:cNvSpPr>
          <p:nvPr/>
        </p:nvSpPr>
        <p:spPr>
          <a:xfrm flipH="1">
            <a:off x="6585990" y="3868229"/>
            <a:ext cx="2311049" cy="1180613"/>
          </a:xfrm>
          <a:prstGeom prst="borderCallout1">
            <a:avLst>
              <a:gd name="adj1" fmla="val 48573"/>
              <a:gd name="adj2" fmla="val 100998"/>
              <a:gd name="adj3" fmla="val 48335"/>
              <a:gd name="adj4" fmla="val 13009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rtlCol="0" fromWordArt="0" anchor="ctr" anchorCtr="0" forceAA="0" compatLnSpc="1">
            <a:prstTxWarp prst="textNoShape">
              <a:avLst/>
            </a:prstTxWarp>
            <a:noAutofit/>
          </a:bodyPr>
          <a:lstStyle/>
          <a:p>
            <a:pPr>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In the </a:t>
            </a:r>
            <a:r>
              <a:rPr lang="en-US" sz="1200" b="1" kern="0" dirty="0">
                <a:solidFill>
                  <a:srgbClr val="000000"/>
                </a:solidFill>
                <a:uFillTx/>
                <a:latin typeface="Arial" panose="020B0604020202020204" pitchFamily="34" charset="0"/>
                <a:ea typeface="Times New Roman"/>
                <a:cs typeface="Arial" panose="020B0604020202020204" pitchFamily="34" charset="0"/>
              </a:rPr>
              <a:t>Payment Details</a:t>
            </a:r>
            <a:r>
              <a:rPr lang="en-US" sz="1200" kern="0" dirty="0">
                <a:solidFill>
                  <a:srgbClr val="000000"/>
                </a:solidFill>
                <a:uFillTx/>
                <a:latin typeface="Arial" panose="020B0604020202020204" pitchFamily="34" charset="0"/>
                <a:ea typeface="Times New Roman"/>
                <a:cs typeface="Arial" panose="020B0604020202020204" pitchFamily="34" charset="0"/>
              </a:rPr>
              <a:t> section, you can add a row to enter another additional pay for the same </a:t>
            </a:r>
            <a:r>
              <a:rPr lang="en-US" sz="1200" b="1" kern="0" dirty="0">
                <a:solidFill>
                  <a:srgbClr val="000000"/>
                </a:solidFill>
                <a:uFillTx/>
                <a:latin typeface="Arial" panose="020B0604020202020204" pitchFamily="34" charset="0"/>
                <a:ea typeface="Times New Roman"/>
                <a:cs typeface="Arial" panose="020B0604020202020204" pitchFamily="34" charset="0"/>
              </a:rPr>
              <a:t>Earnings Code</a:t>
            </a:r>
            <a:r>
              <a:rPr lang="en-US" sz="1200" kern="0" dirty="0">
                <a:solidFill>
                  <a:srgbClr val="000000"/>
                </a:solidFill>
                <a:uFillTx/>
                <a:latin typeface="Arial" panose="020B0604020202020204" pitchFamily="34" charset="0"/>
                <a:ea typeface="Times New Roman"/>
                <a:cs typeface="Arial" panose="020B0604020202020204" pitchFamily="34" charset="0"/>
              </a:rPr>
              <a:t> on the same </a:t>
            </a:r>
            <a:r>
              <a:rPr lang="en-US" sz="1200" b="1" kern="0" dirty="0">
                <a:solidFill>
                  <a:srgbClr val="000000"/>
                </a:solidFill>
                <a:uFillTx/>
                <a:latin typeface="Arial" panose="020B0604020202020204" pitchFamily="34" charset="0"/>
                <a:ea typeface="Times New Roman"/>
                <a:cs typeface="Arial" panose="020B0604020202020204" pitchFamily="34" charset="0"/>
              </a:rPr>
              <a:t>Effective Date</a:t>
            </a:r>
            <a:r>
              <a:rPr lang="en-US" sz="1200" kern="0" dirty="0">
                <a:solidFill>
                  <a:srgbClr val="000000"/>
                </a:solidFill>
                <a:uFillTx/>
                <a:latin typeface="Arial" panose="020B0604020202020204" pitchFamily="34" charset="0"/>
                <a:ea typeface="Times New Roman"/>
                <a:cs typeface="Arial" panose="020B0604020202020204" pitchFamily="34" charset="0"/>
              </a:rPr>
              <a:t> but different </a:t>
            </a:r>
            <a:r>
              <a:rPr lang="en-US" sz="1200" b="1" kern="0" dirty="0">
                <a:solidFill>
                  <a:srgbClr val="000000"/>
                </a:solidFill>
                <a:uFillTx/>
                <a:latin typeface="Arial" panose="020B0604020202020204" pitchFamily="34" charset="0"/>
                <a:ea typeface="Times New Roman"/>
                <a:cs typeface="Arial" panose="020B0604020202020204" pitchFamily="34" charset="0"/>
              </a:rPr>
              <a:t>Payment Details</a:t>
            </a:r>
            <a:r>
              <a:rPr lang="en-US" sz="1200" kern="0" dirty="0">
                <a:solidFill>
                  <a:srgbClr val="000000"/>
                </a:solidFill>
                <a:uFillTx/>
                <a:latin typeface="Arial" panose="020B0604020202020204" pitchFamily="34" charset="0"/>
                <a:ea typeface="Times New Roman"/>
                <a:cs typeface="Arial" panose="020B0604020202020204" pitchFamily="34" charset="0"/>
              </a:rPr>
              <a:t>.</a:t>
            </a:r>
          </a:p>
        </p:txBody>
      </p:sp>
    </p:spTree>
    <p:extLst>
      <p:ext uri="{BB962C8B-B14F-4D97-AF65-F5344CB8AC3E}">
        <p14:creationId xmlns:p14="http://schemas.microsoft.com/office/powerpoint/2010/main" val="3412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052053" y="1371600"/>
            <a:ext cx="7653036" cy="5029200"/>
          </a:xfrm>
        </p:spPr>
        <p:txBody>
          <a:bodyPr>
            <a:normAutofit/>
          </a:bodyPr>
          <a:lstStyle/>
          <a:p>
            <a:pPr marL="0" indent="0">
              <a:buNone/>
            </a:pPr>
            <a:r>
              <a:rPr lang="en-US" sz="2400" b="1" i="1" dirty="0">
                <a:uFillTx/>
              </a:rPr>
              <a:t>Having completed this lesson, you should now be able to:</a:t>
            </a:r>
          </a:p>
          <a:p>
            <a:pPr marL="0" indent="0">
              <a:buNone/>
            </a:pPr>
            <a:endParaRPr lang="en-US" sz="2400" b="1" i="1" dirty="0">
              <a:uFillTx/>
            </a:endParaRPr>
          </a:p>
          <a:p>
            <a:r>
              <a:rPr lang="en-US" sz="2400" dirty="0">
                <a:uFillTx/>
              </a:rPr>
              <a:t>Describe the key systems steps to complete an additional pay PayPath transaction.</a:t>
            </a:r>
          </a:p>
          <a:p>
            <a:r>
              <a:rPr lang="en-US" sz="2400" dirty="0">
                <a:uFillTx/>
              </a:rPr>
              <a:t>Initiate additional pay PayPath transaction.</a:t>
            </a:r>
          </a:p>
          <a:p>
            <a:r>
              <a:rPr lang="en-US" sz="2400" dirty="0">
                <a:uFillTx/>
              </a:rPr>
              <a:t>Initiate update to additional pay PayPath transaction.</a:t>
            </a:r>
          </a:p>
          <a:p>
            <a:r>
              <a:rPr lang="en-US" sz="2400" dirty="0">
                <a:uFillTx/>
              </a:rPr>
              <a:t>Initiate retroactive additional pay PayPath transaction.</a:t>
            </a:r>
          </a:p>
        </p:txBody>
      </p:sp>
      <p:sp>
        <p:nvSpPr>
          <p:cNvPr id="4" name="Title 3"/>
          <p:cNvSpPr>
            <a:spLocks noGrp="1"/>
          </p:cNvSpPr>
          <p:nvPr>
            <p:ph type="title"/>
          </p:nvPr>
        </p:nvSpPr>
        <p:spPr/>
        <p:txBody>
          <a:bodyPr/>
          <a:lstStyle/>
          <a:p>
            <a:r>
              <a:rPr lang="en-US" dirty="0">
                <a:uFillTx/>
              </a:rPr>
              <a:t>Lesson Objectives Review</a:t>
            </a:r>
          </a:p>
        </p:txBody>
      </p:sp>
      <p:pic>
        <p:nvPicPr>
          <p:cNvPr id="6" name="Picture 5"/>
          <p:cNvPicPr>
            <a:picLocks noChangeAspect="1"/>
          </p:cNvPicPr>
          <p:nvPr/>
        </p:nvPicPr>
        <p:blipFill>
          <a:blip r:embed="rId3" cstate="print"/>
          <a:stretch>
            <a:fillRect/>
          </a:stretch>
        </p:blipFill>
        <p:spPr>
          <a:xfrm>
            <a:off x="581595" y="1436739"/>
            <a:ext cx="401044" cy="410668"/>
          </a:xfrm>
          <a:prstGeom prst="rect">
            <a:avLst/>
          </a:prstGeom>
        </p:spPr>
      </p:pic>
    </p:spTree>
    <p:extLst>
      <p:ext uri="{BB962C8B-B14F-4D97-AF65-F5344CB8AC3E}">
        <p14:creationId xmlns:p14="http://schemas.microsoft.com/office/powerpoint/2010/main" val="19008006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You now have the opportunity to assess your knowledge of the information presented in this lesson.</a:t>
            </a:r>
          </a:p>
          <a:p>
            <a:r>
              <a:rPr lang="en-US" sz="2400" dirty="0">
                <a:uFillTx/>
              </a:rPr>
              <a:t>The questions and answers presented in this review help you to determine whether you remember and understand the important points.</a:t>
            </a:r>
          </a:p>
        </p:txBody>
      </p:sp>
      <p:sp>
        <p:nvSpPr>
          <p:cNvPr id="3" name="Text Placeholder 2"/>
          <p:cNvSpPr>
            <a:spLocks noGrp="1"/>
          </p:cNvSpPr>
          <p:nvPr>
            <p:ph type="body" idx="10"/>
          </p:nvPr>
        </p:nvSpPr>
        <p:spPr/>
        <p:txBody>
          <a:bodyPr>
            <a:normAutofit/>
          </a:bodyPr>
          <a:lstStyle/>
          <a:p>
            <a:r>
              <a:rPr lang="en-US" sz="2800" dirty="0">
                <a:uFillTx/>
              </a:rPr>
              <a:t>Introduction</a:t>
            </a:r>
          </a:p>
        </p:txBody>
      </p:sp>
      <p:sp>
        <p:nvSpPr>
          <p:cNvPr id="4" name="Title 3"/>
          <p:cNvSpPr>
            <a:spLocks noGrp="1"/>
          </p:cNvSpPr>
          <p:nvPr>
            <p:ph type="title"/>
          </p:nvPr>
        </p:nvSpPr>
        <p:spPr/>
        <p:txBody>
          <a:bodyPr/>
          <a:lstStyle/>
          <a:p>
            <a:r>
              <a:rPr lang="en-US" dirty="0">
                <a:uFillTx/>
              </a:rPr>
              <a:t>Lesson Assessment</a:t>
            </a:r>
          </a:p>
        </p:txBody>
      </p:sp>
      <p:pic>
        <p:nvPicPr>
          <p:cNvPr id="5" name="Picture 4"/>
          <p:cNvPicPr>
            <a:picLocks noChangeAspect="1"/>
          </p:cNvPicPr>
          <p:nvPr/>
        </p:nvPicPr>
        <p:blipFill>
          <a:blip r:embed="rId3" cstate="print"/>
          <a:stretch>
            <a:fillRect/>
          </a:stretch>
        </p:blipFill>
        <p:spPr>
          <a:xfrm>
            <a:off x="3975607" y="3781319"/>
            <a:ext cx="2051568" cy="2051568"/>
          </a:xfrm>
          <a:prstGeom prst="rect">
            <a:avLst/>
          </a:prstGeom>
        </p:spPr>
      </p:pic>
    </p:spTree>
    <p:extLst>
      <p:ext uri="{BB962C8B-B14F-4D97-AF65-F5344CB8AC3E}">
        <p14:creationId xmlns:p14="http://schemas.microsoft.com/office/powerpoint/2010/main" val="40328749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uFillTx/>
              </a:rPr>
              <a:t>All additional pay must be entered as a _______________ amount.</a:t>
            </a:r>
          </a:p>
        </p:txBody>
      </p:sp>
      <p:sp>
        <p:nvSpPr>
          <p:cNvPr id="5" name="Title 4"/>
          <p:cNvSpPr>
            <a:spLocks noGrp="1"/>
          </p:cNvSpPr>
          <p:nvPr>
            <p:ph type="title"/>
          </p:nvPr>
        </p:nvSpPr>
        <p:spPr/>
        <p:txBody>
          <a:bodyPr/>
          <a:lstStyle/>
          <a:p>
            <a:r>
              <a:rPr lang="en-US" dirty="0">
                <a:uFillTx/>
              </a:rPr>
              <a:t>Fill-In-The-Blank</a:t>
            </a:r>
          </a:p>
        </p:txBody>
      </p:sp>
      <p:sp>
        <p:nvSpPr>
          <p:cNvPr id="7" name="TextBox 6"/>
          <p:cNvSpPr txBox="1">
            <a:spLocks/>
          </p:cNvSpPr>
          <p:nvPr/>
        </p:nvSpPr>
        <p:spPr>
          <a:xfrm>
            <a:off x="459619" y="1903076"/>
            <a:ext cx="3051126" cy="461665"/>
          </a:xfrm>
          <a:prstGeom prst="rect">
            <a:avLst/>
          </a:prstGeom>
          <a:noFill/>
        </p:spPr>
        <p:txBody>
          <a:bodyPr wrap="square" rtlCol="0" anchor="ctr">
            <a:spAutoFit/>
          </a:bodyPr>
          <a:lstStyle/>
          <a:p>
            <a:pPr algn="ctr"/>
            <a:r>
              <a:rPr lang="en-US" sz="2400" b="1" dirty="0">
                <a:solidFill>
                  <a:srgbClr val="1295D8"/>
                </a:solidFill>
                <a:uFillTx/>
                <a:cs typeface="Arial" panose="020B0604020202020204" pitchFamily="34" charset="0"/>
              </a:rPr>
              <a:t>flat per pay period</a:t>
            </a:r>
          </a:p>
        </p:txBody>
      </p:sp>
    </p:spTree>
    <p:extLst>
      <p:ext uri="{BB962C8B-B14F-4D97-AF65-F5344CB8AC3E}">
        <p14:creationId xmlns:p14="http://schemas.microsoft.com/office/powerpoint/2010/main" val="1089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457200" y="1179095"/>
            <a:ext cx="8229600" cy="4993105"/>
          </a:xfrm>
        </p:spPr>
        <p:txBody>
          <a:bodyPr>
            <a:normAutofit/>
          </a:bodyPr>
          <a:lstStyle/>
          <a:p>
            <a:pPr>
              <a:buFont typeface="Wingdings" panose="05000000000000000000" pitchFamily="2" charset="2"/>
              <a:buChar char="§"/>
            </a:pPr>
            <a:r>
              <a:rPr lang="en-US" sz="1900" b="1" u="sng" dirty="0">
                <a:uFillTx/>
              </a:rPr>
              <a:t>ALL</a:t>
            </a:r>
            <a:r>
              <a:rPr lang="en-US" sz="1900" b="1" dirty="0">
                <a:uFillTx/>
              </a:rPr>
              <a:t> </a:t>
            </a:r>
            <a:r>
              <a:rPr lang="en-US" sz="1900" b="1" dirty="0" err="1">
                <a:uFillTx/>
              </a:rPr>
              <a:t>PayPath</a:t>
            </a:r>
            <a:r>
              <a:rPr lang="en-US" sz="1900" b="1" dirty="0">
                <a:uFillTx/>
              </a:rPr>
              <a:t> transactions have to be submitted and approved at UCI prior to the Payroll Processing deadline.</a:t>
            </a:r>
          </a:p>
          <a:p>
            <a:pPr>
              <a:buFont typeface="Wingdings" panose="05000000000000000000" pitchFamily="2" charset="2"/>
              <a:buChar char="§"/>
            </a:pPr>
            <a:r>
              <a:rPr lang="en-US" sz="1900" dirty="0">
                <a:uFillTx/>
              </a:rPr>
              <a:t>If a PayPath transaction affects compensation, funding reallocates to ensure that all components of pay are allocated to the correct fund source after the transaction is processed. </a:t>
            </a:r>
            <a:r>
              <a:rPr lang="en-US" sz="1900" dirty="0" err="1">
                <a:uFillTx/>
              </a:rPr>
              <a:t>PayPath</a:t>
            </a:r>
            <a:r>
              <a:rPr lang="en-US" sz="1900" dirty="0">
                <a:uFillTx/>
              </a:rPr>
              <a:t> also ensures that the salary cap and other funding compliance requirements are followed. If necessary, employees with certain roles can update funding via Funding Entry page upon notification of a job change.</a:t>
            </a:r>
            <a:r>
              <a:rPr lang="en-US" sz="1900" b="1" dirty="0">
                <a:uFillTx/>
              </a:rPr>
              <a:t> </a:t>
            </a:r>
          </a:p>
          <a:p>
            <a:pPr>
              <a:buFont typeface="Wingdings" panose="05000000000000000000" pitchFamily="2" charset="2"/>
              <a:buChar char="§"/>
            </a:pPr>
            <a:r>
              <a:rPr lang="en-US" sz="1900" b="1" dirty="0">
                <a:uFillTx/>
              </a:rPr>
              <a:t>Only active employee records</a:t>
            </a:r>
            <a:r>
              <a:rPr lang="en-US" sz="1900" dirty="0">
                <a:uFillTx/>
              </a:rPr>
              <a:t> (Active, Paid Leave, Unpaid Leave or Short Work Break, including </a:t>
            </a:r>
            <a:r>
              <a:rPr lang="en-US" sz="1900" b="1" dirty="0">
                <a:uFillTx/>
              </a:rPr>
              <a:t>future hires</a:t>
            </a:r>
            <a:r>
              <a:rPr lang="en-US" sz="1900" dirty="0">
                <a:uFillTx/>
              </a:rPr>
              <a:t>) will be accessed through PayPath.</a:t>
            </a:r>
          </a:p>
          <a:p>
            <a:pPr>
              <a:buFont typeface="Wingdings" panose="05000000000000000000" pitchFamily="2" charset="2"/>
              <a:buChar char="§"/>
            </a:pPr>
            <a:r>
              <a:rPr lang="en-US" sz="1900" b="1" dirty="0">
                <a:uFillTx/>
              </a:rPr>
              <a:t>PayPath will be accessed by employee record</a:t>
            </a:r>
            <a:r>
              <a:rPr lang="en-US" sz="1900" dirty="0">
                <a:uFillTx/>
              </a:rPr>
              <a:t>. Therefore, if an employee has more than one job, each record will have to be updated separately. If multiple records exist, this may require coordination with another department or location.</a:t>
            </a:r>
          </a:p>
          <a:p>
            <a:pPr>
              <a:buFont typeface="Wingdings" panose="05000000000000000000" pitchFamily="2" charset="2"/>
              <a:buChar char="§"/>
            </a:pPr>
            <a:r>
              <a:rPr lang="en-US" sz="1900" dirty="0">
                <a:uFillTx/>
              </a:rPr>
              <a:t>When the transactions are submitted and approved, the information is updated based on the </a:t>
            </a:r>
            <a:r>
              <a:rPr lang="en-US" sz="1900" b="1" dirty="0">
                <a:uFillTx/>
              </a:rPr>
              <a:t>effective date </a:t>
            </a:r>
            <a:r>
              <a:rPr lang="en-US" sz="1900" dirty="0">
                <a:uFillTx/>
              </a:rPr>
              <a:t>entered.</a:t>
            </a:r>
            <a:endParaRPr lang="en-US" sz="2200" dirty="0">
              <a:uFillTx/>
            </a:endParaRPr>
          </a:p>
          <a:p>
            <a:endParaRPr lang="en-US" sz="2200" dirty="0">
              <a:uFillTx/>
            </a:endParaRPr>
          </a:p>
          <a:p>
            <a:endParaRPr lang="en-US" sz="2200" dirty="0">
              <a:uFillTx/>
            </a:endParaRPr>
          </a:p>
        </p:txBody>
      </p:sp>
      <p:sp>
        <p:nvSpPr>
          <p:cNvPr id="4" name="Title 3"/>
          <p:cNvSpPr>
            <a:spLocks noGrp="1"/>
          </p:cNvSpPr>
          <p:nvPr>
            <p:ph type="title"/>
          </p:nvPr>
        </p:nvSpPr>
        <p:spPr/>
        <p:txBody>
          <a:bodyPr>
            <a:noAutofit/>
          </a:bodyPr>
          <a:lstStyle/>
          <a:p>
            <a:r>
              <a:rPr lang="en-US" sz="3200" dirty="0">
                <a:uFillTx/>
              </a:rPr>
              <a:t>PayPath Actions</a:t>
            </a:r>
            <a:r>
              <a:rPr lang="en-US" sz="3200" dirty="0">
                <a:solidFill>
                  <a:srgbClr val="FF0000"/>
                </a:solidFill>
                <a:uFillTx/>
              </a:rPr>
              <a:t> </a:t>
            </a:r>
            <a:r>
              <a:rPr lang="en-US" sz="3200" dirty="0">
                <a:uFillTx/>
              </a:rPr>
              <a:t>– Important Notes</a:t>
            </a:r>
          </a:p>
        </p:txBody>
      </p:sp>
    </p:spTree>
    <p:extLst>
      <p:ext uri="{BB962C8B-B14F-4D97-AF65-F5344CB8AC3E}">
        <p14:creationId xmlns:p14="http://schemas.microsoft.com/office/powerpoint/2010/main" val="1193336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uFillTx/>
              </a:rPr>
              <a:t>Updates can be made to existing recurring additional pay transactions.</a:t>
            </a:r>
          </a:p>
        </p:txBody>
      </p:sp>
      <p:sp>
        <p:nvSpPr>
          <p:cNvPr id="4" name="Title 3"/>
          <p:cNvSpPr>
            <a:spLocks noGrp="1"/>
          </p:cNvSpPr>
          <p:nvPr>
            <p:ph type="title"/>
          </p:nvPr>
        </p:nvSpPr>
        <p:spPr/>
        <p:txBody>
          <a:bodyPr/>
          <a:lstStyle/>
          <a:p>
            <a:r>
              <a:rPr lang="en-US" dirty="0">
                <a:uFillTx/>
              </a:rPr>
              <a:t>True or False</a:t>
            </a:r>
          </a:p>
        </p:txBody>
      </p:sp>
      <p:sp>
        <p:nvSpPr>
          <p:cNvPr id="5" name="Rounded Rectangle 4"/>
          <p:cNvSpPr>
            <a:spLocks/>
          </p:cNvSpPr>
          <p:nvPr/>
        </p:nvSpPr>
        <p:spPr>
          <a:xfrm>
            <a:off x="838200" y="2943225"/>
            <a:ext cx="3381375" cy="1238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TRUE</a:t>
            </a:r>
          </a:p>
        </p:txBody>
      </p:sp>
      <p:sp>
        <p:nvSpPr>
          <p:cNvPr id="6" name="Rounded Rectangle 5">
            <a:hlinkClick r:id="rId3" action="ppaction://hlinksldjump"/>
          </p:cNvPr>
          <p:cNvSpPr>
            <a:spLocks/>
          </p:cNvSpPr>
          <p:nvPr/>
        </p:nvSpPr>
        <p:spPr>
          <a:xfrm>
            <a:off x="4924425" y="2943225"/>
            <a:ext cx="3381375" cy="1238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FALSE</a:t>
            </a:r>
          </a:p>
        </p:txBody>
      </p:sp>
      <p:sp>
        <p:nvSpPr>
          <p:cNvPr id="8" name="Action Button: Custom 7">
            <a:hlinkClick r:id="" action="ppaction://hlinkshowjump?jump=nextslide" highlightClick="1"/>
          </p:cNvPr>
          <p:cNvSpPr>
            <a:spLocks/>
          </p:cNvSpPr>
          <p:nvPr/>
        </p:nvSpPr>
        <p:spPr>
          <a:xfrm>
            <a:off x="3575713" y="5036024"/>
            <a:ext cx="1992573" cy="559558"/>
          </a:xfrm>
          <a:prstGeom prst="actionButtonBlank">
            <a:avLst/>
          </a:prstGeom>
          <a:solidFill>
            <a:srgbClr val="FFC000"/>
          </a:solidFill>
          <a:ln>
            <a:solidFill>
              <a:srgbClr val="0070C0"/>
            </a:solidFill>
          </a:ln>
        </p:spPr>
        <p:style>
          <a:lnRef idx="0">
            <a:srgbClr val="000000"/>
          </a:lnRef>
          <a:fillRef idx="0">
            <a:srgbClr val="000000"/>
          </a:fillRef>
          <a:effectRef idx="0">
            <a:srgbClr val="000000"/>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uFillTx/>
              </a:rPr>
              <a:t>Next</a:t>
            </a:r>
          </a:p>
        </p:txBody>
      </p:sp>
    </p:spTree>
    <p:extLst>
      <p:ext uri="{BB962C8B-B14F-4D97-AF65-F5344CB8AC3E}">
        <p14:creationId xmlns:p14="http://schemas.microsoft.com/office/powerpoint/2010/main" val="28107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FF000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487" y="1371600"/>
            <a:ext cx="8177193" cy="4800600"/>
          </a:xfrm>
        </p:spPr>
        <p:txBody>
          <a:bodyPr>
            <a:normAutofit/>
          </a:bodyPr>
          <a:lstStyle/>
          <a:p>
            <a:r>
              <a:rPr lang="en-US" dirty="0">
                <a:uFillTx/>
              </a:rPr>
              <a:t>The steps for entering a retroactive additional pay transaction are similar to any other additional pay, with the exception of the ___________.</a:t>
            </a:r>
          </a:p>
        </p:txBody>
      </p:sp>
      <p:sp>
        <p:nvSpPr>
          <p:cNvPr id="4" name="Title 3"/>
          <p:cNvSpPr>
            <a:spLocks noGrp="1"/>
          </p:cNvSpPr>
          <p:nvPr>
            <p:ph type="title"/>
          </p:nvPr>
        </p:nvSpPr>
        <p:spPr>
          <a:xfrm>
            <a:off x="157316" y="58228"/>
            <a:ext cx="8227181" cy="850911"/>
          </a:xfrm>
        </p:spPr>
        <p:txBody>
          <a:bodyPr/>
          <a:lstStyle/>
          <a:p>
            <a:r>
              <a:rPr lang="en-US" dirty="0">
                <a:solidFill>
                  <a:schemeClr val="tx1"/>
                </a:solidFill>
                <a:uFillTx/>
                <a:latin typeface="Arial Black" panose="020B0A04020102020204" pitchFamily="34" charset="0"/>
              </a:rPr>
              <a:t>Multiple Choice</a:t>
            </a:r>
          </a:p>
        </p:txBody>
      </p:sp>
      <p:sp>
        <p:nvSpPr>
          <p:cNvPr id="6" name="TextBox 5">
            <a:hlinkClick r:id="rId3" action="ppaction://hlinksldjump"/>
          </p:cNvPr>
          <p:cNvSpPr txBox="1">
            <a:spLocks/>
          </p:cNvSpPr>
          <p:nvPr/>
        </p:nvSpPr>
        <p:spPr>
          <a:xfrm>
            <a:off x="693682" y="3111866"/>
            <a:ext cx="5959384"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A. Pay Period Amount</a:t>
            </a:r>
          </a:p>
        </p:txBody>
      </p:sp>
      <p:sp>
        <p:nvSpPr>
          <p:cNvPr id="8" name="TextBox 7">
            <a:hlinkClick r:id="rId4" action="ppaction://hlinksldjump"/>
          </p:cNvPr>
          <p:cNvSpPr txBox="1">
            <a:spLocks/>
          </p:cNvSpPr>
          <p:nvPr/>
        </p:nvSpPr>
        <p:spPr>
          <a:xfrm>
            <a:off x="693681" y="3671567"/>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B. Effective Date</a:t>
            </a:r>
          </a:p>
        </p:txBody>
      </p:sp>
      <p:sp>
        <p:nvSpPr>
          <p:cNvPr id="9" name="TextBox 8">
            <a:hlinkClick r:id="rId3" action="ppaction://hlinksldjump"/>
          </p:cNvPr>
          <p:cNvSpPr txBox="1">
            <a:spLocks/>
          </p:cNvSpPr>
          <p:nvPr/>
        </p:nvSpPr>
        <p:spPr>
          <a:xfrm>
            <a:off x="693681" y="4283791"/>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C. End Date</a:t>
            </a:r>
          </a:p>
        </p:txBody>
      </p:sp>
      <p:sp>
        <p:nvSpPr>
          <p:cNvPr id="10" name="TextBox 9">
            <a:hlinkClick r:id="rId3" action="ppaction://hlinksldjump"/>
          </p:cNvPr>
          <p:cNvSpPr txBox="1">
            <a:spLocks/>
          </p:cNvSpPr>
          <p:nvPr/>
        </p:nvSpPr>
        <p:spPr>
          <a:xfrm>
            <a:off x="693681" y="4875829"/>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D. All of the Above</a:t>
            </a:r>
          </a:p>
        </p:txBody>
      </p:sp>
      <p:sp>
        <p:nvSpPr>
          <p:cNvPr id="11" name="TextBox 10">
            <a:hlinkClick r:id="rId3" action="ppaction://hlinksldjump"/>
          </p:cNvPr>
          <p:cNvSpPr txBox="1">
            <a:spLocks/>
          </p:cNvSpPr>
          <p:nvPr/>
        </p:nvSpPr>
        <p:spPr>
          <a:xfrm>
            <a:off x="693681" y="5492690"/>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E. A and B</a:t>
            </a:r>
          </a:p>
        </p:txBody>
      </p:sp>
    </p:spTree>
    <p:extLst>
      <p:ext uri="{BB962C8B-B14F-4D97-AF65-F5344CB8AC3E}">
        <p14:creationId xmlns:p14="http://schemas.microsoft.com/office/powerpoint/2010/main" val="3727059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00B05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FF0000"/>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0"/>
                                        </p:tgtEl>
                                        <p:attrNameLst>
                                          <p:attrName>fillcolor</p:attrName>
                                        </p:attrNameLst>
                                      </p:cBhvr>
                                      <p:to>
                                        <a:srgbClr val="FF0000"/>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rgbClr val="FF0000"/>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787A7-3EFB-7E41-9930-292C26A641E9}"/>
              </a:ext>
            </a:extLst>
          </p:cNvPr>
          <p:cNvSpPr>
            <a:spLocks noGrp="1"/>
          </p:cNvSpPr>
          <p:nvPr>
            <p:ph idx="1"/>
          </p:nvPr>
        </p:nvSpPr>
        <p:spPr/>
        <p:txBody>
          <a:bodyPr/>
          <a:lstStyle/>
          <a:p>
            <a:r>
              <a:rPr lang="en-US" dirty="0"/>
              <a:t>Submit to via case to UCPC when changes cannot be made using a module transaction.</a:t>
            </a:r>
          </a:p>
          <a:p>
            <a:pPr lvl="1"/>
            <a:r>
              <a:rPr lang="en-US" b="1" dirty="0"/>
              <a:t>Position Update Form </a:t>
            </a:r>
            <a:r>
              <a:rPr lang="en-US" dirty="0"/>
              <a:t>– To make changes to a position when the effective date has already been used or data is not writing to the system correctly.</a:t>
            </a:r>
          </a:p>
          <a:p>
            <a:pPr lvl="1"/>
            <a:r>
              <a:rPr lang="en-US" b="1" dirty="0"/>
              <a:t>Job Data Update Form </a:t>
            </a:r>
            <a:r>
              <a:rPr lang="en-US" dirty="0"/>
              <a:t>– To make changes to job data when a module transaction is not available or unable to process correctly.</a:t>
            </a:r>
          </a:p>
          <a:p>
            <a:pPr lvl="1"/>
            <a:r>
              <a:rPr lang="en-US" b="1" dirty="0"/>
              <a:t>Recurring Additional Pay Change Form </a:t>
            </a:r>
            <a:r>
              <a:rPr lang="en-US" dirty="0"/>
              <a:t>– Request from UCPC via case to make changes to an existing recurring additional pay.</a:t>
            </a:r>
          </a:p>
        </p:txBody>
      </p:sp>
      <p:sp>
        <p:nvSpPr>
          <p:cNvPr id="3" name="Title 2">
            <a:extLst>
              <a:ext uri="{FF2B5EF4-FFF2-40B4-BE49-F238E27FC236}">
                <a16:creationId xmlns:a16="http://schemas.microsoft.com/office/drawing/2014/main" id="{04651F99-8838-B545-9E6A-E6E4EA26252C}"/>
              </a:ext>
            </a:extLst>
          </p:cNvPr>
          <p:cNvSpPr>
            <a:spLocks noGrp="1"/>
          </p:cNvSpPr>
          <p:nvPr>
            <p:ph type="title"/>
          </p:nvPr>
        </p:nvSpPr>
        <p:spPr/>
        <p:txBody>
          <a:bodyPr>
            <a:normAutofit fontScale="90000"/>
          </a:bodyPr>
          <a:lstStyle/>
          <a:p>
            <a:r>
              <a:rPr lang="en-US" dirty="0"/>
              <a:t>UCPC Update Forms</a:t>
            </a:r>
          </a:p>
        </p:txBody>
      </p:sp>
    </p:spTree>
    <p:extLst>
      <p:ext uri="{BB962C8B-B14F-4D97-AF65-F5344CB8AC3E}">
        <p14:creationId xmlns:p14="http://schemas.microsoft.com/office/powerpoint/2010/main" val="15365291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CCD8B-BEC6-DE4B-9159-E22B57CAECC0}"/>
              </a:ext>
            </a:extLst>
          </p:cNvPr>
          <p:cNvSpPr>
            <a:spLocks noGrp="1"/>
          </p:cNvSpPr>
          <p:nvPr>
            <p:ph idx="1"/>
          </p:nvPr>
        </p:nvSpPr>
        <p:spPr>
          <a:ln>
            <a:noFill/>
          </a:ln>
        </p:spPr>
        <p:txBody>
          <a:bodyPr/>
          <a:lstStyle/>
          <a:p>
            <a:r>
              <a:rPr lang="en-US" dirty="0"/>
              <a:t>Navigation – From </a:t>
            </a:r>
            <a:r>
              <a:rPr lang="en-US" dirty="0" err="1"/>
              <a:t>UCPath</a:t>
            </a:r>
            <a:r>
              <a:rPr lang="en-US" dirty="0"/>
              <a:t> Dashboard</a:t>
            </a:r>
          </a:p>
          <a:p>
            <a:pPr lvl="1"/>
            <a:r>
              <a:rPr lang="en-US" dirty="0"/>
              <a:t>Forms Library &gt; Access Forms</a:t>
            </a:r>
          </a:p>
          <a:p>
            <a:pPr lvl="2"/>
            <a:r>
              <a:rPr lang="en-US" dirty="0"/>
              <a:t>In Forms Library under </a:t>
            </a:r>
            <a:r>
              <a:rPr lang="en-US" b="1" dirty="0"/>
              <a:t>Human Resources </a:t>
            </a:r>
          </a:p>
          <a:p>
            <a:pPr lvl="2"/>
            <a:endParaRPr lang="en-US" b="1" dirty="0"/>
          </a:p>
          <a:p>
            <a:pPr lvl="2"/>
            <a:endParaRPr lang="en-US" b="1" dirty="0"/>
          </a:p>
        </p:txBody>
      </p:sp>
      <p:sp>
        <p:nvSpPr>
          <p:cNvPr id="3" name="Title 2">
            <a:extLst>
              <a:ext uri="{FF2B5EF4-FFF2-40B4-BE49-F238E27FC236}">
                <a16:creationId xmlns:a16="http://schemas.microsoft.com/office/drawing/2014/main" id="{501837EF-8B89-6F44-890E-F507C3A833A0}"/>
              </a:ext>
            </a:extLst>
          </p:cNvPr>
          <p:cNvSpPr>
            <a:spLocks noGrp="1"/>
          </p:cNvSpPr>
          <p:nvPr>
            <p:ph type="title"/>
          </p:nvPr>
        </p:nvSpPr>
        <p:spPr/>
        <p:txBody>
          <a:bodyPr>
            <a:normAutofit fontScale="90000"/>
          </a:bodyPr>
          <a:lstStyle/>
          <a:p>
            <a:r>
              <a:rPr lang="en-US" dirty="0"/>
              <a:t>UCPC Update Forms – Position Data</a:t>
            </a:r>
          </a:p>
        </p:txBody>
      </p:sp>
      <p:pic>
        <p:nvPicPr>
          <p:cNvPr id="5" name="Picture 4">
            <a:extLst>
              <a:ext uri="{FF2B5EF4-FFF2-40B4-BE49-F238E27FC236}">
                <a16:creationId xmlns:a16="http://schemas.microsoft.com/office/drawing/2014/main" id="{23A82437-7289-FE47-A25D-647167ACE6AB}"/>
              </a:ext>
            </a:extLst>
          </p:cNvPr>
          <p:cNvPicPr>
            <a:picLocks noChangeAspect="1"/>
          </p:cNvPicPr>
          <p:nvPr/>
        </p:nvPicPr>
        <p:blipFill>
          <a:blip r:embed="rId2"/>
          <a:stretch>
            <a:fillRect/>
          </a:stretch>
        </p:blipFill>
        <p:spPr>
          <a:xfrm>
            <a:off x="643944" y="2654920"/>
            <a:ext cx="7701566" cy="3299460"/>
          </a:xfrm>
          <a:prstGeom prst="rect">
            <a:avLst/>
          </a:prstGeom>
          <a:effectLst>
            <a:glow rad="177800">
              <a:schemeClr val="accent1">
                <a:satMod val="175000"/>
                <a:alpha val="40000"/>
              </a:schemeClr>
            </a:glow>
          </a:effectLst>
        </p:spPr>
      </p:pic>
    </p:spTree>
    <p:extLst>
      <p:ext uri="{BB962C8B-B14F-4D97-AF65-F5344CB8AC3E}">
        <p14:creationId xmlns:p14="http://schemas.microsoft.com/office/powerpoint/2010/main" val="29847742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CCD8B-BEC6-DE4B-9159-E22B57CAECC0}"/>
              </a:ext>
            </a:extLst>
          </p:cNvPr>
          <p:cNvSpPr>
            <a:spLocks noGrp="1"/>
          </p:cNvSpPr>
          <p:nvPr>
            <p:ph idx="1"/>
          </p:nvPr>
        </p:nvSpPr>
        <p:spPr>
          <a:ln>
            <a:noFill/>
          </a:ln>
        </p:spPr>
        <p:txBody>
          <a:bodyPr/>
          <a:lstStyle/>
          <a:p>
            <a:r>
              <a:rPr lang="en-US" dirty="0"/>
              <a:t>Navigation – From </a:t>
            </a:r>
            <a:r>
              <a:rPr lang="en-US" dirty="0" err="1"/>
              <a:t>UCPath</a:t>
            </a:r>
            <a:r>
              <a:rPr lang="en-US" dirty="0"/>
              <a:t> Dashboard</a:t>
            </a:r>
          </a:p>
          <a:p>
            <a:pPr lvl="1"/>
            <a:r>
              <a:rPr lang="en-US" dirty="0"/>
              <a:t>Forms Library &gt; Access Forms</a:t>
            </a:r>
          </a:p>
          <a:p>
            <a:pPr lvl="2"/>
            <a:r>
              <a:rPr lang="en-US" dirty="0"/>
              <a:t>In Forms Library under </a:t>
            </a:r>
            <a:r>
              <a:rPr lang="en-US" b="1" dirty="0"/>
              <a:t>Human Resources </a:t>
            </a:r>
          </a:p>
          <a:p>
            <a:pPr lvl="2"/>
            <a:endParaRPr lang="en-US" b="1" dirty="0"/>
          </a:p>
          <a:p>
            <a:pPr lvl="2"/>
            <a:endParaRPr lang="en-US" b="1" dirty="0"/>
          </a:p>
        </p:txBody>
      </p:sp>
      <p:sp>
        <p:nvSpPr>
          <p:cNvPr id="3" name="Title 2">
            <a:extLst>
              <a:ext uri="{FF2B5EF4-FFF2-40B4-BE49-F238E27FC236}">
                <a16:creationId xmlns:a16="http://schemas.microsoft.com/office/drawing/2014/main" id="{501837EF-8B89-6F44-890E-F507C3A833A0}"/>
              </a:ext>
            </a:extLst>
          </p:cNvPr>
          <p:cNvSpPr>
            <a:spLocks noGrp="1"/>
          </p:cNvSpPr>
          <p:nvPr>
            <p:ph type="title"/>
          </p:nvPr>
        </p:nvSpPr>
        <p:spPr/>
        <p:txBody>
          <a:bodyPr>
            <a:normAutofit fontScale="90000"/>
          </a:bodyPr>
          <a:lstStyle/>
          <a:p>
            <a:r>
              <a:rPr lang="en-US" dirty="0"/>
              <a:t>UCPC Update Forms – Job Data</a:t>
            </a:r>
          </a:p>
        </p:txBody>
      </p:sp>
      <p:pic>
        <p:nvPicPr>
          <p:cNvPr id="4" name="Picture 3">
            <a:extLst>
              <a:ext uri="{FF2B5EF4-FFF2-40B4-BE49-F238E27FC236}">
                <a16:creationId xmlns:a16="http://schemas.microsoft.com/office/drawing/2014/main" id="{8ECEF5AE-72B5-FE4D-95A5-1E07FAAF9E02}"/>
              </a:ext>
            </a:extLst>
          </p:cNvPr>
          <p:cNvPicPr>
            <a:picLocks noChangeAspect="1"/>
          </p:cNvPicPr>
          <p:nvPr/>
        </p:nvPicPr>
        <p:blipFill>
          <a:blip r:embed="rId2"/>
          <a:stretch>
            <a:fillRect/>
          </a:stretch>
        </p:blipFill>
        <p:spPr>
          <a:xfrm>
            <a:off x="553792" y="2658636"/>
            <a:ext cx="7933386" cy="3398775"/>
          </a:xfrm>
          <a:prstGeom prst="rect">
            <a:avLst/>
          </a:prstGeom>
          <a:effectLst>
            <a:glow rad="203200">
              <a:schemeClr val="accent1">
                <a:satMod val="175000"/>
                <a:alpha val="40000"/>
              </a:schemeClr>
            </a:glow>
          </a:effectLst>
        </p:spPr>
      </p:pic>
    </p:spTree>
    <p:extLst>
      <p:ext uri="{BB962C8B-B14F-4D97-AF65-F5344CB8AC3E}">
        <p14:creationId xmlns:p14="http://schemas.microsoft.com/office/powerpoint/2010/main" val="42779779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CCD8B-BEC6-DE4B-9159-E22B57CAECC0}"/>
              </a:ext>
            </a:extLst>
          </p:cNvPr>
          <p:cNvSpPr>
            <a:spLocks noGrp="1"/>
          </p:cNvSpPr>
          <p:nvPr>
            <p:ph idx="1"/>
          </p:nvPr>
        </p:nvSpPr>
        <p:spPr>
          <a:ln>
            <a:noFill/>
          </a:ln>
        </p:spPr>
        <p:txBody>
          <a:bodyPr/>
          <a:lstStyle/>
          <a:p>
            <a:r>
              <a:rPr lang="en-US" dirty="0"/>
              <a:t>The Recurring Additional Pay Form FR.021 will need to be requested via case from UCPC.</a:t>
            </a:r>
          </a:p>
          <a:p>
            <a:r>
              <a:rPr lang="en-US" dirty="0"/>
              <a:t>Click on the </a:t>
            </a:r>
            <a:r>
              <a:rPr lang="en-US" b="1" dirty="0"/>
              <a:t>Ask </a:t>
            </a:r>
            <a:r>
              <a:rPr lang="en-US" b="1" dirty="0" err="1"/>
              <a:t>UCPath</a:t>
            </a:r>
            <a:r>
              <a:rPr lang="en-US" b="1" dirty="0"/>
              <a:t> Center</a:t>
            </a:r>
            <a:r>
              <a:rPr lang="en-US" dirty="0"/>
              <a:t> which is located in the upper right corner in </a:t>
            </a:r>
            <a:r>
              <a:rPr lang="en-US" dirty="0" err="1"/>
              <a:t>UCPath</a:t>
            </a:r>
            <a:r>
              <a:rPr lang="en-US" dirty="0"/>
              <a:t> Production.  The form will be sent to you via the case response.</a:t>
            </a:r>
          </a:p>
          <a:p>
            <a:endParaRPr lang="en-US" b="1" dirty="0"/>
          </a:p>
          <a:p>
            <a:pPr lvl="2"/>
            <a:endParaRPr lang="en-US" b="1" dirty="0"/>
          </a:p>
          <a:p>
            <a:pPr lvl="2"/>
            <a:endParaRPr lang="en-US" b="1" dirty="0"/>
          </a:p>
          <a:p>
            <a:pPr lvl="2"/>
            <a:endParaRPr lang="en-US" b="1" dirty="0"/>
          </a:p>
          <a:p>
            <a:pPr lvl="2"/>
            <a:endParaRPr lang="en-US" b="1" dirty="0"/>
          </a:p>
        </p:txBody>
      </p:sp>
      <p:sp>
        <p:nvSpPr>
          <p:cNvPr id="3" name="Title 2">
            <a:extLst>
              <a:ext uri="{FF2B5EF4-FFF2-40B4-BE49-F238E27FC236}">
                <a16:creationId xmlns:a16="http://schemas.microsoft.com/office/drawing/2014/main" id="{501837EF-8B89-6F44-890E-F507C3A833A0}"/>
              </a:ext>
            </a:extLst>
          </p:cNvPr>
          <p:cNvSpPr>
            <a:spLocks noGrp="1"/>
          </p:cNvSpPr>
          <p:nvPr>
            <p:ph type="title"/>
          </p:nvPr>
        </p:nvSpPr>
        <p:spPr>
          <a:xfrm>
            <a:off x="14748" y="76757"/>
            <a:ext cx="8472430" cy="623163"/>
          </a:xfrm>
        </p:spPr>
        <p:txBody>
          <a:bodyPr>
            <a:normAutofit fontScale="90000"/>
          </a:bodyPr>
          <a:lstStyle/>
          <a:p>
            <a:r>
              <a:rPr lang="en-US" dirty="0"/>
              <a:t>UCPC Update Forms – Additional Pay</a:t>
            </a:r>
          </a:p>
        </p:txBody>
      </p:sp>
      <p:pic>
        <p:nvPicPr>
          <p:cNvPr id="5" name="Picture 4">
            <a:extLst>
              <a:ext uri="{FF2B5EF4-FFF2-40B4-BE49-F238E27FC236}">
                <a16:creationId xmlns:a16="http://schemas.microsoft.com/office/drawing/2014/main" id="{6F5E8E77-4262-1941-98D7-D00788B33823}"/>
              </a:ext>
            </a:extLst>
          </p:cNvPr>
          <p:cNvPicPr>
            <a:picLocks noChangeAspect="1"/>
          </p:cNvPicPr>
          <p:nvPr/>
        </p:nvPicPr>
        <p:blipFill>
          <a:blip r:embed="rId2"/>
          <a:stretch>
            <a:fillRect/>
          </a:stretch>
        </p:blipFill>
        <p:spPr>
          <a:xfrm>
            <a:off x="2987313" y="4031087"/>
            <a:ext cx="2527300" cy="1558344"/>
          </a:xfrm>
          <a:prstGeom prst="rect">
            <a:avLst/>
          </a:prstGeom>
        </p:spPr>
      </p:pic>
    </p:spTree>
    <p:extLst>
      <p:ext uri="{BB962C8B-B14F-4D97-AF65-F5344CB8AC3E}">
        <p14:creationId xmlns:p14="http://schemas.microsoft.com/office/powerpoint/2010/main" val="19831003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525" y="1371600"/>
            <a:ext cx="8296275" cy="4800600"/>
          </a:xfrm>
        </p:spPr>
        <p:txBody>
          <a:bodyPr>
            <a:normAutofit fontScale="70000" lnSpcReduction="20000"/>
          </a:bodyPr>
          <a:lstStyle/>
          <a:p>
            <a:r>
              <a:rPr lang="en-US" dirty="0">
                <a:uFillTx/>
              </a:rPr>
              <a:t>As the Location PayPath Initiator, you initiate position data change, job data change and additional pay transactions, which are workflowed to Location PayPath Approver(s) for approval.</a:t>
            </a:r>
          </a:p>
          <a:p>
            <a:r>
              <a:rPr lang="en-US" b="1" dirty="0">
                <a:uFillTx/>
              </a:rPr>
              <a:t>PayPath Actions </a:t>
            </a:r>
            <a:r>
              <a:rPr lang="en-US" dirty="0">
                <a:uFillTx/>
              </a:rPr>
              <a:t>allows historic, current or future updates in </a:t>
            </a:r>
            <a:r>
              <a:rPr lang="en-US" b="1" dirty="0">
                <a:uFillTx/>
              </a:rPr>
              <a:t>Position Data </a:t>
            </a:r>
            <a:r>
              <a:rPr lang="en-US" dirty="0">
                <a:uFillTx/>
              </a:rPr>
              <a:t>and </a:t>
            </a:r>
            <a:r>
              <a:rPr lang="en-US" b="1" dirty="0">
                <a:uFillTx/>
              </a:rPr>
              <a:t>Job Data</a:t>
            </a:r>
            <a:r>
              <a:rPr lang="en-US" dirty="0">
                <a:uFillTx/>
              </a:rPr>
              <a:t>.</a:t>
            </a:r>
          </a:p>
          <a:p>
            <a:r>
              <a:rPr lang="en-US" dirty="0">
                <a:uFillTx/>
              </a:rPr>
              <a:t>The position data change </a:t>
            </a:r>
            <a:r>
              <a:rPr lang="en-US" b="1" dirty="0">
                <a:uFillTx/>
              </a:rPr>
              <a:t>Effective Date </a:t>
            </a:r>
            <a:r>
              <a:rPr lang="en-US" dirty="0">
                <a:uFillTx/>
              </a:rPr>
              <a:t>cannot be the same date as any existing effective date for the employee in the </a:t>
            </a:r>
            <a:r>
              <a:rPr lang="en-US" b="1" dirty="0">
                <a:uFillTx/>
              </a:rPr>
              <a:t>Position Information</a:t>
            </a:r>
            <a:r>
              <a:rPr lang="en-US" dirty="0">
                <a:uFillTx/>
              </a:rPr>
              <a:t> component because there is no sequence field for same-date actions.</a:t>
            </a:r>
          </a:p>
          <a:p>
            <a:r>
              <a:rPr lang="en-US" b="1" dirty="0">
                <a:uFillTx/>
              </a:rPr>
              <a:t>Job Data </a:t>
            </a:r>
            <a:r>
              <a:rPr lang="en-US" dirty="0">
                <a:uFillTx/>
              </a:rPr>
              <a:t>changes can be made independent of a position data change. However, if a position data change is made, PayPath automatically updates the </a:t>
            </a:r>
            <a:r>
              <a:rPr lang="en-US" b="1" dirty="0">
                <a:uFillTx/>
              </a:rPr>
              <a:t>Job Data </a:t>
            </a:r>
            <a:r>
              <a:rPr lang="en-US" dirty="0">
                <a:uFillTx/>
              </a:rPr>
              <a:t>page to display the new position information.</a:t>
            </a:r>
          </a:p>
          <a:p>
            <a:r>
              <a:rPr lang="en-US" dirty="0">
                <a:uFillTx/>
              </a:rPr>
              <a:t>Refer to the </a:t>
            </a:r>
            <a:r>
              <a:rPr lang="en-US" i="1" dirty="0">
                <a:uFillTx/>
              </a:rPr>
              <a:t>PayPath Transactions – Action Codes, Reason Codes and Descriptions </a:t>
            </a:r>
            <a:r>
              <a:rPr lang="en-US" dirty="0">
                <a:uFillTx/>
              </a:rPr>
              <a:t>job aid for a description of all </a:t>
            </a:r>
            <a:r>
              <a:rPr lang="en-US" b="1" dirty="0">
                <a:uFillTx/>
              </a:rPr>
              <a:t>Action</a:t>
            </a:r>
            <a:r>
              <a:rPr lang="en-US" dirty="0">
                <a:uFillTx/>
              </a:rPr>
              <a:t> and </a:t>
            </a:r>
            <a:r>
              <a:rPr lang="en-US" b="1" dirty="0">
                <a:uFillTx/>
              </a:rPr>
              <a:t>Action Reason </a:t>
            </a:r>
            <a:r>
              <a:rPr lang="en-US" dirty="0">
                <a:uFillTx/>
              </a:rPr>
              <a:t>code combinations.</a:t>
            </a:r>
            <a:endParaRPr lang="en-US" i="1" dirty="0">
              <a:uFillTx/>
            </a:endParaRPr>
          </a:p>
        </p:txBody>
      </p:sp>
      <p:sp>
        <p:nvSpPr>
          <p:cNvPr id="3" name="Title 2"/>
          <p:cNvSpPr>
            <a:spLocks noGrp="1"/>
          </p:cNvSpPr>
          <p:nvPr>
            <p:ph type="title"/>
          </p:nvPr>
        </p:nvSpPr>
        <p:spPr/>
        <p:txBody>
          <a:bodyPr/>
          <a:lstStyle/>
          <a:p>
            <a:r>
              <a:rPr lang="en-US" dirty="0">
                <a:uFillTx/>
              </a:rPr>
              <a:t>Putting It All Together</a:t>
            </a:r>
          </a:p>
        </p:txBody>
      </p:sp>
      <p:pic>
        <p:nvPicPr>
          <p:cNvPr id="5" name="Picture 4"/>
          <p:cNvPicPr>
            <a:picLocks noChangeAspect="1"/>
          </p:cNvPicPr>
          <p:nvPr/>
        </p:nvPicPr>
        <p:blipFill>
          <a:blip r:embed="rId3" cstate="print"/>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13068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4"/>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Arial"/>
              <a:buChar char="•"/>
            </a:pPr>
            <a:r>
              <a:rPr lang="en-US">
                <a:uFillTx/>
              </a:rPr>
              <a:t>Review parking lot</a:t>
            </a:r>
            <a:endParaRPr>
              <a:uFillTx/>
            </a:endParaRPr>
          </a:p>
        </p:txBody>
      </p:sp>
      <p:sp>
        <p:nvSpPr>
          <p:cNvPr id="590" name="Google Shape;590;p44"/>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Parking Lot</a:t>
            </a:r>
            <a:endParaRPr>
              <a:uFillTx/>
            </a:endParaRPr>
          </a:p>
        </p:txBody>
      </p:sp>
      <p:sp>
        <p:nvSpPr>
          <p:cNvPr id="591" name="Google Shape;591;p44"/>
          <p:cNvSpPr txBox="1">
            <a:spLocks/>
          </p:cNvSpPr>
          <p:nvPr/>
        </p:nvSpPr>
        <p:spPr>
          <a:xfrm>
            <a:off x="6925586" y="5895332"/>
            <a:ext cx="232178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2FAEFF"/>
                </a:solidFill>
                <a:uFillTx/>
                <a:latin typeface="Calibri"/>
                <a:ea typeface="Calibri"/>
                <a:cs typeface="Calibri"/>
                <a:sym typeface="Calibri"/>
              </a:rPr>
              <a:t>UCPATH CENTER</a:t>
            </a:r>
            <a:endParaRPr>
              <a:uFillTx/>
            </a:endParaRPr>
          </a:p>
        </p:txBody>
      </p:sp>
      <p:pic>
        <p:nvPicPr>
          <p:cNvPr id="592" name="Google Shape;592;p44" descr="cloudcomputingEDES545 - applications"/>
          <p:cNvPicPr preferRelativeResize="0"/>
          <p:nvPr/>
        </p:nvPicPr>
        <p:blipFill rotWithShape="1">
          <a:blip r:embed="rId3"/>
          <a:srcRect/>
          <a:stretch/>
        </p:blipFill>
        <p:spPr>
          <a:xfrm>
            <a:off x="1759932" y="2526314"/>
            <a:ext cx="5328554" cy="3123829"/>
          </a:xfrm>
          <a:prstGeom prst="rect">
            <a:avLst/>
          </a:prstGeom>
          <a:noFill/>
          <a:ln>
            <a:noFill/>
          </a:ln>
        </p:spPr>
      </p:pic>
    </p:spTree>
    <p:extLst>
      <p:ext uri="{BB962C8B-B14F-4D97-AF65-F5344CB8AC3E}">
        <p14:creationId xmlns:p14="http://schemas.microsoft.com/office/powerpoint/2010/main" val="19256057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12"/>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D579B"/>
              </a:buClr>
              <a:buSzPts val="3600"/>
              <a:buFont typeface="Arial"/>
              <a:buNone/>
            </a:pPr>
            <a:r>
              <a:rPr lang="en-US" sz="3600" b="1" dirty="0">
                <a:solidFill>
                  <a:srgbClr val="1D579B"/>
                </a:solidFill>
                <a:uFillTx/>
                <a:latin typeface="Arial"/>
                <a:ea typeface="Arial"/>
                <a:cs typeface="Arial"/>
                <a:sym typeface="Arial"/>
              </a:rPr>
              <a:t>Reference Material</a:t>
            </a:r>
            <a:endParaRPr dirty="0">
              <a:uFillTx/>
            </a:endParaRPr>
          </a:p>
        </p:txBody>
      </p:sp>
      <p:pic>
        <p:nvPicPr>
          <p:cNvPr id="1482" name="Google Shape;1482;p112">
            <a:hlinkClick r:id="rId3" action="ppaction://hlinksldjump"/>
          </p:cNvPr>
          <p:cNvPicPr preferRelativeResize="0"/>
          <p:nvPr/>
        </p:nvPicPr>
        <p:blipFill rotWithShape="1">
          <a:blip r:embed="rId4"/>
          <a:srcRect b="10636"/>
          <a:stretch/>
        </p:blipFill>
        <p:spPr>
          <a:xfrm>
            <a:off x="8515030" y="77986"/>
            <a:ext cx="537530" cy="518160"/>
          </a:xfrm>
          <a:prstGeom prst="rect">
            <a:avLst/>
          </a:prstGeom>
          <a:noFill/>
          <a:ln>
            <a:noFill/>
          </a:ln>
        </p:spPr>
      </p:pic>
      <p:pic>
        <p:nvPicPr>
          <p:cNvPr id="2" name="Picture 1" descr="Digital Rights and Responsibilities - Digital Citizenship: are you a digital citizen?"/>
          <p:cNvPicPr>
            <a:picLocks noChangeAspect="1"/>
          </p:cNvPicPr>
          <p:nvPr/>
        </p:nvPicPr>
        <p:blipFill>
          <a:blip r:embed="rId5"/>
          <a:stretch>
            <a:fillRect/>
          </a:stretch>
        </p:blipFill>
        <p:spPr>
          <a:xfrm>
            <a:off x="3452622" y="3358147"/>
            <a:ext cx="2247900" cy="2387600"/>
          </a:xfrm>
          <a:prstGeom prst="rect">
            <a:avLst/>
          </a:prstGeom>
        </p:spPr>
      </p:pic>
    </p:spTree>
    <p:extLst>
      <p:ext uri="{BB962C8B-B14F-4D97-AF65-F5344CB8AC3E}">
        <p14:creationId xmlns:p14="http://schemas.microsoft.com/office/powerpoint/2010/main" val="8718283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Reference Material for Review</a:t>
            </a:r>
          </a:p>
        </p:txBody>
      </p:sp>
      <p:sp>
        <p:nvSpPr>
          <p:cNvPr id="4" name="Slide Number Placeholder 3"/>
          <p:cNvSpPr>
            <a:spLocks noGrp="1"/>
          </p:cNvSpPr>
          <p:nvPr>
            <p:ph type="sldNum" sz="quarter" idx="4294967295"/>
          </p:nvPr>
        </p:nvSpPr>
        <p:spPr/>
        <p:txBody>
          <a:bodyPr/>
          <a:lstStyle/>
          <a:p>
            <a:endParaRPr lang="en-US" dirty="0"/>
          </a:p>
        </p:txBody>
      </p:sp>
      <p:pic>
        <p:nvPicPr>
          <p:cNvPr id="5" name="Picture 4"/>
          <p:cNvPicPr>
            <a:picLocks noChangeAspect="1"/>
          </p:cNvPicPr>
          <p:nvPr/>
        </p:nvPicPr>
        <p:blipFill rotWithShape="1">
          <a:blip r:embed="rId3"/>
          <a:srcRect l="-1" t="11846" r="580"/>
          <a:stretch/>
        </p:blipFill>
        <p:spPr>
          <a:xfrm>
            <a:off x="3174273" y="1214845"/>
            <a:ext cx="5823955" cy="4611189"/>
          </a:xfrm>
          <a:prstGeom prst="rect">
            <a:avLst/>
          </a:prstGeom>
          <a:ln>
            <a:solidFill>
              <a:srgbClr val="243F60"/>
            </a:solidFill>
          </a:ln>
          <a:effectLst>
            <a:outerShdw blurRad="50800" dist="38100" dir="2700000" algn="tl" rotWithShape="0">
              <a:prstClr val="black">
                <a:alpha val="40000"/>
              </a:prstClr>
            </a:outerShdw>
          </a:effectLst>
        </p:spPr>
      </p:pic>
      <p:sp>
        <p:nvSpPr>
          <p:cNvPr id="6" name="Rectangle 5"/>
          <p:cNvSpPr/>
          <p:nvPr/>
        </p:nvSpPr>
        <p:spPr>
          <a:xfrm>
            <a:off x="222067" y="1233584"/>
            <a:ext cx="2952206" cy="2677656"/>
          </a:xfrm>
          <a:prstGeom prst="rect">
            <a:avLst/>
          </a:prstGeom>
        </p:spPr>
        <p:txBody>
          <a:bodyPr wrap="square">
            <a:spAutoFit/>
          </a:bodyPr>
          <a:lstStyle/>
          <a:p>
            <a:pPr lvl="0">
              <a:buClr>
                <a:schemeClr val="dk1"/>
              </a:buClr>
              <a:buSzPts val="2800"/>
            </a:pPr>
            <a:r>
              <a:rPr lang="en-US" sz="2400" dirty="0"/>
              <a:t>The </a:t>
            </a:r>
            <a:r>
              <a:rPr lang="en-US" sz="2400" b="1" u="sng" dirty="0">
                <a:solidFill>
                  <a:schemeClr val="hlink"/>
                </a:solidFill>
                <a:hlinkClick r:id="rId4"/>
              </a:rPr>
              <a:t>UCPath Help</a:t>
            </a:r>
            <a:r>
              <a:rPr lang="en-US" sz="2400" b="1" dirty="0"/>
              <a:t> </a:t>
            </a:r>
            <a:r>
              <a:rPr lang="en-US" sz="2400" dirty="0"/>
              <a:t>site is available for your support. Search for conceptual content, job aids or step-by-step instructions for UCPath tasks</a:t>
            </a:r>
            <a:r>
              <a:rPr lang="en-US" dirty="0"/>
              <a:t>.</a:t>
            </a:r>
          </a:p>
        </p:txBody>
      </p:sp>
    </p:spTree>
    <p:custDataLst>
      <p:tags r:id="rId1"/>
    </p:custDataLst>
    <p:extLst>
      <p:ext uri="{BB962C8B-B14F-4D97-AF65-F5344CB8AC3E}">
        <p14:creationId xmlns:p14="http://schemas.microsoft.com/office/powerpoint/2010/main" val="333499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459619" y="1182029"/>
            <a:ext cx="8227181" cy="5040351"/>
          </a:xfrm>
        </p:spPr>
        <p:txBody>
          <a:bodyPr>
            <a:normAutofit fontScale="77500" lnSpcReduction="20000"/>
          </a:bodyPr>
          <a:lstStyle/>
          <a:p>
            <a:pPr marL="0" indent="0">
              <a:buNone/>
            </a:pPr>
            <a:r>
              <a:rPr lang="en-US" dirty="0">
                <a:uFillTx/>
              </a:rPr>
              <a:t>The following types of transactions are processed for staff and academic employees using </a:t>
            </a:r>
            <a:r>
              <a:rPr lang="en-US" b="1" dirty="0">
                <a:uFillTx/>
              </a:rPr>
              <a:t>PayPath Actions</a:t>
            </a:r>
            <a:r>
              <a:rPr lang="en-US" dirty="0">
                <a:uFillTx/>
              </a:rPr>
              <a:t>.</a:t>
            </a:r>
          </a:p>
          <a:p>
            <a:endParaRPr lang="en-US" dirty="0">
              <a:uFillTx/>
            </a:endParaRPr>
          </a:p>
          <a:p>
            <a:endParaRPr lang="en-US" dirty="0">
              <a:uFillTx/>
            </a:endParaRPr>
          </a:p>
          <a:p>
            <a:endParaRPr lang="en-US" dirty="0">
              <a:uFillTx/>
            </a:endParaRPr>
          </a:p>
          <a:p>
            <a:pPr marL="0" indent="0">
              <a:buNone/>
            </a:pPr>
            <a:endParaRPr lang="en-US" dirty="0">
              <a:uFillTx/>
            </a:endParaRPr>
          </a:p>
          <a:p>
            <a:endParaRPr lang="en-US" dirty="0">
              <a:uFillTx/>
            </a:endParaRPr>
          </a:p>
          <a:p>
            <a:r>
              <a:rPr lang="en-US" dirty="0">
                <a:uFillTx/>
              </a:rPr>
              <a:t>Position data changes can be entered only for positions that have a </a:t>
            </a:r>
            <a:r>
              <a:rPr lang="en-US" u="sng" dirty="0">
                <a:uFillTx/>
              </a:rPr>
              <a:t>single active incumbent.</a:t>
            </a:r>
          </a:p>
          <a:p>
            <a:pPr lvl="1"/>
            <a:r>
              <a:rPr lang="en-US" dirty="0">
                <a:uFillTx/>
              </a:rPr>
              <a:t>New or vacant positions must be created/updated using a </a:t>
            </a:r>
            <a:r>
              <a:rPr lang="en-US" b="1" dirty="0">
                <a:uFillTx/>
              </a:rPr>
              <a:t>Position Control Request</a:t>
            </a:r>
            <a:r>
              <a:rPr lang="en-US" dirty="0">
                <a:uFillTx/>
              </a:rPr>
              <a:t>. </a:t>
            </a:r>
          </a:p>
          <a:p>
            <a:r>
              <a:rPr lang="en-US" b="1" dirty="0" err="1">
                <a:uFillTx/>
              </a:rPr>
              <a:t>PayPath</a:t>
            </a:r>
            <a:r>
              <a:rPr lang="en-US" b="1" dirty="0">
                <a:uFillTx/>
              </a:rPr>
              <a:t> Actions </a:t>
            </a:r>
            <a:r>
              <a:rPr lang="en-US" dirty="0">
                <a:uFillTx/>
              </a:rPr>
              <a:t>are not used to hire, terminate, transfer employees to a new position, or place employees on a leave of absence.</a:t>
            </a:r>
          </a:p>
        </p:txBody>
      </p:sp>
      <p:sp>
        <p:nvSpPr>
          <p:cNvPr id="4" name="Title 3"/>
          <p:cNvSpPr>
            <a:spLocks noGrp="1"/>
          </p:cNvSpPr>
          <p:nvPr>
            <p:ph type="title"/>
          </p:nvPr>
        </p:nvSpPr>
        <p:spPr>
          <a:xfrm>
            <a:off x="179614" y="40224"/>
            <a:ext cx="8964385" cy="850911"/>
          </a:xfrm>
        </p:spPr>
        <p:txBody>
          <a:bodyPr>
            <a:noAutofit/>
          </a:bodyPr>
          <a:lstStyle/>
          <a:p>
            <a:r>
              <a:rPr lang="en-US" sz="2800" dirty="0">
                <a:uFillTx/>
              </a:rPr>
              <a:t>Transactions Processed in PayPath Actions</a:t>
            </a:r>
          </a:p>
        </p:txBody>
      </p:sp>
      <p:graphicFrame>
        <p:nvGraphicFramePr>
          <p:cNvPr id="5" name="Table 4"/>
          <p:cNvGraphicFramePr>
            <a:graphicFrameLocks noGrp="1"/>
          </p:cNvGraphicFramePr>
          <p:nvPr/>
        </p:nvGraphicFramePr>
        <p:xfrm>
          <a:off x="2171700" y="1856217"/>
          <a:ext cx="4385217" cy="1554480"/>
        </p:xfrm>
        <a:graphic>
          <a:graphicData uri="http://schemas.openxmlformats.org/drawingml/2006/table">
            <a:tbl>
              <a:tblPr firstRow="1" bandRow="1">
                <a:tableStyleId>{93296810-A885-4BE3-A3E7-6D5BEEA58F35}</a:tableStyleId>
              </a:tblPr>
              <a:tblGrid>
                <a:gridCol w="4385217">
                  <a:extLst>
                    <a:ext uri="{9D8B030D-6E8A-4147-A177-3AD203B41FA5}">
                      <a16:colId xmlns:a16="http://schemas.microsoft.com/office/drawing/2014/main" val="20000"/>
                    </a:ext>
                  </a:extLst>
                </a:gridCol>
              </a:tblGrid>
              <a:tr h="313726">
                <a:tc>
                  <a:txBody>
                    <a:bodyPr/>
                    <a:lstStyle/>
                    <a:p>
                      <a:pPr algn="ctr"/>
                      <a:r>
                        <a:rPr lang="en-US" sz="2000" dirty="0">
                          <a:uFillTx/>
                          <a:latin typeface="Arial" panose="020B0604020202020204" pitchFamily="34" charset="0"/>
                          <a:cs typeface="Arial" panose="020B0604020202020204" pitchFamily="34" charset="0"/>
                        </a:rPr>
                        <a:t>PayPath</a:t>
                      </a:r>
                      <a:r>
                        <a:rPr lang="en-US" sz="2000" baseline="0" dirty="0">
                          <a:uFillTx/>
                          <a:latin typeface="Arial" panose="020B0604020202020204" pitchFamily="34" charset="0"/>
                          <a:cs typeface="Arial" panose="020B0604020202020204" pitchFamily="34" charset="0"/>
                        </a:rPr>
                        <a:t> Actions Transactions</a:t>
                      </a:r>
                      <a:endParaRPr lang="en-US" sz="2000" dirty="0">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74703">
                <a:tc>
                  <a:txBody>
                    <a:bodyPr/>
                    <a:lstStyle/>
                    <a:p>
                      <a:pPr marL="0" indent="0" algn="ctr">
                        <a:spcAft>
                          <a:spcPts val="600"/>
                        </a:spcAft>
                        <a:buFont typeface="Arial" panose="020B0604020202020204" pitchFamily="34" charset="0"/>
                        <a:buNone/>
                      </a:pPr>
                      <a:r>
                        <a:rPr lang="en-US" sz="2000" b="1" u="none" strike="noStrike" kern="1200" baseline="0" dirty="0">
                          <a:uFillTx/>
                          <a:latin typeface="Arial" panose="020B0604020202020204" pitchFamily="34" charset="0"/>
                          <a:cs typeface="Arial" panose="020B0604020202020204" pitchFamily="34" charset="0"/>
                        </a:rPr>
                        <a:t>Position Data Changes</a:t>
                      </a:r>
                    </a:p>
                    <a:p>
                      <a:pPr marL="0" indent="0" algn="ctr">
                        <a:spcAft>
                          <a:spcPts val="600"/>
                        </a:spcAft>
                        <a:buFont typeface="Arial" panose="020B0604020202020204" pitchFamily="34" charset="0"/>
                        <a:buNone/>
                      </a:pPr>
                      <a:r>
                        <a:rPr lang="en-US" sz="2000" b="1" u="none" strike="noStrike" kern="1200" baseline="0" dirty="0">
                          <a:uFillTx/>
                          <a:latin typeface="Arial" panose="020B0604020202020204" pitchFamily="34" charset="0"/>
                          <a:cs typeface="Arial" panose="020B0604020202020204" pitchFamily="34" charset="0"/>
                        </a:rPr>
                        <a:t>Job Data Changes</a:t>
                      </a:r>
                    </a:p>
                    <a:p>
                      <a:pPr marL="0" indent="0" algn="ctr">
                        <a:spcAft>
                          <a:spcPts val="600"/>
                        </a:spcAft>
                        <a:buFont typeface="Arial" panose="020B0604020202020204" pitchFamily="34" charset="0"/>
                        <a:buNone/>
                      </a:pPr>
                      <a:r>
                        <a:rPr lang="en-US" sz="2000" b="1" u="none" strike="noStrike" kern="1200" baseline="0" dirty="0">
                          <a:uFillTx/>
                          <a:latin typeface="Arial" panose="020B0604020202020204" pitchFamily="34" charset="0"/>
                          <a:cs typeface="Arial" panose="020B0604020202020204" pitchFamily="34" charset="0"/>
                        </a:rPr>
                        <a:t>Additional Pay</a:t>
                      </a:r>
                      <a:endParaRPr lang="en-US" sz="2000" b="1" i="0" u="none" strike="noStrike" kern="1200" baseline="0" dirty="0">
                        <a:solidFill>
                          <a:schemeClr val="dk1"/>
                        </a:solidFill>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13402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6"/>
          <p:cNvSpPr txBox="1">
            <a:spLocks noGrp="1"/>
          </p:cNvSpPr>
          <p:nvPr>
            <p:ph type="title"/>
          </p:nvPr>
        </p:nvSpPr>
        <p:spPr>
          <a:xfrm>
            <a:off x="322286" y="2893349"/>
            <a:ext cx="8366760" cy="9601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E4386"/>
              </a:buClr>
              <a:buSzPts val="4800"/>
              <a:buFont typeface="Arial"/>
              <a:buNone/>
            </a:pPr>
            <a:r>
              <a:rPr lang="en-US" sz="4800">
                <a:uFillTx/>
              </a:rPr>
              <a:t>Thank You!</a:t>
            </a:r>
            <a:endParaRPr>
              <a:uFillTx/>
            </a:endParaRPr>
          </a:p>
        </p:txBody>
      </p:sp>
      <p:sp>
        <p:nvSpPr>
          <p:cNvPr id="606" name="Google Shape;606;p46"/>
          <p:cNvSpPr txBox="1">
            <a:spLocks/>
          </p:cNvSpPr>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000"/>
              <a:buFont typeface="Arial Black"/>
              <a:buNone/>
            </a:pPr>
            <a:r>
              <a:rPr lang="en-US" sz="4000" b="1">
                <a:solidFill>
                  <a:schemeClr val="dk1"/>
                </a:solidFill>
                <a:uFillTx/>
                <a:latin typeface="Arial Black"/>
                <a:ea typeface="Arial Black"/>
                <a:cs typeface="Arial Black"/>
                <a:sym typeface="Arial Black"/>
              </a:rPr>
              <a:t>Training End</a:t>
            </a:r>
            <a:endParaRPr>
              <a:uFillTx/>
            </a:endParaRPr>
          </a:p>
        </p:txBody>
      </p:sp>
    </p:spTree>
    <p:extLst>
      <p:ext uri="{BB962C8B-B14F-4D97-AF65-F5344CB8AC3E}">
        <p14:creationId xmlns:p14="http://schemas.microsoft.com/office/powerpoint/2010/main" val="18931056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5849" y="2748914"/>
            <a:ext cx="7310244" cy="1325757"/>
          </a:xfrm>
        </p:spPr>
        <p:txBody>
          <a:bodyPr>
            <a:normAutofit fontScale="90000"/>
          </a:bodyPr>
          <a:lstStyle/>
          <a:p>
            <a:r>
              <a:rPr lang="en-US" sz="4400" dirty="0">
                <a:latin typeface="Yu Gothic Medium" panose="020B0500000000000000" pitchFamily="34" charset="-128"/>
                <a:ea typeface="Yu Gothic Medium" panose="020B0500000000000000" pitchFamily="34" charset="-128"/>
              </a:rPr>
              <a:t>Welcome to </a:t>
            </a:r>
            <a:br>
              <a:rPr lang="en-US" dirty="0">
                <a:latin typeface="Yu Gothic Medium" panose="020B0500000000000000" pitchFamily="34" charset="-128"/>
                <a:ea typeface="Yu Gothic Medium" panose="020B0500000000000000" pitchFamily="34" charset="-128"/>
              </a:rPr>
            </a:br>
            <a:r>
              <a:rPr lang="en-US" sz="6000" dirty="0" err="1">
                <a:latin typeface="Yu Gothic Medium" panose="020B0500000000000000" pitchFamily="34" charset="-128"/>
                <a:ea typeface="Yu Gothic Medium" panose="020B0500000000000000" pitchFamily="34" charset="-128"/>
              </a:rPr>
              <a:t>PayPath</a:t>
            </a:r>
            <a:r>
              <a:rPr lang="en-US" sz="6000" dirty="0">
                <a:latin typeface="Yu Gothic Medium" panose="020B0500000000000000" pitchFamily="34" charset="-128"/>
                <a:ea typeface="Yu Gothic Medium" panose="020B0500000000000000" pitchFamily="34" charset="-128"/>
              </a:rPr>
              <a:t> Actions</a:t>
            </a:r>
            <a:br>
              <a:rPr lang="en-US" sz="4900" b="0" dirty="0">
                <a:latin typeface="Yu Gothic Medium" panose="020B0500000000000000" pitchFamily="34" charset="-128"/>
                <a:ea typeface="Yu Gothic Medium" panose="020B0500000000000000" pitchFamily="34" charset="-128"/>
              </a:rPr>
            </a:br>
            <a:br>
              <a:rPr lang="en-US" dirty="0">
                <a:latin typeface="Yu Gothic Medium" panose="020B0500000000000000" pitchFamily="34" charset="-128"/>
                <a:ea typeface="Yu Gothic Medium" panose="020B0500000000000000" pitchFamily="34" charset="-128"/>
              </a:rPr>
            </a:br>
            <a:r>
              <a:rPr lang="en-US" sz="3600" b="0" dirty="0">
                <a:latin typeface="Yu Gothic Medium" panose="020B0500000000000000" pitchFamily="34" charset="-128"/>
                <a:ea typeface="Yu Gothic Medium" panose="020B0500000000000000" pitchFamily="34" charset="-128"/>
              </a:rPr>
              <a:t>Please locate and open the </a:t>
            </a:r>
            <a:br>
              <a:rPr lang="en-US" sz="3600" b="0" dirty="0">
                <a:latin typeface="Yu Gothic Medium" panose="020B0500000000000000" pitchFamily="34" charset="-128"/>
                <a:ea typeface="Yu Gothic Medium" panose="020B0500000000000000" pitchFamily="34" charset="-128"/>
              </a:rPr>
            </a:br>
            <a:r>
              <a:rPr lang="en-US" sz="3600" dirty="0">
                <a:latin typeface="Yu Gothic Medium" panose="020B0500000000000000" pitchFamily="34" charset="-128"/>
                <a:ea typeface="Yu Gothic Medium" panose="020B0500000000000000" pitchFamily="34" charset="-128"/>
              </a:rPr>
              <a:t>Cisco AnyConnect VPN Client </a:t>
            </a:r>
            <a:r>
              <a:rPr lang="en-US" sz="3600" b="0" dirty="0">
                <a:latin typeface="Yu Gothic Medium" panose="020B0500000000000000" pitchFamily="34" charset="-128"/>
                <a:ea typeface="Yu Gothic Medium" panose="020B0500000000000000" pitchFamily="34" charset="-128"/>
              </a:rPr>
              <a:t>while waiting for class to start.</a:t>
            </a:r>
            <a:endParaRPr lang="en-US" b="0" dirty="0">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23838239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05732" y="1123943"/>
            <a:ext cx="7034539" cy="3976688"/>
          </a:xfrm>
        </p:spPr>
        <p:txBody>
          <a:bodyPr>
            <a:normAutofit/>
          </a:bodyPr>
          <a:lstStyle/>
          <a:p>
            <a:pPr marL="514350" indent="-514350">
              <a:buFont typeface="+mj-lt"/>
              <a:buAutoNum type="arabicPeriod"/>
            </a:pPr>
            <a:r>
              <a:rPr lang="en-US" sz="2200" dirty="0"/>
              <a:t>Locate and open the Cisco AnyConnect VPN client.</a:t>
            </a:r>
          </a:p>
          <a:p>
            <a:pPr marL="514350" indent="-514350">
              <a:spcBef>
                <a:spcPts val="600"/>
              </a:spcBef>
              <a:buFont typeface="+mj-lt"/>
              <a:buAutoNum type="arabicPeriod"/>
            </a:pPr>
            <a:r>
              <a:rPr lang="en-US" sz="2200" dirty="0"/>
              <a:t>Enter </a:t>
            </a:r>
            <a:r>
              <a:rPr lang="en-US" sz="2200" b="1" dirty="0"/>
              <a:t>sdsc-vpn.ucop.edu </a:t>
            </a:r>
            <a:r>
              <a:rPr lang="en-US" sz="2200" dirty="0"/>
              <a:t>and click the </a:t>
            </a:r>
            <a:r>
              <a:rPr lang="en-US" sz="2200" b="1" dirty="0"/>
              <a:t>Connect</a:t>
            </a:r>
            <a:r>
              <a:rPr lang="en-US" sz="2200" dirty="0"/>
              <a:t> button. </a:t>
            </a:r>
          </a:p>
          <a:p>
            <a:pPr marL="514350" indent="-514350">
              <a:spcBef>
                <a:spcPts val="600"/>
              </a:spcBef>
              <a:buFont typeface="+mj-lt"/>
              <a:buAutoNum type="arabicPeriod"/>
            </a:pPr>
            <a:r>
              <a:rPr lang="en-US" sz="2200" dirty="0"/>
              <a:t>Enter the following:</a:t>
            </a:r>
          </a:p>
          <a:p>
            <a:pPr marL="914400" lvl="1" indent="-514350">
              <a:buFont typeface="+mj-lt"/>
              <a:buAutoNum type="alphaLcParenR"/>
            </a:pPr>
            <a:r>
              <a:rPr lang="en-US" sz="2000" dirty="0"/>
              <a:t>Select </a:t>
            </a:r>
            <a:r>
              <a:rPr lang="en-US" sz="2000" b="1" dirty="0"/>
              <a:t>Group: hbldtrn0-training</a:t>
            </a:r>
            <a:endParaRPr lang="en-US" sz="2000" dirty="0"/>
          </a:p>
          <a:p>
            <a:pPr marL="914400" lvl="1" indent="-514350">
              <a:buFont typeface="+mj-lt"/>
              <a:buAutoNum type="alphaLcParenR"/>
            </a:pPr>
            <a:r>
              <a:rPr lang="en-US" sz="2000" dirty="0"/>
              <a:t>Enter 1 of these 3 Usernames:</a:t>
            </a:r>
          </a:p>
          <a:p>
            <a:pPr lvl="2"/>
            <a:r>
              <a:rPr lang="en-US" sz="1800" b="1" dirty="0"/>
              <a:t>uci_ucpathvpn_01</a:t>
            </a:r>
          </a:p>
          <a:p>
            <a:pPr lvl="2"/>
            <a:r>
              <a:rPr lang="en-US" sz="1800" b="1" dirty="0"/>
              <a:t>uci_ucpathvpn_02</a:t>
            </a:r>
          </a:p>
          <a:p>
            <a:pPr lvl="2"/>
            <a:r>
              <a:rPr lang="en-US" sz="1800" b="1" dirty="0"/>
              <a:t>uci_ucpathvpn_03</a:t>
            </a:r>
          </a:p>
          <a:p>
            <a:pPr marL="857250" lvl="1" indent="-457200">
              <a:buFont typeface="+mj-lt"/>
              <a:buAutoNum type="alphaLcParenR"/>
            </a:pPr>
            <a:r>
              <a:rPr lang="en-US" sz="2000" dirty="0"/>
              <a:t>Enter this week’s Password:</a:t>
            </a:r>
          </a:p>
          <a:p>
            <a:pPr lvl="2"/>
            <a:r>
              <a:rPr lang="en-US" sz="1800" b="1" dirty="0">
                <a:solidFill>
                  <a:srgbClr val="FF0000"/>
                </a:solidFill>
              </a:rPr>
              <a:t>Down-Hole</a:t>
            </a:r>
            <a:endParaRPr lang="en-US" sz="1800" dirty="0">
              <a:solidFill>
                <a:srgbClr val="FF0000"/>
              </a:solidFill>
            </a:endParaRPr>
          </a:p>
        </p:txBody>
      </p:sp>
      <p:sp>
        <p:nvSpPr>
          <p:cNvPr id="3" name="Title 2"/>
          <p:cNvSpPr>
            <a:spLocks noGrp="1"/>
          </p:cNvSpPr>
          <p:nvPr>
            <p:ph type="title"/>
          </p:nvPr>
        </p:nvSpPr>
        <p:spPr/>
        <p:txBody>
          <a:bodyPr vert="horz" lIns="91440" tIns="45720" rIns="91440" bIns="45720" rtlCol="0" anchor="ctr">
            <a:noAutofit/>
          </a:bodyPr>
          <a:lstStyle/>
          <a:p>
            <a:pPr algn="l"/>
            <a:r>
              <a:rPr lang="en-US" dirty="0"/>
              <a:t>Steps to Log Into VPN</a:t>
            </a:r>
          </a:p>
        </p:txBody>
      </p:sp>
      <p:pic>
        <p:nvPicPr>
          <p:cNvPr id="1028" name="Picture 4" descr="C:\Users\garrisa1\AppData\Local\Temp\SNAGHTML12816b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075" y="1123943"/>
            <a:ext cx="1924113" cy="3097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007451" y="3085072"/>
            <a:ext cx="3014724" cy="3252911"/>
          </a:xfrm>
          <a:prstGeom prst="rect">
            <a:avLst/>
          </a:prstGeom>
        </p:spPr>
      </p:pic>
    </p:spTree>
    <p:custDataLst>
      <p:tags r:id="rId1"/>
    </p:custDataLst>
    <p:extLst>
      <p:ext uri="{BB962C8B-B14F-4D97-AF65-F5344CB8AC3E}">
        <p14:creationId xmlns:p14="http://schemas.microsoft.com/office/powerpoint/2010/main" val="30624312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p:txBody>
          <a:bodyPr>
            <a:normAutofit/>
          </a:bodyPr>
          <a:lstStyle/>
          <a:p>
            <a:pPr>
              <a:buFont typeface="Arial" panose="020B0604020202020204" pitchFamily="34" charset="0"/>
              <a:buChar char="•"/>
            </a:pPr>
            <a:r>
              <a:rPr lang="en-US" sz="2800" dirty="0"/>
              <a:t>Name</a:t>
            </a:r>
          </a:p>
          <a:p>
            <a:pPr>
              <a:buFont typeface="Arial" panose="020B0604020202020204" pitchFamily="34" charset="0"/>
              <a:buChar char="•"/>
            </a:pPr>
            <a:r>
              <a:rPr lang="en-US" sz="2800" dirty="0"/>
              <a:t>UCI role</a:t>
            </a:r>
          </a:p>
          <a:p>
            <a:pPr>
              <a:buFont typeface="Arial" panose="020B0604020202020204" pitchFamily="34" charset="0"/>
              <a:buChar char="•"/>
            </a:pPr>
            <a:r>
              <a:rPr lang="en-US" sz="2800" dirty="0"/>
              <a:t>UCPath role</a:t>
            </a:r>
          </a:p>
          <a:p>
            <a:pPr>
              <a:buFont typeface="Arial" panose="020B0604020202020204" pitchFamily="34" charset="0"/>
              <a:buChar char="•"/>
            </a:pPr>
            <a:r>
              <a:rPr lang="en-US" sz="2800" dirty="0"/>
              <a:t>Functional experience </a:t>
            </a:r>
          </a:p>
        </p:txBody>
      </p:sp>
      <p:sp>
        <p:nvSpPr>
          <p:cNvPr id="10" name="Text Placeholder 9"/>
          <p:cNvSpPr>
            <a:spLocks noGrp="1"/>
          </p:cNvSpPr>
          <p:nvPr>
            <p:ph type="body" idx="1"/>
          </p:nvPr>
        </p:nvSpPr>
        <p:spPr/>
        <p:txBody>
          <a:bodyPr>
            <a:normAutofit/>
          </a:bodyPr>
          <a:lstStyle/>
          <a:p>
            <a:r>
              <a:rPr lang="en-US" sz="3200" dirty="0"/>
              <a:t>Instructor </a:t>
            </a:r>
          </a:p>
        </p:txBody>
      </p:sp>
      <p:sp>
        <p:nvSpPr>
          <p:cNvPr id="3" name="Title 2"/>
          <p:cNvSpPr>
            <a:spLocks noGrp="1"/>
          </p:cNvSpPr>
          <p:nvPr>
            <p:ph type="title"/>
          </p:nvPr>
        </p:nvSpPr>
        <p:spPr/>
        <p:txBody>
          <a:bodyPr vert="horz" lIns="91440" tIns="45720" rIns="91440" bIns="45720" rtlCol="0" anchor="ctr">
            <a:noAutofit/>
          </a:bodyPr>
          <a:lstStyle/>
          <a:p>
            <a:pPr algn="l"/>
            <a:r>
              <a:rPr lang="en-US" dirty="0"/>
              <a:t>Introductions </a:t>
            </a:r>
          </a:p>
        </p:txBody>
      </p:sp>
      <p:pic>
        <p:nvPicPr>
          <p:cNvPr id="7" name="Picture 6">
            <a:hlinkClick r:id="rId4" action="ppaction://hlinksldjump"/>
            <a:extLst>
              <a:ext uri="{FF2B5EF4-FFF2-40B4-BE49-F238E27FC236}">
                <a16:creationId xmlns:a16="http://schemas.microsoft.com/office/drawing/2014/main" id="{417B1DED-BC67-4768-9299-70F3640CF90D}"/>
              </a:ext>
            </a:extLst>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pic>
        <p:nvPicPr>
          <p:cNvPr id="6" name="Picture 5"/>
          <p:cNvPicPr>
            <a:picLocks noChangeAspect="1"/>
          </p:cNvPicPr>
          <p:nvPr/>
        </p:nvPicPr>
        <p:blipFill>
          <a:blip r:embed="rId6"/>
          <a:stretch>
            <a:fillRect/>
          </a:stretch>
        </p:blipFill>
        <p:spPr>
          <a:xfrm>
            <a:off x="5385942" y="1734915"/>
            <a:ext cx="2678288" cy="3571050"/>
          </a:xfrm>
          <a:prstGeom prst="rect">
            <a:avLst/>
          </a:prstGeom>
        </p:spPr>
      </p:pic>
    </p:spTree>
    <p:custDataLst>
      <p:tags r:id="rId1"/>
    </p:custDataLst>
    <p:extLst>
      <p:ext uri="{BB962C8B-B14F-4D97-AF65-F5344CB8AC3E}">
        <p14:creationId xmlns:p14="http://schemas.microsoft.com/office/powerpoint/2010/main" val="29383647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459619" y="4022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err="1">
                <a:uFillTx/>
              </a:rPr>
              <a:t>PayPath</a:t>
            </a:r>
            <a:r>
              <a:rPr lang="en-US" dirty="0">
                <a:uFillTx/>
              </a:rPr>
              <a:t> Actions Pt. 2</a:t>
            </a:r>
            <a:endParaRPr dirty="0">
              <a:uFillTx/>
            </a:endParaRPr>
          </a:p>
        </p:txBody>
      </p:sp>
      <p:grpSp>
        <p:nvGrpSpPr>
          <p:cNvPr id="138" name="Google Shape;138;p5"/>
          <p:cNvGrpSpPr/>
          <p:nvPr/>
        </p:nvGrpSpPr>
        <p:grpSpPr>
          <a:xfrm>
            <a:off x="-3656267" y="735804"/>
            <a:ext cx="10697300" cy="4936687"/>
            <a:chOff x="-4113468" y="-635796"/>
            <a:chExt cx="10697300" cy="4936687"/>
          </a:xfrm>
        </p:grpSpPr>
        <p:sp>
          <p:nvSpPr>
            <p:cNvPr id="139" name="Google Shape;139;p5"/>
            <p:cNvSpPr>
              <a:spLocks/>
            </p:cNvSpPr>
            <p:nvPr/>
          </p:nvSpPr>
          <p:spPr>
            <a:xfrm>
              <a:off x="-4113468" y="-635796"/>
              <a:ext cx="4936687" cy="4936687"/>
            </a:xfrm>
            <a:prstGeom prst="blockArc">
              <a:avLst>
                <a:gd name="adj1" fmla="val 18900000"/>
                <a:gd name="adj2" fmla="val 2700000"/>
                <a:gd name="adj3" fmla="val 438"/>
              </a:avLst>
            </a:prstGeom>
            <a:noFill/>
            <a:ln w="25400" cap="flat"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40" name="Google Shape;140;p5"/>
            <p:cNvSpPr>
              <a:spLocks/>
            </p:cNvSpPr>
            <p:nvPr/>
          </p:nvSpPr>
          <p:spPr>
            <a:xfrm>
              <a:off x="673736" y="523595"/>
              <a:ext cx="5910096" cy="1047044"/>
            </a:xfrm>
            <a:prstGeom prst="rect">
              <a:avLst/>
            </a:prstGeom>
            <a:solidFill>
              <a:srgbClr val="1D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41" name="Google Shape;141;p5"/>
            <p:cNvSpPr txBox="1">
              <a:spLocks/>
            </p:cNvSpPr>
            <p:nvPr/>
          </p:nvSpPr>
          <p:spPr>
            <a:xfrm>
              <a:off x="673736" y="523595"/>
              <a:ext cx="5910096" cy="1047044"/>
            </a:xfrm>
            <a:prstGeom prst="rect">
              <a:avLst/>
            </a:prstGeom>
            <a:noFill/>
            <a:ln>
              <a:noFill/>
            </a:ln>
          </p:spPr>
          <p:txBody>
            <a:bodyPr spcFirstLastPara="1" wrap="square" lIns="831075" tIns="96500" rIns="96500" bIns="96500"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a:solidFill>
                    <a:schemeClr val="lt1"/>
                  </a:solidFill>
                  <a:uFillTx/>
                  <a:latin typeface="Calibri"/>
                  <a:ea typeface="Calibri"/>
                  <a:cs typeface="Calibri"/>
                  <a:sym typeface="Calibri"/>
                </a:rPr>
                <a:t>1: Combination Changes</a:t>
              </a:r>
              <a:endParaRPr>
                <a:uFillTx/>
              </a:endParaRPr>
            </a:p>
          </p:txBody>
        </p:sp>
        <p:sp>
          <p:nvSpPr>
            <p:cNvPr id="142" name="Google Shape;142;p5"/>
            <p:cNvSpPr>
              <a:spLocks/>
            </p:cNvSpPr>
            <p:nvPr/>
          </p:nvSpPr>
          <p:spPr>
            <a:xfrm>
              <a:off x="19333" y="392714"/>
              <a:ext cx="1308805" cy="1308805"/>
            </a:xfrm>
            <a:prstGeom prst="ellipse">
              <a:avLst/>
            </a:prstGeom>
            <a:solidFill>
              <a:schemeClr val="lt1"/>
            </a:solidFill>
            <a:ln w="25400" cap="flat" cmpd="sng">
              <a:solidFill>
                <a:srgbClr val="1E4E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43" name="Google Shape;143;p5"/>
            <p:cNvSpPr>
              <a:spLocks/>
            </p:cNvSpPr>
            <p:nvPr/>
          </p:nvSpPr>
          <p:spPr>
            <a:xfrm>
              <a:off x="673736" y="2094455"/>
              <a:ext cx="5910096" cy="1047044"/>
            </a:xfrm>
            <a:prstGeom prst="rect">
              <a:avLst/>
            </a:prstGeom>
            <a:solidFill>
              <a:srgbClr val="1D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44" name="Google Shape;144;p5"/>
            <p:cNvSpPr txBox="1">
              <a:spLocks/>
            </p:cNvSpPr>
            <p:nvPr/>
          </p:nvSpPr>
          <p:spPr>
            <a:xfrm>
              <a:off x="673736" y="2094455"/>
              <a:ext cx="5910096" cy="1047044"/>
            </a:xfrm>
            <a:prstGeom prst="rect">
              <a:avLst/>
            </a:prstGeom>
            <a:noFill/>
            <a:ln>
              <a:noFill/>
            </a:ln>
          </p:spPr>
          <p:txBody>
            <a:bodyPr spcFirstLastPara="1" wrap="square" lIns="831075" tIns="96500" rIns="96500" bIns="96500"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a:solidFill>
                    <a:schemeClr val="lt1"/>
                  </a:solidFill>
                  <a:uFillTx/>
                  <a:latin typeface="Calibri"/>
                  <a:ea typeface="Calibri"/>
                  <a:cs typeface="Calibri"/>
                  <a:sym typeface="Calibri"/>
                </a:rPr>
                <a:t>2. Retroactive PayPath Transactions</a:t>
              </a:r>
              <a:endParaRPr>
                <a:uFillTx/>
              </a:endParaRPr>
            </a:p>
          </p:txBody>
        </p:sp>
        <p:sp>
          <p:nvSpPr>
            <p:cNvPr id="145" name="Google Shape;145;p5"/>
            <p:cNvSpPr>
              <a:spLocks/>
            </p:cNvSpPr>
            <p:nvPr/>
          </p:nvSpPr>
          <p:spPr>
            <a:xfrm>
              <a:off x="19333" y="1963574"/>
              <a:ext cx="1308805" cy="1308805"/>
            </a:xfrm>
            <a:prstGeom prst="ellipse">
              <a:avLst/>
            </a:prstGeom>
            <a:solidFill>
              <a:schemeClr val="lt1"/>
            </a:solidFill>
            <a:ln w="25400" cap="flat" cmpd="sng">
              <a:solidFill>
                <a:srgbClr val="1E4E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grpSp>
    </p:spTree>
    <p:extLst>
      <p:ext uri="{BB962C8B-B14F-4D97-AF65-F5344CB8AC3E}">
        <p14:creationId xmlns:p14="http://schemas.microsoft.com/office/powerpoint/2010/main" val="35029644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Course Objectives</a:t>
            </a:r>
            <a:endParaRPr>
              <a:uFillTx/>
            </a:endParaRPr>
          </a:p>
        </p:txBody>
      </p:sp>
      <p:sp>
        <p:nvSpPr>
          <p:cNvPr id="152" name="Google Shape;152;p6"/>
          <p:cNvSpPr txBox="1">
            <a:spLocks noGrp="1"/>
          </p:cNvSpPr>
          <p:nvPr>
            <p:ph type="body" idx="1"/>
          </p:nvPr>
        </p:nvSpPr>
        <p:spPr>
          <a:xfrm>
            <a:off x="457200" y="1371600"/>
            <a:ext cx="822960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i="1" dirty="0">
                <a:uFillTx/>
              </a:rPr>
              <a:t>By the end of this part of the course, you should be able to:</a:t>
            </a:r>
            <a:endParaRPr dirty="0">
              <a:uFillTx/>
            </a:endParaRPr>
          </a:p>
          <a:p>
            <a:pPr marL="0" lvl="0" indent="0" algn="l" rtl="0">
              <a:spcBef>
                <a:spcPts val="640"/>
              </a:spcBef>
              <a:spcAft>
                <a:spcPts val="0"/>
              </a:spcAft>
              <a:buClr>
                <a:schemeClr val="dk1"/>
              </a:buClr>
              <a:buSzPts val="3200"/>
              <a:buNone/>
            </a:pPr>
            <a:endParaRPr dirty="0">
              <a:uFillTx/>
            </a:endParaRPr>
          </a:p>
          <a:p>
            <a:pPr marL="342900" lvl="0" indent="-342900" algn="l" rtl="0">
              <a:spcBef>
                <a:spcPts val="640"/>
              </a:spcBef>
              <a:spcAft>
                <a:spcPts val="0"/>
              </a:spcAft>
              <a:buClr>
                <a:schemeClr val="dk1"/>
              </a:buClr>
              <a:buSzPts val="3200"/>
              <a:buFont typeface="Arial"/>
              <a:buChar char="•"/>
            </a:pPr>
            <a:r>
              <a:rPr lang="en-US" dirty="0">
                <a:uFillTx/>
              </a:rPr>
              <a:t>Initiate Various </a:t>
            </a:r>
            <a:r>
              <a:rPr lang="en-US" dirty="0" err="1">
                <a:uFillTx/>
              </a:rPr>
              <a:t>PayPath</a:t>
            </a:r>
            <a:r>
              <a:rPr lang="en-US" dirty="0">
                <a:uFillTx/>
              </a:rPr>
              <a:t> Combination Transactions</a:t>
            </a:r>
            <a:endParaRPr dirty="0">
              <a:uFillTx/>
            </a:endParaRPr>
          </a:p>
          <a:p>
            <a:pPr marL="342900" lvl="0" indent="-342900" algn="l" rtl="0">
              <a:spcBef>
                <a:spcPts val="640"/>
              </a:spcBef>
              <a:spcAft>
                <a:spcPts val="0"/>
              </a:spcAft>
              <a:buClr>
                <a:schemeClr val="dk1"/>
              </a:buClr>
              <a:buSzPts val="3200"/>
              <a:buFont typeface="Arial"/>
              <a:buChar char="•"/>
            </a:pPr>
            <a:r>
              <a:rPr lang="en-US" dirty="0">
                <a:uFillTx/>
              </a:rPr>
              <a:t>Understand How To Process Retroactive Transactions using </a:t>
            </a:r>
            <a:r>
              <a:rPr lang="en-US" dirty="0" err="1">
                <a:uFillTx/>
              </a:rPr>
              <a:t>PayPath</a:t>
            </a:r>
            <a:endParaRPr dirty="0">
              <a:uFillTx/>
            </a:endParaRPr>
          </a:p>
        </p:txBody>
      </p:sp>
      <p:pic>
        <p:nvPicPr>
          <p:cNvPr id="153" name="Google Shape;153;p6"/>
          <p:cNvPicPr preferRelativeResize="0"/>
          <p:nvPr/>
        </p:nvPicPr>
        <p:blipFill rotWithShape="1">
          <a:blip r:embed="rId3"/>
          <a:srcRect/>
          <a:stretch/>
        </p:blipFill>
        <p:spPr>
          <a:xfrm>
            <a:off x="7799832" y="283464"/>
            <a:ext cx="914400" cy="914400"/>
          </a:xfrm>
          <a:prstGeom prst="rect">
            <a:avLst/>
          </a:prstGeom>
          <a:noFill/>
          <a:ln>
            <a:noFill/>
          </a:ln>
        </p:spPr>
      </p:pic>
    </p:spTree>
    <p:extLst>
      <p:ext uri="{BB962C8B-B14F-4D97-AF65-F5344CB8AC3E}">
        <p14:creationId xmlns:p14="http://schemas.microsoft.com/office/powerpoint/2010/main" val="39913601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0" y="1620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E4386"/>
              </a:buClr>
              <a:buSzPts val="3200"/>
              <a:buFont typeface="Arial"/>
              <a:buNone/>
            </a:pPr>
            <a:r>
              <a:rPr lang="en-US" sz="3200">
                <a:uFillTx/>
              </a:rPr>
              <a:t>PayPath Transactions Part 1 -  Review</a:t>
            </a:r>
            <a:endParaRPr>
              <a:uFillTx/>
            </a:endParaRPr>
          </a:p>
        </p:txBody>
      </p:sp>
      <p:sp>
        <p:nvSpPr>
          <p:cNvPr id="169" name="Google Shape;169;p8"/>
          <p:cNvSpPr txBox="1">
            <a:spLocks noGrp="1"/>
          </p:cNvSpPr>
          <p:nvPr>
            <p:ph type="body" idx="1"/>
          </p:nvPr>
        </p:nvSpPr>
        <p:spPr>
          <a:xfrm>
            <a:off x="457200" y="1371600"/>
            <a:ext cx="8229600" cy="480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35"/>
              <a:buNone/>
            </a:pPr>
            <a:r>
              <a:rPr lang="en-US" sz="2035">
                <a:uFillTx/>
              </a:rPr>
              <a:t>As a recap from Part 1 of this course, </a:t>
            </a:r>
            <a:r>
              <a:rPr lang="en-US" sz="2035" b="1">
                <a:uFillTx/>
              </a:rPr>
              <a:t>PayPath </a:t>
            </a:r>
            <a:r>
              <a:rPr lang="en-US" sz="2035">
                <a:uFillTx/>
              </a:rPr>
              <a:t>is a set of online pages in UCPath designed to streamline updates to employee data (position, job and additional pay).</a:t>
            </a:r>
            <a:endParaRPr>
              <a:uFillTx/>
            </a:endParaRPr>
          </a:p>
          <a:p>
            <a:pPr marL="0" lvl="0" indent="0" algn="l" rtl="0">
              <a:lnSpc>
                <a:spcPct val="90000"/>
              </a:lnSpc>
              <a:spcBef>
                <a:spcPts val="407"/>
              </a:spcBef>
              <a:spcAft>
                <a:spcPts val="0"/>
              </a:spcAft>
              <a:buClr>
                <a:schemeClr val="dk1"/>
              </a:buClr>
              <a:buSzPts val="2035"/>
              <a:buNone/>
            </a:pPr>
            <a:endParaRPr sz="2035">
              <a:uFillTx/>
            </a:endParaRPr>
          </a:p>
          <a:p>
            <a:pPr marL="457200" lvl="1" indent="0" algn="l" rtl="0">
              <a:lnSpc>
                <a:spcPct val="90000"/>
              </a:lnSpc>
              <a:spcBef>
                <a:spcPts val="370"/>
              </a:spcBef>
              <a:spcAft>
                <a:spcPts val="0"/>
              </a:spcAft>
              <a:buClr>
                <a:schemeClr val="dk1"/>
              </a:buClr>
              <a:buSzPts val="1850"/>
              <a:buNone/>
            </a:pPr>
            <a:endParaRPr sz="1850">
              <a:uFillTx/>
            </a:endParaRPr>
          </a:p>
          <a:p>
            <a:pPr marL="0" lvl="0" indent="0" algn="l" rtl="0">
              <a:lnSpc>
                <a:spcPct val="90000"/>
              </a:lnSpc>
              <a:spcBef>
                <a:spcPts val="407"/>
              </a:spcBef>
              <a:spcAft>
                <a:spcPts val="0"/>
              </a:spcAft>
              <a:buClr>
                <a:schemeClr val="dk1"/>
              </a:buClr>
              <a:buSzPts val="2035"/>
              <a:buNone/>
            </a:pPr>
            <a:endParaRPr sz="2035">
              <a:uFillTx/>
            </a:endParaRPr>
          </a:p>
          <a:p>
            <a:pPr marL="0" lvl="0" indent="0" algn="l" rtl="0">
              <a:lnSpc>
                <a:spcPct val="90000"/>
              </a:lnSpc>
              <a:spcBef>
                <a:spcPts val="407"/>
              </a:spcBef>
              <a:spcAft>
                <a:spcPts val="0"/>
              </a:spcAft>
              <a:buClr>
                <a:schemeClr val="dk1"/>
              </a:buClr>
              <a:buSzPts val="2035"/>
              <a:buNone/>
            </a:pPr>
            <a:r>
              <a:rPr lang="en-US" sz="2035" b="1">
                <a:uFillTx/>
              </a:rPr>
              <a:t>PayPath </a:t>
            </a:r>
            <a:r>
              <a:rPr lang="en-US" sz="2035">
                <a:uFillTx/>
              </a:rPr>
              <a:t>provides intuitive, compliant functionality that is designed to meet UC's academic and staff requirements. These pages offer a one-stop-shop for processing various types of transactions and the flexibility to submit multiple actions in a single transaction.</a:t>
            </a:r>
            <a:endParaRPr>
              <a:uFillTx/>
            </a:endParaRPr>
          </a:p>
          <a:p>
            <a:pPr marL="342900" lvl="0" indent="-342900" algn="l" rtl="0">
              <a:lnSpc>
                <a:spcPct val="90000"/>
              </a:lnSpc>
              <a:spcBef>
                <a:spcPts val="407"/>
              </a:spcBef>
              <a:spcAft>
                <a:spcPts val="0"/>
              </a:spcAft>
              <a:buClr>
                <a:schemeClr val="dk1"/>
              </a:buClr>
              <a:buSzPts val="2035"/>
              <a:buChar char="•"/>
            </a:pPr>
            <a:r>
              <a:rPr lang="en-US" sz="2035" b="1">
                <a:uFillTx/>
              </a:rPr>
              <a:t>PayPath</a:t>
            </a:r>
            <a:r>
              <a:rPr lang="en-US" sz="2035">
                <a:uFillTx/>
              </a:rPr>
              <a:t> integrates changes to positions, jobs and additional pay, providing a tight integration between Human Resources (HR) actions and funding requirements.</a:t>
            </a:r>
            <a:endParaRPr>
              <a:uFillTx/>
            </a:endParaRPr>
          </a:p>
          <a:p>
            <a:pPr marL="742950" lvl="1" indent="-285750" algn="l" rtl="0">
              <a:lnSpc>
                <a:spcPct val="90000"/>
              </a:lnSpc>
              <a:spcBef>
                <a:spcPts val="370"/>
              </a:spcBef>
              <a:spcAft>
                <a:spcPts val="0"/>
              </a:spcAft>
              <a:buClr>
                <a:schemeClr val="dk1"/>
              </a:buClr>
              <a:buSzPts val="1850"/>
              <a:buChar char="•"/>
            </a:pPr>
            <a:r>
              <a:rPr lang="en-US" sz="1850" b="1">
                <a:uFillTx/>
              </a:rPr>
              <a:t>PayPath </a:t>
            </a:r>
            <a:r>
              <a:rPr lang="en-US" sz="1850" u="sng">
                <a:uFillTx/>
              </a:rPr>
              <a:t>cannot</a:t>
            </a:r>
            <a:r>
              <a:rPr lang="en-US" sz="1850" b="1">
                <a:uFillTx/>
              </a:rPr>
              <a:t> </a:t>
            </a:r>
            <a:r>
              <a:rPr lang="en-US" sz="1850">
                <a:uFillTx/>
              </a:rPr>
              <a:t>be used to hire, terminate, transfer or place employees on a leave of absence.</a:t>
            </a:r>
            <a:endParaRPr>
              <a:uFillTx/>
            </a:endParaRPr>
          </a:p>
          <a:p>
            <a:pPr marL="0" lvl="0" indent="0" algn="l" rtl="0">
              <a:lnSpc>
                <a:spcPct val="90000"/>
              </a:lnSpc>
              <a:spcBef>
                <a:spcPts val="407"/>
              </a:spcBef>
              <a:spcAft>
                <a:spcPts val="0"/>
              </a:spcAft>
              <a:buClr>
                <a:schemeClr val="dk1"/>
              </a:buClr>
              <a:buSzPts val="2035"/>
              <a:buNone/>
            </a:pPr>
            <a:endParaRPr sz="2035">
              <a:uFillTx/>
            </a:endParaRPr>
          </a:p>
        </p:txBody>
      </p:sp>
      <p:grpSp>
        <p:nvGrpSpPr>
          <p:cNvPr id="170" name="Google Shape;170;p8"/>
          <p:cNvGrpSpPr/>
          <p:nvPr/>
        </p:nvGrpSpPr>
        <p:grpSpPr>
          <a:xfrm>
            <a:off x="2226733" y="2463800"/>
            <a:ext cx="4292600" cy="508000"/>
            <a:chOff x="2226733" y="2463800"/>
            <a:chExt cx="4292600" cy="508000"/>
          </a:xfrm>
        </p:grpSpPr>
        <p:sp>
          <p:nvSpPr>
            <p:cNvPr id="171" name="Google Shape;171;p8"/>
            <p:cNvSpPr txBox="1">
              <a:spLocks/>
            </p:cNvSpPr>
            <p:nvPr/>
          </p:nvSpPr>
          <p:spPr>
            <a:xfrm>
              <a:off x="2226733" y="2463800"/>
              <a:ext cx="4292600" cy="508000"/>
            </a:xfrm>
            <a:prstGeom prst="rect">
              <a:avLst/>
            </a:prstGeom>
            <a:noFill/>
            <a:ln w="222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uFillTx/>
                <a:latin typeface="Calibri"/>
                <a:ea typeface="Calibri"/>
                <a:cs typeface="Calibri"/>
                <a:sym typeface="Calibri"/>
              </a:endParaRPr>
            </a:p>
          </p:txBody>
        </p:sp>
        <p:pic>
          <p:nvPicPr>
            <p:cNvPr id="172" name="Google Shape;172;p8"/>
            <p:cNvPicPr preferRelativeResize="0"/>
            <p:nvPr/>
          </p:nvPicPr>
          <p:blipFill rotWithShape="1">
            <a:blip r:embed="rId3"/>
            <a:srcRect/>
            <a:stretch/>
          </p:blipFill>
          <p:spPr>
            <a:xfrm>
              <a:off x="2459067" y="2480435"/>
              <a:ext cx="3827931" cy="474730"/>
            </a:xfrm>
            <a:prstGeom prst="rect">
              <a:avLst/>
            </a:prstGeom>
            <a:noFill/>
            <a:ln>
              <a:noFill/>
            </a:ln>
          </p:spPr>
        </p:pic>
      </p:grpSp>
    </p:spTree>
    <p:extLst>
      <p:ext uri="{BB962C8B-B14F-4D97-AF65-F5344CB8AC3E}">
        <p14:creationId xmlns:p14="http://schemas.microsoft.com/office/powerpoint/2010/main" val="14995869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Shape 177"/>
        <p:cNvGrpSpPr/>
        <p:nvPr/>
      </p:nvGrpSpPr>
      <p:grpSpPr>
        <a:xfrm>
          <a:off x="0" y="0"/>
          <a:ext cx="0" cy="0"/>
          <a:chOff x="0" y="0"/>
          <a:chExt cx="0" cy="0"/>
        </a:xfrm>
      </p:grpSpPr>
      <p:sp>
        <p:nvSpPr>
          <p:cNvPr id="178" name="Google Shape;178;p9"/>
          <p:cNvSpPr txBox="1">
            <a:spLocks noGrp="1"/>
          </p:cNvSpPr>
          <p:nvPr>
            <p:ph type="body" idx="1"/>
          </p:nvPr>
        </p:nvSpPr>
        <p:spPr>
          <a:xfrm>
            <a:off x="457200" y="1292087"/>
            <a:ext cx="8229600" cy="488011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40"/>
              <a:buNone/>
            </a:pPr>
            <a:r>
              <a:rPr lang="en-US" sz="2240">
                <a:uFillTx/>
              </a:rPr>
              <a:t>The following types of transactions are processed for staff and academic employees using </a:t>
            </a:r>
            <a:r>
              <a:rPr lang="en-US" sz="2240" b="1">
                <a:uFillTx/>
              </a:rPr>
              <a:t>PayPath Actions</a:t>
            </a:r>
            <a:r>
              <a:rPr lang="en-US" sz="2240">
                <a:uFillTx/>
              </a:rPr>
              <a:t>.</a:t>
            </a:r>
            <a:endParaRPr>
              <a:uFillTx/>
            </a:endParaRPr>
          </a:p>
          <a:p>
            <a:pPr marL="342900" lvl="0" indent="-200660" algn="l" rtl="0">
              <a:lnSpc>
                <a:spcPct val="80000"/>
              </a:lnSpc>
              <a:spcBef>
                <a:spcPts val="448"/>
              </a:spcBef>
              <a:spcAft>
                <a:spcPts val="0"/>
              </a:spcAft>
              <a:buClr>
                <a:schemeClr val="dk1"/>
              </a:buClr>
              <a:buSzPts val="2240"/>
              <a:buNone/>
            </a:pPr>
            <a:endParaRPr sz="2240">
              <a:uFillTx/>
            </a:endParaRPr>
          </a:p>
          <a:p>
            <a:pPr marL="342900" lvl="0" indent="-200660" algn="l" rtl="0">
              <a:lnSpc>
                <a:spcPct val="80000"/>
              </a:lnSpc>
              <a:spcBef>
                <a:spcPts val="448"/>
              </a:spcBef>
              <a:spcAft>
                <a:spcPts val="0"/>
              </a:spcAft>
              <a:buClr>
                <a:schemeClr val="dk1"/>
              </a:buClr>
              <a:buSzPts val="2240"/>
              <a:buNone/>
            </a:pPr>
            <a:endParaRPr sz="2240">
              <a:uFillTx/>
            </a:endParaRPr>
          </a:p>
          <a:p>
            <a:pPr marL="342900" lvl="0" indent="-200660" algn="l" rtl="0">
              <a:lnSpc>
                <a:spcPct val="80000"/>
              </a:lnSpc>
              <a:spcBef>
                <a:spcPts val="448"/>
              </a:spcBef>
              <a:spcAft>
                <a:spcPts val="0"/>
              </a:spcAft>
              <a:buClr>
                <a:schemeClr val="dk1"/>
              </a:buClr>
              <a:buSzPts val="2240"/>
              <a:buNone/>
            </a:pPr>
            <a:endParaRPr sz="2240">
              <a:uFillTx/>
            </a:endParaRPr>
          </a:p>
          <a:p>
            <a:pPr marL="342900" lvl="0" indent="-200660" algn="l" rtl="0">
              <a:lnSpc>
                <a:spcPct val="80000"/>
              </a:lnSpc>
              <a:spcBef>
                <a:spcPts val="448"/>
              </a:spcBef>
              <a:spcAft>
                <a:spcPts val="0"/>
              </a:spcAft>
              <a:buClr>
                <a:schemeClr val="dk1"/>
              </a:buClr>
              <a:buSzPts val="2240"/>
              <a:buNone/>
            </a:pPr>
            <a:endParaRPr sz="2240">
              <a:uFillTx/>
            </a:endParaRPr>
          </a:p>
          <a:p>
            <a:pPr marL="0" lvl="0" indent="0" algn="l" rtl="0">
              <a:lnSpc>
                <a:spcPct val="80000"/>
              </a:lnSpc>
              <a:spcBef>
                <a:spcPts val="448"/>
              </a:spcBef>
              <a:spcAft>
                <a:spcPts val="0"/>
              </a:spcAft>
              <a:buClr>
                <a:schemeClr val="dk1"/>
              </a:buClr>
              <a:buSzPts val="2240"/>
              <a:buNone/>
            </a:pPr>
            <a:endParaRPr sz="2240">
              <a:uFillTx/>
            </a:endParaRPr>
          </a:p>
          <a:p>
            <a:pPr marL="342900" lvl="0" indent="-200660" algn="l" rtl="0">
              <a:lnSpc>
                <a:spcPct val="80000"/>
              </a:lnSpc>
              <a:spcBef>
                <a:spcPts val="448"/>
              </a:spcBef>
              <a:spcAft>
                <a:spcPts val="0"/>
              </a:spcAft>
              <a:buClr>
                <a:schemeClr val="dk1"/>
              </a:buClr>
              <a:buSzPts val="2240"/>
              <a:buNone/>
            </a:pPr>
            <a:endParaRPr sz="2240">
              <a:uFillTx/>
            </a:endParaRPr>
          </a:p>
          <a:p>
            <a:pPr marL="342900" lvl="0" indent="-342900" algn="l" rtl="0">
              <a:lnSpc>
                <a:spcPct val="80000"/>
              </a:lnSpc>
              <a:spcBef>
                <a:spcPts val="448"/>
              </a:spcBef>
              <a:spcAft>
                <a:spcPts val="0"/>
              </a:spcAft>
              <a:buClr>
                <a:schemeClr val="dk1"/>
              </a:buClr>
              <a:buSzPts val="2240"/>
              <a:buChar char="•"/>
            </a:pPr>
            <a:r>
              <a:rPr lang="en-US" sz="2240">
                <a:uFillTx/>
              </a:rPr>
              <a:t>Position data changes can be made only for positions that have a single active incumbent.</a:t>
            </a:r>
            <a:endParaRPr>
              <a:uFillTx/>
            </a:endParaRPr>
          </a:p>
          <a:p>
            <a:pPr marL="742950" lvl="1" indent="-285750" algn="l" rtl="0">
              <a:lnSpc>
                <a:spcPct val="80000"/>
              </a:lnSpc>
              <a:spcBef>
                <a:spcPts val="392"/>
              </a:spcBef>
              <a:spcAft>
                <a:spcPts val="0"/>
              </a:spcAft>
              <a:buClr>
                <a:schemeClr val="dk1"/>
              </a:buClr>
              <a:buSzPts val="1960"/>
              <a:buChar char="•"/>
            </a:pPr>
            <a:r>
              <a:rPr lang="en-US" sz="1960">
                <a:uFillTx/>
              </a:rPr>
              <a:t>New or vacant positions must be created/updated using a </a:t>
            </a:r>
            <a:r>
              <a:rPr lang="en-US" sz="1960" b="1">
                <a:uFillTx/>
              </a:rPr>
              <a:t>Position Control Request</a:t>
            </a:r>
            <a:r>
              <a:rPr lang="en-US" sz="1960">
                <a:uFillTx/>
              </a:rPr>
              <a:t>. </a:t>
            </a:r>
            <a:endParaRPr>
              <a:uFillTx/>
            </a:endParaRPr>
          </a:p>
          <a:p>
            <a:pPr marL="342900" lvl="0" indent="-342900" algn="l" rtl="0">
              <a:lnSpc>
                <a:spcPct val="80000"/>
              </a:lnSpc>
              <a:spcBef>
                <a:spcPts val="448"/>
              </a:spcBef>
              <a:spcAft>
                <a:spcPts val="0"/>
              </a:spcAft>
              <a:buClr>
                <a:schemeClr val="dk1"/>
              </a:buClr>
              <a:buSzPts val="2240"/>
              <a:buChar char="•"/>
            </a:pPr>
            <a:r>
              <a:rPr lang="en-US" sz="2240" b="1">
                <a:uFillTx/>
              </a:rPr>
              <a:t>PayPath Actions </a:t>
            </a:r>
            <a:r>
              <a:rPr lang="en-US" sz="2240">
                <a:uFillTx/>
              </a:rPr>
              <a:t>is not used to hire, terminate, transfer to a new position or place employees on a leave of absence.</a:t>
            </a:r>
            <a:endParaRPr>
              <a:uFillTx/>
            </a:endParaRPr>
          </a:p>
        </p:txBody>
      </p:sp>
      <p:sp>
        <p:nvSpPr>
          <p:cNvPr id="179" name="Google Shape;179;p9"/>
          <p:cNvSpPr txBox="1">
            <a:spLocks noGrp="1"/>
          </p:cNvSpPr>
          <p:nvPr>
            <p:ph type="title"/>
          </p:nvPr>
        </p:nvSpPr>
        <p:spPr>
          <a:xfrm>
            <a:off x="0" y="40224"/>
            <a:ext cx="9143999"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Black"/>
              <a:buNone/>
            </a:pPr>
            <a:r>
              <a:rPr lang="en-US" sz="3200">
                <a:uFillTx/>
              </a:rPr>
              <a:t>Transactions Processed in PayPath Actions</a:t>
            </a:r>
            <a:endParaRPr>
              <a:uFillTx/>
            </a:endParaRPr>
          </a:p>
        </p:txBody>
      </p:sp>
      <p:graphicFrame>
        <p:nvGraphicFramePr>
          <p:cNvPr id="180" name="Google Shape;180;p9"/>
          <p:cNvGraphicFramePr/>
          <p:nvPr/>
        </p:nvGraphicFramePr>
        <p:xfrm>
          <a:off x="2171700" y="2070403"/>
          <a:ext cx="4658275" cy="1658679"/>
        </p:xfrm>
        <a:graphic>
          <a:graphicData uri="http://schemas.openxmlformats.org/drawingml/2006/table">
            <a:tbl>
              <a:tblPr firstRow="1" bandRow="1">
                <a:noFill/>
              </a:tblPr>
              <a:tblGrid>
                <a:gridCol w="4658275">
                  <a:extLst>
                    <a:ext uri="{9D8B030D-6E8A-4147-A177-3AD203B41FA5}">
                      <a16:colId xmlns:a16="http://schemas.microsoft.com/office/drawing/2014/main" val="20000"/>
                    </a:ext>
                  </a:extLst>
                </a:gridCol>
              </a:tblGrid>
              <a:tr h="427604">
                <a:tc>
                  <a:txBody>
                    <a:bodyPr/>
                    <a:lstStyle/>
                    <a:p>
                      <a:pPr marL="0" marR="0" lvl="0" indent="0" algn="ctr" rtl="0">
                        <a:spcBef>
                          <a:spcPts val="0"/>
                        </a:spcBef>
                        <a:spcAft>
                          <a:spcPts val="0"/>
                        </a:spcAft>
                        <a:buNone/>
                      </a:pPr>
                      <a:r>
                        <a:rPr lang="en-US" sz="2000" b="1" u="none" strike="noStrike" cap="none" dirty="0" err="1">
                          <a:uFillTx/>
                          <a:latin typeface="Arial"/>
                          <a:ea typeface="Arial"/>
                          <a:cs typeface="Arial"/>
                          <a:sym typeface="Arial"/>
                        </a:rPr>
                        <a:t>PayPath</a:t>
                      </a:r>
                      <a:r>
                        <a:rPr lang="en-US" sz="2000" b="1" u="none" strike="noStrike" cap="none" dirty="0">
                          <a:uFillTx/>
                          <a:latin typeface="Arial"/>
                          <a:ea typeface="Arial"/>
                          <a:cs typeface="Arial"/>
                          <a:sym typeface="Arial"/>
                        </a:rPr>
                        <a:t> Actions Transactions</a:t>
                      </a:r>
                      <a:endParaRPr sz="2000" b="1" u="none" strike="noStrike" cap="none" dirty="0">
                        <a:uFillTx/>
                        <a:latin typeface="Arial"/>
                        <a:ea typeface="Arial"/>
                        <a:cs typeface="Arial"/>
                        <a:sym typeface="Arial"/>
                      </a:endParaRPr>
                    </a:p>
                  </a:txBody>
                  <a:tcPr marL="91450" marR="91450" marT="45725" marB="45725">
                    <a:solidFill>
                      <a:srgbClr val="00CCFF"/>
                    </a:solidFill>
                  </a:tcPr>
                </a:tc>
                <a:extLst>
                  <a:ext uri="{0D108BD9-81ED-4DB2-BD59-A6C34878D82A}">
                    <a16:rowId xmlns:a16="http://schemas.microsoft.com/office/drawing/2014/main" val="10000"/>
                  </a:ext>
                </a:extLst>
              </a:tr>
              <a:tr h="1231075">
                <a:tc>
                  <a:txBody>
                    <a:bodyPr/>
                    <a:lstStyle/>
                    <a:p>
                      <a:pPr marL="0" marR="0" lvl="0" indent="0" algn="ctr" rtl="0">
                        <a:spcBef>
                          <a:spcPts val="0"/>
                        </a:spcBef>
                        <a:spcAft>
                          <a:spcPts val="0"/>
                        </a:spcAft>
                        <a:buClr>
                          <a:schemeClr val="dk1"/>
                        </a:buClr>
                        <a:buSzPts val="2000"/>
                        <a:buFont typeface="Arial"/>
                        <a:buNone/>
                      </a:pPr>
                      <a:r>
                        <a:rPr lang="en-US" sz="2000" b="1" u="none" strike="noStrike" cap="none" dirty="0">
                          <a:uFillTx/>
                          <a:latin typeface="Arial"/>
                          <a:ea typeface="Arial"/>
                          <a:cs typeface="Arial"/>
                          <a:sym typeface="Arial"/>
                        </a:rPr>
                        <a:t>Position Data Changes</a:t>
                      </a:r>
                      <a:endParaRPr dirty="0">
                        <a:uFillTx/>
                      </a:endParaRPr>
                    </a:p>
                    <a:p>
                      <a:pPr marL="0" marR="0" lvl="0" indent="0" algn="ctr" rtl="0">
                        <a:spcBef>
                          <a:spcPts val="600"/>
                        </a:spcBef>
                        <a:spcAft>
                          <a:spcPts val="0"/>
                        </a:spcAft>
                        <a:buClr>
                          <a:schemeClr val="dk1"/>
                        </a:buClr>
                        <a:buSzPts val="2000"/>
                        <a:buFont typeface="Arial"/>
                        <a:buNone/>
                      </a:pPr>
                      <a:r>
                        <a:rPr lang="en-US" sz="2000" b="1" u="none" strike="noStrike" cap="none" dirty="0">
                          <a:uFillTx/>
                          <a:latin typeface="Arial"/>
                          <a:ea typeface="Arial"/>
                          <a:cs typeface="Arial"/>
                          <a:sym typeface="Arial"/>
                        </a:rPr>
                        <a:t>Job Data Changes</a:t>
                      </a:r>
                      <a:endParaRPr dirty="0">
                        <a:uFillTx/>
                      </a:endParaRPr>
                    </a:p>
                    <a:p>
                      <a:pPr marL="0" marR="0" lvl="0" indent="0" algn="ctr" rtl="0">
                        <a:spcBef>
                          <a:spcPts val="600"/>
                        </a:spcBef>
                        <a:spcAft>
                          <a:spcPts val="0"/>
                        </a:spcAft>
                        <a:buClr>
                          <a:schemeClr val="dk1"/>
                        </a:buClr>
                        <a:buSzPts val="2000"/>
                        <a:buFont typeface="Arial"/>
                        <a:buNone/>
                      </a:pPr>
                      <a:r>
                        <a:rPr lang="en-US" sz="2000" b="1" u="none" strike="noStrike" cap="none" dirty="0">
                          <a:uFillTx/>
                          <a:latin typeface="Arial"/>
                          <a:ea typeface="Arial"/>
                          <a:cs typeface="Arial"/>
                          <a:sym typeface="Arial"/>
                        </a:rPr>
                        <a:t>Additional Pay</a:t>
                      </a:r>
                      <a:endParaRPr sz="2000" b="1" i="0" u="none" strike="noStrike" cap="none" dirty="0">
                        <a:solidFill>
                          <a:schemeClr val="dk1"/>
                        </a:solidFill>
                        <a:uFillTx/>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6648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40"/>
              <a:buNone/>
            </a:pPr>
            <a:r>
              <a:rPr lang="en-US" sz="2400" dirty="0">
                <a:uFillTx/>
              </a:rPr>
              <a:t>All </a:t>
            </a:r>
            <a:r>
              <a:rPr lang="en-US" sz="2400" b="1" dirty="0" err="1">
                <a:uFillTx/>
              </a:rPr>
              <a:t>PayPath</a:t>
            </a:r>
            <a:r>
              <a:rPr lang="en-US" sz="2400" b="1" dirty="0">
                <a:uFillTx/>
              </a:rPr>
              <a:t> Actions </a:t>
            </a:r>
            <a:r>
              <a:rPr lang="en-US" sz="2400" dirty="0">
                <a:uFillTx/>
              </a:rPr>
              <a:t>transactions are routed for approval using the Approval Workflow Engine (AWE).</a:t>
            </a:r>
            <a:endParaRPr sz="3600" dirty="0">
              <a:uFillTx/>
            </a:endParaRPr>
          </a:p>
          <a:p>
            <a:pPr marL="0" lvl="0" indent="0" algn="l" rtl="0">
              <a:lnSpc>
                <a:spcPct val="80000"/>
              </a:lnSpc>
              <a:spcBef>
                <a:spcPts val="448"/>
              </a:spcBef>
              <a:spcAft>
                <a:spcPts val="0"/>
              </a:spcAft>
              <a:buClr>
                <a:schemeClr val="dk1"/>
              </a:buClr>
              <a:buSzPts val="2240"/>
              <a:buNone/>
            </a:pPr>
            <a:r>
              <a:rPr lang="en-US" sz="2400" dirty="0">
                <a:uFillTx/>
              </a:rPr>
              <a:t>The AWE approval routing for a </a:t>
            </a:r>
            <a:r>
              <a:rPr lang="en-US" sz="2400" b="1" dirty="0" err="1">
                <a:uFillTx/>
              </a:rPr>
              <a:t>PayPath</a:t>
            </a:r>
            <a:r>
              <a:rPr lang="en-US" sz="2400" b="1" dirty="0">
                <a:uFillTx/>
              </a:rPr>
              <a:t> Actions </a:t>
            </a:r>
            <a:r>
              <a:rPr lang="en-US" sz="2400" dirty="0">
                <a:uFillTx/>
              </a:rPr>
              <a:t>transaction is based on:</a:t>
            </a:r>
            <a:endParaRPr sz="3600" dirty="0">
              <a:uFillTx/>
            </a:endParaRPr>
          </a:p>
          <a:p>
            <a:pPr marL="342900" lvl="0" indent="-342900" algn="l" rtl="0">
              <a:lnSpc>
                <a:spcPct val="80000"/>
              </a:lnSpc>
              <a:spcBef>
                <a:spcPts val="448"/>
              </a:spcBef>
              <a:spcAft>
                <a:spcPts val="0"/>
              </a:spcAft>
              <a:buClr>
                <a:schemeClr val="dk1"/>
              </a:buClr>
              <a:buSzPts val="2240"/>
              <a:buChar char="•"/>
            </a:pPr>
            <a:r>
              <a:rPr lang="en-US" sz="2400" dirty="0">
                <a:uFillTx/>
              </a:rPr>
              <a:t>Security role tied to the </a:t>
            </a:r>
            <a:r>
              <a:rPr lang="en-US" sz="2400" dirty="0" err="1">
                <a:uFillTx/>
              </a:rPr>
              <a:t>PayPath</a:t>
            </a:r>
            <a:r>
              <a:rPr lang="en-US" sz="2400" dirty="0">
                <a:uFillTx/>
              </a:rPr>
              <a:t> Initiator (for example: Central vs. Department).</a:t>
            </a:r>
            <a:endParaRPr sz="3600" dirty="0">
              <a:uFillTx/>
            </a:endParaRPr>
          </a:p>
          <a:p>
            <a:pPr marL="342900" lvl="0" indent="-342900" algn="l" rtl="0">
              <a:lnSpc>
                <a:spcPct val="80000"/>
              </a:lnSpc>
              <a:spcBef>
                <a:spcPts val="448"/>
              </a:spcBef>
              <a:spcAft>
                <a:spcPts val="0"/>
              </a:spcAft>
              <a:buClr>
                <a:schemeClr val="dk1"/>
              </a:buClr>
              <a:buSzPts val="2240"/>
              <a:buChar char="•"/>
            </a:pPr>
            <a:r>
              <a:rPr lang="en-US" sz="2400" dirty="0">
                <a:uFillTx/>
              </a:rPr>
              <a:t>Approval routing configuration by Location (Business Unit). For example, number of approval levels required.</a:t>
            </a:r>
            <a:endParaRPr sz="3600" dirty="0">
              <a:uFillTx/>
            </a:endParaRPr>
          </a:p>
          <a:p>
            <a:pPr marL="0" lvl="0" indent="0" algn="l" rtl="0">
              <a:lnSpc>
                <a:spcPct val="80000"/>
              </a:lnSpc>
              <a:spcBef>
                <a:spcPts val="448"/>
              </a:spcBef>
              <a:spcAft>
                <a:spcPts val="0"/>
              </a:spcAft>
              <a:buClr>
                <a:schemeClr val="dk1"/>
              </a:buClr>
              <a:buSzPts val="2240"/>
              <a:buNone/>
            </a:pPr>
            <a:r>
              <a:rPr lang="en-US" sz="2400" dirty="0">
                <a:uFillTx/>
              </a:rPr>
              <a:t>Note that AWE will only be triggered once when a </a:t>
            </a:r>
            <a:r>
              <a:rPr lang="en-US" sz="2400" dirty="0" err="1">
                <a:uFillTx/>
              </a:rPr>
              <a:t>PayPath</a:t>
            </a:r>
            <a:r>
              <a:rPr lang="en-US" sz="2400" dirty="0">
                <a:uFillTx/>
              </a:rPr>
              <a:t> transaction is submitted, even if all 3 pages have updated data.</a:t>
            </a:r>
            <a:endParaRPr sz="3600" dirty="0">
              <a:uFillTx/>
            </a:endParaRPr>
          </a:p>
          <a:p>
            <a:pPr marL="0" lvl="0" indent="0" algn="l" rtl="0">
              <a:lnSpc>
                <a:spcPct val="80000"/>
              </a:lnSpc>
              <a:spcBef>
                <a:spcPts val="448"/>
              </a:spcBef>
              <a:spcAft>
                <a:spcPts val="0"/>
              </a:spcAft>
              <a:buClr>
                <a:schemeClr val="dk1"/>
              </a:buClr>
              <a:buSzPts val="2240"/>
              <a:buNone/>
            </a:pPr>
            <a:r>
              <a:rPr lang="en-US" sz="2400" dirty="0">
                <a:uFillTx/>
              </a:rPr>
              <a:t>As soon as the transaction has been approved the changes are visible in the system (except for Additional Pay which needs to be processed by UCPC)</a:t>
            </a:r>
            <a:endParaRPr sz="3600" dirty="0">
              <a:uFillTx/>
            </a:endParaRPr>
          </a:p>
        </p:txBody>
      </p:sp>
      <p:sp>
        <p:nvSpPr>
          <p:cNvPr id="187" name="Google Shape;187;p10"/>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PayPath Actions AWE</a:t>
            </a:r>
            <a:endParaRPr>
              <a:uFillTx/>
            </a:endParaRPr>
          </a:p>
        </p:txBody>
      </p:sp>
    </p:spTree>
    <p:extLst>
      <p:ext uri="{BB962C8B-B14F-4D97-AF65-F5344CB8AC3E}">
        <p14:creationId xmlns:p14="http://schemas.microsoft.com/office/powerpoint/2010/main" val="3884875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uFillTx/>
              </a:rPr>
              <a:t>All pay impacting </a:t>
            </a:r>
            <a:r>
              <a:rPr lang="en-US" dirty="0" err="1">
                <a:uFillTx/>
              </a:rPr>
              <a:t>PayPath</a:t>
            </a:r>
            <a:r>
              <a:rPr lang="en-US" dirty="0">
                <a:uFillTx/>
              </a:rPr>
              <a:t> Actions have to be submitted and approved by the payroll deadline.</a:t>
            </a:r>
          </a:p>
        </p:txBody>
      </p:sp>
      <p:sp>
        <p:nvSpPr>
          <p:cNvPr id="3" name="Title 2"/>
          <p:cNvSpPr>
            <a:spLocks noGrp="1"/>
          </p:cNvSpPr>
          <p:nvPr>
            <p:ph type="title"/>
          </p:nvPr>
        </p:nvSpPr>
        <p:spPr/>
        <p:txBody>
          <a:bodyPr/>
          <a:lstStyle/>
          <a:p>
            <a:r>
              <a:rPr lang="en-US" dirty="0">
                <a:uFillTx/>
              </a:rPr>
              <a:t>Payroll Processing Calendar</a:t>
            </a:r>
          </a:p>
        </p:txBody>
      </p:sp>
      <p:pic>
        <p:nvPicPr>
          <p:cNvPr id="5" name="Picture 4"/>
          <p:cNvPicPr>
            <a:picLocks noChangeAspect="1"/>
          </p:cNvPicPr>
          <p:nvPr/>
        </p:nvPicPr>
        <p:blipFill>
          <a:blip r:embed="rId3"/>
          <a:stretch>
            <a:fillRect/>
          </a:stretch>
        </p:blipFill>
        <p:spPr>
          <a:xfrm>
            <a:off x="182038" y="3015321"/>
            <a:ext cx="6681405" cy="3190033"/>
          </a:xfrm>
          <a:prstGeom prst="rect">
            <a:avLst/>
          </a:prstGeom>
          <a:ln>
            <a:solidFill>
              <a:schemeClr val="tx1"/>
            </a:solidFill>
          </a:ln>
        </p:spPr>
      </p:pic>
      <p:sp>
        <p:nvSpPr>
          <p:cNvPr id="6" name="Rectangle 5"/>
          <p:cNvSpPr>
            <a:spLocks/>
          </p:cNvSpPr>
          <p:nvPr/>
        </p:nvSpPr>
        <p:spPr>
          <a:xfrm>
            <a:off x="4129768" y="3362325"/>
            <a:ext cx="733425"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7" name="Right Arrow 6"/>
          <p:cNvSpPr>
            <a:spLocks/>
          </p:cNvSpPr>
          <p:nvPr/>
        </p:nvSpPr>
        <p:spPr>
          <a:xfrm rot="5400000">
            <a:off x="4239305" y="3025960"/>
            <a:ext cx="361950" cy="15240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4" name="Rectangle 3"/>
          <p:cNvSpPr>
            <a:spLocks/>
          </p:cNvSpPr>
          <p:nvPr/>
        </p:nvSpPr>
        <p:spPr>
          <a:xfrm>
            <a:off x="6934196" y="3102160"/>
            <a:ext cx="2100938" cy="2585323"/>
          </a:xfrm>
          <a:prstGeom prst="rect">
            <a:avLst/>
          </a:prstGeom>
        </p:spPr>
        <p:txBody>
          <a:bodyPr wrap="square">
            <a:spAutoFit/>
          </a:bodyPr>
          <a:lstStyle/>
          <a:p>
            <a:pPr lvl="0"/>
            <a:r>
              <a:rPr lang="en-US" dirty="0">
                <a:solidFill>
                  <a:srgbClr val="000000"/>
                </a:solidFill>
                <a:uFillTx/>
                <a:ea typeface="Calibri"/>
                <a:cs typeface="Calibri"/>
                <a:sym typeface="Calibri"/>
              </a:rPr>
              <a:t>The UCPath Payroll Processing Schedule is stored on UCPath online. To access it, navigate to:</a:t>
            </a:r>
            <a:endParaRPr lang="en-US" dirty="0">
              <a:uFillTx/>
            </a:endParaRPr>
          </a:p>
          <a:p>
            <a:pPr lvl="0"/>
            <a:r>
              <a:rPr lang="en-US" b="1" dirty="0">
                <a:solidFill>
                  <a:srgbClr val="000000"/>
                </a:solidFill>
                <a:uFillTx/>
                <a:ea typeface="Calibri"/>
                <a:cs typeface="Calibri"/>
                <a:sym typeface="Calibri"/>
              </a:rPr>
              <a:t>Quick links -&gt; Payroll Calendars for </a:t>
            </a:r>
            <a:r>
              <a:rPr lang="en-US" b="1" u="sng" dirty="0">
                <a:solidFill>
                  <a:srgbClr val="000000"/>
                </a:solidFill>
                <a:uFillTx/>
                <a:ea typeface="Calibri"/>
                <a:cs typeface="Calibri"/>
                <a:sym typeface="Calibri"/>
                <a:hlinkClick r:id="rId4"/>
              </a:rPr>
              <a:t>MO</a:t>
            </a:r>
            <a:r>
              <a:rPr lang="en-US" b="1" dirty="0">
                <a:solidFill>
                  <a:srgbClr val="000000"/>
                </a:solidFill>
                <a:uFillTx/>
                <a:ea typeface="Calibri"/>
                <a:cs typeface="Calibri"/>
                <a:sym typeface="Calibri"/>
              </a:rPr>
              <a:t> or </a:t>
            </a:r>
            <a:r>
              <a:rPr lang="en-US" b="1" u="sng" dirty="0">
                <a:solidFill>
                  <a:srgbClr val="000000"/>
                </a:solidFill>
                <a:uFillTx/>
                <a:ea typeface="Calibri"/>
                <a:cs typeface="Calibri"/>
                <a:sym typeface="Calibri"/>
                <a:hlinkClick r:id="rId5"/>
              </a:rPr>
              <a:t>BW</a:t>
            </a:r>
            <a:r>
              <a:rPr lang="en-US" b="1" dirty="0">
                <a:solidFill>
                  <a:srgbClr val="000000"/>
                </a:solidFill>
                <a:uFillTx/>
                <a:ea typeface="Calibri"/>
                <a:cs typeface="Calibri"/>
                <a:sym typeface="Calibri"/>
              </a:rPr>
              <a:t> and </a:t>
            </a:r>
            <a:r>
              <a:rPr lang="en-US" b="1" u="sng" dirty="0">
                <a:solidFill>
                  <a:srgbClr val="000000"/>
                </a:solidFill>
                <a:uFillTx/>
                <a:ea typeface="Calibri"/>
                <a:cs typeface="Calibri"/>
                <a:sym typeface="Calibri"/>
                <a:hlinkClick r:id="rId6"/>
              </a:rPr>
              <a:t>Schedules</a:t>
            </a:r>
            <a:endParaRPr lang="en-US" b="1" dirty="0">
              <a:solidFill>
                <a:srgbClr val="000000"/>
              </a:solidFill>
              <a:uFillTx/>
              <a:ea typeface="Calibri"/>
              <a:cs typeface="Calibri"/>
              <a:sym typeface="Calibri"/>
            </a:endParaRPr>
          </a:p>
        </p:txBody>
      </p:sp>
    </p:spTree>
    <p:extLst>
      <p:ext uri="{BB962C8B-B14F-4D97-AF65-F5344CB8AC3E}">
        <p14:creationId xmlns:p14="http://schemas.microsoft.com/office/powerpoint/2010/main" val="386609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normAutofit lnSpcReduction="10000"/>
          </a:bodyPr>
          <a:lstStyle/>
          <a:p>
            <a:pPr marL="0" indent="0">
              <a:buNone/>
            </a:pPr>
            <a:r>
              <a:rPr lang="en-US" sz="2800" dirty="0">
                <a:uFillTx/>
              </a:rPr>
              <a:t>Examples of changes requested through </a:t>
            </a:r>
            <a:r>
              <a:rPr lang="en-US" sz="2800" b="1" dirty="0">
                <a:uFillTx/>
              </a:rPr>
              <a:t>PayPath Actions</a:t>
            </a:r>
            <a:r>
              <a:rPr lang="en-US" sz="2800" dirty="0">
                <a:uFillTx/>
              </a:rPr>
              <a:t>:</a:t>
            </a:r>
          </a:p>
          <a:p>
            <a:pPr fontAlgn="t"/>
            <a:r>
              <a:rPr lang="en-US" sz="2400" dirty="0">
                <a:uFillTx/>
              </a:rPr>
              <a:t>Academic Merit, Promotion or Change in Series</a:t>
            </a:r>
          </a:p>
          <a:p>
            <a:pPr fontAlgn="t"/>
            <a:r>
              <a:rPr lang="en-US" sz="2400" dirty="0">
                <a:uFillTx/>
              </a:rPr>
              <a:t>Retro Academic Merits, Promotions, Series Changes</a:t>
            </a:r>
          </a:p>
          <a:p>
            <a:pPr fontAlgn="t"/>
            <a:r>
              <a:rPr lang="en-US" sz="2400" dirty="0">
                <a:uFillTx/>
              </a:rPr>
              <a:t>Position and/or Job Data FTE Changes</a:t>
            </a:r>
          </a:p>
          <a:p>
            <a:pPr fontAlgn="t"/>
            <a:r>
              <a:rPr lang="en-US" sz="2400" dirty="0">
                <a:uFillTx/>
              </a:rPr>
              <a:t>Salary Only Changes / Pay Rate Changes</a:t>
            </a:r>
          </a:p>
          <a:p>
            <a:pPr fontAlgn="t"/>
            <a:r>
              <a:rPr lang="en-US" sz="2400" dirty="0">
                <a:uFillTx/>
              </a:rPr>
              <a:t>Short Work Break / Return from Short Work Break</a:t>
            </a:r>
          </a:p>
          <a:p>
            <a:pPr fontAlgn="t"/>
            <a:r>
              <a:rPr lang="en-US" sz="2400" dirty="0">
                <a:uFillTx/>
              </a:rPr>
              <a:t>Abeyance / Return from Abeyance</a:t>
            </a:r>
          </a:p>
          <a:p>
            <a:pPr fontAlgn="t"/>
            <a:r>
              <a:rPr lang="en-US" sz="2400" dirty="0">
                <a:uFillTx/>
              </a:rPr>
              <a:t>Recurring Additional Pay Payments</a:t>
            </a:r>
          </a:p>
          <a:p>
            <a:pPr fontAlgn="t"/>
            <a:r>
              <a:rPr lang="en-US" sz="2400" dirty="0">
                <a:uFillTx/>
              </a:rPr>
              <a:t>Employee Reduction In Time (ERIT)</a:t>
            </a:r>
          </a:p>
          <a:p>
            <a:pPr fontAlgn="t"/>
            <a:r>
              <a:rPr lang="en-US" sz="2400" dirty="0">
                <a:uFillTx/>
              </a:rPr>
              <a:t>Probationary Status and Trial Employment Changes</a:t>
            </a:r>
          </a:p>
        </p:txBody>
      </p:sp>
      <p:sp>
        <p:nvSpPr>
          <p:cNvPr id="4" name="Title 3"/>
          <p:cNvSpPr>
            <a:spLocks noGrp="1"/>
          </p:cNvSpPr>
          <p:nvPr>
            <p:ph type="title"/>
          </p:nvPr>
        </p:nvSpPr>
        <p:spPr/>
        <p:txBody>
          <a:bodyPr>
            <a:normAutofit/>
          </a:bodyPr>
          <a:lstStyle/>
          <a:p>
            <a:r>
              <a:rPr lang="en-US" dirty="0">
                <a:uFillTx/>
              </a:rPr>
              <a:t>PayPath Actions – Examples</a:t>
            </a:r>
          </a:p>
        </p:txBody>
      </p:sp>
    </p:spTree>
    <p:extLst>
      <p:ext uri="{BB962C8B-B14F-4D97-AF65-F5344CB8AC3E}">
        <p14:creationId xmlns:p14="http://schemas.microsoft.com/office/powerpoint/2010/main" val="14960872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body" idx="1"/>
          </p:nvPr>
        </p:nvSpPr>
        <p:spPr>
          <a:xfrm>
            <a:off x="112129" y="1246553"/>
            <a:ext cx="2563690" cy="383344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en-US" sz="2200" b="1">
                <a:uFillTx/>
              </a:rPr>
              <a:t>Position Data </a:t>
            </a:r>
            <a:r>
              <a:rPr lang="en-US" sz="2200">
                <a:uFillTx/>
              </a:rPr>
              <a:t>and </a:t>
            </a:r>
            <a:r>
              <a:rPr lang="en-US" sz="2200" b="1">
                <a:uFillTx/>
              </a:rPr>
              <a:t>Job Data </a:t>
            </a:r>
            <a:r>
              <a:rPr lang="en-US" sz="2200">
                <a:uFillTx/>
              </a:rPr>
              <a:t>changes can be entered in a single PayPath transaction; however, they must have the same </a:t>
            </a:r>
            <a:r>
              <a:rPr lang="en-US" sz="2200" b="1">
                <a:uFillTx/>
              </a:rPr>
              <a:t>Effective Date</a:t>
            </a:r>
            <a:r>
              <a:rPr lang="en-US" sz="2200">
                <a:uFillTx/>
              </a:rPr>
              <a:t>.</a:t>
            </a:r>
            <a:endParaRPr>
              <a:uFillTx/>
            </a:endParaRPr>
          </a:p>
          <a:p>
            <a:pPr marL="342900" lvl="0" indent="-203200" algn="l" rtl="0">
              <a:spcBef>
                <a:spcPts val="440"/>
              </a:spcBef>
              <a:spcAft>
                <a:spcPts val="0"/>
              </a:spcAft>
              <a:buClr>
                <a:schemeClr val="dk1"/>
              </a:buClr>
              <a:buSzPts val="2200"/>
              <a:buNone/>
            </a:pPr>
            <a:endParaRPr sz="2200">
              <a:uFillTx/>
            </a:endParaRPr>
          </a:p>
          <a:p>
            <a:pPr marL="0" lvl="0" indent="0" algn="l" rtl="0">
              <a:spcBef>
                <a:spcPts val="440"/>
              </a:spcBef>
              <a:spcAft>
                <a:spcPts val="0"/>
              </a:spcAft>
              <a:buClr>
                <a:schemeClr val="dk1"/>
              </a:buClr>
              <a:buSzPts val="2200"/>
              <a:buNone/>
            </a:pPr>
            <a:endParaRPr sz="2200">
              <a:uFillTx/>
            </a:endParaRPr>
          </a:p>
          <a:p>
            <a:pPr marL="0" lvl="0" indent="0" algn="l" rtl="0">
              <a:spcBef>
                <a:spcPts val="440"/>
              </a:spcBef>
              <a:spcAft>
                <a:spcPts val="0"/>
              </a:spcAft>
              <a:buClr>
                <a:schemeClr val="dk1"/>
              </a:buClr>
              <a:buSzPts val="2200"/>
              <a:buNone/>
            </a:pPr>
            <a:endParaRPr sz="2200">
              <a:uFillTx/>
            </a:endParaRPr>
          </a:p>
          <a:p>
            <a:pPr marL="0" lvl="0" indent="0" algn="l" rtl="0">
              <a:spcBef>
                <a:spcPts val="440"/>
              </a:spcBef>
              <a:spcAft>
                <a:spcPts val="0"/>
              </a:spcAft>
              <a:buClr>
                <a:schemeClr val="dk1"/>
              </a:buClr>
              <a:buSzPts val="2200"/>
              <a:buNone/>
            </a:pPr>
            <a:endParaRPr sz="2200">
              <a:uFillTx/>
            </a:endParaRPr>
          </a:p>
          <a:p>
            <a:pPr marL="0" lvl="0" indent="0" algn="l" rtl="0">
              <a:spcBef>
                <a:spcPts val="440"/>
              </a:spcBef>
              <a:spcAft>
                <a:spcPts val="0"/>
              </a:spcAft>
              <a:buClr>
                <a:schemeClr val="dk1"/>
              </a:buClr>
              <a:buSzPts val="2200"/>
              <a:buNone/>
            </a:pPr>
            <a:endParaRPr sz="2200">
              <a:uFillTx/>
            </a:endParaRPr>
          </a:p>
        </p:txBody>
      </p:sp>
      <p:sp>
        <p:nvSpPr>
          <p:cNvPr id="226" name="Google Shape;226;p15"/>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Things to Remember …</a:t>
            </a:r>
            <a:endParaRPr>
              <a:uFillTx/>
            </a:endParaRPr>
          </a:p>
        </p:txBody>
      </p:sp>
      <p:pic>
        <p:nvPicPr>
          <p:cNvPr id="227" name="Google Shape;227;p15"/>
          <p:cNvPicPr preferRelativeResize="0"/>
          <p:nvPr/>
        </p:nvPicPr>
        <p:blipFill rotWithShape="1">
          <a:blip r:embed="rId3"/>
          <a:srcRect/>
          <a:stretch/>
        </p:blipFill>
        <p:spPr>
          <a:xfrm>
            <a:off x="2675819" y="1203084"/>
            <a:ext cx="6081466" cy="3017520"/>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pic>
        <p:nvPicPr>
          <p:cNvPr id="228" name="Google Shape;228;p15"/>
          <p:cNvPicPr preferRelativeResize="0"/>
          <p:nvPr/>
        </p:nvPicPr>
        <p:blipFill rotWithShape="1">
          <a:blip r:embed="rId4"/>
          <a:srcRect/>
          <a:stretch/>
        </p:blipFill>
        <p:spPr>
          <a:xfrm>
            <a:off x="298501" y="4325766"/>
            <a:ext cx="8550808" cy="1785701"/>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Tree>
    <p:extLst>
      <p:ext uri="{BB962C8B-B14F-4D97-AF65-F5344CB8AC3E}">
        <p14:creationId xmlns:p14="http://schemas.microsoft.com/office/powerpoint/2010/main" val="96705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body" idx="1"/>
          </p:nvPr>
        </p:nvSpPr>
        <p:spPr>
          <a:xfrm>
            <a:off x="390525" y="1213338"/>
            <a:ext cx="8229600" cy="17408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uFillTx/>
              </a:rPr>
              <a:t>When a position data change is entered, a new row is automatically inserted in the </a:t>
            </a:r>
            <a:r>
              <a:rPr lang="en-US" sz="2000" b="1">
                <a:uFillTx/>
              </a:rPr>
              <a:t>Job Data </a:t>
            </a:r>
            <a:r>
              <a:rPr lang="en-US" sz="2000">
                <a:uFillTx/>
              </a:rPr>
              <a:t>page and displays the updated position data fields. </a:t>
            </a:r>
            <a:endParaRPr>
              <a:uFillTx/>
            </a:endParaRPr>
          </a:p>
        </p:txBody>
      </p:sp>
      <p:sp>
        <p:nvSpPr>
          <p:cNvPr id="235" name="Google Shape;235;p16"/>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Things to Remember …</a:t>
            </a:r>
            <a:endParaRPr>
              <a:uFillTx/>
            </a:endParaRPr>
          </a:p>
        </p:txBody>
      </p:sp>
      <p:sp>
        <p:nvSpPr>
          <p:cNvPr id="236" name="Google Shape;236;p16"/>
          <p:cNvSpPr txBox="1">
            <a:spLocks/>
          </p:cNvSpPr>
          <p:nvPr/>
        </p:nvSpPr>
        <p:spPr>
          <a:xfrm>
            <a:off x="3428997" y="2222091"/>
            <a:ext cx="267286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uFillTx/>
                <a:latin typeface="Calibri"/>
                <a:ea typeface="Calibri"/>
                <a:cs typeface="Calibri"/>
                <a:sym typeface="Calibri"/>
              </a:rPr>
              <a:t>Position Data Change</a:t>
            </a:r>
            <a:endParaRPr>
              <a:uFillTx/>
            </a:endParaRPr>
          </a:p>
        </p:txBody>
      </p:sp>
      <p:pic>
        <p:nvPicPr>
          <p:cNvPr id="237" name="Google Shape;237;p16"/>
          <p:cNvPicPr preferRelativeResize="0"/>
          <p:nvPr/>
        </p:nvPicPr>
        <p:blipFill rotWithShape="1">
          <a:blip r:embed="rId3"/>
          <a:srcRect/>
          <a:stretch/>
        </p:blipFill>
        <p:spPr>
          <a:xfrm>
            <a:off x="249040" y="2585372"/>
            <a:ext cx="8649729" cy="1280160"/>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grpSp>
        <p:nvGrpSpPr>
          <p:cNvPr id="238" name="Google Shape;238;p16"/>
          <p:cNvGrpSpPr/>
          <p:nvPr/>
        </p:nvGrpSpPr>
        <p:grpSpPr>
          <a:xfrm>
            <a:off x="648976" y="4273494"/>
            <a:ext cx="7712698" cy="1971987"/>
            <a:chOff x="648976" y="4273494"/>
            <a:chExt cx="7712698" cy="1971987"/>
          </a:xfrm>
        </p:grpSpPr>
        <p:pic>
          <p:nvPicPr>
            <p:cNvPr id="239" name="Google Shape;239;p16"/>
            <p:cNvPicPr preferRelativeResize="0"/>
            <p:nvPr/>
          </p:nvPicPr>
          <p:blipFill rotWithShape="1">
            <a:blip r:embed="rId4"/>
            <a:srcRect/>
            <a:stretch/>
          </p:blipFill>
          <p:spPr>
            <a:xfrm>
              <a:off x="648976" y="4599561"/>
              <a:ext cx="7712698" cy="1645920"/>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
          <p:nvSpPr>
            <p:cNvPr id="240" name="Google Shape;240;p16"/>
            <p:cNvSpPr txBox="1">
              <a:spLocks/>
            </p:cNvSpPr>
            <p:nvPr/>
          </p:nvSpPr>
          <p:spPr>
            <a:xfrm>
              <a:off x="3168894" y="4273494"/>
              <a:ext cx="267286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uFillTx/>
                  <a:latin typeface="Calibri"/>
                  <a:ea typeface="Calibri"/>
                  <a:cs typeface="Calibri"/>
                  <a:sym typeface="Calibri"/>
                </a:rPr>
                <a:t>Job Data Change</a:t>
              </a:r>
              <a:endParaRPr>
                <a:uFillTx/>
              </a:endParaRPr>
            </a:p>
          </p:txBody>
        </p:sp>
      </p:grpSp>
    </p:spTree>
    <p:extLst>
      <p:ext uri="{BB962C8B-B14F-4D97-AF65-F5344CB8AC3E}">
        <p14:creationId xmlns:p14="http://schemas.microsoft.com/office/powerpoint/2010/main" val="32560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1"/>
          </p:nvPr>
        </p:nvSpPr>
        <p:spPr>
          <a:xfrm>
            <a:off x="-1" y="1213338"/>
            <a:ext cx="3516924" cy="230358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en-US" sz="2200">
                <a:uFillTx/>
              </a:rPr>
              <a:t>You can enter multiple </a:t>
            </a:r>
            <a:r>
              <a:rPr lang="en-US" sz="2200" b="1">
                <a:uFillTx/>
              </a:rPr>
              <a:t>Additional Pay </a:t>
            </a:r>
            <a:r>
              <a:rPr lang="en-US" sz="2200">
                <a:uFillTx/>
              </a:rPr>
              <a:t>entries with different details in the same transaction.  </a:t>
            </a:r>
            <a:endParaRPr>
              <a:uFillTx/>
            </a:endParaRPr>
          </a:p>
          <a:p>
            <a:pPr marL="342900" lvl="0" indent="-342900" algn="l" rtl="0">
              <a:spcBef>
                <a:spcPts val="440"/>
              </a:spcBef>
              <a:spcAft>
                <a:spcPts val="0"/>
              </a:spcAft>
              <a:buClr>
                <a:schemeClr val="dk1"/>
              </a:buClr>
              <a:buSzPts val="2200"/>
              <a:buChar char="•"/>
            </a:pPr>
            <a:r>
              <a:rPr lang="en-US" sz="2200">
                <a:uFillTx/>
              </a:rPr>
              <a:t>Certain details in the </a:t>
            </a:r>
            <a:r>
              <a:rPr lang="en-US" sz="2200" b="1">
                <a:uFillTx/>
              </a:rPr>
              <a:t>Earnings Code, Effective Date </a:t>
            </a:r>
            <a:r>
              <a:rPr lang="en-US" sz="2200">
                <a:uFillTx/>
              </a:rPr>
              <a:t>and </a:t>
            </a:r>
            <a:r>
              <a:rPr lang="en-US" sz="2200" b="1">
                <a:uFillTx/>
              </a:rPr>
              <a:t>Payment Details</a:t>
            </a:r>
            <a:r>
              <a:rPr lang="en-US" sz="2200">
                <a:uFillTx/>
              </a:rPr>
              <a:t> will have specified criteria when stacking transactions.  </a:t>
            </a:r>
            <a:endParaRPr>
              <a:uFillTx/>
            </a:endParaRPr>
          </a:p>
        </p:txBody>
      </p:sp>
      <p:sp>
        <p:nvSpPr>
          <p:cNvPr id="247" name="Google Shape;247;p17"/>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Things to Remember …</a:t>
            </a:r>
            <a:endParaRPr>
              <a:uFillTx/>
            </a:endParaRPr>
          </a:p>
        </p:txBody>
      </p:sp>
      <p:pic>
        <p:nvPicPr>
          <p:cNvPr id="248" name="Google Shape;248;p17"/>
          <p:cNvPicPr preferRelativeResize="0"/>
          <p:nvPr/>
        </p:nvPicPr>
        <p:blipFill rotWithShape="1">
          <a:blip r:embed="rId3"/>
          <a:srcRect/>
          <a:stretch/>
        </p:blipFill>
        <p:spPr>
          <a:xfrm>
            <a:off x="3679486" y="1213338"/>
            <a:ext cx="4486949" cy="5085862"/>
          </a:xfrm>
          <a:prstGeom prst="rect">
            <a:avLst/>
          </a:prstGeom>
          <a:noFill/>
          <a:ln>
            <a:noFill/>
          </a:ln>
        </p:spPr>
      </p:pic>
    </p:spTree>
    <p:extLst>
      <p:ext uri="{BB962C8B-B14F-4D97-AF65-F5344CB8AC3E}">
        <p14:creationId xmlns:p14="http://schemas.microsoft.com/office/powerpoint/2010/main" val="39077039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5914" y="1227433"/>
            <a:ext cx="6078801" cy="1451357"/>
          </a:xfrm>
        </p:spPr>
        <p:txBody>
          <a:bodyPr/>
          <a:lstStyle/>
          <a:p>
            <a:r>
              <a:rPr lang="en-US" sz="4000" b="1" dirty="0">
                <a:solidFill>
                  <a:srgbClr val="1D579B"/>
                </a:solidFill>
                <a:uFillTx/>
                <a:latin typeface="Nirmala UI Semilight" panose="020B0402040204020203" pitchFamily="34" charset="0"/>
                <a:ea typeface="Microsoft Sans Serif" panose="020B0604020202020204" pitchFamily="34" charset="0"/>
                <a:cs typeface="Nirmala UI Semilight" panose="020B0402040204020203" pitchFamily="34" charset="0"/>
              </a:rPr>
              <a:t>Please locate your workbooks to complete this lesson</a:t>
            </a:r>
          </a:p>
        </p:txBody>
      </p:sp>
      <p:sp>
        <p:nvSpPr>
          <p:cNvPr id="5" name="Rectangle 4"/>
          <p:cNvSpPr>
            <a:spLocks/>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pic>
        <p:nvPicPr>
          <p:cNvPr id="6" name="Picture 5">
            <a:hlinkClick r:id="rId3" action="ppaction://hlinksldjump"/>
          </p:cNvPr>
          <p:cNvPicPr>
            <a:picLocks noChangeAspect="1"/>
          </p:cNvPicPr>
          <p:nvPr/>
        </p:nvPicPr>
        <p:blipFill rotWithShape="1">
          <a:blip r:embed="rId4"/>
          <a:srcRect b="10636"/>
          <a:stretch/>
        </p:blipFill>
        <p:spPr>
          <a:xfrm>
            <a:off x="8515030" y="77986"/>
            <a:ext cx="537530" cy="518160"/>
          </a:xfrm>
          <a:prstGeom prst="rect">
            <a:avLst/>
          </a:prstGeom>
        </p:spPr>
      </p:pic>
      <p:pic>
        <p:nvPicPr>
          <p:cNvPr id="4" name="Picture 3" descr="Free vector graphic: School, Notebook, Education, Books - Free Image on Pixabay - 307210"/>
          <p:cNvPicPr>
            <a:picLocks noChangeAspect="1"/>
          </p:cNvPicPr>
          <p:nvPr/>
        </p:nvPicPr>
        <p:blipFill>
          <a:blip r:embed="rId5"/>
          <a:stretch>
            <a:fillRect/>
          </a:stretch>
        </p:blipFill>
        <p:spPr>
          <a:xfrm>
            <a:off x="3521879" y="3121241"/>
            <a:ext cx="3172836" cy="3083600"/>
          </a:xfrm>
          <a:prstGeom prst="rect">
            <a:avLst/>
          </a:prstGeom>
        </p:spPr>
      </p:pic>
    </p:spTree>
    <p:extLst>
      <p:ext uri="{BB962C8B-B14F-4D97-AF65-F5344CB8AC3E}">
        <p14:creationId xmlns:p14="http://schemas.microsoft.com/office/powerpoint/2010/main" val="2584031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1"/>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Lesson Objectives</a:t>
            </a:r>
            <a:endParaRPr>
              <a:uFillTx/>
            </a:endParaRPr>
          </a:p>
        </p:txBody>
      </p:sp>
      <p:grpSp>
        <p:nvGrpSpPr>
          <p:cNvPr id="384" name="Google Shape;384;p31"/>
          <p:cNvGrpSpPr/>
          <p:nvPr/>
        </p:nvGrpSpPr>
        <p:grpSpPr>
          <a:xfrm>
            <a:off x="466302" y="1824614"/>
            <a:ext cx="4044738" cy="3894571"/>
            <a:chOff x="74398" y="253783"/>
            <a:chExt cx="4044738" cy="3894571"/>
          </a:xfrm>
        </p:grpSpPr>
        <p:sp>
          <p:nvSpPr>
            <p:cNvPr id="386" name="Google Shape;386;p31"/>
            <p:cNvSpPr>
              <a:spLocks/>
            </p:cNvSpPr>
            <p:nvPr/>
          </p:nvSpPr>
          <p:spPr>
            <a:xfrm>
              <a:off x="497663" y="338436"/>
              <a:ext cx="3560944" cy="677224"/>
            </a:xfrm>
            <a:prstGeom prst="rect">
              <a:avLst/>
            </a:prstGeom>
            <a:solidFill>
              <a:srgbClr val="1E4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87" name="Google Shape;387;p31"/>
            <p:cNvSpPr txBox="1">
              <a:spLocks/>
            </p:cNvSpPr>
            <p:nvPr/>
          </p:nvSpPr>
          <p:spPr>
            <a:xfrm>
              <a:off x="497663" y="338436"/>
              <a:ext cx="3560944" cy="677224"/>
            </a:xfrm>
            <a:prstGeom prst="rect">
              <a:avLst/>
            </a:prstGeom>
            <a:solidFill>
              <a:srgbClr val="FFC000"/>
            </a:solidFill>
            <a:ln>
              <a:noFill/>
            </a:ln>
          </p:spPr>
          <p:txBody>
            <a:bodyPr spcFirstLastPara="1" wrap="square" lIns="537525" tIns="50800" rIns="50800" bIns="50800" anchor="ctr"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a:solidFill>
                    <a:schemeClr val="lt1"/>
                  </a:solidFill>
                  <a:uFillTx/>
                  <a:latin typeface="Calibri"/>
                  <a:ea typeface="Calibri"/>
                  <a:cs typeface="Calibri"/>
                  <a:sym typeface="Calibri"/>
                </a:rPr>
                <a:t>1: Combination Changes</a:t>
              </a:r>
              <a:endParaRPr>
                <a:uFillTx/>
              </a:endParaRPr>
            </a:p>
          </p:txBody>
        </p:sp>
        <p:sp>
          <p:nvSpPr>
            <p:cNvPr id="388" name="Google Shape;388;p31"/>
            <p:cNvSpPr>
              <a:spLocks/>
            </p:cNvSpPr>
            <p:nvPr/>
          </p:nvSpPr>
          <p:spPr>
            <a:xfrm>
              <a:off x="74398" y="253783"/>
              <a:ext cx="846531" cy="846531"/>
            </a:xfrm>
            <a:prstGeom prst="ellipse">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0" name="Google Shape;390;p31"/>
            <p:cNvSpPr txBox="1">
              <a:spLocks/>
            </p:cNvSpPr>
            <p:nvPr/>
          </p:nvSpPr>
          <p:spPr>
            <a:xfrm>
              <a:off x="946460" y="1439192"/>
              <a:ext cx="3172676" cy="677224"/>
            </a:xfrm>
            <a:prstGeom prst="rect">
              <a:avLst/>
            </a:prstGeom>
            <a:solidFill>
              <a:srgbClr val="002060"/>
            </a:solidFill>
            <a:ln>
              <a:noFill/>
            </a:ln>
          </p:spPr>
          <p:txBody>
            <a:bodyPr spcFirstLastPara="1" wrap="square" lIns="537525" tIns="50800" rIns="50800" bIns="50800" anchor="ctr" anchorCtr="0">
              <a:noAutofit/>
            </a:bodyPr>
            <a:lstStyle>
              <a:defPPr>
                <a:defRPr lang="en-US">
                  <a:uFillTx/>
                </a:defRPr>
              </a:defPPr>
              <a:lvl1pPr marR="0" lvl="0" indent="0">
                <a:lnSpc>
                  <a:spcPct val="100000"/>
                </a:lnSpc>
                <a:spcBef>
                  <a:spcPts val="0"/>
                </a:spcBef>
                <a:spcAft>
                  <a:spcPts val="0"/>
                </a:spcAft>
                <a:buClr>
                  <a:schemeClr val="lt1"/>
                </a:buClr>
                <a:buSzPts val="2000"/>
                <a:buFont typeface="Calibri"/>
                <a:buNone/>
                <a:defRPr sz="2000" b="1">
                  <a:solidFill>
                    <a:schemeClr val="lt1"/>
                  </a:solidFill>
                  <a:uFillTx/>
                  <a:latin typeface="Calibri"/>
                  <a:ea typeface="Calibri"/>
                  <a:cs typeface="Calibri"/>
                </a:defRPr>
              </a:lvl1pPr>
            </a:lstStyle>
            <a:p>
              <a:r>
                <a:rPr lang="en-US" dirty="0">
                  <a:uFillTx/>
                  <a:sym typeface="Calibri"/>
                </a:rPr>
                <a:t>Retroactive </a:t>
              </a:r>
              <a:r>
                <a:rPr lang="en-US" dirty="0" err="1">
                  <a:uFillTx/>
                  <a:sym typeface="Calibri"/>
                </a:rPr>
                <a:t>PayPath</a:t>
              </a:r>
              <a:r>
                <a:rPr lang="en-US" dirty="0">
                  <a:uFillTx/>
                  <a:sym typeface="Calibri"/>
                </a:rPr>
                <a:t> Transactions</a:t>
              </a:r>
              <a:endParaRPr dirty="0">
                <a:uFillTx/>
              </a:endParaRPr>
            </a:p>
          </p:txBody>
        </p:sp>
        <p:sp>
          <p:nvSpPr>
            <p:cNvPr id="391" name="Google Shape;391;p31"/>
            <p:cNvSpPr>
              <a:spLocks/>
            </p:cNvSpPr>
            <p:nvPr/>
          </p:nvSpPr>
          <p:spPr>
            <a:xfrm>
              <a:off x="513814" y="1346517"/>
              <a:ext cx="846531" cy="846531"/>
            </a:xfrm>
            <a:prstGeom prst="ellipse">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2" name="Google Shape;392;p31"/>
            <p:cNvSpPr>
              <a:spLocks/>
            </p:cNvSpPr>
            <p:nvPr/>
          </p:nvSpPr>
          <p:spPr>
            <a:xfrm>
              <a:off x="885932" y="2370463"/>
              <a:ext cx="3172676" cy="677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3" name="Google Shape;393;p31"/>
            <p:cNvSpPr txBox="1">
              <a:spLocks/>
            </p:cNvSpPr>
            <p:nvPr/>
          </p:nvSpPr>
          <p:spPr>
            <a:xfrm>
              <a:off x="885932" y="2370463"/>
              <a:ext cx="3172676" cy="677224"/>
            </a:xfrm>
            <a:prstGeom prst="rect">
              <a:avLst/>
            </a:prstGeom>
            <a:noFill/>
            <a:ln>
              <a:noFill/>
            </a:ln>
          </p:spPr>
          <p:txBody>
            <a:bodyPr spcFirstLastPara="1" wrap="square" lIns="53752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a:solidFill>
                  <a:schemeClr val="lt1"/>
                </a:solidFill>
                <a:uFillTx/>
                <a:latin typeface="Calibri"/>
                <a:ea typeface="Calibri"/>
                <a:cs typeface="Calibri"/>
                <a:sym typeface="Calibri"/>
              </a:endParaRPr>
            </a:p>
          </p:txBody>
        </p:sp>
        <p:sp>
          <p:nvSpPr>
            <p:cNvPr id="394" name="Google Shape;394;p31"/>
            <p:cNvSpPr>
              <a:spLocks/>
            </p:cNvSpPr>
            <p:nvPr/>
          </p:nvSpPr>
          <p:spPr>
            <a:xfrm>
              <a:off x="462667" y="2285810"/>
              <a:ext cx="846531" cy="846531"/>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5" name="Google Shape;395;p31"/>
            <p:cNvSpPr>
              <a:spLocks/>
            </p:cNvSpPr>
            <p:nvPr/>
          </p:nvSpPr>
          <p:spPr>
            <a:xfrm>
              <a:off x="497663" y="3386476"/>
              <a:ext cx="3560944" cy="677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6" name="Google Shape;396;p31"/>
            <p:cNvSpPr txBox="1">
              <a:spLocks/>
            </p:cNvSpPr>
            <p:nvPr/>
          </p:nvSpPr>
          <p:spPr>
            <a:xfrm>
              <a:off x="497663" y="3386476"/>
              <a:ext cx="3560944" cy="677224"/>
            </a:xfrm>
            <a:prstGeom prst="rect">
              <a:avLst/>
            </a:prstGeom>
            <a:noFill/>
            <a:ln>
              <a:noFill/>
            </a:ln>
          </p:spPr>
          <p:txBody>
            <a:bodyPr spcFirstLastPara="1" wrap="square" lIns="53752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a:solidFill>
                  <a:schemeClr val="lt1"/>
                </a:solidFill>
                <a:uFillTx/>
                <a:latin typeface="Calibri"/>
                <a:ea typeface="Calibri"/>
                <a:cs typeface="Calibri"/>
                <a:sym typeface="Calibri"/>
              </a:endParaRPr>
            </a:p>
          </p:txBody>
        </p:sp>
        <p:sp>
          <p:nvSpPr>
            <p:cNvPr id="397" name="Google Shape;397;p31"/>
            <p:cNvSpPr>
              <a:spLocks/>
            </p:cNvSpPr>
            <p:nvPr/>
          </p:nvSpPr>
          <p:spPr>
            <a:xfrm>
              <a:off x="74398" y="3301823"/>
              <a:ext cx="846531" cy="846531"/>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grpSp>
      <p:sp>
        <p:nvSpPr>
          <p:cNvPr id="398" name="Google Shape;398;p31"/>
          <p:cNvSpPr txBox="1">
            <a:spLocks/>
          </p:cNvSpPr>
          <p:nvPr/>
        </p:nvSpPr>
        <p:spPr>
          <a:xfrm>
            <a:off x="4511040" y="1371600"/>
            <a:ext cx="4632960" cy="480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64A4"/>
              </a:buClr>
              <a:buSzPts val="2400"/>
              <a:buFont typeface="Noto Sans Symbols"/>
              <a:buNone/>
            </a:pPr>
            <a:r>
              <a:rPr lang="en-US" sz="2400" b="1" i="1" dirty="0">
                <a:solidFill>
                  <a:schemeClr val="dk1"/>
                </a:solidFill>
                <a:uFillTx/>
                <a:latin typeface="Arial"/>
                <a:ea typeface="Arial"/>
                <a:cs typeface="Arial"/>
                <a:sym typeface="Arial"/>
              </a:rPr>
              <a:t>In this lesson you will learn how to:</a:t>
            </a:r>
            <a:endParaRPr dirty="0">
              <a:uFillTx/>
            </a:endParaRPr>
          </a:p>
          <a:p>
            <a:pPr marL="0" marR="0" lvl="0" indent="0" algn="l" rtl="0">
              <a:lnSpc>
                <a:spcPct val="90000"/>
              </a:lnSpc>
              <a:spcBef>
                <a:spcPts val="1000"/>
              </a:spcBef>
              <a:spcAft>
                <a:spcPts val="0"/>
              </a:spcAft>
              <a:buClr>
                <a:srgbClr val="0064A4"/>
              </a:buClr>
              <a:buSzPts val="2400"/>
              <a:buFont typeface="Noto Sans Symbols"/>
              <a:buNone/>
            </a:pPr>
            <a:endParaRPr sz="2400" b="1" i="1" dirty="0">
              <a:solidFill>
                <a:schemeClr val="dk1"/>
              </a:solidFill>
              <a:uFillTx/>
              <a:latin typeface="Arial"/>
              <a:ea typeface="Arial"/>
              <a:cs typeface="Arial"/>
              <a:sym typeface="Arial"/>
            </a:endParaRPr>
          </a:p>
          <a:p>
            <a:pPr marL="228600" marR="0" lvl="0" indent="-228600" algn="l" rtl="0">
              <a:lnSpc>
                <a:spcPct val="90000"/>
              </a:lnSpc>
              <a:spcBef>
                <a:spcPts val="1000"/>
              </a:spcBef>
              <a:spcAft>
                <a:spcPts val="0"/>
              </a:spcAft>
              <a:buClr>
                <a:srgbClr val="0064A4"/>
              </a:buClr>
              <a:buSzPts val="2400"/>
              <a:buFont typeface="Arial"/>
              <a:buChar char="•"/>
            </a:pPr>
            <a:r>
              <a:rPr lang="en-US" sz="2400" dirty="0">
                <a:solidFill>
                  <a:schemeClr val="dk1"/>
                </a:solidFill>
                <a:uFillTx/>
                <a:latin typeface="Arial"/>
                <a:cs typeface="Arial"/>
                <a:sym typeface="Arial"/>
              </a:rPr>
              <a:t>Describe when combination changes are required.</a:t>
            </a:r>
          </a:p>
          <a:p>
            <a:pPr marL="228600" marR="0" lvl="0" indent="-228600" algn="l" rtl="0">
              <a:lnSpc>
                <a:spcPct val="90000"/>
              </a:lnSpc>
              <a:spcBef>
                <a:spcPts val="1000"/>
              </a:spcBef>
              <a:spcAft>
                <a:spcPts val="0"/>
              </a:spcAft>
              <a:buClr>
                <a:srgbClr val="0064A4"/>
              </a:buClr>
              <a:buSzPts val="2400"/>
              <a:buFont typeface="Arial"/>
              <a:buChar char="•"/>
            </a:pPr>
            <a:r>
              <a:rPr lang="en-US" sz="2400" dirty="0">
                <a:solidFill>
                  <a:schemeClr val="dk1"/>
                </a:solidFill>
                <a:uFillTx/>
                <a:latin typeface="Arial"/>
                <a:cs typeface="Arial"/>
                <a:sym typeface="Arial"/>
              </a:rPr>
              <a:t>Initiate multiple combination changes.</a:t>
            </a:r>
            <a:endParaRPr dirty="0">
              <a:uFillTx/>
            </a:endParaRPr>
          </a:p>
        </p:txBody>
      </p:sp>
      <p:pic>
        <p:nvPicPr>
          <p:cNvPr id="399" name="Google Shape;399;p31"/>
          <p:cNvPicPr preferRelativeResize="0"/>
          <p:nvPr/>
        </p:nvPicPr>
        <p:blipFill rotWithShape="1">
          <a:blip r:embed="rId3"/>
          <a:srcRect/>
          <a:stretch/>
        </p:blipFill>
        <p:spPr>
          <a:xfrm>
            <a:off x="7799832" y="283464"/>
            <a:ext cx="914400" cy="914400"/>
          </a:xfrm>
          <a:prstGeom prst="rect">
            <a:avLst/>
          </a:prstGeom>
          <a:noFill/>
          <a:ln>
            <a:noFill/>
          </a:ln>
        </p:spPr>
      </p:pic>
      <p:sp>
        <p:nvSpPr>
          <p:cNvPr id="19" name="5-Point Star 18"/>
          <p:cNvSpPr>
            <a:spLocks/>
          </p:cNvSpPr>
          <p:nvPr/>
        </p:nvSpPr>
        <p:spPr>
          <a:xfrm>
            <a:off x="614948" y="1939879"/>
            <a:ext cx="581540" cy="595152"/>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1674631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body" idx="1"/>
          </p:nvPr>
        </p:nvSpPr>
        <p:spPr>
          <a:xfrm>
            <a:off x="459105" y="1357909"/>
            <a:ext cx="822960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en-US" sz="2200" b="1">
                <a:uFillTx/>
              </a:rPr>
              <a:t>There are many circumstances where a combination of changes are needed between position, job data and additional pay.</a:t>
            </a:r>
            <a:endParaRPr>
              <a:uFillTx/>
            </a:endParaRPr>
          </a:p>
          <a:p>
            <a:pPr marL="0" lvl="0" indent="0" algn="l" rtl="0">
              <a:spcBef>
                <a:spcPts val="440"/>
              </a:spcBef>
              <a:spcAft>
                <a:spcPts val="0"/>
              </a:spcAft>
              <a:buClr>
                <a:schemeClr val="dk1"/>
              </a:buClr>
              <a:buSzPts val="2200"/>
              <a:buNone/>
            </a:pPr>
            <a:endParaRPr sz="2200" i="1">
              <a:uFillTx/>
            </a:endParaRPr>
          </a:p>
          <a:p>
            <a:pPr marL="0" lvl="0" indent="0" algn="l" rtl="0">
              <a:spcBef>
                <a:spcPts val="440"/>
              </a:spcBef>
              <a:spcAft>
                <a:spcPts val="0"/>
              </a:spcAft>
              <a:buClr>
                <a:schemeClr val="dk1"/>
              </a:buClr>
              <a:buSzPts val="2200"/>
              <a:buNone/>
            </a:pPr>
            <a:r>
              <a:rPr lang="en-US" sz="2200" i="1">
                <a:uFillTx/>
              </a:rPr>
              <a:t>The following slides provide direction for additional practice on some of the common combination changes.</a:t>
            </a:r>
            <a:endParaRPr>
              <a:uFillTx/>
            </a:endParaRPr>
          </a:p>
        </p:txBody>
      </p:sp>
      <p:sp>
        <p:nvSpPr>
          <p:cNvPr id="295" name="Google Shape;295;p21"/>
          <p:cNvSpPr txBox="1">
            <a:spLocks noGrp="1"/>
          </p:cNvSpPr>
          <p:nvPr>
            <p:ph type="title"/>
          </p:nvPr>
        </p:nvSpPr>
        <p:spPr>
          <a:xfrm>
            <a:off x="459619" y="40224"/>
            <a:ext cx="8684381"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600"/>
              <a:buFont typeface="Arial Black"/>
              <a:buNone/>
            </a:pPr>
            <a:r>
              <a:rPr lang="en-US" sz="3600">
                <a:uFillTx/>
              </a:rPr>
              <a:t>Combination Changes – Overview</a:t>
            </a:r>
            <a:endParaRPr>
              <a:uFillTx/>
            </a:endParaRPr>
          </a:p>
        </p:txBody>
      </p:sp>
      <p:pic>
        <p:nvPicPr>
          <p:cNvPr id="296" name="Google Shape;296;p21"/>
          <p:cNvPicPr preferRelativeResize="0"/>
          <p:nvPr/>
        </p:nvPicPr>
        <p:blipFill rotWithShape="1">
          <a:blip r:embed="rId3"/>
          <a:srcRect/>
          <a:stretch/>
        </p:blipFill>
        <p:spPr>
          <a:xfrm>
            <a:off x="2653665" y="3598189"/>
            <a:ext cx="3840480" cy="2560320"/>
          </a:xfrm>
          <a:prstGeom prst="rect">
            <a:avLst/>
          </a:prstGeom>
          <a:noFill/>
          <a:ln>
            <a:noFill/>
          </a:ln>
        </p:spPr>
      </p:pic>
    </p:spTree>
    <p:extLst>
      <p:ext uri="{BB962C8B-B14F-4D97-AF65-F5344CB8AC3E}">
        <p14:creationId xmlns:p14="http://schemas.microsoft.com/office/powerpoint/2010/main" val="41292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fade">
                                      <p:cBhvr>
                                        <p:cTn id="7" dur="500"/>
                                        <p:tgtEl>
                                          <p:spTgt spid="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xEl>
                                              <p:pRg st="2" end="2"/>
                                            </p:txEl>
                                          </p:spTgt>
                                        </p:tgtEl>
                                        <p:attrNameLst>
                                          <p:attrName>style.visibility</p:attrName>
                                        </p:attrNameLst>
                                      </p:cBhvr>
                                      <p:to>
                                        <p:strVal val="visible"/>
                                      </p:to>
                                    </p:set>
                                    <p:animEffect transition="in" filter="fade">
                                      <p:cBhvr>
                                        <p:cTn id="12" dur="500"/>
                                        <p:tgtEl>
                                          <p:spTgt spid="2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uFillTx/>
              </a:rPr>
              <a:t>Some examples of </a:t>
            </a:r>
            <a:r>
              <a:rPr lang="en-US" b="1" dirty="0" err="1">
                <a:uFillTx/>
              </a:rPr>
              <a:t>PayPath</a:t>
            </a:r>
            <a:r>
              <a:rPr lang="en-US" b="1" dirty="0">
                <a:uFillTx/>
              </a:rPr>
              <a:t> Actions that require updates on multiple tabs are:</a:t>
            </a:r>
          </a:p>
          <a:p>
            <a:endParaRPr lang="en-US" dirty="0">
              <a:uFillTx/>
            </a:endParaRPr>
          </a:p>
          <a:p>
            <a:r>
              <a:rPr lang="en-US" dirty="0">
                <a:uFillTx/>
              </a:rPr>
              <a:t>Staff Reclassification + Pay Raise</a:t>
            </a:r>
          </a:p>
          <a:p>
            <a:r>
              <a:rPr lang="en-US" dirty="0">
                <a:uFillTx/>
              </a:rPr>
              <a:t>Promotion/</a:t>
            </a:r>
            <a:r>
              <a:rPr lang="en-US" dirty="0" err="1">
                <a:uFillTx/>
              </a:rPr>
              <a:t>Reclass</a:t>
            </a:r>
            <a:r>
              <a:rPr lang="en-US" dirty="0">
                <a:uFillTx/>
              </a:rPr>
              <a:t> + Additional Pay</a:t>
            </a:r>
          </a:p>
          <a:p>
            <a:r>
              <a:rPr lang="en-US" dirty="0">
                <a:uFillTx/>
              </a:rPr>
              <a:t>Appointment Extension + Additional Pay</a:t>
            </a:r>
          </a:p>
          <a:p>
            <a:r>
              <a:rPr lang="en-US" dirty="0" err="1">
                <a:uFillTx/>
              </a:rPr>
              <a:t>Reclass</a:t>
            </a:r>
            <a:r>
              <a:rPr lang="en-US" dirty="0">
                <a:uFillTx/>
              </a:rPr>
              <a:t> + Appointment Extension + Pay Raise</a:t>
            </a:r>
          </a:p>
        </p:txBody>
      </p:sp>
      <p:sp>
        <p:nvSpPr>
          <p:cNvPr id="3" name="Title 2"/>
          <p:cNvSpPr>
            <a:spLocks noGrp="1"/>
          </p:cNvSpPr>
          <p:nvPr>
            <p:ph type="title"/>
          </p:nvPr>
        </p:nvSpPr>
        <p:spPr/>
        <p:txBody>
          <a:bodyPr/>
          <a:lstStyle/>
          <a:p>
            <a:r>
              <a:rPr lang="en-US" dirty="0">
                <a:uFillTx/>
              </a:rPr>
              <a:t>Combination Changes</a:t>
            </a:r>
          </a:p>
        </p:txBody>
      </p:sp>
    </p:spTree>
    <p:extLst>
      <p:ext uri="{BB962C8B-B14F-4D97-AF65-F5344CB8AC3E}">
        <p14:creationId xmlns:p14="http://schemas.microsoft.com/office/powerpoint/2010/main" val="1939067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None/>
            </a:pPr>
            <a:r>
              <a:rPr lang="en-US">
                <a:uFillTx/>
              </a:rPr>
              <a:t>Initiate Position Data + Job Data Change PayPath Transaction</a:t>
            </a:r>
            <a:endParaRPr>
              <a:uFillTx/>
            </a:endParaRPr>
          </a:p>
        </p:txBody>
      </p:sp>
      <p:sp>
        <p:nvSpPr>
          <p:cNvPr id="302" name="Google Shape;302;p22"/>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Instructor Demo</a:t>
            </a:r>
            <a:endParaRPr>
              <a:uFillTx/>
            </a:endParaRPr>
          </a:p>
        </p:txBody>
      </p:sp>
      <p:sp>
        <p:nvSpPr>
          <p:cNvPr id="303" name="Google Shape;303;p22"/>
          <p:cNvSpPr>
            <a:spLocks/>
          </p:cNvSpPr>
          <p:nvPr/>
        </p:nvSpPr>
        <p:spPr>
          <a:xfrm>
            <a:off x="487580" y="2195830"/>
            <a:ext cx="8229600" cy="41605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1295D8"/>
              </a:buClr>
              <a:buSzPts val="2000"/>
              <a:buFont typeface="Noto Sans Symbols"/>
              <a:buChar char="⬥"/>
            </a:pPr>
            <a:r>
              <a:rPr lang="en-US" sz="2000" dirty="0">
                <a:solidFill>
                  <a:schemeClr val="dk1"/>
                </a:solidFill>
                <a:uFillTx/>
                <a:latin typeface="Arial"/>
                <a:ea typeface="Arial"/>
                <a:cs typeface="Arial"/>
                <a:sym typeface="Arial"/>
              </a:rPr>
              <a:t>Watch as your instructor demonstrates how to initiate a combination change </a:t>
            </a:r>
            <a:r>
              <a:rPr lang="en-US" sz="2000" dirty="0" err="1">
                <a:solidFill>
                  <a:schemeClr val="dk1"/>
                </a:solidFill>
                <a:uFillTx/>
                <a:latin typeface="Arial"/>
                <a:ea typeface="Arial"/>
                <a:cs typeface="Arial"/>
                <a:sym typeface="Arial"/>
              </a:rPr>
              <a:t>PayPath</a:t>
            </a:r>
            <a:r>
              <a:rPr lang="en-US" sz="2000" dirty="0">
                <a:solidFill>
                  <a:schemeClr val="dk1"/>
                </a:solidFill>
                <a:uFillTx/>
                <a:latin typeface="Arial"/>
                <a:ea typeface="Arial"/>
                <a:cs typeface="Arial"/>
                <a:sym typeface="Arial"/>
              </a:rPr>
              <a:t> transaction in </a:t>
            </a:r>
            <a:r>
              <a:rPr lang="en-US" sz="2000" dirty="0" err="1">
                <a:solidFill>
                  <a:schemeClr val="dk1"/>
                </a:solidFill>
                <a:uFillTx/>
                <a:latin typeface="Arial"/>
                <a:ea typeface="Arial"/>
                <a:cs typeface="Arial"/>
                <a:sym typeface="Arial"/>
              </a:rPr>
              <a:t>UCPath</a:t>
            </a:r>
            <a:r>
              <a:rPr lang="en-US" sz="2000" dirty="0">
                <a:solidFill>
                  <a:schemeClr val="dk1"/>
                </a:solidFill>
                <a:uFillTx/>
                <a:latin typeface="Arial"/>
                <a:ea typeface="Arial"/>
                <a:cs typeface="Arial"/>
                <a:sym typeface="Arial"/>
              </a:rPr>
              <a:t>.</a:t>
            </a:r>
            <a:endParaRPr dirty="0">
              <a:uFillTx/>
            </a:endParaRPr>
          </a:p>
          <a:p>
            <a:pPr marL="228600" marR="0" lvl="0" indent="-228600" algn="l" rtl="0">
              <a:lnSpc>
                <a:spcPct val="90000"/>
              </a:lnSpc>
              <a:spcBef>
                <a:spcPts val="1000"/>
              </a:spcBef>
              <a:spcAft>
                <a:spcPts val="0"/>
              </a:spcAft>
              <a:buClr>
                <a:srgbClr val="1295D8"/>
              </a:buClr>
              <a:buSzPts val="2000"/>
              <a:buFont typeface="Noto Sans Symbols"/>
              <a:buChar char="⬥"/>
            </a:pPr>
            <a:r>
              <a:rPr lang="en-US" sz="2000" dirty="0">
                <a:solidFill>
                  <a:schemeClr val="dk1"/>
                </a:solidFill>
                <a:uFillTx/>
                <a:latin typeface="Arial"/>
                <a:ea typeface="Arial"/>
                <a:cs typeface="Arial"/>
                <a:sym typeface="Arial"/>
              </a:rPr>
              <a:t>Follow along using the </a:t>
            </a:r>
            <a:r>
              <a:rPr lang="en-US" sz="2000" dirty="0" err="1">
                <a:solidFill>
                  <a:schemeClr val="dk1"/>
                </a:solidFill>
                <a:uFillTx/>
                <a:latin typeface="Arial"/>
                <a:ea typeface="Arial"/>
                <a:cs typeface="Arial"/>
                <a:sym typeface="Arial"/>
              </a:rPr>
              <a:t>UCPath</a:t>
            </a:r>
            <a:r>
              <a:rPr lang="en-US" sz="2000" dirty="0">
                <a:solidFill>
                  <a:schemeClr val="dk1"/>
                </a:solidFill>
                <a:uFillTx/>
                <a:latin typeface="Arial"/>
                <a:ea typeface="Arial"/>
                <a:cs typeface="Arial"/>
                <a:sym typeface="Arial"/>
              </a:rPr>
              <a:t> Help topic.</a:t>
            </a:r>
            <a:endParaRPr dirty="0">
              <a:uFillTx/>
            </a:endParaRPr>
          </a:p>
          <a:p>
            <a:pPr marL="685800" marR="0" lvl="1" indent="-228600" algn="l" rtl="0">
              <a:lnSpc>
                <a:spcPct val="90000"/>
              </a:lnSpc>
              <a:spcBef>
                <a:spcPts val="500"/>
              </a:spcBef>
              <a:spcAft>
                <a:spcPts val="0"/>
              </a:spcAft>
              <a:buClr>
                <a:srgbClr val="1295D8"/>
              </a:buClr>
              <a:buSzPts val="1800"/>
              <a:buFont typeface="Noto Sans Symbols"/>
              <a:buChar char="⬥"/>
            </a:pPr>
            <a:r>
              <a:rPr lang="en-US" sz="1800" b="1" i="0" u="none" strike="noStrike" cap="none" dirty="0">
                <a:solidFill>
                  <a:schemeClr val="dk1"/>
                </a:solidFill>
                <a:uFillTx/>
                <a:latin typeface="Arial"/>
                <a:ea typeface="Arial"/>
                <a:cs typeface="Arial"/>
                <a:sym typeface="Arial"/>
              </a:rPr>
              <a:t>Academic</a:t>
            </a:r>
            <a:r>
              <a:rPr lang="en-US" sz="1800" b="0" i="0" u="none" strike="noStrike" cap="none" dirty="0">
                <a:solidFill>
                  <a:schemeClr val="dk1"/>
                </a:solidFill>
                <a:uFillTx/>
                <a:latin typeface="Arial"/>
                <a:ea typeface="Arial"/>
                <a:cs typeface="Arial"/>
                <a:sym typeface="Arial"/>
              </a:rPr>
              <a:t>: Open the </a:t>
            </a:r>
            <a:r>
              <a:rPr lang="en-US" sz="1800" b="0" i="0" u="none" strike="noStrike" cap="none" dirty="0" err="1">
                <a:solidFill>
                  <a:schemeClr val="dk1"/>
                </a:solidFill>
                <a:uFillTx/>
                <a:latin typeface="Arial"/>
                <a:ea typeface="Arial"/>
                <a:cs typeface="Arial"/>
                <a:sym typeface="Arial"/>
              </a:rPr>
              <a:t>UCPath</a:t>
            </a:r>
            <a:r>
              <a:rPr lang="en-US" sz="1800" b="0" i="0" u="none" strike="noStrike" cap="none" dirty="0">
                <a:solidFill>
                  <a:schemeClr val="dk1"/>
                </a:solidFill>
                <a:uFillTx/>
                <a:latin typeface="Arial"/>
                <a:ea typeface="Arial"/>
                <a:cs typeface="Arial"/>
                <a:sym typeface="Arial"/>
              </a:rPr>
              <a:t> Help site and refer to the </a:t>
            </a:r>
            <a:r>
              <a:rPr lang="en-US" sz="1800" b="0" i="1" u="none" strike="noStrike" cap="none" dirty="0">
                <a:solidFill>
                  <a:schemeClr val="dk1"/>
                </a:solidFill>
                <a:uFillTx/>
                <a:latin typeface="Arial"/>
                <a:ea typeface="Arial"/>
                <a:cs typeface="Arial"/>
                <a:sym typeface="Arial"/>
              </a:rPr>
              <a:t>Initiate Position Data + Job Data Change </a:t>
            </a:r>
            <a:r>
              <a:rPr lang="en-US" sz="1800" b="0" i="1" u="none" strike="noStrike" cap="none" dirty="0" err="1">
                <a:solidFill>
                  <a:schemeClr val="dk1"/>
                </a:solidFill>
                <a:uFillTx/>
                <a:latin typeface="Arial"/>
                <a:ea typeface="Arial"/>
                <a:cs typeface="Arial"/>
                <a:sym typeface="Arial"/>
              </a:rPr>
              <a:t>PayPath</a:t>
            </a:r>
            <a:r>
              <a:rPr lang="en-US" sz="1800" b="0" i="1" u="none" strike="noStrike" cap="none" dirty="0">
                <a:solidFill>
                  <a:schemeClr val="dk1"/>
                </a:solidFill>
                <a:uFillTx/>
                <a:latin typeface="Arial"/>
                <a:ea typeface="Arial"/>
                <a:cs typeface="Arial"/>
                <a:sym typeface="Arial"/>
              </a:rPr>
              <a:t> Transaction (</a:t>
            </a:r>
            <a:r>
              <a:rPr lang="en-US" sz="1800" b="0" i="1" u="none" strike="noStrike" cap="none" dirty="0" err="1">
                <a:solidFill>
                  <a:schemeClr val="dk1"/>
                </a:solidFill>
                <a:uFillTx/>
                <a:latin typeface="Arial"/>
                <a:ea typeface="Arial"/>
                <a:cs typeface="Arial"/>
                <a:sym typeface="Arial"/>
              </a:rPr>
              <a:t>Acad</a:t>
            </a:r>
            <a:r>
              <a:rPr lang="en-US" sz="1800" b="0" i="1" u="none" strike="noStrike" cap="none" dirty="0">
                <a:solidFill>
                  <a:schemeClr val="dk1"/>
                </a:solidFill>
                <a:uFillTx/>
                <a:latin typeface="Arial"/>
                <a:ea typeface="Arial"/>
                <a:cs typeface="Arial"/>
                <a:sym typeface="Arial"/>
              </a:rPr>
              <a:t>) </a:t>
            </a:r>
            <a:r>
              <a:rPr lang="en-US" sz="1800" b="0" i="0" u="none" strike="noStrike" cap="none" dirty="0">
                <a:solidFill>
                  <a:schemeClr val="dk1"/>
                </a:solidFill>
                <a:uFillTx/>
                <a:latin typeface="Arial"/>
                <a:ea typeface="Arial"/>
                <a:cs typeface="Arial"/>
                <a:sym typeface="Arial"/>
              </a:rPr>
              <a:t>topic.</a:t>
            </a:r>
            <a:endParaRPr dirty="0">
              <a:uFillTx/>
            </a:endParaRPr>
          </a:p>
          <a:p>
            <a:pPr marL="685800" marR="0" lvl="1" indent="-228600" algn="l" rtl="0">
              <a:lnSpc>
                <a:spcPct val="90000"/>
              </a:lnSpc>
              <a:spcBef>
                <a:spcPts val="500"/>
              </a:spcBef>
              <a:spcAft>
                <a:spcPts val="0"/>
              </a:spcAft>
              <a:buClr>
                <a:srgbClr val="1295D8"/>
              </a:buClr>
              <a:buSzPts val="1800"/>
              <a:buFont typeface="Noto Sans Symbols"/>
              <a:buChar char="⬥"/>
            </a:pPr>
            <a:r>
              <a:rPr lang="en-US" sz="1800" b="1" i="0" u="none" strike="noStrike" cap="none" dirty="0">
                <a:solidFill>
                  <a:schemeClr val="dk1"/>
                </a:solidFill>
                <a:uFillTx/>
                <a:latin typeface="Arial"/>
                <a:ea typeface="Arial"/>
                <a:cs typeface="Arial"/>
                <a:sym typeface="Arial"/>
              </a:rPr>
              <a:t>Academic Health Sciences Compensation Plan (HSCP)</a:t>
            </a:r>
            <a:r>
              <a:rPr lang="en-US" sz="1800" b="0" i="0" u="none" strike="noStrike" cap="none" dirty="0">
                <a:solidFill>
                  <a:schemeClr val="dk1"/>
                </a:solidFill>
                <a:uFillTx/>
                <a:latin typeface="Arial"/>
                <a:ea typeface="Arial"/>
                <a:cs typeface="Arial"/>
                <a:sym typeface="Arial"/>
              </a:rPr>
              <a:t>: Open the </a:t>
            </a:r>
            <a:r>
              <a:rPr lang="en-US" sz="1800" b="0" i="0" u="none" strike="noStrike" cap="none" dirty="0" err="1">
                <a:solidFill>
                  <a:schemeClr val="dk1"/>
                </a:solidFill>
                <a:uFillTx/>
                <a:latin typeface="Arial"/>
                <a:ea typeface="Arial"/>
                <a:cs typeface="Arial"/>
                <a:sym typeface="Arial"/>
              </a:rPr>
              <a:t>UCPath</a:t>
            </a:r>
            <a:r>
              <a:rPr lang="en-US" sz="1800" b="0" i="0" u="none" strike="noStrike" cap="none" dirty="0">
                <a:solidFill>
                  <a:schemeClr val="dk1"/>
                </a:solidFill>
                <a:uFillTx/>
                <a:latin typeface="Arial"/>
                <a:ea typeface="Arial"/>
                <a:cs typeface="Arial"/>
                <a:sym typeface="Arial"/>
              </a:rPr>
              <a:t> Help site and refer to the </a:t>
            </a:r>
            <a:r>
              <a:rPr lang="en-US" sz="1800" b="0" i="1" u="none" strike="noStrike" cap="none" dirty="0">
                <a:solidFill>
                  <a:schemeClr val="dk1"/>
                </a:solidFill>
                <a:uFillTx/>
                <a:latin typeface="Arial"/>
                <a:ea typeface="Arial"/>
                <a:cs typeface="Arial"/>
                <a:sym typeface="Arial"/>
              </a:rPr>
              <a:t>Initiate Position Data + Job Data Change </a:t>
            </a:r>
            <a:r>
              <a:rPr lang="en-US" sz="1800" b="0" i="1" u="none" strike="noStrike" cap="none" dirty="0" err="1">
                <a:solidFill>
                  <a:schemeClr val="dk1"/>
                </a:solidFill>
                <a:uFillTx/>
                <a:latin typeface="Arial"/>
                <a:ea typeface="Arial"/>
                <a:cs typeface="Arial"/>
                <a:sym typeface="Arial"/>
              </a:rPr>
              <a:t>PayPath</a:t>
            </a:r>
            <a:r>
              <a:rPr lang="en-US" sz="1800" b="0" i="1" u="none" strike="noStrike" cap="none" dirty="0">
                <a:solidFill>
                  <a:schemeClr val="dk1"/>
                </a:solidFill>
                <a:uFillTx/>
                <a:latin typeface="Arial"/>
                <a:ea typeface="Arial"/>
                <a:cs typeface="Arial"/>
                <a:sym typeface="Arial"/>
              </a:rPr>
              <a:t> Transaction (</a:t>
            </a:r>
            <a:r>
              <a:rPr lang="en-US" sz="1800" b="0" i="1" u="none" strike="noStrike" cap="none" dirty="0" err="1">
                <a:solidFill>
                  <a:schemeClr val="dk1"/>
                </a:solidFill>
                <a:uFillTx/>
                <a:latin typeface="Arial"/>
                <a:ea typeface="Arial"/>
                <a:cs typeface="Arial"/>
                <a:sym typeface="Arial"/>
              </a:rPr>
              <a:t>Acad</a:t>
            </a:r>
            <a:r>
              <a:rPr lang="en-US" sz="1800" b="0" i="1" u="none" strike="noStrike" cap="none" dirty="0">
                <a:solidFill>
                  <a:schemeClr val="dk1"/>
                </a:solidFill>
                <a:uFillTx/>
                <a:latin typeface="Arial"/>
                <a:ea typeface="Arial"/>
                <a:cs typeface="Arial"/>
                <a:sym typeface="Arial"/>
              </a:rPr>
              <a:t> HSCP) </a:t>
            </a:r>
            <a:r>
              <a:rPr lang="en-US" sz="1800" b="0" i="0" u="none" strike="noStrike" cap="none" dirty="0">
                <a:solidFill>
                  <a:schemeClr val="dk1"/>
                </a:solidFill>
                <a:uFillTx/>
                <a:latin typeface="Arial"/>
                <a:ea typeface="Arial"/>
                <a:cs typeface="Arial"/>
                <a:sym typeface="Arial"/>
              </a:rPr>
              <a:t>topic.</a:t>
            </a:r>
            <a:endParaRPr dirty="0">
              <a:uFillTx/>
            </a:endParaRPr>
          </a:p>
          <a:p>
            <a:pPr marL="685800" marR="0" lvl="1" indent="-228600" algn="l" rtl="0">
              <a:lnSpc>
                <a:spcPct val="90000"/>
              </a:lnSpc>
              <a:spcBef>
                <a:spcPts val="500"/>
              </a:spcBef>
              <a:spcAft>
                <a:spcPts val="0"/>
              </a:spcAft>
              <a:buClr>
                <a:srgbClr val="1295D8"/>
              </a:buClr>
              <a:buSzPts val="1800"/>
              <a:buFont typeface="Noto Sans Symbols"/>
              <a:buChar char="⬥"/>
            </a:pPr>
            <a:r>
              <a:rPr lang="en-US" sz="1800" b="1" i="0" u="none" strike="noStrike" cap="none" dirty="0">
                <a:solidFill>
                  <a:schemeClr val="dk1"/>
                </a:solidFill>
                <a:uFillTx/>
                <a:latin typeface="Arial"/>
                <a:ea typeface="Arial"/>
                <a:cs typeface="Arial"/>
                <a:sym typeface="Arial"/>
              </a:rPr>
              <a:t>Staff</a:t>
            </a:r>
            <a:r>
              <a:rPr lang="en-US" sz="1800" b="0" i="0" u="none" strike="noStrike" cap="none" dirty="0">
                <a:solidFill>
                  <a:schemeClr val="dk1"/>
                </a:solidFill>
                <a:uFillTx/>
                <a:latin typeface="Arial"/>
                <a:ea typeface="Arial"/>
                <a:cs typeface="Arial"/>
                <a:sym typeface="Arial"/>
              </a:rPr>
              <a:t>: Open the </a:t>
            </a:r>
            <a:r>
              <a:rPr lang="en-US" sz="1800" b="0" i="0" u="none" strike="noStrike" cap="none" dirty="0" err="1">
                <a:solidFill>
                  <a:schemeClr val="dk1"/>
                </a:solidFill>
                <a:uFillTx/>
                <a:latin typeface="Arial"/>
                <a:ea typeface="Arial"/>
                <a:cs typeface="Arial"/>
                <a:sym typeface="Arial"/>
              </a:rPr>
              <a:t>UCPath</a:t>
            </a:r>
            <a:r>
              <a:rPr lang="en-US" sz="1800" b="0" i="0" u="none" strike="noStrike" cap="none" dirty="0">
                <a:solidFill>
                  <a:schemeClr val="dk1"/>
                </a:solidFill>
                <a:uFillTx/>
                <a:latin typeface="Arial"/>
                <a:ea typeface="Arial"/>
                <a:cs typeface="Arial"/>
                <a:sym typeface="Arial"/>
              </a:rPr>
              <a:t> Help site and refer to the </a:t>
            </a:r>
            <a:r>
              <a:rPr lang="en-US" sz="1800" b="0" i="1" u="none" strike="noStrike" cap="none" dirty="0">
                <a:solidFill>
                  <a:schemeClr val="dk1"/>
                </a:solidFill>
                <a:uFillTx/>
                <a:latin typeface="Arial"/>
                <a:ea typeface="Arial"/>
                <a:cs typeface="Arial"/>
                <a:sym typeface="Arial"/>
              </a:rPr>
              <a:t>Initiate Position Data + Job Data Change </a:t>
            </a:r>
            <a:r>
              <a:rPr lang="en-US" sz="1800" b="0" i="1" u="none" strike="noStrike" cap="none" dirty="0" err="1">
                <a:solidFill>
                  <a:schemeClr val="dk1"/>
                </a:solidFill>
                <a:uFillTx/>
                <a:latin typeface="Arial"/>
                <a:ea typeface="Arial"/>
                <a:cs typeface="Arial"/>
                <a:sym typeface="Arial"/>
              </a:rPr>
              <a:t>PayPath</a:t>
            </a:r>
            <a:r>
              <a:rPr lang="en-US" sz="1800" b="0" i="1" u="none" strike="noStrike" cap="none" dirty="0">
                <a:solidFill>
                  <a:schemeClr val="dk1"/>
                </a:solidFill>
                <a:uFillTx/>
                <a:latin typeface="Arial"/>
                <a:ea typeface="Arial"/>
                <a:cs typeface="Arial"/>
                <a:sym typeface="Arial"/>
              </a:rPr>
              <a:t> Transaction (Staff) </a:t>
            </a:r>
            <a:r>
              <a:rPr lang="en-US" sz="1800" b="0" i="0" u="none" strike="noStrike" cap="none" dirty="0">
                <a:solidFill>
                  <a:schemeClr val="dk1"/>
                </a:solidFill>
                <a:uFillTx/>
                <a:latin typeface="Arial"/>
                <a:ea typeface="Arial"/>
                <a:cs typeface="Arial"/>
                <a:sym typeface="Arial"/>
              </a:rPr>
              <a:t>topic.</a:t>
            </a:r>
            <a:endParaRPr dirty="0">
              <a:uFillTx/>
            </a:endParaRPr>
          </a:p>
          <a:p>
            <a:pPr marL="228600" marR="0" lvl="0" indent="-228600" algn="l" rtl="0">
              <a:lnSpc>
                <a:spcPct val="90000"/>
              </a:lnSpc>
              <a:spcBef>
                <a:spcPts val="1000"/>
              </a:spcBef>
              <a:spcAft>
                <a:spcPts val="0"/>
              </a:spcAft>
              <a:buClr>
                <a:srgbClr val="1295D8"/>
              </a:buClr>
              <a:buSzPts val="2000"/>
              <a:buFont typeface="Noto Sans Symbols"/>
              <a:buChar char="⬥"/>
            </a:pPr>
            <a:r>
              <a:rPr lang="en-US" sz="2000" dirty="0">
                <a:solidFill>
                  <a:schemeClr val="dk1"/>
                </a:solidFill>
                <a:uFillTx/>
                <a:latin typeface="Arial"/>
                <a:ea typeface="Arial"/>
                <a:cs typeface="Arial"/>
                <a:sym typeface="Arial"/>
              </a:rPr>
              <a:t>Launch the </a:t>
            </a:r>
            <a:r>
              <a:rPr lang="en-US" sz="2000" b="1" dirty="0">
                <a:solidFill>
                  <a:schemeClr val="dk1"/>
                </a:solidFill>
                <a:latin typeface="Arial"/>
                <a:ea typeface="Arial"/>
                <a:cs typeface="Arial"/>
                <a:sym typeface="Arial"/>
              </a:rPr>
              <a:t>See</a:t>
            </a:r>
            <a:r>
              <a:rPr lang="en-US" sz="2000" b="1" dirty="0">
                <a:solidFill>
                  <a:schemeClr val="dk1"/>
                </a:solidFill>
                <a:uFillTx/>
                <a:latin typeface="Arial"/>
                <a:ea typeface="Arial"/>
                <a:cs typeface="Arial"/>
                <a:sym typeface="Arial"/>
              </a:rPr>
              <a:t> It </a:t>
            </a:r>
            <a:r>
              <a:rPr lang="en-US" sz="2000" dirty="0">
                <a:solidFill>
                  <a:schemeClr val="dk1"/>
                </a:solidFill>
                <a:uFillTx/>
                <a:latin typeface="Arial"/>
                <a:ea typeface="Arial"/>
                <a:cs typeface="Arial"/>
                <a:sym typeface="Arial"/>
              </a:rPr>
              <a:t>version of the topic.</a:t>
            </a:r>
            <a:endParaRPr dirty="0">
              <a:uFillTx/>
            </a:endParaRPr>
          </a:p>
          <a:p>
            <a:pPr marL="228600" marR="0" lvl="0" indent="-228600" algn="l" rtl="0">
              <a:lnSpc>
                <a:spcPct val="90000"/>
              </a:lnSpc>
              <a:spcBef>
                <a:spcPts val="1000"/>
              </a:spcBef>
              <a:spcAft>
                <a:spcPts val="0"/>
              </a:spcAft>
              <a:buClr>
                <a:srgbClr val="1295D8"/>
              </a:buClr>
              <a:buSzPts val="2000"/>
              <a:buFont typeface="Noto Sans Symbols"/>
              <a:buChar char="⬥"/>
            </a:pPr>
            <a:r>
              <a:rPr lang="en-US" sz="2000" dirty="0">
                <a:solidFill>
                  <a:schemeClr val="dk1"/>
                </a:solidFill>
                <a:uFillTx/>
                <a:latin typeface="Arial"/>
                <a:ea typeface="Arial"/>
                <a:cs typeface="Arial"/>
                <a:sym typeface="Arial"/>
              </a:rPr>
              <a:t>At the end of the demonstration, you will have the opportunity to practice this task.</a:t>
            </a:r>
            <a:endParaRPr dirty="0">
              <a:uFillTx/>
            </a:endParaRPr>
          </a:p>
        </p:txBody>
      </p:sp>
      <p:pic>
        <p:nvPicPr>
          <p:cNvPr id="304" name="Google Shape;304;p22"/>
          <p:cNvPicPr preferRelativeResize="0"/>
          <p:nvPr/>
        </p:nvPicPr>
        <p:blipFill rotWithShape="1">
          <a:blip r:embed="rId3"/>
          <a:srcRect/>
          <a:stretch/>
        </p:blipFill>
        <p:spPr>
          <a:xfrm>
            <a:off x="7127846" y="185204"/>
            <a:ext cx="717607" cy="717607"/>
          </a:xfrm>
          <a:prstGeom prst="rect">
            <a:avLst/>
          </a:prstGeom>
          <a:noFill/>
          <a:ln>
            <a:noFill/>
          </a:ln>
        </p:spPr>
      </p:pic>
    </p:spTree>
    <p:extLst>
      <p:ext uri="{BB962C8B-B14F-4D97-AF65-F5344CB8AC3E}">
        <p14:creationId xmlns:p14="http://schemas.microsoft.com/office/powerpoint/2010/main" val="40140195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3"/>
          <p:cNvSpPr txBox="1">
            <a:spLocks noGrp="1"/>
          </p:cNvSpPr>
          <p:nvPr>
            <p:ph type="body" idx="1"/>
          </p:nvPr>
        </p:nvSpPr>
        <p:spPr>
          <a:xfrm>
            <a:off x="901148" y="1596869"/>
            <a:ext cx="7530007" cy="25134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000"/>
              <a:buChar char="•"/>
            </a:pPr>
            <a:r>
              <a:rPr lang="en-US" sz="2000">
                <a:solidFill>
                  <a:srgbClr val="0070C0"/>
                </a:solidFill>
                <a:uFillTx/>
              </a:rPr>
              <a:t>This is your opportunity to practice this task on your own.</a:t>
            </a:r>
            <a:endParaRPr>
              <a:uFillTx/>
            </a:endParaRPr>
          </a:p>
          <a:p>
            <a:pPr marL="742950" lvl="1" indent="-285750" algn="l" rtl="0">
              <a:spcBef>
                <a:spcPts val="400"/>
              </a:spcBef>
              <a:spcAft>
                <a:spcPts val="0"/>
              </a:spcAft>
              <a:buClr>
                <a:schemeClr val="dk1"/>
              </a:buClr>
              <a:buSzPts val="2000"/>
              <a:buChar char="•"/>
            </a:pPr>
            <a:r>
              <a:rPr lang="en-US" sz="2000" b="1">
                <a:uFillTx/>
              </a:rPr>
              <a:t>Academic</a:t>
            </a:r>
            <a:r>
              <a:rPr lang="en-US" sz="2000">
                <a:uFillTx/>
              </a:rPr>
              <a:t>: Select the </a:t>
            </a:r>
            <a:r>
              <a:rPr lang="en-US" sz="2000" i="1">
                <a:uFillTx/>
              </a:rPr>
              <a:t>Initiate Position + Job Data Change PayPath Transaction (Acad) </a:t>
            </a:r>
            <a:r>
              <a:rPr lang="en-US" sz="2000">
                <a:uFillTx/>
              </a:rPr>
              <a:t>topic.</a:t>
            </a:r>
            <a:endParaRPr>
              <a:uFillTx/>
            </a:endParaRPr>
          </a:p>
          <a:p>
            <a:pPr marL="742950" lvl="1" indent="-285750" algn="l" rtl="0">
              <a:spcBef>
                <a:spcPts val="400"/>
              </a:spcBef>
              <a:spcAft>
                <a:spcPts val="0"/>
              </a:spcAft>
              <a:buClr>
                <a:schemeClr val="dk1"/>
              </a:buClr>
              <a:buSzPts val="2000"/>
              <a:buChar char="•"/>
            </a:pPr>
            <a:r>
              <a:rPr lang="en-US" sz="2000" b="1">
                <a:uFillTx/>
              </a:rPr>
              <a:t>Academic (HSCP)</a:t>
            </a:r>
            <a:r>
              <a:rPr lang="en-US" sz="2000">
                <a:uFillTx/>
              </a:rPr>
              <a:t>: Select the </a:t>
            </a:r>
            <a:r>
              <a:rPr lang="en-US" sz="2000" i="1">
                <a:uFillTx/>
              </a:rPr>
              <a:t>Initiate Position + Job Data Change PayPath Transaction (Acad HSCP) </a:t>
            </a:r>
            <a:r>
              <a:rPr lang="en-US" sz="2000">
                <a:uFillTx/>
              </a:rPr>
              <a:t>topic.</a:t>
            </a:r>
            <a:endParaRPr>
              <a:uFillTx/>
            </a:endParaRPr>
          </a:p>
          <a:p>
            <a:pPr marL="742950" lvl="1" indent="-285750" algn="l" rtl="0">
              <a:spcBef>
                <a:spcPts val="400"/>
              </a:spcBef>
              <a:spcAft>
                <a:spcPts val="0"/>
              </a:spcAft>
              <a:buClr>
                <a:schemeClr val="dk1"/>
              </a:buClr>
              <a:buSzPts val="2000"/>
              <a:buChar char="•"/>
            </a:pPr>
            <a:r>
              <a:rPr lang="en-US" sz="2000" b="1">
                <a:uFillTx/>
              </a:rPr>
              <a:t>Staff</a:t>
            </a:r>
            <a:r>
              <a:rPr lang="en-US" sz="2000">
                <a:uFillTx/>
              </a:rPr>
              <a:t>: Select the </a:t>
            </a:r>
            <a:r>
              <a:rPr lang="en-US" sz="2000" i="1">
                <a:uFillTx/>
              </a:rPr>
              <a:t>Initiate Position + Job Data Change PayPath Transaction (Staff) </a:t>
            </a:r>
            <a:r>
              <a:rPr lang="en-US" sz="2000">
                <a:uFillTx/>
              </a:rPr>
              <a:t>topic.</a:t>
            </a:r>
            <a:endParaRPr>
              <a:uFillTx/>
            </a:endParaRPr>
          </a:p>
          <a:p>
            <a:pPr marL="342900" lvl="0" indent="-342900" algn="l" rtl="0">
              <a:spcBef>
                <a:spcPts val="400"/>
              </a:spcBef>
              <a:spcAft>
                <a:spcPts val="0"/>
              </a:spcAft>
              <a:buClr>
                <a:srgbClr val="0070C0"/>
              </a:buClr>
              <a:buSzPts val="2000"/>
              <a:buChar char="•"/>
            </a:pPr>
            <a:r>
              <a:rPr lang="en-US" sz="2000">
                <a:solidFill>
                  <a:srgbClr val="0070C0"/>
                </a:solidFill>
                <a:uFillTx/>
              </a:rPr>
              <a:t>Ask your instructor for assistance, if needed.</a:t>
            </a:r>
            <a:endParaRPr>
              <a:uFillTx/>
            </a:endParaRPr>
          </a:p>
        </p:txBody>
      </p:sp>
      <p:sp>
        <p:nvSpPr>
          <p:cNvPr id="311" name="Google Shape;311;p23"/>
          <p:cNvSpPr txBox="1">
            <a:spLocks noGrp="1"/>
          </p:cNvSpPr>
          <p:nvPr>
            <p:ph type="body" idx="2"/>
          </p:nvPr>
        </p:nvSpPr>
        <p:spPr>
          <a:xfrm>
            <a:off x="457200" y="1127517"/>
            <a:ext cx="8229600" cy="40973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None/>
            </a:pPr>
            <a:r>
              <a:rPr lang="en-US" sz="2800">
                <a:uFillTx/>
              </a:rPr>
              <a:t>Initiate Position Data Change PayPath Transaction</a:t>
            </a:r>
            <a:endParaRPr>
              <a:uFillTx/>
            </a:endParaRPr>
          </a:p>
        </p:txBody>
      </p:sp>
      <p:sp>
        <p:nvSpPr>
          <p:cNvPr id="312" name="Google Shape;312;p23"/>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Exercise 1</a:t>
            </a:r>
            <a:endParaRPr>
              <a:uFillTx/>
            </a:endParaRPr>
          </a:p>
        </p:txBody>
      </p:sp>
      <p:pic>
        <p:nvPicPr>
          <p:cNvPr id="313" name="Google Shape;313;p23"/>
          <p:cNvPicPr preferRelativeResize="0"/>
          <p:nvPr/>
        </p:nvPicPr>
        <p:blipFill rotWithShape="1">
          <a:blip r:embed="rId3"/>
          <a:srcRect/>
          <a:stretch/>
        </p:blipFill>
        <p:spPr>
          <a:xfrm>
            <a:off x="6522694" y="4315312"/>
            <a:ext cx="2372868" cy="2372868"/>
          </a:xfrm>
          <a:prstGeom prst="rect">
            <a:avLst/>
          </a:prstGeom>
          <a:noFill/>
          <a:ln>
            <a:noFill/>
          </a:ln>
          <a:effectLst>
            <a:outerShdw blurRad="292100" dist="139700" dir="2700000" algn="tl" rotWithShape="0">
              <a:srgbClr val="333333">
                <a:alpha val="64705"/>
              </a:srgbClr>
            </a:outerShdw>
          </a:effectLst>
        </p:spPr>
      </p:pic>
      <p:sp>
        <p:nvSpPr>
          <p:cNvPr id="314" name="Google Shape;314;p23"/>
          <p:cNvSpPr txBox="1">
            <a:spLocks/>
          </p:cNvSpPr>
          <p:nvPr/>
        </p:nvSpPr>
        <p:spPr>
          <a:xfrm>
            <a:off x="290162" y="4532290"/>
            <a:ext cx="2157089" cy="1600438"/>
          </a:xfrm>
          <a:prstGeom prst="rect">
            <a:avLst/>
          </a:prstGeom>
          <a:noFill/>
          <a:ln w="38100"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uFillTx/>
                <a:latin typeface="Calibri"/>
                <a:ea typeface="Calibri"/>
                <a:cs typeface="Calibri"/>
                <a:sym typeface="Calibri"/>
              </a:rPr>
              <a:t>Navigation</a:t>
            </a:r>
            <a:r>
              <a:rPr lang="en-US" sz="1800" i="1">
                <a:solidFill>
                  <a:schemeClr val="dk1"/>
                </a:solidFill>
                <a:uFillTx/>
                <a:latin typeface="Calibri"/>
                <a:ea typeface="Calibri"/>
                <a:cs typeface="Calibri"/>
                <a:sym typeface="Calibri"/>
              </a:rPr>
              <a:t>:</a:t>
            </a:r>
            <a:endParaRPr>
              <a:uFillTx/>
            </a:endParaRPr>
          </a:p>
          <a:p>
            <a:pPr marL="0" marR="0" lvl="0" indent="0" algn="l" rtl="0">
              <a:spcBef>
                <a:spcPts val="0"/>
              </a:spcBef>
              <a:spcAft>
                <a:spcPts val="0"/>
              </a:spcAft>
              <a:buNone/>
            </a:pPr>
            <a:endParaRPr sz="800" i="1">
              <a:solidFill>
                <a:schemeClr val="dk1"/>
              </a:solidFill>
              <a:uFillTx/>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PeopleSoft Menu </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Customization</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Extensions</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PayPath Actions</a:t>
            </a:r>
            <a:endParaRPr>
              <a:uFillTx/>
            </a:endParaRPr>
          </a:p>
        </p:txBody>
      </p:sp>
    </p:spTree>
    <p:extLst>
      <p:ext uri="{BB962C8B-B14F-4D97-AF65-F5344CB8AC3E}">
        <p14:creationId xmlns:p14="http://schemas.microsoft.com/office/powerpoint/2010/main" val="6751447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Instructor Demo</a:t>
            </a:r>
            <a:endParaRPr>
              <a:uFillTx/>
            </a:endParaRPr>
          </a:p>
        </p:txBody>
      </p:sp>
      <p:sp>
        <p:nvSpPr>
          <p:cNvPr id="320" name="Google Shape;320;p24"/>
          <p:cNvSpPr>
            <a:spLocks/>
          </p:cNvSpPr>
          <p:nvPr/>
        </p:nvSpPr>
        <p:spPr>
          <a:xfrm>
            <a:off x="390525" y="2119208"/>
            <a:ext cx="8229600" cy="41605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1295D8"/>
              </a:buClr>
              <a:buSzPts val="2000"/>
              <a:buFont typeface="Noto Sans Symbols"/>
              <a:buChar char="⬥"/>
            </a:pPr>
            <a:r>
              <a:rPr lang="en-US" sz="2000">
                <a:solidFill>
                  <a:schemeClr val="dk1"/>
                </a:solidFill>
                <a:uFillTx/>
                <a:latin typeface="Arial"/>
                <a:ea typeface="Arial"/>
                <a:cs typeface="Arial"/>
                <a:sym typeface="Arial"/>
              </a:rPr>
              <a:t>Watch as your instructor demonstrates how to initiate a combination change PayPath transaction in UCPath.</a:t>
            </a:r>
            <a:endParaRPr>
              <a:uFillTx/>
            </a:endParaRPr>
          </a:p>
          <a:p>
            <a:pPr marL="228600" marR="0" lvl="0" indent="-228600" algn="l" rtl="0">
              <a:lnSpc>
                <a:spcPct val="90000"/>
              </a:lnSpc>
              <a:spcBef>
                <a:spcPts val="1000"/>
              </a:spcBef>
              <a:spcAft>
                <a:spcPts val="0"/>
              </a:spcAft>
              <a:buClr>
                <a:srgbClr val="1295D8"/>
              </a:buClr>
              <a:buSzPts val="2000"/>
              <a:buFont typeface="Noto Sans Symbols"/>
              <a:buChar char="⬥"/>
            </a:pPr>
            <a:r>
              <a:rPr lang="en-US" sz="2000">
                <a:solidFill>
                  <a:schemeClr val="dk1"/>
                </a:solidFill>
                <a:uFillTx/>
                <a:latin typeface="Arial"/>
                <a:ea typeface="Arial"/>
                <a:cs typeface="Arial"/>
                <a:sym typeface="Arial"/>
              </a:rPr>
              <a:t>Follow along using the UCPath Help topic.</a:t>
            </a:r>
            <a:endParaRPr>
              <a:uFillTx/>
            </a:endParaRPr>
          </a:p>
          <a:p>
            <a:pPr marL="685800" marR="0" lvl="1" indent="-228600" algn="l" rtl="0">
              <a:lnSpc>
                <a:spcPct val="90000"/>
              </a:lnSpc>
              <a:spcBef>
                <a:spcPts val="500"/>
              </a:spcBef>
              <a:spcAft>
                <a:spcPts val="0"/>
              </a:spcAft>
              <a:buClr>
                <a:srgbClr val="1295D8"/>
              </a:buClr>
              <a:buSzPts val="2000"/>
              <a:buFont typeface="Noto Sans Symbols"/>
              <a:buChar char="⬥"/>
            </a:pPr>
            <a:r>
              <a:rPr lang="en-US" sz="2000" b="1" i="0" u="none" strike="noStrike" cap="none">
                <a:solidFill>
                  <a:schemeClr val="dk1"/>
                </a:solidFill>
                <a:uFillTx/>
                <a:latin typeface="Arial"/>
                <a:ea typeface="Arial"/>
                <a:cs typeface="Arial"/>
                <a:sym typeface="Arial"/>
              </a:rPr>
              <a:t>Academic</a:t>
            </a:r>
            <a:r>
              <a:rPr lang="en-US" sz="2000" b="0" i="0" u="none" strike="noStrike" cap="none">
                <a:solidFill>
                  <a:schemeClr val="dk1"/>
                </a:solidFill>
                <a:uFillTx/>
                <a:latin typeface="Arial"/>
                <a:ea typeface="Arial"/>
                <a:cs typeface="Arial"/>
                <a:sym typeface="Arial"/>
              </a:rPr>
              <a:t>: Open the UCPath Help site and refer to the </a:t>
            </a:r>
            <a:r>
              <a:rPr lang="en-US" sz="2000" b="0" i="1" u="none" strike="noStrike" cap="none">
                <a:solidFill>
                  <a:schemeClr val="dk1"/>
                </a:solidFill>
                <a:uFillTx/>
                <a:latin typeface="Arial"/>
                <a:ea typeface="Arial"/>
                <a:cs typeface="Arial"/>
                <a:sym typeface="Arial"/>
              </a:rPr>
              <a:t>Initiate Job Data Change + Additional Pay PayPath Transaction (Acad) </a:t>
            </a:r>
            <a:r>
              <a:rPr lang="en-US" sz="2000" b="0" i="0" u="none" strike="noStrike" cap="none">
                <a:solidFill>
                  <a:schemeClr val="dk1"/>
                </a:solidFill>
                <a:uFillTx/>
                <a:latin typeface="Arial"/>
                <a:ea typeface="Arial"/>
                <a:cs typeface="Arial"/>
                <a:sym typeface="Arial"/>
              </a:rPr>
              <a:t>topic.</a:t>
            </a:r>
            <a:endParaRPr>
              <a:uFillTx/>
            </a:endParaRPr>
          </a:p>
          <a:p>
            <a:pPr marL="685800" marR="0" lvl="1" indent="-228600" algn="l" rtl="0">
              <a:lnSpc>
                <a:spcPct val="90000"/>
              </a:lnSpc>
              <a:spcBef>
                <a:spcPts val="500"/>
              </a:spcBef>
              <a:spcAft>
                <a:spcPts val="0"/>
              </a:spcAft>
              <a:buClr>
                <a:srgbClr val="1295D8"/>
              </a:buClr>
              <a:buSzPts val="2000"/>
              <a:buFont typeface="Noto Sans Symbols"/>
              <a:buChar char="⬥"/>
            </a:pPr>
            <a:r>
              <a:rPr lang="en-US" sz="2000" b="1" i="0" u="none" strike="noStrike" cap="none">
                <a:solidFill>
                  <a:schemeClr val="dk1"/>
                </a:solidFill>
                <a:uFillTx/>
                <a:latin typeface="Arial"/>
                <a:ea typeface="Arial"/>
                <a:cs typeface="Arial"/>
                <a:sym typeface="Arial"/>
              </a:rPr>
              <a:t>Staff</a:t>
            </a:r>
            <a:r>
              <a:rPr lang="en-US" sz="2000" b="0" i="0" u="none" strike="noStrike" cap="none">
                <a:solidFill>
                  <a:schemeClr val="dk1"/>
                </a:solidFill>
                <a:uFillTx/>
                <a:latin typeface="Arial"/>
                <a:ea typeface="Arial"/>
                <a:cs typeface="Arial"/>
                <a:sym typeface="Arial"/>
              </a:rPr>
              <a:t>: Open the UCPath Help site and refer to the </a:t>
            </a:r>
            <a:r>
              <a:rPr lang="en-US" sz="2000" b="0" i="1" u="none" strike="noStrike" cap="none">
                <a:solidFill>
                  <a:schemeClr val="dk1"/>
                </a:solidFill>
                <a:uFillTx/>
                <a:latin typeface="Arial"/>
                <a:ea typeface="Arial"/>
                <a:cs typeface="Arial"/>
                <a:sym typeface="Arial"/>
              </a:rPr>
              <a:t>Initiate Job Data Change + Additional Pay PayPath Transaction (Staff) </a:t>
            </a:r>
            <a:r>
              <a:rPr lang="en-US" sz="2000" b="0" i="0" u="none" strike="noStrike" cap="none">
                <a:solidFill>
                  <a:schemeClr val="dk1"/>
                </a:solidFill>
                <a:uFillTx/>
                <a:latin typeface="Arial"/>
                <a:ea typeface="Arial"/>
                <a:cs typeface="Arial"/>
                <a:sym typeface="Arial"/>
              </a:rPr>
              <a:t>topic.</a:t>
            </a:r>
            <a:endParaRPr>
              <a:uFillTx/>
            </a:endParaRPr>
          </a:p>
          <a:p>
            <a:pPr marL="228600" marR="0" lvl="0" indent="-228600" algn="l" rtl="0">
              <a:lnSpc>
                <a:spcPct val="90000"/>
              </a:lnSpc>
              <a:spcBef>
                <a:spcPts val="1000"/>
              </a:spcBef>
              <a:spcAft>
                <a:spcPts val="0"/>
              </a:spcAft>
              <a:buClr>
                <a:srgbClr val="1295D8"/>
              </a:buClr>
              <a:buSzPts val="2000"/>
              <a:buFont typeface="Noto Sans Symbols"/>
              <a:buChar char="⬥"/>
            </a:pPr>
            <a:r>
              <a:rPr lang="en-US" sz="2000">
                <a:solidFill>
                  <a:schemeClr val="dk1"/>
                </a:solidFill>
                <a:uFillTx/>
                <a:latin typeface="Arial"/>
                <a:ea typeface="Arial"/>
                <a:cs typeface="Arial"/>
                <a:sym typeface="Arial"/>
              </a:rPr>
              <a:t>Launch the </a:t>
            </a:r>
            <a:r>
              <a:rPr lang="en-US" sz="2000" b="1">
                <a:solidFill>
                  <a:schemeClr val="dk1"/>
                </a:solidFill>
                <a:uFillTx/>
                <a:latin typeface="Arial"/>
                <a:ea typeface="Arial"/>
                <a:cs typeface="Arial"/>
                <a:sym typeface="Arial"/>
              </a:rPr>
              <a:t>Print It </a:t>
            </a:r>
            <a:r>
              <a:rPr lang="en-US" sz="2000">
                <a:solidFill>
                  <a:schemeClr val="dk1"/>
                </a:solidFill>
                <a:uFillTx/>
                <a:latin typeface="Arial"/>
                <a:ea typeface="Arial"/>
                <a:cs typeface="Arial"/>
                <a:sym typeface="Arial"/>
              </a:rPr>
              <a:t>version of the topic.</a:t>
            </a:r>
            <a:endParaRPr>
              <a:uFillTx/>
            </a:endParaRPr>
          </a:p>
          <a:p>
            <a:pPr marL="228600" marR="0" lvl="0" indent="-228600" algn="l" rtl="0">
              <a:lnSpc>
                <a:spcPct val="90000"/>
              </a:lnSpc>
              <a:spcBef>
                <a:spcPts val="1000"/>
              </a:spcBef>
              <a:spcAft>
                <a:spcPts val="0"/>
              </a:spcAft>
              <a:buClr>
                <a:srgbClr val="1295D8"/>
              </a:buClr>
              <a:buSzPts val="2000"/>
              <a:buFont typeface="Noto Sans Symbols"/>
              <a:buChar char="⬥"/>
            </a:pPr>
            <a:r>
              <a:rPr lang="en-US" sz="2000">
                <a:solidFill>
                  <a:schemeClr val="dk1"/>
                </a:solidFill>
                <a:uFillTx/>
                <a:latin typeface="Arial"/>
                <a:ea typeface="Arial"/>
                <a:cs typeface="Arial"/>
                <a:sym typeface="Arial"/>
              </a:rPr>
              <a:t>At the end of the demonstration, you will have the opportunity to practice this task.</a:t>
            </a:r>
            <a:endParaRPr>
              <a:uFillTx/>
            </a:endParaRPr>
          </a:p>
        </p:txBody>
      </p:sp>
      <p:sp>
        <p:nvSpPr>
          <p:cNvPr id="321" name="Google Shape;321;p24"/>
          <p:cNvSpPr>
            <a:spLocks/>
          </p:cNvSpPr>
          <p:nvPr/>
        </p:nvSpPr>
        <p:spPr>
          <a:xfrm>
            <a:off x="390525" y="1292066"/>
            <a:ext cx="8229600" cy="6400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295D8"/>
              </a:buClr>
              <a:buSzPts val="2400"/>
              <a:buFont typeface="Noto Sans Symbols"/>
              <a:buNone/>
            </a:pPr>
            <a:r>
              <a:rPr lang="en-US" sz="2400" b="1">
                <a:solidFill>
                  <a:schemeClr val="dk1"/>
                </a:solidFill>
                <a:uFillTx/>
                <a:latin typeface="Arial"/>
                <a:ea typeface="Arial"/>
                <a:cs typeface="Arial"/>
                <a:sym typeface="Arial"/>
              </a:rPr>
              <a:t>Initiate Job Data Change + Additional Pay PayPath Transaction</a:t>
            </a:r>
            <a:endParaRPr>
              <a:uFillTx/>
            </a:endParaRPr>
          </a:p>
        </p:txBody>
      </p:sp>
      <p:pic>
        <p:nvPicPr>
          <p:cNvPr id="322" name="Google Shape;322;p24"/>
          <p:cNvPicPr preferRelativeResize="0"/>
          <p:nvPr/>
        </p:nvPicPr>
        <p:blipFill rotWithShape="1">
          <a:blip r:embed="rId3"/>
          <a:srcRect/>
          <a:stretch/>
        </p:blipFill>
        <p:spPr>
          <a:xfrm>
            <a:off x="7127846" y="185204"/>
            <a:ext cx="717607" cy="717607"/>
          </a:xfrm>
          <a:prstGeom prst="rect">
            <a:avLst/>
          </a:prstGeom>
          <a:noFill/>
          <a:ln>
            <a:noFill/>
          </a:ln>
        </p:spPr>
      </p:pic>
    </p:spTree>
    <p:extLst>
      <p:ext uri="{BB962C8B-B14F-4D97-AF65-F5344CB8AC3E}">
        <p14:creationId xmlns:p14="http://schemas.microsoft.com/office/powerpoint/2010/main" val="295514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19" y="1159727"/>
            <a:ext cx="8227181" cy="4966437"/>
          </a:xfrm>
        </p:spPr>
        <p:txBody>
          <a:bodyPr>
            <a:normAutofit/>
          </a:bodyPr>
          <a:lstStyle/>
          <a:p>
            <a:pPr marL="0" indent="0">
              <a:buNone/>
            </a:pPr>
            <a:r>
              <a:rPr lang="en-US" sz="2000" dirty="0">
                <a:uFillTx/>
              </a:rPr>
              <a:t>There are two </a:t>
            </a:r>
            <a:r>
              <a:rPr lang="en-US" sz="2000" b="1" dirty="0">
                <a:uFillTx/>
              </a:rPr>
              <a:t>PayPath Actions </a:t>
            </a:r>
            <a:r>
              <a:rPr lang="en-US" sz="2000" dirty="0">
                <a:uFillTx/>
              </a:rPr>
              <a:t>components, one for academic and one for staff. Data and transaction options displayed are based on the type of employee selected.</a:t>
            </a:r>
          </a:p>
          <a:p>
            <a:endParaRPr lang="en-US" sz="2000" dirty="0">
              <a:uFillTx/>
            </a:endParaRPr>
          </a:p>
        </p:txBody>
      </p:sp>
      <p:sp>
        <p:nvSpPr>
          <p:cNvPr id="5" name="Title 4"/>
          <p:cNvSpPr>
            <a:spLocks noGrp="1"/>
          </p:cNvSpPr>
          <p:nvPr>
            <p:ph type="title"/>
          </p:nvPr>
        </p:nvSpPr>
        <p:spPr/>
        <p:txBody>
          <a:bodyPr/>
          <a:lstStyle/>
          <a:p>
            <a:r>
              <a:rPr lang="en-US" sz="3600" dirty="0">
                <a:uFillTx/>
              </a:rPr>
              <a:t>PayPath Actions – Components</a:t>
            </a:r>
          </a:p>
        </p:txBody>
      </p:sp>
      <p:graphicFrame>
        <p:nvGraphicFramePr>
          <p:cNvPr id="4" name="Content Placeholder 1"/>
          <p:cNvGraphicFramePr>
            <a:graphicFrameLocks/>
          </p:cNvGraphicFramePr>
          <p:nvPr/>
        </p:nvGraphicFramePr>
        <p:xfrm>
          <a:off x="394856" y="2180071"/>
          <a:ext cx="8395854" cy="3806761"/>
        </p:xfrm>
        <a:graphic>
          <a:graphicData uri="http://schemas.openxmlformats.org/drawingml/2006/table">
            <a:tbl>
              <a:tblPr firstRow="1" bandRow="1">
                <a:tableStyleId>{21E4AEA4-8DFA-4A89-87EB-49C32662AFE0}</a:tableStyleId>
              </a:tblPr>
              <a:tblGrid>
                <a:gridCol w="8395854">
                  <a:extLst>
                    <a:ext uri="{9D8B030D-6E8A-4147-A177-3AD203B41FA5}">
                      <a16:colId xmlns:a16="http://schemas.microsoft.com/office/drawing/2014/main" val="20000"/>
                    </a:ext>
                  </a:extLst>
                </a:gridCol>
              </a:tblGrid>
              <a:tr h="602676">
                <a:tc>
                  <a:txBody>
                    <a:bodyPr/>
                    <a:lstStyle/>
                    <a:p>
                      <a:pPr algn="ctr"/>
                      <a:r>
                        <a:rPr lang="en-US" sz="2400" dirty="0">
                          <a:uFillTx/>
                          <a:latin typeface="Arial" panose="020B0604020202020204" pitchFamily="34" charset="0"/>
                          <a:cs typeface="Arial" panose="020B0604020202020204" pitchFamily="34" charset="0"/>
                        </a:rPr>
                        <a:t>Some examples of the differences between</a:t>
                      </a:r>
                      <a:r>
                        <a:rPr lang="en-US" sz="2400" baseline="0" dirty="0">
                          <a:uFillTx/>
                          <a:latin typeface="Arial" panose="020B0604020202020204" pitchFamily="34" charset="0"/>
                          <a:cs typeface="Arial" panose="020B0604020202020204" pitchFamily="34" charset="0"/>
                        </a:rPr>
                        <a:t> </a:t>
                      </a:r>
                      <a:br>
                        <a:rPr lang="en-US" sz="2400" baseline="0" dirty="0">
                          <a:uFillTx/>
                          <a:latin typeface="Arial" panose="020B0604020202020204" pitchFamily="34" charset="0"/>
                          <a:cs typeface="Arial" panose="020B0604020202020204" pitchFamily="34" charset="0"/>
                        </a:rPr>
                      </a:br>
                      <a:r>
                        <a:rPr lang="en-US" sz="2400" baseline="0" dirty="0">
                          <a:uFillTx/>
                          <a:latin typeface="Arial" panose="020B0604020202020204" pitchFamily="34" charset="0"/>
                          <a:cs typeface="Arial" panose="020B0604020202020204" pitchFamily="34" charset="0"/>
                        </a:rPr>
                        <a:t>Academic and Staff components:</a:t>
                      </a:r>
                      <a:endParaRPr lang="en-US" sz="2400" dirty="0">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47359">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800" kern="1200" dirty="0">
                          <a:solidFill>
                            <a:schemeClr val="tx1"/>
                          </a:solidFill>
                          <a:effectLst/>
                          <a:uFillTx/>
                          <a:latin typeface="Arial" panose="020B0604020202020204" pitchFamily="34" charset="0"/>
                          <a:ea typeface="+mn-ea"/>
                          <a:cs typeface="Arial" panose="020B0604020202020204" pitchFamily="34" charset="0"/>
                        </a:rPr>
                        <a:t>Some fields display</a:t>
                      </a:r>
                      <a:r>
                        <a:rPr lang="en-US" sz="1800" kern="1200" baseline="0" dirty="0">
                          <a:solidFill>
                            <a:schemeClr val="tx1"/>
                          </a:solidFill>
                          <a:effectLst/>
                          <a:uFillTx/>
                          <a:latin typeface="Arial" panose="020B0604020202020204" pitchFamily="34" charset="0"/>
                          <a:ea typeface="+mn-ea"/>
                          <a:cs typeface="Arial" panose="020B0604020202020204" pitchFamily="34" charset="0"/>
                        </a:rPr>
                        <a:t> values as applicable </a:t>
                      </a:r>
                      <a:r>
                        <a:rPr lang="en-US" sz="1800" kern="1200" dirty="0">
                          <a:solidFill>
                            <a:schemeClr val="tx1"/>
                          </a:solidFill>
                          <a:effectLst/>
                          <a:uFillTx/>
                          <a:latin typeface="Arial" panose="020B0604020202020204" pitchFamily="34" charset="0"/>
                          <a:ea typeface="+mn-ea"/>
                          <a:cs typeface="Arial" panose="020B0604020202020204" pitchFamily="34" charset="0"/>
                        </a:rPr>
                        <a:t>for staff or academic.</a:t>
                      </a:r>
                      <a:r>
                        <a:rPr lang="en-US" sz="1800" kern="1200" baseline="0" dirty="0">
                          <a:solidFill>
                            <a:schemeClr val="tx1"/>
                          </a:solidFill>
                          <a:effectLst/>
                          <a:uFillTx/>
                          <a:latin typeface="Arial" panose="020B0604020202020204" pitchFamily="34" charset="0"/>
                          <a:ea typeface="+mn-ea"/>
                          <a:cs typeface="Arial" panose="020B0604020202020204" pitchFamily="34" charset="0"/>
                        </a:rPr>
                        <a:t> For example: position data and job data </a:t>
                      </a:r>
                      <a:r>
                        <a:rPr lang="en-US" sz="1800" b="1" kern="1200" dirty="0">
                          <a:solidFill>
                            <a:schemeClr val="tx1"/>
                          </a:solidFill>
                          <a:effectLst/>
                          <a:uFillTx/>
                          <a:latin typeface="Arial" panose="020B0604020202020204" pitchFamily="34" charset="0"/>
                          <a:ea typeface="+mn-ea"/>
                          <a:cs typeface="Arial" panose="020B0604020202020204" pitchFamily="34" charset="0"/>
                        </a:rPr>
                        <a:t>Action</a:t>
                      </a:r>
                      <a:r>
                        <a:rPr lang="en-US" sz="1800" kern="1200" baseline="0" dirty="0">
                          <a:solidFill>
                            <a:schemeClr val="tx1"/>
                          </a:solidFill>
                          <a:effectLst/>
                          <a:uFillTx/>
                          <a:latin typeface="Arial" panose="020B0604020202020204" pitchFamily="34" charset="0"/>
                          <a:ea typeface="+mn-ea"/>
                          <a:cs typeface="Arial" panose="020B0604020202020204" pitchFamily="34" charset="0"/>
                        </a:rPr>
                        <a:t>/</a:t>
                      </a:r>
                      <a:r>
                        <a:rPr lang="en-US" sz="1800" b="1" kern="1200" dirty="0">
                          <a:solidFill>
                            <a:schemeClr val="tx1"/>
                          </a:solidFill>
                          <a:effectLst/>
                          <a:uFillTx/>
                          <a:latin typeface="Arial" panose="020B0604020202020204" pitchFamily="34" charset="0"/>
                          <a:ea typeface="+mn-ea"/>
                          <a:cs typeface="Arial" panose="020B0604020202020204" pitchFamily="34" charset="0"/>
                        </a:rPr>
                        <a:t>Action Reason </a:t>
                      </a:r>
                      <a:r>
                        <a:rPr lang="en-US" sz="1800" kern="1200" dirty="0">
                          <a:solidFill>
                            <a:schemeClr val="tx1"/>
                          </a:solidFill>
                          <a:effectLst/>
                          <a:uFillTx/>
                          <a:latin typeface="Arial" panose="020B0604020202020204" pitchFamily="34" charset="0"/>
                          <a:ea typeface="+mn-ea"/>
                          <a:cs typeface="Arial" panose="020B0604020202020204" pitchFamily="34" charset="0"/>
                        </a:rPr>
                        <a:t>fields</a:t>
                      </a:r>
                      <a:r>
                        <a:rPr lang="en-US" sz="1800" kern="1200" baseline="0" dirty="0">
                          <a:solidFill>
                            <a:schemeClr val="tx1"/>
                          </a:solidFill>
                          <a:effectLst/>
                          <a:uFillTx/>
                          <a:latin typeface="Arial" panose="020B0604020202020204" pitchFamily="34" charset="0"/>
                          <a:ea typeface="+mn-ea"/>
                          <a:cs typeface="Arial" panose="020B0604020202020204" pitchFamily="34" charset="0"/>
                        </a:rPr>
                        <a:t> </a:t>
                      </a:r>
                      <a:r>
                        <a:rPr lang="en-US" sz="1800" kern="1200" dirty="0">
                          <a:solidFill>
                            <a:schemeClr val="tx1"/>
                          </a:solidFill>
                          <a:effectLst/>
                          <a:uFillTx/>
                          <a:latin typeface="Arial" panose="020B0604020202020204" pitchFamily="34" charset="0"/>
                          <a:ea typeface="+mn-ea"/>
                          <a:cs typeface="Arial" panose="020B0604020202020204" pitchFamily="34" charset="0"/>
                        </a:rPr>
                        <a:t>and valid </a:t>
                      </a:r>
                      <a:r>
                        <a:rPr lang="en-US" sz="1800" b="1" kern="1200" dirty="0">
                          <a:solidFill>
                            <a:schemeClr val="tx1"/>
                          </a:solidFill>
                          <a:effectLst/>
                          <a:uFillTx/>
                          <a:latin typeface="Arial" panose="020B0604020202020204" pitchFamily="34" charset="0"/>
                          <a:ea typeface="+mn-ea"/>
                          <a:cs typeface="Arial" panose="020B0604020202020204" pitchFamily="34" charset="0"/>
                        </a:rPr>
                        <a:t>Comp Rate Codes</a:t>
                      </a:r>
                      <a:r>
                        <a:rPr lang="en-US" sz="1800" kern="1200" dirty="0">
                          <a:solidFill>
                            <a:schemeClr val="tx1"/>
                          </a:solidFill>
                          <a:effectLst/>
                          <a:uFillTx/>
                          <a:latin typeface="Arial" panose="020B0604020202020204" pitchFamily="34" charset="0"/>
                          <a:ea typeface="+mn-ea"/>
                          <a:cs typeface="Arial" panose="020B0604020202020204" pitchFamily="34" charset="0"/>
                        </a:rPr>
                        <a:t>.</a:t>
                      </a:r>
                    </a:p>
                  </a:txBody>
                  <a:tcPr>
                    <a:solidFill>
                      <a:schemeClr val="accent2">
                        <a:lumMod val="40000"/>
                        <a:lumOff val="60000"/>
                      </a:schemeClr>
                    </a:solidFill>
                  </a:tcPr>
                </a:tc>
                <a:extLst>
                  <a:ext uri="{0D108BD9-81ED-4DB2-BD59-A6C34878D82A}">
                    <a16:rowId xmlns:a16="http://schemas.microsoft.com/office/drawing/2014/main" val="10001"/>
                  </a:ext>
                </a:extLst>
              </a:tr>
              <a:tr h="535025">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800" kern="1200" dirty="0">
                          <a:solidFill>
                            <a:schemeClr val="tx1"/>
                          </a:solidFill>
                          <a:effectLst/>
                          <a:uFillTx/>
                          <a:latin typeface="Arial" panose="020B0604020202020204" pitchFamily="34" charset="0"/>
                          <a:ea typeface="+mn-ea"/>
                          <a:cs typeface="Arial" panose="020B0604020202020204" pitchFamily="34" charset="0"/>
                        </a:rPr>
                        <a:t>The </a:t>
                      </a:r>
                      <a:r>
                        <a:rPr lang="en-US" sz="1800" b="1" kern="1200" dirty="0">
                          <a:solidFill>
                            <a:schemeClr val="tx1"/>
                          </a:solidFill>
                          <a:effectLst/>
                          <a:uFillTx/>
                          <a:latin typeface="Arial" panose="020B0604020202020204" pitchFamily="34" charset="0"/>
                          <a:ea typeface="+mn-ea"/>
                          <a:cs typeface="Arial" panose="020B0604020202020204" pitchFamily="34" charset="0"/>
                        </a:rPr>
                        <a:t>Employee Class</a:t>
                      </a:r>
                      <a:r>
                        <a:rPr lang="en-US" sz="1800" kern="1200" dirty="0">
                          <a:solidFill>
                            <a:schemeClr val="tx1"/>
                          </a:solidFill>
                          <a:effectLst/>
                          <a:uFillTx/>
                          <a:latin typeface="Arial" panose="020B0604020202020204" pitchFamily="34" charset="0"/>
                          <a:ea typeface="+mn-ea"/>
                          <a:cs typeface="Arial" panose="020B0604020202020204" pitchFamily="34" charset="0"/>
                        </a:rPr>
                        <a:t> field is display-only for academic employees (derived from </a:t>
                      </a:r>
                      <a:r>
                        <a:rPr lang="en-US" sz="1800" b="1" kern="1200" dirty="0">
                          <a:solidFill>
                            <a:schemeClr val="tx1"/>
                          </a:solidFill>
                          <a:effectLst/>
                          <a:uFillTx/>
                          <a:latin typeface="Arial" panose="020B0604020202020204" pitchFamily="34" charset="0"/>
                          <a:ea typeface="+mn-ea"/>
                          <a:cs typeface="Arial" panose="020B0604020202020204" pitchFamily="34" charset="0"/>
                        </a:rPr>
                        <a:t>Job Code</a:t>
                      </a:r>
                      <a:r>
                        <a:rPr lang="en-US" sz="1800" kern="1200" dirty="0">
                          <a:solidFill>
                            <a:schemeClr val="tx1"/>
                          </a:solidFill>
                          <a:effectLst/>
                          <a:uFillTx/>
                          <a:latin typeface="Arial" panose="020B0604020202020204" pitchFamily="34" charset="0"/>
                          <a:ea typeface="+mn-ea"/>
                          <a:cs typeface="Arial" panose="020B0604020202020204" pitchFamily="34" charset="0"/>
                        </a:rPr>
                        <a:t>), versus editable for staff employees.</a:t>
                      </a:r>
                    </a:p>
                  </a:txBody>
                  <a:tcPr>
                    <a:solidFill>
                      <a:schemeClr val="accent2">
                        <a:lumMod val="20000"/>
                        <a:lumOff val="80000"/>
                      </a:schemeClr>
                    </a:solidFill>
                  </a:tcPr>
                </a:tc>
                <a:extLst>
                  <a:ext uri="{0D108BD9-81ED-4DB2-BD59-A6C34878D82A}">
                    <a16:rowId xmlns:a16="http://schemas.microsoft.com/office/drawing/2014/main" val="10002"/>
                  </a:ext>
                </a:extLst>
              </a:tr>
              <a:tr h="1429321">
                <a:tc>
                  <a:txBody>
                    <a:bodyPr/>
                    <a:lstStyle/>
                    <a:p>
                      <a:pPr marL="0" marR="0" lvl="0" indent="0" algn="l" defTabSz="914400" rtl="0" eaLnBrk="1" fontAlgn="auto" latinLnBrk="0" hangingPunct="1">
                        <a:lnSpc>
                          <a:spcPct val="100000"/>
                        </a:lnSpc>
                        <a:spcBef>
                          <a:spcPts val="0"/>
                        </a:spcBef>
                        <a:spcAft>
                          <a:spcPts val="1200"/>
                        </a:spcAft>
                        <a:buFontTx/>
                        <a:buNone/>
                        <a:defRPr>
                          <a:uFillTx/>
                        </a:defRPr>
                      </a:pPr>
                      <a:r>
                        <a:rPr lang="en-US" sz="1800" b="1" kern="1200" dirty="0">
                          <a:solidFill>
                            <a:schemeClr val="tx1"/>
                          </a:solidFill>
                          <a:effectLst/>
                          <a:uFillTx/>
                          <a:latin typeface="Arial" panose="020B0604020202020204" pitchFamily="34" charset="0"/>
                          <a:ea typeface="+mn-ea"/>
                          <a:cs typeface="Arial" panose="020B0604020202020204" pitchFamily="34" charset="0"/>
                        </a:rPr>
                        <a:t>Job Data</a:t>
                      </a:r>
                      <a:r>
                        <a:rPr lang="en-US" sz="1800" kern="1200" dirty="0">
                          <a:solidFill>
                            <a:schemeClr val="tx1"/>
                          </a:solidFill>
                          <a:effectLst/>
                          <a:uFillTx/>
                          <a:latin typeface="Arial" panose="020B0604020202020204" pitchFamily="34" charset="0"/>
                          <a:ea typeface="+mn-ea"/>
                          <a:cs typeface="Arial" panose="020B0604020202020204" pitchFamily="34" charset="0"/>
                        </a:rPr>
                        <a:t> page,</a:t>
                      </a:r>
                      <a:r>
                        <a:rPr lang="en-US" sz="1800" kern="1200" baseline="0" dirty="0">
                          <a:solidFill>
                            <a:schemeClr val="tx1"/>
                          </a:solidFill>
                          <a:effectLst/>
                          <a:uFillTx/>
                          <a:latin typeface="Arial" panose="020B0604020202020204" pitchFamily="34" charset="0"/>
                          <a:ea typeface="+mn-ea"/>
                          <a:cs typeface="Arial" panose="020B0604020202020204" pitchFamily="34" charset="0"/>
                        </a:rPr>
                        <a:t> u</a:t>
                      </a:r>
                      <a:r>
                        <a:rPr lang="en-US" sz="1800" kern="1200" dirty="0">
                          <a:solidFill>
                            <a:schemeClr val="tx1"/>
                          </a:solidFill>
                          <a:effectLst/>
                          <a:uFillTx/>
                          <a:latin typeface="Arial" panose="020B0604020202020204" pitchFamily="34" charset="0"/>
                          <a:ea typeface="+mn-ea"/>
                          <a:cs typeface="Arial" panose="020B0604020202020204" pitchFamily="34" charset="0"/>
                        </a:rPr>
                        <a:t>nder </a:t>
                      </a:r>
                      <a:r>
                        <a:rPr lang="en-US" sz="1800" b="1" kern="1200" dirty="0">
                          <a:solidFill>
                            <a:schemeClr val="tx1"/>
                          </a:solidFill>
                          <a:effectLst/>
                          <a:uFillTx/>
                          <a:latin typeface="Arial" panose="020B0604020202020204" pitchFamily="34" charset="0"/>
                          <a:ea typeface="+mn-ea"/>
                          <a:cs typeface="Arial" panose="020B0604020202020204" pitchFamily="34" charset="0"/>
                        </a:rPr>
                        <a:t>UC Job Data </a:t>
                      </a:r>
                      <a:r>
                        <a:rPr lang="en-US" sz="1800" kern="1200" dirty="0">
                          <a:solidFill>
                            <a:schemeClr val="tx1"/>
                          </a:solidFill>
                          <a:effectLst/>
                          <a:uFillTx/>
                          <a:latin typeface="Arial" panose="020B0604020202020204" pitchFamily="34" charset="0"/>
                          <a:ea typeface="+mn-ea"/>
                          <a:cs typeface="Arial" panose="020B0604020202020204" pitchFamily="34" charset="0"/>
                        </a:rPr>
                        <a:t>section, different fields are visible</a:t>
                      </a:r>
                      <a:r>
                        <a:rPr lang="en-US" sz="1800" kern="1200" baseline="0" dirty="0">
                          <a:solidFill>
                            <a:schemeClr val="tx1"/>
                          </a:solidFill>
                          <a:effectLst/>
                          <a:uFillTx/>
                          <a:latin typeface="Arial" panose="020B0604020202020204" pitchFamily="34" charset="0"/>
                          <a:ea typeface="+mn-ea"/>
                          <a:cs typeface="Arial" panose="020B0604020202020204" pitchFamily="34" charset="0"/>
                        </a:rPr>
                        <a:t> as</a:t>
                      </a:r>
                      <a:r>
                        <a:rPr lang="en-US" sz="1800" kern="1200" dirty="0">
                          <a:solidFill>
                            <a:schemeClr val="tx1"/>
                          </a:solidFill>
                          <a:effectLst/>
                          <a:uFillTx/>
                          <a:latin typeface="Arial" panose="020B0604020202020204" pitchFamily="34" charset="0"/>
                          <a:ea typeface="+mn-ea"/>
                          <a:cs typeface="Arial" panose="020B0604020202020204" pitchFamily="34" charset="0"/>
                        </a:rPr>
                        <a:t> relevant to staff or academic. For</a:t>
                      </a:r>
                      <a:r>
                        <a:rPr lang="en-US" sz="1800" kern="1200" baseline="0" dirty="0">
                          <a:solidFill>
                            <a:schemeClr val="tx1"/>
                          </a:solidFill>
                          <a:effectLst/>
                          <a:uFillTx/>
                          <a:latin typeface="Arial" panose="020B0604020202020204" pitchFamily="34" charset="0"/>
                          <a:ea typeface="+mn-ea"/>
                          <a:cs typeface="Arial" panose="020B0604020202020204" pitchFamily="34" charset="0"/>
                        </a:rPr>
                        <a:t> example,</a:t>
                      </a:r>
                      <a:r>
                        <a:rPr lang="en-US" sz="1800" kern="1200" dirty="0">
                          <a:solidFill>
                            <a:schemeClr val="tx1"/>
                          </a:solidFill>
                          <a:effectLst/>
                          <a:uFillTx/>
                          <a:latin typeface="Arial" panose="020B0604020202020204" pitchFamily="34" charset="0"/>
                          <a:ea typeface="+mn-ea"/>
                          <a:cs typeface="Arial" panose="020B0604020202020204" pitchFamily="34" charset="0"/>
                        </a:rPr>
                        <a:t> staff employees have fields related to </a:t>
                      </a:r>
                      <a:r>
                        <a:rPr lang="en-US" sz="1800" b="1" kern="1200" dirty="0">
                          <a:solidFill>
                            <a:schemeClr val="tx1"/>
                          </a:solidFill>
                          <a:effectLst/>
                          <a:uFillTx/>
                          <a:latin typeface="Arial" panose="020B0604020202020204" pitchFamily="34" charset="0"/>
                          <a:ea typeface="+mn-ea"/>
                          <a:cs typeface="Arial" panose="020B0604020202020204" pitchFamily="34" charset="0"/>
                        </a:rPr>
                        <a:t>Probation </a:t>
                      </a:r>
                      <a:r>
                        <a:rPr lang="en-US" sz="1800" b="0" kern="1200" dirty="0">
                          <a:solidFill>
                            <a:schemeClr val="tx1"/>
                          </a:solidFill>
                          <a:effectLst/>
                          <a:uFillTx/>
                          <a:latin typeface="Arial" panose="020B0604020202020204" pitchFamily="34" charset="0"/>
                          <a:ea typeface="+mn-ea"/>
                          <a:cs typeface="Arial" panose="020B0604020202020204" pitchFamily="34" charset="0"/>
                        </a:rPr>
                        <a:t>and</a:t>
                      </a:r>
                      <a:r>
                        <a:rPr lang="en-US" sz="1800" b="1" kern="1200" baseline="0" dirty="0">
                          <a:solidFill>
                            <a:schemeClr val="tx1"/>
                          </a:solidFill>
                          <a:effectLst/>
                          <a:uFillTx/>
                          <a:latin typeface="Arial" panose="020B0604020202020204" pitchFamily="34" charset="0"/>
                          <a:ea typeface="+mn-ea"/>
                          <a:cs typeface="Arial" panose="020B0604020202020204" pitchFamily="34" charset="0"/>
                        </a:rPr>
                        <a:t> </a:t>
                      </a:r>
                      <a:r>
                        <a:rPr lang="en-US" sz="1800" b="1" kern="1200" dirty="0">
                          <a:solidFill>
                            <a:schemeClr val="tx1"/>
                          </a:solidFill>
                          <a:effectLst/>
                          <a:uFillTx/>
                          <a:latin typeface="Arial" panose="020B0604020202020204" pitchFamily="34" charset="0"/>
                          <a:ea typeface="+mn-ea"/>
                          <a:cs typeface="Arial" panose="020B0604020202020204" pitchFamily="34" charset="0"/>
                        </a:rPr>
                        <a:t>Probation Date</a:t>
                      </a:r>
                      <a:r>
                        <a:rPr lang="en-US" sz="1800" kern="1200" dirty="0">
                          <a:solidFill>
                            <a:schemeClr val="tx1"/>
                          </a:solidFill>
                          <a:effectLst/>
                          <a:uFillTx/>
                          <a:latin typeface="Arial" panose="020B0604020202020204" pitchFamily="34" charset="0"/>
                          <a:ea typeface="+mn-ea"/>
                          <a:cs typeface="Arial" panose="020B0604020202020204" pitchFamily="34" charset="0"/>
                        </a:rPr>
                        <a:t>, while academic employees have dates such as </a:t>
                      </a:r>
                      <a:r>
                        <a:rPr lang="en-US" sz="1800" b="1" kern="1200" dirty="0">
                          <a:solidFill>
                            <a:schemeClr val="tx1"/>
                          </a:solidFill>
                          <a:effectLst/>
                          <a:uFillTx/>
                          <a:latin typeface="Arial" panose="020B0604020202020204" pitchFamily="34" charset="0"/>
                          <a:ea typeface="+mn-ea"/>
                          <a:cs typeface="Arial" panose="020B0604020202020204" pitchFamily="34" charset="0"/>
                        </a:rPr>
                        <a:t>Post Docs Anniversary Date </a:t>
                      </a:r>
                      <a:r>
                        <a:rPr lang="en-US" sz="1800" b="0" kern="1200" dirty="0">
                          <a:solidFill>
                            <a:schemeClr val="tx1"/>
                          </a:solidFill>
                          <a:effectLst/>
                          <a:uFillTx/>
                          <a:latin typeface="Arial" panose="020B0604020202020204" pitchFamily="34" charset="0"/>
                          <a:ea typeface="+mn-ea"/>
                          <a:cs typeface="Arial" panose="020B0604020202020204" pitchFamily="34" charset="0"/>
                        </a:rPr>
                        <a:t>and</a:t>
                      </a:r>
                      <a:r>
                        <a:rPr lang="en-US" sz="1800" kern="1200" dirty="0">
                          <a:solidFill>
                            <a:schemeClr val="tx1"/>
                          </a:solidFill>
                          <a:effectLst/>
                          <a:uFillTx/>
                          <a:latin typeface="Arial" panose="020B0604020202020204" pitchFamily="34" charset="0"/>
                          <a:ea typeface="+mn-ea"/>
                          <a:cs typeface="Arial" panose="020B0604020202020204" pitchFamily="34" charset="0"/>
                        </a:rPr>
                        <a:t> </a:t>
                      </a:r>
                      <a:r>
                        <a:rPr lang="en-US" sz="1800" b="1" kern="1200" dirty="0">
                          <a:solidFill>
                            <a:schemeClr val="tx1"/>
                          </a:solidFill>
                          <a:effectLst/>
                          <a:uFillTx/>
                          <a:latin typeface="Arial" panose="020B0604020202020204" pitchFamily="34" charset="0"/>
                          <a:ea typeface="+mn-ea"/>
                          <a:cs typeface="Arial" panose="020B0604020202020204" pitchFamily="34" charset="0"/>
                        </a:rPr>
                        <a:t>Academic Duration of Appt</a:t>
                      </a:r>
                      <a:r>
                        <a:rPr lang="en-US" sz="1800" b="0" kern="1200" dirty="0">
                          <a:solidFill>
                            <a:schemeClr val="tx1"/>
                          </a:solidFill>
                          <a:effectLst/>
                          <a:uFillTx/>
                          <a:latin typeface="Arial" panose="020B0604020202020204" pitchFamily="34" charset="0"/>
                          <a:ea typeface="+mn-ea"/>
                          <a:cs typeface="Arial" panose="020B0604020202020204" pitchFamily="34" charset="0"/>
                        </a:rPr>
                        <a:t>.</a:t>
                      </a:r>
                    </a:p>
                  </a:txBody>
                  <a:tcP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70477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a:spLocks noGrp="1"/>
          </p:cNvSpPr>
          <p:nvPr>
            <p:ph type="body" idx="1"/>
          </p:nvPr>
        </p:nvSpPr>
        <p:spPr>
          <a:xfrm>
            <a:off x="901148" y="1596869"/>
            <a:ext cx="7530007" cy="25134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000"/>
              <a:buChar char="•"/>
            </a:pPr>
            <a:r>
              <a:rPr lang="en-US" sz="2000">
                <a:solidFill>
                  <a:srgbClr val="0070C0"/>
                </a:solidFill>
                <a:uFillTx/>
              </a:rPr>
              <a:t>This is your opportunity to practice this task on your own.</a:t>
            </a:r>
            <a:endParaRPr>
              <a:uFillTx/>
            </a:endParaRPr>
          </a:p>
          <a:p>
            <a:pPr marL="742950" lvl="1" indent="-285750" algn="l" rtl="0">
              <a:spcBef>
                <a:spcPts val="400"/>
              </a:spcBef>
              <a:spcAft>
                <a:spcPts val="0"/>
              </a:spcAft>
              <a:buClr>
                <a:schemeClr val="dk1"/>
              </a:buClr>
              <a:buSzPts val="2000"/>
              <a:buChar char="•"/>
            </a:pPr>
            <a:r>
              <a:rPr lang="en-US" sz="2000" b="1">
                <a:uFillTx/>
              </a:rPr>
              <a:t>Academic</a:t>
            </a:r>
            <a:r>
              <a:rPr lang="en-US" sz="2000">
                <a:uFillTx/>
              </a:rPr>
              <a:t>: Select the </a:t>
            </a:r>
            <a:r>
              <a:rPr lang="en-US" sz="2000" i="1">
                <a:uFillTx/>
              </a:rPr>
              <a:t>Initiate Job Data Change + Additional Pay PayPath Transaction (Acad) </a:t>
            </a:r>
            <a:r>
              <a:rPr lang="en-US" sz="2000">
                <a:uFillTx/>
              </a:rPr>
              <a:t>topic.</a:t>
            </a:r>
            <a:endParaRPr>
              <a:uFillTx/>
            </a:endParaRPr>
          </a:p>
          <a:p>
            <a:pPr marL="742950" lvl="1" indent="-285750" algn="l" rtl="0">
              <a:spcBef>
                <a:spcPts val="400"/>
              </a:spcBef>
              <a:spcAft>
                <a:spcPts val="0"/>
              </a:spcAft>
              <a:buClr>
                <a:schemeClr val="dk1"/>
              </a:buClr>
              <a:buSzPts val="2000"/>
              <a:buChar char="•"/>
            </a:pPr>
            <a:r>
              <a:rPr lang="en-US" sz="2000" b="1">
                <a:uFillTx/>
              </a:rPr>
              <a:t>Staff</a:t>
            </a:r>
            <a:r>
              <a:rPr lang="en-US" sz="2000">
                <a:uFillTx/>
              </a:rPr>
              <a:t>: Select the </a:t>
            </a:r>
            <a:r>
              <a:rPr lang="en-US" sz="2000" i="1">
                <a:uFillTx/>
              </a:rPr>
              <a:t>Initiate Job Data Change + Additional Pay PayPath Transaction (Staff) </a:t>
            </a:r>
            <a:r>
              <a:rPr lang="en-US" sz="2000">
                <a:uFillTx/>
              </a:rPr>
              <a:t>topic.</a:t>
            </a:r>
            <a:endParaRPr>
              <a:uFillTx/>
            </a:endParaRPr>
          </a:p>
          <a:p>
            <a:pPr marL="342900" lvl="0" indent="-342900" algn="l" rtl="0">
              <a:spcBef>
                <a:spcPts val="400"/>
              </a:spcBef>
              <a:spcAft>
                <a:spcPts val="0"/>
              </a:spcAft>
              <a:buClr>
                <a:srgbClr val="0070C0"/>
              </a:buClr>
              <a:buSzPts val="2000"/>
              <a:buChar char="•"/>
            </a:pPr>
            <a:r>
              <a:rPr lang="en-US" sz="2000">
                <a:solidFill>
                  <a:srgbClr val="0070C0"/>
                </a:solidFill>
                <a:uFillTx/>
              </a:rPr>
              <a:t>Ask your instructor for assistance, if needed.</a:t>
            </a:r>
            <a:endParaRPr>
              <a:uFillTx/>
            </a:endParaRPr>
          </a:p>
        </p:txBody>
      </p:sp>
      <p:sp>
        <p:nvSpPr>
          <p:cNvPr id="329" name="Google Shape;329;p25"/>
          <p:cNvSpPr txBox="1">
            <a:spLocks noGrp="1"/>
          </p:cNvSpPr>
          <p:nvPr>
            <p:ph type="body" idx="2"/>
          </p:nvPr>
        </p:nvSpPr>
        <p:spPr>
          <a:xfrm>
            <a:off x="457200" y="1127517"/>
            <a:ext cx="8229600" cy="4693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None/>
            </a:pPr>
            <a:r>
              <a:rPr lang="en-US">
                <a:uFillTx/>
              </a:rPr>
              <a:t>Initiate Job Data Change + Additional Pay PayPath Transaction</a:t>
            </a:r>
            <a:endParaRPr>
              <a:uFillTx/>
            </a:endParaRPr>
          </a:p>
        </p:txBody>
      </p:sp>
      <p:sp>
        <p:nvSpPr>
          <p:cNvPr id="330" name="Google Shape;330;p25"/>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Exercise 2</a:t>
            </a:r>
            <a:endParaRPr>
              <a:uFillTx/>
            </a:endParaRPr>
          </a:p>
        </p:txBody>
      </p:sp>
      <p:pic>
        <p:nvPicPr>
          <p:cNvPr id="331" name="Google Shape;331;p25"/>
          <p:cNvPicPr preferRelativeResize="0"/>
          <p:nvPr/>
        </p:nvPicPr>
        <p:blipFill rotWithShape="1">
          <a:blip r:embed="rId3"/>
          <a:srcRect/>
          <a:stretch/>
        </p:blipFill>
        <p:spPr>
          <a:xfrm>
            <a:off x="6522694" y="4315312"/>
            <a:ext cx="2372868" cy="2372868"/>
          </a:xfrm>
          <a:prstGeom prst="rect">
            <a:avLst/>
          </a:prstGeom>
          <a:noFill/>
          <a:ln>
            <a:noFill/>
          </a:ln>
          <a:effectLst>
            <a:outerShdw blurRad="292100" dist="139700" dir="2700000" algn="tl" rotWithShape="0">
              <a:srgbClr val="333333">
                <a:alpha val="64705"/>
              </a:srgbClr>
            </a:outerShdw>
          </a:effectLst>
        </p:spPr>
      </p:pic>
      <p:sp>
        <p:nvSpPr>
          <p:cNvPr id="332" name="Google Shape;332;p25"/>
          <p:cNvSpPr txBox="1">
            <a:spLocks/>
          </p:cNvSpPr>
          <p:nvPr/>
        </p:nvSpPr>
        <p:spPr>
          <a:xfrm>
            <a:off x="290162" y="4532290"/>
            <a:ext cx="2157089" cy="1600438"/>
          </a:xfrm>
          <a:prstGeom prst="rect">
            <a:avLst/>
          </a:prstGeom>
          <a:noFill/>
          <a:ln w="38100"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uFillTx/>
                <a:latin typeface="Calibri"/>
                <a:ea typeface="Calibri"/>
                <a:cs typeface="Calibri"/>
                <a:sym typeface="Calibri"/>
              </a:rPr>
              <a:t>Navigation</a:t>
            </a:r>
            <a:r>
              <a:rPr lang="en-US" sz="1800" i="1">
                <a:solidFill>
                  <a:schemeClr val="dk1"/>
                </a:solidFill>
                <a:uFillTx/>
                <a:latin typeface="Calibri"/>
                <a:ea typeface="Calibri"/>
                <a:cs typeface="Calibri"/>
                <a:sym typeface="Calibri"/>
              </a:rPr>
              <a:t>:</a:t>
            </a:r>
            <a:endParaRPr>
              <a:uFillTx/>
            </a:endParaRPr>
          </a:p>
          <a:p>
            <a:pPr marL="0" marR="0" lvl="0" indent="0" algn="l" rtl="0">
              <a:spcBef>
                <a:spcPts val="0"/>
              </a:spcBef>
              <a:spcAft>
                <a:spcPts val="0"/>
              </a:spcAft>
              <a:buNone/>
            </a:pPr>
            <a:endParaRPr sz="800" i="1">
              <a:solidFill>
                <a:schemeClr val="dk1"/>
              </a:solidFill>
              <a:uFillTx/>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PeopleSoft Menu </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Customization</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Extensions</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PayPath Actions</a:t>
            </a:r>
            <a:endParaRPr>
              <a:uFillTx/>
            </a:endParaRPr>
          </a:p>
        </p:txBody>
      </p:sp>
    </p:spTree>
    <p:extLst>
      <p:ext uri="{BB962C8B-B14F-4D97-AF65-F5344CB8AC3E}">
        <p14:creationId xmlns:p14="http://schemas.microsoft.com/office/powerpoint/2010/main" val="34823569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6"/>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Instructor Demo</a:t>
            </a:r>
            <a:endParaRPr>
              <a:uFillTx/>
            </a:endParaRPr>
          </a:p>
        </p:txBody>
      </p:sp>
      <p:pic>
        <p:nvPicPr>
          <p:cNvPr id="338" name="Google Shape;338;p26"/>
          <p:cNvPicPr preferRelativeResize="0"/>
          <p:nvPr/>
        </p:nvPicPr>
        <p:blipFill rotWithShape="1">
          <a:blip r:embed="rId3"/>
          <a:srcRect/>
          <a:stretch/>
        </p:blipFill>
        <p:spPr>
          <a:xfrm>
            <a:off x="7127846" y="185204"/>
            <a:ext cx="717607" cy="717607"/>
          </a:xfrm>
          <a:prstGeom prst="rect">
            <a:avLst/>
          </a:prstGeom>
          <a:noFill/>
          <a:ln>
            <a:noFill/>
          </a:ln>
        </p:spPr>
      </p:pic>
      <p:sp>
        <p:nvSpPr>
          <p:cNvPr id="339" name="Google Shape;339;p26"/>
          <p:cNvSpPr>
            <a:spLocks/>
          </p:cNvSpPr>
          <p:nvPr/>
        </p:nvSpPr>
        <p:spPr>
          <a:xfrm>
            <a:off x="390525" y="2092233"/>
            <a:ext cx="8229600" cy="416052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295D8"/>
              </a:buClr>
              <a:buSzPts val="2200"/>
              <a:buFont typeface="Noto Sans Symbols"/>
              <a:buChar char="⬥"/>
            </a:pPr>
            <a:r>
              <a:rPr lang="en-US" sz="2200">
                <a:solidFill>
                  <a:schemeClr val="dk1"/>
                </a:solidFill>
                <a:uFillTx/>
                <a:latin typeface="Arial"/>
                <a:ea typeface="Arial"/>
                <a:cs typeface="Arial"/>
                <a:sym typeface="Arial"/>
              </a:rPr>
              <a:t>Watch as your instructor demonstrates how to initiate a combination change PayPath transaction in UCPath.</a:t>
            </a:r>
            <a:endParaRPr>
              <a:uFillTx/>
            </a:endParaRPr>
          </a:p>
          <a:p>
            <a:pPr marL="228600" marR="0" lvl="0" indent="-228600" algn="l" rtl="0">
              <a:lnSpc>
                <a:spcPct val="90000"/>
              </a:lnSpc>
              <a:spcBef>
                <a:spcPts val="1000"/>
              </a:spcBef>
              <a:spcAft>
                <a:spcPts val="0"/>
              </a:spcAft>
              <a:buClr>
                <a:srgbClr val="1295D8"/>
              </a:buClr>
              <a:buSzPts val="2200"/>
              <a:buFont typeface="Noto Sans Symbols"/>
              <a:buChar char="⬥"/>
            </a:pPr>
            <a:r>
              <a:rPr lang="en-US" sz="2200">
                <a:solidFill>
                  <a:schemeClr val="dk1"/>
                </a:solidFill>
                <a:uFillTx/>
                <a:latin typeface="Arial"/>
                <a:ea typeface="Arial"/>
                <a:cs typeface="Arial"/>
                <a:sym typeface="Arial"/>
              </a:rPr>
              <a:t>Follow along using the UCPath Help topic.</a:t>
            </a:r>
            <a:endParaRPr>
              <a:uFillTx/>
            </a:endParaRPr>
          </a:p>
          <a:p>
            <a:pPr marL="685800" marR="0" lvl="1" indent="-228600" algn="l" rtl="0">
              <a:lnSpc>
                <a:spcPct val="90000"/>
              </a:lnSpc>
              <a:spcBef>
                <a:spcPts val="500"/>
              </a:spcBef>
              <a:spcAft>
                <a:spcPts val="0"/>
              </a:spcAft>
              <a:buClr>
                <a:srgbClr val="1295D8"/>
              </a:buClr>
              <a:buSzPts val="2200"/>
              <a:buFont typeface="Noto Sans Symbols"/>
              <a:buChar char="⬥"/>
            </a:pPr>
            <a:r>
              <a:rPr lang="en-US" sz="2200" b="1" i="0" u="none" strike="noStrike" cap="none">
                <a:solidFill>
                  <a:schemeClr val="dk1"/>
                </a:solidFill>
                <a:uFillTx/>
                <a:latin typeface="Arial"/>
                <a:ea typeface="Arial"/>
                <a:cs typeface="Arial"/>
                <a:sym typeface="Arial"/>
              </a:rPr>
              <a:t>Academic</a:t>
            </a:r>
            <a:r>
              <a:rPr lang="en-US" sz="2200" b="0" i="0" u="none" strike="noStrike" cap="none">
                <a:solidFill>
                  <a:schemeClr val="dk1"/>
                </a:solidFill>
                <a:uFillTx/>
                <a:latin typeface="Arial"/>
                <a:ea typeface="Arial"/>
                <a:cs typeface="Arial"/>
                <a:sym typeface="Arial"/>
              </a:rPr>
              <a:t>: Open the UCPath Help site and refer to the </a:t>
            </a:r>
            <a:r>
              <a:rPr lang="en-US" sz="2200" b="0" i="1" u="none" strike="noStrike" cap="none">
                <a:solidFill>
                  <a:schemeClr val="dk1"/>
                </a:solidFill>
                <a:uFillTx/>
                <a:latin typeface="Arial"/>
                <a:ea typeface="Arial"/>
                <a:cs typeface="Arial"/>
                <a:sym typeface="Arial"/>
              </a:rPr>
              <a:t>Initiate Position Data + Job Data + Additional Pay Change PayPath Transaction (Acad) </a:t>
            </a:r>
            <a:r>
              <a:rPr lang="en-US" sz="2200" b="0" i="0" u="none" strike="noStrike" cap="none">
                <a:solidFill>
                  <a:schemeClr val="dk1"/>
                </a:solidFill>
                <a:uFillTx/>
                <a:latin typeface="Arial"/>
                <a:ea typeface="Arial"/>
                <a:cs typeface="Arial"/>
                <a:sym typeface="Arial"/>
              </a:rPr>
              <a:t>topic.</a:t>
            </a:r>
            <a:endParaRPr>
              <a:uFillTx/>
            </a:endParaRPr>
          </a:p>
          <a:p>
            <a:pPr marL="685800" marR="0" lvl="1" indent="-228600" algn="l" rtl="0">
              <a:lnSpc>
                <a:spcPct val="90000"/>
              </a:lnSpc>
              <a:spcBef>
                <a:spcPts val="500"/>
              </a:spcBef>
              <a:spcAft>
                <a:spcPts val="0"/>
              </a:spcAft>
              <a:buClr>
                <a:srgbClr val="1295D8"/>
              </a:buClr>
              <a:buSzPts val="2200"/>
              <a:buFont typeface="Noto Sans Symbols"/>
              <a:buChar char="⬥"/>
            </a:pPr>
            <a:r>
              <a:rPr lang="en-US" sz="2200" b="1" i="0" u="none" strike="noStrike" cap="none">
                <a:solidFill>
                  <a:schemeClr val="dk1"/>
                </a:solidFill>
                <a:uFillTx/>
                <a:latin typeface="Arial"/>
                <a:ea typeface="Arial"/>
                <a:cs typeface="Arial"/>
                <a:sym typeface="Arial"/>
              </a:rPr>
              <a:t>Staff</a:t>
            </a:r>
            <a:r>
              <a:rPr lang="en-US" sz="2200" b="0" i="0" u="none" strike="noStrike" cap="none">
                <a:solidFill>
                  <a:schemeClr val="dk1"/>
                </a:solidFill>
                <a:uFillTx/>
                <a:latin typeface="Arial"/>
                <a:ea typeface="Arial"/>
                <a:cs typeface="Arial"/>
                <a:sym typeface="Arial"/>
              </a:rPr>
              <a:t>: Open the UCPath Help site and refer to the </a:t>
            </a:r>
            <a:r>
              <a:rPr lang="en-US" sz="2200" b="0" i="1" u="none" strike="noStrike" cap="none">
                <a:solidFill>
                  <a:schemeClr val="dk1"/>
                </a:solidFill>
                <a:uFillTx/>
                <a:latin typeface="Arial"/>
                <a:ea typeface="Arial"/>
                <a:cs typeface="Arial"/>
                <a:sym typeface="Arial"/>
              </a:rPr>
              <a:t>Initiate Position Data + Job Data + Additional Pay Change PayPath Transaction (Staff) </a:t>
            </a:r>
            <a:r>
              <a:rPr lang="en-US" sz="2200" b="0" i="0" u="none" strike="noStrike" cap="none">
                <a:solidFill>
                  <a:schemeClr val="dk1"/>
                </a:solidFill>
                <a:uFillTx/>
                <a:latin typeface="Arial"/>
                <a:ea typeface="Arial"/>
                <a:cs typeface="Arial"/>
                <a:sym typeface="Arial"/>
              </a:rPr>
              <a:t>topic.</a:t>
            </a:r>
            <a:endParaRPr>
              <a:uFillTx/>
            </a:endParaRPr>
          </a:p>
          <a:p>
            <a:pPr marL="228600" marR="0" lvl="0" indent="-228600" algn="l" rtl="0">
              <a:lnSpc>
                <a:spcPct val="90000"/>
              </a:lnSpc>
              <a:spcBef>
                <a:spcPts val="1000"/>
              </a:spcBef>
              <a:spcAft>
                <a:spcPts val="0"/>
              </a:spcAft>
              <a:buClr>
                <a:srgbClr val="1295D8"/>
              </a:buClr>
              <a:buSzPts val="2200"/>
              <a:buFont typeface="Noto Sans Symbols"/>
              <a:buChar char="⬥"/>
            </a:pPr>
            <a:r>
              <a:rPr lang="en-US" sz="2200">
                <a:solidFill>
                  <a:schemeClr val="dk1"/>
                </a:solidFill>
                <a:uFillTx/>
                <a:latin typeface="Arial"/>
                <a:ea typeface="Arial"/>
                <a:cs typeface="Arial"/>
                <a:sym typeface="Arial"/>
              </a:rPr>
              <a:t>Launch the </a:t>
            </a:r>
            <a:r>
              <a:rPr lang="en-US" sz="2200" b="1">
                <a:solidFill>
                  <a:schemeClr val="dk1"/>
                </a:solidFill>
                <a:uFillTx/>
                <a:latin typeface="Arial"/>
                <a:ea typeface="Arial"/>
                <a:cs typeface="Arial"/>
                <a:sym typeface="Arial"/>
              </a:rPr>
              <a:t>Print It </a:t>
            </a:r>
            <a:r>
              <a:rPr lang="en-US" sz="2200">
                <a:solidFill>
                  <a:schemeClr val="dk1"/>
                </a:solidFill>
                <a:uFillTx/>
                <a:latin typeface="Arial"/>
                <a:ea typeface="Arial"/>
                <a:cs typeface="Arial"/>
                <a:sym typeface="Arial"/>
              </a:rPr>
              <a:t>version of the topic.</a:t>
            </a:r>
            <a:endParaRPr>
              <a:uFillTx/>
            </a:endParaRPr>
          </a:p>
          <a:p>
            <a:pPr marL="228600" marR="0" lvl="0" indent="-228600" algn="l" rtl="0">
              <a:lnSpc>
                <a:spcPct val="90000"/>
              </a:lnSpc>
              <a:spcBef>
                <a:spcPts val="1000"/>
              </a:spcBef>
              <a:spcAft>
                <a:spcPts val="0"/>
              </a:spcAft>
              <a:buClr>
                <a:srgbClr val="1295D8"/>
              </a:buClr>
              <a:buSzPts val="2200"/>
              <a:buFont typeface="Noto Sans Symbols"/>
              <a:buChar char="⬥"/>
            </a:pPr>
            <a:r>
              <a:rPr lang="en-US" sz="2200">
                <a:solidFill>
                  <a:schemeClr val="dk1"/>
                </a:solidFill>
                <a:uFillTx/>
                <a:latin typeface="Arial"/>
                <a:ea typeface="Arial"/>
                <a:cs typeface="Arial"/>
                <a:sym typeface="Arial"/>
              </a:rPr>
              <a:t>At the end of the demonstration, you will have the opportunity to practice this task.</a:t>
            </a:r>
            <a:endParaRPr>
              <a:uFillTx/>
            </a:endParaRPr>
          </a:p>
        </p:txBody>
      </p:sp>
      <p:sp>
        <p:nvSpPr>
          <p:cNvPr id="340" name="Google Shape;340;p26"/>
          <p:cNvSpPr>
            <a:spLocks/>
          </p:cNvSpPr>
          <p:nvPr/>
        </p:nvSpPr>
        <p:spPr>
          <a:xfrm>
            <a:off x="390525" y="1326581"/>
            <a:ext cx="8229600" cy="6400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295D8"/>
              </a:buClr>
              <a:buSzPts val="2400"/>
              <a:buFont typeface="Noto Sans Symbols"/>
              <a:buNone/>
            </a:pPr>
            <a:r>
              <a:rPr lang="en-US" sz="2400" b="1">
                <a:solidFill>
                  <a:schemeClr val="dk1"/>
                </a:solidFill>
                <a:uFillTx/>
                <a:latin typeface="Arial"/>
                <a:ea typeface="Arial"/>
                <a:cs typeface="Arial"/>
                <a:sym typeface="Arial"/>
              </a:rPr>
              <a:t>Initiate Position Data + Job Data + Additional Pay Change PayPath Transaction</a:t>
            </a:r>
            <a:endParaRPr>
              <a:uFillTx/>
            </a:endParaRPr>
          </a:p>
        </p:txBody>
      </p:sp>
    </p:spTree>
    <p:extLst>
      <p:ext uri="{BB962C8B-B14F-4D97-AF65-F5344CB8AC3E}">
        <p14:creationId xmlns:p14="http://schemas.microsoft.com/office/powerpoint/2010/main" val="2786006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7"/>
          <p:cNvSpPr txBox="1">
            <a:spLocks noGrp="1"/>
          </p:cNvSpPr>
          <p:nvPr>
            <p:ph type="body" idx="1"/>
          </p:nvPr>
        </p:nvSpPr>
        <p:spPr>
          <a:xfrm>
            <a:off x="901148" y="2007687"/>
            <a:ext cx="7530007" cy="25134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000"/>
              <a:buChar char="•"/>
            </a:pPr>
            <a:r>
              <a:rPr lang="en-US" sz="2000">
                <a:solidFill>
                  <a:srgbClr val="0070C0"/>
                </a:solidFill>
                <a:uFillTx/>
              </a:rPr>
              <a:t>This is your opportunity to practice this task on your own.</a:t>
            </a:r>
            <a:endParaRPr>
              <a:uFillTx/>
            </a:endParaRPr>
          </a:p>
          <a:p>
            <a:pPr marL="742950" lvl="1" indent="-285750" algn="l" rtl="0">
              <a:spcBef>
                <a:spcPts val="400"/>
              </a:spcBef>
              <a:spcAft>
                <a:spcPts val="0"/>
              </a:spcAft>
              <a:buClr>
                <a:schemeClr val="dk1"/>
              </a:buClr>
              <a:buSzPts val="2000"/>
              <a:buChar char="•"/>
            </a:pPr>
            <a:r>
              <a:rPr lang="en-US" sz="2000" b="1">
                <a:uFillTx/>
              </a:rPr>
              <a:t>Academic</a:t>
            </a:r>
            <a:r>
              <a:rPr lang="en-US" sz="2000">
                <a:uFillTx/>
              </a:rPr>
              <a:t>: Select the </a:t>
            </a:r>
            <a:r>
              <a:rPr lang="en-US" sz="2000" i="1">
                <a:uFillTx/>
              </a:rPr>
              <a:t>Initiate Job Data Change + Additional Pay PayPath Transaction (Acad) </a:t>
            </a:r>
            <a:r>
              <a:rPr lang="en-US" sz="2000">
                <a:uFillTx/>
              </a:rPr>
              <a:t>topic.</a:t>
            </a:r>
            <a:endParaRPr>
              <a:uFillTx/>
            </a:endParaRPr>
          </a:p>
          <a:p>
            <a:pPr marL="742950" lvl="1" indent="-285750" algn="l" rtl="0">
              <a:spcBef>
                <a:spcPts val="400"/>
              </a:spcBef>
              <a:spcAft>
                <a:spcPts val="0"/>
              </a:spcAft>
              <a:buClr>
                <a:schemeClr val="dk1"/>
              </a:buClr>
              <a:buSzPts val="2000"/>
              <a:buChar char="•"/>
            </a:pPr>
            <a:r>
              <a:rPr lang="en-US" sz="2000" b="1">
                <a:uFillTx/>
              </a:rPr>
              <a:t>Staff</a:t>
            </a:r>
            <a:r>
              <a:rPr lang="en-US" sz="2000">
                <a:uFillTx/>
              </a:rPr>
              <a:t>: Select the </a:t>
            </a:r>
            <a:r>
              <a:rPr lang="en-US" sz="2000" i="1">
                <a:uFillTx/>
              </a:rPr>
              <a:t>Initiate Job Data Change + Additional Pay PayPath Transaction (Staff) </a:t>
            </a:r>
            <a:r>
              <a:rPr lang="en-US" sz="2000">
                <a:uFillTx/>
              </a:rPr>
              <a:t>topic.</a:t>
            </a:r>
            <a:endParaRPr>
              <a:uFillTx/>
            </a:endParaRPr>
          </a:p>
          <a:p>
            <a:pPr marL="342900" lvl="0" indent="-342900" algn="l" rtl="0">
              <a:spcBef>
                <a:spcPts val="400"/>
              </a:spcBef>
              <a:spcAft>
                <a:spcPts val="0"/>
              </a:spcAft>
              <a:buClr>
                <a:srgbClr val="0070C0"/>
              </a:buClr>
              <a:buSzPts val="2000"/>
              <a:buChar char="•"/>
            </a:pPr>
            <a:r>
              <a:rPr lang="en-US" sz="2000">
                <a:solidFill>
                  <a:srgbClr val="0070C0"/>
                </a:solidFill>
                <a:uFillTx/>
              </a:rPr>
              <a:t>Ask your instructor for assistance, if needed.</a:t>
            </a:r>
            <a:endParaRPr>
              <a:uFillTx/>
            </a:endParaRPr>
          </a:p>
        </p:txBody>
      </p:sp>
      <p:sp>
        <p:nvSpPr>
          <p:cNvPr id="347" name="Google Shape;347;p27"/>
          <p:cNvSpPr txBox="1">
            <a:spLocks noGrp="1"/>
          </p:cNvSpPr>
          <p:nvPr>
            <p:ph type="body" idx="2"/>
          </p:nvPr>
        </p:nvSpPr>
        <p:spPr>
          <a:xfrm>
            <a:off x="457200" y="1207912"/>
            <a:ext cx="8229600" cy="7885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None/>
            </a:pPr>
            <a:r>
              <a:rPr lang="en-US">
                <a:uFillTx/>
              </a:rPr>
              <a:t>Initiate Position Data + Job Data Change (2) + Additional Pay PayPath Transaction</a:t>
            </a:r>
            <a:endParaRPr>
              <a:uFillTx/>
            </a:endParaRPr>
          </a:p>
        </p:txBody>
      </p:sp>
      <p:sp>
        <p:nvSpPr>
          <p:cNvPr id="348" name="Google Shape;348;p27"/>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Exercise 3</a:t>
            </a:r>
            <a:endParaRPr>
              <a:uFillTx/>
            </a:endParaRPr>
          </a:p>
        </p:txBody>
      </p:sp>
      <p:pic>
        <p:nvPicPr>
          <p:cNvPr id="349" name="Google Shape;349;p27"/>
          <p:cNvPicPr preferRelativeResize="0"/>
          <p:nvPr/>
        </p:nvPicPr>
        <p:blipFill rotWithShape="1">
          <a:blip r:embed="rId3"/>
          <a:srcRect/>
          <a:stretch/>
        </p:blipFill>
        <p:spPr>
          <a:xfrm>
            <a:off x="6522694" y="4315312"/>
            <a:ext cx="2372868" cy="2372868"/>
          </a:xfrm>
          <a:prstGeom prst="rect">
            <a:avLst/>
          </a:prstGeom>
          <a:noFill/>
          <a:ln>
            <a:noFill/>
          </a:ln>
          <a:effectLst>
            <a:outerShdw blurRad="292100" dist="139700" dir="2700000" algn="tl" rotWithShape="0">
              <a:srgbClr val="333333">
                <a:alpha val="64705"/>
              </a:srgbClr>
            </a:outerShdw>
          </a:effectLst>
        </p:spPr>
      </p:pic>
      <p:sp>
        <p:nvSpPr>
          <p:cNvPr id="350" name="Google Shape;350;p27"/>
          <p:cNvSpPr txBox="1">
            <a:spLocks/>
          </p:cNvSpPr>
          <p:nvPr/>
        </p:nvSpPr>
        <p:spPr>
          <a:xfrm>
            <a:off x="290162" y="4532290"/>
            <a:ext cx="2157089" cy="1600438"/>
          </a:xfrm>
          <a:prstGeom prst="rect">
            <a:avLst/>
          </a:prstGeom>
          <a:noFill/>
          <a:ln w="38100"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uFillTx/>
                <a:latin typeface="Calibri"/>
                <a:ea typeface="Calibri"/>
                <a:cs typeface="Calibri"/>
                <a:sym typeface="Calibri"/>
              </a:rPr>
              <a:t>Navigation</a:t>
            </a:r>
            <a:r>
              <a:rPr lang="en-US" sz="1800" i="1">
                <a:solidFill>
                  <a:schemeClr val="dk1"/>
                </a:solidFill>
                <a:uFillTx/>
                <a:latin typeface="Calibri"/>
                <a:ea typeface="Calibri"/>
                <a:cs typeface="Calibri"/>
                <a:sym typeface="Calibri"/>
              </a:rPr>
              <a:t>:</a:t>
            </a:r>
            <a:endParaRPr>
              <a:uFillTx/>
            </a:endParaRPr>
          </a:p>
          <a:p>
            <a:pPr marL="0" marR="0" lvl="0" indent="0" algn="l" rtl="0">
              <a:spcBef>
                <a:spcPts val="0"/>
              </a:spcBef>
              <a:spcAft>
                <a:spcPts val="0"/>
              </a:spcAft>
              <a:buNone/>
            </a:pPr>
            <a:endParaRPr sz="800" i="1">
              <a:solidFill>
                <a:schemeClr val="dk1"/>
              </a:solidFill>
              <a:uFillTx/>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PeopleSoft Menu </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Customization</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Extensions</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PayPath Actions</a:t>
            </a:r>
            <a:endParaRPr>
              <a:uFillTx/>
            </a:endParaRPr>
          </a:p>
        </p:txBody>
      </p:sp>
    </p:spTree>
    <p:extLst>
      <p:ext uri="{BB962C8B-B14F-4D97-AF65-F5344CB8AC3E}">
        <p14:creationId xmlns:p14="http://schemas.microsoft.com/office/powerpoint/2010/main" val="20970370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8"/>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Instructor Demo</a:t>
            </a:r>
            <a:endParaRPr>
              <a:uFillTx/>
            </a:endParaRPr>
          </a:p>
        </p:txBody>
      </p:sp>
      <p:pic>
        <p:nvPicPr>
          <p:cNvPr id="356" name="Google Shape;356;p28"/>
          <p:cNvPicPr preferRelativeResize="0"/>
          <p:nvPr/>
        </p:nvPicPr>
        <p:blipFill rotWithShape="1">
          <a:blip r:embed="rId3"/>
          <a:srcRect/>
          <a:stretch/>
        </p:blipFill>
        <p:spPr>
          <a:xfrm>
            <a:off x="7127846" y="185204"/>
            <a:ext cx="717607" cy="717607"/>
          </a:xfrm>
          <a:prstGeom prst="rect">
            <a:avLst/>
          </a:prstGeom>
          <a:noFill/>
          <a:ln>
            <a:noFill/>
          </a:ln>
        </p:spPr>
      </p:pic>
      <p:sp>
        <p:nvSpPr>
          <p:cNvPr id="357" name="Google Shape;357;p28"/>
          <p:cNvSpPr>
            <a:spLocks/>
          </p:cNvSpPr>
          <p:nvPr/>
        </p:nvSpPr>
        <p:spPr>
          <a:xfrm>
            <a:off x="527685" y="2070258"/>
            <a:ext cx="8229600" cy="41605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1295D8"/>
              </a:buClr>
              <a:buSzPts val="2400"/>
              <a:buFont typeface="Noto Sans Symbols"/>
              <a:buChar char="⬥"/>
            </a:pPr>
            <a:r>
              <a:rPr lang="en-US" sz="2400" dirty="0">
                <a:solidFill>
                  <a:schemeClr val="dk1"/>
                </a:solidFill>
                <a:uFillTx/>
                <a:latin typeface="Arial"/>
                <a:ea typeface="Arial"/>
                <a:cs typeface="Arial"/>
                <a:sym typeface="Arial"/>
              </a:rPr>
              <a:t>Watch as your instructor demonstrates how to initiate a job data FTE override </a:t>
            </a:r>
            <a:r>
              <a:rPr lang="en-US" sz="2400" dirty="0" err="1">
                <a:solidFill>
                  <a:schemeClr val="dk1"/>
                </a:solidFill>
                <a:uFillTx/>
                <a:latin typeface="Arial"/>
                <a:ea typeface="Arial"/>
                <a:cs typeface="Arial"/>
                <a:sym typeface="Arial"/>
              </a:rPr>
              <a:t>PayPath</a:t>
            </a:r>
            <a:r>
              <a:rPr lang="en-US" sz="2400" dirty="0">
                <a:solidFill>
                  <a:schemeClr val="dk1"/>
                </a:solidFill>
                <a:uFillTx/>
                <a:latin typeface="Arial"/>
                <a:ea typeface="Arial"/>
                <a:cs typeface="Arial"/>
                <a:sym typeface="Arial"/>
              </a:rPr>
              <a:t> transaction in UCPath.</a:t>
            </a:r>
            <a:endParaRPr dirty="0">
              <a:uFillTx/>
            </a:endParaRPr>
          </a:p>
          <a:p>
            <a:pPr marL="228600" marR="0" lvl="0" indent="-228600" algn="l" rtl="0">
              <a:lnSpc>
                <a:spcPct val="90000"/>
              </a:lnSpc>
              <a:spcBef>
                <a:spcPts val="1000"/>
              </a:spcBef>
              <a:spcAft>
                <a:spcPts val="0"/>
              </a:spcAft>
              <a:buClr>
                <a:srgbClr val="1295D8"/>
              </a:buClr>
              <a:buSzPts val="2400"/>
              <a:buFont typeface="Noto Sans Symbols"/>
              <a:buChar char="⬥"/>
            </a:pPr>
            <a:r>
              <a:rPr lang="en-US" sz="2400" dirty="0">
                <a:solidFill>
                  <a:schemeClr val="dk1"/>
                </a:solidFill>
                <a:uFillTx/>
                <a:latin typeface="Arial"/>
                <a:ea typeface="Arial"/>
                <a:cs typeface="Arial"/>
                <a:sym typeface="Arial"/>
              </a:rPr>
              <a:t>Follow along using the UCPath Help topic.</a:t>
            </a:r>
            <a:endParaRPr dirty="0">
              <a:uFillTx/>
            </a:endParaRPr>
          </a:p>
          <a:p>
            <a:pPr marL="685800" marR="0" lvl="1" indent="-228600" algn="l" rtl="0">
              <a:lnSpc>
                <a:spcPct val="90000"/>
              </a:lnSpc>
              <a:spcBef>
                <a:spcPts val="500"/>
              </a:spcBef>
              <a:spcAft>
                <a:spcPts val="0"/>
              </a:spcAft>
              <a:buClr>
                <a:srgbClr val="1295D8"/>
              </a:buClr>
              <a:buSzPts val="2400"/>
              <a:buFont typeface="Noto Sans Symbols"/>
              <a:buChar char="⬥"/>
            </a:pPr>
            <a:r>
              <a:rPr lang="en-US" sz="2400" b="0" i="0" u="none" strike="noStrike" cap="none" dirty="0">
                <a:solidFill>
                  <a:schemeClr val="dk1"/>
                </a:solidFill>
                <a:uFillTx/>
                <a:latin typeface="Arial"/>
                <a:ea typeface="Arial"/>
                <a:cs typeface="Arial"/>
                <a:sym typeface="Arial"/>
              </a:rPr>
              <a:t>Open the UCPath Help site and refer to the </a:t>
            </a:r>
            <a:r>
              <a:rPr lang="en-US" sz="2400" b="0" i="1" u="none" strike="noStrike" cap="none" dirty="0">
                <a:solidFill>
                  <a:schemeClr val="dk1"/>
                </a:solidFill>
                <a:uFillTx/>
                <a:latin typeface="Arial"/>
                <a:ea typeface="Arial"/>
                <a:cs typeface="Arial"/>
                <a:sym typeface="Arial"/>
              </a:rPr>
              <a:t>Initiate Job Data FTE Override </a:t>
            </a:r>
            <a:r>
              <a:rPr lang="en-US" sz="2400" b="0" i="1" u="none" strike="noStrike" cap="none" dirty="0" err="1">
                <a:solidFill>
                  <a:schemeClr val="dk1"/>
                </a:solidFill>
                <a:uFillTx/>
                <a:latin typeface="Arial"/>
                <a:ea typeface="Arial"/>
                <a:cs typeface="Arial"/>
                <a:sym typeface="Arial"/>
              </a:rPr>
              <a:t>PayPath</a:t>
            </a:r>
            <a:r>
              <a:rPr lang="en-US" sz="2400" b="0" i="1" u="none" strike="noStrike" cap="none" dirty="0">
                <a:solidFill>
                  <a:schemeClr val="dk1"/>
                </a:solidFill>
                <a:uFillTx/>
                <a:latin typeface="Arial"/>
                <a:ea typeface="Arial"/>
                <a:cs typeface="Arial"/>
                <a:sym typeface="Arial"/>
              </a:rPr>
              <a:t> Transaction (Staff/</a:t>
            </a:r>
            <a:r>
              <a:rPr lang="en-US" sz="2400" b="0" i="1" u="none" strike="noStrike" cap="none" dirty="0" err="1">
                <a:solidFill>
                  <a:schemeClr val="dk1"/>
                </a:solidFill>
                <a:uFillTx/>
                <a:latin typeface="Arial"/>
                <a:ea typeface="Arial"/>
                <a:cs typeface="Arial"/>
                <a:sym typeface="Arial"/>
              </a:rPr>
              <a:t>Acad</a:t>
            </a:r>
            <a:r>
              <a:rPr lang="en-US" sz="2400" b="0" i="1" u="none" strike="noStrike" cap="none" dirty="0">
                <a:solidFill>
                  <a:schemeClr val="dk1"/>
                </a:solidFill>
                <a:uFillTx/>
                <a:latin typeface="Arial"/>
                <a:ea typeface="Arial"/>
                <a:cs typeface="Arial"/>
                <a:sym typeface="Arial"/>
              </a:rPr>
              <a:t>) </a:t>
            </a:r>
            <a:r>
              <a:rPr lang="en-US" sz="2400" b="0" i="0" u="none" strike="noStrike" cap="none" dirty="0">
                <a:solidFill>
                  <a:schemeClr val="dk1"/>
                </a:solidFill>
                <a:uFillTx/>
                <a:latin typeface="Arial"/>
                <a:ea typeface="Arial"/>
                <a:cs typeface="Arial"/>
                <a:sym typeface="Arial"/>
              </a:rPr>
              <a:t>topic.</a:t>
            </a:r>
            <a:endParaRPr dirty="0">
              <a:uFillTx/>
            </a:endParaRPr>
          </a:p>
          <a:p>
            <a:pPr marL="228600" marR="0" lvl="0" indent="-228600" algn="l" rtl="0">
              <a:lnSpc>
                <a:spcPct val="90000"/>
              </a:lnSpc>
              <a:spcBef>
                <a:spcPts val="1000"/>
              </a:spcBef>
              <a:spcAft>
                <a:spcPts val="0"/>
              </a:spcAft>
              <a:buClr>
                <a:srgbClr val="1295D8"/>
              </a:buClr>
              <a:buSzPts val="2400"/>
              <a:buFont typeface="Noto Sans Symbols"/>
              <a:buChar char="⬥"/>
            </a:pPr>
            <a:r>
              <a:rPr lang="en-US" sz="2400" dirty="0">
                <a:solidFill>
                  <a:schemeClr val="dk1"/>
                </a:solidFill>
                <a:uFillTx/>
                <a:latin typeface="Arial"/>
                <a:ea typeface="Arial"/>
                <a:cs typeface="Arial"/>
                <a:sym typeface="Arial"/>
              </a:rPr>
              <a:t>Launch the </a:t>
            </a:r>
            <a:r>
              <a:rPr lang="en-US" sz="2400" b="1" dirty="0">
                <a:solidFill>
                  <a:schemeClr val="dk1"/>
                </a:solidFill>
                <a:uFillTx/>
                <a:latin typeface="Arial"/>
                <a:ea typeface="Arial"/>
                <a:cs typeface="Arial"/>
                <a:sym typeface="Arial"/>
              </a:rPr>
              <a:t>Print It </a:t>
            </a:r>
            <a:r>
              <a:rPr lang="en-US" sz="2400" dirty="0">
                <a:solidFill>
                  <a:schemeClr val="dk1"/>
                </a:solidFill>
                <a:uFillTx/>
                <a:latin typeface="Arial"/>
                <a:ea typeface="Arial"/>
                <a:cs typeface="Arial"/>
                <a:sym typeface="Arial"/>
              </a:rPr>
              <a:t>version of the topic.</a:t>
            </a:r>
            <a:endParaRPr dirty="0">
              <a:uFillTx/>
            </a:endParaRPr>
          </a:p>
          <a:p>
            <a:pPr marL="228600" marR="0" lvl="0" indent="-228600" algn="l" rtl="0">
              <a:lnSpc>
                <a:spcPct val="90000"/>
              </a:lnSpc>
              <a:spcBef>
                <a:spcPts val="1000"/>
              </a:spcBef>
              <a:spcAft>
                <a:spcPts val="0"/>
              </a:spcAft>
              <a:buClr>
                <a:srgbClr val="1295D8"/>
              </a:buClr>
              <a:buSzPts val="2400"/>
              <a:buFont typeface="Noto Sans Symbols"/>
              <a:buChar char="⬥"/>
            </a:pPr>
            <a:r>
              <a:rPr lang="en-US" sz="2400" dirty="0">
                <a:solidFill>
                  <a:schemeClr val="dk1"/>
                </a:solidFill>
                <a:uFillTx/>
                <a:latin typeface="Arial"/>
                <a:ea typeface="Arial"/>
                <a:cs typeface="Arial"/>
                <a:sym typeface="Arial"/>
              </a:rPr>
              <a:t>At the end of the demonstration, you will have the opportunity to practice this task.</a:t>
            </a:r>
            <a:endParaRPr dirty="0">
              <a:uFillTx/>
            </a:endParaRPr>
          </a:p>
        </p:txBody>
      </p:sp>
      <p:sp>
        <p:nvSpPr>
          <p:cNvPr id="358" name="Google Shape;358;p28"/>
          <p:cNvSpPr>
            <a:spLocks/>
          </p:cNvSpPr>
          <p:nvPr/>
        </p:nvSpPr>
        <p:spPr>
          <a:xfrm>
            <a:off x="527685" y="1304606"/>
            <a:ext cx="8229600" cy="64008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295D8"/>
              </a:buClr>
              <a:buSzPts val="2400"/>
              <a:buFont typeface="Noto Sans Symbols"/>
              <a:buNone/>
            </a:pPr>
            <a:r>
              <a:rPr lang="en-US" sz="2400" b="1">
                <a:solidFill>
                  <a:schemeClr val="dk1"/>
                </a:solidFill>
                <a:uFillTx/>
                <a:latin typeface="Arial"/>
                <a:ea typeface="Arial"/>
                <a:cs typeface="Arial"/>
                <a:sym typeface="Arial"/>
              </a:rPr>
              <a:t>Initiate Job Data FTE Override PayPath Transaction</a:t>
            </a:r>
            <a:endParaRPr>
              <a:uFillTx/>
            </a:endParaRPr>
          </a:p>
        </p:txBody>
      </p:sp>
    </p:spTree>
    <p:extLst>
      <p:ext uri="{BB962C8B-B14F-4D97-AF65-F5344CB8AC3E}">
        <p14:creationId xmlns:p14="http://schemas.microsoft.com/office/powerpoint/2010/main" val="27123399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9"/>
          <p:cNvSpPr txBox="1">
            <a:spLocks noGrp="1"/>
          </p:cNvSpPr>
          <p:nvPr>
            <p:ph type="body" idx="1"/>
          </p:nvPr>
        </p:nvSpPr>
        <p:spPr>
          <a:xfrm>
            <a:off x="901148" y="2007687"/>
            <a:ext cx="7530007" cy="218739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000"/>
              <a:buChar char="•"/>
            </a:pPr>
            <a:r>
              <a:rPr lang="en-US" sz="2000">
                <a:solidFill>
                  <a:srgbClr val="0070C0"/>
                </a:solidFill>
                <a:uFillTx/>
              </a:rPr>
              <a:t>This is your opportunity to practice this task on your own.</a:t>
            </a:r>
            <a:endParaRPr>
              <a:uFillTx/>
            </a:endParaRPr>
          </a:p>
          <a:p>
            <a:pPr marL="742950" lvl="1" indent="-285750" algn="l" rtl="0">
              <a:spcBef>
                <a:spcPts val="400"/>
              </a:spcBef>
              <a:spcAft>
                <a:spcPts val="0"/>
              </a:spcAft>
              <a:buClr>
                <a:schemeClr val="dk1"/>
              </a:buClr>
              <a:buSzPts val="2000"/>
              <a:buChar char="•"/>
            </a:pPr>
            <a:r>
              <a:rPr lang="en-US" sz="2000" b="1">
                <a:uFillTx/>
              </a:rPr>
              <a:t>Academic or Staff:</a:t>
            </a:r>
            <a:r>
              <a:rPr lang="en-US" sz="2000">
                <a:uFillTx/>
              </a:rPr>
              <a:t> </a:t>
            </a:r>
            <a:r>
              <a:rPr lang="en-US" sz="2000" i="1">
                <a:uFillTx/>
              </a:rPr>
              <a:t>Initiate Job Data FTE Override PayPath Transaction.  </a:t>
            </a:r>
            <a:endParaRPr>
              <a:uFillTx/>
            </a:endParaRPr>
          </a:p>
          <a:p>
            <a:pPr marL="742950" lvl="1" indent="-158750" algn="l" rtl="0">
              <a:spcBef>
                <a:spcPts val="400"/>
              </a:spcBef>
              <a:spcAft>
                <a:spcPts val="0"/>
              </a:spcAft>
              <a:buClr>
                <a:schemeClr val="dk1"/>
              </a:buClr>
              <a:buSzPts val="2000"/>
              <a:buNone/>
            </a:pPr>
            <a:endParaRPr sz="2000">
              <a:solidFill>
                <a:srgbClr val="0070C0"/>
              </a:solidFill>
              <a:uFillTx/>
            </a:endParaRPr>
          </a:p>
          <a:p>
            <a:pPr marL="742950" lvl="1" indent="-285750" algn="l" rtl="0">
              <a:spcBef>
                <a:spcPts val="400"/>
              </a:spcBef>
              <a:spcAft>
                <a:spcPts val="0"/>
              </a:spcAft>
              <a:buClr>
                <a:srgbClr val="0070C0"/>
              </a:buClr>
              <a:buSzPts val="2000"/>
              <a:buChar char="•"/>
            </a:pPr>
            <a:r>
              <a:rPr lang="en-US" sz="2000">
                <a:solidFill>
                  <a:srgbClr val="0070C0"/>
                </a:solidFill>
                <a:uFillTx/>
              </a:rPr>
              <a:t>Ask your instructor for assistance, if needed.</a:t>
            </a:r>
            <a:endParaRPr>
              <a:uFillTx/>
            </a:endParaRPr>
          </a:p>
        </p:txBody>
      </p:sp>
      <p:sp>
        <p:nvSpPr>
          <p:cNvPr id="365" name="Google Shape;365;p29"/>
          <p:cNvSpPr txBox="1">
            <a:spLocks noGrp="1"/>
          </p:cNvSpPr>
          <p:nvPr>
            <p:ph type="body" idx="2"/>
          </p:nvPr>
        </p:nvSpPr>
        <p:spPr>
          <a:xfrm>
            <a:off x="457200" y="1207912"/>
            <a:ext cx="8229600" cy="7885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None/>
            </a:pPr>
            <a:r>
              <a:rPr lang="en-US">
                <a:uFillTx/>
              </a:rPr>
              <a:t>Initiate Job Data FTE Override PayPath Transation</a:t>
            </a:r>
            <a:endParaRPr>
              <a:uFillTx/>
            </a:endParaRPr>
          </a:p>
        </p:txBody>
      </p:sp>
      <p:sp>
        <p:nvSpPr>
          <p:cNvPr id="366" name="Google Shape;366;p29"/>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Exercise 4</a:t>
            </a:r>
            <a:endParaRPr>
              <a:uFillTx/>
            </a:endParaRPr>
          </a:p>
        </p:txBody>
      </p:sp>
      <p:pic>
        <p:nvPicPr>
          <p:cNvPr id="367" name="Google Shape;367;p29"/>
          <p:cNvPicPr preferRelativeResize="0"/>
          <p:nvPr/>
        </p:nvPicPr>
        <p:blipFill rotWithShape="1">
          <a:blip r:embed="rId3"/>
          <a:srcRect/>
          <a:stretch/>
        </p:blipFill>
        <p:spPr>
          <a:xfrm>
            <a:off x="6522694" y="4315312"/>
            <a:ext cx="2372868" cy="2372868"/>
          </a:xfrm>
          <a:prstGeom prst="rect">
            <a:avLst/>
          </a:prstGeom>
          <a:noFill/>
          <a:ln>
            <a:noFill/>
          </a:ln>
          <a:effectLst>
            <a:outerShdw blurRad="292100" dist="139700" dir="2700000" algn="tl" rotWithShape="0">
              <a:srgbClr val="333333">
                <a:alpha val="64705"/>
              </a:srgbClr>
            </a:outerShdw>
          </a:effectLst>
        </p:spPr>
      </p:pic>
      <p:sp>
        <p:nvSpPr>
          <p:cNvPr id="368" name="Google Shape;368;p29"/>
          <p:cNvSpPr txBox="1">
            <a:spLocks/>
          </p:cNvSpPr>
          <p:nvPr/>
        </p:nvSpPr>
        <p:spPr>
          <a:xfrm>
            <a:off x="290162" y="4532290"/>
            <a:ext cx="2157089" cy="1600438"/>
          </a:xfrm>
          <a:prstGeom prst="rect">
            <a:avLst/>
          </a:prstGeom>
          <a:noFill/>
          <a:ln w="38100"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uFillTx/>
                <a:latin typeface="Calibri"/>
                <a:ea typeface="Calibri"/>
                <a:cs typeface="Calibri"/>
                <a:sym typeface="Calibri"/>
              </a:rPr>
              <a:t>Navigation</a:t>
            </a:r>
            <a:r>
              <a:rPr lang="en-US" sz="1800" i="1">
                <a:solidFill>
                  <a:schemeClr val="dk1"/>
                </a:solidFill>
                <a:uFillTx/>
                <a:latin typeface="Calibri"/>
                <a:ea typeface="Calibri"/>
                <a:cs typeface="Calibri"/>
                <a:sym typeface="Calibri"/>
              </a:rPr>
              <a:t>:</a:t>
            </a:r>
            <a:endParaRPr>
              <a:uFillTx/>
            </a:endParaRPr>
          </a:p>
          <a:p>
            <a:pPr marL="0" marR="0" lvl="0" indent="0" algn="l" rtl="0">
              <a:spcBef>
                <a:spcPts val="0"/>
              </a:spcBef>
              <a:spcAft>
                <a:spcPts val="0"/>
              </a:spcAft>
              <a:buNone/>
            </a:pPr>
            <a:endParaRPr sz="800" i="1">
              <a:solidFill>
                <a:schemeClr val="dk1"/>
              </a:solidFill>
              <a:uFillTx/>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PeopleSoft Menu </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Customization</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Extensions</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PayPath Actions</a:t>
            </a:r>
            <a:endParaRPr>
              <a:uFillTx/>
            </a:endParaRPr>
          </a:p>
        </p:txBody>
      </p:sp>
    </p:spTree>
    <p:extLst>
      <p:ext uri="{BB962C8B-B14F-4D97-AF65-F5344CB8AC3E}">
        <p14:creationId xmlns:p14="http://schemas.microsoft.com/office/powerpoint/2010/main" val="138377094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6"/>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None/>
            </a:pPr>
            <a:endParaRPr>
              <a:uFillTx/>
            </a:endParaRPr>
          </a:p>
        </p:txBody>
      </p:sp>
      <p:sp>
        <p:nvSpPr>
          <p:cNvPr id="458" name="Google Shape;458;p36"/>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uFillTx/>
              </a:rPr>
              <a:t>BREAK TIME</a:t>
            </a:r>
            <a:endParaRPr>
              <a:uFillTx/>
            </a:endParaRPr>
          </a:p>
        </p:txBody>
      </p:sp>
      <p:pic>
        <p:nvPicPr>
          <p:cNvPr id="459" name="Google Shape;459;p36" descr="photo"/>
          <p:cNvPicPr preferRelativeResize="0"/>
          <p:nvPr/>
        </p:nvPicPr>
        <p:blipFill rotWithShape="1">
          <a:blip r:embed="rId3"/>
          <a:srcRect/>
          <a:stretch/>
        </p:blipFill>
        <p:spPr>
          <a:xfrm>
            <a:off x="254044" y="1135273"/>
            <a:ext cx="8680480" cy="4387028"/>
          </a:xfrm>
          <a:prstGeom prst="rect">
            <a:avLst/>
          </a:prstGeom>
          <a:noFill/>
          <a:ln>
            <a:noFill/>
          </a:ln>
        </p:spPr>
      </p:pic>
      <p:sp>
        <p:nvSpPr>
          <p:cNvPr id="460" name="Google Shape;460;p36"/>
          <p:cNvSpPr>
            <a:spLocks/>
          </p:cNvSpPr>
          <p:nvPr/>
        </p:nvSpPr>
        <p:spPr>
          <a:xfrm>
            <a:off x="393191" y="130265"/>
            <a:ext cx="584018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uFillTx/>
                <a:latin typeface="Arial Black"/>
                <a:ea typeface="Arial Black"/>
                <a:cs typeface="Arial Black"/>
                <a:sym typeface="Arial Black"/>
              </a:rPr>
              <a:t>Break</a:t>
            </a:r>
            <a:endParaRPr dirty="0">
              <a:uFillTx/>
            </a:endParaRPr>
          </a:p>
        </p:txBody>
      </p:sp>
    </p:spTree>
    <p:extLst>
      <p:ext uri="{BB962C8B-B14F-4D97-AF65-F5344CB8AC3E}">
        <p14:creationId xmlns:p14="http://schemas.microsoft.com/office/powerpoint/2010/main" val="20168454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1"/>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Lesson Objectives</a:t>
            </a:r>
            <a:endParaRPr>
              <a:uFillTx/>
            </a:endParaRPr>
          </a:p>
        </p:txBody>
      </p:sp>
      <p:grpSp>
        <p:nvGrpSpPr>
          <p:cNvPr id="384" name="Google Shape;384;p31"/>
          <p:cNvGrpSpPr/>
          <p:nvPr/>
        </p:nvGrpSpPr>
        <p:grpSpPr>
          <a:xfrm>
            <a:off x="-4584994" y="863862"/>
            <a:ext cx="9035506" cy="5927273"/>
            <a:chOff x="-4976898" y="-706969"/>
            <a:chExt cx="9035506" cy="5927273"/>
          </a:xfrm>
        </p:grpSpPr>
        <p:sp>
          <p:nvSpPr>
            <p:cNvPr id="385" name="Google Shape;385;p31"/>
            <p:cNvSpPr>
              <a:spLocks/>
            </p:cNvSpPr>
            <p:nvPr/>
          </p:nvSpPr>
          <p:spPr>
            <a:xfrm>
              <a:off x="-4976898" y="-706969"/>
              <a:ext cx="5927273" cy="5927273"/>
            </a:xfrm>
            <a:prstGeom prst="blockArc">
              <a:avLst>
                <a:gd name="adj1" fmla="val 18900000"/>
                <a:gd name="adj2" fmla="val 2700000"/>
                <a:gd name="adj3" fmla="val 364"/>
              </a:avLst>
            </a:prstGeom>
            <a:noFill/>
            <a:ln w="25400" cap="flat"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86" name="Google Shape;386;p31"/>
            <p:cNvSpPr>
              <a:spLocks/>
            </p:cNvSpPr>
            <p:nvPr/>
          </p:nvSpPr>
          <p:spPr>
            <a:xfrm>
              <a:off x="497663" y="338436"/>
              <a:ext cx="3560944" cy="677224"/>
            </a:xfrm>
            <a:prstGeom prst="rect">
              <a:avLst/>
            </a:prstGeom>
            <a:solidFill>
              <a:srgbClr val="1E4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87" name="Google Shape;387;p31"/>
            <p:cNvSpPr txBox="1">
              <a:spLocks/>
            </p:cNvSpPr>
            <p:nvPr/>
          </p:nvSpPr>
          <p:spPr>
            <a:xfrm>
              <a:off x="497663" y="338436"/>
              <a:ext cx="3560944" cy="677224"/>
            </a:xfrm>
            <a:prstGeom prst="rect">
              <a:avLst/>
            </a:prstGeom>
            <a:noFill/>
            <a:ln>
              <a:noFill/>
            </a:ln>
          </p:spPr>
          <p:txBody>
            <a:bodyPr spcFirstLastPara="1" wrap="square" lIns="537525" tIns="50800" rIns="50800" bIns="50800" anchor="ctr"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dirty="0">
                  <a:solidFill>
                    <a:schemeClr val="lt1"/>
                  </a:solidFill>
                  <a:uFillTx/>
                  <a:latin typeface="Calibri"/>
                  <a:ea typeface="Calibri"/>
                  <a:cs typeface="Calibri"/>
                  <a:sym typeface="Calibri"/>
                </a:rPr>
                <a:t>1: Combination Changes</a:t>
              </a:r>
              <a:endParaRPr b="1" dirty="0">
                <a:uFillTx/>
              </a:endParaRPr>
            </a:p>
          </p:txBody>
        </p:sp>
        <p:sp>
          <p:nvSpPr>
            <p:cNvPr id="388" name="Google Shape;388;p31"/>
            <p:cNvSpPr>
              <a:spLocks/>
            </p:cNvSpPr>
            <p:nvPr/>
          </p:nvSpPr>
          <p:spPr>
            <a:xfrm>
              <a:off x="74398" y="253783"/>
              <a:ext cx="846531" cy="846531"/>
            </a:xfrm>
            <a:prstGeom prst="ellipse">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89" name="Google Shape;389;p31"/>
            <p:cNvSpPr>
              <a:spLocks/>
            </p:cNvSpPr>
            <p:nvPr/>
          </p:nvSpPr>
          <p:spPr>
            <a:xfrm>
              <a:off x="885932" y="1354449"/>
              <a:ext cx="3172676" cy="677224"/>
            </a:xfrm>
            <a:prstGeom prst="rect">
              <a:avLst/>
            </a:prstGeom>
            <a:solidFill>
              <a:srgbClr val="FFD2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0" name="Google Shape;390;p31"/>
            <p:cNvSpPr txBox="1">
              <a:spLocks/>
            </p:cNvSpPr>
            <p:nvPr/>
          </p:nvSpPr>
          <p:spPr>
            <a:xfrm>
              <a:off x="885932" y="1354449"/>
              <a:ext cx="3172676" cy="677224"/>
            </a:xfrm>
            <a:prstGeom prst="rect">
              <a:avLst/>
            </a:prstGeom>
            <a:noFill/>
            <a:ln>
              <a:noFill/>
            </a:ln>
          </p:spPr>
          <p:txBody>
            <a:bodyPr spcFirstLastPara="1" wrap="square" lIns="537525" tIns="50800" rIns="50800" bIns="50800" anchor="ctr" anchorCtr="0">
              <a:noAutofit/>
            </a:bodyPr>
            <a:lstStyle/>
            <a:p>
              <a:pPr marL="0" marR="0" lvl="0" indent="0" algn="l" rtl="0">
                <a:lnSpc>
                  <a:spcPct val="100000"/>
                </a:lnSpc>
                <a:spcBef>
                  <a:spcPts val="0"/>
                </a:spcBef>
                <a:spcAft>
                  <a:spcPts val="0"/>
                </a:spcAft>
                <a:buClr>
                  <a:srgbClr val="2E75B5"/>
                </a:buClr>
                <a:buSzPts val="2000"/>
                <a:buFont typeface="Calibri"/>
                <a:buNone/>
              </a:pPr>
              <a:r>
                <a:rPr lang="en-US" sz="2000" b="1">
                  <a:solidFill>
                    <a:srgbClr val="2E75B5"/>
                  </a:solidFill>
                  <a:uFillTx/>
                  <a:latin typeface="Calibri"/>
                  <a:ea typeface="Calibri"/>
                  <a:cs typeface="Calibri"/>
                  <a:sym typeface="Calibri"/>
                </a:rPr>
                <a:t>Retroactive PayPath Transactions</a:t>
              </a:r>
              <a:endParaRPr>
                <a:uFillTx/>
              </a:endParaRPr>
            </a:p>
          </p:txBody>
        </p:sp>
        <p:sp>
          <p:nvSpPr>
            <p:cNvPr id="391" name="Google Shape;391;p31"/>
            <p:cNvSpPr>
              <a:spLocks/>
            </p:cNvSpPr>
            <p:nvPr/>
          </p:nvSpPr>
          <p:spPr>
            <a:xfrm>
              <a:off x="513814" y="1346517"/>
              <a:ext cx="846531" cy="846531"/>
            </a:xfrm>
            <a:prstGeom prst="ellipse">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2" name="Google Shape;392;p31"/>
            <p:cNvSpPr>
              <a:spLocks/>
            </p:cNvSpPr>
            <p:nvPr/>
          </p:nvSpPr>
          <p:spPr>
            <a:xfrm>
              <a:off x="885932" y="2370463"/>
              <a:ext cx="3172676" cy="677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3" name="Google Shape;393;p31"/>
            <p:cNvSpPr txBox="1">
              <a:spLocks/>
            </p:cNvSpPr>
            <p:nvPr/>
          </p:nvSpPr>
          <p:spPr>
            <a:xfrm>
              <a:off x="885932" y="2370463"/>
              <a:ext cx="3172676" cy="677224"/>
            </a:xfrm>
            <a:prstGeom prst="rect">
              <a:avLst/>
            </a:prstGeom>
            <a:noFill/>
            <a:ln>
              <a:noFill/>
            </a:ln>
          </p:spPr>
          <p:txBody>
            <a:bodyPr spcFirstLastPara="1" wrap="square" lIns="53752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a:solidFill>
                  <a:schemeClr val="lt1"/>
                </a:solidFill>
                <a:uFillTx/>
                <a:latin typeface="Calibri"/>
                <a:ea typeface="Calibri"/>
                <a:cs typeface="Calibri"/>
                <a:sym typeface="Calibri"/>
              </a:endParaRPr>
            </a:p>
          </p:txBody>
        </p:sp>
        <p:sp>
          <p:nvSpPr>
            <p:cNvPr id="394" name="Google Shape;394;p31"/>
            <p:cNvSpPr>
              <a:spLocks/>
            </p:cNvSpPr>
            <p:nvPr/>
          </p:nvSpPr>
          <p:spPr>
            <a:xfrm>
              <a:off x="462667" y="2285810"/>
              <a:ext cx="846531" cy="846531"/>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5" name="Google Shape;395;p31"/>
            <p:cNvSpPr>
              <a:spLocks/>
            </p:cNvSpPr>
            <p:nvPr/>
          </p:nvSpPr>
          <p:spPr>
            <a:xfrm>
              <a:off x="497663" y="3386476"/>
              <a:ext cx="3560944" cy="677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96" name="Google Shape;396;p31"/>
            <p:cNvSpPr txBox="1">
              <a:spLocks/>
            </p:cNvSpPr>
            <p:nvPr/>
          </p:nvSpPr>
          <p:spPr>
            <a:xfrm>
              <a:off x="497663" y="3386476"/>
              <a:ext cx="3560944" cy="677224"/>
            </a:xfrm>
            <a:prstGeom prst="rect">
              <a:avLst/>
            </a:prstGeom>
            <a:noFill/>
            <a:ln>
              <a:noFill/>
            </a:ln>
          </p:spPr>
          <p:txBody>
            <a:bodyPr spcFirstLastPara="1" wrap="square" lIns="53752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a:solidFill>
                  <a:schemeClr val="lt1"/>
                </a:solidFill>
                <a:uFillTx/>
                <a:latin typeface="Calibri"/>
                <a:ea typeface="Calibri"/>
                <a:cs typeface="Calibri"/>
                <a:sym typeface="Calibri"/>
              </a:endParaRPr>
            </a:p>
          </p:txBody>
        </p:sp>
        <p:sp>
          <p:nvSpPr>
            <p:cNvPr id="397" name="Google Shape;397;p31"/>
            <p:cNvSpPr>
              <a:spLocks/>
            </p:cNvSpPr>
            <p:nvPr/>
          </p:nvSpPr>
          <p:spPr>
            <a:xfrm>
              <a:off x="74398" y="3301823"/>
              <a:ext cx="846531" cy="846531"/>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grpSp>
      <p:sp>
        <p:nvSpPr>
          <p:cNvPr id="398" name="Google Shape;398;p31"/>
          <p:cNvSpPr txBox="1">
            <a:spLocks/>
          </p:cNvSpPr>
          <p:nvPr/>
        </p:nvSpPr>
        <p:spPr>
          <a:xfrm>
            <a:off x="4511040" y="1371600"/>
            <a:ext cx="4632960" cy="480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64A4"/>
              </a:buClr>
              <a:buSzPts val="2400"/>
              <a:buFont typeface="Noto Sans Symbols"/>
              <a:buNone/>
            </a:pPr>
            <a:r>
              <a:rPr lang="en-US" sz="2400" b="1" i="1">
                <a:solidFill>
                  <a:schemeClr val="dk1"/>
                </a:solidFill>
                <a:uFillTx/>
                <a:latin typeface="Arial"/>
                <a:ea typeface="Arial"/>
                <a:cs typeface="Arial"/>
                <a:sym typeface="Arial"/>
              </a:rPr>
              <a:t>In this lesson you will learn how to:</a:t>
            </a:r>
            <a:endParaRPr>
              <a:uFillTx/>
            </a:endParaRPr>
          </a:p>
          <a:p>
            <a:pPr marL="0" marR="0" lvl="0" indent="0" algn="l" rtl="0">
              <a:lnSpc>
                <a:spcPct val="90000"/>
              </a:lnSpc>
              <a:spcBef>
                <a:spcPts val="1000"/>
              </a:spcBef>
              <a:spcAft>
                <a:spcPts val="0"/>
              </a:spcAft>
              <a:buClr>
                <a:srgbClr val="0064A4"/>
              </a:buClr>
              <a:buSzPts val="2400"/>
              <a:buFont typeface="Noto Sans Symbols"/>
              <a:buNone/>
            </a:pPr>
            <a:endParaRPr sz="2400" b="1" i="1">
              <a:solidFill>
                <a:schemeClr val="dk1"/>
              </a:solidFill>
              <a:uFillTx/>
              <a:latin typeface="Arial"/>
              <a:ea typeface="Arial"/>
              <a:cs typeface="Arial"/>
              <a:sym typeface="Arial"/>
            </a:endParaRPr>
          </a:p>
          <a:p>
            <a:pPr marL="228600" marR="0" lvl="0" indent="-228600" algn="l" rtl="0">
              <a:lnSpc>
                <a:spcPct val="90000"/>
              </a:lnSpc>
              <a:spcBef>
                <a:spcPts val="1000"/>
              </a:spcBef>
              <a:spcAft>
                <a:spcPts val="0"/>
              </a:spcAft>
              <a:buClr>
                <a:srgbClr val="0064A4"/>
              </a:buClr>
              <a:buSzPts val="2400"/>
              <a:buFont typeface="Arial"/>
              <a:buChar char="•"/>
            </a:pPr>
            <a:r>
              <a:rPr lang="en-US" sz="2400">
                <a:solidFill>
                  <a:schemeClr val="dk1"/>
                </a:solidFill>
                <a:uFillTx/>
                <a:latin typeface="Arial"/>
                <a:ea typeface="Arial"/>
                <a:cs typeface="Arial"/>
                <a:sym typeface="Arial"/>
              </a:rPr>
              <a:t>Initiate a Retroactive Data Change</a:t>
            </a:r>
            <a:endParaRPr>
              <a:uFillTx/>
            </a:endParaRPr>
          </a:p>
          <a:p>
            <a:pPr marL="228600" marR="0" lvl="0" indent="-228600" algn="l" rtl="0">
              <a:lnSpc>
                <a:spcPct val="90000"/>
              </a:lnSpc>
              <a:spcBef>
                <a:spcPts val="1000"/>
              </a:spcBef>
              <a:spcAft>
                <a:spcPts val="0"/>
              </a:spcAft>
              <a:buClr>
                <a:srgbClr val="0064A4"/>
              </a:buClr>
              <a:buSzPts val="2400"/>
              <a:buFont typeface="Arial"/>
              <a:buChar char="•"/>
            </a:pPr>
            <a:r>
              <a:rPr lang="en-US" sz="2400">
                <a:solidFill>
                  <a:schemeClr val="dk1"/>
                </a:solidFill>
                <a:uFillTx/>
                <a:latin typeface="Arial"/>
                <a:ea typeface="Arial"/>
                <a:cs typeface="Arial"/>
                <a:sym typeface="Arial"/>
              </a:rPr>
              <a:t>Impacts of Effective Date</a:t>
            </a:r>
            <a:endParaRPr>
              <a:uFillTx/>
            </a:endParaRPr>
          </a:p>
        </p:txBody>
      </p:sp>
      <p:pic>
        <p:nvPicPr>
          <p:cNvPr id="399" name="Google Shape;399;p31"/>
          <p:cNvPicPr preferRelativeResize="0"/>
          <p:nvPr/>
        </p:nvPicPr>
        <p:blipFill rotWithShape="1">
          <a:blip r:embed="rId3"/>
          <a:srcRect/>
          <a:stretch/>
        </p:blipFill>
        <p:spPr>
          <a:xfrm>
            <a:off x="7799832" y="283464"/>
            <a:ext cx="914400" cy="914400"/>
          </a:xfrm>
          <a:prstGeom prst="rect">
            <a:avLst/>
          </a:prstGeom>
          <a:noFill/>
          <a:ln>
            <a:noFill/>
          </a:ln>
        </p:spPr>
      </p:pic>
      <p:sp>
        <p:nvSpPr>
          <p:cNvPr id="20" name="5-Point Star 19"/>
          <p:cNvSpPr>
            <a:spLocks/>
          </p:cNvSpPr>
          <p:nvPr/>
        </p:nvSpPr>
        <p:spPr>
          <a:xfrm>
            <a:off x="1038213" y="3040546"/>
            <a:ext cx="581540" cy="595152"/>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167532154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2"/>
          <p:cNvSpPr txBox="1">
            <a:spLocks noGrp="1"/>
          </p:cNvSpPr>
          <p:nvPr>
            <p:ph type="body" idx="1"/>
          </p:nvPr>
        </p:nvSpPr>
        <p:spPr>
          <a:xfrm>
            <a:off x="457200" y="1780953"/>
            <a:ext cx="8229600" cy="4391247"/>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960"/>
              <a:buChar char="•"/>
            </a:pPr>
            <a:r>
              <a:rPr lang="en-US" sz="2960" dirty="0">
                <a:uFillTx/>
              </a:rPr>
              <a:t>Retroactive transactions are used to initiate an action or to correct a previous action.  The </a:t>
            </a:r>
            <a:r>
              <a:rPr lang="en-US" sz="2960" b="1" dirty="0">
                <a:uFillTx/>
              </a:rPr>
              <a:t>Effective Date</a:t>
            </a:r>
            <a:r>
              <a:rPr lang="en-US" sz="2960" dirty="0">
                <a:uFillTx/>
              </a:rPr>
              <a:t> of a retroactive transaction is prior to the current Effective Date of the transaction.</a:t>
            </a:r>
            <a:endParaRPr dirty="0">
              <a:uFillTx/>
            </a:endParaRPr>
          </a:p>
          <a:p>
            <a:pPr marL="342900" lvl="0" indent="-342900" algn="l" rtl="0">
              <a:lnSpc>
                <a:spcPct val="80000"/>
              </a:lnSpc>
              <a:spcBef>
                <a:spcPts val="592"/>
              </a:spcBef>
              <a:spcAft>
                <a:spcPts val="0"/>
              </a:spcAft>
              <a:buClr>
                <a:schemeClr val="dk1"/>
              </a:buClr>
              <a:buSzPts val="2960"/>
              <a:buChar char="•"/>
            </a:pPr>
            <a:r>
              <a:rPr lang="en-US" sz="2960" dirty="0">
                <a:uFillTx/>
              </a:rPr>
              <a:t>Retroactive transaction may result in the need for a pay adjustment.  The UCPC will evaluate the transaction and process the pay adjustment, if necessary.  </a:t>
            </a:r>
            <a:endParaRPr dirty="0">
              <a:uFillTx/>
            </a:endParaRPr>
          </a:p>
          <a:p>
            <a:pPr marL="342900" lvl="0" indent="-342900" algn="l" rtl="0">
              <a:lnSpc>
                <a:spcPct val="80000"/>
              </a:lnSpc>
              <a:spcBef>
                <a:spcPts val="592"/>
              </a:spcBef>
              <a:spcAft>
                <a:spcPts val="0"/>
              </a:spcAft>
              <a:buClr>
                <a:schemeClr val="dk1"/>
              </a:buClr>
              <a:buSzPts val="2960"/>
              <a:buChar char="•"/>
            </a:pPr>
            <a:r>
              <a:rPr lang="en-US" sz="2960" dirty="0">
                <a:uFillTx/>
              </a:rPr>
              <a:t>Retroactive pay adjustments are processed on the employee’s regular </a:t>
            </a:r>
            <a:r>
              <a:rPr lang="en-US" sz="2960" u="sng" dirty="0">
                <a:uFillTx/>
              </a:rPr>
              <a:t>on-cycle</a:t>
            </a:r>
            <a:r>
              <a:rPr lang="en-US" sz="2960" dirty="0">
                <a:uFillTx/>
              </a:rPr>
              <a:t> pay period.</a:t>
            </a:r>
          </a:p>
          <a:p>
            <a:pPr marL="342900" lvl="0" indent="-342900" algn="l" rtl="0">
              <a:lnSpc>
                <a:spcPct val="80000"/>
              </a:lnSpc>
              <a:spcBef>
                <a:spcPts val="592"/>
              </a:spcBef>
              <a:spcAft>
                <a:spcPts val="0"/>
              </a:spcAft>
              <a:buClr>
                <a:schemeClr val="dk1"/>
              </a:buClr>
              <a:buSzPts val="2960"/>
              <a:buChar char="•"/>
            </a:pPr>
            <a:r>
              <a:rPr lang="en-US" sz="2960" dirty="0">
                <a:uFillTx/>
              </a:rPr>
              <a:t>Retroactive </a:t>
            </a:r>
            <a:r>
              <a:rPr lang="en-US" sz="2960" dirty="0" err="1">
                <a:uFillTx/>
              </a:rPr>
              <a:t>PayPath</a:t>
            </a:r>
            <a:r>
              <a:rPr lang="en-US" sz="2960" dirty="0">
                <a:uFillTx/>
              </a:rPr>
              <a:t> actions are also subject to payroll processing schedule.</a:t>
            </a:r>
            <a:endParaRPr dirty="0">
              <a:uFillTx/>
            </a:endParaRPr>
          </a:p>
        </p:txBody>
      </p:sp>
      <p:sp>
        <p:nvSpPr>
          <p:cNvPr id="406" name="Google Shape;406;p32"/>
          <p:cNvSpPr txBox="1">
            <a:spLocks noGrp="1"/>
          </p:cNvSpPr>
          <p:nvPr>
            <p:ph type="body" idx="2"/>
          </p:nvPr>
        </p:nvSpPr>
        <p:spPr>
          <a:xfrm>
            <a:off x="457200" y="1140873"/>
            <a:ext cx="8229600" cy="6400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sz="3200" dirty="0">
                <a:uFillTx/>
              </a:rPr>
              <a:t>Overview</a:t>
            </a:r>
            <a:endParaRPr dirty="0">
              <a:uFillTx/>
            </a:endParaRPr>
          </a:p>
        </p:txBody>
      </p:sp>
      <p:sp>
        <p:nvSpPr>
          <p:cNvPr id="407" name="Google Shape;407;p32"/>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Retroactive Transactions</a:t>
            </a:r>
            <a:endParaRPr>
              <a:uFillTx/>
            </a:endParaRPr>
          </a:p>
        </p:txBody>
      </p:sp>
    </p:spTree>
    <p:extLst>
      <p:ext uri="{BB962C8B-B14F-4D97-AF65-F5344CB8AC3E}">
        <p14:creationId xmlns:p14="http://schemas.microsoft.com/office/powerpoint/2010/main" val="4786894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3"/>
          <p:cNvSpPr txBox="1">
            <a:spLocks noGrp="1"/>
          </p:cNvSpPr>
          <p:nvPr>
            <p:ph type="title"/>
          </p:nvPr>
        </p:nvSpPr>
        <p:spPr>
          <a:xfrm>
            <a:off x="78657" y="220931"/>
            <a:ext cx="8608141" cy="54527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3600"/>
              <a:buFont typeface="Arial Black"/>
              <a:buNone/>
            </a:pPr>
            <a:r>
              <a:rPr lang="en-US" sz="3600">
                <a:solidFill>
                  <a:schemeClr val="dk1"/>
                </a:solidFill>
                <a:uFillTx/>
                <a:latin typeface="Arial Black"/>
                <a:ea typeface="Arial Black"/>
                <a:cs typeface="Arial Black"/>
                <a:sym typeface="Arial Black"/>
              </a:rPr>
              <a:t>Process Overview – Retro Pay</a:t>
            </a:r>
            <a:endParaRPr>
              <a:uFillTx/>
            </a:endParaRPr>
          </a:p>
        </p:txBody>
      </p:sp>
      <p:sp>
        <p:nvSpPr>
          <p:cNvPr id="414" name="Google Shape;414;p33"/>
          <p:cNvSpPr txBox="1">
            <a:spLocks noGrp="1"/>
          </p:cNvSpPr>
          <p:nvPr>
            <p:ph type="body" idx="1"/>
          </p:nvPr>
        </p:nvSpPr>
        <p:spPr>
          <a:xfrm>
            <a:off x="457199" y="1378915"/>
            <a:ext cx="8229600" cy="4876800"/>
          </a:xfrm>
          <a:prstGeom prst="rect">
            <a:avLst/>
          </a:prstGeom>
          <a:noFill/>
          <a:ln>
            <a:noFill/>
          </a:ln>
        </p:spPr>
        <p:txBody>
          <a:bodyPr spcFirstLastPara="1" wrap="square" lIns="91425" tIns="45700" rIns="91425" bIns="45700" anchor="t" anchorCtr="0">
            <a:noAutofit/>
          </a:bodyPr>
          <a:lstStyle/>
          <a:p>
            <a:pPr marL="342900" lvl="0" indent="-228600" algn="l" rtl="0">
              <a:lnSpc>
                <a:spcPct val="110000"/>
              </a:lnSpc>
              <a:spcBef>
                <a:spcPts val="0"/>
              </a:spcBef>
              <a:spcAft>
                <a:spcPts val="0"/>
              </a:spcAft>
              <a:buSzPts val="1800"/>
              <a:buNone/>
            </a:pPr>
            <a:endParaRPr sz="1800" b="1">
              <a:uFillTx/>
            </a:endParaRPr>
          </a:p>
          <a:p>
            <a:pPr marL="342900" lvl="0" indent="-228600" algn="l" rtl="0">
              <a:lnSpc>
                <a:spcPct val="110000"/>
              </a:lnSpc>
              <a:spcBef>
                <a:spcPts val="600"/>
              </a:spcBef>
              <a:spcAft>
                <a:spcPts val="0"/>
              </a:spcAft>
              <a:buSzPts val="1800"/>
              <a:buNone/>
            </a:pPr>
            <a:endParaRPr sz="1800" b="1">
              <a:uFillTx/>
            </a:endParaRPr>
          </a:p>
          <a:p>
            <a:pPr marL="342900" lvl="0" indent="-228600" algn="l" rtl="0">
              <a:lnSpc>
                <a:spcPct val="110000"/>
              </a:lnSpc>
              <a:spcBef>
                <a:spcPts val="600"/>
              </a:spcBef>
              <a:spcAft>
                <a:spcPts val="0"/>
              </a:spcAft>
              <a:buSzPts val="1800"/>
              <a:buNone/>
            </a:pPr>
            <a:endParaRPr sz="1800" b="1">
              <a:uFillTx/>
            </a:endParaRPr>
          </a:p>
          <a:p>
            <a:pPr marL="342900" lvl="0" indent="-228600" algn="l" rtl="0">
              <a:lnSpc>
                <a:spcPct val="110000"/>
              </a:lnSpc>
              <a:spcBef>
                <a:spcPts val="600"/>
              </a:spcBef>
              <a:spcAft>
                <a:spcPts val="0"/>
              </a:spcAft>
              <a:buSzPts val="1800"/>
              <a:buNone/>
            </a:pPr>
            <a:endParaRPr sz="1800" b="1">
              <a:uFillTx/>
            </a:endParaRPr>
          </a:p>
          <a:p>
            <a:pPr marL="342900" lvl="0" indent="-228600" algn="l" rtl="0">
              <a:lnSpc>
                <a:spcPct val="110000"/>
              </a:lnSpc>
              <a:spcBef>
                <a:spcPts val="600"/>
              </a:spcBef>
              <a:spcAft>
                <a:spcPts val="0"/>
              </a:spcAft>
              <a:buSzPts val="1800"/>
              <a:buNone/>
            </a:pPr>
            <a:endParaRPr sz="1800" b="1">
              <a:uFillTx/>
            </a:endParaRPr>
          </a:p>
          <a:p>
            <a:pPr marL="0" lvl="0" indent="0" algn="l" rtl="0">
              <a:lnSpc>
                <a:spcPct val="110000"/>
              </a:lnSpc>
              <a:spcBef>
                <a:spcPts val="600"/>
              </a:spcBef>
              <a:spcAft>
                <a:spcPts val="0"/>
              </a:spcAft>
              <a:buSzPts val="1800"/>
              <a:buNone/>
            </a:pPr>
            <a:r>
              <a:rPr lang="en-US" sz="1800">
                <a:uFillTx/>
              </a:rPr>
              <a:t>	</a:t>
            </a:r>
            <a:endParaRPr>
              <a:uFillTx/>
            </a:endParaRPr>
          </a:p>
          <a:p>
            <a:pPr marL="0" lvl="0" indent="0" algn="ctr" rtl="0">
              <a:lnSpc>
                <a:spcPct val="110000"/>
              </a:lnSpc>
              <a:spcBef>
                <a:spcPts val="600"/>
              </a:spcBef>
              <a:spcAft>
                <a:spcPts val="0"/>
              </a:spcAft>
              <a:buSzPts val="1400"/>
              <a:buNone/>
            </a:pPr>
            <a:r>
              <a:rPr lang="en-US" sz="1400">
                <a:uFillTx/>
              </a:rPr>
              <a:t>The UCPath Center defines these types of transactions as follows:</a:t>
            </a:r>
            <a:endParaRPr sz="1800">
              <a:uFillTx/>
            </a:endParaRPr>
          </a:p>
          <a:p>
            <a:pPr marL="342900" lvl="0" indent="-228600" algn="l" rtl="0">
              <a:lnSpc>
                <a:spcPct val="110000"/>
              </a:lnSpc>
              <a:spcBef>
                <a:spcPts val="600"/>
              </a:spcBef>
              <a:spcAft>
                <a:spcPts val="0"/>
              </a:spcAft>
              <a:buSzPts val="1800"/>
              <a:buNone/>
            </a:pPr>
            <a:endParaRPr sz="1800">
              <a:uFillTx/>
            </a:endParaRPr>
          </a:p>
          <a:p>
            <a:pPr marL="342900" lvl="0" indent="-228600" algn="l" rtl="0">
              <a:lnSpc>
                <a:spcPct val="110000"/>
              </a:lnSpc>
              <a:spcBef>
                <a:spcPts val="600"/>
              </a:spcBef>
              <a:spcAft>
                <a:spcPts val="0"/>
              </a:spcAft>
              <a:buSzPts val="1800"/>
              <a:buNone/>
            </a:pPr>
            <a:endParaRPr sz="1800">
              <a:uFillTx/>
            </a:endParaRPr>
          </a:p>
          <a:p>
            <a:pPr marL="342900" lvl="0" indent="-228600" algn="l" rtl="0">
              <a:lnSpc>
                <a:spcPct val="110000"/>
              </a:lnSpc>
              <a:spcBef>
                <a:spcPts val="600"/>
              </a:spcBef>
              <a:spcAft>
                <a:spcPts val="0"/>
              </a:spcAft>
              <a:buSzPts val="1800"/>
              <a:buNone/>
            </a:pPr>
            <a:endParaRPr sz="1800">
              <a:uFillTx/>
            </a:endParaRPr>
          </a:p>
          <a:p>
            <a:pPr marL="342900" lvl="0" indent="-228600" algn="l" rtl="0">
              <a:lnSpc>
                <a:spcPct val="110000"/>
              </a:lnSpc>
              <a:spcBef>
                <a:spcPts val="600"/>
              </a:spcBef>
              <a:spcAft>
                <a:spcPts val="0"/>
              </a:spcAft>
              <a:buSzPts val="1800"/>
              <a:buNone/>
            </a:pPr>
            <a:endParaRPr sz="1800">
              <a:uFillTx/>
            </a:endParaRPr>
          </a:p>
          <a:p>
            <a:pPr marL="342900" lvl="0" indent="-228600" algn="l" rtl="0">
              <a:lnSpc>
                <a:spcPct val="110000"/>
              </a:lnSpc>
              <a:spcBef>
                <a:spcPts val="600"/>
              </a:spcBef>
              <a:spcAft>
                <a:spcPts val="0"/>
              </a:spcAft>
              <a:buSzPts val="1800"/>
              <a:buNone/>
            </a:pPr>
            <a:endParaRPr sz="1800">
              <a:uFillTx/>
            </a:endParaRPr>
          </a:p>
          <a:p>
            <a:pPr marL="342900" lvl="0" indent="-228600" algn="l" rtl="0">
              <a:lnSpc>
                <a:spcPct val="110000"/>
              </a:lnSpc>
              <a:spcBef>
                <a:spcPts val="600"/>
              </a:spcBef>
              <a:spcAft>
                <a:spcPts val="0"/>
              </a:spcAft>
              <a:buSzPts val="1800"/>
              <a:buNone/>
            </a:pPr>
            <a:endParaRPr sz="1800">
              <a:uFillTx/>
            </a:endParaRPr>
          </a:p>
          <a:p>
            <a:pPr marL="342900" lvl="0" indent="-228600" algn="l" rtl="0">
              <a:lnSpc>
                <a:spcPct val="110000"/>
              </a:lnSpc>
              <a:spcBef>
                <a:spcPts val="600"/>
              </a:spcBef>
              <a:spcAft>
                <a:spcPts val="0"/>
              </a:spcAft>
              <a:buSzPts val="1800"/>
              <a:buNone/>
            </a:pPr>
            <a:endParaRPr sz="1800">
              <a:solidFill>
                <a:srgbClr val="FF0000"/>
              </a:solidFill>
              <a:uFillTx/>
            </a:endParaRPr>
          </a:p>
          <a:p>
            <a:pPr marL="342900" lvl="0" indent="-215900" algn="l" rtl="0">
              <a:lnSpc>
                <a:spcPct val="110000"/>
              </a:lnSpc>
              <a:spcBef>
                <a:spcPts val="600"/>
              </a:spcBef>
              <a:spcAft>
                <a:spcPts val="0"/>
              </a:spcAft>
              <a:buSzPts val="2000"/>
              <a:buNone/>
            </a:pPr>
            <a:endParaRPr sz="2000">
              <a:solidFill>
                <a:srgbClr val="FF0000"/>
              </a:solidFill>
              <a:uFillTx/>
            </a:endParaRPr>
          </a:p>
          <a:p>
            <a:pPr marL="342900" lvl="0" indent="-21590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0" lvl="0" indent="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342900" lvl="0" indent="-215900" algn="l" rtl="0">
              <a:lnSpc>
                <a:spcPct val="110000"/>
              </a:lnSpc>
              <a:spcBef>
                <a:spcPts val="600"/>
              </a:spcBef>
              <a:spcAft>
                <a:spcPts val="0"/>
              </a:spcAft>
              <a:buSzPts val="2000"/>
              <a:buNone/>
            </a:pPr>
            <a:endParaRPr sz="2000">
              <a:uFillTx/>
            </a:endParaRPr>
          </a:p>
          <a:p>
            <a:pPr marL="57150" lvl="0" indent="0" algn="l" rtl="0">
              <a:lnSpc>
                <a:spcPct val="110000"/>
              </a:lnSpc>
              <a:spcBef>
                <a:spcPts val="600"/>
              </a:spcBef>
              <a:spcAft>
                <a:spcPts val="0"/>
              </a:spcAft>
              <a:buSzPts val="2200"/>
              <a:buNone/>
            </a:pPr>
            <a:endParaRPr sz="2200">
              <a:uFillTx/>
            </a:endParaRPr>
          </a:p>
          <a:p>
            <a:pPr marL="342900" lvl="0" indent="-203200" algn="l" rtl="0">
              <a:lnSpc>
                <a:spcPct val="110000"/>
              </a:lnSpc>
              <a:spcBef>
                <a:spcPts val="600"/>
              </a:spcBef>
              <a:spcAft>
                <a:spcPts val="0"/>
              </a:spcAft>
              <a:buSzPts val="2200"/>
              <a:buNone/>
            </a:pPr>
            <a:endParaRPr sz="2200">
              <a:uFillTx/>
            </a:endParaRPr>
          </a:p>
        </p:txBody>
      </p:sp>
      <p:graphicFrame>
        <p:nvGraphicFramePr>
          <p:cNvPr id="415" name="Google Shape;415;p33"/>
          <p:cNvGraphicFramePr/>
          <p:nvPr/>
        </p:nvGraphicFramePr>
        <p:xfrm>
          <a:off x="495300" y="4038600"/>
          <a:ext cx="8001000" cy="2286030"/>
        </p:xfrm>
        <a:graphic>
          <a:graphicData uri="http://schemas.openxmlformats.org/drawingml/2006/table">
            <a:tbl>
              <a:tblPr firstRow="1" bandRow="1">
                <a:noFil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39700">
                <a:tc>
                  <a:txBody>
                    <a:bodyPr/>
                    <a:lstStyle/>
                    <a:p>
                      <a:pPr marL="0" marR="0" lvl="0" indent="0" algn="l" rtl="0">
                        <a:spcBef>
                          <a:spcPts val="0"/>
                        </a:spcBef>
                        <a:spcAft>
                          <a:spcPts val="0"/>
                        </a:spcAft>
                        <a:buNone/>
                      </a:pPr>
                      <a:r>
                        <a:rPr lang="en-US" sz="1100" u="none" strike="noStrike" cap="none">
                          <a:uFillTx/>
                        </a:rPr>
                        <a:t>Adjustment Type</a:t>
                      </a:r>
                      <a:endParaRPr>
                        <a:uFillTx/>
                      </a:endParaRPr>
                    </a:p>
                  </a:txBody>
                  <a:tcPr marL="91450" marR="91450" marT="45725" marB="45725"/>
                </a:tc>
                <a:tc>
                  <a:txBody>
                    <a:bodyPr/>
                    <a:lstStyle/>
                    <a:p>
                      <a:pPr marL="0" marR="0" lvl="0" indent="0" algn="l" rtl="0">
                        <a:spcBef>
                          <a:spcPts val="0"/>
                        </a:spcBef>
                        <a:spcAft>
                          <a:spcPts val="0"/>
                        </a:spcAft>
                        <a:buNone/>
                      </a:pPr>
                      <a:r>
                        <a:rPr lang="en-US" sz="1100">
                          <a:uFillTx/>
                        </a:rPr>
                        <a:t>Overview</a:t>
                      </a:r>
                      <a:endParaRPr>
                        <a:uFillTx/>
                      </a:endParaRPr>
                    </a:p>
                  </a:txBody>
                  <a:tcPr marL="91450" marR="91450" marT="45725" marB="45725"/>
                </a:tc>
                <a:tc>
                  <a:txBody>
                    <a:bodyPr/>
                    <a:lstStyle/>
                    <a:p>
                      <a:pPr marL="0" marR="0" lvl="0" indent="0" algn="l" rtl="0">
                        <a:spcBef>
                          <a:spcPts val="0"/>
                        </a:spcBef>
                        <a:spcAft>
                          <a:spcPts val="0"/>
                        </a:spcAft>
                        <a:buNone/>
                      </a:pPr>
                      <a:r>
                        <a:rPr lang="en-US" sz="1100">
                          <a:uFillTx/>
                        </a:rPr>
                        <a:t>Example</a:t>
                      </a:r>
                      <a:endParaRPr>
                        <a:uFillTx/>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uFillTx/>
                        </a:rPr>
                        <a:t>Retro Pay</a:t>
                      </a:r>
                      <a:endParaRPr sz="1100" b="1" strike="sngStrike">
                        <a:solidFill>
                          <a:srgbClr val="FF0000"/>
                        </a:solidFill>
                        <a:uFillTx/>
                      </a:endParaRPr>
                    </a:p>
                  </a:txBody>
                  <a:tcPr marL="91450" marR="91450" marT="45725" marB="45725"/>
                </a:tc>
                <a:tc>
                  <a:txBody>
                    <a:bodyPr/>
                    <a:lstStyle/>
                    <a:p>
                      <a:pPr marL="0" marR="0" lvl="0" indent="0" algn="l" rtl="0">
                        <a:spcBef>
                          <a:spcPts val="0"/>
                        </a:spcBef>
                        <a:spcAft>
                          <a:spcPts val="0"/>
                        </a:spcAft>
                        <a:buNone/>
                      </a:pPr>
                      <a:r>
                        <a:rPr lang="en-US" sz="1100" u="none">
                          <a:solidFill>
                            <a:schemeClr val="dk1"/>
                          </a:solidFill>
                          <a:uFillTx/>
                        </a:rPr>
                        <a:t>A pay adjustment that occurs as a result of a retro transaction that impacts prior earnings.</a:t>
                      </a:r>
                      <a:endParaRPr sz="1100" u="none">
                        <a:solidFill>
                          <a:schemeClr val="dk1"/>
                        </a:solidFill>
                        <a:uFillTx/>
                      </a:endParaRPr>
                    </a:p>
                  </a:txBody>
                  <a:tcPr marL="91450" marR="91450" marT="45725" marB="45725"/>
                </a:tc>
                <a:tc>
                  <a:txBody>
                    <a:bodyPr/>
                    <a:lstStyle/>
                    <a:p>
                      <a:pPr marL="0" marR="0" lvl="0" indent="0" algn="l" rtl="0">
                        <a:spcBef>
                          <a:spcPts val="0"/>
                        </a:spcBef>
                        <a:spcAft>
                          <a:spcPts val="0"/>
                        </a:spcAft>
                        <a:buNone/>
                      </a:pPr>
                      <a:r>
                        <a:rPr lang="en-US" sz="1100" u="none">
                          <a:solidFill>
                            <a:schemeClr val="dk1"/>
                          </a:solidFill>
                          <a:uFillTx/>
                        </a:rPr>
                        <a:t>A retro pay increase is entered for an employee. A retro pay adjustment is triggered in UCPath to pay the difference in rates from what was paid and what should have been paid.</a:t>
                      </a:r>
                      <a:endParaRPr sz="1100" u="none">
                        <a:solidFill>
                          <a:schemeClr val="dk1"/>
                        </a:solidFill>
                        <a:uFillTx/>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100" b="1">
                          <a:uFillTx/>
                        </a:rPr>
                        <a:t>Overpayment (</a:t>
                      </a:r>
                      <a:r>
                        <a:rPr lang="en-US" sz="1100" b="1" i="1">
                          <a:uFillTx/>
                        </a:rPr>
                        <a:t>reviewed in Payroll Requests</a:t>
                      </a:r>
                      <a:r>
                        <a:rPr lang="en-US" sz="1100" b="1">
                          <a:uFillTx/>
                        </a:rPr>
                        <a:t>)</a:t>
                      </a:r>
                      <a:endParaRPr sz="1100" b="1" strike="sngStrike">
                        <a:solidFill>
                          <a:srgbClr val="FF0000"/>
                        </a:solidFill>
                        <a:uFillTx/>
                      </a:endParaRPr>
                    </a:p>
                  </a:txBody>
                  <a:tcPr marL="91450" marR="91450" marT="45725" marB="45725"/>
                </a:tc>
                <a:tc>
                  <a:txBody>
                    <a:bodyPr/>
                    <a:lstStyle/>
                    <a:p>
                      <a:pPr marL="0" marR="0" lvl="0" indent="0" algn="l" rtl="0">
                        <a:spcBef>
                          <a:spcPts val="0"/>
                        </a:spcBef>
                        <a:spcAft>
                          <a:spcPts val="0"/>
                        </a:spcAft>
                        <a:buNone/>
                      </a:pPr>
                      <a:r>
                        <a:rPr lang="en-US" sz="1100" u="none">
                          <a:solidFill>
                            <a:schemeClr val="dk1"/>
                          </a:solidFill>
                          <a:uFillTx/>
                        </a:rPr>
                        <a:t>A pay adjustment that occurs as a result of an employee receiving more earnings than he/she was entitled to. An overpayment can also be the result of a retroactive transaction.</a:t>
                      </a:r>
                      <a:endParaRPr sz="1100" u="none">
                        <a:solidFill>
                          <a:schemeClr val="dk1"/>
                        </a:solidFill>
                        <a:uFillTx/>
                      </a:endParaRPr>
                    </a:p>
                  </a:txBody>
                  <a:tcPr marL="91450" marR="91450" marT="45725" marB="45725"/>
                </a:tc>
                <a:tc>
                  <a:txBody>
                    <a:bodyPr/>
                    <a:lstStyle/>
                    <a:p>
                      <a:pPr marL="0" marR="0" lvl="0" indent="0" algn="l" rtl="0">
                        <a:spcBef>
                          <a:spcPts val="0"/>
                        </a:spcBef>
                        <a:spcAft>
                          <a:spcPts val="0"/>
                        </a:spcAft>
                        <a:buNone/>
                      </a:pPr>
                      <a:r>
                        <a:rPr lang="en-US" sz="1100" u="none">
                          <a:solidFill>
                            <a:schemeClr val="dk1"/>
                          </a:solidFill>
                          <a:uFillTx/>
                        </a:rPr>
                        <a:t>A retroactive unpaid leave of absence effective date </a:t>
                      </a:r>
                      <a:r>
                        <a:rPr lang="en-US" sz="1100" u="none" strike="noStrike">
                          <a:solidFill>
                            <a:schemeClr val="dk1"/>
                          </a:solidFill>
                          <a:uFillTx/>
                        </a:rPr>
                        <a:t>i</a:t>
                      </a:r>
                      <a:r>
                        <a:rPr lang="en-US" sz="1100" u="none">
                          <a:solidFill>
                            <a:schemeClr val="dk1"/>
                          </a:solidFill>
                          <a:uFillTx/>
                        </a:rPr>
                        <a:t>s entered for an employee, and they have already been paid for the period after the</a:t>
                      </a:r>
                      <a:r>
                        <a:rPr lang="en-US" sz="1100" u="none" strike="noStrike">
                          <a:solidFill>
                            <a:schemeClr val="dk1"/>
                          </a:solidFill>
                          <a:uFillTx/>
                        </a:rPr>
                        <a:t> </a:t>
                      </a:r>
                      <a:r>
                        <a:rPr lang="en-US" sz="1100" u="none">
                          <a:solidFill>
                            <a:schemeClr val="dk1"/>
                          </a:solidFill>
                          <a:uFillTx/>
                        </a:rPr>
                        <a:t>effective date.  The result is an overpayment and has to be recovered from the employee.</a:t>
                      </a:r>
                      <a:endParaRPr sz="1100" u="none">
                        <a:solidFill>
                          <a:schemeClr val="dk1"/>
                        </a:solidFill>
                        <a:uFillTx/>
                      </a:endParaRPr>
                    </a:p>
                  </a:txBody>
                  <a:tcPr marL="91450" marR="91450" marT="45725" marB="45725"/>
                </a:tc>
                <a:extLst>
                  <a:ext uri="{0D108BD9-81ED-4DB2-BD59-A6C34878D82A}">
                    <a16:rowId xmlns:a16="http://schemas.microsoft.com/office/drawing/2014/main" val="10002"/>
                  </a:ext>
                </a:extLst>
              </a:tr>
            </a:tbl>
          </a:graphicData>
        </a:graphic>
      </p:graphicFrame>
      <p:sp>
        <p:nvSpPr>
          <p:cNvPr id="416" name="Google Shape;416;p33"/>
          <p:cNvSpPr txBox="1">
            <a:spLocks/>
          </p:cNvSpPr>
          <p:nvPr/>
        </p:nvSpPr>
        <p:spPr>
          <a:xfrm>
            <a:off x="3382276" y="1316210"/>
            <a:ext cx="4999724"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uFillTx/>
                <a:latin typeface="Calibri"/>
                <a:ea typeface="Calibri"/>
                <a:cs typeface="Calibri"/>
                <a:sym typeface="Calibri"/>
              </a:rPr>
              <a:t>Retro pay adjustments and overpayments are processed at the UCPath Center.</a:t>
            </a:r>
            <a:endParaRPr>
              <a:uFillTx/>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uFillTx/>
                <a:latin typeface="Calibri"/>
                <a:ea typeface="Calibri"/>
                <a:cs typeface="Calibri"/>
                <a:sym typeface="Calibri"/>
              </a:rPr>
              <a:t>Retro pay is not considered missed pay and is processed on-cycle</a:t>
            </a:r>
            <a:endParaRPr>
              <a:uFillTx/>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uFillTx/>
                <a:latin typeface="Calibri"/>
                <a:ea typeface="Calibri"/>
                <a:cs typeface="Calibri"/>
                <a:sym typeface="Calibri"/>
              </a:rPr>
              <a:t>Transactions that result in overpayment are processed via Payroll Requests.  More details provided in the </a:t>
            </a:r>
            <a:r>
              <a:rPr lang="en-US" sz="1800" i="1">
                <a:solidFill>
                  <a:schemeClr val="dk1"/>
                </a:solidFill>
                <a:uFillTx/>
                <a:latin typeface="Calibri"/>
                <a:ea typeface="Calibri"/>
                <a:cs typeface="Calibri"/>
                <a:sym typeface="Calibri"/>
              </a:rPr>
              <a:t>Payroll Requests</a:t>
            </a:r>
            <a:r>
              <a:rPr lang="en-US" sz="1800">
                <a:solidFill>
                  <a:schemeClr val="dk1"/>
                </a:solidFill>
                <a:uFillTx/>
                <a:latin typeface="Calibri"/>
                <a:ea typeface="Calibri"/>
                <a:cs typeface="Calibri"/>
                <a:sym typeface="Calibri"/>
              </a:rPr>
              <a:t> course</a:t>
            </a:r>
            <a:r>
              <a:rPr lang="en-US" sz="2000">
                <a:solidFill>
                  <a:schemeClr val="dk1"/>
                </a:solidFill>
                <a:uFillTx/>
                <a:latin typeface="Calibri"/>
                <a:ea typeface="Calibri"/>
                <a:cs typeface="Calibri"/>
                <a:sym typeface="Calibri"/>
              </a:rPr>
              <a:t>.</a:t>
            </a:r>
            <a:endParaRPr>
              <a:uFillTx/>
            </a:endParaRPr>
          </a:p>
        </p:txBody>
      </p:sp>
      <p:pic>
        <p:nvPicPr>
          <p:cNvPr id="417" name="Google Shape;417;p33"/>
          <p:cNvPicPr preferRelativeResize="0"/>
          <p:nvPr/>
        </p:nvPicPr>
        <p:blipFill rotWithShape="1">
          <a:blip r:embed="rId3"/>
          <a:srcRect t="33735" r="49201"/>
          <a:stretch/>
        </p:blipFill>
        <p:spPr>
          <a:xfrm>
            <a:off x="555282" y="1600291"/>
            <a:ext cx="2728912" cy="2095500"/>
          </a:xfrm>
          <a:prstGeom prst="rect">
            <a:avLst/>
          </a:prstGeom>
          <a:noFill/>
          <a:ln>
            <a:noFill/>
          </a:ln>
        </p:spPr>
      </p:pic>
    </p:spTree>
    <p:extLst>
      <p:ext uri="{BB962C8B-B14F-4D97-AF65-F5344CB8AC3E}">
        <p14:creationId xmlns:p14="http://schemas.microsoft.com/office/powerpoint/2010/main" val="11647964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4"/>
          <p:cNvSpPr txBox="1">
            <a:spLocks noGrp="1"/>
          </p:cNvSpPr>
          <p:nvPr>
            <p:ph type="title"/>
          </p:nvPr>
        </p:nvSpPr>
        <p:spPr>
          <a:xfrm>
            <a:off x="381001" y="198852"/>
            <a:ext cx="6231834" cy="54527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3600"/>
              <a:buFont typeface="Arial Black"/>
              <a:buNone/>
            </a:pPr>
            <a:r>
              <a:rPr lang="en-US" sz="3600">
                <a:solidFill>
                  <a:schemeClr val="dk1"/>
                </a:solidFill>
                <a:uFillTx/>
                <a:latin typeface="Arial Black"/>
                <a:ea typeface="Arial Black"/>
                <a:cs typeface="Arial Black"/>
                <a:sym typeface="Arial Black"/>
              </a:rPr>
              <a:t>Process Overview</a:t>
            </a:r>
            <a:endParaRPr>
              <a:uFillTx/>
            </a:endParaRPr>
          </a:p>
        </p:txBody>
      </p:sp>
      <p:sp>
        <p:nvSpPr>
          <p:cNvPr id="424" name="Google Shape;424;p34"/>
          <p:cNvSpPr txBox="1">
            <a:spLocks noGrp="1"/>
          </p:cNvSpPr>
          <p:nvPr>
            <p:ph type="body" idx="1"/>
          </p:nvPr>
        </p:nvSpPr>
        <p:spPr>
          <a:xfrm>
            <a:off x="304800" y="1183757"/>
            <a:ext cx="8229600" cy="3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b="1">
                <a:uFillTx/>
              </a:rPr>
              <a:t>Responsibilities by party in the Retro Pay process:  </a:t>
            </a:r>
            <a:endParaRPr>
              <a:uFillTx/>
            </a:endParaRPr>
          </a:p>
        </p:txBody>
      </p:sp>
      <p:sp>
        <p:nvSpPr>
          <p:cNvPr id="425" name="Google Shape;425;p34"/>
          <p:cNvSpPr>
            <a:spLocks/>
          </p:cNvSpPr>
          <p:nvPr/>
        </p:nvSpPr>
        <p:spPr>
          <a:xfrm>
            <a:off x="304800" y="1905000"/>
            <a:ext cx="1676400" cy="533400"/>
          </a:xfrm>
          <a:prstGeom prst="rect">
            <a:avLst/>
          </a:prstGeom>
          <a:solidFill>
            <a:schemeClr val="accent3"/>
          </a:solidFill>
          <a:ln w="9525" cap="flat" cmpd="sng">
            <a:solidFill>
              <a:srgbClr val="BFBFB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uFillTx/>
                <a:latin typeface="Calibri"/>
                <a:ea typeface="Calibri"/>
                <a:cs typeface="Calibri"/>
                <a:sym typeface="Calibri"/>
              </a:rPr>
              <a:t>Employee</a:t>
            </a:r>
            <a:endParaRPr>
              <a:uFillTx/>
            </a:endParaRPr>
          </a:p>
        </p:txBody>
      </p:sp>
      <p:sp>
        <p:nvSpPr>
          <p:cNvPr id="426" name="Google Shape;426;p34"/>
          <p:cNvSpPr>
            <a:spLocks/>
          </p:cNvSpPr>
          <p:nvPr/>
        </p:nvSpPr>
        <p:spPr>
          <a:xfrm>
            <a:off x="2057400" y="1905000"/>
            <a:ext cx="1676400" cy="533400"/>
          </a:xfrm>
          <a:prstGeom prst="rect">
            <a:avLst/>
          </a:prstGeom>
          <a:solidFill>
            <a:srgbClr val="757070"/>
          </a:solidFill>
          <a:ln w="9525" cap="flat" cmpd="sng">
            <a:solidFill>
              <a:srgbClr val="BFBFB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uFillTx/>
                <a:latin typeface="Calibri"/>
                <a:ea typeface="Calibri"/>
                <a:cs typeface="Calibri"/>
                <a:sym typeface="Calibri"/>
              </a:rPr>
              <a:t>UCI</a:t>
            </a:r>
            <a:endParaRPr dirty="0">
              <a:uFillTx/>
            </a:endParaRPr>
          </a:p>
        </p:txBody>
      </p:sp>
      <p:sp>
        <p:nvSpPr>
          <p:cNvPr id="427" name="Google Shape;427;p34"/>
          <p:cNvSpPr>
            <a:spLocks/>
          </p:cNvSpPr>
          <p:nvPr/>
        </p:nvSpPr>
        <p:spPr>
          <a:xfrm>
            <a:off x="3810000" y="1905000"/>
            <a:ext cx="1676400" cy="533400"/>
          </a:xfrm>
          <a:prstGeom prst="rect">
            <a:avLst/>
          </a:prstGeom>
          <a:solidFill>
            <a:srgbClr val="FFCC00"/>
          </a:solidFill>
          <a:ln w="9525" cap="flat" cmpd="sng">
            <a:solidFill>
              <a:srgbClr val="BFBFB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uFillTx/>
                <a:latin typeface="Calibri"/>
                <a:ea typeface="Calibri"/>
                <a:cs typeface="Calibri"/>
                <a:sym typeface="Calibri"/>
              </a:rPr>
              <a:t>UCPath Center WFA</a:t>
            </a:r>
            <a:endParaRPr>
              <a:uFillTx/>
            </a:endParaRPr>
          </a:p>
        </p:txBody>
      </p:sp>
      <p:sp>
        <p:nvSpPr>
          <p:cNvPr id="428" name="Google Shape;428;p34"/>
          <p:cNvSpPr>
            <a:spLocks/>
          </p:cNvSpPr>
          <p:nvPr/>
        </p:nvSpPr>
        <p:spPr>
          <a:xfrm>
            <a:off x="5562600" y="1905000"/>
            <a:ext cx="1600200" cy="533400"/>
          </a:xfrm>
          <a:prstGeom prst="rect">
            <a:avLst/>
          </a:prstGeom>
          <a:solidFill>
            <a:srgbClr val="BF9000"/>
          </a:solidFill>
          <a:ln w="9525" cap="flat" cmpd="sng">
            <a:solidFill>
              <a:srgbClr val="BFBFB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uFillTx/>
                <a:latin typeface="Calibri"/>
                <a:ea typeface="Calibri"/>
                <a:cs typeface="Calibri"/>
                <a:sym typeface="Calibri"/>
              </a:rPr>
              <a:t>UCPath Center Benefits</a:t>
            </a:r>
            <a:endParaRPr>
              <a:uFillTx/>
            </a:endParaRPr>
          </a:p>
        </p:txBody>
      </p:sp>
      <p:sp>
        <p:nvSpPr>
          <p:cNvPr id="429" name="Google Shape;429;p34"/>
          <p:cNvSpPr>
            <a:spLocks/>
          </p:cNvSpPr>
          <p:nvPr/>
        </p:nvSpPr>
        <p:spPr>
          <a:xfrm>
            <a:off x="7239000" y="1905000"/>
            <a:ext cx="1600200" cy="533400"/>
          </a:xfrm>
          <a:prstGeom prst="rect">
            <a:avLst/>
          </a:prstGeom>
          <a:solidFill>
            <a:srgbClr val="2E75B5"/>
          </a:solidFill>
          <a:ln w="9525" cap="flat" cmpd="sng">
            <a:solidFill>
              <a:srgbClr val="BFBFB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uFillTx/>
                <a:latin typeface="Calibri"/>
                <a:ea typeface="Calibri"/>
                <a:cs typeface="Calibri"/>
                <a:sym typeface="Calibri"/>
              </a:rPr>
              <a:t>UCPath Center Payroll </a:t>
            </a:r>
            <a:endParaRPr>
              <a:uFillTx/>
            </a:endParaRPr>
          </a:p>
        </p:txBody>
      </p:sp>
      <p:sp>
        <p:nvSpPr>
          <p:cNvPr id="430" name="Google Shape;430;p34"/>
          <p:cNvSpPr>
            <a:spLocks/>
          </p:cNvSpPr>
          <p:nvPr/>
        </p:nvSpPr>
        <p:spPr>
          <a:xfrm>
            <a:off x="304800" y="2500313"/>
            <a:ext cx="1676400" cy="3683758"/>
          </a:xfrm>
          <a:prstGeom prst="rect">
            <a:avLst/>
          </a:prstGeom>
          <a:solidFill>
            <a:srgbClr val="EDEDED"/>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114300" marR="0" lvl="0" indent="-114300" algn="l" rtl="0">
              <a:spcBef>
                <a:spcPts val="0"/>
              </a:spcBef>
              <a:spcAft>
                <a:spcPts val="0"/>
              </a:spcAft>
              <a:buClr>
                <a:schemeClr val="dk1"/>
              </a:buClr>
              <a:buSzPts val="1400"/>
              <a:buFont typeface="Arial"/>
              <a:buChar char="•"/>
            </a:pPr>
            <a:r>
              <a:rPr lang="en-US" sz="1400">
                <a:solidFill>
                  <a:schemeClr val="dk1"/>
                </a:solidFill>
                <a:uFillTx/>
                <a:latin typeface="Calibri"/>
                <a:ea typeface="Calibri"/>
                <a:cs typeface="Calibri"/>
                <a:sym typeface="Calibri"/>
              </a:rPr>
              <a:t>Monitors his/her pay regularly to identify any issues</a:t>
            </a:r>
            <a:endParaRPr sz="1200">
              <a:solidFill>
                <a:schemeClr val="dk1"/>
              </a:solidFill>
              <a:uFillTx/>
              <a:latin typeface="Calibri"/>
              <a:ea typeface="Calibri"/>
              <a:cs typeface="Calibri"/>
              <a:sym typeface="Calibri"/>
            </a:endParaRPr>
          </a:p>
          <a:p>
            <a:pPr marL="114300" marR="0" lvl="0" indent="-114300" algn="l" rtl="0">
              <a:spcBef>
                <a:spcPts val="0"/>
              </a:spcBef>
              <a:spcAft>
                <a:spcPts val="0"/>
              </a:spcAft>
              <a:buClr>
                <a:schemeClr val="dk1"/>
              </a:buClr>
              <a:buSzPts val="1400"/>
              <a:buFont typeface="Arial"/>
              <a:buChar char="•"/>
            </a:pPr>
            <a:r>
              <a:rPr lang="en-US" sz="1400">
                <a:solidFill>
                  <a:schemeClr val="dk1"/>
                </a:solidFill>
                <a:uFillTx/>
                <a:latin typeface="Calibri"/>
                <a:ea typeface="Calibri"/>
                <a:cs typeface="Calibri"/>
                <a:sym typeface="Calibri"/>
              </a:rPr>
              <a:t>Initiates Inquiries for pay issues</a:t>
            </a:r>
            <a:endParaRPr sz="1600">
              <a:solidFill>
                <a:schemeClr val="dk1"/>
              </a:solidFill>
              <a:uFillTx/>
              <a:latin typeface="Calibri"/>
              <a:ea typeface="Calibri"/>
              <a:cs typeface="Calibri"/>
              <a:sym typeface="Calibri"/>
            </a:endParaRPr>
          </a:p>
        </p:txBody>
      </p:sp>
      <p:sp>
        <p:nvSpPr>
          <p:cNvPr id="431" name="Google Shape;431;p34"/>
          <p:cNvSpPr>
            <a:spLocks/>
          </p:cNvSpPr>
          <p:nvPr/>
        </p:nvSpPr>
        <p:spPr>
          <a:xfrm>
            <a:off x="2057400" y="2500313"/>
            <a:ext cx="1676400" cy="3683758"/>
          </a:xfrm>
          <a:prstGeom prst="rect">
            <a:avLst/>
          </a:prstGeom>
          <a:solidFill>
            <a:schemeClr val="lt2"/>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uFillTx/>
                <a:latin typeface="Calibri"/>
                <a:ea typeface="Calibri"/>
                <a:cs typeface="Calibri"/>
                <a:sym typeface="Calibri"/>
              </a:rPr>
              <a:t>Submits Job Data and/or Additional Pay transaction via PayPath or Smart HR template</a:t>
            </a:r>
            <a:endParaRPr>
              <a:uFillTx/>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uFillTx/>
                <a:latin typeface="Calibri"/>
                <a:ea typeface="Calibri"/>
                <a:cs typeface="Calibri"/>
                <a:sym typeface="Calibri"/>
              </a:rPr>
              <a:t>Reviews retro reports and reaches out to the UCPath Center with any issues</a:t>
            </a:r>
            <a:endParaRPr>
              <a:uFillTx/>
            </a:endParaRPr>
          </a:p>
          <a:p>
            <a:pPr marL="0" marR="0" lvl="0" indent="0" algn="l" rtl="0">
              <a:spcBef>
                <a:spcPts val="0"/>
              </a:spcBef>
              <a:spcAft>
                <a:spcPts val="0"/>
              </a:spcAft>
              <a:buNone/>
            </a:pPr>
            <a:endParaRPr sz="1400">
              <a:solidFill>
                <a:schemeClr val="dk1"/>
              </a:solidFill>
              <a:uFillTx/>
              <a:latin typeface="Calibri"/>
              <a:ea typeface="Calibri"/>
              <a:cs typeface="Calibri"/>
              <a:sym typeface="Calibri"/>
            </a:endParaRPr>
          </a:p>
        </p:txBody>
      </p:sp>
      <p:sp>
        <p:nvSpPr>
          <p:cNvPr id="432" name="Google Shape;432;p34"/>
          <p:cNvSpPr>
            <a:spLocks/>
          </p:cNvSpPr>
          <p:nvPr/>
        </p:nvSpPr>
        <p:spPr>
          <a:xfrm>
            <a:off x="3810000" y="2500313"/>
            <a:ext cx="1676400" cy="3683758"/>
          </a:xfrm>
          <a:prstGeom prst="rect">
            <a:avLst/>
          </a:prstGeom>
          <a:solidFill>
            <a:srgbClr val="FFFFCC"/>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114300" marR="0" lvl="0" indent="-114300" algn="l" rtl="0">
              <a:spcBef>
                <a:spcPts val="0"/>
              </a:spcBef>
              <a:spcAft>
                <a:spcPts val="0"/>
              </a:spcAft>
              <a:buClr>
                <a:schemeClr val="dk1"/>
              </a:buClr>
              <a:buSzPts val="1400"/>
              <a:buFont typeface="Arial"/>
              <a:buChar char="•"/>
            </a:pPr>
            <a:r>
              <a:rPr lang="en-US" sz="1400">
                <a:solidFill>
                  <a:schemeClr val="dk1"/>
                </a:solidFill>
                <a:uFillTx/>
                <a:latin typeface="Calibri"/>
                <a:ea typeface="Calibri"/>
                <a:cs typeface="Calibri"/>
                <a:sym typeface="Calibri"/>
              </a:rPr>
              <a:t>Approves Job Data and Additional Pay Requests submitted via Smart HR Template* and commits them to UCPath</a:t>
            </a:r>
            <a:endParaRPr>
              <a:uFillTx/>
            </a:endParaRPr>
          </a:p>
          <a:p>
            <a:pPr marL="0" marR="0" lvl="0" indent="0" algn="l" rtl="0">
              <a:spcBef>
                <a:spcPts val="0"/>
              </a:spcBef>
              <a:spcAft>
                <a:spcPts val="0"/>
              </a:spcAft>
              <a:buNone/>
            </a:pPr>
            <a:endParaRPr sz="1400">
              <a:solidFill>
                <a:schemeClr val="dk1"/>
              </a:solidFill>
              <a:uFillTx/>
              <a:latin typeface="Calibri"/>
              <a:ea typeface="Calibri"/>
              <a:cs typeface="Calibri"/>
              <a:sym typeface="Calibri"/>
            </a:endParaRPr>
          </a:p>
          <a:p>
            <a:pPr marL="0" marR="0" lvl="0" indent="0" algn="l" rtl="0">
              <a:spcBef>
                <a:spcPts val="0"/>
              </a:spcBef>
              <a:spcAft>
                <a:spcPts val="0"/>
              </a:spcAft>
              <a:buNone/>
            </a:pPr>
            <a:endParaRPr sz="1400">
              <a:solidFill>
                <a:schemeClr val="dk1"/>
              </a:solidFill>
              <a:uFillTx/>
              <a:latin typeface="Calibri"/>
              <a:ea typeface="Calibri"/>
              <a:cs typeface="Calibri"/>
              <a:sym typeface="Calibri"/>
            </a:endParaRPr>
          </a:p>
          <a:p>
            <a:pPr marL="0" marR="0" lvl="0" indent="0" algn="l" rtl="0">
              <a:spcBef>
                <a:spcPts val="0"/>
              </a:spcBef>
              <a:spcAft>
                <a:spcPts val="0"/>
              </a:spcAft>
              <a:buNone/>
            </a:pPr>
            <a:endParaRPr sz="1400">
              <a:solidFill>
                <a:schemeClr val="dk1"/>
              </a:solidFill>
              <a:uFillTx/>
              <a:latin typeface="Calibri"/>
              <a:ea typeface="Calibri"/>
              <a:cs typeface="Calibri"/>
              <a:sym typeface="Calibri"/>
            </a:endParaRPr>
          </a:p>
          <a:p>
            <a:pPr marL="0" marR="0" lvl="0" indent="0" algn="l" rtl="0">
              <a:spcBef>
                <a:spcPts val="0"/>
              </a:spcBef>
              <a:spcAft>
                <a:spcPts val="0"/>
              </a:spcAft>
              <a:buNone/>
            </a:pPr>
            <a:endParaRPr sz="1400">
              <a:solidFill>
                <a:schemeClr val="dk1"/>
              </a:solidFill>
              <a:uFillTx/>
              <a:latin typeface="Calibri"/>
              <a:ea typeface="Calibri"/>
              <a:cs typeface="Calibri"/>
              <a:sym typeface="Calibri"/>
            </a:endParaRPr>
          </a:p>
          <a:p>
            <a:pPr marL="0" marR="0" lvl="0" indent="0" algn="l" rtl="0">
              <a:spcBef>
                <a:spcPts val="0"/>
              </a:spcBef>
              <a:spcAft>
                <a:spcPts val="0"/>
              </a:spcAft>
              <a:buNone/>
            </a:pPr>
            <a:endParaRPr sz="1400">
              <a:solidFill>
                <a:schemeClr val="dk1"/>
              </a:solidFill>
              <a:uFillTx/>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uFillTx/>
                <a:latin typeface="Calibri"/>
                <a:ea typeface="Calibri"/>
                <a:cs typeface="Calibri"/>
                <a:sym typeface="Calibri"/>
              </a:rPr>
              <a:t>*</a:t>
            </a:r>
            <a:r>
              <a:rPr lang="en-US" sz="1100" i="1">
                <a:solidFill>
                  <a:schemeClr val="dk1"/>
                </a:solidFill>
                <a:uFillTx/>
                <a:latin typeface="Calibri"/>
                <a:ea typeface="Calibri"/>
                <a:cs typeface="Calibri"/>
                <a:sym typeface="Calibri"/>
              </a:rPr>
              <a:t>Changes submitted via PayPath are not reviewed by WFA.</a:t>
            </a:r>
            <a:endParaRPr>
              <a:uFillTx/>
            </a:endParaRPr>
          </a:p>
        </p:txBody>
      </p:sp>
      <p:sp>
        <p:nvSpPr>
          <p:cNvPr id="433" name="Google Shape;433;p34"/>
          <p:cNvSpPr>
            <a:spLocks/>
          </p:cNvSpPr>
          <p:nvPr/>
        </p:nvSpPr>
        <p:spPr>
          <a:xfrm>
            <a:off x="5562600" y="2500313"/>
            <a:ext cx="1600200" cy="3683758"/>
          </a:xfrm>
          <a:prstGeom prst="rect">
            <a:avLst/>
          </a:prstGeom>
          <a:solidFill>
            <a:srgbClr val="FFF2CC"/>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uFillTx/>
                <a:latin typeface="Calibri"/>
                <a:ea typeface="Calibri"/>
                <a:cs typeface="Calibri"/>
                <a:sym typeface="Calibri"/>
              </a:rPr>
              <a:t>Ensures that eligibility and enrollments are updated if retro transaction results in changes </a:t>
            </a:r>
            <a:endParaRPr>
              <a:uFillTx/>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uFillTx/>
                <a:latin typeface="Calibri"/>
                <a:ea typeface="Calibri"/>
                <a:cs typeface="Calibri"/>
                <a:sym typeface="Calibri"/>
              </a:rPr>
              <a:t>Makes premium adjustments based on enrollment changes</a:t>
            </a:r>
            <a:endParaRPr>
              <a:uFillTx/>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uFillTx/>
                <a:latin typeface="Calibri"/>
                <a:ea typeface="Calibri"/>
                <a:cs typeface="Calibri"/>
                <a:sym typeface="Calibri"/>
              </a:rPr>
              <a:t>Manually manages vendor interface submissions for retro enrollment dates</a:t>
            </a:r>
            <a:endParaRPr>
              <a:uFillTx/>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uFillTx/>
                <a:latin typeface="Calibri"/>
                <a:ea typeface="Calibri"/>
                <a:cs typeface="Calibri"/>
                <a:sym typeface="Calibri"/>
              </a:rPr>
              <a:t>Retro transactions to Job Data trigger a retro transaction for accruals</a:t>
            </a:r>
            <a:endParaRPr>
              <a:uFillTx/>
            </a:endParaRPr>
          </a:p>
        </p:txBody>
      </p:sp>
      <p:sp>
        <p:nvSpPr>
          <p:cNvPr id="434" name="Google Shape;434;p34"/>
          <p:cNvSpPr>
            <a:spLocks/>
          </p:cNvSpPr>
          <p:nvPr/>
        </p:nvSpPr>
        <p:spPr>
          <a:xfrm>
            <a:off x="7239000" y="2500312"/>
            <a:ext cx="1600200" cy="3683758"/>
          </a:xfrm>
          <a:prstGeom prst="rect">
            <a:avLst/>
          </a:prstGeom>
          <a:solidFill>
            <a:srgbClr val="DDEAF6"/>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114300" marR="0" lvl="0" indent="-114300" algn="l" rtl="0">
              <a:spcBef>
                <a:spcPts val="0"/>
              </a:spcBef>
              <a:spcAft>
                <a:spcPts val="0"/>
              </a:spcAft>
              <a:buClr>
                <a:schemeClr val="dk1"/>
              </a:buClr>
              <a:buSzPts val="1400"/>
              <a:buFont typeface="Arial"/>
              <a:buChar char="•"/>
            </a:pPr>
            <a:r>
              <a:rPr lang="en-US" sz="1400">
                <a:solidFill>
                  <a:schemeClr val="dk1"/>
                </a:solidFill>
                <a:uFillTx/>
                <a:latin typeface="Calibri"/>
                <a:ea typeface="Calibri"/>
                <a:cs typeface="Calibri"/>
                <a:sym typeface="Calibri"/>
              </a:rPr>
              <a:t>Reviews pay requests in Retro module for validity and provides the Loaded Retro Results report to locations</a:t>
            </a:r>
            <a:endParaRPr>
              <a:uFillTx/>
            </a:endParaRPr>
          </a:p>
          <a:p>
            <a:pPr marL="114300" marR="0" lvl="0" indent="-114300" algn="l" rtl="0">
              <a:spcBef>
                <a:spcPts val="0"/>
              </a:spcBef>
              <a:spcAft>
                <a:spcPts val="0"/>
              </a:spcAft>
              <a:buClr>
                <a:schemeClr val="dk1"/>
              </a:buClr>
              <a:buSzPts val="1400"/>
              <a:buFont typeface="Arial"/>
              <a:buChar char="•"/>
            </a:pPr>
            <a:r>
              <a:rPr lang="en-US" sz="1400">
                <a:solidFill>
                  <a:schemeClr val="dk1"/>
                </a:solidFill>
                <a:uFillTx/>
                <a:latin typeface="Calibri"/>
                <a:ea typeface="Calibri"/>
                <a:cs typeface="Calibri"/>
                <a:sym typeface="Calibri"/>
              </a:rPr>
              <a:t>Processes inbound files via on-cycle and off-cycle payrolls</a:t>
            </a:r>
            <a:endParaRPr>
              <a:uFillTx/>
            </a:endParaRPr>
          </a:p>
          <a:p>
            <a:pPr marL="114300" marR="0" lvl="0" indent="-114300" algn="l" rtl="0">
              <a:spcBef>
                <a:spcPts val="0"/>
              </a:spcBef>
              <a:spcAft>
                <a:spcPts val="0"/>
              </a:spcAft>
              <a:buClr>
                <a:schemeClr val="dk1"/>
              </a:buClr>
              <a:buSzPts val="1400"/>
              <a:buFont typeface="Arial"/>
              <a:buChar char="•"/>
            </a:pPr>
            <a:r>
              <a:rPr lang="en-US" sz="1400">
                <a:solidFill>
                  <a:schemeClr val="dk1"/>
                </a:solidFill>
                <a:uFillTx/>
                <a:latin typeface="Calibri"/>
                <a:ea typeface="Calibri"/>
                <a:cs typeface="Calibri"/>
                <a:sym typeface="Calibri"/>
              </a:rPr>
              <a:t>Manages the overpayment recovery process</a:t>
            </a:r>
            <a:endParaRPr>
              <a:uFillTx/>
            </a:endParaRPr>
          </a:p>
        </p:txBody>
      </p:sp>
    </p:spTree>
    <p:extLst>
      <p:ext uri="{BB962C8B-B14F-4D97-AF65-F5344CB8AC3E}">
        <p14:creationId xmlns:p14="http://schemas.microsoft.com/office/powerpoint/2010/main" val="209869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uFillTx/>
              </a:rPr>
              <a:t>In </a:t>
            </a:r>
            <a:r>
              <a:rPr lang="en-US" sz="2400" dirty="0" err="1">
                <a:uFillTx/>
              </a:rPr>
              <a:t>UCPath</a:t>
            </a:r>
            <a:r>
              <a:rPr lang="en-US" sz="2400" dirty="0">
                <a:uFillTx/>
              </a:rPr>
              <a:t>, Initiators will use </a:t>
            </a:r>
            <a:r>
              <a:rPr lang="en-US" sz="2400" b="1" dirty="0" err="1">
                <a:uFillTx/>
              </a:rPr>
              <a:t>PayPath</a:t>
            </a:r>
            <a:r>
              <a:rPr lang="en-US" sz="2400" dirty="0">
                <a:uFillTx/>
              </a:rPr>
              <a:t> to update job information for existing employees.  In comparison, PPS Processers used the CSAL bundle in PPS to make similar changes.</a:t>
            </a:r>
          </a:p>
          <a:p>
            <a:pPr marL="0" indent="0">
              <a:buNone/>
            </a:pPr>
            <a:endParaRPr lang="en-US" dirty="0">
              <a:uFillTx/>
            </a:endParaRPr>
          </a:p>
          <a:p>
            <a:pPr marL="0" indent="0">
              <a:buNone/>
            </a:pPr>
            <a:endParaRPr lang="en-US" dirty="0">
              <a:uFillTx/>
            </a:endParaRPr>
          </a:p>
        </p:txBody>
      </p:sp>
      <p:sp>
        <p:nvSpPr>
          <p:cNvPr id="4" name="Title 3"/>
          <p:cNvSpPr>
            <a:spLocks noGrp="1"/>
          </p:cNvSpPr>
          <p:nvPr>
            <p:ph type="title"/>
          </p:nvPr>
        </p:nvSpPr>
        <p:spPr/>
        <p:txBody>
          <a:bodyPr/>
          <a:lstStyle/>
          <a:p>
            <a:r>
              <a:rPr lang="en-US" dirty="0">
                <a:uFillTx/>
              </a:rPr>
              <a:t>PPS and </a:t>
            </a:r>
            <a:r>
              <a:rPr lang="en-US" dirty="0" err="1">
                <a:uFillTx/>
              </a:rPr>
              <a:t>PayPath</a:t>
            </a:r>
            <a:endParaRPr lang="en-US" dirty="0">
              <a:uFillTx/>
            </a:endParaRPr>
          </a:p>
        </p:txBody>
      </p:sp>
      <p:grpSp>
        <p:nvGrpSpPr>
          <p:cNvPr id="17" name="Group 16"/>
          <p:cNvGrpSpPr/>
          <p:nvPr/>
        </p:nvGrpSpPr>
        <p:grpSpPr>
          <a:xfrm>
            <a:off x="552658" y="3277526"/>
            <a:ext cx="3758085" cy="2672848"/>
            <a:chOff x="552658" y="3277526"/>
            <a:chExt cx="3758085" cy="2672848"/>
          </a:xfrm>
        </p:grpSpPr>
        <p:pic>
          <p:nvPicPr>
            <p:cNvPr id="6" name="Picture 5"/>
            <p:cNvPicPr>
              <a:picLocks noChangeAspect="1"/>
            </p:cNvPicPr>
            <p:nvPr/>
          </p:nvPicPr>
          <p:blipFill>
            <a:blip r:embed="rId3" cstate="print"/>
            <a:stretch>
              <a:fillRect/>
            </a:stretch>
          </p:blipFill>
          <p:spPr>
            <a:xfrm>
              <a:off x="552658" y="3277526"/>
              <a:ext cx="3758085" cy="2672848"/>
            </a:xfrm>
            <a:prstGeom prst="rect">
              <a:avLst/>
            </a:prstGeom>
            <a:ln>
              <a:noFill/>
            </a:ln>
            <a:effectLst>
              <a:outerShdw blurRad="292100" dist="139700" dir="2700000" algn="tl" rotWithShape="0">
                <a:srgbClr val="333333">
                  <a:alpha val="65000"/>
                </a:srgbClr>
              </a:outerShdw>
            </a:effectLst>
          </p:spPr>
        </p:pic>
        <p:sp>
          <p:nvSpPr>
            <p:cNvPr id="7" name="Rectangle 6"/>
            <p:cNvSpPr>
              <a:spLocks/>
            </p:cNvSpPr>
            <p:nvPr/>
          </p:nvSpPr>
          <p:spPr>
            <a:xfrm>
              <a:off x="1467059" y="3466686"/>
              <a:ext cx="854110" cy="1205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8" name="Rectangle 7"/>
            <p:cNvSpPr>
              <a:spLocks/>
            </p:cNvSpPr>
            <p:nvPr/>
          </p:nvSpPr>
          <p:spPr>
            <a:xfrm>
              <a:off x="773723" y="3466686"/>
              <a:ext cx="442128" cy="1205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1" name="Rectangle 10"/>
            <p:cNvSpPr>
              <a:spLocks/>
            </p:cNvSpPr>
            <p:nvPr/>
          </p:nvSpPr>
          <p:spPr>
            <a:xfrm>
              <a:off x="2321169" y="4608336"/>
              <a:ext cx="502418" cy="842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3" name="Rectangle 12"/>
            <p:cNvSpPr>
              <a:spLocks/>
            </p:cNvSpPr>
            <p:nvPr/>
          </p:nvSpPr>
          <p:spPr>
            <a:xfrm>
              <a:off x="2029767" y="4608336"/>
              <a:ext cx="291402" cy="842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grpSp>
      <p:sp>
        <p:nvSpPr>
          <p:cNvPr id="15" name="Rectangle 14"/>
          <p:cNvSpPr>
            <a:spLocks/>
          </p:cNvSpPr>
          <p:nvPr/>
        </p:nvSpPr>
        <p:spPr>
          <a:xfrm>
            <a:off x="3101445" y="3274249"/>
            <a:ext cx="251209" cy="8867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grpSp>
        <p:nvGrpSpPr>
          <p:cNvPr id="19" name="Group 18"/>
          <p:cNvGrpSpPr/>
          <p:nvPr/>
        </p:nvGrpSpPr>
        <p:grpSpPr>
          <a:xfrm>
            <a:off x="4762918" y="3255665"/>
            <a:ext cx="3702087" cy="2705342"/>
            <a:chOff x="4762918" y="3255665"/>
            <a:chExt cx="3702087" cy="2705342"/>
          </a:xfrm>
        </p:grpSpPr>
        <p:pic>
          <p:nvPicPr>
            <p:cNvPr id="3" name="Picture 2"/>
            <p:cNvPicPr>
              <a:picLocks noChangeAspect="1"/>
            </p:cNvPicPr>
            <p:nvPr/>
          </p:nvPicPr>
          <p:blipFill>
            <a:blip r:embed="rId4"/>
            <a:stretch>
              <a:fillRect/>
            </a:stretch>
          </p:blipFill>
          <p:spPr>
            <a:xfrm>
              <a:off x="4762918" y="3255665"/>
              <a:ext cx="3702087" cy="2705342"/>
            </a:xfrm>
            <a:prstGeom prst="rect">
              <a:avLst/>
            </a:prstGeom>
            <a:ln>
              <a:noFill/>
            </a:ln>
            <a:effectLst>
              <a:outerShdw blurRad="292100" dist="139700" dir="2700000" algn="tl" rotWithShape="0">
                <a:srgbClr val="333333">
                  <a:alpha val="65000"/>
                </a:srgbClr>
              </a:outerShdw>
            </a:effectLst>
          </p:spPr>
        </p:pic>
        <p:sp>
          <p:nvSpPr>
            <p:cNvPr id="5" name="Rectangle 4"/>
            <p:cNvSpPr>
              <a:spLocks/>
            </p:cNvSpPr>
            <p:nvPr/>
          </p:nvSpPr>
          <p:spPr>
            <a:xfrm>
              <a:off x="4853354" y="3446577"/>
              <a:ext cx="442127" cy="120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6" name="Rectangle 15"/>
            <p:cNvSpPr>
              <a:spLocks/>
            </p:cNvSpPr>
            <p:nvPr/>
          </p:nvSpPr>
          <p:spPr>
            <a:xfrm>
              <a:off x="4762918" y="3257863"/>
              <a:ext cx="1175658" cy="1690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grpSp>
      <p:sp>
        <p:nvSpPr>
          <p:cNvPr id="20" name="TextBox 19"/>
          <p:cNvSpPr txBox="1">
            <a:spLocks/>
          </p:cNvSpPr>
          <p:nvPr/>
        </p:nvSpPr>
        <p:spPr>
          <a:xfrm>
            <a:off x="1006194" y="2823594"/>
            <a:ext cx="3084844" cy="369332"/>
          </a:xfrm>
          <a:prstGeom prst="rect">
            <a:avLst/>
          </a:prstGeom>
          <a:noFill/>
        </p:spPr>
        <p:txBody>
          <a:bodyPr wrap="square" rtlCol="0">
            <a:spAutoFit/>
          </a:bodyPr>
          <a:lstStyle/>
          <a:p>
            <a:r>
              <a:rPr lang="en-US" b="1" dirty="0">
                <a:uFillTx/>
              </a:rPr>
              <a:t>PPS - CSAL (Classic View)</a:t>
            </a:r>
          </a:p>
        </p:txBody>
      </p:sp>
      <p:sp>
        <p:nvSpPr>
          <p:cNvPr id="21" name="TextBox 20"/>
          <p:cNvSpPr txBox="1">
            <a:spLocks/>
          </p:cNvSpPr>
          <p:nvPr/>
        </p:nvSpPr>
        <p:spPr>
          <a:xfrm>
            <a:off x="5534167" y="2823594"/>
            <a:ext cx="2773345" cy="369332"/>
          </a:xfrm>
          <a:prstGeom prst="rect">
            <a:avLst/>
          </a:prstGeom>
          <a:noFill/>
        </p:spPr>
        <p:txBody>
          <a:bodyPr wrap="square" rtlCol="0">
            <a:spAutoFit/>
          </a:bodyPr>
          <a:lstStyle/>
          <a:p>
            <a:r>
              <a:rPr lang="en-US" b="1" dirty="0" err="1">
                <a:uFillTx/>
              </a:rPr>
              <a:t>UCPath</a:t>
            </a:r>
            <a:r>
              <a:rPr lang="en-US" b="1" dirty="0">
                <a:uFillTx/>
              </a:rPr>
              <a:t> -  </a:t>
            </a:r>
            <a:r>
              <a:rPr lang="en-US" b="1" dirty="0" err="1">
                <a:uFillTx/>
              </a:rPr>
              <a:t>PayPath</a:t>
            </a:r>
            <a:endParaRPr lang="en-US" b="1" dirty="0">
              <a:uFillTx/>
            </a:endParaRPr>
          </a:p>
        </p:txBody>
      </p:sp>
    </p:spTree>
    <p:extLst>
      <p:ext uri="{BB962C8B-B14F-4D97-AF65-F5344CB8AC3E}">
        <p14:creationId xmlns:p14="http://schemas.microsoft.com/office/powerpoint/2010/main" val="28399361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body" idx="1"/>
          </p:nvPr>
        </p:nvSpPr>
        <p:spPr>
          <a:xfrm>
            <a:off x="137160" y="1311442"/>
            <a:ext cx="2967990" cy="4917908"/>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a:uFillTx/>
              </a:rPr>
              <a:t>Here are some examples of PayPath Actions that do not result in a retroactive pay:</a:t>
            </a:r>
            <a:endParaRPr>
              <a:uFillTx/>
            </a:endParaRPr>
          </a:p>
          <a:p>
            <a:pPr marL="0" lvl="0" indent="0" algn="l" rtl="0">
              <a:lnSpc>
                <a:spcPct val="80000"/>
              </a:lnSpc>
              <a:spcBef>
                <a:spcPts val="592"/>
              </a:spcBef>
              <a:spcAft>
                <a:spcPts val="0"/>
              </a:spcAft>
              <a:buClr>
                <a:schemeClr val="dk1"/>
              </a:buClr>
              <a:buSzPts val="2960"/>
              <a:buNone/>
            </a:pPr>
            <a:endParaRPr sz="2960">
              <a:uFillTx/>
            </a:endParaRPr>
          </a:p>
          <a:p>
            <a:pPr marL="342900" lvl="0" indent="-342900" algn="l" rtl="0">
              <a:lnSpc>
                <a:spcPct val="80000"/>
              </a:lnSpc>
              <a:spcBef>
                <a:spcPts val="388"/>
              </a:spcBef>
              <a:spcAft>
                <a:spcPts val="0"/>
              </a:spcAft>
              <a:buClr>
                <a:schemeClr val="dk1"/>
              </a:buClr>
              <a:buSzPts val="1942"/>
              <a:buChar char="•"/>
            </a:pPr>
            <a:r>
              <a:rPr lang="en-US" sz="1942">
                <a:uFillTx/>
              </a:rPr>
              <a:t>Reports To </a:t>
            </a:r>
            <a:br>
              <a:rPr lang="en-US" sz="1942">
                <a:uFillTx/>
              </a:rPr>
            </a:br>
            <a:r>
              <a:rPr lang="en-US" sz="1942">
                <a:uFillTx/>
              </a:rPr>
              <a:t>(Position Data)</a:t>
            </a:r>
            <a:endParaRPr>
              <a:uFillTx/>
            </a:endParaRPr>
          </a:p>
          <a:p>
            <a:pPr marL="342900" lvl="0" indent="-342900" algn="l" rtl="0">
              <a:lnSpc>
                <a:spcPct val="80000"/>
              </a:lnSpc>
              <a:spcBef>
                <a:spcPts val="388"/>
              </a:spcBef>
              <a:spcAft>
                <a:spcPts val="0"/>
              </a:spcAft>
              <a:buClr>
                <a:schemeClr val="dk1"/>
              </a:buClr>
              <a:buSzPts val="1942"/>
              <a:buChar char="•"/>
            </a:pPr>
            <a:r>
              <a:rPr lang="en-US" sz="1942">
                <a:uFillTx/>
              </a:rPr>
              <a:t>Department Location </a:t>
            </a:r>
            <a:br>
              <a:rPr lang="en-US" sz="1942">
                <a:uFillTx/>
              </a:rPr>
            </a:br>
            <a:r>
              <a:rPr lang="en-US" sz="1942">
                <a:uFillTx/>
              </a:rPr>
              <a:t>(Position Data)</a:t>
            </a:r>
            <a:endParaRPr>
              <a:uFillTx/>
            </a:endParaRPr>
          </a:p>
          <a:p>
            <a:pPr marL="342900" lvl="0" indent="-342900" algn="l" rtl="0">
              <a:lnSpc>
                <a:spcPct val="80000"/>
              </a:lnSpc>
              <a:spcBef>
                <a:spcPts val="388"/>
              </a:spcBef>
              <a:spcAft>
                <a:spcPts val="0"/>
              </a:spcAft>
              <a:buClr>
                <a:schemeClr val="dk1"/>
              </a:buClr>
              <a:buSzPts val="1942"/>
              <a:buChar char="•"/>
            </a:pPr>
            <a:r>
              <a:rPr lang="en-US" sz="1942">
                <a:uFillTx/>
              </a:rPr>
              <a:t>Probation Code/Probation End Date (Job Data</a:t>
            </a:r>
            <a:endParaRPr>
              <a:uFillTx/>
            </a:endParaRPr>
          </a:p>
        </p:txBody>
      </p:sp>
      <p:sp>
        <p:nvSpPr>
          <p:cNvPr id="441" name="Google Shape;441;p35"/>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Black"/>
              <a:buNone/>
            </a:pPr>
            <a:r>
              <a:rPr lang="en-US" sz="3200">
                <a:uFillTx/>
              </a:rPr>
              <a:t>Retroactive Transaction – No Impact to Pay</a:t>
            </a:r>
            <a:endParaRPr>
              <a:uFillTx/>
            </a:endParaRPr>
          </a:p>
        </p:txBody>
      </p:sp>
      <p:pic>
        <p:nvPicPr>
          <p:cNvPr id="442" name="Google Shape;442;p35"/>
          <p:cNvPicPr preferRelativeResize="0"/>
          <p:nvPr/>
        </p:nvPicPr>
        <p:blipFill rotWithShape="1">
          <a:blip r:embed="rId3"/>
          <a:srcRect/>
          <a:stretch/>
        </p:blipFill>
        <p:spPr>
          <a:xfrm>
            <a:off x="3105150" y="1534132"/>
            <a:ext cx="4819048" cy="4472527"/>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pic>
        <p:nvPicPr>
          <p:cNvPr id="443" name="Google Shape;443;p35"/>
          <p:cNvPicPr preferRelativeResize="0"/>
          <p:nvPr/>
        </p:nvPicPr>
        <p:blipFill rotWithShape="1">
          <a:blip r:embed="rId4"/>
          <a:srcRect/>
          <a:stretch/>
        </p:blipFill>
        <p:spPr>
          <a:xfrm>
            <a:off x="3105150" y="2694204"/>
            <a:ext cx="5340183" cy="2152381"/>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Tree>
    <p:extLst>
      <p:ext uri="{BB962C8B-B14F-4D97-AF65-F5344CB8AC3E}">
        <p14:creationId xmlns:p14="http://schemas.microsoft.com/office/powerpoint/2010/main" val="24374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txBox="1">
            <a:spLocks noGrp="1"/>
          </p:cNvSpPr>
          <p:nvPr>
            <p:ph type="body" idx="1"/>
          </p:nvPr>
        </p:nvSpPr>
        <p:spPr>
          <a:xfrm>
            <a:off x="107577" y="1189037"/>
            <a:ext cx="3240740" cy="53498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en-US" sz="2200">
                <a:uFillTx/>
              </a:rPr>
              <a:t>Here are some examples of PayPath Actions that result in a retroactive pay:</a:t>
            </a:r>
            <a:endParaRPr>
              <a:uFillTx/>
            </a:endParaRPr>
          </a:p>
          <a:p>
            <a:pPr marL="342900" lvl="0" indent="-342900" algn="l" rtl="0">
              <a:spcBef>
                <a:spcPts val="360"/>
              </a:spcBef>
              <a:spcAft>
                <a:spcPts val="0"/>
              </a:spcAft>
              <a:buClr>
                <a:schemeClr val="dk1"/>
              </a:buClr>
              <a:buSzPts val="1800"/>
              <a:buChar char="•"/>
            </a:pPr>
            <a:r>
              <a:rPr lang="en-US" sz="1800">
                <a:uFillTx/>
              </a:rPr>
              <a:t>Job Code – Promotion/Reclassification (Position Data)</a:t>
            </a:r>
            <a:endParaRPr>
              <a:uFillTx/>
            </a:endParaRPr>
          </a:p>
          <a:p>
            <a:pPr marL="342900" lvl="0" indent="-342900" algn="l" rtl="0">
              <a:spcBef>
                <a:spcPts val="360"/>
              </a:spcBef>
              <a:spcAft>
                <a:spcPts val="0"/>
              </a:spcAft>
              <a:buClr>
                <a:schemeClr val="dk1"/>
              </a:buClr>
              <a:buSzPts val="1800"/>
              <a:buChar char="•"/>
            </a:pPr>
            <a:r>
              <a:rPr lang="en-US" sz="1800">
                <a:uFillTx/>
              </a:rPr>
              <a:t>Salary Admin Plan </a:t>
            </a:r>
            <a:br>
              <a:rPr lang="en-US" sz="1800">
                <a:uFillTx/>
              </a:rPr>
            </a:br>
            <a:r>
              <a:rPr lang="en-US" sz="1800">
                <a:uFillTx/>
              </a:rPr>
              <a:t>(Position Data)</a:t>
            </a:r>
            <a:endParaRPr>
              <a:uFillTx/>
            </a:endParaRPr>
          </a:p>
          <a:p>
            <a:pPr marL="342900" lvl="0" indent="-342900" algn="l" rtl="0">
              <a:spcBef>
                <a:spcPts val="360"/>
              </a:spcBef>
              <a:spcAft>
                <a:spcPts val="0"/>
              </a:spcAft>
              <a:buClr>
                <a:schemeClr val="dk1"/>
              </a:buClr>
              <a:buSzPts val="1800"/>
              <a:buChar char="•"/>
            </a:pPr>
            <a:r>
              <a:rPr lang="en-US" sz="1800">
                <a:uFillTx/>
              </a:rPr>
              <a:t>FTE </a:t>
            </a:r>
            <a:br>
              <a:rPr lang="en-US" sz="1800">
                <a:uFillTx/>
              </a:rPr>
            </a:br>
            <a:r>
              <a:rPr lang="en-US" sz="1800">
                <a:uFillTx/>
              </a:rPr>
              <a:t>(Position or Job Data)</a:t>
            </a:r>
            <a:endParaRPr>
              <a:uFillTx/>
            </a:endParaRPr>
          </a:p>
          <a:p>
            <a:pPr marL="342900" lvl="0" indent="-342900" algn="l" rtl="0">
              <a:spcBef>
                <a:spcPts val="360"/>
              </a:spcBef>
              <a:spcAft>
                <a:spcPts val="0"/>
              </a:spcAft>
              <a:buClr>
                <a:schemeClr val="dk1"/>
              </a:buClr>
              <a:buSzPts val="1800"/>
              <a:buChar char="•"/>
            </a:pPr>
            <a:r>
              <a:rPr lang="en-US" sz="1800">
                <a:uFillTx/>
              </a:rPr>
              <a:t>Compensation Rate </a:t>
            </a:r>
            <a:br>
              <a:rPr lang="en-US" sz="1800">
                <a:uFillTx/>
              </a:rPr>
            </a:br>
            <a:r>
              <a:rPr lang="en-US" sz="1800">
                <a:uFillTx/>
              </a:rPr>
              <a:t>(Job Data)</a:t>
            </a:r>
            <a:endParaRPr>
              <a:uFillTx/>
            </a:endParaRPr>
          </a:p>
          <a:p>
            <a:pPr marL="342900" lvl="0" indent="-342900" algn="l" rtl="0">
              <a:spcBef>
                <a:spcPts val="360"/>
              </a:spcBef>
              <a:spcAft>
                <a:spcPts val="0"/>
              </a:spcAft>
              <a:buClr>
                <a:schemeClr val="dk1"/>
              </a:buClr>
              <a:buSzPts val="1800"/>
              <a:buChar char="•"/>
            </a:pPr>
            <a:r>
              <a:rPr lang="en-US" sz="1800">
                <a:uFillTx/>
              </a:rPr>
              <a:t>Change of Effective Date  or Pay Period Amount </a:t>
            </a:r>
            <a:br>
              <a:rPr lang="en-US" sz="1800">
                <a:uFillTx/>
              </a:rPr>
            </a:br>
            <a:r>
              <a:rPr lang="en-US" sz="1800">
                <a:uFillTx/>
              </a:rPr>
              <a:t>(Additional Pay)</a:t>
            </a:r>
            <a:endParaRPr>
              <a:uFillTx/>
            </a:endParaRPr>
          </a:p>
          <a:p>
            <a:pPr marL="342900" lvl="0" indent="-139700" algn="l" rtl="0">
              <a:spcBef>
                <a:spcPts val="640"/>
              </a:spcBef>
              <a:spcAft>
                <a:spcPts val="0"/>
              </a:spcAft>
              <a:buClr>
                <a:schemeClr val="dk1"/>
              </a:buClr>
              <a:buSzPts val="3200"/>
              <a:buNone/>
            </a:pPr>
            <a:endParaRPr>
              <a:uFillTx/>
            </a:endParaRPr>
          </a:p>
        </p:txBody>
      </p:sp>
      <p:sp>
        <p:nvSpPr>
          <p:cNvPr id="449" name="Google Shape;449;p36"/>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Black"/>
              <a:buNone/>
            </a:pPr>
            <a:r>
              <a:rPr lang="en-US" sz="3200">
                <a:uFillTx/>
              </a:rPr>
              <a:t>Retroactive Transaction – Impact to Pay</a:t>
            </a:r>
            <a:endParaRPr>
              <a:uFillTx/>
            </a:endParaRPr>
          </a:p>
        </p:txBody>
      </p:sp>
      <p:grpSp>
        <p:nvGrpSpPr>
          <p:cNvPr id="450" name="Google Shape;450;p36"/>
          <p:cNvGrpSpPr/>
          <p:nvPr/>
        </p:nvGrpSpPr>
        <p:grpSpPr>
          <a:xfrm>
            <a:off x="3573602" y="1653836"/>
            <a:ext cx="4939464" cy="3843158"/>
            <a:chOff x="3573602" y="1653836"/>
            <a:chExt cx="4939464" cy="3843158"/>
          </a:xfrm>
        </p:grpSpPr>
        <p:pic>
          <p:nvPicPr>
            <p:cNvPr id="451" name="Google Shape;451;p36"/>
            <p:cNvPicPr preferRelativeResize="0"/>
            <p:nvPr/>
          </p:nvPicPr>
          <p:blipFill rotWithShape="1">
            <a:blip r:embed="rId3"/>
            <a:srcRect/>
            <a:stretch/>
          </p:blipFill>
          <p:spPr>
            <a:xfrm>
              <a:off x="3573602" y="1930834"/>
              <a:ext cx="4939464" cy="3566160"/>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
          <p:nvSpPr>
            <p:cNvPr id="452" name="Google Shape;452;p36"/>
            <p:cNvSpPr txBox="1">
              <a:spLocks/>
            </p:cNvSpPr>
            <p:nvPr/>
          </p:nvSpPr>
          <p:spPr>
            <a:xfrm>
              <a:off x="4837680" y="1653836"/>
              <a:ext cx="172329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uFillTx/>
                  <a:latin typeface="Calibri"/>
                  <a:ea typeface="Calibri"/>
                  <a:cs typeface="Calibri"/>
                  <a:sym typeface="Calibri"/>
                </a:rPr>
                <a:t>Position Data tab</a:t>
              </a:r>
              <a:endParaRPr>
                <a:uFillTx/>
              </a:endParaRPr>
            </a:p>
          </p:txBody>
        </p:sp>
      </p:grpSp>
      <p:grpSp>
        <p:nvGrpSpPr>
          <p:cNvPr id="453" name="Google Shape;453;p36"/>
          <p:cNvGrpSpPr/>
          <p:nvPr/>
        </p:nvGrpSpPr>
        <p:grpSpPr>
          <a:xfrm>
            <a:off x="3177041" y="2323033"/>
            <a:ext cx="5732585" cy="2781761"/>
            <a:chOff x="3591657" y="6079351"/>
            <a:chExt cx="5732585" cy="2781761"/>
          </a:xfrm>
        </p:grpSpPr>
        <p:pic>
          <p:nvPicPr>
            <p:cNvPr id="454" name="Google Shape;454;p36"/>
            <p:cNvPicPr preferRelativeResize="0"/>
            <p:nvPr/>
          </p:nvPicPr>
          <p:blipFill rotWithShape="1">
            <a:blip r:embed="rId4"/>
            <a:srcRect/>
            <a:stretch/>
          </p:blipFill>
          <p:spPr>
            <a:xfrm>
              <a:off x="3591657" y="6356350"/>
              <a:ext cx="5732585" cy="2504762"/>
            </a:xfrm>
            <a:prstGeom prst="rect">
              <a:avLst/>
            </a:prstGeom>
            <a:noFill/>
            <a:ln w="9525"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pic>
        <p:sp>
          <p:nvSpPr>
            <p:cNvPr id="455" name="Google Shape;455;p36"/>
            <p:cNvSpPr txBox="1">
              <a:spLocks/>
            </p:cNvSpPr>
            <p:nvPr/>
          </p:nvSpPr>
          <p:spPr>
            <a:xfrm>
              <a:off x="5877810" y="6079351"/>
              <a:ext cx="158452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uFillTx/>
                  <a:latin typeface="Calibri"/>
                  <a:ea typeface="Calibri"/>
                  <a:cs typeface="Calibri"/>
                  <a:sym typeface="Calibri"/>
                </a:rPr>
                <a:t>Job Data tab</a:t>
              </a:r>
              <a:endParaRPr>
                <a:uFillTx/>
              </a:endParaRPr>
            </a:p>
          </p:txBody>
        </p:sp>
      </p:grpSp>
      <p:grpSp>
        <p:nvGrpSpPr>
          <p:cNvPr id="456" name="Google Shape;456;p36"/>
          <p:cNvGrpSpPr/>
          <p:nvPr/>
        </p:nvGrpSpPr>
        <p:grpSpPr>
          <a:xfrm>
            <a:off x="3367142" y="1609756"/>
            <a:ext cx="5352381" cy="3429380"/>
            <a:chOff x="4837680" y="2788470"/>
            <a:chExt cx="5352381" cy="3429380"/>
          </a:xfrm>
        </p:grpSpPr>
        <p:pic>
          <p:nvPicPr>
            <p:cNvPr id="457" name="Google Shape;457;p36"/>
            <p:cNvPicPr preferRelativeResize="0"/>
            <p:nvPr/>
          </p:nvPicPr>
          <p:blipFill rotWithShape="1">
            <a:blip r:embed="rId5"/>
            <a:srcRect/>
            <a:stretch/>
          </p:blipFill>
          <p:spPr>
            <a:xfrm>
              <a:off x="4837680" y="3065469"/>
              <a:ext cx="5352381" cy="3152381"/>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
          <p:nvSpPr>
            <p:cNvPr id="458" name="Google Shape;458;p36"/>
            <p:cNvSpPr txBox="1">
              <a:spLocks/>
            </p:cNvSpPr>
            <p:nvPr/>
          </p:nvSpPr>
          <p:spPr>
            <a:xfrm>
              <a:off x="6520373" y="2788470"/>
              <a:ext cx="198644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uFillTx/>
                  <a:latin typeface="Calibri"/>
                  <a:ea typeface="Calibri"/>
                  <a:cs typeface="Calibri"/>
                  <a:sym typeface="Calibri"/>
                </a:rPr>
                <a:t>Additional Pay Data tab</a:t>
              </a:r>
              <a:endParaRPr>
                <a:uFillTx/>
              </a:endParaRPr>
            </a:p>
          </p:txBody>
        </p:sp>
      </p:grpSp>
    </p:spTree>
    <p:extLst>
      <p:ext uri="{BB962C8B-B14F-4D97-AF65-F5344CB8AC3E}">
        <p14:creationId xmlns:p14="http://schemas.microsoft.com/office/powerpoint/2010/main" val="23628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7"/>
          <p:cNvSpPr txBox="1">
            <a:spLocks noGrp="1"/>
          </p:cNvSpPr>
          <p:nvPr>
            <p:ph type="body" idx="1"/>
          </p:nvPr>
        </p:nvSpPr>
        <p:spPr>
          <a:xfrm>
            <a:off x="1709529" y="1169483"/>
            <a:ext cx="7265506" cy="398561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uFillTx/>
              </a:rPr>
              <a:t>The effective date for a change on the Position Data page cannot be the same as the original effective date or a previously used effective date.  This change can only be made by UCPC via </a:t>
            </a:r>
            <a:r>
              <a:rPr lang="en-US" b="1" dirty="0">
                <a:uFillTx/>
              </a:rPr>
              <a:t>Position Update Request Form</a:t>
            </a:r>
            <a:r>
              <a:rPr lang="en-US" dirty="0">
                <a:uFillTx/>
              </a:rPr>
              <a:t>.</a:t>
            </a:r>
            <a:endParaRPr dirty="0">
              <a:uFillTx/>
            </a:endParaRPr>
          </a:p>
          <a:p>
            <a:pPr marL="342900" lvl="0" indent="-139700" algn="l" rtl="0">
              <a:lnSpc>
                <a:spcPct val="100000"/>
              </a:lnSpc>
              <a:spcBef>
                <a:spcPts val="900"/>
              </a:spcBef>
              <a:spcAft>
                <a:spcPts val="0"/>
              </a:spcAft>
              <a:buClr>
                <a:schemeClr val="dk1"/>
              </a:buClr>
              <a:buSzPts val="3200"/>
              <a:buNone/>
            </a:pPr>
            <a:endParaRPr dirty="0">
              <a:uFillTx/>
            </a:endParaRPr>
          </a:p>
        </p:txBody>
      </p:sp>
      <p:sp>
        <p:nvSpPr>
          <p:cNvPr id="465" name="Google Shape;465;p37"/>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0000"/>
              </a:buClr>
              <a:buSzPts val="3060"/>
              <a:buFont typeface="Arial Black"/>
              <a:buNone/>
            </a:pPr>
            <a:r>
              <a:rPr lang="en-US" sz="3060">
                <a:uFillTx/>
              </a:rPr>
              <a:t>Additional Info on Retroactive Transactions</a:t>
            </a:r>
            <a:endParaRPr>
              <a:uFillTx/>
            </a:endParaRPr>
          </a:p>
        </p:txBody>
      </p:sp>
      <p:pic>
        <p:nvPicPr>
          <p:cNvPr id="466" name="Google Shape;466;p37"/>
          <p:cNvPicPr preferRelativeResize="0"/>
          <p:nvPr/>
        </p:nvPicPr>
        <p:blipFill rotWithShape="1">
          <a:blip r:embed="rId3"/>
          <a:srcRect/>
          <a:stretch/>
        </p:blipFill>
        <p:spPr>
          <a:xfrm>
            <a:off x="-26339" y="1381518"/>
            <a:ext cx="1735868" cy="1628949"/>
          </a:xfrm>
          <a:prstGeom prst="rect">
            <a:avLst/>
          </a:prstGeom>
          <a:noFill/>
          <a:ln>
            <a:noFill/>
          </a:ln>
        </p:spPr>
      </p:pic>
      <p:pic>
        <p:nvPicPr>
          <p:cNvPr id="467" name="Google Shape;467;p37"/>
          <p:cNvPicPr preferRelativeResize="0"/>
          <p:nvPr/>
        </p:nvPicPr>
        <p:blipFill rotWithShape="1">
          <a:blip r:embed="rId4"/>
          <a:srcRect/>
          <a:stretch/>
        </p:blipFill>
        <p:spPr>
          <a:xfrm>
            <a:off x="1040378" y="4149255"/>
            <a:ext cx="7455051" cy="2011680"/>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Tree>
    <p:extLst>
      <p:ext uri="{BB962C8B-B14F-4D97-AF65-F5344CB8AC3E}">
        <p14:creationId xmlns:p14="http://schemas.microsoft.com/office/powerpoint/2010/main" val="308539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8"/>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Instructor Demo</a:t>
            </a:r>
            <a:endParaRPr>
              <a:uFillTx/>
            </a:endParaRPr>
          </a:p>
        </p:txBody>
      </p:sp>
      <p:pic>
        <p:nvPicPr>
          <p:cNvPr id="473" name="Google Shape;473;p38"/>
          <p:cNvPicPr preferRelativeResize="0"/>
          <p:nvPr/>
        </p:nvPicPr>
        <p:blipFill rotWithShape="1">
          <a:blip r:embed="rId3"/>
          <a:srcRect/>
          <a:stretch/>
        </p:blipFill>
        <p:spPr>
          <a:xfrm>
            <a:off x="7127846" y="185204"/>
            <a:ext cx="717607" cy="717607"/>
          </a:xfrm>
          <a:prstGeom prst="rect">
            <a:avLst/>
          </a:prstGeom>
          <a:noFill/>
          <a:ln>
            <a:noFill/>
          </a:ln>
        </p:spPr>
      </p:pic>
      <p:sp>
        <p:nvSpPr>
          <p:cNvPr id="474" name="Google Shape;474;p38"/>
          <p:cNvSpPr>
            <a:spLocks/>
          </p:cNvSpPr>
          <p:nvPr/>
        </p:nvSpPr>
        <p:spPr>
          <a:xfrm>
            <a:off x="527685" y="2070258"/>
            <a:ext cx="8229600" cy="416052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1295D8"/>
              </a:buClr>
              <a:buSzPts val="2400"/>
              <a:buFont typeface="Noto Sans Symbols"/>
              <a:buChar char="⬥"/>
            </a:pPr>
            <a:r>
              <a:rPr lang="en-US" sz="2400">
                <a:solidFill>
                  <a:schemeClr val="dk1"/>
                </a:solidFill>
                <a:uFillTx/>
                <a:latin typeface="Arial"/>
                <a:ea typeface="Arial"/>
                <a:cs typeface="Arial"/>
                <a:sym typeface="Arial"/>
              </a:rPr>
              <a:t>Watch as your instructor demonstrates how to initiate a retroactive additional pay transaction in UCPath.</a:t>
            </a:r>
            <a:endParaRPr>
              <a:uFillTx/>
            </a:endParaRPr>
          </a:p>
          <a:p>
            <a:pPr marL="228600" marR="0" lvl="0" indent="-228600" algn="l" rtl="0">
              <a:lnSpc>
                <a:spcPct val="90000"/>
              </a:lnSpc>
              <a:spcBef>
                <a:spcPts val="1000"/>
              </a:spcBef>
              <a:spcAft>
                <a:spcPts val="0"/>
              </a:spcAft>
              <a:buClr>
                <a:srgbClr val="1295D8"/>
              </a:buClr>
              <a:buSzPts val="2400"/>
              <a:buFont typeface="Noto Sans Symbols"/>
              <a:buChar char="⬥"/>
            </a:pPr>
            <a:r>
              <a:rPr lang="en-US" sz="2400">
                <a:solidFill>
                  <a:schemeClr val="dk1"/>
                </a:solidFill>
                <a:uFillTx/>
                <a:latin typeface="Arial"/>
                <a:ea typeface="Arial"/>
                <a:cs typeface="Arial"/>
                <a:sym typeface="Arial"/>
              </a:rPr>
              <a:t>Follow along using the UCPath Help topic.</a:t>
            </a:r>
            <a:endParaRPr>
              <a:uFillTx/>
            </a:endParaRPr>
          </a:p>
          <a:p>
            <a:pPr marL="685800" marR="0" lvl="1" indent="-228600" algn="l" rtl="0">
              <a:lnSpc>
                <a:spcPct val="90000"/>
              </a:lnSpc>
              <a:spcBef>
                <a:spcPts val="500"/>
              </a:spcBef>
              <a:spcAft>
                <a:spcPts val="0"/>
              </a:spcAft>
              <a:buClr>
                <a:srgbClr val="1295D8"/>
              </a:buClr>
              <a:buSzPts val="2400"/>
              <a:buFont typeface="Noto Sans Symbols"/>
              <a:buChar char="⬥"/>
            </a:pPr>
            <a:r>
              <a:rPr lang="en-US" sz="2400" b="0" i="0" u="none" strike="noStrike" cap="none">
                <a:solidFill>
                  <a:schemeClr val="dk1"/>
                </a:solidFill>
                <a:uFillTx/>
                <a:latin typeface="Arial"/>
                <a:ea typeface="Arial"/>
                <a:cs typeface="Arial"/>
                <a:sym typeface="Arial"/>
              </a:rPr>
              <a:t>Open the UCPath Help site and refer to the </a:t>
            </a:r>
            <a:r>
              <a:rPr lang="en-US" sz="2400" b="0" i="1" u="none" strike="noStrike" cap="none">
                <a:solidFill>
                  <a:schemeClr val="dk1"/>
                </a:solidFill>
                <a:uFillTx/>
                <a:latin typeface="Arial"/>
                <a:ea typeface="Arial"/>
                <a:cs typeface="Arial"/>
                <a:sym typeface="Arial"/>
              </a:rPr>
              <a:t>Initiate Retroactive Additional Pay PayPath Transaction (Staff/Acad) </a:t>
            </a:r>
            <a:r>
              <a:rPr lang="en-US" sz="2400" b="0" i="0" u="none" strike="noStrike" cap="none">
                <a:solidFill>
                  <a:schemeClr val="dk1"/>
                </a:solidFill>
                <a:uFillTx/>
                <a:latin typeface="Arial"/>
                <a:ea typeface="Arial"/>
                <a:cs typeface="Arial"/>
                <a:sym typeface="Arial"/>
              </a:rPr>
              <a:t>topic.</a:t>
            </a:r>
            <a:endParaRPr>
              <a:uFillTx/>
            </a:endParaRPr>
          </a:p>
          <a:p>
            <a:pPr marL="228600" marR="0" lvl="0" indent="-228600" algn="l" rtl="0">
              <a:lnSpc>
                <a:spcPct val="90000"/>
              </a:lnSpc>
              <a:spcBef>
                <a:spcPts val="1000"/>
              </a:spcBef>
              <a:spcAft>
                <a:spcPts val="0"/>
              </a:spcAft>
              <a:buClr>
                <a:srgbClr val="1295D8"/>
              </a:buClr>
              <a:buSzPts val="2400"/>
              <a:buFont typeface="Noto Sans Symbols"/>
              <a:buChar char="⬥"/>
            </a:pPr>
            <a:r>
              <a:rPr lang="en-US" sz="2400">
                <a:solidFill>
                  <a:schemeClr val="dk1"/>
                </a:solidFill>
                <a:uFillTx/>
                <a:latin typeface="Arial"/>
                <a:ea typeface="Arial"/>
                <a:cs typeface="Arial"/>
                <a:sym typeface="Arial"/>
              </a:rPr>
              <a:t>Launch the </a:t>
            </a:r>
            <a:r>
              <a:rPr lang="en-US" sz="2400" b="1">
                <a:solidFill>
                  <a:schemeClr val="dk1"/>
                </a:solidFill>
                <a:uFillTx/>
                <a:latin typeface="Arial"/>
                <a:ea typeface="Arial"/>
                <a:cs typeface="Arial"/>
                <a:sym typeface="Arial"/>
              </a:rPr>
              <a:t>Print It </a:t>
            </a:r>
            <a:r>
              <a:rPr lang="en-US" sz="2400">
                <a:solidFill>
                  <a:schemeClr val="dk1"/>
                </a:solidFill>
                <a:uFillTx/>
                <a:latin typeface="Arial"/>
                <a:ea typeface="Arial"/>
                <a:cs typeface="Arial"/>
                <a:sym typeface="Arial"/>
              </a:rPr>
              <a:t>version of the topic.</a:t>
            </a:r>
            <a:endParaRPr>
              <a:uFillTx/>
            </a:endParaRPr>
          </a:p>
          <a:p>
            <a:pPr marL="228600" marR="0" lvl="0" indent="-228600" algn="l" rtl="0">
              <a:lnSpc>
                <a:spcPct val="90000"/>
              </a:lnSpc>
              <a:spcBef>
                <a:spcPts val="1000"/>
              </a:spcBef>
              <a:spcAft>
                <a:spcPts val="0"/>
              </a:spcAft>
              <a:buClr>
                <a:srgbClr val="1295D8"/>
              </a:buClr>
              <a:buSzPts val="2400"/>
              <a:buFont typeface="Noto Sans Symbols"/>
              <a:buChar char="⬥"/>
            </a:pPr>
            <a:r>
              <a:rPr lang="en-US" sz="2400">
                <a:solidFill>
                  <a:schemeClr val="dk1"/>
                </a:solidFill>
                <a:uFillTx/>
                <a:latin typeface="Arial"/>
                <a:ea typeface="Arial"/>
                <a:cs typeface="Arial"/>
                <a:sym typeface="Arial"/>
              </a:rPr>
              <a:t>At the end of the demonstration, you will have the opportunity to practice this task.</a:t>
            </a:r>
            <a:endParaRPr>
              <a:uFillTx/>
            </a:endParaRPr>
          </a:p>
        </p:txBody>
      </p:sp>
      <p:sp>
        <p:nvSpPr>
          <p:cNvPr id="475" name="Google Shape;475;p38"/>
          <p:cNvSpPr>
            <a:spLocks/>
          </p:cNvSpPr>
          <p:nvPr/>
        </p:nvSpPr>
        <p:spPr>
          <a:xfrm>
            <a:off x="527685" y="1304606"/>
            <a:ext cx="8229600" cy="64008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295D8"/>
              </a:buClr>
              <a:buSzPts val="2400"/>
              <a:buFont typeface="Noto Sans Symbols"/>
              <a:buNone/>
            </a:pPr>
            <a:r>
              <a:rPr lang="en-US" sz="2400" b="1">
                <a:solidFill>
                  <a:schemeClr val="dk1"/>
                </a:solidFill>
                <a:uFillTx/>
                <a:latin typeface="Arial"/>
                <a:ea typeface="Arial"/>
                <a:cs typeface="Arial"/>
                <a:sym typeface="Arial"/>
              </a:rPr>
              <a:t>Initiate Retroactive PayPathTransaction</a:t>
            </a:r>
            <a:endParaRPr sz="2400" b="1">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313011274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9"/>
          <p:cNvSpPr txBox="1">
            <a:spLocks noGrp="1"/>
          </p:cNvSpPr>
          <p:nvPr>
            <p:ph type="body" idx="1"/>
          </p:nvPr>
        </p:nvSpPr>
        <p:spPr>
          <a:xfrm>
            <a:off x="901148" y="2007687"/>
            <a:ext cx="7530007" cy="218739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000"/>
              <a:buChar char="•"/>
            </a:pPr>
            <a:r>
              <a:rPr lang="en-US" sz="2000">
                <a:solidFill>
                  <a:srgbClr val="0070C0"/>
                </a:solidFill>
                <a:uFillTx/>
              </a:rPr>
              <a:t>This is your opportunity to practice this task on your own.</a:t>
            </a:r>
            <a:endParaRPr>
              <a:uFillTx/>
            </a:endParaRPr>
          </a:p>
          <a:p>
            <a:pPr marL="742950" lvl="1" indent="-285750" algn="l" rtl="0">
              <a:spcBef>
                <a:spcPts val="400"/>
              </a:spcBef>
              <a:spcAft>
                <a:spcPts val="0"/>
              </a:spcAft>
              <a:buClr>
                <a:schemeClr val="dk1"/>
              </a:buClr>
              <a:buSzPts val="2000"/>
              <a:buChar char="•"/>
            </a:pPr>
            <a:r>
              <a:rPr lang="en-US" sz="2000">
                <a:uFillTx/>
              </a:rPr>
              <a:t>Use your PayPath Workbook to compete the following tasks:</a:t>
            </a:r>
            <a:endParaRPr>
              <a:uFillTx/>
            </a:endParaRPr>
          </a:p>
          <a:p>
            <a:pPr marL="1143000" lvl="2" indent="-228600" algn="l" rtl="0">
              <a:spcBef>
                <a:spcPts val="360"/>
              </a:spcBef>
              <a:spcAft>
                <a:spcPts val="0"/>
              </a:spcAft>
              <a:buClr>
                <a:schemeClr val="dk1"/>
              </a:buClr>
              <a:buSzPts val="1800"/>
              <a:buChar char="•"/>
            </a:pPr>
            <a:r>
              <a:rPr lang="en-US" sz="1800">
                <a:uFillTx/>
              </a:rPr>
              <a:t>(A) Initiate retroactive PayPath transaction with no impact to pay</a:t>
            </a:r>
            <a:endParaRPr>
              <a:uFillTx/>
            </a:endParaRPr>
          </a:p>
          <a:p>
            <a:pPr marL="1143000" lvl="2" indent="-228600" algn="l" rtl="0">
              <a:spcBef>
                <a:spcPts val="360"/>
              </a:spcBef>
              <a:spcAft>
                <a:spcPts val="0"/>
              </a:spcAft>
              <a:buClr>
                <a:schemeClr val="dk1"/>
              </a:buClr>
              <a:buSzPts val="1800"/>
              <a:buChar char="•"/>
            </a:pPr>
            <a:r>
              <a:rPr lang="en-US" sz="1800">
                <a:uFillTx/>
              </a:rPr>
              <a:t>(B) Initiate retroactive PayPath transaction with impact to pay.</a:t>
            </a:r>
            <a:endParaRPr>
              <a:uFillTx/>
            </a:endParaRPr>
          </a:p>
          <a:p>
            <a:pPr marL="742950" lvl="1" indent="-158750" algn="l" rtl="0">
              <a:spcBef>
                <a:spcPts val="400"/>
              </a:spcBef>
              <a:spcAft>
                <a:spcPts val="0"/>
              </a:spcAft>
              <a:buClr>
                <a:schemeClr val="dk1"/>
              </a:buClr>
              <a:buSzPts val="2000"/>
              <a:buNone/>
            </a:pPr>
            <a:endParaRPr sz="2000">
              <a:solidFill>
                <a:srgbClr val="0070C0"/>
              </a:solidFill>
              <a:uFillTx/>
            </a:endParaRPr>
          </a:p>
          <a:p>
            <a:pPr marL="742950" lvl="1" indent="-285750" algn="l" rtl="0">
              <a:spcBef>
                <a:spcPts val="400"/>
              </a:spcBef>
              <a:spcAft>
                <a:spcPts val="0"/>
              </a:spcAft>
              <a:buClr>
                <a:srgbClr val="0070C0"/>
              </a:buClr>
              <a:buSzPts val="2000"/>
              <a:buChar char="•"/>
            </a:pPr>
            <a:r>
              <a:rPr lang="en-US" sz="2000">
                <a:solidFill>
                  <a:srgbClr val="0070C0"/>
                </a:solidFill>
                <a:uFillTx/>
              </a:rPr>
              <a:t>Ask your instructor for assistance, if needed.</a:t>
            </a:r>
            <a:endParaRPr>
              <a:uFillTx/>
            </a:endParaRPr>
          </a:p>
        </p:txBody>
      </p:sp>
      <p:sp>
        <p:nvSpPr>
          <p:cNvPr id="482" name="Google Shape;482;p39"/>
          <p:cNvSpPr txBox="1">
            <a:spLocks noGrp="1"/>
          </p:cNvSpPr>
          <p:nvPr>
            <p:ph type="body" idx="2"/>
          </p:nvPr>
        </p:nvSpPr>
        <p:spPr>
          <a:xfrm>
            <a:off x="457200" y="1207912"/>
            <a:ext cx="8229600" cy="7885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None/>
            </a:pPr>
            <a:r>
              <a:rPr lang="en-US">
                <a:uFillTx/>
              </a:rPr>
              <a:t>Initiate Retroactive PayPath Transation</a:t>
            </a:r>
            <a:endParaRPr>
              <a:uFillTx/>
            </a:endParaRPr>
          </a:p>
        </p:txBody>
      </p:sp>
      <p:sp>
        <p:nvSpPr>
          <p:cNvPr id="483" name="Google Shape;483;p39"/>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Exercise 5 A/B</a:t>
            </a:r>
            <a:endParaRPr>
              <a:uFillTx/>
            </a:endParaRPr>
          </a:p>
        </p:txBody>
      </p:sp>
      <p:pic>
        <p:nvPicPr>
          <p:cNvPr id="484" name="Google Shape;484;p39"/>
          <p:cNvPicPr preferRelativeResize="0"/>
          <p:nvPr/>
        </p:nvPicPr>
        <p:blipFill rotWithShape="1">
          <a:blip r:embed="rId3"/>
          <a:srcRect/>
          <a:stretch/>
        </p:blipFill>
        <p:spPr>
          <a:xfrm>
            <a:off x="6522694" y="4315312"/>
            <a:ext cx="2372868" cy="2372868"/>
          </a:xfrm>
          <a:prstGeom prst="rect">
            <a:avLst/>
          </a:prstGeom>
          <a:noFill/>
          <a:ln>
            <a:noFill/>
          </a:ln>
          <a:effectLst>
            <a:outerShdw blurRad="292100" dist="139700" dir="2700000" algn="tl" rotWithShape="0">
              <a:srgbClr val="333333">
                <a:alpha val="64705"/>
              </a:srgbClr>
            </a:outerShdw>
          </a:effectLst>
        </p:spPr>
      </p:pic>
      <p:sp>
        <p:nvSpPr>
          <p:cNvPr id="485" name="Google Shape;485;p39"/>
          <p:cNvSpPr txBox="1">
            <a:spLocks/>
          </p:cNvSpPr>
          <p:nvPr/>
        </p:nvSpPr>
        <p:spPr>
          <a:xfrm>
            <a:off x="290162" y="4532290"/>
            <a:ext cx="2157089" cy="1600438"/>
          </a:xfrm>
          <a:prstGeom prst="rect">
            <a:avLst/>
          </a:prstGeom>
          <a:noFill/>
          <a:ln w="38100"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uFillTx/>
                <a:latin typeface="Calibri"/>
                <a:ea typeface="Calibri"/>
                <a:cs typeface="Calibri"/>
                <a:sym typeface="Calibri"/>
              </a:rPr>
              <a:t>Navigation</a:t>
            </a:r>
            <a:r>
              <a:rPr lang="en-US" sz="1800" i="1">
                <a:solidFill>
                  <a:schemeClr val="dk1"/>
                </a:solidFill>
                <a:uFillTx/>
                <a:latin typeface="Calibri"/>
                <a:ea typeface="Calibri"/>
                <a:cs typeface="Calibri"/>
                <a:sym typeface="Calibri"/>
              </a:rPr>
              <a:t>:</a:t>
            </a:r>
            <a:endParaRPr>
              <a:uFillTx/>
            </a:endParaRPr>
          </a:p>
          <a:p>
            <a:pPr marL="0" marR="0" lvl="0" indent="0" algn="l" rtl="0">
              <a:spcBef>
                <a:spcPts val="0"/>
              </a:spcBef>
              <a:spcAft>
                <a:spcPts val="0"/>
              </a:spcAft>
              <a:buNone/>
            </a:pPr>
            <a:endParaRPr sz="800" i="1">
              <a:solidFill>
                <a:schemeClr val="dk1"/>
              </a:solidFill>
              <a:uFillTx/>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PeopleSoft Menu </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Customization</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UC Extensions</a:t>
            </a:r>
            <a:endParaRPr>
              <a:uFillTx/>
            </a:endParaRPr>
          </a:p>
          <a:p>
            <a:pPr marL="0" marR="0" lvl="0" indent="0" algn="l" rtl="0">
              <a:spcBef>
                <a:spcPts val="0"/>
              </a:spcBef>
              <a:spcAft>
                <a:spcPts val="0"/>
              </a:spcAft>
              <a:buNone/>
            </a:pPr>
            <a:r>
              <a:rPr lang="en-US" sz="1800" i="1">
                <a:solidFill>
                  <a:schemeClr val="dk1"/>
                </a:solidFill>
                <a:uFillTx/>
                <a:latin typeface="Calibri"/>
                <a:ea typeface="Calibri"/>
                <a:cs typeface="Calibri"/>
                <a:sym typeface="Calibri"/>
              </a:rPr>
              <a:t> &gt; PayPath Actions</a:t>
            </a:r>
            <a:endParaRPr>
              <a:uFillTx/>
            </a:endParaRPr>
          </a:p>
        </p:txBody>
      </p:sp>
    </p:spTree>
    <p:extLst>
      <p:ext uri="{BB962C8B-B14F-4D97-AF65-F5344CB8AC3E}">
        <p14:creationId xmlns:p14="http://schemas.microsoft.com/office/powerpoint/2010/main" val="34615939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0"/>
          <p:cNvSpPr txBox="1">
            <a:spLocks noGrp="1"/>
          </p:cNvSpPr>
          <p:nvPr>
            <p:ph type="title"/>
          </p:nvPr>
        </p:nvSpPr>
        <p:spPr>
          <a:xfrm>
            <a:off x="459619" y="4022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Lesson Objectives Review</a:t>
            </a:r>
            <a:endParaRPr>
              <a:uFillTx/>
            </a:endParaRPr>
          </a:p>
        </p:txBody>
      </p:sp>
      <p:pic>
        <p:nvPicPr>
          <p:cNvPr id="492" name="Google Shape;492;p40"/>
          <p:cNvPicPr preferRelativeResize="0"/>
          <p:nvPr/>
        </p:nvPicPr>
        <p:blipFill rotWithShape="1">
          <a:blip r:embed="rId3"/>
          <a:srcRect/>
          <a:stretch/>
        </p:blipFill>
        <p:spPr>
          <a:xfrm>
            <a:off x="7799832" y="283464"/>
            <a:ext cx="914400" cy="914400"/>
          </a:xfrm>
          <a:prstGeom prst="rect">
            <a:avLst/>
          </a:prstGeom>
          <a:noFill/>
          <a:ln>
            <a:noFill/>
          </a:ln>
        </p:spPr>
      </p:pic>
      <p:sp>
        <p:nvSpPr>
          <p:cNvPr id="493" name="Google Shape;493;p40"/>
          <p:cNvSpPr txBox="1">
            <a:spLocks noGrp="1"/>
          </p:cNvSpPr>
          <p:nvPr>
            <p:ph type="body" idx="1"/>
          </p:nvPr>
        </p:nvSpPr>
        <p:spPr>
          <a:xfrm>
            <a:off x="4165600" y="1377149"/>
            <a:ext cx="497840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en-US" sz="2400" b="1" i="1" dirty="0">
                <a:uFillTx/>
              </a:rPr>
              <a:t>Having completed this lesson, you should now be able to:</a:t>
            </a:r>
            <a:endParaRPr sz="3600" dirty="0">
              <a:uFillTx/>
            </a:endParaRPr>
          </a:p>
          <a:p>
            <a:pPr marL="0" lvl="0" indent="0" algn="l" rtl="0">
              <a:spcBef>
                <a:spcPts val="440"/>
              </a:spcBef>
              <a:spcAft>
                <a:spcPts val="0"/>
              </a:spcAft>
              <a:buClr>
                <a:schemeClr val="dk1"/>
              </a:buClr>
              <a:buSzPts val="2200"/>
              <a:buNone/>
            </a:pPr>
            <a:endParaRPr sz="2200" b="1" i="1" dirty="0">
              <a:uFillTx/>
            </a:endParaRPr>
          </a:p>
          <a:p>
            <a:pPr marL="342900" lvl="0" indent="-342900" algn="l" rtl="0">
              <a:spcBef>
                <a:spcPts val="440"/>
              </a:spcBef>
              <a:spcAft>
                <a:spcPts val="0"/>
              </a:spcAft>
              <a:buClr>
                <a:schemeClr val="dk1"/>
              </a:buClr>
              <a:buSzPts val="2200"/>
              <a:buChar char="•"/>
            </a:pPr>
            <a:r>
              <a:rPr lang="en-US" sz="2200" dirty="0">
                <a:uFillTx/>
              </a:rPr>
              <a:t>Initiate various </a:t>
            </a:r>
            <a:r>
              <a:rPr lang="en-US" sz="2200" dirty="0" err="1">
                <a:uFillTx/>
              </a:rPr>
              <a:t>PayPath</a:t>
            </a:r>
            <a:r>
              <a:rPr lang="en-US" sz="2200" dirty="0">
                <a:uFillTx/>
              </a:rPr>
              <a:t> combination transactions.</a:t>
            </a:r>
            <a:endParaRPr dirty="0">
              <a:uFillTx/>
            </a:endParaRPr>
          </a:p>
          <a:p>
            <a:pPr marL="342900" lvl="0" indent="-342900" algn="l" rtl="0">
              <a:spcBef>
                <a:spcPts val="440"/>
              </a:spcBef>
              <a:spcAft>
                <a:spcPts val="0"/>
              </a:spcAft>
              <a:buClr>
                <a:schemeClr val="dk1"/>
              </a:buClr>
              <a:buSzPts val="2200"/>
              <a:buChar char="•"/>
            </a:pPr>
            <a:r>
              <a:rPr lang="en-US" sz="2200" dirty="0">
                <a:uFillTx/>
              </a:rPr>
              <a:t>Process Retroactive Transactions in </a:t>
            </a:r>
            <a:r>
              <a:rPr lang="en-US" sz="2200" dirty="0" err="1">
                <a:uFillTx/>
              </a:rPr>
              <a:t>PayPath</a:t>
            </a:r>
            <a:r>
              <a:rPr lang="en-US" sz="2200" dirty="0">
                <a:uFillTx/>
              </a:rPr>
              <a:t>.</a:t>
            </a:r>
            <a:endParaRPr dirty="0">
              <a:uFillTx/>
            </a:endParaRPr>
          </a:p>
        </p:txBody>
      </p:sp>
      <p:grpSp>
        <p:nvGrpSpPr>
          <p:cNvPr id="494" name="Google Shape;494;p40"/>
          <p:cNvGrpSpPr/>
          <p:nvPr/>
        </p:nvGrpSpPr>
        <p:grpSpPr>
          <a:xfrm>
            <a:off x="-5279261" y="930727"/>
            <a:ext cx="9123127" cy="5927273"/>
            <a:chOff x="-4976898" y="-706969"/>
            <a:chExt cx="8690066" cy="5927273"/>
          </a:xfrm>
        </p:grpSpPr>
        <p:sp>
          <p:nvSpPr>
            <p:cNvPr id="495" name="Google Shape;495;p40"/>
            <p:cNvSpPr>
              <a:spLocks/>
            </p:cNvSpPr>
            <p:nvPr/>
          </p:nvSpPr>
          <p:spPr>
            <a:xfrm>
              <a:off x="-4976898" y="-706969"/>
              <a:ext cx="5927273" cy="5927273"/>
            </a:xfrm>
            <a:prstGeom prst="blockArc">
              <a:avLst>
                <a:gd name="adj1" fmla="val 18900000"/>
                <a:gd name="adj2" fmla="val 2700000"/>
                <a:gd name="adj3" fmla="val 364"/>
              </a:avLst>
            </a:prstGeom>
            <a:noFill/>
            <a:ln w="25400" cap="flat"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496" name="Google Shape;496;p40"/>
            <p:cNvSpPr>
              <a:spLocks/>
            </p:cNvSpPr>
            <p:nvPr/>
          </p:nvSpPr>
          <p:spPr>
            <a:xfrm>
              <a:off x="497663" y="338436"/>
              <a:ext cx="3215504" cy="677224"/>
            </a:xfrm>
            <a:prstGeom prst="rect">
              <a:avLst/>
            </a:prstGeom>
            <a:solidFill>
              <a:srgbClr val="1D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497" name="Google Shape;497;p40"/>
            <p:cNvSpPr txBox="1">
              <a:spLocks/>
            </p:cNvSpPr>
            <p:nvPr/>
          </p:nvSpPr>
          <p:spPr>
            <a:xfrm>
              <a:off x="497663" y="338436"/>
              <a:ext cx="3215504" cy="677224"/>
            </a:xfrm>
            <a:prstGeom prst="rect">
              <a:avLst/>
            </a:prstGeom>
            <a:noFill/>
            <a:ln>
              <a:noFill/>
            </a:ln>
          </p:spPr>
          <p:txBody>
            <a:bodyPr spcFirstLastPara="1" wrap="square" lIns="537525" tIns="50800" rIns="50800" bIns="50800" anchor="ctr"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a:solidFill>
                    <a:schemeClr val="lt1"/>
                  </a:solidFill>
                  <a:uFillTx/>
                  <a:latin typeface="Calibri"/>
                  <a:ea typeface="Calibri"/>
                  <a:cs typeface="Calibri"/>
                  <a:sym typeface="Calibri"/>
                </a:rPr>
                <a:t>1: Combination Changes</a:t>
              </a:r>
              <a:endParaRPr>
                <a:uFillTx/>
              </a:endParaRPr>
            </a:p>
          </p:txBody>
        </p:sp>
        <p:sp>
          <p:nvSpPr>
            <p:cNvPr id="498" name="Google Shape;498;p40"/>
            <p:cNvSpPr>
              <a:spLocks/>
            </p:cNvSpPr>
            <p:nvPr/>
          </p:nvSpPr>
          <p:spPr>
            <a:xfrm>
              <a:off x="74398" y="253783"/>
              <a:ext cx="846531" cy="846531"/>
            </a:xfrm>
            <a:prstGeom prst="ellipse">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499" name="Google Shape;499;p40"/>
            <p:cNvSpPr>
              <a:spLocks/>
            </p:cNvSpPr>
            <p:nvPr/>
          </p:nvSpPr>
          <p:spPr>
            <a:xfrm>
              <a:off x="885932" y="1354449"/>
              <a:ext cx="2827236" cy="677224"/>
            </a:xfrm>
            <a:prstGeom prst="rect">
              <a:avLst/>
            </a:prstGeom>
            <a:solidFill>
              <a:srgbClr val="1D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500" name="Google Shape;500;p40"/>
            <p:cNvSpPr txBox="1">
              <a:spLocks/>
            </p:cNvSpPr>
            <p:nvPr/>
          </p:nvSpPr>
          <p:spPr>
            <a:xfrm>
              <a:off x="885932" y="1354449"/>
              <a:ext cx="2827236" cy="677224"/>
            </a:xfrm>
            <a:prstGeom prst="rect">
              <a:avLst/>
            </a:prstGeom>
            <a:noFill/>
            <a:ln>
              <a:noFill/>
            </a:ln>
          </p:spPr>
          <p:txBody>
            <a:bodyPr spcFirstLastPara="1" wrap="square" lIns="537525" tIns="50800" rIns="50800" bIns="50800" anchor="ctr"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dirty="0">
                  <a:solidFill>
                    <a:schemeClr val="lt1"/>
                  </a:solidFill>
                  <a:uFillTx/>
                  <a:latin typeface="Calibri"/>
                  <a:ea typeface="Calibri"/>
                  <a:cs typeface="Calibri"/>
                  <a:sym typeface="Calibri"/>
                </a:rPr>
                <a:t>2: Retroactive </a:t>
              </a:r>
              <a:r>
                <a:rPr lang="en-US" sz="2000" b="1" dirty="0" err="1">
                  <a:solidFill>
                    <a:schemeClr val="lt1"/>
                  </a:solidFill>
                  <a:uFillTx/>
                  <a:latin typeface="Calibri"/>
                  <a:ea typeface="Calibri"/>
                  <a:cs typeface="Calibri"/>
                  <a:sym typeface="Calibri"/>
                </a:rPr>
                <a:t>PayPath</a:t>
              </a:r>
              <a:r>
                <a:rPr lang="en-US" sz="2000" b="1" dirty="0">
                  <a:solidFill>
                    <a:schemeClr val="lt1"/>
                  </a:solidFill>
                  <a:uFillTx/>
                  <a:latin typeface="Calibri"/>
                  <a:ea typeface="Calibri"/>
                  <a:cs typeface="Calibri"/>
                  <a:sym typeface="Calibri"/>
                </a:rPr>
                <a:t> Transactions</a:t>
              </a:r>
              <a:endParaRPr dirty="0">
                <a:uFillTx/>
              </a:endParaRPr>
            </a:p>
          </p:txBody>
        </p:sp>
        <p:sp>
          <p:nvSpPr>
            <p:cNvPr id="501" name="Google Shape;501;p40"/>
            <p:cNvSpPr>
              <a:spLocks/>
            </p:cNvSpPr>
            <p:nvPr/>
          </p:nvSpPr>
          <p:spPr>
            <a:xfrm>
              <a:off x="462667" y="1269796"/>
              <a:ext cx="846531" cy="846531"/>
            </a:xfrm>
            <a:prstGeom prst="ellipse">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502" name="Google Shape;502;p40"/>
            <p:cNvSpPr>
              <a:spLocks/>
            </p:cNvSpPr>
            <p:nvPr/>
          </p:nvSpPr>
          <p:spPr>
            <a:xfrm>
              <a:off x="885932" y="2370463"/>
              <a:ext cx="2827236" cy="677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503" name="Google Shape;503;p40"/>
            <p:cNvSpPr txBox="1">
              <a:spLocks/>
            </p:cNvSpPr>
            <p:nvPr/>
          </p:nvSpPr>
          <p:spPr>
            <a:xfrm>
              <a:off x="885932" y="2370463"/>
              <a:ext cx="2827236" cy="677224"/>
            </a:xfrm>
            <a:prstGeom prst="rect">
              <a:avLst/>
            </a:prstGeom>
            <a:noFill/>
            <a:ln>
              <a:noFill/>
            </a:ln>
          </p:spPr>
          <p:txBody>
            <a:bodyPr spcFirstLastPara="1" wrap="square" lIns="53752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a:solidFill>
                  <a:schemeClr val="lt1"/>
                </a:solidFill>
                <a:uFillTx/>
                <a:latin typeface="Calibri"/>
                <a:ea typeface="Calibri"/>
                <a:cs typeface="Calibri"/>
                <a:sym typeface="Calibri"/>
              </a:endParaRPr>
            </a:p>
          </p:txBody>
        </p:sp>
        <p:sp>
          <p:nvSpPr>
            <p:cNvPr id="504" name="Google Shape;504;p40"/>
            <p:cNvSpPr>
              <a:spLocks/>
            </p:cNvSpPr>
            <p:nvPr/>
          </p:nvSpPr>
          <p:spPr>
            <a:xfrm>
              <a:off x="462667" y="2285810"/>
              <a:ext cx="846531" cy="846531"/>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505" name="Google Shape;505;p40"/>
            <p:cNvSpPr>
              <a:spLocks/>
            </p:cNvSpPr>
            <p:nvPr/>
          </p:nvSpPr>
          <p:spPr>
            <a:xfrm>
              <a:off x="497663" y="3386476"/>
              <a:ext cx="3215504" cy="677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506" name="Google Shape;506;p40"/>
            <p:cNvSpPr txBox="1">
              <a:spLocks/>
            </p:cNvSpPr>
            <p:nvPr/>
          </p:nvSpPr>
          <p:spPr>
            <a:xfrm>
              <a:off x="497663" y="3386476"/>
              <a:ext cx="3215504" cy="677224"/>
            </a:xfrm>
            <a:prstGeom prst="rect">
              <a:avLst/>
            </a:prstGeom>
            <a:noFill/>
            <a:ln>
              <a:noFill/>
            </a:ln>
          </p:spPr>
          <p:txBody>
            <a:bodyPr spcFirstLastPara="1" wrap="square" lIns="53752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a:solidFill>
                  <a:schemeClr val="lt1"/>
                </a:solidFill>
                <a:uFillTx/>
                <a:latin typeface="Calibri"/>
                <a:ea typeface="Calibri"/>
                <a:cs typeface="Calibri"/>
                <a:sym typeface="Calibri"/>
              </a:endParaRPr>
            </a:p>
          </p:txBody>
        </p:sp>
        <p:sp>
          <p:nvSpPr>
            <p:cNvPr id="507" name="Google Shape;507;p40"/>
            <p:cNvSpPr>
              <a:spLocks/>
            </p:cNvSpPr>
            <p:nvPr/>
          </p:nvSpPr>
          <p:spPr>
            <a:xfrm>
              <a:off x="74398" y="3301823"/>
              <a:ext cx="846531" cy="846531"/>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grpSp>
    </p:spTree>
    <p:extLst>
      <p:ext uri="{BB962C8B-B14F-4D97-AF65-F5344CB8AC3E}">
        <p14:creationId xmlns:p14="http://schemas.microsoft.com/office/powerpoint/2010/main" val="28385580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1"/>
          <p:cNvSpPr txBox="1">
            <a:spLocks noGrp="1"/>
          </p:cNvSpPr>
          <p:nvPr>
            <p:ph type="body" idx="1"/>
          </p:nvPr>
        </p:nvSpPr>
        <p:spPr>
          <a:xfrm>
            <a:off x="196471" y="1150704"/>
            <a:ext cx="8753475" cy="51435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000"/>
              <a:buChar char="•"/>
            </a:pPr>
            <a:r>
              <a:rPr lang="en-US" sz="2000" dirty="0">
                <a:uFillTx/>
              </a:rPr>
              <a:t>As the Location </a:t>
            </a:r>
            <a:r>
              <a:rPr lang="en-US" sz="2000" dirty="0" err="1">
                <a:uFillTx/>
              </a:rPr>
              <a:t>PayPath</a:t>
            </a:r>
            <a:r>
              <a:rPr lang="en-US" sz="2000" dirty="0">
                <a:uFillTx/>
              </a:rPr>
              <a:t> Initiator, you initiate position data change, job data change and additional pay transactions, which are </a:t>
            </a:r>
            <a:r>
              <a:rPr lang="en-US" sz="2000" dirty="0" err="1">
                <a:uFillTx/>
              </a:rPr>
              <a:t>workflowed</a:t>
            </a:r>
            <a:r>
              <a:rPr lang="en-US" sz="2000" dirty="0">
                <a:uFillTx/>
              </a:rPr>
              <a:t> to Location </a:t>
            </a:r>
            <a:r>
              <a:rPr lang="en-US" sz="2000" dirty="0" err="1">
                <a:uFillTx/>
              </a:rPr>
              <a:t>PayPath</a:t>
            </a:r>
            <a:r>
              <a:rPr lang="en-US" sz="2000" dirty="0">
                <a:uFillTx/>
              </a:rPr>
              <a:t> Approver(s) for approval.</a:t>
            </a:r>
            <a:endParaRPr dirty="0">
              <a:uFillTx/>
            </a:endParaRPr>
          </a:p>
          <a:p>
            <a:pPr marL="342900" lvl="0" indent="-342900" algn="l" rtl="0">
              <a:lnSpc>
                <a:spcPct val="80000"/>
              </a:lnSpc>
              <a:spcBef>
                <a:spcPts val="400"/>
              </a:spcBef>
              <a:spcAft>
                <a:spcPts val="0"/>
              </a:spcAft>
              <a:buClr>
                <a:schemeClr val="dk1"/>
              </a:buClr>
              <a:buSzPts val="2000"/>
              <a:buChar char="•"/>
            </a:pPr>
            <a:r>
              <a:rPr lang="en-US" sz="2000" b="1" dirty="0" err="1">
                <a:uFillTx/>
              </a:rPr>
              <a:t>PayPath</a:t>
            </a:r>
            <a:r>
              <a:rPr lang="en-US" sz="2000" b="1" dirty="0">
                <a:uFillTx/>
              </a:rPr>
              <a:t> Actions </a:t>
            </a:r>
            <a:r>
              <a:rPr lang="en-US" sz="2000" dirty="0">
                <a:uFillTx/>
              </a:rPr>
              <a:t>allows historic, current or future updates in </a:t>
            </a:r>
            <a:r>
              <a:rPr lang="en-US" sz="2000" b="1" dirty="0">
                <a:uFillTx/>
              </a:rPr>
              <a:t>Position Data </a:t>
            </a:r>
            <a:r>
              <a:rPr lang="en-US" sz="2000" dirty="0">
                <a:uFillTx/>
              </a:rPr>
              <a:t>and </a:t>
            </a:r>
            <a:r>
              <a:rPr lang="en-US" sz="2000" b="1" dirty="0">
                <a:uFillTx/>
              </a:rPr>
              <a:t>Job Data</a:t>
            </a:r>
            <a:r>
              <a:rPr lang="en-US" sz="2000" dirty="0">
                <a:uFillTx/>
              </a:rPr>
              <a:t>.</a:t>
            </a:r>
          </a:p>
          <a:p>
            <a:pPr marL="342900" lvl="0" indent="-342900" algn="l" rtl="0">
              <a:lnSpc>
                <a:spcPct val="80000"/>
              </a:lnSpc>
              <a:spcBef>
                <a:spcPts val="400"/>
              </a:spcBef>
              <a:spcAft>
                <a:spcPts val="0"/>
              </a:spcAft>
              <a:buClr>
                <a:schemeClr val="dk1"/>
              </a:buClr>
              <a:buSzPts val="2000"/>
              <a:buChar char="•"/>
            </a:pPr>
            <a:r>
              <a:rPr lang="en-US" sz="2000" dirty="0">
                <a:uFillTx/>
              </a:rPr>
              <a:t>ALL </a:t>
            </a:r>
            <a:r>
              <a:rPr lang="en-US" sz="2000" dirty="0" err="1">
                <a:uFillTx/>
              </a:rPr>
              <a:t>PayPath</a:t>
            </a:r>
            <a:r>
              <a:rPr lang="en-US" sz="2000" dirty="0">
                <a:uFillTx/>
              </a:rPr>
              <a:t> Actions that impact pay are required to be submitted and approved by the published deadline on the UCPC Payroll Processing Calendar.</a:t>
            </a:r>
            <a:endParaRPr dirty="0">
              <a:uFillTx/>
            </a:endParaRPr>
          </a:p>
          <a:p>
            <a:pPr marL="342900" lvl="0" indent="-342900" algn="l" rtl="0">
              <a:lnSpc>
                <a:spcPct val="80000"/>
              </a:lnSpc>
              <a:spcBef>
                <a:spcPts val="400"/>
              </a:spcBef>
              <a:spcAft>
                <a:spcPts val="0"/>
              </a:spcAft>
              <a:buClr>
                <a:schemeClr val="dk1"/>
              </a:buClr>
              <a:buSzPts val="2000"/>
              <a:buChar char="•"/>
            </a:pPr>
            <a:r>
              <a:rPr lang="en-US" sz="2000" dirty="0">
                <a:uFillTx/>
              </a:rPr>
              <a:t>The position data change </a:t>
            </a:r>
            <a:r>
              <a:rPr lang="en-US" sz="2000" b="1" dirty="0">
                <a:uFillTx/>
              </a:rPr>
              <a:t>Effective Date </a:t>
            </a:r>
            <a:r>
              <a:rPr lang="en-US" sz="2000" dirty="0">
                <a:uFillTx/>
              </a:rPr>
              <a:t>cannot be the same date as any existing effective date for the employee in the </a:t>
            </a:r>
            <a:r>
              <a:rPr lang="en-US" sz="2000" b="1" dirty="0">
                <a:uFillTx/>
              </a:rPr>
              <a:t>Position Information</a:t>
            </a:r>
            <a:r>
              <a:rPr lang="en-US" sz="2000" dirty="0">
                <a:uFillTx/>
              </a:rPr>
              <a:t> component because there is no sequence field for same-date actions.</a:t>
            </a:r>
            <a:endParaRPr dirty="0">
              <a:uFillTx/>
            </a:endParaRPr>
          </a:p>
          <a:p>
            <a:pPr marL="342900" lvl="0" indent="-342900" algn="l" rtl="0">
              <a:lnSpc>
                <a:spcPct val="80000"/>
              </a:lnSpc>
              <a:spcBef>
                <a:spcPts val="400"/>
              </a:spcBef>
              <a:spcAft>
                <a:spcPts val="0"/>
              </a:spcAft>
              <a:buClr>
                <a:schemeClr val="dk1"/>
              </a:buClr>
              <a:buSzPts val="2000"/>
              <a:buChar char="•"/>
            </a:pPr>
            <a:r>
              <a:rPr lang="en-US" sz="2000" b="1" dirty="0">
                <a:uFillTx/>
              </a:rPr>
              <a:t>Job Data </a:t>
            </a:r>
            <a:r>
              <a:rPr lang="en-US" sz="2000" dirty="0">
                <a:uFillTx/>
              </a:rPr>
              <a:t>changes can be made independent of a position data change. However, if a position data change is made, </a:t>
            </a:r>
            <a:r>
              <a:rPr lang="en-US" sz="2000" dirty="0" err="1">
                <a:uFillTx/>
              </a:rPr>
              <a:t>PayPath</a:t>
            </a:r>
            <a:r>
              <a:rPr lang="en-US" sz="2000" dirty="0">
                <a:uFillTx/>
              </a:rPr>
              <a:t> automatically updates the </a:t>
            </a:r>
            <a:r>
              <a:rPr lang="en-US" sz="2000" b="1" dirty="0">
                <a:uFillTx/>
              </a:rPr>
              <a:t>Job Data </a:t>
            </a:r>
            <a:r>
              <a:rPr lang="en-US" sz="2000" dirty="0">
                <a:uFillTx/>
              </a:rPr>
              <a:t>page to display the new position information.</a:t>
            </a:r>
            <a:endParaRPr dirty="0">
              <a:uFillTx/>
            </a:endParaRPr>
          </a:p>
          <a:p>
            <a:pPr marL="342900" lvl="0" indent="-342900" algn="l" rtl="0">
              <a:lnSpc>
                <a:spcPct val="80000"/>
              </a:lnSpc>
              <a:spcBef>
                <a:spcPts val="400"/>
              </a:spcBef>
              <a:spcAft>
                <a:spcPts val="0"/>
              </a:spcAft>
              <a:buClr>
                <a:schemeClr val="dk1"/>
              </a:buClr>
              <a:buSzPts val="2000"/>
              <a:buChar char="•"/>
            </a:pPr>
            <a:r>
              <a:rPr lang="en-US" sz="2000" dirty="0">
                <a:uFillTx/>
              </a:rPr>
              <a:t>Retroactive transaction may result in the need for a pay adjustment.  The UCPC will evaluate the transaction and process the pay adjustment, if necessary.  </a:t>
            </a:r>
            <a:endParaRPr dirty="0">
              <a:uFillTx/>
            </a:endParaRPr>
          </a:p>
          <a:p>
            <a:pPr marL="342900" lvl="0" indent="-342900" algn="l" rtl="0">
              <a:lnSpc>
                <a:spcPct val="80000"/>
              </a:lnSpc>
              <a:spcBef>
                <a:spcPts val="400"/>
              </a:spcBef>
              <a:spcAft>
                <a:spcPts val="0"/>
              </a:spcAft>
              <a:buClr>
                <a:schemeClr val="dk1"/>
              </a:buClr>
              <a:buSzPts val="2000"/>
              <a:buChar char="•"/>
            </a:pPr>
            <a:r>
              <a:rPr lang="en-US" sz="2000" dirty="0">
                <a:uFillTx/>
              </a:rPr>
              <a:t>Refer to the </a:t>
            </a:r>
            <a:r>
              <a:rPr lang="en-US" sz="2000" i="1" dirty="0" err="1">
                <a:uFillTx/>
              </a:rPr>
              <a:t>PayPath</a:t>
            </a:r>
            <a:r>
              <a:rPr lang="en-US" sz="2000" i="1" dirty="0">
                <a:uFillTx/>
              </a:rPr>
              <a:t> Transactions – Action Codes, Reason Codes and Descriptions </a:t>
            </a:r>
            <a:r>
              <a:rPr lang="en-US" sz="2000" dirty="0">
                <a:uFillTx/>
              </a:rPr>
              <a:t>job aid for a description of all </a:t>
            </a:r>
            <a:r>
              <a:rPr lang="en-US" sz="2000" b="1" dirty="0">
                <a:uFillTx/>
              </a:rPr>
              <a:t>Action</a:t>
            </a:r>
            <a:r>
              <a:rPr lang="en-US" sz="2000" dirty="0">
                <a:uFillTx/>
              </a:rPr>
              <a:t> and </a:t>
            </a:r>
            <a:r>
              <a:rPr lang="en-US" sz="2000" b="1" dirty="0">
                <a:uFillTx/>
              </a:rPr>
              <a:t>Action Reason </a:t>
            </a:r>
            <a:r>
              <a:rPr lang="en-US" sz="2000" dirty="0">
                <a:uFillTx/>
              </a:rPr>
              <a:t>code combinations.</a:t>
            </a:r>
            <a:endParaRPr sz="2000" i="1" dirty="0">
              <a:uFillTx/>
            </a:endParaRPr>
          </a:p>
        </p:txBody>
      </p:sp>
      <p:sp>
        <p:nvSpPr>
          <p:cNvPr id="514" name="Google Shape;514;p41"/>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Putting It All Together</a:t>
            </a:r>
            <a:endParaRPr>
              <a:uFillTx/>
            </a:endParaRPr>
          </a:p>
        </p:txBody>
      </p:sp>
      <p:pic>
        <p:nvPicPr>
          <p:cNvPr id="515" name="Google Shape;515;p41"/>
          <p:cNvPicPr preferRelativeResize="0"/>
          <p:nvPr/>
        </p:nvPicPr>
        <p:blipFill rotWithShape="1">
          <a:blip r:embed="rId3"/>
          <a:srcRect/>
          <a:stretch/>
        </p:blipFill>
        <p:spPr>
          <a:xfrm>
            <a:off x="7799832" y="283464"/>
            <a:ext cx="914400" cy="914400"/>
          </a:xfrm>
          <a:prstGeom prst="rect">
            <a:avLst/>
          </a:prstGeom>
          <a:noFill/>
          <a:ln>
            <a:noFill/>
          </a:ln>
        </p:spPr>
      </p:pic>
    </p:spTree>
    <p:extLst>
      <p:ext uri="{BB962C8B-B14F-4D97-AF65-F5344CB8AC3E}">
        <p14:creationId xmlns:p14="http://schemas.microsoft.com/office/powerpoint/2010/main" val="33961953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12"/>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D579B"/>
              </a:buClr>
              <a:buSzPts val="3600"/>
              <a:buFont typeface="Arial"/>
              <a:buNone/>
            </a:pPr>
            <a:r>
              <a:rPr lang="en-US" sz="3600" b="1" dirty="0">
                <a:solidFill>
                  <a:srgbClr val="1D579B"/>
                </a:solidFill>
                <a:uFillTx/>
                <a:latin typeface="Arial"/>
                <a:ea typeface="Arial"/>
                <a:cs typeface="Arial"/>
                <a:sym typeface="Arial"/>
              </a:rPr>
              <a:t>Reference Material</a:t>
            </a:r>
            <a:endParaRPr dirty="0">
              <a:uFillTx/>
            </a:endParaRPr>
          </a:p>
        </p:txBody>
      </p:sp>
      <p:pic>
        <p:nvPicPr>
          <p:cNvPr id="1482" name="Google Shape;1482;p112">
            <a:hlinkClick r:id="rId3" action="ppaction://hlinksldjump"/>
          </p:cNvPr>
          <p:cNvPicPr preferRelativeResize="0"/>
          <p:nvPr/>
        </p:nvPicPr>
        <p:blipFill rotWithShape="1">
          <a:blip r:embed="rId4"/>
          <a:srcRect b="10636"/>
          <a:stretch/>
        </p:blipFill>
        <p:spPr>
          <a:xfrm>
            <a:off x="8515030" y="77986"/>
            <a:ext cx="537530" cy="518160"/>
          </a:xfrm>
          <a:prstGeom prst="rect">
            <a:avLst/>
          </a:prstGeom>
          <a:noFill/>
          <a:ln>
            <a:noFill/>
          </a:ln>
        </p:spPr>
      </p:pic>
      <p:pic>
        <p:nvPicPr>
          <p:cNvPr id="2" name="Picture 1" descr="Digital Rights and Responsibilities - Digital Citizenship: are you a digital citizen?"/>
          <p:cNvPicPr>
            <a:picLocks noChangeAspect="1"/>
          </p:cNvPicPr>
          <p:nvPr/>
        </p:nvPicPr>
        <p:blipFill>
          <a:blip r:embed="rId5"/>
          <a:stretch>
            <a:fillRect/>
          </a:stretch>
        </p:blipFill>
        <p:spPr>
          <a:xfrm>
            <a:off x="3452622" y="3358147"/>
            <a:ext cx="2247900" cy="2387600"/>
          </a:xfrm>
          <a:prstGeom prst="rect">
            <a:avLst/>
          </a:prstGeom>
        </p:spPr>
      </p:pic>
    </p:spTree>
    <p:extLst>
      <p:ext uri="{BB962C8B-B14F-4D97-AF65-F5344CB8AC3E}">
        <p14:creationId xmlns:p14="http://schemas.microsoft.com/office/powerpoint/2010/main" val="6855232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Where to Get Help </a:t>
            </a:r>
          </a:p>
        </p:txBody>
      </p:sp>
      <p:sp>
        <p:nvSpPr>
          <p:cNvPr id="5" name="Content Placeholder 1"/>
          <p:cNvSpPr txBox="1">
            <a:spLocks/>
          </p:cNvSpPr>
          <p:nvPr/>
        </p:nvSpPr>
        <p:spPr>
          <a:xfrm>
            <a:off x="2941034" y="1241216"/>
            <a:ext cx="6048292"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4A4"/>
              </a:buClr>
              <a:buFont typeface="Wingdings" panose="05000000000000000000" pitchFamily="2" charset="2"/>
              <a:buChar char=""/>
              <a:defRPr sz="2400" kern="1200">
                <a:solidFill>
                  <a:schemeClr val="tx1"/>
                </a:solidFill>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4A4"/>
              </a:buClr>
              <a:buFont typeface="Wingdings" panose="05000000000000000000" pitchFamily="2" charset="2"/>
              <a:buChar char=""/>
              <a:defRPr sz="2200" kern="1200">
                <a:solidFill>
                  <a:schemeClr val="tx1"/>
                </a:solidFill>
                <a:uFillTx/>
                <a:latin typeface="Arial" panose="020B0604020202020204" pitchFamily="34" charset="0"/>
                <a:ea typeface="+mn-ea"/>
                <a:cs typeface="Arial" panose="020B0604020202020204" pitchFamily="34" charset="0"/>
              </a:defRPr>
            </a:lvl2pPr>
            <a:lvl3pPr marL="1428750" indent="-514350" algn="l" defTabSz="914400" rtl="0" eaLnBrk="1" latinLnBrk="0" hangingPunct="1">
              <a:lnSpc>
                <a:spcPct val="90000"/>
              </a:lnSpc>
              <a:spcBef>
                <a:spcPts val="500"/>
              </a:spcBef>
              <a:buClr>
                <a:srgbClr val="0064A4"/>
              </a:buClr>
              <a:buFont typeface="+mj-lt"/>
              <a:buAutoNum type="romanLcPeriod"/>
              <a:defRPr sz="2000" kern="1200">
                <a:solidFill>
                  <a:schemeClr val="tx1"/>
                </a:solidFill>
                <a:uFillTx/>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2200" dirty="0">
                <a:uFillTx/>
              </a:rPr>
              <a:t>The </a:t>
            </a:r>
            <a:r>
              <a:rPr lang="en-US" sz="2200" b="1" dirty="0">
                <a:uFillTx/>
              </a:rPr>
              <a:t>UCPath Help </a:t>
            </a:r>
            <a:r>
              <a:rPr lang="en-US" sz="2200" dirty="0">
                <a:uFillTx/>
              </a:rPr>
              <a:t>site is your first level of support. Search for conceptual content, job aids or step-by-step instructions for UCPath tasks.</a:t>
            </a:r>
          </a:p>
          <a:p>
            <a:pPr lvl="1">
              <a:buFont typeface="Arial" panose="020B0604020202020204" pitchFamily="34" charset="0"/>
              <a:buChar char="•"/>
            </a:pPr>
            <a:r>
              <a:rPr lang="en-US" dirty="0">
                <a:uFillTx/>
              </a:rPr>
              <a:t>From the UCPath portal homepage, expand the </a:t>
            </a:r>
            <a:r>
              <a:rPr lang="en-US" b="1" dirty="0">
                <a:uFillTx/>
              </a:rPr>
              <a:t>Help / FAQ</a:t>
            </a:r>
            <a:r>
              <a:rPr lang="en-US" dirty="0">
                <a:uFillTx/>
              </a:rPr>
              <a:t> section on the left side of the page and then click the appropriate link to open the site. An Adobe PDF version is available for users with screen readers.</a:t>
            </a:r>
          </a:p>
          <a:p>
            <a:pPr lvl="1">
              <a:buFont typeface="Arial" panose="020B0604020202020204" pitchFamily="34" charset="0"/>
              <a:buChar char="•"/>
            </a:pPr>
            <a:r>
              <a:rPr lang="en-US" dirty="0">
                <a:uFillTx/>
              </a:rPr>
              <a:t>From any UCPath page or component, click the </a:t>
            </a:r>
            <a:r>
              <a:rPr lang="en-US" b="1" dirty="0">
                <a:uFillTx/>
              </a:rPr>
              <a:t>Help</a:t>
            </a:r>
            <a:r>
              <a:rPr lang="en-US" dirty="0">
                <a:uFillTx/>
              </a:rPr>
              <a:t> link in the upper right corner of the page to find help topics specific to the page/component.</a:t>
            </a:r>
          </a:p>
        </p:txBody>
      </p:sp>
      <p:sp>
        <p:nvSpPr>
          <p:cNvPr id="7" name="TextBox 6"/>
          <p:cNvSpPr txBox="1">
            <a:spLocks/>
          </p:cNvSpPr>
          <p:nvPr/>
        </p:nvSpPr>
        <p:spPr>
          <a:xfrm>
            <a:off x="6925586" y="5810984"/>
            <a:ext cx="2321781" cy="230832"/>
          </a:xfrm>
          <a:prstGeom prst="rect">
            <a:avLst/>
          </a:prstGeom>
          <a:noFill/>
        </p:spPr>
        <p:txBody>
          <a:bodyPr wrap="square" rtlCol="0">
            <a:spAutoFit/>
          </a:bodyPr>
          <a:lstStyle/>
          <a:p>
            <a:r>
              <a:rPr lang="en-US" sz="900" kern="0" dirty="0">
                <a:solidFill>
                  <a:srgbClr val="0064A4">
                    <a:lumMod val="60000"/>
                    <a:lumOff val="40000"/>
                  </a:srgbClr>
                </a:solidFill>
                <a:uFillTx/>
              </a:rPr>
              <a:t>UCPATH CENTER</a:t>
            </a:r>
          </a:p>
        </p:txBody>
      </p:sp>
      <p:pic>
        <p:nvPicPr>
          <p:cNvPr id="8" name="Picture 7"/>
          <p:cNvPicPr>
            <a:picLocks noChangeAspect="1"/>
          </p:cNvPicPr>
          <p:nvPr/>
        </p:nvPicPr>
        <p:blipFill>
          <a:blip r:embed="rId2" cstate="print"/>
          <a:stretch>
            <a:fillRect/>
          </a:stretch>
        </p:blipFill>
        <p:spPr>
          <a:xfrm>
            <a:off x="200878" y="1125800"/>
            <a:ext cx="2590030" cy="2198914"/>
          </a:xfrm>
          <a:prstGeom prst="rect">
            <a:avLst/>
          </a:prstGeom>
        </p:spPr>
      </p:pic>
    </p:spTree>
    <p:extLst>
      <p:ext uri="{BB962C8B-B14F-4D97-AF65-F5344CB8AC3E}">
        <p14:creationId xmlns:p14="http://schemas.microsoft.com/office/powerpoint/2010/main" val="34015507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0" y="1134375"/>
            <a:ext cx="8951495"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uFillTx/>
              </a:rPr>
              <a:t>The </a:t>
            </a:r>
            <a:r>
              <a:rPr lang="en-US" sz="2800" b="1" u="sng" dirty="0">
                <a:solidFill>
                  <a:schemeClr val="hlink"/>
                </a:solidFill>
                <a:uFillTx/>
                <a:hlinkClick r:id="rId3"/>
              </a:rPr>
              <a:t>UCPath Help</a:t>
            </a:r>
            <a:r>
              <a:rPr lang="en-US" sz="2800" b="1" dirty="0">
                <a:uFillTx/>
              </a:rPr>
              <a:t> </a:t>
            </a:r>
            <a:r>
              <a:rPr lang="en-US" sz="2800" dirty="0">
                <a:uFillTx/>
              </a:rPr>
              <a:t>site is your first level of support. Search for conceptual content, job aids or step-by-step instructions for UCPath tasks.</a:t>
            </a:r>
            <a:endParaRPr dirty="0">
              <a:uFillTx/>
            </a:endParaRPr>
          </a:p>
          <a:p>
            <a:pPr marL="742950" lvl="1" indent="-285750" algn="l" rtl="0">
              <a:spcBef>
                <a:spcPts val="1200"/>
              </a:spcBef>
              <a:spcAft>
                <a:spcPts val="0"/>
              </a:spcAft>
              <a:buClr>
                <a:schemeClr val="dk1"/>
              </a:buClr>
              <a:buSzPts val="2400"/>
              <a:buChar char="•"/>
            </a:pPr>
            <a:r>
              <a:rPr lang="en-US" sz="2400" dirty="0">
                <a:uFillTx/>
              </a:rPr>
              <a:t>From the UCPath portal homepage, expand the </a:t>
            </a:r>
            <a:r>
              <a:rPr lang="en-US" sz="2400" b="1" dirty="0">
                <a:uFillTx/>
              </a:rPr>
              <a:t>Help / FAQ</a:t>
            </a:r>
            <a:r>
              <a:rPr lang="en-US" sz="2400" dirty="0">
                <a:uFillTx/>
              </a:rPr>
              <a:t> section on the left side of the page and then click the </a:t>
            </a:r>
            <a:r>
              <a:rPr lang="en-US" sz="2400" b="1" dirty="0">
                <a:uFillTx/>
              </a:rPr>
              <a:t>“Location Users” </a:t>
            </a:r>
            <a:r>
              <a:rPr lang="en-US" sz="2400" dirty="0">
                <a:uFillTx/>
              </a:rPr>
              <a:t>link to open the site. *</a:t>
            </a:r>
            <a:r>
              <a:rPr lang="en-US" sz="2000" i="1" dirty="0">
                <a:uFillTx/>
              </a:rPr>
              <a:t>An Adobe PDF version is available for users with screen readers.</a:t>
            </a:r>
          </a:p>
          <a:p>
            <a:pPr marL="457200" lvl="1" indent="0" algn="l" rtl="0">
              <a:spcBef>
                <a:spcPts val="1200"/>
              </a:spcBef>
              <a:spcAft>
                <a:spcPts val="0"/>
              </a:spcAft>
              <a:buClr>
                <a:schemeClr val="dk1"/>
              </a:buClr>
              <a:buSzPts val="2400"/>
              <a:buNone/>
            </a:pPr>
            <a:endParaRPr lang="en-US" sz="2000" i="1" dirty="0">
              <a:uFillTx/>
            </a:endParaRPr>
          </a:p>
          <a:p>
            <a:pPr marL="285750" indent="-285750">
              <a:spcBef>
                <a:spcPts val="1200"/>
              </a:spcBef>
              <a:buSzPts val="2400"/>
            </a:pPr>
            <a:r>
              <a:rPr lang="en-US" sz="2400" dirty="0">
                <a:uFillTx/>
              </a:rPr>
              <a:t>If you’re experiencing issues, or have questions about transactions, please contact the </a:t>
            </a:r>
            <a:r>
              <a:rPr lang="en-US" sz="2400" b="1" dirty="0">
                <a:uFillTx/>
              </a:rPr>
              <a:t>Employee Experience Center </a:t>
            </a:r>
            <a:r>
              <a:rPr lang="en-US" sz="2400" dirty="0">
                <a:uFillTx/>
              </a:rPr>
              <a:t>at (949) 825- 0500, or submit a ticket by visiting </a:t>
            </a:r>
            <a:r>
              <a:rPr lang="en-US" sz="2400" b="1" dirty="0">
                <a:uFillTx/>
                <a:hlinkClick r:id="rId4" action="ppaction://hlinkfile"/>
              </a:rPr>
              <a:t>UCPath.UCI.Edu </a:t>
            </a:r>
            <a:endParaRPr sz="2400" b="1" dirty="0">
              <a:uFillTx/>
            </a:endParaRPr>
          </a:p>
        </p:txBody>
      </p:sp>
      <p:sp>
        <p:nvSpPr>
          <p:cNvPr id="1495" name="Google Shape;1495;p1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Where to Get Help</a:t>
            </a:r>
            <a:endParaRPr>
              <a:uFillTx/>
            </a:endParaRPr>
          </a:p>
        </p:txBody>
      </p:sp>
      <p:pic>
        <p:nvPicPr>
          <p:cNvPr id="1496" name="Google Shape;1496;p114"/>
          <p:cNvPicPr preferRelativeResize="0"/>
          <p:nvPr/>
        </p:nvPicPr>
        <p:blipFill rotWithShape="1">
          <a:blip r:embed="rId5"/>
          <a:srcRect/>
          <a:stretch/>
        </p:blipFill>
        <p:spPr>
          <a:xfrm>
            <a:off x="7799832" y="283464"/>
            <a:ext cx="914400" cy="914400"/>
          </a:xfrm>
          <a:prstGeom prst="rect">
            <a:avLst/>
          </a:prstGeom>
          <a:noFill/>
          <a:ln>
            <a:noFill/>
          </a:ln>
        </p:spPr>
      </p:pic>
    </p:spTree>
    <p:extLst>
      <p:ext uri="{BB962C8B-B14F-4D97-AF65-F5344CB8AC3E}">
        <p14:creationId xmlns:p14="http://schemas.microsoft.com/office/powerpoint/2010/main" val="224621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538" y="1130969"/>
            <a:ext cx="8722894" cy="5316130"/>
          </a:xfrm>
        </p:spPr>
        <p:txBody>
          <a:bodyPr>
            <a:normAutofit/>
          </a:bodyPr>
          <a:lstStyle/>
          <a:p>
            <a:r>
              <a:rPr lang="en-US" sz="2000" dirty="0">
                <a:uFillTx/>
              </a:rPr>
              <a:t>Always use the </a:t>
            </a:r>
            <a:r>
              <a:rPr lang="en-US" sz="2000" b="1" dirty="0">
                <a:uFillTx/>
              </a:rPr>
              <a:t>Person Org Summary </a:t>
            </a:r>
            <a:r>
              <a:rPr lang="en-US" sz="2000" dirty="0">
                <a:uFillTx/>
              </a:rPr>
              <a:t>page to view a summary of an employee’s current organizational relationships, including HR and payroll status, primary job assignment and other current job assignment details.</a:t>
            </a:r>
          </a:p>
          <a:p>
            <a:r>
              <a:rPr lang="en-US" sz="2000" dirty="0">
                <a:uFillTx/>
              </a:rPr>
              <a:t>This page displays current employee information for all organizational relationships: Employee &amp; Contingent Worker (CWR).</a:t>
            </a:r>
          </a:p>
          <a:p>
            <a:pPr lvl="1"/>
            <a:r>
              <a:rPr lang="en-US" sz="2000" dirty="0">
                <a:uFillTx/>
              </a:rPr>
              <a:t>An employee may have more than one organizational relationship concurrently. For example, the person may be an employee at one UC Location and a CWR at another.</a:t>
            </a:r>
          </a:p>
          <a:p>
            <a:pPr lvl="0"/>
            <a:r>
              <a:rPr lang="en-US" sz="2000" b="1" dirty="0">
                <a:uFillTx/>
              </a:rPr>
              <a:t>This page does not have row-level security</a:t>
            </a:r>
            <a:r>
              <a:rPr lang="en-US" sz="2000" dirty="0">
                <a:uFillTx/>
              </a:rPr>
              <a:t>. If you have access to this page, you can view job assignment information for all employee records across all locations.</a:t>
            </a:r>
          </a:p>
          <a:p>
            <a:r>
              <a:rPr lang="en-US" sz="2000" i="1" dirty="0">
                <a:uFillTx/>
              </a:rPr>
              <a:t>This page does not display historical or future-dated employment details</a:t>
            </a:r>
            <a:r>
              <a:rPr lang="en-US" sz="2000" dirty="0">
                <a:uFillTx/>
              </a:rPr>
              <a:t>. Please use Workforce Job Summary page to view current and historical employee job data information.</a:t>
            </a:r>
          </a:p>
        </p:txBody>
      </p:sp>
      <p:sp>
        <p:nvSpPr>
          <p:cNvPr id="3" name="Title 2"/>
          <p:cNvSpPr>
            <a:spLocks noGrp="1"/>
          </p:cNvSpPr>
          <p:nvPr>
            <p:ph type="title"/>
          </p:nvPr>
        </p:nvSpPr>
        <p:spPr/>
        <p:txBody>
          <a:bodyPr>
            <a:noAutofit/>
          </a:bodyPr>
          <a:lstStyle/>
          <a:p>
            <a:r>
              <a:rPr lang="en-US" sz="3000" dirty="0">
                <a:uFillTx/>
              </a:rPr>
              <a:t>Person Organizational Summary Overview</a:t>
            </a:r>
          </a:p>
        </p:txBody>
      </p:sp>
    </p:spTree>
    <p:extLst>
      <p:ext uri="{BB962C8B-B14F-4D97-AF65-F5344CB8AC3E}">
        <p14:creationId xmlns:p14="http://schemas.microsoft.com/office/powerpoint/2010/main" val="90992415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619" y="1159329"/>
            <a:ext cx="8227181" cy="4966835"/>
          </a:xfrm>
        </p:spPr>
        <p:txBody>
          <a:bodyPr>
            <a:normAutofit/>
          </a:bodyPr>
          <a:lstStyle/>
          <a:p>
            <a:pPr marL="0" lvl="0" indent="0">
              <a:lnSpc>
                <a:spcPct val="90000"/>
              </a:lnSpc>
              <a:spcBef>
                <a:spcPts val="0"/>
              </a:spcBef>
              <a:buClr>
                <a:schemeClr val="dk1"/>
              </a:buClr>
              <a:buSzPts val="3200"/>
              <a:buNone/>
            </a:pPr>
            <a:r>
              <a:rPr lang="en-US" sz="4200" b="1" dirty="0">
                <a:uFillTx/>
              </a:rPr>
              <a:t>Links to helpful reference material:</a:t>
            </a:r>
          </a:p>
          <a:p>
            <a:pPr lvl="0">
              <a:lnSpc>
                <a:spcPct val="90000"/>
              </a:lnSpc>
              <a:spcBef>
                <a:spcPts val="2400"/>
              </a:spcBef>
              <a:buClr>
                <a:schemeClr val="dk1"/>
              </a:buClr>
              <a:buSzPts val="1800"/>
            </a:pPr>
            <a:r>
              <a:rPr lang="en-US" sz="2400" u="sng" dirty="0">
                <a:solidFill>
                  <a:schemeClr val="hlink"/>
                </a:solidFill>
                <a:uFillTx/>
                <a:hlinkClick r:id="rId2"/>
              </a:rPr>
              <a:t>http://www.hr.uci.edu/</a:t>
            </a:r>
            <a:r>
              <a:rPr lang="en-US" sz="2400" dirty="0">
                <a:uFillTx/>
              </a:rPr>
              <a:t>  - UCI HR Website</a:t>
            </a:r>
          </a:p>
          <a:p>
            <a:pPr lvl="0">
              <a:lnSpc>
                <a:spcPct val="90000"/>
              </a:lnSpc>
              <a:spcBef>
                <a:spcPts val="360"/>
              </a:spcBef>
              <a:buClr>
                <a:schemeClr val="dk1"/>
              </a:buClr>
              <a:buSzPts val="1800"/>
            </a:pPr>
            <a:r>
              <a:rPr lang="en-US" sz="2400" u="sng" dirty="0">
                <a:solidFill>
                  <a:schemeClr val="hlink"/>
                </a:solidFill>
                <a:uFillTx/>
                <a:hlinkClick r:id="rId3"/>
              </a:rPr>
              <a:t>https://ap.uci.edu/</a:t>
            </a:r>
            <a:r>
              <a:rPr lang="en-US" sz="2400" dirty="0">
                <a:uFillTx/>
              </a:rPr>
              <a:t> - UCI Academic Personnel Website</a:t>
            </a:r>
          </a:p>
          <a:p>
            <a:pPr lvl="0">
              <a:lnSpc>
                <a:spcPct val="90000"/>
              </a:lnSpc>
              <a:spcBef>
                <a:spcPts val="360"/>
              </a:spcBef>
              <a:buClr>
                <a:schemeClr val="dk1"/>
              </a:buClr>
              <a:buSzPts val="1800"/>
            </a:pPr>
            <a:r>
              <a:rPr lang="en-US" sz="2400" u="sng" dirty="0">
                <a:solidFill>
                  <a:schemeClr val="hlink"/>
                </a:solidFill>
                <a:uFillTx/>
                <a:hlinkClick r:id="rId4"/>
              </a:rPr>
              <a:t>http://www.uclc.uci.edu/</a:t>
            </a:r>
            <a:r>
              <a:rPr lang="en-US" sz="2400" dirty="0">
                <a:uFillTx/>
              </a:rPr>
              <a:t>  - UC Learning Center Website</a:t>
            </a:r>
          </a:p>
          <a:p>
            <a:pPr lvl="0">
              <a:lnSpc>
                <a:spcPct val="90000"/>
              </a:lnSpc>
              <a:spcBef>
                <a:spcPts val="360"/>
              </a:spcBef>
              <a:buClr>
                <a:schemeClr val="dk1"/>
              </a:buClr>
              <a:buSzPts val="1800"/>
            </a:pPr>
            <a:r>
              <a:rPr lang="en-US" sz="2400" u="sng" dirty="0">
                <a:solidFill>
                  <a:schemeClr val="hlink"/>
                </a:solidFill>
                <a:uFillTx/>
                <a:hlinkClick r:id="rId5"/>
              </a:rPr>
              <a:t>https://ucpath.uci.edu/training/index.php</a:t>
            </a:r>
            <a:r>
              <a:rPr lang="en-US" sz="2400" dirty="0">
                <a:uFillTx/>
              </a:rPr>
              <a:t> - UCI UCPath Training Website</a:t>
            </a:r>
          </a:p>
          <a:p>
            <a:pPr lvl="0">
              <a:lnSpc>
                <a:spcPct val="90000"/>
              </a:lnSpc>
              <a:spcBef>
                <a:spcPts val="360"/>
              </a:spcBef>
              <a:buClr>
                <a:schemeClr val="dk1"/>
              </a:buClr>
              <a:buSzPts val="1800"/>
            </a:pPr>
            <a:endParaRPr lang="en-US" sz="2000" dirty="0">
              <a:uFillTx/>
            </a:endParaRPr>
          </a:p>
          <a:p>
            <a:endParaRPr lang="en-US" dirty="0">
              <a:uFillTx/>
            </a:endParaRPr>
          </a:p>
        </p:txBody>
      </p:sp>
      <p:sp>
        <p:nvSpPr>
          <p:cNvPr id="3" name="Title 2"/>
          <p:cNvSpPr>
            <a:spLocks noGrp="1"/>
          </p:cNvSpPr>
          <p:nvPr>
            <p:ph type="title"/>
          </p:nvPr>
        </p:nvSpPr>
        <p:spPr/>
        <p:txBody>
          <a:bodyPr/>
          <a:lstStyle/>
          <a:p>
            <a:r>
              <a:rPr lang="en-US" dirty="0">
                <a:uFillTx/>
              </a:rPr>
              <a:t>Additional Resources	</a:t>
            </a:r>
          </a:p>
        </p:txBody>
      </p:sp>
    </p:spTree>
    <p:extLst>
      <p:ext uri="{BB962C8B-B14F-4D97-AF65-F5344CB8AC3E}">
        <p14:creationId xmlns:p14="http://schemas.microsoft.com/office/powerpoint/2010/main" val="413738014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6"/>
          <p:cNvSpPr txBox="1">
            <a:spLocks noGrp="1"/>
          </p:cNvSpPr>
          <p:nvPr>
            <p:ph type="title"/>
          </p:nvPr>
        </p:nvSpPr>
        <p:spPr>
          <a:xfrm>
            <a:off x="322286" y="2893349"/>
            <a:ext cx="8366760" cy="9601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E4386"/>
              </a:buClr>
              <a:buSzPts val="4800"/>
              <a:buFont typeface="Arial"/>
              <a:buNone/>
            </a:pPr>
            <a:r>
              <a:rPr lang="en-US" sz="4800">
                <a:uFillTx/>
              </a:rPr>
              <a:t>Thank You!</a:t>
            </a:r>
            <a:endParaRPr>
              <a:uFillTx/>
            </a:endParaRPr>
          </a:p>
        </p:txBody>
      </p:sp>
      <p:sp>
        <p:nvSpPr>
          <p:cNvPr id="606" name="Google Shape;606;p46"/>
          <p:cNvSpPr txBox="1">
            <a:spLocks/>
          </p:cNvSpPr>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000"/>
              <a:buFont typeface="Arial Black"/>
              <a:buNone/>
            </a:pPr>
            <a:r>
              <a:rPr lang="en-US" sz="4000" b="1">
                <a:solidFill>
                  <a:schemeClr val="dk1"/>
                </a:solidFill>
                <a:uFillTx/>
                <a:latin typeface="Arial Black"/>
                <a:ea typeface="Arial Black"/>
                <a:cs typeface="Arial Black"/>
                <a:sym typeface="Arial Black"/>
              </a:rPr>
              <a:t>Training End</a:t>
            </a:r>
            <a:endParaRPr>
              <a:uFillTx/>
            </a:endParaRPr>
          </a:p>
        </p:txBody>
      </p:sp>
    </p:spTree>
    <p:extLst>
      <p:ext uri="{BB962C8B-B14F-4D97-AF65-F5344CB8AC3E}">
        <p14:creationId xmlns:p14="http://schemas.microsoft.com/office/powerpoint/2010/main" val="27708541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3"/>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D579B"/>
              </a:buClr>
              <a:buSzPts val="3600"/>
              <a:buFont typeface="Arial"/>
              <a:buNone/>
            </a:pPr>
            <a:r>
              <a:rPr lang="en-US" sz="3600" b="1">
                <a:solidFill>
                  <a:srgbClr val="1D579B"/>
                </a:solidFill>
                <a:uFillTx/>
                <a:latin typeface="Arial"/>
                <a:ea typeface="Arial"/>
                <a:cs typeface="Arial"/>
                <a:sym typeface="Arial"/>
              </a:rPr>
              <a:t>Course Resources </a:t>
            </a:r>
            <a:endParaRPr sz="3600" b="1">
              <a:solidFill>
                <a:srgbClr val="1D579B"/>
              </a:solidFill>
              <a:uFillTx/>
              <a:latin typeface="Arial"/>
              <a:ea typeface="Arial"/>
              <a:cs typeface="Arial"/>
              <a:sym typeface="Arial"/>
            </a:endParaRPr>
          </a:p>
        </p:txBody>
      </p:sp>
      <p:pic>
        <p:nvPicPr>
          <p:cNvPr id="583" name="Google Shape;583;p43">
            <a:hlinkClick r:id="rId3" action="ppaction://hlinksldjump"/>
          </p:cNvPr>
          <p:cNvPicPr preferRelativeResize="0"/>
          <p:nvPr/>
        </p:nvPicPr>
        <p:blipFill rotWithShape="1">
          <a:blip r:embed="rId4"/>
          <a:srcRect b="10636"/>
          <a:stretch/>
        </p:blipFill>
        <p:spPr>
          <a:xfrm>
            <a:off x="8515030" y="77986"/>
            <a:ext cx="537530" cy="518160"/>
          </a:xfrm>
          <a:prstGeom prst="rect">
            <a:avLst/>
          </a:prstGeom>
          <a:noFill/>
          <a:ln>
            <a:noFill/>
          </a:ln>
        </p:spPr>
      </p:pic>
    </p:spTree>
    <p:extLst>
      <p:ext uri="{BB962C8B-B14F-4D97-AF65-F5344CB8AC3E}">
        <p14:creationId xmlns:p14="http://schemas.microsoft.com/office/powerpoint/2010/main" val="27775434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4"/>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Arial"/>
              <a:buChar char="•"/>
            </a:pPr>
            <a:r>
              <a:rPr lang="en-US">
                <a:uFillTx/>
              </a:rPr>
              <a:t>Review parking lot</a:t>
            </a:r>
            <a:endParaRPr>
              <a:uFillTx/>
            </a:endParaRPr>
          </a:p>
        </p:txBody>
      </p:sp>
      <p:sp>
        <p:nvSpPr>
          <p:cNvPr id="590" name="Google Shape;590;p44"/>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Parking Lot</a:t>
            </a:r>
            <a:endParaRPr>
              <a:uFillTx/>
            </a:endParaRPr>
          </a:p>
        </p:txBody>
      </p:sp>
      <p:sp>
        <p:nvSpPr>
          <p:cNvPr id="591" name="Google Shape;591;p44"/>
          <p:cNvSpPr txBox="1">
            <a:spLocks/>
          </p:cNvSpPr>
          <p:nvPr/>
        </p:nvSpPr>
        <p:spPr>
          <a:xfrm>
            <a:off x="6925586" y="5895332"/>
            <a:ext cx="232178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2FAEFF"/>
                </a:solidFill>
                <a:uFillTx/>
                <a:latin typeface="Calibri"/>
                <a:ea typeface="Calibri"/>
                <a:cs typeface="Calibri"/>
                <a:sym typeface="Calibri"/>
              </a:rPr>
              <a:t>UCPATH CENTER</a:t>
            </a:r>
            <a:endParaRPr>
              <a:uFillTx/>
            </a:endParaRPr>
          </a:p>
        </p:txBody>
      </p:sp>
      <p:pic>
        <p:nvPicPr>
          <p:cNvPr id="592" name="Google Shape;592;p44" descr="cloudcomputingEDES545 - applications"/>
          <p:cNvPicPr preferRelativeResize="0"/>
          <p:nvPr/>
        </p:nvPicPr>
        <p:blipFill rotWithShape="1">
          <a:blip r:embed="rId3"/>
          <a:srcRect/>
          <a:stretch/>
        </p:blipFill>
        <p:spPr>
          <a:xfrm>
            <a:off x="1759932" y="2526314"/>
            <a:ext cx="5328554" cy="3123829"/>
          </a:xfrm>
          <a:prstGeom prst="rect">
            <a:avLst/>
          </a:prstGeom>
          <a:noFill/>
          <a:ln>
            <a:noFill/>
          </a:ln>
        </p:spPr>
      </p:pic>
    </p:spTree>
    <p:extLst>
      <p:ext uri="{BB962C8B-B14F-4D97-AF65-F5344CB8AC3E}">
        <p14:creationId xmlns:p14="http://schemas.microsoft.com/office/powerpoint/2010/main" val="35263854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Reference Material for Review</a:t>
            </a:r>
          </a:p>
        </p:txBody>
      </p:sp>
      <p:sp>
        <p:nvSpPr>
          <p:cNvPr id="4" name="Slide Number Placeholder 3"/>
          <p:cNvSpPr>
            <a:spLocks noGrp="1"/>
          </p:cNvSpPr>
          <p:nvPr>
            <p:ph type="sldNum" sz="quarter" idx="4294967295"/>
          </p:nvPr>
        </p:nvSpPr>
        <p:spPr/>
        <p:txBody>
          <a:bodyPr/>
          <a:lstStyle/>
          <a:p>
            <a:endParaRPr lang="en-US" dirty="0"/>
          </a:p>
        </p:txBody>
      </p:sp>
      <p:pic>
        <p:nvPicPr>
          <p:cNvPr id="5" name="Picture 4"/>
          <p:cNvPicPr>
            <a:picLocks noChangeAspect="1"/>
          </p:cNvPicPr>
          <p:nvPr/>
        </p:nvPicPr>
        <p:blipFill rotWithShape="1">
          <a:blip r:embed="rId3"/>
          <a:srcRect l="-1" t="11846" r="580"/>
          <a:stretch/>
        </p:blipFill>
        <p:spPr>
          <a:xfrm>
            <a:off x="3174273" y="1214845"/>
            <a:ext cx="5823955" cy="4611189"/>
          </a:xfrm>
          <a:prstGeom prst="rect">
            <a:avLst/>
          </a:prstGeom>
          <a:ln>
            <a:solidFill>
              <a:srgbClr val="243F60"/>
            </a:solidFill>
          </a:ln>
          <a:effectLst>
            <a:outerShdw blurRad="50800" dist="38100" dir="2700000" algn="tl" rotWithShape="0">
              <a:prstClr val="black">
                <a:alpha val="40000"/>
              </a:prstClr>
            </a:outerShdw>
          </a:effectLst>
        </p:spPr>
      </p:pic>
      <p:sp>
        <p:nvSpPr>
          <p:cNvPr id="6" name="Rectangle 5"/>
          <p:cNvSpPr/>
          <p:nvPr/>
        </p:nvSpPr>
        <p:spPr>
          <a:xfrm>
            <a:off x="222067" y="1233584"/>
            <a:ext cx="2952206" cy="2677656"/>
          </a:xfrm>
          <a:prstGeom prst="rect">
            <a:avLst/>
          </a:prstGeom>
        </p:spPr>
        <p:txBody>
          <a:bodyPr wrap="square">
            <a:spAutoFit/>
          </a:bodyPr>
          <a:lstStyle/>
          <a:p>
            <a:pPr lvl="0">
              <a:buClr>
                <a:schemeClr val="dk1"/>
              </a:buClr>
              <a:buSzPts val="2800"/>
            </a:pPr>
            <a:r>
              <a:rPr lang="en-US" sz="2400" dirty="0"/>
              <a:t>The </a:t>
            </a:r>
            <a:r>
              <a:rPr lang="en-US" sz="2400" b="1" u="sng" dirty="0">
                <a:solidFill>
                  <a:schemeClr val="hlink"/>
                </a:solidFill>
                <a:hlinkClick r:id="rId4"/>
              </a:rPr>
              <a:t>UCPath Help</a:t>
            </a:r>
            <a:r>
              <a:rPr lang="en-US" sz="2400" b="1" dirty="0"/>
              <a:t> </a:t>
            </a:r>
            <a:r>
              <a:rPr lang="en-US" sz="2400" dirty="0"/>
              <a:t>site is available for your support. Search for conceptual content, job aids or step-by-step instructions for UCPath tasks</a:t>
            </a:r>
            <a:r>
              <a:rPr lang="en-US" dirty="0"/>
              <a:t>.</a:t>
            </a:r>
          </a:p>
        </p:txBody>
      </p:sp>
    </p:spTree>
    <p:custDataLst>
      <p:tags r:id="rId1"/>
    </p:custDataLst>
    <p:extLst>
      <p:ext uri="{BB962C8B-B14F-4D97-AF65-F5344CB8AC3E}">
        <p14:creationId xmlns:p14="http://schemas.microsoft.com/office/powerpoint/2010/main" val="34557113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0" y="1134375"/>
            <a:ext cx="8951495"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The </a:t>
            </a:r>
            <a:r>
              <a:rPr lang="en-US" sz="2800" b="1" u="sng" dirty="0">
                <a:solidFill>
                  <a:schemeClr val="hlink"/>
                </a:solidFill>
                <a:hlinkClick r:id="rId4"/>
              </a:rPr>
              <a:t>UCPath Help</a:t>
            </a:r>
            <a:r>
              <a:rPr lang="en-US" sz="2800" b="1" dirty="0">
                <a:hlinkClick r:id="rId4"/>
              </a:rPr>
              <a:t> </a:t>
            </a:r>
            <a:r>
              <a:rPr lang="en-US" sz="2800" dirty="0"/>
              <a:t>site is available in </a:t>
            </a:r>
            <a:r>
              <a:rPr lang="en-US" sz="2800" dirty="0" err="1"/>
              <a:t>UCPath</a:t>
            </a:r>
            <a:r>
              <a:rPr lang="en-US" sz="2800" dirty="0"/>
              <a:t> for your support. Search for conceptual content, job aids or step-by-step instructions for UCPath tasks.</a:t>
            </a:r>
            <a:endParaRPr dirty="0"/>
          </a:p>
          <a:p>
            <a:pPr marL="742950" lvl="1" indent="-285750" algn="l" rtl="0">
              <a:spcBef>
                <a:spcPts val="1200"/>
              </a:spcBef>
              <a:spcAft>
                <a:spcPts val="0"/>
              </a:spcAft>
              <a:buClr>
                <a:schemeClr val="dk1"/>
              </a:buClr>
              <a:buSzPts val="2400"/>
              <a:buChar char="•"/>
            </a:pPr>
            <a:r>
              <a:rPr lang="en-US" sz="2400" dirty="0"/>
              <a:t>From the Transactional Users website, expand the </a:t>
            </a:r>
            <a:r>
              <a:rPr lang="en-US" sz="2400" b="1" dirty="0"/>
              <a:t>UPK Simulation </a:t>
            </a:r>
            <a:r>
              <a:rPr lang="en-US" sz="2400" dirty="0"/>
              <a:t>section in the middle of page and then click the </a:t>
            </a:r>
            <a:r>
              <a:rPr lang="en-US" sz="2400" b="1" dirty="0"/>
              <a:t>“Location Users” </a:t>
            </a:r>
            <a:r>
              <a:rPr lang="en-US" sz="2400" dirty="0"/>
              <a:t>link to open the site. *</a:t>
            </a:r>
            <a:r>
              <a:rPr lang="en-US" sz="2000" i="1" dirty="0"/>
              <a:t>An Adobe PDF version is available for users with screen readers.</a:t>
            </a:r>
          </a:p>
          <a:p>
            <a:pPr marL="457200" lvl="1" indent="0" algn="l" rtl="0">
              <a:spcBef>
                <a:spcPts val="1200"/>
              </a:spcBef>
              <a:spcAft>
                <a:spcPts val="0"/>
              </a:spcAft>
              <a:buClr>
                <a:schemeClr val="dk1"/>
              </a:buClr>
              <a:buSzPts val="2400"/>
              <a:buNone/>
            </a:pPr>
            <a:endParaRPr lang="en-US" sz="2000" i="1" dirty="0"/>
          </a:p>
          <a:p>
            <a:pPr marL="285750" indent="-285750">
              <a:spcBef>
                <a:spcPts val="1200"/>
              </a:spcBef>
              <a:buSzPts val="2400"/>
            </a:pPr>
            <a:r>
              <a:rPr lang="en-US" sz="2400" dirty="0"/>
              <a:t>If you’re experiencing issues, or have questions about transactions, please contact the </a:t>
            </a:r>
            <a:r>
              <a:rPr lang="en-US" sz="2400" b="1" dirty="0"/>
              <a:t>Employee Experience Center </a:t>
            </a:r>
            <a:r>
              <a:rPr lang="en-US" sz="2400" dirty="0"/>
              <a:t>at (949) 824-0500, or submit a ticket by visiting </a:t>
            </a:r>
            <a:r>
              <a:rPr lang="en-US" sz="2400" b="1" dirty="0">
                <a:hlinkClick r:id="rId5"/>
              </a:rPr>
              <a:t>ucpath.uci.edu </a:t>
            </a:r>
            <a:endParaRPr sz="2400" b="1" dirty="0"/>
          </a:p>
        </p:txBody>
      </p:sp>
      <p:sp>
        <p:nvSpPr>
          <p:cNvPr id="1495" name="Google Shape;1495;p1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Where to Get Help</a:t>
            </a:r>
            <a:endParaRPr/>
          </a:p>
        </p:txBody>
      </p:sp>
      <p:pic>
        <p:nvPicPr>
          <p:cNvPr id="1496" name="Google Shape;1496;p114"/>
          <p:cNvPicPr preferRelativeResize="0"/>
          <p:nvPr/>
        </p:nvPicPr>
        <p:blipFill rotWithShape="1">
          <a:blip r:embed="rId6">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553876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742acd0eaf_0_1"/>
          <p:cNvSpPr txBox="1">
            <a:spLocks noGrp="1"/>
          </p:cNvSpPr>
          <p:nvPr>
            <p:ph type="body" idx="1"/>
          </p:nvPr>
        </p:nvSpPr>
        <p:spPr>
          <a:xfrm>
            <a:off x="459619" y="1381512"/>
            <a:ext cx="8227200" cy="474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uFillTx/>
            </a:endParaRPr>
          </a:p>
        </p:txBody>
      </p:sp>
      <p:sp>
        <p:nvSpPr>
          <p:cNvPr id="599" name="Google Shape;599;g742acd0eaf_0_1"/>
          <p:cNvSpPr txBox="1">
            <a:spLocks noGrp="1"/>
          </p:cNvSpPr>
          <p:nvPr>
            <p:ph type="title"/>
          </p:nvPr>
        </p:nvSpPr>
        <p:spPr>
          <a:xfrm>
            <a:off x="459619" y="40224"/>
            <a:ext cx="8227200" cy="85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uFillTx/>
            </a:endParaRPr>
          </a:p>
        </p:txBody>
      </p:sp>
      <p:pic>
        <p:nvPicPr>
          <p:cNvPr id="600" name="Google Shape;600;g742acd0eaf_0_1"/>
          <p:cNvPicPr preferRelativeResize="0"/>
          <p:nvPr/>
        </p:nvPicPr>
        <p:blipFill>
          <a:blip r:embed="rId3"/>
          <a:stretch>
            <a:fillRect/>
          </a:stretch>
        </p:blipFill>
        <p:spPr>
          <a:xfrm>
            <a:off x="0" y="927"/>
            <a:ext cx="9143989" cy="6858000"/>
          </a:xfrm>
          <a:prstGeom prst="rect">
            <a:avLst/>
          </a:prstGeom>
          <a:noFill/>
          <a:ln>
            <a:noFill/>
          </a:ln>
        </p:spPr>
      </p:pic>
    </p:spTree>
    <p:extLst>
      <p:ext uri="{BB962C8B-B14F-4D97-AF65-F5344CB8AC3E}">
        <p14:creationId xmlns:p14="http://schemas.microsoft.com/office/powerpoint/2010/main" val="28348512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6"/>
          <p:cNvSpPr txBox="1">
            <a:spLocks noGrp="1"/>
          </p:cNvSpPr>
          <p:nvPr>
            <p:ph type="title"/>
          </p:nvPr>
        </p:nvSpPr>
        <p:spPr>
          <a:xfrm>
            <a:off x="322286" y="2893349"/>
            <a:ext cx="8366760" cy="9601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E4386"/>
              </a:buClr>
              <a:buSzPts val="4800"/>
              <a:buFont typeface="Arial"/>
              <a:buNone/>
            </a:pPr>
            <a:r>
              <a:rPr lang="en-US" sz="4800">
                <a:uFillTx/>
              </a:rPr>
              <a:t>Thank You!</a:t>
            </a:r>
            <a:endParaRPr>
              <a:uFillTx/>
            </a:endParaRPr>
          </a:p>
        </p:txBody>
      </p:sp>
      <p:sp>
        <p:nvSpPr>
          <p:cNvPr id="606" name="Google Shape;606;p46"/>
          <p:cNvSpPr txBox="1">
            <a:spLocks/>
          </p:cNvSpPr>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000"/>
              <a:buFont typeface="Arial Black"/>
              <a:buNone/>
            </a:pPr>
            <a:r>
              <a:rPr lang="en-US" sz="4000" b="1">
                <a:solidFill>
                  <a:schemeClr val="dk1"/>
                </a:solidFill>
                <a:uFillTx/>
                <a:latin typeface="Arial Black"/>
                <a:ea typeface="Arial Black"/>
                <a:cs typeface="Arial Black"/>
                <a:sym typeface="Arial Black"/>
              </a:rPr>
              <a:t>Training End</a:t>
            </a:r>
            <a:endParaRPr>
              <a:uFillTx/>
            </a:endParaRPr>
          </a:p>
        </p:txBody>
      </p:sp>
    </p:spTree>
    <p:extLst>
      <p:ext uri="{BB962C8B-B14F-4D97-AF65-F5344CB8AC3E}">
        <p14:creationId xmlns:p14="http://schemas.microsoft.com/office/powerpoint/2010/main" val="326170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uFillTx/>
              </a:rPr>
              <a:t>Person Organization Summary</a:t>
            </a:r>
          </a:p>
        </p:txBody>
      </p:sp>
      <p:pic>
        <p:nvPicPr>
          <p:cNvPr id="9" name="Picture 8"/>
          <p:cNvPicPr>
            <a:picLocks noChangeAspect="1"/>
          </p:cNvPicPr>
          <p:nvPr/>
        </p:nvPicPr>
        <p:blipFill>
          <a:blip r:embed="rId3"/>
          <a:stretch>
            <a:fillRect/>
          </a:stretch>
        </p:blipFill>
        <p:spPr>
          <a:xfrm>
            <a:off x="1750076" y="2563458"/>
            <a:ext cx="5544035" cy="3616048"/>
          </a:xfrm>
          <a:prstGeom prst="rect">
            <a:avLst/>
          </a:prstGeom>
          <a:ln>
            <a:solidFill>
              <a:schemeClr val="tx1"/>
            </a:solidFill>
          </a:ln>
          <a:effectLst>
            <a:outerShdw blurRad="50800" dist="38100" dir="2700000" algn="tl" rotWithShape="0">
              <a:srgbClr val="000000">
                <a:alpha val="40000"/>
              </a:srgbClr>
            </a:outerShdw>
          </a:effectLst>
        </p:spPr>
      </p:pic>
      <p:pic>
        <p:nvPicPr>
          <p:cNvPr id="10" name="Picture 9"/>
          <p:cNvPicPr>
            <a:picLocks noChangeAspect="1"/>
          </p:cNvPicPr>
          <p:nvPr/>
        </p:nvPicPr>
        <p:blipFill>
          <a:blip r:embed="rId4"/>
          <a:stretch>
            <a:fillRect/>
          </a:stretch>
        </p:blipFill>
        <p:spPr>
          <a:xfrm>
            <a:off x="646006" y="2690795"/>
            <a:ext cx="8040794" cy="3243761"/>
          </a:xfrm>
          <a:prstGeom prst="rect">
            <a:avLst/>
          </a:prstGeom>
          <a:ln>
            <a:solidFill>
              <a:schemeClr val="tx1"/>
            </a:solidFill>
          </a:ln>
          <a:effectLst>
            <a:outerShdw blurRad="50800" dist="38100" dir="2700000" algn="tl" rotWithShape="0">
              <a:srgbClr val="000000">
                <a:alpha val="40000"/>
              </a:srgbClr>
            </a:outerShdw>
          </a:effectLst>
        </p:spPr>
      </p:pic>
      <p:sp>
        <p:nvSpPr>
          <p:cNvPr id="22" name="TextBox 21"/>
          <p:cNvSpPr txBox="1">
            <a:spLocks/>
          </p:cNvSpPr>
          <p:nvPr/>
        </p:nvSpPr>
        <p:spPr>
          <a:xfrm>
            <a:off x="198950" y="1162185"/>
            <a:ext cx="8646289" cy="1200329"/>
          </a:xfrm>
          <a:prstGeom prst="rect">
            <a:avLst/>
          </a:prstGeom>
          <a:noFill/>
          <a:ln>
            <a:solidFill>
              <a:schemeClr val="accent1"/>
            </a:solidFill>
          </a:ln>
          <a:effectLst/>
        </p:spPr>
        <p:txBody>
          <a:bodyPr wrap="square" rtlCol="0">
            <a:spAutoFit/>
          </a:bodyPr>
          <a:lstStyle/>
          <a:p>
            <a:r>
              <a:rPr lang="en-US" b="1" dirty="0">
                <a:uFillTx/>
              </a:rPr>
              <a:t>Navigation: </a:t>
            </a:r>
            <a:r>
              <a:rPr lang="en-US" dirty="0">
                <a:uFillTx/>
              </a:rPr>
              <a:t>PeopleSoft Menu </a:t>
            </a:r>
            <a:r>
              <a:rPr lang="en-US" dirty="0">
                <a:uFillTx/>
                <a:sym typeface="Wingdings" panose="05000000000000000000" pitchFamily="2" charset="2"/>
              </a:rPr>
              <a:t>&gt; </a:t>
            </a:r>
            <a:r>
              <a:rPr lang="en-US" dirty="0">
                <a:uFillTx/>
              </a:rPr>
              <a:t>Workforce Administration </a:t>
            </a:r>
            <a:r>
              <a:rPr lang="en-US" dirty="0">
                <a:uFillTx/>
                <a:sym typeface="Wingdings" panose="05000000000000000000" pitchFamily="2" charset="2"/>
              </a:rPr>
              <a:t>&gt;</a:t>
            </a:r>
            <a:r>
              <a:rPr lang="en-US" dirty="0">
                <a:uFillTx/>
              </a:rPr>
              <a:t> Personal Information </a:t>
            </a:r>
            <a:r>
              <a:rPr lang="en-US" dirty="0">
                <a:uFillTx/>
                <a:sym typeface="Wingdings" panose="05000000000000000000" pitchFamily="2" charset="2"/>
              </a:rPr>
              <a:t>&gt;</a:t>
            </a:r>
            <a:r>
              <a:rPr lang="en-US" dirty="0">
                <a:uFillTx/>
              </a:rPr>
              <a:t> </a:t>
            </a:r>
            <a:r>
              <a:rPr lang="en-US" b="1" dirty="0">
                <a:uFillTx/>
              </a:rPr>
              <a:t>Person Organizational Summary</a:t>
            </a:r>
          </a:p>
          <a:p>
            <a:endParaRPr lang="en-US" b="1" dirty="0">
              <a:uFillTx/>
            </a:endParaRPr>
          </a:p>
          <a:p>
            <a:r>
              <a:rPr lang="en-US" dirty="0">
                <a:uFillTx/>
              </a:rPr>
              <a:t>If there is more than one row of data, click the </a:t>
            </a:r>
            <a:r>
              <a:rPr lang="en-US" b="1" dirty="0">
                <a:uFillTx/>
              </a:rPr>
              <a:t>View All </a:t>
            </a:r>
            <a:r>
              <a:rPr lang="en-US" dirty="0">
                <a:uFillTx/>
              </a:rPr>
              <a:t>link to view all current information.</a:t>
            </a:r>
          </a:p>
        </p:txBody>
      </p:sp>
      <p:sp>
        <p:nvSpPr>
          <p:cNvPr id="2" name="Down Arrow 1"/>
          <p:cNvSpPr>
            <a:spLocks/>
          </p:cNvSpPr>
          <p:nvPr/>
        </p:nvSpPr>
        <p:spPr>
          <a:xfrm>
            <a:off x="6882062" y="2947737"/>
            <a:ext cx="372979" cy="37297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419689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05732" y="1123943"/>
            <a:ext cx="7034539" cy="3976688"/>
          </a:xfrm>
        </p:spPr>
        <p:txBody>
          <a:bodyPr>
            <a:normAutofit/>
          </a:bodyPr>
          <a:lstStyle/>
          <a:p>
            <a:pPr marL="514350" indent="-514350">
              <a:buFont typeface="+mj-lt"/>
              <a:buAutoNum type="arabicPeriod"/>
            </a:pPr>
            <a:r>
              <a:rPr lang="en-US" sz="2200" dirty="0"/>
              <a:t>Locate and open the Cisco AnyConnect VPN client.</a:t>
            </a:r>
          </a:p>
          <a:p>
            <a:pPr marL="514350" indent="-514350">
              <a:spcBef>
                <a:spcPts val="600"/>
              </a:spcBef>
              <a:buFont typeface="+mj-lt"/>
              <a:buAutoNum type="arabicPeriod"/>
            </a:pPr>
            <a:r>
              <a:rPr lang="en-US" sz="2200" dirty="0"/>
              <a:t>Enter </a:t>
            </a:r>
            <a:r>
              <a:rPr lang="en-US" sz="2200" b="1" dirty="0"/>
              <a:t>sdsc-vpn.ucop.edu </a:t>
            </a:r>
            <a:r>
              <a:rPr lang="en-US" sz="2200" dirty="0"/>
              <a:t>and click the </a:t>
            </a:r>
            <a:r>
              <a:rPr lang="en-US" sz="2200" b="1" dirty="0"/>
              <a:t>Connect</a:t>
            </a:r>
            <a:r>
              <a:rPr lang="en-US" sz="2200" dirty="0"/>
              <a:t> button. </a:t>
            </a:r>
          </a:p>
          <a:p>
            <a:pPr marL="514350" indent="-514350">
              <a:spcBef>
                <a:spcPts val="600"/>
              </a:spcBef>
              <a:buFont typeface="+mj-lt"/>
              <a:buAutoNum type="arabicPeriod"/>
            </a:pPr>
            <a:r>
              <a:rPr lang="en-US" sz="2200" dirty="0"/>
              <a:t>Enter the following:</a:t>
            </a:r>
          </a:p>
          <a:p>
            <a:pPr marL="914400" lvl="1" indent="-514350">
              <a:buFont typeface="+mj-lt"/>
              <a:buAutoNum type="alphaLcParenR"/>
            </a:pPr>
            <a:r>
              <a:rPr lang="en-US" sz="2000" dirty="0"/>
              <a:t>Select </a:t>
            </a:r>
            <a:r>
              <a:rPr lang="en-US" sz="2000" b="1" dirty="0"/>
              <a:t>Group: hbldtrn0-training</a:t>
            </a:r>
            <a:endParaRPr lang="en-US" sz="2000" dirty="0"/>
          </a:p>
          <a:p>
            <a:pPr marL="914400" lvl="1" indent="-514350">
              <a:buFont typeface="+mj-lt"/>
              <a:buAutoNum type="alphaLcParenR"/>
            </a:pPr>
            <a:r>
              <a:rPr lang="en-US" sz="2000" dirty="0"/>
              <a:t>Enter 1 of these 3 Usernames:</a:t>
            </a:r>
          </a:p>
          <a:p>
            <a:pPr lvl="2"/>
            <a:r>
              <a:rPr lang="en-US" sz="1800" b="1" dirty="0"/>
              <a:t>uci_ucpathvpn_01</a:t>
            </a:r>
          </a:p>
          <a:p>
            <a:pPr lvl="2"/>
            <a:r>
              <a:rPr lang="en-US" sz="1800" b="1" dirty="0"/>
              <a:t>uci_ucpathvpn_02</a:t>
            </a:r>
          </a:p>
          <a:p>
            <a:pPr lvl="2"/>
            <a:r>
              <a:rPr lang="en-US" sz="1800" b="1" dirty="0"/>
              <a:t>uci_ucpathvpn_03</a:t>
            </a:r>
          </a:p>
          <a:p>
            <a:pPr marL="857250" lvl="1" indent="-457200">
              <a:buFont typeface="+mj-lt"/>
              <a:buAutoNum type="alphaLcParenR"/>
            </a:pPr>
            <a:r>
              <a:rPr lang="en-US" sz="2000" dirty="0"/>
              <a:t>Enter this week’s Password:</a:t>
            </a:r>
          </a:p>
          <a:p>
            <a:pPr lvl="2"/>
            <a:r>
              <a:rPr lang="en-US" sz="1800" b="1" dirty="0">
                <a:solidFill>
                  <a:srgbClr val="FF0000"/>
                </a:solidFill>
              </a:rPr>
              <a:t>Down-Hole</a:t>
            </a:r>
            <a:endParaRPr lang="en-US" sz="1800" dirty="0">
              <a:solidFill>
                <a:srgbClr val="FF0000"/>
              </a:solidFill>
            </a:endParaRPr>
          </a:p>
        </p:txBody>
      </p:sp>
      <p:sp>
        <p:nvSpPr>
          <p:cNvPr id="3" name="Title 2"/>
          <p:cNvSpPr>
            <a:spLocks noGrp="1"/>
          </p:cNvSpPr>
          <p:nvPr>
            <p:ph type="title"/>
          </p:nvPr>
        </p:nvSpPr>
        <p:spPr/>
        <p:txBody>
          <a:bodyPr vert="horz" lIns="91440" tIns="45720" rIns="91440" bIns="45720" rtlCol="0" anchor="ctr">
            <a:noAutofit/>
          </a:bodyPr>
          <a:lstStyle/>
          <a:p>
            <a:pPr algn="l"/>
            <a:r>
              <a:rPr lang="en-US" dirty="0"/>
              <a:t>Steps to Log Into VPN</a:t>
            </a:r>
          </a:p>
        </p:txBody>
      </p:sp>
      <p:pic>
        <p:nvPicPr>
          <p:cNvPr id="1028" name="Picture 4" descr="C:\Users\garrisa1\AppData\Local\Temp\SNAGHTML12816b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075" y="1123943"/>
            <a:ext cx="1924113" cy="3097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007451" y="3085072"/>
            <a:ext cx="3014724" cy="3252911"/>
          </a:xfrm>
          <a:prstGeom prst="rect">
            <a:avLst/>
          </a:prstGeom>
        </p:spPr>
      </p:pic>
    </p:spTree>
    <p:custDataLst>
      <p:tags r:id="rId1"/>
    </p:custDataLst>
    <p:extLst>
      <p:ext uri="{BB962C8B-B14F-4D97-AF65-F5344CB8AC3E}">
        <p14:creationId xmlns:p14="http://schemas.microsoft.com/office/powerpoint/2010/main" val="351193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271" y="40224"/>
            <a:ext cx="8931729" cy="850911"/>
          </a:xfrm>
        </p:spPr>
        <p:txBody>
          <a:bodyPr>
            <a:noAutofit/>
          </a:bodyPr>
          <a:lstStyle/>
          <a:p>
            <a:r>
              <a:rPr lang="en-US" sz="3200" dirty="0">
                <a:uFillTx/>
              </a:rPr>
              <a:t>PayPath Transaction – System Process</a:t>
            </a:r>
          </a:p>
        </p:txBody>
      </p:sp>
      <p:grpSp>
        <p:nvGrpSpPr>
          <p:cNvPr id="3" name="Group 2"/>
          <p:cNvGrpSpPr/>
          <p:nvPr/>
        </p:nvGrpSpPr>
        <p:grpSpPr>
          <a:xfrm>
            <a:off x="571500" y="1466850"/>
            <a:ext cx="8058150" cy="4800600"/>
            <a:chOff x="571500" y="1466850"/>
            <a:chExt cx="8058150" cy="4800600"/>
          </a:xfrm>
        </p:grpSpPr>
        <p:graphicFrame>
          <p:nvGraphicFramePr>
            <p:cNvPr id="95" name="Content Placeholder 3"/>
            <p:cNvGraphicFramePr>
              <a:graphicFrameLocks/>
            </p:cNvGraphicFramePr>
            <p:nvPr/>
          </p:nvGraphicFramePr>
          <p:xfrm>
            <a:off x="571500" y="1466850"/>
            <a:ext cx="80581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886354" y="2268039"/>
              <a:ext cx="7430078" cy="1702242"/>
              <a:chOff x="886354" y="2268039"/>
              <a:chExt cx="7430078" cy="1702242"/>
            </a:xfrm>
          </p:grpSpPr>
          <p:pic>
            <p:nvPicPr>
              <p:cNvPr id="1033" name="Picture 9" descr="C:\Users\dallen\Documents\UCPath\Templates and Standards\ILT WBT Icons\approvers.jpg"/>
              <p:cNvPicPr>
                <a:picLocks noChangeAspect="1" noChangeArrowheads="1"/>
              </p:cNvPicPr>
              <p:nvPr/>
            </p:nvPicPr>
            <p:blipFill>
              <a:blip r:embed="rId8"/>
              <a:srcRect/>
              <a:stretch>
                <a:fillRect/>
              </a:stretch>
            </p:blipFill>
            <p:spPr bwMode="auto">
              <a:xfrm>
                <a:off x="7272492" y="2268039"/>
                <a:ext cx="769600" cy="731520"/>
              </a:xfrm>
              <a:prstGeom prst="rect">
                <a:avLst/>
              </a:prstGeom>
              <a:noFill/>
            </p:spPr>
          </p:pic>
          <p:sp>
            <p:nvSpPr>
              <p:cNvPr id="96" name="Pentagon 95"/>
              <p:cNvSpPr>
                <a:spLocks noChangeArrowheads="1"/>
              </p:cNvSpPr>
              <p:nvPr/>
            </p:nvSpPr>
            <p:spPr bwMode="auto">
              <a:xfrm>
                <a:off x="4294225" y="3764018"/>
                <a:ext cx="612700" cy="206263"/>
              </a:xfrm>
              <a:prstGeom prst="homePlate">
                <a:avLst/>
              </a:prstGeom>
              <a:solidFill>
                <a:srgbClr val="00B050"/>
              </a:solidFill>
              <a:ln>
                <a:noFill/>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ctr" anchorCtr="0" upright="1">
                <a:noAutofit/>
              </a:bodyPr>
              <a:lstStyle/>
              <a:p>
                <a:pPr>
                  <a:defRPr>
                    <a:uFillTx/>
                  </a:defRPr>
                </a:pPr>
                <a:r>
                  <a:rPr lang="en-US" sz="1200" b="1" kern="0" dirty="0">
                    <a:solidFill>
                      <a:schemeClr val="bg1"/>
                    </a:solidFill>
                    <a:uFillTx/>
                    <a:latin typeface="Arial" panose="020B0604020202020204" pitchFamily="34" charset="0"/>
                    <a:cs typeface="Arial" panose="020B0604020202020204" pitchFamily="34" charset="0"/>
                  </a:rPr>
                  <a:t>AWE</a:t>
                </a:r>
                <a:endParaRPr lang="en-US" sz="1300" b="1" kern="0" dirty="0">
                  <a:solidFill>
                    <a:schemeClr val="bg1"/>
                  </a:solidFill>
                  <a:uFillTx/>
                  <a:latin typeface="Arial" panose="020B0604020202020204" pitchFamily="34" charset="0"/>
                  <a:cs typeface="Arial" panose="020B0604020202020204" pitchFamily="34" charset="0"/>
                </a:endParaRPr>
              </a:p>
            </p:txBody>
          </p:sp>
          <p:sp>
            <p:nvSpPr>
              <p:cNvPr id="14" name="TextBox 13"/>
              <p:cNvSpPr txBox="1">
                <a:spLocks/>
              </p:cNvSpPr>
              <p:nvPr/>
            </p:nvSpPr>
            <p:spPr>
              <a:xfrm>
                <a:off x="886354" y="2982899"/>
                <a:ext cx="1325880" cy="258361"/>
              </a:xfrm>
              <a:prstGeom prst="roundRect">
                <a:avLst/>
              </a:prstGeom>
              <a:solidFill>
                <a:srgbClr val="FFC000"/>
              </a:solidFill>
            </p:spPr>
            <p:txBody>
              <a:bodyPr wrap="none" rtlCol="0" anchor="ctr" anchorCtr="0">
                <a:noAutofit/>
              </a:bodyPr>
              <a:lstStyle/>
              <a:p>
                <a:pPr algn="ctr"/>
                <a:r>
                  <a:rPr lang="en-US" sz="1300" kern="0" dirty="0">
                    <a:solidFill>
                      <a:srgbClr val="00778B"/>
                    </a:solidFill>
                    <a:uFillTx/>
                    <a:latin typeface="Arial" panose="020B0604020202020204" pitchFamily="34" charset="0"/>
                    <a:cs typeface="Arial" panose="020B0604020202020204" pitchFamily="34" charset="0"/>
                  </a:rPr>
                  <a:t>PayPath Initiator</a:t>
                </a:r>
              </a:p>
            </p:txBody>
          </p:sp>
          <p:sp>
            <p:nvSpPr>
              <p:cNvPr id="48" name="TextBox 47"/>
              <p:cNvSpPr txBox="1">
                <a:spLocks/>
              </p:cNvSpPr>
              <p:nvPr/>
            </p:nvSpPr>
            <p:spPr>
              <a:xfrm>
                <a:off x="2919607" y="2988185"/>
                <a:ext cx="1325880" cy="258361"/>
              </a:xfrm>
              <a:prstGeom prst="roundRect">
                <a:avLst/>
              </a:prstGeom>
              <a:solidFill>
                <a:srgbClr val="FFC000"/>
              </a:solidFill>
            </p:spPr>
            <p:txBody>
              <a:bodyPr wrap="none" rtlCol="0" anchor="ctr" anchorCtr="0">
                <a:noAutofit/>
              </a:bodyPr>
              <a:lstStyle/>
              <a:p>
                <a:pPr algn="ctr"/>
                <a:r>
                  <a:rPr lang="en-US" sz="1300" kern="0" dirty="0">
                    <a:solidFill>
                      <a:srgbClr val="00778B"/>
                    </a:solidFill>
                    <a:uFillTx/>
                    <a:latin typeface="Arial" panose="020B0604020202020204" pitchFamily="34" charset="0"/>
                    <a:cs typeface="Arial" panose="020B0604020202020204" pitchFamily="34" charset="0"/>
                  </a:rPr>
                  <a:t>PayPath Initiator</a:t>
                </a:r>
              </a:p>
            </p:txBody>
          </p:sp>
          <p:sp>
            <p:nvSpPr>
              <p:cNvPr id="50" name="TextBox 49"/>
              <p:cNvSpPr txBox="1">
                <a:spLocks/>
              </p:cNvSpPr>
              <p:nvPr/>
            </p:nvSpPr>
            <p:spPr>
              <a:xfrm>
                <a:off x="4973050" y="2992593"/>
                <a:ext cx="1325880" cy="258361"/>
              </a:xfrm>
              <a:prstGeom prst="roundRect">
                <a:avLst/>
              </a:prstGeom>
              <a:solidFill>
                <a:srgbClr val="FFC000"/>
              </a:solidFill>
            </p:spPr>
            <p:txBody>
              <a:bodyPr wrap="none" rtlCol="0" anchor="ctr" anchorCtr="0">
                <a:noAutofit/>
              </a:bodyPr>
              <a:lstStyle/>
              <a:p>
                <a:pPr algn="ctr"/>
                <a:r>
                  <a:rPr lang="en-US" sz="1300" kern="0" dirty="0">
                    <a:solidFill>
                      <a:srgbClr val="00778B"/>
                    </a:solidFill>
                    <a:uFillTx/>
                    <a:latin typeface="Arial" panose="020B0604020202020204" pitchFamily="34" charset="0"/>
                    <a:cs typeface="Arial" panose="020B0604020202020204" pitchFamily="34" charset="0"/>
                  </a:rPr>
                  <a:t>PayPath Approver</a:t>
                </a:r>
              </a:p>
            </p:txBody>
          </p:sp>
          <p:pic>
            <p:nvPicPr>
              <p:cNvPr id="1030" name="Picture 6" descr="C:\Users\dallen\Documents\UCPath\Templates and Standards\ILT WBT Icons\21070-200.png"/>
              <p:cNvPicPr>
                <a:picLocks noChangeAspect="1" noChangeArrowheads="1"/>
              </p:cNvPicPr>
              <p:nvPr/>
            </p:nvPicPr>
            <p:blipFill>
              <a:blip r:embed="rId9"/>
              <a:srcRect/>
              <a:stretch>
                <a:fillRect/>
              </a:stretch>
            </p:blipFill>
            <p:spPr bwMode="auto">
              <a:xfrm>
                <a:off x="3180158" y="2292350"/>
                <a:ext cx="914400" cy="914400"/>
              </a:xfrm>
              <a:prstGeom prst="rect">
                <a:avLst/>
              </a:prstGeom>
              <a:noFill/>
            </p:spPr>
          </p:pic>
          <p:pic>
            <p:nvPicPr>
              <p:cNvPr id="61" name="Picture 6" descr="C:\Users\dallen\Documents\UCPath\Templates and Standards\ILT WBT Icons\21070-200.png"/>
              <p:cNvPicPr>
                <a:picLocks noChangeAspect="1" noChangeArrowheads="1"/>
              </p:cNvPicPr>
              <p:nvPr/>
            </p:nvPicPr>
            <p:blipFill>
              <a:blip r:embed="rId9"/>
              <a:srcRect/>
              <a:stretch>
                <a:fillRect/>
              </a:stretch>
            </p:blipFill>
            <p:spPr bwMode="auto">
              <a:xfrm>
                <a:off x="1092094" y="2292350"/>
                <a:ext cx="914400" cy="914400"/>
              </a:xfrm>
              <a:prstGeom prst="rect">
                <a:avLst/>
              </a:prstGeom>
              <a:noFill/>
            </p:spPr>
          </p:pic>
          <p:pic>
            <p:nvPicPr>
              <p:cNvPr id="1031" name="Picture 7"/>
              <p:cNvPicPr>
                <a:picLocks noChangeAspect="1" noChangeArrowheads="1"/>
              </p:cNvPicPr>
              <p:nvPr/>
            </p:nvPicPr>
            <p:blipFill>
              <a:blip r:embed="rId10"/>
              <a:stretch>
                <a:fillRect/>
              </a:stretch>
            </p:blipFill>
            <p:spPr bwMode="auto">
              <a:xfrm>
                <a:off x="5350240" y="2348201"/>
                <a:ext cx="640080" cy="640080"/>
              </a:xfrm>
              <a:prstGeom prst="rect">
                <a:avLst/>
              </a:prstGeom>
              <a:noFill/>
            </p:spPr>
          </p:pic>
          <p:sp>
            <p:nvSpPr>
              <p:cNvPr id="54" name="TextBox 53"/>
              <p:cNvSpPr txBox="1">
                <a:spLocks/>
              </p:cNvSpPr>
              <p:nvPr/>
            </p:nvSpPr>
            <p:spPr>
              <a:xfrm>
                <a:off x="6990552" y="2995901"/>
                <a:ext cx="1325880" cy="258361"/>
              </a:xfrm>
              <a:prstGeom prst="roundRect">
                <a:avLst/>
              </a:prstGeom>
              <a:solidFill>
                <a:srgbClr val="FFC000"/>
              </a:solidFill>
            </p:spPr>
            <p:txBody>
              <a:bodyPr wrap="none" rtlCol="0" anchor="ctr" anchorCtr="0">
                <a:noAutofit/>
              </a:bodyPr>
              <a:lstStyle/>
              <a:p>
                <a:pPr algn="ctr"/>
                <a:r>
                  <a:rPr lang="en-US" sz="1300" kern="0" dirty="0">
                    <a:solidFill>
                      <a:srgbClr val="00778B"/>
                    </a:solidFill>
                    <a:uFillTx/>
                    <a:latin typeface="Arial" panose="020B0604020202020204" pitchFamily="34" charset="0"/>
                    <a:cs typeface="Arial" panose="020B0604020202020204" pitchFamily="34" charset="0"/>
                  </a:rPr>
                  <a:t>All</a:t>
                </a:r>
              </a:p>
            </p:txBody>
          </p:sp>
        </p:grpSp>
      </p:grpSp>
    </p:spTree>
    <p:extLst>
      <p:ext uri="{BB962C8B-B14F-4D97-AF65-F5344CB8AC3E}">
        <p14:creationId xmlns:p14="http://schemas.microsoft.com/office/powerpoint/2010/main" val="287748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695" y="1191126"/>
            <a:ext cx="8422105" cy="4935038"/>
          </a:xfrm>
        </p:spPr>
        <p:txBody>
          <a:bodyPr>
            <a:normAutofit fontScale="70000" lnSpcReduction="20000"/>
          </a:bodyPr>
          <a:lstStyle/>
          <a:p>
            <a:pPr marL="0" indent="0">
              <a:buNone/>
            </a:pPr>
            <a:r>
              <a:rPr lang="en-US" dirty="0">
                <a:uFillTx/>
              </a:rPr>
              <a:t>All </a:t>
            </a:r>
            <a:r>
              <a:rPr lang="en-US" b="1" dirty="0">
                <a:uFillTx/>
              </a:rPr>
              <a:t>PayPath Actions </a:t>
            </a:r>
            <a:r>
              <a:rPr lang="en-US" dirty="0">
                <a:uFillTx/>
              </a:rPr>
              <a:t>transactions are routed for approval using the Approval Workflow Engine (AWE).</a:t>
            </a:r>
          </a:p>
          <a:p>
            <a:pPr marL="0" indent="0">
              <a:buNone/>
            </a:pPr>
            <a:r>
              <a:rPr lang="en-US" dirty="0">
                <a:uFillTx/>
              </a:rPr>
              <a:t>The AWE approval routing for a </a:t>
            </a:r>
            <a:r>
              <a:rPr lang="en-US" b="1" dirty="0">
                <a:uFillTx/>
              </a:rPr>
              <a:t>PayPath Actions </a:t>
            </a:r>
            <a:r>
              <a:rPr lang="en-US" dirty="0">
                <a:uFillTx/>
              </a:rPr>
              <a:t>transaction is based on:</a:t>
            </a:r>
          </a:p>
          <a:p>
            <a:r>
              <a:rPr lang="en-US" dirty="0">
                <a:uFillTx/>
              </a:rPr>
              <a:t>Security role tied to the PayPath Initiator (for example: Central vs. Department).</a:t>
            </a:r>
          </a:p>
          <a:p>
            <a:r>
              <a:rPr lang="en-US" dirty="0">
                <a:uFillTx/>
              </a:rPr>
              <a:t>Approval routing configuration by Location (Business Unit). For example, number of approval levels required.</a:t>
            </a:r>
          </a:p>
          <a:p>
            <a:pPr marL="0" indent="0">
              <a:buNone/>
            </a:pPr>
            <a:r>
              <a:rPr lang="en-US" dirty="0">
                <a:uFillTx/>
              </a:rPr>
              <a:t>AWE security role assignment and approval routing configuration is determined by each Location’s business process.</a:t>
            </a:r>
          </a:p>
          <a:p>
            <a:pPr marL="0" indent="0">
              <a:buNone/>
            </a:pPr>
            <a:r>
              <a:rPr lang="en-US" dirty="0">
                <a:uFillTx/>
              </a:rPr>
              <a:t>AWE will only be triggered once when a PayPath transaction is submitted, even if all 3 tabs have updated data.</a:t>
            </a:r>
          </a:p>
          <a:p>
            <a:pPr marL="0" indent="0">
              <a:buNone/>
            </a:pPr>
            <a:r>
              <a:rPr lang="en-US" dirty="0">
                <a:uFillTx/>
              </a:rPr>
              <a:t>Upon final approval, the transaction changes are visible in the system.  Additional Pay updates are in a staging process for processing by UCPC.</a:t>
            </a:r>
          </a:p>
          <a:p>
            <a:r>
              <a:rPr lang="en-US" i="1" dirty="0">
                <a:uFillTx/>
              </a:rPr>
              <a:t>Currently, there is no functionality available to review </a:t>
            </a:r>
            <a:r>
              <a:rPr lang="en-US" i="1" dirty="0" err="1">
                <a:uFillTx/>
              </a:rPr>
              <a:t>PayPath</a:t>
            </a:r>
            <a:r>
              <a:rPr lang="en-US" i="1" dirty="0">
                <a:uFillTx/>
              </a:rPr>
              <a:t> transaction status in UCPath</a:t>
            </a:r>
          </a:p>
        </p:txBody>
      </p:sp>
      <p:sp>
        <p:nvSpPr>
          <p:cNvPr id="4" name="Title 3"/>
          <p:cNvSpPr>
            <a:spLocks noGrp="1"/>
          </p:cNvSpPr>
          <p:nvPr>
            <p:ph type="title"/>
          </p:nvPr>
        </p:nvSpPr>
        <p:spPr/>
        <p:txBody>
          <a:bodyPr/>
          <a:lstStyle/>
          <a:p>
            <a:r>
              <a:rPr lang="en-US" dirty="0">
                <a:uFillTx/>
              </a:rPr>
              <a:t>PayPath Actions AWE</a:t>
            </a:r>
          </a:p>
        </p:txBody>
      </p:sp>
    </p:spTree>
    <p:extLst>
      <p:ext uri="{BB962C8B-B14F-4D97-AF65-F5344CB8AC3E}">
        <p14:creationId xmlns:p14="http://schemas.microsoft.com/office/powerpoint/2010/main" val="3308122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uFillTx/>
              </a:rPr>
              <a:t>All pay impacting </a:t>
            </a:r>
            <a:r>
              <a:rPr lang="en-US" dirty="0" err="1">
                <a:uFillTx/>
              </a:rPr>
              <a:t>PayPath</a:t>
            </a:r>
            <a:r>
              <a:rPr lang="en-US" dirty="0">
                <a:uFillTx/>
              </a:rPr>
              <a:t> Actions have to be submitted and approved by the payroll deadline.</a:t>
            </a:r>
          </a:p>
        </p:txBody>
      </p:sp>
      <p:sp>
        <p:nvSpPr>
          <p:cNvPr id="3" name="Title 2"/>
          <p:cNvSpPr>
            <a:spLocks noGrp="1"/>
          </p:cNvSpPr>
          <p:nvPr>
            <p:ph type="title"/>
          </p:nvPr>
        </p:nvSpPr>
        <p:spPr/>
        <p:txBody>
          <a:bodyPr/>
          <a:lstStyle/>
          <a:p>
            <a:r>
              <a:rPr lang="en-US" dirty="0">
                <a:uFillTx/>
              </a:rPr>
              <a:t>Payroll Processing Calendar</a:t>
            </a:r>
          </a:p>
        </p:txBody>
      </p:sp>
      <p:pic>
        <p:nvPicPr>
          <p:cNvPr id="5" name="Picture 4"/>
          <p:cNvPicPr>
            <a:picLocks noChangeAspect="1"/>
          </p:cNvPicPr>
          <p:nvPr/>
        </p:nvPicPr>
        <p:blipFill>
          <a:blip r:embed="rId3"/>
          <a:stretch>
            <a:fillRect/>
          </a:stretch>
        </p:blipFill>
        <p:spPr>
          <a:xfrm>
            <a:off x="182038" y="3015321"/>
            <a:ext cx="6681405" cy="3190033"/>
          </a:xfrm>
          <a:prstGeom prst="rect">
            <a:avLst/>
          </a:prstGeom>
          <a:ln>
            <a:solidFill>
              <a:schemeClr val="tx1"/>
            </a:solidFill>
          </a:ln>
        </p:spPr>
      </p:pic>
      <p:sp>
        <p:nvSpPr>
          <p:cNvPr id="6" name="Rectangle 5"/>
          <p:cNvSpPr>
            <a:spLocks/>
          </p:cNvSpPr>
          <p:nvPr/>
        </p:nvSpPr>
        <p:spPr>
          <a:xfrm>
            <a:off x="4129768" y="3362325"/>
            <a:ext cx="733425"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7" name="Right Arrow 6"/>
          <p:cNvSpPr>
            <a:spLocks/>
          </p:cNvSpPr>
          <p:nvPr/>
        </p:nvSpPr>
        <p:spPr>
          <a:xfrm rot="5400000">
            <a:off x="4239305" y="3025960"/>
            <a:ext cx="361950" cy="15240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4" name="Rectangle 3"/>
          <p:cNvSpPr>
            <a:spLocks/>
          </p:cNvSpPr>
          <p:nvPr/>
        </p:nvSpPr>
        <p:spPr>
          <a:xfrm>
            <a:off x="6934196" y="3102160"/>
            <a:ext cx="2100938" cy="2585323"/>
          </a:xfrm>
          <a:prstGeom prst="rect">
            <a:avLst/>
          </a:prstGeom>
        </p:spPr>
        <p:txBody>
          <a:bodyPr wrap="square">
            <a:spAutoFit/>
          </a:bodyPr>
          <a:lstStyle/>
          <a:p>
            <a:pPr lvl="0"/>
            <a:r>
              <a:rPr lang="en-US" dirty="0">
                <a:solidFill>
                  <a:srgbClr val="000000"/>
                </a:solidFill>
                <a:uFillTx/>
                <a:ea typeface="Calibri"/>
                <a:cs typeface="Calibri"/>
                <a:sym typeface="Calibri"/>
              </a:rPr>
              <a:t>The UCPath Payroll Processing Schedule is stored on UCPath online. To access it, navigate to:</a:t>
            </a:r>
            <a:endParaRPr lang="en-US" dirty="0">
              <a:uFillTx/>
            </a:endParaRPr>
          </a:p>
          <a:p>
            <a:pPr lvl="0"/>
            <a:r>
              <a:rPr lang="en-US" b="1" dirty="0">
                <a:solidFill>
                  <a:srgbClr val="000000"/>
                </a:solidFill>
                <a:uFillTx/>
                <a:ea typeface="Calibri"/>
                <a:cs typeface="Calibri"/>
                <a:sym typeface="Calibri"/>
              </a:rPr>
              <a:t>Quick links -&gt; Payroll Calendars for </a:t>
            </a:r>
            <a:r>
              <a:rPr lang="en-US" b="1" u="sng" dirty="0">
                <a:solidFill>
                  <a:srgbClr val="000000"/>
                </a:solidFill>
                <a:uFillTx/>
                <a:ea typeface="Calibri"/>
                <a:cs typeface="Calibri"/>
                <a:sym typeface="Calibri"/>
                <a:hlinkClick r:id="rId4"/>
              </a:rPr>
              <a:t>MO</a:t>
            </a:r>
            <a:r>
              <a:rPr lang="en-US" b="1" dirty="0">
                <a:solidFill>
                  <a:srgbClr val="000000"/>
                </a:solidFill>
                <a:uFillTx/>
                <a:ea typeface="Calibri"/>
                <a:cs typeface="Calibri"/>
                <a:sym typeface="Calibri"/>
              </a:rPr>
              <a:t> or </a:t>
            </a:r>
            <a:r>
              <a:rPr lang="en-US" b="1" u="sng" dirty="0">
                <a:solidFill>
                  <a:srgbClr val="000000"/>
                </a:solidFill>
                <a:uFillTx/>
                <a:ea typeface="Calibri"/>
                <a:cs typeface="Calibri"/>
                <a:sym typeface="Calibri"/>
                <a:hlinkClick r:id="rId5"/>
              </a:rPr>
              <a:t>BW</a:t>
            </a:r>
            <a:r>
              <a:rPr lang="en-US" b="1" dirty="0">
                <a:solidFill>
                  <a:srgbClr val="000000"/>
                </a:solidFill>
                <a:uFillTx/>
                <a:ea typeface="Calibri"/>
                <a:cs typeface="Calibri"/>
                <a:sym typeface="Calibri"/>
              </a:rPr>
              <a:t> and </a:t>
            </a:r>
            <a:r>
              <a:rPr lang="en-US" b="1" u="sng" dirty="0">
                <a:solidFill>
                  <a:srgbClr val="000000"/>
                </a:solidFill>
                <a:uFillTx/>
                <a:ea typeface="Calibri"/>
                <a:cs typeface="Calibri"/>
                <a:sym typeface="Calibri"/>
                <a:hlinkClick r:id="rId6"/>
              </a:rPr>
              <a:t>Schedules</a:t>
            </a:r>
            <a:endParaRPr lang="en-US" b="1" dirty="0">
              <a:solidFill>
                <a:srgbClr val="000000"/>
              </a:solidFill>
              <a:uFillTx/>
              <a:ea typeface="Calibri"/>
              <a:cs typeface="Calibri"/>
              <a:sym typeface="Calibri"/>
            </a:endParaRPr>
          </a:p>
        </p:txBody>
      </p:sp>
    </p:spTree>
    <p:extLst>
      <p:ext uri="{BB962C8B-B14F-4D97-AF65-F5344CB8AC3E}">
        <p14:creationId xmlns:p14="http://schemas.microsoft.com/office/powerpoint/2010/main" val="101880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err="1">
                <a:uFillTx/>
              </a:rPr>
              <a:t>PayPath</a:t>
            </a:r>
            <a:r>
              <a:rPr lang="en-US" dirty="0">
                <a:uFillTx/>
              </a:rPr>
              <a:t> Actions that are </a:t>
            </a:r>
            <a:r>
              <a:rPr lang="en-US" b="1" dirty="0">
                <a:uFillTx/>
              </a:rPr>
              <a:t>submitted after the processing deadline </a:t>
            </a:r>
            <a:r>
              <a:rPr lang="en-US" dirty="0">
                <a:uFillTx/>
              </a:rPr>
              <a:t>will continue to flow through AWE for processing, however, may not be reflected in the upcoming on-cycle paycheck.</a:t>
            </a:r>
          </a:p>
          <a:p>
            <a:endParaRPr lang="en-US" dirty="0">
              <a:uFillTx/>
            </a:endParaRPr>
          </a:p>
          <a:p>
            <a:r>
              <a:rPr lang="en-US" dirty="0">
                <a:uFillTx/>
              </a:rPr>
              <a:t>If the transaction meets</a:t>
            </a:r>
            <a:r>
              <a:rPr lang="en-US" b="1" dirty="0">
                <a:uFillTx/>
              </a:rPr>
              <a:t> Off-Cycle </a:t>
            </a:r>
            <a:r>
              <a:rPr lang="en-US" dirty="0">
                <a:uFillTx/>
              </a:rPr>
              <a:t>pay criteria, a </a:t>
            </a:r>
            <a:r>
              <a:rPr lang="en-US" b="1" dirty="0">
                <a:uFillTx/>
              </a:rPr>
              <a:t>Payroll Request </a:t>
            </a:r>
            <a:r>
              <a:rPr lang="en-US" dirty="0">
                <a:uFillTx/>
              </a:rPr>
              <a:t>may be submitted to correct employee pay. </a:t>
            </a:r>
            <a:r>
              <a:rPr lang="en-US" i="1" dirty="0">
                <a:uFillTx/>
              </a:rPr>
              <a:t>(Please refer to Payroll Request course).</a:t>
            </a:r>
          </a:p>
          <a:p>
            <a:endParaRPr lang="en-US" i="1" dirty="0">
              <a:uFillTx/>
            </a:endParaRPr>
          </a:p>
          <a:p>
            <a:r>
              <a:rPr lang="en-US" dirty="0">
                <a:uFillTx/>
              </a:rPr>
              <a:t>If the transaction </a:t>
            </a:r>
            <a:r>
              <a:rPr lang="en-US" b="1" dirty="0">
                <a:uFillTx/>
              </a:rPr>
              <a:t>does NOT </a:t>
            </a:r>
            <a:r>
              <a:rPr lang="en-US" dirty="0">
                <a:uFillTx/>
              </a:rPr>
              <a:t>meet Off-Cycle criteria, the changes will reflect in the next on-cycle paycheck.</a:t>
            </a:r>
          </a:p>
        </p:txBody>
      </p:sp>
      <p:sp>
        <p:nvSpPr>
          <p:cNvPr id="3" name="Title 2"/>
          <p:cNvSpPr>
            <a:spLocks noGrp="1"/>
          </p:cNvSpPr>
          <p:nvPr>
            <p:ph type="title"/>
          </p:nvPr>
        </p:nvSpPr>
        <p:spPr/>
        <p:txBody>
          <a:bodyPr/>
          <a:lstStyle/>
          <a:p>
            <a:r>
              <a:rPr lang="en-US" dirty="0">
                <a:uFillTx/>
              </a:rPr>
              <a:t>Transaction Deadlines</a:t>
            </a:r>
          </a:p>
        </p:txBody>
      </p:sp>
    </p:spTree>
    <p:extLst>
      <p:ext uri="{BB962C8B-B14F-4D97-AF65-F5344CB8AC3E}">
        <p14:creationId xmlns:p14="http://schemas.microsoft.com/office/powerpoint/2010/main" val="174162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19" y="1770364"/>
            <a:ext cx="8227181" cy="4107831"/>
          </a:xfrm>
        </p:spPr>
        <p:txBody>
          <a:bodyPr>
            <a:normAutofit/>
          </a:bodyPr>
          <a:lstStyle/>
          <a:p>
            <a:pPr marL="0" indent="0">
              <a:buNone/>
            </a:pPr>
            <a:endParaRPr lang="en-US" sz="2000" b="1" dirty="0">
              <a:uFillTx/>
            </a:endParaRPr>
          </a:p>
        </p:txBody>
      </p:sp>
      <p:sp>
        <p:nvSpPr>
          <p:cNvPr id="5" name="Title 4"/>
          <p:cNvSpPr>
            <a:spLocks noGrp="1"/>
          </p:cNvSpPr>
          <p:nvPr>
            <p:ph type="title"/>
          </p:nvPr>
        </p:nvSpPr>
        <p:spPr/>
        <p:txBody>
          <a:bodyPr/>
          <a:lstStyle/>
          <a:p>
            <a:r>
              <a:rPr lang="en-US" sz="3600" dirty="0">
                <a:uFillTx/>
              </a:rPr>
              <a:t>Initiating PayPath Actions</a:t>
            </a:r>
          </a:p>
        </p:txBody>
      </p:sp>
      <p:grpSp>
        <p:nvGrpSpPr>
          <p:cNvPr id="4" name="Group 3"/>
          <p:cNvGrpSpPr/>
          <p:nvPr/>
        </p:nvGrpSpPr>
        <p:grpSpPr>
          <a:xfrm>
            <a:off x="494830" y="1770365"/>
            <a:ext cx="8484278" cy="4507449"/>
            <a:chOff x="494830" y="1971839"/>
            <a:chExt cx="8484278" cy="4507449"/>
          </a:xfrm>
        </p:grpSpPr>
        <p:pic>
          <p:nvPicPr>
            <p:cNvPr id="2" name="Picture 4" descr="C:\Users\dallen\AppData\Local\Temp\SNAGHTML14e976d2.PNG"/>
            <p:cNvPicPr>
              <a:picLocks noChangeAspect="1" noChangeArrowheads="1"/>
            </p:cNvPicPr>
            <p:nvPr/>
          </p:nvPicPr>
          <p:blipFill>
            <a:blip r:embed="rId3"/>
            <a:srcRect/>
            <a:stretch>
              <a:fillRect/>
            </a:stretch>
          </p:blipFill>
          <p:spPr bwMode="auto">
            <a:xfrm>
              <a:off x="494830" y="2021239"/>
              <a:ext cx="6766560" cy="4458049"/>
            </a:xfrm>
            <a:prstGeom prst="rect">
              <a:avLst/>
            </a:prstGeom>
            <a:noFill/>
            <a:ln>
              <a:solidFill>
                <a:schemeClr val="tx1"/>
              </a:solidFill>
            </a:ln>
          </p:spPr>
        </p:pic>
        <p:sp>
          <p:nvSpPr>
            <p:cNvPr id="7" name="Text Box 348" descr="5%"/>
            <p:cNvSpPr txBox="1">
              <a:spLocks noChangeArrowheads="1"/>
            </p:cNvSpPr>
            <p:nvPr/>
          </p:nvSpPr>
          <p:spPr bwMode="auto">
            <a:xfrm>
              <a:off x="5829528" y="1971839"/>
              <a:ext cx="3149580" cy="1970574"/>
            </a:xfrm>
            <a:prstGeom prst="rect">
              <a:avLst/>
            </a:prstGeom>
            <a:solidFill>
              <a:srgbClr val="F7EB5F"/>
            </a:solidFill>
            <a:ln>
              <a:solidFill>
                <a:srgbClr val="00778B"/>
              </a:solidFill>
            </a:ln>
          </p:spPr>
          <p:txBody>
            <a:bodyPr rot="0" vert="horz" wrap="square" lIns="137160" tIns="137160" rIns="137160" bIns="137160" anchor="t" anchorCtr="0" upright="1">
              <a:noAutofit/>
            </a:bodyPr>
            <a:lstStyle/>
            <a:p>
              <a:pPr>
                <a:spcAft>
                  <a:spcPts val="400"/>
                </a:spcAft>
              </a:pPr>
              <a:r>
                <a:rPr lang="en-US" sz="1100" dirty="0">
                  <a:uFillTx/>
                  <a:latin typeface="Arial" panose="020B0604020202020204" pitchFamily="34" charset="0"/>
                  <a:ea typeface="Times New Roman"/>
                  <a:cs typeface="Arial" panose="020B0604020202020204" pitchFamily="34" charset="0"/>
                </a:rPr>
                <a:t>Enter search criteria to locate the employee. </a:t>
              </a:r>
            </a:p>
            <a:p>
              <a:pPr>
                <a:spcAft>
                  <a:spcPts val="400"/>
                </a:spcAft>
              </a:pPr>
              <a:r>
                <a:rPr lang="en-US" sz="1100" dirty="0">
                  <a:uFillTx/>
                  <a:latin typeface="Arial" panose="020B0604020202020204" pitchFamily="34" charset="0"/>
                  <a:ea typeface="Times New Roman"/>
                  <a:cs typeface="Arial" panose="020B0604020202020204" pitchFamily="34" charset="0"/>
                </a:rPr>
                <a:t>In this example, a search was performed on the </a:t>
              </a:r>
              <a:r>
                <a:rPr lang="en-US" sz="1100" b="1" dirty="0">
                  <a:uFillTx/>
                  <a:latin typeface="Arial" panose="020B0604020202020204" pitchFamily="34" charset="0"/>
                  <a:ea typeface="Times New Roman"/>
                  <a:cs typeface="Arial" panose="020B0604020202020204" pitchFamily="34" charset="0"/>
                </a:rPr>
                <a:t>Last Name: Allen</a:t>
              </a:r>
              <a:r>
                <a:rPr lang="en-US" sz="1100" dirty="0">
                  <a:uFillTx/>
                  <a:latin typeface="Arial" panose="020B0604020202020204" pitchFamily="34" charset="0"/>
                  <a:ea typeface="Times New Roman"/>
                  <a:cs typeface="Arial" panose="020B0604020202020204" pitchFamily="34" charset="0"/>
                </a:rPr>
                <a:t>.</a:t>
              </a:r>
            </a:p>
            <a:p>
              <a:pPr>
                <a:spcAft>
                  <a:spcPts val="400"/>
                </a:spcAft>
              </a:pPr>
              <a:r>
                <a:rPr lang="en-US" sz="1100" dirty="0">
                  <a:uFillTx/>
                  <a:latin typeface="Arial" panose="020B0604020202020204" pitchFamily="34" charset="0"/>
                  <a:ea typeface="Times New Roman"/>
                  <a:cs typeface="Arial" panose="020B0604020202020204" pitchFamily="34" charset="0"/>
                </a:rPr>
                <a:t>If only one employee matches the search criteria entered, the </a:t>
              </a:r>
              <a:r>
                <a:rPr lang="en-US" sz="1100" b="1" dirty="0">
                  <a:uFillTx/>
                  <a:latin typeface="Arial" panose="020B0604020202020204" pitchFamily="34" charset="0"/>
                  <a:ea typeface="Times New Roman"/>
                  <a:cs typeface="Arial" panose="020B0604020202020204" pitchFamily="34" charset="0"/>
                </a:rPr>
                <a:t>PayPath Actions </a:t>
              </a:r>
              <a:r>
                <a:rPr lang="en-US" sz="1100" dirty="0">
                  <a:uFillTx/>
                  <a:latin typeface="Arial" panose="020B0604020202020204" pitchFamily="34" charset="0"/>
                  <a:ea typeface="Times New Roman"/>
                  <a:cs typeface="Arial" panose="020B0604020202020204" pitchFamily="34" charset="0"/>
                </a:rPr>
                <a:t>component opens and displays the employee.</a:t>
              </a:r>
            </a:p>
            <a:p>
              <a:pPr>
                <a:spcAft>
                  <a:spcPts val="400"/>
                </a:spcAft>
              </a:pPr>
              <a:r>
                <a:rPr lang="en-US" sz="1100" dirty="0">
                  <a:uFillTx/>
                  <a:latin typeface="Arial" panose="020B0604020202020204" pitchFamily="34" charset="0"/>
                  <a:ea typeface="Times New Roman"/>
                  <a:cs typeface="Arial" panose="020B0604020202020204" pitchFamily="34" charset="0"/>
                </a:rPr>
                <a:t>If multiple employees match the search criteria entered, those employees display in the </a:t>
              </a:r>
              <a:r>
                <a:rPr lang="en-US" sz="1100" b="1" dirty="0">
                  <a:uFillTx/>
                  <a:latin typeface="Arial" panose="020B0604020202020204" pitchFamily="34" charset="0"/>
                  <a:ea typeface="Times New Roman"/>
                  <a:cs typeface="Arial" panose="020B0604020202020204" pitchFamily="34" charset="0"/>
                </a:rPr>
                <a:t>Search Results</a:t>
              </a:r>
              <a:r>
                <a:rPr lang="en-US" sz="1100" dirty="0">
                  <a:uFillTx/>
                  <a:latin typeface="Arial" panose="020B0604020202020204" pitchFamily="34" charset="0"/>
                  <a:ea typeface="Times New Roman"/>
                  <a:cs typeface="Arial" panose="020B0604020202020204" pitchFamily="34" charset="0"/>
                </a:rPr>
                <a:t>. </a:t>
              </a:r>
            </a:p>
          </p:txBody>
        </p:sp>
        <p:sp>
          <p:nvSpPr>
            <p:cNvPr id="3" name="Rectangle 2"/>
            <p:cNvSpPr>
              <a:spLocks/>
            </p:cNvSpPr>
            <p:nvPr/>
          </p:nvSpPr>
          <p:spPr>
            <a:xfrm>
              <a:off x="494830" y="3866322"/>
              <a:ext cx="2616118" cy="1590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cxnSp>
          <p:nvCxnSpPr>
            <p:cNvPr id="8" name="Straight Arrow Connector 7"/>
            <p:cNvCxnSpPr>
              <a:endCxn id="3" idx="3"/>
            </p:cNvCxnSpPr>
            <p:nvPr/>
          </p:nvCxnSpPr>
          <p:spPr>
            <a:xfrm flipH="1">
              <a:off x="3110948" y="2514600"/>
              <a:ext cx="2718580" cy="1431235"/>
            </a:xfrm>
            <a:prstGeom prst="straightConnector1">
              <a:avLst/>
            </a:prstGeom>
            <a:ln>
              <a:solidFill>
                <a:srgbClr val="0064A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3110948" y="3995235"/>
              <a:ext cx="767162" cy="1620078"/>
            </a:xfrm>
            <a:prstGeom prst="curvedConnector2">
              <a:avLst/>
            </a:prstGeom>
            <a:ln>
              <a:solidFill>
                <a:srgbClr val="0064A4"/>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ounded Rectangle 9"/>
          <p:cNvSpPr>
            <a:spLocks/>
          </p:cNvSpPr>
          <p:nvPr/>
        </p:nvSpPr>
        <p:spPr>
          <a:xfrm>
            <a:off x="459619" y="1117600"/>
            <a:ext cx="8296970" cy="565264"/>
          </a:xfrm>
          <a:prstGeom prst="round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p>
            <a:pPr lvl="0">
              <a:spcBef>
                <a:spcPct val="20000"/>
              </a:spcBef>
            </a:pPr>
            <a:r>
              <a:rPr lang="en-US" b="1" dirty="0">
                <a:solidFill>
                  <a:srgbClr val="000000"/>
                </a:solidFill>
                <a:uFillTx/>
              </a:rPr>
              <a:t>Navigation</a:t>
            </a:r>
            <a:r>
              <a:rPr lang="en-US" dirty="0">
                <a:solidFill>
                  <a:srgbClr val="000000"/>
                </a:solidFill>
                <a:uFillTx/>
              </a:rPr>
              <a:t>:</a:t>
            </a:r>
            <a:r>
              <a:rPr lang="en-US" b="1" dirty="0">
                <a:solidFill>
                  <a:srgbClr val="000000"/>
                </a:solidFill>
                <a:uFillTx/>
              </a:rPr>
              <a:t> </a:t>
            </a:r>
            <a:r>
              <a:rPr lang="en-US" dirty="0">
                <a:solidFill>
                  <a:srgbClr val="000000"/>
                </a:solidFill>
                <a:uFillTx/>
              </a:rPr>
              <a:t>PeopleSoft Menu &gt; UC Customizations &gt; UC Extensions &gt; </a:t>
            </a:r>
            <a:r>
              <a:rPr lang="en-US" b="1" dirty="0" err="1">
                <a:solidFill>
                  <a:srgbClr val="000000"/>
                </a:solidFill>
                <a:uFillTx/>
              </a:rPr>
              <a:t>PayPath</a:t>
            </a:r>
            <a:r>
              <a:rPr lang="en-US" b="1" dirty="0">
                <a:solidFill>
                  <a:srgbClr val="000000"/>
                </a:solidFill>
                <a:uFillTx/>
              </a:rPr>
              <a:t> Actions</a:t>
            </a:r>
          </a:p>
        </p:txBody>
      </p:sp>
    </p:spTree>
    <p:extLst>
      <p:ext uri="{BB962C8B-B14F-4D97-AF65-F5344CB8AC3E}">
        <p14:creationId xmlns:p14="http://schemas.microsoft.com/office/powerpoint/2010/main" val="370988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71600"/>
            <a:ext cx="8229600" cy="1053548"/>
          </a:xfrm>
          <a:solidFill>
            <a:schemeClr val="bg1">
              <a:lumMod val="85000"/>
            </a:schemeClr>
          </a:solidFill>
          <a:ln>
            <a:solidFill>
              <a:schemeClr val="tx1"/>
            </a:solidFill>
          </a:ln>
        </p:spPr>
        <p:txBody>
          <a:bodyPr>
            <a:normAutofit lnSpcReduction="10000"/>
          </a:bodyPr>
          <a:lstStyle/>
          <a:p>
            <a:pPr marL="0" indent="0">
              <a:buNone/>
            </a:pPr>
            <a:r>
              <a:rPr lang="en-US" sz="2000" dirty="0">
                <a:uFillTx/>
              </a:rPr>
              <a:t>The </a:t>
            </a:r>
            <a:r>
              <a:rPr lang="en-US" sz="2000" b="1" dirty="0">
                <a:uFillTx/>
              </a:rPr>
              <a:t>PayPath Actions </a:t>
            </a:r>
            <a:r>
              <a:rPr lang="en-US" sz="2000" dirty="0">
                <a:uFillTx/>
              </a:rPr>
              <a:t>component is comprised of three pages: </a:t>
            </a:r>
            <a:r>
              <a:rPr lang="en-US" sz="2000" b="1" dirty="0">
                <a:uFillTx/>
              </a:rPr>
              <a:t>Position Data</a:t>
            </a:r>
            <a:r>
              <a:rPr lang="en-US" sz="2000" dirty="0">
                <a:uFillTx/>
              </a:rPr>
              <a:t>, </a:t>
            </a:r>
            <a:r>
              <a:rPr lang="en-US" sz="2000" b="1" dirty="0">
                <a:uFillTx/>
              </a:rPr>
              <a:t>Job Data </a:t>
            </a:r>
            <a:r>
              <a:rPr lang="en-US" sz="2000" dirty="0">
                <a:uFillTx/>
              </a:rPr>
              <a:t>and </a:t>
            </a:r>
            <a:r>
              <a:rPr lang="en-US" sz="2000" b="1" dirty="0">
                <a:uFillTx/>
              </a:rPr>
              <a:t>Additional Pay Data</a:t>
            </a:r>
            <a:r>
              <a:rPr lang="en-US" sz="2000" dirty="0">
                <a:uFillTx/>
              </a:rPr>
              <a:t>.</a:t>
            </a:r>
            <a:endParaRPr lang="en-US" sz="2000" b="1" dirty="0">
              <a:uFillTx/>
            </a:endParaRPr>
          </a:p>
          <a:p>
            <a:pPr marL="0" indent="0">
              <a:buNone/>
            </a:pPr>
            <a:r>
              <a:rPr lang="en-US" sz="2000" dirty="0">
                <a:uFillTx/>
              </a:rPr>
              <a:t>Navigate to the appropriate page to enter the related update. </a:t>
            </a:r>
          </a:p>
        </p:txBody>
      </p:sp>
      <p:sp>
        <p:nvSpPr>
          <p:cNvPr id="5" name="Title 4"/>
          <p:cNvSpPr>
            <a:spLocks noGrp="1"/>
          </p:cNvSpPr>
          <p:nvPr>
            <p:ph type="title"/>
          </p:nvPr>
        </p:nvSpPr>
        <p:spPr/>
        <p:txBody>
          <a:bodyPr/>
          <a:lstStyle/>
          <a:p>
            <a:r>
              <a:rPr lang="en-US" dirty="0">
                <a:uFillTx/>
              </a:rPr>
              <a:t>PayPath Actions Component</a:t>
            </a:r>
          </a:p>
        </p:txBody>
      </p:sp>
      <p:pic>
        <p:nvPicPr>
          <p:cNvPr id="3076" name="Picture 4"/>
          <p:cNvPicPr>
            <a:picLocks noChangeAspect="1" noChangeArrowheads="1"/>
          </p:cNvPicPr>
          <p:nvPr/>
        </p:nvPicPr>
        <p:blipFill>
          <a:blip r:embed="rId3"/>
          <a:srcRect/>
          <a:stretch>
            <a:fillRect/>
          </a:stretch>
        </p:blipFill>
        <p:spPr bwMode="auto">
          <a:xfrm>
            <a:off x="365760" y="2545824"/>
            <a:ext cx="8412480" cy="3649948"/>
          </a:xfrm>
          <a:prstGeom prst="rect">
            <a:avLst/>
          </a:prstGeom>
          <a:noFill/>
          <a:ln w="9525">
            <a:solidFill>
              <a:schemeClr val="tx1"/>
            </a:solidFill>
            <a:miter lim="800000"/>
          </a:ln>
        </p:spPr>
      </p:pic>
      <p:sp>
        <p:nvSpPr>
          <p:cNvPr id="11" name="Rectangle 10"/>
          <p:cNvSpPr>
            <a:spLocks noChangeArrowheads="1"/>
          </p:cNvSpPr>
          <p:nvPr/>
        </p:nvSpPr>
        <p:spPr bwMode="auto">
          <a:xfrm>
            <a:off x="365760" y="2563183"/>
            <a:ext cx="2460567" cy="309352"/>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Tree>
    <p:extLst>
      <p:ext uri="{BB962C8B-B14F-4D97-AF65-F5344CB8AC3E}">
        <p14:creationId xmlns:p14="http://schemas.microsoft.com/office/powerpoint/2010/main" val="83543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7634" y="1250366"/>
            <a:ext cx="6949440" cy="4998710"/>
            <a:chOff x="384378" y="1430840"/>
            <a:chExt cx="6949440" cy="4998710"/>
          </a:xfrm>
        </p:grpSpPr>
        <p:pic>
          <p:nvPicPr>
            <p:cNvPr id="2050" name="Picture 2" descr="C:\Users\dallen\AppData\Local\Temp\SNAGHTML11512ac2.PNG"/>
            <p:cNvPicPr>
              <a:picLocks noChangeAspect="1" noChangeArrowheads="1"/>
            </p:cNvPicPr>
            <p:nvPr/>
          </p:nvPicPr>
          <p:blipFill>
            <a:blip r:embed="rId3"/>
            <a:srcRect/>
            <a:stretch>
              <a:fillRect/>
            </a:stretch>
          </p:blipFill>
          <p:spPr bwMode="auto">
            <a:xfrm>
              <a:off x="384378" y="1430840"/>
              <a:ext cx="6949440" cy="4998710"/>
            </a:xfrm>
            <a:prstGeom prst="rect">
              <a:avLst/>
            </a:prstGeom>
            <a:solidFill>
              <a:srgbClr val="F7EB5F"/>
            </a:solidFill>
            <a:ln w="25400" cap="sq" cmpd="sng" algn="ctr">
              <a:solidFill>
                <a:schemeClr val="tx1"/>
              </a:solidFill>
              <a:prstDash val="solid"/>
              <a:tailEnd type="triangle" w="lg" len="lg"/>
            </a:ln>
            <a:effectLst/>
          </p:spPr>
        </p:pic>
        <p:sp>
          <p:nvSpPr>
            <p:cNvPr id="13" name="Rectangle 12"/>
            <p:cNvSpPr>
              <a:spLocks noChangeArrowheads="1"/>
            </p:cNvSpPr>
            <p:nvPr/>
          </p:nvSpPr>
          <p:spPr bwMode="auto">
            <a:xfrm>
              <a:off x="521823" y="2727295"/>
              <a:ext cx="1000197" cy="170786"/>
            </a:xfrm>
            <a:prstGeom prst="rect">
              <a:avLst/>
            </a:prstGeom>
            <a:noFill/>
            <a:ln w="19050" algn="ctr">
              <a:solidFill>
                <a:schemeClr val="tx1"/>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8" name="Rectangle 7"/>
            <p:cNvSpPr>
              <a:spLocks noChangeArrowheads="1"/>
            </p:cNvSpPr>
            <p:nvPr/>
          </p:nvSpPr>
          <p:spPr bwMode="auto">
            <a:xfrm>
              <a:off x="3908196" y="2727295"/>
              <a:ext cx="844544" cy="162497"/>
            </a:xfrm>
            <a:prstGeom prst="rect">
              <a:avLst/>
            </a:prstGeom>
            <a:noFill/>
            <a:ln w="19050" algn="ctr">
              <a:solidFill>
                <a:schemeClr val="tx1"/>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15" name="Rectangle 14"/>
            <p:cNvSpPr>
              <a:spLocks noChangeArrowheads="1"/>
            </p:cNvSpPr>
            <p:nvPr/>
          </p:nvSpPr>
          <p:spPr bwMode="auto">
            <a:xfrm>
              <a:off x="402621" y="1444732"/>
              <a:ext cx="670064" cy="183106"/>
            </a:xfrm>
            <a:prstGeom prst="rect">
              <a:avLst/>
            </a:prstGeom>
            <a:noFill/>
            <a:ln w="19050" algn="ctr">
              <a:solidFill>
                <a:schemeClr val="tx1"/>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grpSp>
      <p:sp>
        <p:nvSpPr>
          <p:cNvPr id="5" name="Title 4"/>
          <p:cNvSpPr>
            <a:spLocks noGrp="1"/>
          </p:cNvSpPr>
          <p:nvPr>
            <p:ph type="title"/>
          </p:nvPr>
        </p:nvSpPr>
        <p:spPr/>
        <p:txBody>
          <a:bodyPr>
            <a:normAutofit fontScale="90000"/>
          </a:bodyPr>
          <a:lstStyle/>
          <a:p>
            <a:r>
              <a:rPr lang="en-US" dirty="0">
                <a:uFillTx/>
              </a:rPr>
              <a:t>PayPath Actions – Position Data Page</a:t>
            </a:r>
          </a:p>
        </p:txBody>
      </p:sp>
      <p:sp>
        <p:nvSpPr>
          <p:cNvPr id="7" name="Text Box 348" descr="5%"/>
          <p:cNvSpPr txBox="1">
            <a:spLocks noChangeArrowheads="1"/>
          </p:cNvSpPr>
          <p:nvPr/>
        </p:nvSpPr>
        <p:spPr bwMode="auto">
          <a:xfrm>
            <a:off x="5759116" y="1440032"/>
            <a:ext cx="3232484" cy="2589581"/>
          </a:xfrm>
          <a:prstGeom prst="rect">
            <a:avLst/>
          </a:prstGeom>
          <a:solidFill>
            <a:schemeClr val="accent2">
              <a:lumMod val="20000"/>
              <a:lumOff val="80000"/>
            </a:schemeClr>
          </a:solidFill>
          <a:ln>
            <a:solidFill>
              <a:schemeClr val="tx1"/>
            </a:solidFill>
          </a:ln>
        </p:spPr>
        <p:txBody>
          <a:bodyPr rot="0" vert="horz" wrap="square" lIns="91440" tIns="45720" rIns="91440" bIns="45720" anchor="t" anchorCtr="0" upright="1">
            <a:noAutofit/>
          </a:bodyPr>
          <a:lstStyle>
            <a:defPPr>
              <a:defRPr lang="en-US">
                <a:uFillTx/>
              </a:defRPr>
            </a:defPPr>
            <a:lvl1pPr marR="0">
              <a:spcBef>
                <a:spcPts val="100"/>
              </a:spcBef>
              <a:spcAft>
                <a:spcPts val="100"/>
              </a:spcAft>
              <a:defRPr sz="1400" b="1">
                <a:effectLst/>
                <a:uFillTx/>
                <a:latin typeface="Arial" panose="020B0604020202020204" pitchFamily="34" charset="0"/>
                <a:ea typeface="Times New Roman"/>
                <a:cs typeface="Arial" panose="020B0604020202020204" pitchFamily="34" charset="0"/>
              </a:defRPr>
            </a:lvl1pPr>
          </a:lstStyle>
          <a:p>
            <a:r>
              <a:rPr lang="en-US" sz="1200" b="0" dirty="0">
                <a:uFillTx/>
              </a:rPr>
              <a:t>Use the </a:t>
            </a:r>
            <a:r>
              <a:rPr lang="en-US" sz="1200" dirty="0">
                <a:uFillTx/>
              </a:rPr>
              <a:t>Position Data </a:t>
            </a:r>
            <a:r>
              <a:rPr lang="en-US" sz="1200" b="0" dirty="0">
                <a:uFillTx/>
              </a:rPr>
              <a:t>page to enter changes to </a:t>
            </a:r>
            <a:r>
              <a:rPr lang="en-US" sz="1200" b="0" u="sng" dirty="0">
                <a:uFillTx/>
              </a:rPr>
              <a:t>position</a:t>
            </a:r>
            <a:r>
              <a:rPr lang="en-US" sz="1200" b="0" dirty="0">
                <a:uFillTx/>
              </a:rPr>
              <a:t> data.</a:t>
            </a:r>
          </a:p>
          <a:p>
            <a:r>
              <a:rPr lang="en-US" sz="1200" b="0" dirty="0">
                <a:uFillTx/>
              </a:rPr>
              <a:t>The Position Data page provides two areas:</a:t>
            </a:r>
          </a:p>
          <a:p>
            <a:r>
              <a:rPr lang="en-US" sz="1200" dirty="0">
                <a:uFillTx/>
              </a:rPr>
              <a:t>New Values to Update </a:t>
            </a:r>
            <a:r>
              <a:rPr lang="en-US" sz="1200" b="0" dirty="0">
                <a:uFillTx/>
              </a:rPr>
              <a:t>and </a:t>
            </a:r>
            <a:r>
              <a:rPr lang="en-US" sz="1200" dirty="0">
                <a:uFillTx/>
              </a:rPr>
              <a:t>Existing Values </a:t>
            </a:r>
            <a:r>
              <a:rPr lang="en-US" sz="1200" b="0" dirty="0">
                <a:uFillTx/>
              </a:rPr>
              <a:t>to update.</a:t>
            </a:r>
          </a:p>
          <a:p>
            <a:r>
              <a:rPr lang="en-US" sz="1200" b="0" dirty="0">
                <a:uFillTx/>
              </a:rPr>
              <a:t>This allows you to compare the existing position information while you enter the updated information.</a:t>
            </a:r>
          </a:p>
          <a:p>
            <a:r>
              <a:rPr lang="en-US" sz="1200" dirty="0">
                <a:uFillTx/>
              </a:rPr>
              <a:t>If the employee is in a multi-headcount position the fields on the Position Data page are view-only and you cannot enter changes; however, you can still enter Job Data </a:t>
            </a:r>
            <a:r>
              <a:rPr lang="en-US" sz="1200" b="0" dirty="0">
                <a:uFillTx/>
              </a:rPr>
              <a:t>changes.</a:t>
            </a:r>
          </a:p>
        </p:txBody>
      </p:sp>
      <p:sp>
        <p:nvSpPr>
          <p:cNvPr id="9" name="Line Callout 1 8"/>
          <p:cNvSpPr>
            <a:spLocks/>
          </p:cNvSpPr>
          <p:nvPr/>
        </p:nvSpPr>
        <p:spPr>
          <a:xfrm flipH="1">
            <a:off x="6233788" y="4795155"/>
            <a:ext cx="2547836" cy="688379"/>
          </a:xfrm>
          <a:prstGeom prst="borderCallout1">
            <a:avLst>
              <a:gd name="adj1" fmla="val 47106"/>
              <a:gd name="adj2" fmla="val 100888"/>
              <a:gd name="adj3" fmla="val 21680"/>
              <a:gd name="adj4" fmla="val 274095"/>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lvl="0">
              <a:defRPr>
                <a:uFillTx/>
              </a:defRPr>
            </a:pPr>
            <a:r>
              <a:rPr lang="en-US" sz="1200" dirty="0">
                <a:solidFill>
                  <a:srgbClr val="000000"/>
                </a:solidFill>
                <a:uFillTx/>
                <a:latin typeface="Arial" panose="020B0604020202020204" pitchFamily="34" charset="0"/>
                <a:cs typeface="Arial" panose="020B0604020202020204" pitchFamily="34" charset="0"/>
              </a:rPr>
              <a:t>Remember that in UCPath FTE means </a:t>
            </a:r>
            <a:r>
              <a:rPr lang="en-US" sz="1200" b="1" dirty="0">
                <a:solidFill>
                  <a:srgbClr val="000000"/>
                </a:solidFill>
                <a:uFillTx/>
                <a:latin typeface="Arial" panose="020B0604020202020204" pitchFamily="34" charset="0"/>
                <a:cs typeface="Arial" panose="020B0604020202020204" pitchFamily="34" charset="0"/>
              </a:rPr>
              <a:t>Full Time Equivalent, </a:t>
            </a:r>
            <a:r>
              <a:rPr lang="en-US" sz="1200" dirty="0">
                <a:solidFill>
                  <a:srgbClr val="000000"/>
                </a:solidFill>
                <a:uFillTx/>
                <a:latin typeface="Arial" panose="020B0604020202020204" pitchFamily="34" charset="0"/>
                <a:cs typeface="Arial" panose="020B0604020202020204" pitchFamily="34" charset="0"/>
              </a:rPr>
              <a:t>it is </a:t>
            </a:r>
            <a:r>
              <a:rPr lang="en-US" sz="1200" u="sng" dirty="0">
                <a:solidFill>
                  <a:srgbClr val="000000"/>
                </a:solidFill>
                <a:uFillTx/>
                <a:latin typeface="Arial" panose="020B0604020202020204" pitchFamily="34" charset="0"/>
                <a:cs typeface="Arial" panose="020B0604020202020204" pitchFamily="34" charset="0"/>
              </a:rPr>
              <a:t>not</a:t>
            </a:r>
            <a:r>
              <a:rPr lang="en-US" sz="1200" dirty="0">
                <a:solidFill>
                  <a:srgbClr val="000000"/>
                </a:solidFill>
                <a:uFillTx/>
                <a:latin typeface="Arial" panose="020B0604020202020204" pitchFamily="34" charset="0"/>
                <a:cs typeface="Arial" panose="020B0604020202020204" pitchFamily="34" charset="0"/>
              </a:rPr>
              <a:t> related to permanent budget. </a:t>
            </a:r>
          </a:p>
        </p:txBody>
      </p:sp>
      <p:cxnSp>
        <p:nvCxnSpPr>
          <p:cNvPr id="3" name="Straight Arrow Connector 2"/>
          <p:cNvCxnSpPr/>
          <p:nvPr/>
        </p:nvCxnSpPr>
        <p:spPr>
          <a:xfrm flipH="1" flipV="1">
            <a:off x="5245768" y="4960142"/>
            <a:ext cx="988020" cy="151907"/>
          </a:xfrm>
          <a:prstGeom prst="straightConnector1">
            <a:avLst/>
          </a:prstGeom>
          <a:solidFill>
            <a:srgbClr val="F7EB5F"/>
          </a:solidFill>
          <a:ln w="25400" cap="sq" cmpd="sng" algn="ctr">
            <a:solidFill>
              <a:srgbClr val="0064A4"/>
            </a:solidFill>
            <a:prstDash val="solid"/>
            <a:tailEnd type="triangle" w="lg" len="lg"/>
          </a:ln>
          <a:effectLst/>
        </p:spPr>
      </p:cxnSp>
    </p:spTree>
    <p:extLst>
      <p:ext uri="{BB962C8B-B14F-4D97-AF65-F5344CB8AC3E}">
        <p14:creationId xmlns:p14="http://schemas.microsoft.com/office/powerpoint/2010/main" val="264796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6987" y="1095197"/>
            <a:ext cx="5212080" cy="5320759"/>
            <a:chOff x="398057" y="1406192"/>
            <a:chExt cx="5212080" cy="5320759"/>
          </a:xfrm>
          <a:solidFill>
            <a:schemeClr val="accent2"/>
          </a:solidFill>
        </p:grpSpPr>
        <p:sp>
          <p:nvSpPr>
            <p:cNvPr id="15" name="Rectangle 14"/>
            <p:cNvSpPr>
              <a:spLocks noChangeArrowheads="1"/>
            </p:cNvSpPr>
            <p:nvPr/>
          </p:nvSpPr>
          <p:spPr bwMode="auto">
            <a:xfrm>
              <a:off x="850318" y="1406192"/>
              <a:ext cx="415616" cy="145195"/>
            </a:xfrm>
            <a:prstGeom prst="rect">
              <a:avLst/>
            </a:prstGeom>
            <a:solidFill>
              <a:srgbClr val="FFFFFF"/>
            </a:solidFill>
            <a:ln w="19050" algn="ctr">
              <a:solidFill>
                <a:schemeClr val="accent1"/>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pic>
          <p:nvPicPr>
            <p:cNvPr id="3074" name="Picture 2" descr="C:\Users\dallen\AppData\Local\Temp\SNAGHTML115e85ec.PNG"/>
            <p:cNvPicPr>
              <a:picLocks noChangeAspect="1" noChangeArrowheads="1"/>
            </p:cNvPicPr>
            <p:nvPr/>
          </p:nvPicPr>
          <p:blipFill>
            <a:blip r:embed="rId3"/>
            <a:srcRect/>
            <a:stretch>
              <a:fillRect/>
            </a:stretch>
          </p:blipFill>
          <p:spPr bwMode="auto">
            <a:xfrm>
              <a:off x="398057" y="1406192"/>
              <a:ext cx="5212080" cy="5320759"/>
            </a:xfrm>
            <a:prstGeom prst="rect">
              <a:avLst/>
            </a:prstGeom>
            <a:grpFill/>
            <a:ln>
              <a:solidFill>
                <a:schemeClr val="accent1"/>
              </a:solidFill>
            </a:ln>
          </p:spPr>
        </p:pic>
      </p:grpSp>
      <p:sp>
        <p:nvSpPr>
          <p:cNvPr id="5" name="Title 4"/>
          <p:cNvSpPr>
            <a:spLocks noGrp="1"/>
          </p:cNvSpPr>
          <p:nvPr>
            <p:ph type="title"/>
          </p:nvPr>
        </p:nvSpPr>
        <p:spPr/>
        <p:txBody>
          <a:bodyPr/>
          <a:lstStyle/>
          <a:p>
            <a:r>
              <a:rPr lang="en-US" sz="3200" dirty="0">
                <a:uFillTx/>
              </a:rPr>
              <a:t>PayPath Actions – Job Data Page</a:t>
            </a:r>
          </a:p>
        </p:txBody>
      </p:sp>
      <p:sp>
        <p:nvSpPr>
          <p:cNvPr id="8" name="Text Box 348" descr="5%"/>
          <p:cNvSpPr txBox="1">
            <a:spLocks noChangeArrowheads="1"/>
          </p:cNvSpPr>
          <p:nvPr/>
        </p:nvSpPr>
        <p:spPr bwMode="auto">
          <a:xfrm>
            <a:off x="5536422" y="1305658"/>
            <a:ext cx="3200400" cy="1196602"/>
          </a:xfrm>
          <a:prstGeom prst="rect">
            <a:avLst/>
          </a:prstGeom>
          <a:solidFill>
            <a:srgbClr val="F7EB5F"/>
          </a:solidFill>
          <a:ln w="25400" cap="sq">
            <a:solidFill>
              <a:srgbClr val="00778B"/>
            </a:solidFill>
          </a:ln>
        </p:spPr>
        <p:txBody>
          <a:bodyPr rot="0" vert="horz" wrap="square" lIns="137160" tIns="137160" rIns="137160" bIns="137160" anchor="t" anchorCtr="0" upright="1">
            <a:noAutofit/>
          </a:bodyPr>
          <a:lstStyle/>
          <a:p>
            <a:pPr>
              <a:spcAft>
                <a:spcPts val="400"/>
              </a:spcAft>
            </a:pPr>
            <a:r>
              <a:rPr lang="en-US" sz="1200" dirty="0">
                <a:uFillTx/>
                <a:latin typeface="Arial" panose="020B0604020202020204" pitchFamily="34" charset="0"/>
                <a:ea typeface="Times New Roman"/>
                <a:cs typeface="Arial" panose="020B0604020202020204" pitchFamily="34" charset="0"/>
              </a:rPr>
              <a:t>Use the </a:t>
            </a:r>
            <a:r>
              <a:rPr lang="en-US" sz="1200" b="1" dirty="0">
                <a:uFillTx/>
                <a:latin typeface="Arial" panose="020B0604020202020204" pitchFamily="34" charset="0"/>
                <a:ea typeface="Times New Roman"/>
                <a:cs typeface="Arial" panose="020B0604020202020204" pitchFamily="34" charset="0"/>
              </a:rPr>
              <a:t>Job Data </a:t>
            </a:r>
            <a:r>
              <a:rPr lang="en-US" sz="1200" dirty="0">
                <a:uFillTx/>
                <a:latin typeface="Arial" panose="020B0604020202020204" pitchFamily="34" charset="0"/>
                <a:ea typeface="Times New Roman"/>
                <a:cs typeface="Arial" panose="020B0604020202020204" pitchFamily="34" charset="0"/>
              </a:rPr>
              <a:t>page for various job data changes. The fields and values available on the </a:t>
            </a:r>
            <a:r>
              <a:rPr lang="en-US" sz="1200" b="1" dirty="0">
                <a:uFillTx/>
                <a:latin typeface="Arial" panose="020B0604020202020204" pitchFamily="34" charset="0"/>
                <a:ea typeface="Times New Roman"/>
                <a:cs typeface="Arial" panose="020B0604020202020204" pitchFamily="34" charset="0"/>
              </a:rPr>
              <a:t>Job Data </a:t>
            </a:r>
            <a:r>
              <a:rPr lang="en-US" sz="1200" dirty="0">
                <a:uFillTx/>
                <a:latin typeface="Arial" panose="020B0604020202020204" pitchFamily="34" charset="0"/>
                <a:ea typeface="Times New Roman"/>
                <a:cs typeface="Arial" panose="020B0604020202020204" pitchFamily="34" charset="0"/>
              </a:rPr>
              <a:t>page change depending on whether the employee selected from the search is an academic or staff employee.</a:t>
            </a:r>
          </a:p>
          <a:p>
            <a:pPr>
              <a:spcAft>
                <a:spcPts val="400"/>
              </a:spcAft>
            </a:pPr>
            <a:endParaRPr lang="en-US" sz="1100" dirty="0">
              <a:uFillTx/>
              <a:latin typeface="Arial" panose="020B0604020202020204" pitchFamily="34" charset="0"/>
              <a:ea typeface="Times New Roman"/>
              <a:cs typeface="Arial" panose="020B0604020202020204" pitchFamily="34" charset="0"/>
            </a:endParaRPr>
          </a:p>
          <a:p>
            <a:pPr>
              <a:spcAft>
                <a:spcPts val="400"/>
              </a:spcAft>
            </a:pPr>
            <a:endParaRPr lang="en-US" sz="1100" dirty="0">
              <a:uFillTx/>
              <a:latin typeface="Arial" panose="020B0604020202020204" pitchFamily="34" charset="0"/>
              <a:ea typeface="Times New Roman"/>
              <a:cs typeface="Arial" panose="020B0604020202020204" pitchFamily="34" charset="0"/>
            </a:endParaRPr>
          </a:p>
          <a:p>
            <a:pPr>
              <a:spcAft>
                <a:spcPts val="400"/>
              </a:spcAft>
            </a:pPr>
            <a:endParaRPr lang="en-US" sz="1100" dirty="0">
              <a:uFillTx/>
              <a:latin typeface="Arial" panose="020B0604020202020204" pitchFamily="34" charset="0"/>
              <a:ea typeface="Times New Roman"/>
              <a:cs typeface="Arial" panose="020B0604020202020204" pitchFamily="34" charset="0"/>
            </a:endParaRPr>
          </a:p>
        </p:txBody>
      </p:sp>
      <p:sp>
        <p:nvSpPr>
          <p:cNvPr id="7" name="Line Callout 1 6"/>
          <p:cNvSpPr>
            <a:spLocks/>
          </p:cNvSpPr>
          <p:nvPr/>
        </p:nvSpPr>
        <p:spPr>
          <a:xfrm flipH="1">
            <a:off x="5313683" y="2788453"/>
            <a:ext cx="3200400" cy="1113770"/>
          </a:xfrm>
          <a:prstGeom prst="borderCallout1">
            <a:avLst>
              <a:gd name="adj1" fmla="val -208"/>
              <a:gd name="adj2" fmla="val 99328"/>
              <a:gd name="adj3" fmla="val -105282"/>
              <a:gd name="adj4" fmla="val 123147"/>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lvl="0">
              <a:defRPr>
                <a:uFillTx/>
              </a:defRPr>
            </a:pPr>
            <a:r>
              <a:rPr lang="en-US" sz="1200" dirty="0">
                <a:solidFill>
                  <a:srgbClr val="000000"/>
                </a:solidFill>
                <a:uFillTx/>
                <a:latin typeface="Arial" panose="020B0604020202020204" pitchFamily="34" charset="0"/>
                <a:cs typeface="Arial" panose="020B0604020202020204" pitchFamily="34" charset="0"/>
              </a:rPr>
              <a:t>Click on the </a:t>
            </a:r>
            <a:r>
              <a:rPr lang="en-US" sz="1200" b="1" dirty="0">
                <a:solidFill>
                  <a:srgbClr val="000000"/>
                </a:solidFill>
                <a:uFillTx/>
                <a:latin typeface="Arial" panose="020B0604020202020204" pitchFamily="34" charset="0"/>
                <a:cs typeface="Arial" panose="020B0604020202020204" pitchFamily="34" charset="0"/>
              </a:rPr>
              <a:t>Funding Entry Page, Workforce Job Summary </a:t>
            </a:r>
            <a:r>
              <a:rPr lang="en-US" sz="1200" dirty="0">
                <a:solidFill>
                  <a:srgbClr val="000000"/>
                </a:solidFill>
                <a:uFillTx/>
                <a:latin typeface="Arial" panose="020B0604020202020204" pitchFamily="34" charset="0"/>
                <a:cs typeface="Arial" panose="020B0604020202020204" pitchFamily="34" charset="0"/>
              </a:rPr>
              <a:t>and </a:t>
            </a:r>
            <a:r>
              <a:rPr lang="en-US" sz="1200" b="1" dirty="0">
                <a:solidFill>
                  <a:srgbClr val="000000"/>
                </a:solidFill>
                <a:uFillTx/>
                <a:latin typeface="Arial" panose="020B0604020202020204" pitchFamily="34" charset="0"/>
                <a:cs typeface="Arial" panose="020B0604020202020204" pitchFamily="34" charset="0"/>
              </a:rPr>
              <a:t>Person Org Summary </a:t>
            </a:r>
            <a:r>
              <a:rPr lang="en-US" sz="1200" dirty="0">
                <a:solidFill>
                  <a:srgbClr val="000000"/>
                </a:solidFill>
                <a:uFillTx/>
                <a:latin typeface="Arial" panose="020B0604020202020204" pitchFamily="34" charset="0"/>
                <a:cs typeface="Arial" panose="020B0604020202020204" pitchFamily="34" charset="0"/>
              </a:rPr>
              <a:t>links on this page to access additional information for reference, such as compensation, FLSA data and FTE data.  </a:t>
            </a:r>
            <a:endParaRPr lang="en-US" sz="1200" b="1" dirty="0">
              <a:solidFill>
                <a:schemeClr val="accent6">
                  <a:lumMod val="75000"/>
                </a:schemeClr>
              </a:solidFill>
              <a:uFillTx/>
              <a:latin typeface="Arial" panose="020B0604020202020204" pitchFamily="34" charset="0"/>
              <a:cs typeface="Arial" panose="020B0604020202020204" pitchFamily="34" charset="0"/>
            </a:endParaRPr>
          </a:p>
        </p:txBody>
      </p:sp>
      <p:sp>
        <p:nvSpPr>
          <p:cNvPr id="9" name="Line Callout 1 8"/>
          <p:cNvSpPr>
            <a:spLocks/>
          </p:cNvSpPr>
          <p:nvPr/>
        </p:nvSpPr>
        <p:spPr>
          <a:xfrm flipH="1">
            <a:off x="5916799" y="5110261"/>
            <a:ext cx="2597283" cy="1018508"/>
          </a:xfrm>
          <a:prstGeom prst="borderCallout1">
            <a:avLst>
              <a:gd name="adj1" fmla="val 66010"/>
              <a:gd name="adj2" fmla="val 100398"/>
              <a:gd name="adj3" fmla="val 83874"/>
              <a:gd name="adj4" fmla="val 195515"/>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FontTx/>
              <a:buNone/>
              <a:defRPr>
                <a:uFillTx/>
              </a:defRPr>
            </a:pPr>
            <a:r>
              <a:rPr kumimoji="0" lang="en-US" sz="1200" b="0"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Use the </a:t>
            </a:r>
            <a:r>
              <a:rPr kumimoji="0" lang="en-US" sz="1200" b="1"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Job Data Comments </a:t>
            </a:r>
            <a:r>
              <a:rPr kumimoji="0" lang="en-US" sz="1200" b="0"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to record details about the position</a:t>
            </a:r>
            <a:r>
              <a:rPr kumimoji="0" lang="en-US" sz="1200" b="1"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 </a:t>
            </a:r>
            <a:r>
              <a:rPr kumimoji="0" lang="en-US" sz="1200" b="0"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and/or job</a:t>
            </a:r>
            <a:r>
              <a:rPr kumimoji="0" lang="en-US" sz="1200" b="1"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 </a:t>
            </a:r>
            <a:r>
              <a:rPr kumimoji="0" lang="en-US" sz="1200" b="0"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changes that are entered. This note is stored directly in the employee’s </a:t>
            </a:r>
            <a:r>
              <a:rPr kumimoji="0" lang="en-US" sz="1200" b="1"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Job Data </a:t>
            </a:r>
            <a:r>
              <a:rPr kumimoji="0" lang="en-US" sz="1200" b="0" i="0" u="none" strike="noStrike" kern="0" cap="none" spc="0" normalizeH="0" baseline="0" noProof="0" dirty="0">
                <a:ln>
                  <a:noFill/>
                </a:ln>
                <a:solidFill>
                  <a:srgbClr val="000000"/>
                </a:solidFill>
                <a:effectLst/>
                <a:uFillTx/>
                <a:latin typeface="Arial" panose="020B0604020202020204" pitchFamily="34" charset="0"/>
                <a:ea typeface="Times New Roman"/>
                <a:cs typeface="Arial" panose="020B0604020202020204" pitchFamily="34" charset="0"/>
              </a:rPr>
              <a:t>for reference.</a:t>
            </a:r>
          </a:p>
        </p:txBody>
      </p:sp>
      <p:sp>
        <p:nvSpPr>
          <p:cNvPr id="3" name="Rectangle 2"/>
          <p:cNvSpPr>
            <a:spLocks/>
          </p:cNvSpPr>
          <p:nvPr/>
        </p:nvSpPr>
        <p:spPr>
          <a:xfrm>
            <a:off x="857633" y="5772944"/>
            <a:ext cx="2611124" cy="347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pic>
        <p:nvPicPr>
          <p:cNvPr id="6" name="Picture 5"/>
          <p:cNvPicPr>
            <a:picLocks noChangeAspect="1"/>
          </p:cNvPicPr>
          <p:nvPr/>
        </p:nvPicPr>
        <p:blipFill>
          <a:blip r:embed="rId4"/>
          <a:stretch>
            <a:fillRect/>
          </a:stretch>
        </p:blipFill>
        <p:spPr>
          <a:xfrm>
            <a:off x="4364142" y="1360290"/>
            <a:ext cx="747228" cy="236504"/>
          </a:xfrm>
          <a:prstGeom prst="rect">
            <a:avLst/>
          </a:prstGeom>
          <a:solidFill>
            <a:schemeClr val="accent2"/>
          </a:solidFill>
          <a:ln>
            <a:solidFill>
              <a:srgbClr val="FF0000"/>
            </a:solidFill>
          </a:ln>
        </p:spPr>
      </p:pic>
      <p:sp>
        <p:nvSpPr>
          <p:cNvPr id="11" name="Rectangle 10"/>
          <p:cNvSpPr>
            <a:spLocks/>
          </p:cNvSpPr>
          <p:nvPr/>
        </p:nvSpPr>
        <p:spPr>
          <a:xfrm>
            <a:off x="857633" y="1095197"/>
            <a:ext cx="387231" cy="1451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1675302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93301" y="1124811"/>
            <a:ext cx="5210175" cy="5172075"/>
          </a:xfrm>
          <a:prstGeom prst="rect">
            <a:avLst/>
          </a:prstGeom>
          <a:noFill/>
          <a:ln w="9525">
            <a:solidFill>
              <a:schemeClr val="tx1"/>
            </a:solidFill>
            <a:miter lim="800000"/>
          </a:ln>
        </p:spPr>
      </p:pic>
      <p:sp>
        <p:nvSpPr>
          <p:cNvPr id="5" name="Title 4"/>
          <p:cNvSpPr>
            <a:spLocks noGrp="1"/>
          </p:cNvSpPr>
          <p:nvPr>
            <p:ph type="title"/>
          </p:nvPr>
        </p:nvSpPr>
        <p:spPr>
          <a:xfrm>
            <a:off x="163286" y="40224"/>
            <a:ext cx="9067799" cy="850911"/>
          </a:xfrm>
        </p:spPr>
        <p:txBody>
          <a:bodyPr>
            <a:noAutofit/>
          </a:bodyPr>
          <a:lstStyle/>
          <a:p>
            <a:r>
              <a:rPr lang="en-US" sz="2800" dirty="0">
                <a:uFillTx/>
              </a:rPr>
              <a:t>PayPath Actions – Additional Pay Data Page</a:t>
            </a:r>
          </a:p>
        </p:txBody>
      </p:sp>
      <p:sp>
        <p:nvSpPr>
          <p:cNvPr id="7" name="Rectangle 6"/>
          <p:cNvSpPr>
            <a:spLocks noChangeArrowheads="1"/>
          </p:cNvSpPr>
          <p:nvPr/>
        </p:nvSpPr>
        <p:spPr bwMode="auto">
          <a:xfrm>
            <a:off x="1376041" y="1133391"/>
            <a:ext cx="793560" cy="183106"/>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8" name="Text Box 348" descr="5%"/>
          <p:cNvSpPr txBox="1">
            <a:spLocks noChangeArrowheads="1"/>
          </p:cNvSpPr>
          <p:nvPr/>
        </p:nvSpPr>
        <p:spPr bwMode="auto">
          <a:xfrm>
            <a:off x="5720213" y="1133391"/>
            <a:ext cx="3200400" cy="5049695"/>
          </a:xfrm>
          <a:prstGeom prst="rect">
            <a:avLst/>
          </a:prstGeom>
          <a:solidFill>
            <a:srgbClr val="F7EB5F"/>
          </a:solidFill>
          <a:ln>
            <a:solidFill>
              <a:srgbClr val="0064A4"/>
            </a:solidFill>
          </a:ln>
        </p:spPr>
        <p:txBody>
          <a:bodyPr rot="0" vert="horz" wrap="square" lIns="137160" tIns="137160" rIns="137160" bIns="137160" anchor="t" anchorCtr="0" upright="1">
            <a:noAutofit/>
          </a:bodyPr>
          <a:lstStyle/>
          <a:p>
            <a:pPr>
              <a:spcAft>
                <a:spcPts val="400"/>
              </a:spcAft>
            </a:pPr>
            <a:r>
              <a:rPr lang="en-US" sz="1200" dirty="0">
                <a:uFillTx/>
                <a:latin typeface="Arial" panose="020B0604020202020204" pitchFamily="34" charset="0"/>
                <a:ea typeface="Times New Roman"/>
                <a:cs typeface="Arial" panose="020B0604020202020204" pitchFamily="34" charset="0"/>
              </a:rPr>
              <a:t>Use the top portion of the </a:t>
            </a:r>
            <a:r>
              <a:rPr lang="en-US" sz="1200" b="1" dirty="0">
                <a:uFillTx/>
                <a:latin typeface="Arial" panose="020B0604020202020204" pitchFamily="34" charset="0"/>
                <a:ea typeface="Times New Roman"/>
                <a:cs typeface="Arial" panose="020B0604020202020204" pitchFamily="34" charset="0"/>
              </a:rPr>
              <a:t>Additional Pay Data </a:t>
            </a:r>
            <a:r>
              <a:rPr lang="en-US" sz="1200" dirty="0">
                <a:uFillTx/>
                <a:latin typeface="Arial" panose="020B0604020202020204" pitchFamily="34" charset="0"/>
                <a:ea typeface="Times New Roman"/>
                <a:cs typeface="Arial" panose="020B0604020202020204" pitchFamily="34" charset="0"/>
              </a:rPr>
              <a:t>page to enter one-time or recurring additional pay information for an employee. If the employee has current additional pay information, it appears on the right side of the page.</a:t>
            </a:r>
          </a:p>
          <a:p>
            <a:pPr>
              <a:spcAft>
                <a:spcPts val="400"/>
              </a:spcAft>
            </a:pPr>
            <a:r>
              <a:rPr lang="en-US" sz="1200" dirty="0">
                <a:uFillTx/>
                <a:latin typeface="Arial" panose="020B0604020202020204" pitchFamily="34" charset="0"/>
                <a:ea typeface="Times New Roman"/>
                <a:cs typeface="Arial" panose="020B0604020202020204" pitchFamily="34" charset="0"/>
              </a:rPr>
              <a:t>The middle section provides details about the employee’s current </a:t>
            </a:r>
            <a:r>
              <a:rPr lang="en-US" sz="1200" b="1" dirty="0">
                <a:uFillTx/>
                <a:latin typeface="Arial" panose="020B0604020202020204" pitchFamily="34" charset="0"/>
                <a:ea typeface="Times New Roman"/>
                <a:cs typeface="Arial" panose="020B0604020202020204" pitchFamily="34" charset="0"/>
              </a:rPr>
              <a:t>Job Information</a:t>
            </a:r>
            <a:r>
              <a:rPr lang="en-US" sz="1200" dirty="0">
                <a:uFillTx/>
                <a:latin typeface="Arial" panose="020B0604020202020204" pitchFamily="34" charset="0"/>
                <a:ea typeface="Times New Roman"/>
                <a:cs typeface="Arial" panose="020B0604020202020204" pitchFamily="34" charset="0"/>
              </a:rPr>
              <a:t>.</a:t>
            </a:r>
          </a:p>
          <a:p>
            <a:pPr>
              <a:spcAft>
                <a:spcPts val="400"/>
              </a:spcAft>
            </a:pPr>
            <a:r>
              <a:rPr lang="en-US" sz="1200" dirty="0">
                <a:uFillTx/>
                <a:latin typeface="Arial" panose="020B0604020202020204" pitchFamily="34" charset="0"/>
                <a:ea typeface="Times New Roman"/>
                <a:cs typeface="Arial" panose="020B0604020202020204" pitchFamily="34" charset="0"/>
              </a:rPr>
              <a:t>Use the bottom portion of this page to:</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Upload or view supporting documents.</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Enter comments to the Approver.</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View the </a:t>
            </a:r>
            <a:r>
              <a:rPr lang="en-US" sz="1200" b="1" dirty="0">
                <a:uFillTx/>
                <a:latin typeface="Arial" panose="020B0604020202020204" pitchFamily="34" charset="0"/>
                <a:ea typeface="Times New Roman"/>
                <a:cs typeface="Arial" panose="020B0604020202020204" pitchFamily="34" charset="0"/>
              </a:rPr>
              <a:t>Transaction ID</a:t>
            </a:r>
            <a:r>
              <a:rPr lang="en-US" sz="1200" dirty="0">
                <a:uFillTx/>
                <a:latin typeface="Arial" panose="020B0604020202020204" pitchFamily="34" charset="0"/>
                <a:ea typeface="Times New Roman"/>
                <a:cs typeface="Arial" panose="020B0604020202020204" pitchFamily="34" charset="0"/>
              </a:rPr>
              <a:t>, </a:t>
            </a:r>
            <a:r>
              <a:rPr lang="en-US" sz="1200" b="1" dirty="0">
                <a:uFillTx/>
                <a:latin typeface="Arial" panose="020B0604020202020204" pitchFamily="34" charset="0"/>
                <a:ea typeface="Times New Roman"/>
                <a:cs typeface="Arial" panose="020B0604020202020204" pitchFamily="34" charset="0"/>
              </a:rPr>
              <a:t>Workflow Status </a:t>
            </a:r>
            <a:r>
              <a:rPr lang="en-US" sz="1200" dirty="0">
                <a:uFillTx/>
                <a:latin typeface="Arial" panose="020B0604020202020204" pitchFamily="34" charset="0"/>
                <a:ea typeface="Times New Roman"/>
                <a:cs typeface="Arial" panose="020B0604020202020204" pitchFamily="34" charset="0"/>
              </a:rPr>
              <a:t>and </a:t>
            </a:r>
            <a:r>
              <a:rPr lang="en-US" sz="1200" b="1" dirty="0">
                <a:uFillTx/>
                <a:latin typeface="Arial" panose="020B0604020202020204" pitchFamily="34" charset="0"/>
                <a:ea typeface="Times New Roman"/>
                <a:cs typeface="Arial" panose="020B0604020202020204" pitchFamily="34" charset="0"/>
              </a:rPr>
              <a:t>Request Status</a:t>
            </a:r>
            <a:r>
              <a:rPr lang="en-US" sz="1200" dirty="0">
                <a:uFillTx/>
                <a:latin typeface="Arial" panose="020B0604020202020204" pitchFamily="34" charset="0"/>
                <a:ea typeface="Times New Roman"/>
                <a:cs typeface="Arial" panose="020B0604020202020204" pitchFamily="34" charset="0"/>
              </a:rPr>
              <a:t>.</a:t>
            </a:r>
          </a:p>
          <a:p>
            <a:pPr>
              <a:spcAft>
                <a:spcPts val="400"/>
              </a:spcAft>
            </a:pPr>
            <a:r>
              <a:rPr lang="en-US" sz="1200" dirty="0">
                <a:uFillTx/>
                <a:latin typeface="Arial" panose="020B0604020202020204" pitchFamily="34" charset="0"/>
                <a:ea typeface="Times New Roman"/>
                <a:cs typeface="Arial" panose="020B0604020202020204" pitchFamily="34" charset="0"/>
              </a:rPr>
              <a:t>The buttons allow you to save the transaction for later processing, submit the transaction for approval or cancel the transaction.</a:t>
            </a:r>
          </a:p>
          <a:p>
            <a:pPr>
              <a:spcAft>
                <a:spcPts val="400"/>
              </a:spcAft>
            </a:pPr>
            <a:endParaRPr lang="en-US" sz="1200" dirty="0">
              <a:uFillTx/>
              <a:latin typeface="Arial" panose="020B0604020202020204" pitchFamily="34" charset="0"/>
              <a:ea typeface="Times New Roman"/>
              <a:cs typeface="Arial" panose="020B0604020202020204" pitchFamily="34" charset="0"/>
            </a:endParaRPr>
          </a:p>
          <a:p>
            <a:pPr>
              <a:spcAft>
                <a:spcPts val="400"/>
              </a:spcAft>
            </a:pPr>
            <a:r>
              <a:rPr lang="en-US" sz="1200" dirty="0">
                <a:uFillTx/>
                <a:latin typeface="Arial" panose="020B0604020202020204" pitchFamily="34" charset="0"/>
                <a:ea typeface="Times New Roman"/>
                <a:cs typeface="Arial" panose="020B0604020202020204" pitchFamily="34" charset="0"/>
              </a:rPr>
              <a:t>Note that Additional Pay data is not loaded directly to UCPath after approval, as is the case for Position and Job Data.  Additional Pay data is loaded to the Additional Pay Staging table and reviewed and loaded by UCPath Payroll.</a:t>
            </a:r>
          </a:p>
          <a:p>
            <a:pPr>
              <a:spcAft>
                <a:spcPts val="400"/>
              </a:spcAft>
            </a:pPr>
            <a:endParaRPr lang="en-US" sz="1200" dirty="0">
              <a:uFillTx/>
              <a:latin typeface="Arial" panose="020B0604020202020204" pitchFamily="34" charset="0"/>
              <a:ea typeface="Times New Roman"/>
              <a:cs typeface="Arial" panose="020B0604020202020204" pitchFamily="34" charset="0"/>
            </a:endParaRPr>
          </a:p>
          <a:p>
            <a:pPr>
              <a:spcAft>
                <a:spcPts val="400"/>
              </a:spcAft>
            </a:pPr>
            <a:endParaRPr lang="en-US" sz="1100" dirty="0">
              <a:uFillTx/>
              <a:latin typeface="Arial" panose="020B0604020202020204" pitchFamily="34" charset="0"/>
              <a:ea typeface="Times New Roman"/>
              <a:cs typeface="Arial" panose="020B0604020202020204" pitchFamily="34" charset="0"/>
            </a:endParaRPr>
          </a:p>
          <a:p>
            <a:pPr>
              <a:spcAft>
                <a:spcPts val="400"/>
              </a:spcAft>
            </a:pPr>
            <a:endParaRPr lang="en-US" sz="1100" dirty="0">
              <a:uFillTx/>
              <a:latin typeface="Arial" panose="020B0604020202020204" pitchFamily="34" charset="0"/>
              <a:ea typeface="Times New Roman"/>
              <a:cs typeface="Arial" panose="020B0604020202020204" pitchFamily="34" charset="0"/>
            </a:endParaRPr>
          </a:p>
        </p:txBody>
      </p:sp>
      <p:sp>
        <p:nvSpPr>
          <p:cNvPr id="10" name="Rectangle 9"/>
          <p:cNvSpPr>
            <a:spLocks noChangeArrowheads="1"/>
          </p:cNvSpPr>
          <p:nvPr/>
        </p:nvSpPr>
        <p:spPr bwMode="auto">
          <a:xfrm>
            <a:off x="430373" y="1615934"/>
            <a:ext cx="3378194" cy="1947450"/>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9" name="Rectangle 8"/>
          <p:cNvSpPr>
            <a:spLocks noChangeArrowheads="1"/>
          </p:cNvSpPr>
          <p:nvPr/>
        </p:nvSpPr>
        <p:spPr bwMode="auto">
          <a:xfrm>
            <a:off x="430372" y="5035213"/>
            <a:ext cx="3769487" cy="866650"/>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Tree>
    <p:extLst>
      <p:ext uri="{BB962C8B-B14F-4D97-AF65-F5344CB8AC3E}">
        <p14:creationId xmlns:p14="http://schemas.microsoft.com/office/powerpoint/2010/main" val="23327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a:uFillTx/>
              </a:rPr>
              <a:t>When </a:t>
            </a:r>
            <a:r>
              <a:rPr lang="en-US" sz="2400" dirty="0"/>
              <a:t>used together in a transaction, </a:t>
            </a:r>
            <a:r>
              <a:rPr lang="en-US" sz="2400" b="1" dirty="0">
                <a:uFillTx/>
              </a:rPr>
              <a:t> </a:t>
            </a:r>
            <a:r>
              <a:rPr lang="en-US" sz="2400" b="1" u="sng" dirty="0">
                <a:uFillTx/>
              </a:rPr>
              <a:t>Position Data </a:t>
            </a:r>
            <a:r>
              <a:rPr lang="en-US" sz="2400" dirty="0">
                <a:uFillTx/>
              </a:rPr>
              <a:t>and </a:t>
            </a:r>
            <a:r>
              <a:rPr lang="en-US" sz="2400" b="1" u="sng" dirty="0">
                <a:uFillTx/>
              </a:rPr>
              <a:t>Job Data </a:t>
            </a:r>
            <a:r>
              <a:rPr lang="en-US" sz="2400" dirty="0">
                <a:uFillTx/>
              </a:rPr>
              <a:t>transaction must have the same </a:t>
            </a:r>
            <a:r>
              <a:rPr lang="en-US" sz="2400" b="1" dirty="0">
                <a:uFillTx/>
              </a:rPr>
              <a:t>Effective Date</a:t>
            </a:r>
            <a:r>
              <a:rPr lang="en-US" sz="2400" dirty="0">
                <a:uFillTx/>
              </a:rPr>
              <a:t>.</a:t>
            </a:r>
          </a:p>
          <a:p>
            <a:pPr lvl="1"/>
            <a:r>
              <a:rPr lang="en-US" sz="2000" dirty="0">
                <a:uFillTx/>
              </a:rPr>
              <a:t>UCPath prevents the entry of multiple effective dates on these tabs.</a:t>
            </a:r>
          </a:p>
          <a:p>
            <a:pPr lvl="2">
              <a:buFont typeface="+mj-lt"/>
              <a:buAutoNum type="alphaLcParenR"/>
            </a:pPr>
            <a:r>
              <a:rPr lang="en-US" sz="2000" dirty="0">
                <a:uFillTx/>
              </a:rPr>
              <a:t>After you enter the </a:t>
            </a:r>
            <a:r>
              <a:rPr lang="en-US" sz="2000" b="1" dirty="0">
                <a:uFillTx/>
              </a:rPr>
              <a:t>Effective Date</a:t>
            </a:r>
            <a:r>
              <a:rPr lang="en-US" sz="2000" dirty="0">
                <a:uFillTx/>
              </a:rPr>
              <a:t> in one of the tabs, the field becomes view-only on the other tabs and for new rows.</a:t>
            </a:r>
          </a:p>
          <a:p>
            <a:pPr lvl="1"/>
            <a:r>
              <a:rPr lang="en-US" sz="2000" b="1" dirty="0">
                <a:uFillTx/>
              </a:rPr>
              <a:t>If you have changes that fall on different effective dates, you must enter a separate PayPath transaction for each effective date. Also, you must wait until the first PayPath transaction has completed the approval process before entering the next transaction.</a:t>
            </a:r>
          </a:p>
          <a:p>
            <a:r>
              <a:rPr lang="en-US" sz="2400" b="1" dirty="0">
                <a:uFillTx/>
              </a:rPr>
              <a:t> Additional Pay Data</a:t>
            </a:r>
            <a:endParaRPr lang="en-US" sz="2400" dirty="0">
              <a:uFillTx/>
            </a:endParaRPr>
          </a:p>
          <a:p>
            <a:pPr lvl="1"/>
            <a:r>
              <a:rPr lang="en-US" sz="2000" dirty="0">
                <a:uFillTx/>
              </a:rPr>
              <a:t>You can enter </a:t>
            </a:r>
            <a:r>
              <a:rPr lang="en-US" sz="2000" i="1" dirty="0">
                <a:uFillTx/>
              </a:rPr>
              <a:t>multiple </a:t>
            </a:r>
            <a:r>
              <a:rPr lang="en-US" sz="2000" dirty="0">
                <a:uFillTx/>
              </a:rPr>
              <a:t>Effective Dates for </a:t>
            </a:r>
            <a:r>
              <a:rPr lang="en-US" sz="2000" b="1" dirty="0">
                <a:uFillTx/>
              </a:rPr>
              <a:t>Additional Pay Data </a:t>
            </a:r>
            <a:r>
              <a:rPr lang="en-US" sz="2000" dirty="0">
                <a:uFillTx/>
              </a:rPr>
              <a:t>transactions.</a:t>
            </a:r>
          </a:p>
          <a:p>
            <a:pPr marL="0" indent="0">
              <a:buNone/>
            </a:pPr>
            <a:endParaRPr lang="en-US" dirty="0">
              <a:uFillTx/>
            </a:endParaRPr>
          </a:p>
        </p:txBody>
      </p:sp>
      <p:sp>
        <p:nvSpPr>
          <p:cNvPr id="5" name="Title 4"/>
          <p:cNvSpPr>
            <a:spLocks noGrp="1"/>
          </p:cNvSpPr>
          <p:nvPr>
            <p:ph type="title"/>
          </p:nvPr>
        </p:nvSpPr>
        <p:spPr/>
        <p:txBody>
          <a:bodyPr/>
          <a:lstStyle/>
          <a:p>
            <a:r>
              <a:rPr lang="en-US" sz="3400" dirty="0">
                <a:uFillTx/>
              </a:rPr>
              <a:t>PayPath Actions – Effective Dates</a:t>
            </a:r>
          </a:p>
        </p:txBody>
      </p:sp>
    </p:spTree>
    <p:extLst>
      <p:ext uri="{BB962C8B-B14F-4D97-AF65-F5344CB8AC3E}">
        <p14:creationId xmlns:p14="http://schemas.microsoft.com/office/powerpoint/2010/main" val="134535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p:txBody>
          <a:bodyPr>
            <a:normAutofit/>
          </a:bodyPr>
          <a:lstStyle/>
          <a:p>
            <a:pPr>
              <a:buFont typeface="Arial" panose="020B0604020202020204" pitchFamily="34" charset="0"/>
              <a:buChar char="•"/>
            </a:pPr>
            <a:r>
              <a:rPr lang="en-US" sz="2800" dirty="0"/>
              <a:t>Name</a:t>
            </a:r>
          </a:p>
          <a:p>
            <a:pPr>
              <a:buFont typeface="Arial" panose="020B0604020202020204" pitchFamily="34" charset="0"/>
              <a:buChar char="•"/>
            </a:pPr>
            <a:r>
              <a:rPr lang="en-US" sz="2800" dirty="0"/>
              <a:t>UCI role</a:t>
            </a:r>
          </a:p>
          <a:p>
            <a:pPr>
              <a:buFont typeface="Arial" panose="020B0604020202020204" pitchFamily="34" charset="0"/>
              <a:buChar char="•"/>
            </a:pPr>
            <a:r>
              <a:rPr lang="en-US" sz="2800" dirty="0"/>
              <a:t>UCPath role</a:t>
            </a:r>
          </a:p>
          <a:p>
            <a:pPr>
              <a:buFont typeface="Arial" panose="020B0604020202020204" pitchFamily="34" charset="0"/>
              <a:buChar char="•"/>
            </a:pPr>
            <a:r>
              <a:rPr lang="en-US" sz="2800" dirty="0"/>
              <a:t>Functional experience </a:t>
            </a:r>
          </a:p>
        </p:txBody>
      </p:sp>
      <p:sp>
        <p:nvSpPr>
          <p:cNvPr id="10" name="Text Placeholder 9"/>
          <p:cNvSpPr>
            <a:spLocks noGrp="1"/>
          </p:cNvSpPr>
          <p:nvPr>
            <p:ph type="body" idx="1"/>
          </p:nvPr>
        </p:nvSpPr>
        <p:spPr/>
        <p:txBody>
          <a:bodyPr>
            <a:normAutofit/>
          </a:bodyPr>
          <a:lstStyle/>
          <a:p>
            <a:r>
              <a:rPr lang="en-US" sz="3200" dirty="0"/>
              <a:t>Instructor </a:t>
            </a:r>
          </a:p>
        </p:txBody>
      </p:sp>
      <p:sp>
        <p:nvSpPr>
          <p:cNvPr id="3" name="Title 2"/>
          <p:cNvSpPr>
            <a:spLocks noGrp="1"/>
          </p:cNvSpPr>
          <p:nvPr>
            <p:ph type="title"/>
          </p:nvPr>
        </p:nvSpPr>
        <p:spPr/>
        <p:txBody>
          <a:bodyPr vert="horz" lIns="91440" tIns="45720" rIns="91440" bIns="45720" rtlCol="0" anchor="ctr">
            <a:noAutofit/>
          </a:bodyPr>
          <a:lstStyle/>
          <a:p>
            <a:pPr algn="l"/>
            <a:r>
              <a:rPr lang="en-US" dirty="0"/>
              <a:t>Introductions </a:t>
            </a:r>
          </a:p>
        </p:txBody>
      </p:sp>
      <p:pic>
        <p:nvPicPr>
          <p:cNvPr id="7" name="Picture 6">
            <a:hlinkClick r:id="rId4" action="ppaction://hlinksldjump"/>
            <a:extLst>
              <a:ext uri="{FF2B5EF4-FFF2-40B4-BE49-F238E27FC236}">
                <a16:creationId xmlns:a16="http://schemas.microsoft.com/office/drawing/2014/main" id="{417B1DED-BC67-4768-9299-70F3640CF90D}"/>
              </a:ext>
            </a:extLst>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pic>
        <p:nvPicPr>
          <p:cNvPr id="6" name="Picture 5"/>
          <p:cNvPicPr>
            <a:picLocks noChangeAspect="1"/>
          </p:cNvPicPr>
          <p:nvPr/>
        </p:nvPicPr>
        <p:blipFill>
          <a:blip r:embed="rId6"/>
          <a:stretch>
            <a:fillRect/>
          </a:stretch>
        </p:blipFill>
        <p:spPr>
          <a:xfrm>
            <a:off x="5385942" y="1734915"/>
            <a:ext cx="2678288" cy="3571050"/>
          </a:xfrm>
          <a:prstGeom prst="rect">
            <a:avLst/>
          </a:prstGeom>
        </p:spPr>
      </p:pic>
    </p:spTree>
    <p:custDataLst>
      <p:tags r:id="rId1"/>
    </p:custDataLst>
    <p:extLst>
      <p:ext uri="{BB962C8B-B14F-4D97-AF65-F5344CB8AC3E}">
        <p14:creationId xmlns:p14="http://schemas.microsoft.com/office/powerpoint/2010/main" val="2012644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uFillTx/>
              </a:rPr>
              <a:t>Changes can be entered retroactively for </a:t>
            </a:r>
            <a:r>
              <a:rPr lang="en-US" sz="2400" b="1" dirty="0">
                <a:uFillTx/>
              </a:rPr>
              <a:t>Position Data</a:t>
            </a:r>
            <a:r>
              <a:rPr lang="en-US" sz="2400" dirty="0">
                <a:uFillTx/>
              </a:rPr>
              <a:t> and </a:t>
            </a:r>
            <a:r>
              <a:rPr lang="en-US" sz="2400" b="1" dirty="0">
                <a:uFillTx/>
              </a:rPr>
              <a:t>Job Data</a:t>
            </a:r>
            <a:r>
              <a:rPr lang="en-US" sz="2400" dirty="0">
                <a:uFillTx/>
              </a:rPr>
              <a:t>.</a:t>
            </a:r>
          </a:p>
          <a:p>
            <a:pPr lvl="1"/>
            <a:r>
              <a:rPr lang="en-US" sz="2000" dirty="0">
                <a:uFillTx/>
              </a:rPr>
              <a:t>If the date is prior to the UCPath conversion date, a case must be submitted to </a:t>
            </a:r>
            <a:r>
              <a:rPr lang="en-US" sz="2000" dirty="0" err="1">
                <a:uFillTx/>
              </a:rPr>
              <a:t>UCPath</a:t>
            </a:r>
            <a:r>
              <a:rPr lang="en-US" sz="2000" dirty="0">
                <a:uFillTx/>
              </a:rPr>
              <a:t> Center. </a:t>
            </a:r>
          </a:p>
          <a:p>
            <a:pPr lvl="2"/>
            <a:r>
              <a:rPr lang="en-US" sz="1600" dirty="0">
                <a:uFillTx/>
              </a:rPr>
              <a:t>Contact Campus Payroll by submitting a case through EEC – Employee Experience Center</a:t>
            </a:r>
          </a:p>
          <a:p>
            <a:r>
              <a:rPr lang="en-US" sz="2400" dirty="0">
                <a:uFillTx/>
              </a:rPr>
              <a:t>After the change is approved, it is saved to UCPath and the update is applied to the appropriate component in the appropriate row according to the </a:t>
            </a:r>
            <a:r>
              <a:rPr lang="en-US" sz="2400" b="1" dirty="0">
                <a:uFillTx/>
              </a:rPr>
              <a:t>Effective Date </a:t>
            </a:r>
            <a:r>
              <a:rPr lang="en-US" sz="2400" dirty="0">
                <a:uFillTx/>
              </a:rPr>
              <a:t>entered.</a:t>
            </a:r>
          </a:p>
          <a:p>
            <a:r>
              <a:rPr lang="en-US" sz="2400" b="1" dirty="0">
                <a:uFillTx/>
              </a:rPr>
              <a:t>For job data updates</a:t>
            </a:r>
            <a:r>
              <a:rPr lang="en-US" sz="2400" dirty="0">
                <a:uFillTx/>
              </a:rPr>
              <a:t>, all rows of data after the retro change are also updated.</a:t>
            </a:r>
          </a:p>
          <a:p>
            <a:r>
              <a:rPr lang="en-US" sz="2400" dirty="0">
                <a:uFillTx/>
              </a:rPr>
              <a:t>The </a:t>
            </a:r>
            <a:r>
              <a:rPr lang="en-US" sz="2400" b="1" dirty="0">
                <a:uFillTx/>
              </a:rPr>
              <a:t>PayPath Actions </a:t>
            </a:r>
            <a:r>
              <a:rPr lang="en-US" sz="2400" dirty="0">
                <a:uFillTx/>
              </a:rPr>
              <a:t>pages display the latest effective dated row. </a:t>
            </a:r>
            <a:r>
              <a:rPr lang="en-US" sz="2400" b="1" dirty="0">
                <a:uFillTx/>
              </a:rPr>
              <a:t>Keep in mind that this could be a future dated row.</a:t>
            </a:r>
          </a:p>
          <a:p>
            <a:pPr lvl="1"/>
            <a:r>
              <a:rPr lang="en-US" sz="2000" dirty="0">
                <a:uFillTx/>
              </a:rPr>
              <a:t>To view </a:t>
            </a:r>
            <a:r>
              <a:rPr lang="en-US" sz="2000" u="sng" dirty="0">
                <a:uFillTx/>
              </a:rPr>
              <a:t>all rows </a:t>
            </a:r>
            <a:r>
              <a:rPr lang="en-US" sz="2000" dirty="0">
                <a:uFillTx/>
              </a:rPr>
              <a:t>of employee data, including historical data, access the </a:t>
            </a:r>
            <a:r>
              <a:rPr lang="en-US" sz="2000" b="1" dirty="0">
                <a:uFillTx/>
              </a:rPr>
              <a:t>Workforce Job Summary </a:t>
            </a:r>
            <a:r>
              <a:rPr lang="en-US" sz="2000" dirty="0">
                <a:uFillTx/>
              </a:rPr>
              <a:t>page link directly from the PayPath Actions </a:t>
            </a:r>
            <a:r>
              <a:rPr lang="en-US" sz="2000" b="1" dirty="0">
                <a:uFillTx/>
              </a:rPr>
              <a:t>Job Data </a:t>
            </a:r>
            <a:r>
              <a:rPr lang="en-US" sz="2000" dirty="0">
                <a:uFillTx/>
              </a:rPr>
              <a:t>page.</a:t>
            </a:r>
          </a:p>
        </p:txBody>
      </p:sp>
      <p:sp>
        <p:nvSpPr>
          <p:cNvPr id="4" name="Title 3"/>
          <p:cNvSpPr>
            <a:spLocks noGrp="1"/>
          </p:cNvSpPr>
          <p:nvPr>
            <p:ph type="title"/>
          </p:nvPr>
        </p:nvSpPr>
        <p:spPr/>
        <p:txBody>
          <a:bodyPr/>
          <a:lstStyle/>
          <a:p>
            <a:r>
              <a:rPr lang="en-US" dirty="0">
                <a:uFillTx/>
              </a:rPr>
              <a:t>Retroactive Changes</a:t>
            </a:r>
          </a:p>
        </p:txBody>
      </p:sp>
    </p:spTree>
    <p:extLst>
      <p:ext uri="{BB962C8B-B14F-4D97-AF65-F5344CB8AC3E}">
        <p14:creationId xmlns:p14="http://schemas.microsoft.com/office/powerpoint/2010/main" val="3709234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459619" y="1261768"/>
            <a:ext cx="8227181" cy="2000068"/>
          </a:xfrm>
        </p:spPr>
        <p:txBody>
          <a:bodyPr>
            <a:normAutofit lnSpcReduction="10000"/>
          </a:bodyPr>
          <a:lstStyle/>
          <a:p>
            <a:r>
              <a:rPr lang="en-US" sz="2400" b="1" dirty="0">
                <a:uFillTx/>
              </a:rPr>
              <a:t>Action</a:t>
            </a:r>
            <a:r>
              <a:rPr lang="en-US" sz="2400" dirty="0">
                <a:uFillTx/>
              </a:rPr>
              <a:t> and </a:t>
            </a:r>
            <a:r>
              <a:rPr lang="en-US" sz="2400" b="1" dirty="0">
                <a:uFillTx/>
              </a:rPr>
              <a:t>Action Reason</a:t>
            </a:r>
            <a:r>
              <a:rPr lang="en-US" sz="2400" dirty="0">
                <a:uFillTx/>
              </a:rPr>
              <a:t> codes further define the purpose of position data change and job data change transactions.</a:t>
            </a:r>
          </a:p>
          <a:p>
            <a:r>
              <a:rPr lang="en-US" sz="2400" dirty="0">
                <a:uFillTx/>
              </a:rPr>
              <a:t>You must specify the appropriate </a:t>
            </a:r>
            <a:r>
              <a:rPr lang="en-US" sz="2400" b="1" dirty="0">
                <a:uFillTx/>
              </a:rPr>
              <a:t>Action</a:t>
            </a:r>
            <a:r>
              <a:rPr lang="en-US" sz="2400" dirty="0">
                <a:uFillTx/>
              </a:rPr>
              <a:t> and </a:t>
            </a:r>
            <a:r>
              <a:rPr lang="en-US" sz="2400" b="1" dirty="0">
                <a:uFillTx/>
              </a:rPr>
              <a:t>Action Reason</a:t>
            </a:r>
            <a:r>
              <a:rPr lang="en-US" sz="2400" dirty="0">
                <a:uFillTx/>
              </a:rPr>
              <a:t> codes when a PayPath transaction is initiated.</a:t>
            </a:r>
          </a:p>
          <a:p>
            <a:r>
              <a:rPr lang="en-US" sz="2400" dirty="0">
                <a:uFillTx/>
              </a:rPr>
              <a:t>For </a:t>
            </a:r>
            <a:r>
              <a:rPr lang="en-US" sz="2400" b="1" dirty="0">
                <a:uFillTx/>
              </a:rPr>
              <a:t>Position Data </a:t>
            </a:r>
            <a:r>
              <a:rPr lang="en-US" sz="2400" dirty="0">
                <a:uFillTx/>
              </a:rPr>
              <a:t>there is only one </a:t>
            </a:r>
            <a:r>
              <a:rPr lang="en-US" sz="2400" b="1" dirty="0">
                <a:uFillTx/>
              </a:rPr>
              <a:t>Action</a:t>
            </a:r>
            <a:r>
              <a:rPr lang="en-US" sz="2400" dirty="0">
                <a:uFillTx/>
              </a:rPr>
              <a:t>: </a:t>
            </a:r>
            <a:r>
              <a:rPr lang="en-US" sz="2400" b="1" dirty="0">
                <a:uFillTx/>
              </a:rPr>
              <a:t>POS</a:t>
            </a:r>
            <a:r>
              <a:rPr lang="en-US" sz="2400" dirty="0">
                <a:uFillTx/>
              </a:rPr>
              <a:t>. </a:t>
            </a:r>
          </a:p>
        </p:txBody>
      </p:sp>
      <p:sp>
        <p:nvSpPr>
          <p:cNvPr id="2" name="Title 1"/>
          <p:cNvSpPr>
            <a:spLocks noGrp="1"/>
          </p:cNvSpPr>
          <p:nvPr>
            <p:ph type="title"/>
          </p:nvPr>
        </p:nvSpPr>
        <p:spPr>
          <a:xfrm>
            <a:off x="163285" y="40224"/>
            <a:ext cx="9220199" cy="850911"/>
          </a:xfrm>
        </p:spPr>
        <p:txBody>
          <a:bodyPr>
            <a:noAutofit/>
          </a:bodyPr>
          <a:lstStyle/>
          <a:p>
            <a:r>
              <a:rPr lang="en-US" sz="2800" dirty="0">
                <a:uFillTx/>
              </a:rPr>
              <a:t>PayPath Transactions – </a:t>
            </a:r>
            <a:br>
              <a:rPr lang="en-US" sz="2800" dirty="0">
                <a:uFillTx/>
              </a:rPr>
            </a:br>
            <a:r>
              <a:rPr lang="en-US" sz="2800" dirty="0">
                <a:uFillTx/>
              </a:rPr>
              <a:t>Action/Action Reason Codes</a:t>
            </a:r>
          </a:p>
        </p:txBody>
      </p:sp>
      <p:sp>
        <p:nvSpPr>
          <p:cNvPr id="5" name="Rectangle 4"/>
          <p:cNvSpPr>
            <a:spLocks noChangeArrowheads="1"/>
          </p:cNvSpPr>
          <p:nvPr/>
        </p:nvSpPr>
        <p:spPr bwMode="auto">
          <a:xfrm>
            <a:off x="4902026" y="4828154"/>
            <a:ext cx="1512629" cy="547409"/>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grpSp>
        <p:nvGrpSpPr>
          <p:cNvPr id="8" name="Group 7"/>
          <p:cNvGrpSpPr/>
          <p:nvPr/>
        </p:nvGrpSpPr>
        <p:grpSpPr>
          <a:xfrm>
            <a:off x="390525" y="3465122"/>
            <a:ext cx="8321040" cy="2678035"/>
            <a:chOff x="411480" y="3661067"/>
            <a:chExt cx="8321040" cy="2678035"/>
          </a:xfrm>
        </p:grpSpPr>
        <p:pic>
          <p:nvPicPr>
            <p:cNvPr id="9" name="Picture 2"/>
            <p:cNvPicPr>
              <a:picLocks noChangeAspect="1" noChangeArrowheads="1"/>
            </p:cNvPicPr>
            <p:nvPr/>
          </p:nvPicPr>
          <p:blipFill>
            <a:blip r:embed="rId3"/>
            <a:srcRect/>
            <a:stretch>
              <a:fillRect/>
            </a:stretch>
          </p:blipFill>
          <p:spPr bwMode="auto">
            <a:xfrm>
              <a:off x="411480" y="3661067"/>
              <a:ext cx="8321040" cy="2678035"/>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a:srcRect/>
            <a:stretch>
              <a:fillRect/>
            </a:stretch>
          </p:blipFill>
          <p:spPr bwMode="auto">
            <a:xfrm>
              <a:off x="6756346" y="4115142"/>
              <a:ext cx="1280160" cy="444605"/>
            </a:xfrm>
            <a:prstGeom prst="rect">
              <a:avLst/>
            </a:prstGeom>
            <a:ln>
              <a:noFill/>
            </a:ln>
            <a:effectLst>
              <a:outerShdw blurRad="292100" dist="139700" dir="2700000" algn="tl" rotWithShape="0">
                <a:srgbClr val="333333">
                  <a:alpha val="65000"/>
                </a:srgbClr>
              </a:outerShdw>
            </a:effectLst>
          </p:spPr>
        </p:pic>
      </p:grpSp>
      <p:sp>
        <p:nvSpPr>
          <p:cNvPr id="11" name="Rectangle 10"/>
          <p:cNvSpPr>
            <a:spLocks noChangeArrowheads="1"/>
          </p:cNvSpPr>
          <p:nvPr/>
        </p:nvSpPr>
        <p:spPr bwMode="auto">
          <a:xfrm>
            <a:off x="4877261" y="4624868"/>
            <a:ext cx="1512629" cy="547409"/>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Tree>
    <p:extLst>
      <p:ext uri="{BB962C8B-B14F-4D97-AF65-F5344CB8AC3E}">
        <p14:creationId xmlns:p14="http://schemas.microsoft.com/office/powerpoint/2010/main" val="407000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32609"/>
            <a:ext cx="8229600" cy="709840"/>
          </a:xfrm>
          <a:solidFill>
            <a:schemeClr val="bg1">
              <a:lumMod val="85000"/>
            </a:schemeClr>
          </a:solidFill>
          <a:ln>
            <a:solidFill>
              <a:schemeClr val="tx1"/>
            </a:solidFill>
          </a:ln>
        </p:spPr>
        <p:txBody>
          <a:bodyPr>
            <a:noAutofit/>
          </a:bodyPr>
          <a:lstStyle/>
          <a:p>
            <a:pPr marL="0" indent="0">
              <a:lnSpc>
                <a:spcPct val="100000"/>
              </a:lnSpc>
              <a:buNone/>
            </a:pPr>
            <a:r>
              <a:rPr lang="en-US" sz="2000" dirty="0">
                <a:uFillTx/>
              </a:rPr>
              <a:t>This chart lists some examples of </a:t>
            </a:r>
            <a:r>
              <a:rPr lang="en-US" sz="2000" b="1" dirty="0">
                <a:uFillTx/>
              </a:rPr>
              <a:t>Action </a:t>
            </a:r>
            <a:r>
              <a:rPr lang="en-US" sz="2000" dirty="0">
                <a:uFillTx/>
              </a:rPr>
              <a:t>codes that can be used to identify changes made in each </a:t>
            </a:r>
            <a:r>
              <a:rPr lang="en-US" sz="2000" dirty="0" err="1">
                <a:uFillTx/>
              </a:rPr>
              <a:t>PayPath</a:t>
            </a:r>
            <a:r>
              <a:rPr lang="en-US" sz="2000" dirty="0">
                <a:uFillTx/>
              </a:rPr>
              <a:t> tab.    </a:t>
            </a:r>
          </a:p>
        </p:txBody>
      </p:sp>
      <p:sp>
        <p:nvSpPr>
          <p:cNvPr id="5" name="Title 4"/>
          <p:cNvSpPr>
            <a:spLocks noGrp="1"/>
          </p:cNvSpPr>
          <p:nvPr>
            <p:ph type="title"/>
          </p:nvPr>
        </p:nvSpPr>
        <p:spPr>
          <a:xfrm>
            <a:off x="277587" y="40224"/>
            <a:ext cx="9013370" cy="850911"/>
          </a:xfrm>
        </p:spPr>
        <p:txBody>
          <a:bodyPr/>
          <a:lstStyle/>
          <a:p>
            <a:r>
              <a:rPr lang="en-US" sz="3200" dirty="0" err="1">
                <a:uFillTx/>
              </a:rPr>
              <a:t>PayPath</a:t>
            </a:r>
            <a:r>
              <a:rPr lang="en-US" sz="3200" dirty="0">
                <a:uFillTx/>
              </a:rPr>
              <a:t> Action Codes – Examples</a:t>
            </a:r>
          </a:p>
        </p:txBody>
      </p:sp>
      <p:graphicFrame>
        <p:nvGraphicFramePr>
          <p:cNvPr id="2" name="Table 1"/>
          <p:cNvGraphicFramePr>
            <a:graphicFrameLocks noGrp="1"/>
          </p:cNvGraphicFramePr>
          <p:nvPr/>
        </p:nvGraphicFramePr>
        <p:xfrm>
          <a:off x="736464" y="1935547"/>
          <a:ext cx="7608750" cy="4351712"/>
        </p:xfrm>
        <a:graphic>
          <a:graphicData uri="http://schemas.openxmlformats.org/drawingml/2006/table">
            <a:tbl>
              <a:tblPr firstRow="1" bandRow="1">
                <a:tableStyleId>{5C22544A-7EE6-4342-B048-85BDC9FD1C3A}</a:tableStyleId>
              </a:tblPr>
              <a:tblGrid>
                <a:gridCol w="2470382">
                  <a:extLst>
                    <a:ext uri="{9D8B030D-6E8A-4147-A177-3AD203B41FA5}">
                      <a16:colId xmlns:a16="http://schemas.microsoft.com/office/drawing/2014/main" val="20000"/>
                    </a:ext>
                  </a:extLst>
                </a:gridCol>
                <a:gridCol w="5138368">
                  <a:extLst>
                    <a:ext uri="{9D8B030D-6E8A-4147-A177-3AD203B41FA5}">
                      <a16:colId xmlns:a16="http://schemas.microsoft.com/office/drawing/2014/main" val="20001"/>
                    </a:ext>
                  </a:extLst>
                </a:gridCol>
              </a:tblGrid>
              <a:tr h="495647">
                <a:tc>
                  <a:txBody>
                    <a:bodyPr/>
                    <a:lstStyle/>
                    <a:p>
                      <a:r>
                        <a:rPr lang="en-US" sz="1800" dirty="0">
                          <a:uFillTx/>
                        </a:rPr>
                        <a:t>PayPath Transactions</a:t>
                      </a:r>
                    </a:p>
                  </a:txBody>
                  <a:tcPr anchor="ctr">
                    <a:solidFill>
                      <a:srgbClr val="62A1D6"/>
                    </a:solidFill>
                  </a:tcPr>
                </a:tc>
                <a:tc>
                  <a:txBody>
                    <a:bodyPr/>
                    <a:lstStyle/>
                    <a:p>
                      <a:r>
                        <a:rPr lang="en-US" sz="1800" dirty="0">
                          <a:uFillTx/>
                        </a:rPr>
                        <a:t>Examples</a:t>
                      </a:r>
                    </a:p>
                  </a:txBody>
                  <a:tcPr anchor="ctr">
                    <a:solidFill>
                      <a:srgbClr val="0E70A2"/>
                    </a:solidFill>
                  </a:tcPr>
                </a:tc>
                <a:extLst>
                  <a:ext uri="{0D108BD9-81ED-4DB2-BD59-A6C34878D82A}">
                    <a16:rowId xmlns:a16="http://schemas.microsoft.com/office/drawing/2014/main" val="10000"/>
                  </a:ext>
                </a:extLst>
              </a:tr>
              <a:tr h="1237003">
                <a:tc>
                  <a:txBody>
                    <a:bodyPr/>
                    <a:lstStyle/>
                    <a:p>
                      <a:r>
                        <a:rPr lang="en-US" sz="1400" b="1" dirty="0">
                          <a:solidFill>
                            <a:srgbClr val="000000"/>
                          </a:solidFill>
                          <a:uFillTx/>
                        </a:rPr>
                        <a:t>Position Data Tab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endPar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POS – Position Data (Only Action available, auto defaults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93150">
                <a:tc>
                  <a:txBody>
                    <a:bodyPr/>
                    <a:lstStyle/>
                    <a:p>
                      <a:r>
                        <a:rPr lang="en-US" sz="1400" b="1" dirty="0">
                          <a:solidFill>
                            <a:srgbClr val="000000"/>
                          </a:solidFill>
                          <a:uFillTx/>
                        </a:rPr>
                        <a:t>Job Data Tab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DTA – Data Change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JED – Earnings Distribution Changes</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PAY – Pay Rate/Data Change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POS – Position Change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RES – Reserve/Faculty Abeyance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SWB- Short Work Break</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5912">
                <a:tc>
                  <a:txBody>
                    <a:bodyPr/>
                    <a:lstStyle/>
                    <a:p>
                      <a:r>
                        <a:rPr lang="en-US" sz="1400" b="1" dirty="0">
                          <a:solidFill>
                            <a:srgbClr val="000000"/>
                          </a:solidFill>
                          <a:uFillTx/>
                        </a:rPr>
                        <a:t>Additional Pay Tab</a:t>
                      </a:r>
                      <a:r>
                        <a:rPr lang="en-US" sz="1400" b="1" baseline="0" dirty="0">
                          <a:solidFill>
                            <a:srgbClr val="000000"/>
                          </a:solidFill>
                          <a:uFillTx/>
                        </a:rPr>
                        <a:t> </a:t>
                      </a:r>
                      <a:r>
                        <a:rPr lang="en-US" sz="1400" b="1" dirty="0">
                          <a:solidFill>
                            <a:srgbClr val="000000"/>
                          </a:solidFill>
                          <a:uFillTx/>
                        </a:rPr>
                        <a:t>(</a:t>
                      </a:r>
                      <a:r>
                        <a:rPr lang="en-US" sz="1400" b="1" i="1" dirty="0">
                          <a:solidFill>
                            <a:srgbClr val="000000"/>
                          </a:solidFill>
                          <a:uFillTx/>
                        </a:rPr>
                        <a:t>one-time</a:t>
                      </a:r>
                      <a:r>
                        <a:rPr lang="en-US" sz="1400" b="1" i="1" baseline="0" dirty="0">
                          <a:solidFill>
                            <a:srgbClr val="000000"/>
                          </a:solidFill>
                          <a:uFillTx/>
                        </a:rPr>
                        <a:t> or recurring</a:t>
                      </a:r>
                      <a:r>
                        <a:rPr lang="en-US" sz="1400" b="1" baseline="0" dirty="0">
                          <a:solidFill>
                            <a:srgbClr val="000000"/>
                          </a:solidFill>
                          <a:uFillTx/>
                        </a:rPr>
                        <a:t>)</a:t>
                      </a:r>
                      <a:endParaRPr lang="en-US" sz="1400" b="1" dirty="0">
                        <a:solidFill>
                          <a:srgbClr val="000000"/>
                        </a:solidFill>
                        <a:uFillTx/>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Action Codes are not required on the Additional Pay tab, only  </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a </a:t>
                      </a:r>
                      <a:r>
                        <a:rPr kumimoji="0" lang="en-US" sz="1400" b="1"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Reason</a:t>
                      </a: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 is required.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9948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32609"/>
            <a:ext cx="8229600" cy="709840"/>
          </a:xfrm>
          <a:solidFill>
            <a:schemeClr val="bg1">
              <a:lumMod val="85000"/>
            </a:schemeClr>
          </a:solidFill>
          <a:ln>
            <a:solidFill>
              <a:schemeClr val="tx1"/>
            </a:solidFill>
          </a:ln>
        </p:spPr>
        <p:txBody>
          <a:bodyPr>
            <a:noAutofit/>
          </a:bodyPr>
          <a:lstStyle/>
          <a:p>
            <a:pPr marL="0" indent="0">
              <a:lnSpc>
                <a:spcPct val="100000"/>
              </a:lnSpc>
              <a:buNone/>
            </a:pPr>
            <a:r>
              <a:rPr lang="en-US" sz="2000" dirty="0">
                <a:uFillTx/>
              </a:rPr>
              <a:t>This chart lists some examples of </a:t>
            </a:r>
            <a:r>
              <a:rPr lang="en-US" sz="2000" b="1" dirty="0">
                <a:uFillTx/>
              </a:rPr>
              <a:t>Action Reason </a:t>
            </a:r>
            <a:r>
              <a:rPr lang="en-US" sz="2000" dirty="0">
                <a:uFillTx/>
              </a:rPr>
              <a:t>codes that can be used to identify changes made in each </a:t>
            </a:r>
            <a:r>
              <a:rPr lang="en-US" sz="2000" dirty="0" err="1">
                <a:uFillTx/>
              </a:rPr>
              <a:t>PayPath</a:t>
            </a:r>
            <a:r>
              <a:rPr lang="en-US" sz="2000" dirty="0">
                <a:uFillTx/>
              </a:rPr>
              <a:t> tab.    </a:t>
            </a:r>
          </a:p>
        </p:txBody>
      </p:sp>
      <p:sp>
        <p:nvSpPr>
          <p:cNvPr id="5" name="Title 4"/>
          <p:cNvSpPr>
            <a:spLocks noGrp="1"/>
          </p:cNvSpPr>
          <p:nvPr>
            <p:ph type="title"/>
          </p:nvPr>
        </p:nvSpPr>
        <p:spPr>
          <a:xfrm>
            <a:off x="277587" y="40224"/>
            <a:ext cx="9013370" cy="850911"/>
          </a:xfrm>
        </p:spPr>
        <p:txBody>
          <a:bodyPr/>
          <a:lstStyle/>
          <a:p>
            <a:r>
              <a:rPr lang="en-US" sz="3200" dirty="0" err="1">
                <a:uFillTx/>
              </a:rPr>
              <a:t>PayPath</a:t>
            </a:r>
            <a:r>
              <a:rPr lang="en-US" sz="3200" dirty="0">
                <a:uFillTx/>
              </a:rPr>
              <a:t> Action Reason Codes – Examples</a:t>
            </a:r>
          </a:p>
        </p:txBody>
      </p:sp>
      <p:graphicFrame>
        <p:nvGraphicFramePr>
          <p:cNvPr id="2" name="Table 1"/>
          <p:cNvGraphicFramePr>
            <a:graphicFrameLocks noGrp="1"/>
          </p:cNvGraphicFramePr>
          <p:nvPr/>
        </p:nvGraphicFramePr>
        <p:xfrm>
          <a:off x="736464" y="1935547"/>
          <a:ext cx="7608750" cy="4351712"/>
        </p:xfrm>
        <a:graphic>
          <a:graphicData uri="http://schemas.openxmlformats.org/drawingml/2006/table">
            <a:tbl>
              <a:tblPr firstRow="1" bandRow="1">
                <a:tableStyleId>{5C22544A-7EE6-4342-B048-85BDC9FD1C3A}</a:tableStyleId>
              </a:tblPr>
              <a:tblGrid>
                <a:gridCol w="2470382">
                  <a:extLst>
                    <a:ext uri="{9D8B030D-6E8A-4147-A177-3AD203B41FA5}">
                      <a16:colId xmlns:a16="http://schemas.microsoft.com/office/drawing/2014/main" val="20000"/>
                    </a:ext>
                  </a:extLst>
                </a:gridCol>
                <a:gridCol w="5138368">
                  <a:extLst>
                    <a:ext uri="{9D8B030D-6E8A-4147-A177-3AD203B41FA5}">
                      <a16:colId xmlns:a16="http://schemas.microsoft.com/office/drawing/2014/main" val="20001"/>
                    </a:ext>
                  </a:extLst>
                </a:gridCol>
              </a:tblGrid>
              <a:tr h="495647">
                <a:tc>
                  <a:txBody>
                    <a:bodyPr/>
                    <a:lstStyle/>
                    <a:p>
                      <a:r>
                        <a:rPr lang="en-US" sz="1800" dirty="0">
                          <a:uFillTx/>
                        </a:rPr>
                        <a:t>PayPath Transactions</a:t>
                      </a:r>
                    </a:p>
                  </a:txBody>
                  <a:tcPr anchor="ctr">
                    <a:solidFill>
                      <a:srgbClr val="62A1D6"/>
                    </a:solidFill>
                  </a:tcPr>
                </a:tc>
                <a:tc>
                  <a:txBody>
                    <a:bodyPr/>
                    <a:lstStyle/>
                    <a:p>
                      <a:r>
                        <a:rPr lang="en-US" sz="1800" dirty="0">
                          <a:uFillTx/>
                        </a:rPr>
                        <a:t>Examples</a:t>
                      </a:r>
                    </a:p>
                  </a:txBody>
                  <a:tcPr anchor="ctr">
                    <a:solidFill>
                      <a:srgbClr val="0E70A2"/>
                    </a:solidFill>
                  </a:tcPr>
                </a:tc>
                <a:extLst>
                  <a:ext uri="{0D108BD9-81ED-4DB2-BD59-A6C34878D82A}">
                    <a16:rowId xmlns:a16="http://schemas.microsoft.com/office/drawing/2014/main" val="10000"/>
                  </a:ext>
                </a:extLst>
              </a:tr>
              <a:tr h="1237003">
                <a:tc>
                  <a:txBody>
                    <a:bodyPr/>
                    <a:lstStyle/>
                    <a:p>
                      <a:r>
                        <a:rPr lang="en-US" sz="1400" b="1" dirty="0">
                          <a:solidFill>
                            <a:srgbClr val="000000"/>
                          </a:solidFill>
                          <a:uFillTx/>
                        </a:rPr>
                        <a:t>Position Data Tab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endPar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COR– Position Data Correction</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RTC – Reports-To Change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PIT – Permanent Increase in Time (FTE)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93150">
                <a:tc>
                  <a:txBody>
                    <a:bodyPr/>
                    <a:lstStyle/>
                    <a:p>
                      <a:r>
                        <a:rPr lang="en-US" sz="1400" b="1" dirty="0">
                          <a:solidFill>
                            <a:srgbClr val="000000"/>
                          </a:solidFill>
                          <a:uFillTx/>
                        </a:rPr>
                        <a:t>Job Data Tab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COR- Correction – Non Pay Related</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CPR – Correction to Pay Rate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EXT- Add/Extend appointment end date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JRU – Job </a:t>
                      </a:r>
                      <a:r>
                        <a:rPr kumimoji="0" lang="en-US" sz="1400" b="0" i="0" u="none" strike="noStrike" kern="1200" cap="none" spc="0" normalizeH="0" baseline="0" noProof="0" dirty="0" err="1">
                          <a:ln>
                            <a:noFill/>
                          </a:ln>
                          <a:solidFill>
                            <a:srgbClr val="000000"/>
                          </a:solidFill>
                          <a:effectLst/>
                          <a:uFillTx/>
                          <a:latin typeface="Arial" panose="020B0604020202020204" pitchFamily="34" charset="0"/>
                          <a:ea typeface="+mn-ea"/>
                          <a:cs typeface="Arial" panose="020B0604020202020204" pitchFamily="34" charset="0"/>
                        </a:rPr>
                        <a:t>Reclass</a:t>
                      </a: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 Upward</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MER - Merit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5912">
                <a:tc>
                  <a:txBody>
                    <a:bodyPr/>
                    <a:lstStyle/>
                    <a:p>
                      <a:r>
                        <a:rPr lang="en-US" sz="1400" b="1" dirty="0">
                          <a:solidFill>
                            <a:srgbClr val="000000"/>
                          </a:solidFill>
                          <a:uFillTx/>
                        </a:rPr>
                        <a:t>Additional Pay Tab</a:t>
                      </a:r>
                      <a:r>
                        <a:rPr lang="en-US" sz="1400" b="1" baseline="0" dirty="0">
                          <a:solidFill>
                            <a:srgbClr val="000000"/>
                          </a:solidFill>
                          <a:uFillTx/>
                        </a:rPr>
                        <a:t> </a:t>
                      </a:r>
                      <a:r>
                        <a:rPr lang="en-US" sz="1400" b="1" dirty="0">
                          <a:solidFill>
                            <a:srgbClr val="000000"/>
                          </a:solidFill>
                          <a:uFillTx/>
                        </a:rPr>
                        <a:t>(</a:t>
                      </a:r>
                      <a:r>
                        <a:rPr lang="en-US" sz="1400" b="1" i="1" dirty="0">
                          <a:solidFill>
                            <a:srgbClr val="000000"/>
                          </a:solidFill>
                          <a:uFillTx/>
                        </a:rPr>
                        <a:t>one-time</a:t>
                      </a:r>
                      <a:r>
                        <a:rPr lang="en-US" sz="1400" b="1" i="1" baseline="0" dirty="0">
                          <a:solidFill>
                            <a:srgbClr val="000000"/>
                          </a:solidFill>
                          <a:uFillTx/>
                        </a:rPr>
                        <a:t> or recurring</a:t>
                      </a:r>
                      <a:r>
                        <a:rPr lang="en-US" sz="1400" b="1" baseline="0" dirty="0">
                          <a:solidFill>
                            <a:srgbClr val="000000"/>
                          </a:solidFill>
                          <a:uFillTx/>
                        </a:rPr>
                        <a:t>)</a:t>
                      </a:r>
                      <a:endParaRPr lang="en-US" sz="1400" b="1" dirty="0">
                        <a:solidFill>
                          <a:srgbClr val="000000"/>
                        </a:solidFill>
                        <a:uFillTx/>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New Additional Pay</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Retroactive Change</a:t>
                      </a:r>
                    </a:p>
                    <a:p>
                      <a:pPr marL="0" marR="0" lvl="0" indent="0" algn="l" defTabSz="914400" rtl="0" eaLnBrk="1" fontAlgn="auto" latinLnBrk="0" hangingPunct="1">
                        <a:lnSpc>
                          <a:spcPct val="50000"/>
                        </a:lnSpc>
                        <a:spcBef>
                          <a:spcPts val="1000"/>
                        </a:spcBef>
                        <a:spcAft>
                          <a:spcPts val="0"/>
                        </a:spcAft>
                        <a:buClr>
                          <a:srgbClr val="1295D8"/>
                        </a:buClr>
                        <a:buFont typeface="Wingdings" panose="05000000000000000000" pitchFamily="2" charset="2"/>
                        <a:buNone/>
                        <a:defRPr>
                          <a:uFillTx/>
                        </a:defRPr>
                      </a:pPr>
                      <a:r>
                        <a:rPr kumimoji="0" lang="en-US" sz="1400" b="0" i="0" u="none" strike="noStrike" kern="1200" cap="none" spc="0" normalizeH="0" baseline="0" noProof="0" dirty="0">
                          <a:ln>
                            <a:noFill/>
                          </a:ln>
                          <a:solidFill>
                            <a:srgbClr val="000000"/>
                          </a:solidFill>
                          <a:effectLst/>
                          <a:uFillTx/>
                          <a:latin typeface="Arial" panose="020B0604020202020204" pitchFamily="34" charset="0"/>
                          <a:ea typeface="+mn-ea"/>
                          <a:cs typeface="Arial" panose="020B0604020202020204" pitchFamily="34" charset="0"/>
                        </a:rPr>
                        <a:t>Range Adjustment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4780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494" y="2691697"/>
            <a:ext cx="8227181" cy="4744652"/>
          </a:xfrm>
        </p:spPr>
        <p:txBody>
          <a:bodyPr/>
          <a:lstStyle/>
          <a:p>
            <a:pPr marL="0" indent="0">
              <a:buNone/>
            </a:pPr>
            <a:r>
              <a:rPr lang="en-US" b="1" dirty="0">
                <a:uFillTx/>
              </a:rPr>
              <a:t>Example 1: </a:t>
            </a:r>
          </a:p>
          <a:p>
            <a:pPr lvl="1"/>
            <a:r>
              <a:rPr lang="en-US" dirty="0">
                <a:uFillTx/>
              </a:rPr>
              <a:t>Employee’s FTE is being increased from .70 to 1.0</a:t>
            </a:r>
          </a:p>
          <a:p>
            <a:pPr lvl="1"/>
            <a:endParaRPr lang="en-US" dirty="0">
              <a:uFillTx/>
            </a:endParaRPr>
          </a:p>
          <a:p>
            <a:pPr marL="1371600" lvl="2" indent="-457200">
              <a:buFont typeface="+mj-lt"/>
              <a:buAutoNum type="arabicPeriod"/>
            </a:pPr>
            <a:r>
              <a:rPr lang="en-US" b="1" dirty="0">
                <a:uFillTx/>
              </a:rPr>
              <a:t>Where to apply update: </a:t>
            </a:r>
            <a:r>
              <a:rPr lang="en-US" dirty="0">
                <a:uFillTx/>
              </a:rPr>
              <a:t>Position Data tab </a:t>
            </a:r>
            <a:r>
              <a:rPr lang="en-US" i="1" dirty="0">
                <a:uFillTx/>
              </a:rPr>
              <a:t>(FTE is a </a:t>
            </a:r>
            <a:r>
              <a:rPr lang="en-US" i="1" u="sng" dirty="0">
                <a:uFillTx/>
              </a:rPr>
              <a:t>position</a:t>
            </a:r>
            <a:r>
              <a:rPr lang="en-US" i="1" dirty="0">
                <a:uFillTx/>
              </a:rPr>
              <a:t> attribute)</a:t>
            </a:r>
          </a:p>
          <a:p>
            <a:pPr marL="1371600" lvl="2" indent="-457200">
              <a:buFont typeface="+mj-lt"/>
              <a:buAutoNum type="arabicPeriod"/>
            </a:pPr>
            <a:r>
              <a:rPr lang="en-US" b="1" dirty="0">
                <a:uFillTx/>
              </a:rPr>
              <a:t>Action: </a:t>
            </a:r>
            <a:r>
              <a:rPr lang="en-US" dirty="0">
                <a:uFillTx/>
              </a:rPr>
              <a:t>POS</a:t>
            </a:r>
          </a:p>
          <a:p>
            <a:pPr marL="1371600" lvl="2" indent="-457200">
              <a:buFont typeface="+mj-lt"/>
              <a:buAutoNum type="arabicPeriod"/>
            </a:pPr>
            <a:r>
              <a:rPr lang="en-US" b="1" dirty="0">
                <a:uFillTx/>
              </a:rPr>
              <a:t>Position Change Reason: </a:t>
            </a:r>
            <a:r>
              <a:rPr lang="en-US" dirty="0">
                <a:uFillTx/>
              </a:rPr>
              <a:t>PIT </a:t>
            </a:r>
            <a:r>
              <a:rPr lang="en-US" i="1" dirty="0">
                <a:uFillTx/>
              </a:rPr>
              <a:t>(Permanent Increase in Time)</a:t>
            </a:r>
          </a:p>
        </p:txBody>
      </p:sp>
      <p:sp>
        <p:nvSpPr>
          <p:cNvPr id="3" name="Title 2"/>
          <p:cNvSpPr>
            <a:spLocks noGrp="1"/>
          </p:cNvSpPr>
          <p:nvPr>
            <p:ph type="title"/>
          </p:nvPr>
        </p:nvSpPr>
        <p:spPr/>
        <p:txBody>
          <a:bodyPr/>
          <a:lstStyle/>
          <a:p>
            <a:r>
              <a:rPr lang="en-US" sz="3400" dirty="0" err="1">
                <a:uFillTx/>
              </a:rPr>
              <a:t>PayPath</a:t>
            </a:r>
            <a:r>
              <a:rPr lang="en-US" sz="3400" dirty="0">
                <a:uFillTx/>
              </a:rPr>
              <a:t> Action/Action Reason Code – Use Cases</a:t>
            </a:r>
          </a:p>
        </p:txBody>
      </p:sp>
      <p:sp>
        <p:nvSpPr>
          <p:cNvPr id="4" name="TextBox 3"/>
          <p:cNvSpPr txBox="1">
            <a:spLocks/>
          </p:cNvSpPr>
          <p:nvPr/>
        </p:nvSpPr>
        <p:spPr>
          <a:xfrm>
            <a:off x="309494" y="1501253"/>
            <a:ext cx="6459796" cy="769441"/>
          </a:xfrm>
          <a:prstGeom prst="rect">
            <a:avLst/>
          </a:prstGeom>
          <a:solidFill>
            <a:schemeClr val="accent1">
              <a:lumMod val="75000"/>
            </a:schemeClr>
          </a:solidFill>
        </p:spPr>
        <p:txBody>
          <a:bodyPr wrap="square" rtlCol="0">
            <a:spAutoFit/>
          </a:bodyPr>
          <a:lstStyle/>
          <a:p>
            <a:r>
              <a:rPr lang="en-US" sz="4400" b="1" dirty="0">
                <a:uFillTx/>
              </a:rPr>
              <a:t>Position Data Updates</a:t>
            </a:r>
          </a:p>
        </p:txBody>
      </p:sp>
    </p:spTree>
    <p:extLst>
      <p:ext uri="{BB962C8B-B14F-4D97-AF65-F5344CB8AC3E}">
        <p14:creationId xmlns:p14="http://schemas.microsoft.com/office/powerpoint/2010/main" val="2284064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uFillTx/>
            </a:endParaRPr>
          </a:p>
        </p:txBody>
      </p:sp>
      <p:sp>
        <p:nvSpPr>
          <p:cNvPr id="3" name="Title 2"/>
          <p:cNvSpPr>
            <a:spLocks noGrp="1"/>
          </p:cNvSpPr>
          <p:nvPr>
            <p:ph type="title"/>
          </p:nvPr>
        </p:nvSpPr>
        <p:spPr/>
        <p:txBody>
          <a:bodyPr/>
          <a:lstStyle/>
          <a:p>
            <a:r>
              <a:rPr lang="en-US" sz="3400" dirty="0" err="1">
                <a:uFillTx/>
              </a:rPr>
              <a:t>PayPath</a:t>
            </a:r>
            <a:r>
              <a:rPr lang="en-US" sz="3400" dirty="0">
                <a:uFillTx/>
              </a:rPr>
              <a:t> Actions/Action Reason Code – Use Cases</a:t>
            </a:r>
          </a:p>
        </p:txBody>
      </p:sp>
      <p:sp>
        <p:nvSpPr>
          <p:cNvPr id="4" name="Content Placeholder 1"/>
          <p:cNvSpPr txBox="1">
            <a:spLocks/>
          </p:cNvSpPr>
          <p:nvPr/>
        </p:nvSpPr>
        <p:spPr>
          <a:xfrm>
            <a:off x="309494" y="2691697"/>
            <a:ext cx="8227181" cy="4744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indent="0">
              <a:buFont typeface="Arial"/>
              <a:buNone/>
            </a:pPr>
            <a:r>
              <a:rPr lang="en-US" b="1" dirty="0">
                <a:uFillTx/>
              </a:rPr>
              <a:t>Example 2: </a:t>
            </a:r>
          </a:p>
          <a:p>
            <a:pPr lvl="1"/>
            <a:r>
              <a:rPr lang="en-US" dirty="0">
                <a:uFillTx/>
              </a:rPr>
              <a:t>Employee’s current appointment needs to be extended.</a:t>
            </a:r>
          </a:p>
          <a:p>
            <a:pPr lvl="1"/>
            <a:endParaRPr lang="en-US" i="1" dirty="0">
              <a:uFillTx/>
            </a:endParaRPr>
          </a:p>
          <a:p>
            <a:pPr marL="1371600" lvl="2" indent="-457200">
              <a:buFont typeface="+mj-lt"/>
              <a:buAutoNum type="arabicPeriod"/>
            </a:pPr>
            <a:r>
              <a:rPr lang="en-US" b="1" dirty="0">
                <a:uFillTx/>
              </a:rPr>
              <a:t>Where to apply update: </a:t>
            </a:r>
            <a:r>
              <a:rPr lang="en-US" dirty="0">
                <a:uFillTx/>
              </a:rPr>
              <a:t>Job Data tab </a:t>
            </a:r>
            <a:r>
              <a:rPr lang="en-US" i="1" dirty="0">
                <a:uFillTx/>
              </a:rPr>
              <a:t>(Expected Job End Date is a “Job” attribute)</a:t>
            </a:r>
          </a:p>
          <a:p>
            <a:pPr marL="1371600" lvl="2" indent="-457200">
              <a:buFont typeface="+mj-lt"/>
              <a:buAutoNum type="arabicPeriod"/>
            </a:pPr>
            <a:r>
              <a:rPr lang="en-US" b="1" dirty="0">
                <a:uFillTx/>
              </a:rPr>
              <a:t>Action: </a:t>
            </a:r>
            <a:r>
              <a:rPr lang="en-US" dirty="0">
                <a:uFillTx/>
              </a:rPr>
              <a:t>DTA</a:t>
            </a:r>
          </a:p>
          <a:p>
            <a:pPr marL="1371600" lvl="2" indent="-457200">
              <a:buFont typeface="+mj-lt"/>
              <a:buAutoNum type="arabicPeriod"/>
            </a:pPr>
            <a:r>
              <a:rPr lang="en-US" b="1" dirty="0">
                <a:uFillTx/>
              </a:rPr>
              <a:t>Actions Reason: </a:t>
            </a:r>
            <a:r>
              <a:rPr lang="en-US" dirty="0">
                <a:uFillTx/>
              </a:rPr>
              <a:t>EXT </a:t>
            </a:r>
            <a:r>
              <a:rPr lang="en-US" i="1" dirty="0">
                <a:uFillTx/>
              </a:rPr>
              <a:t>(Add/Extend Appointment)</a:t>
            </a:r>
          </a:p>
        </p:txBody>
      </p:sp>
      <p:sp>
        <p:nvSpPr>
          <p:cNvPr id="5" name="TextBox 4"/>
          <p:cNvSpPr txBox="1">
            <a:spLocks/>
          </p:cNvSpPr>
          <p:nvPr/>
        </p:nvSpPr>
        <p:spPr>
          <a:xfrm>
            <a:off x="309494" y="1501253"/>
            <a:ext cx="6459796" cy="769441"/>
          </a:xfrm>
          <a:prstGeom prst="rect">
            <a:avLst/>
          </a:prstGeom>
          <a:solidFill>
            <a:schemeClr val="accent1">
              <a:lumMod val="75000"/>
            </a:schemeClr>
          </a:solidFill>
        </p:spPr>
        <p:txBody>
          <a:bodyPr wrap="square" rtlCol="0">
            <a:spAutoFit/>
          </a:bodyPr>
          <a:lstStyle/>
          <a:p>
            <a:r>
              <a:rPr lang="en-US" sz="4400" b="1" dirty="0">
                <a:uFillTx/>
              </a:rPr>
              <a:t>Job Data Updates</a:t>
            </a:r>
          </a:p>
        </p:txBody>
      </p:sp>
    </p:spTree>
    <p:extLst>
      <p:ext uri="{BB962C8B-B14F-4D97-AF65-F5344CB8AC3E}">
        <p14:creationId xmlns:p14="http://schemas.microsoft.com/office/powerpoint/2010/main" val="309421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uFillTx/>
            </a:endParaRPr>
          </a:p>
        </p:txBody>
      </p:sp>
      <p:sp>
        <p:nvSpPr>
          <p:cNvPr id="3" name="Title 2"/>
          <p:cNvSpPr>
            <a:spLocks noGrp="1"/>
          </p:cNvSpPr>
          <p:nvPr>
            <p:ph type="title"/>
          </p:nvPr>
        </p:nvSpPr>
        <p:spPr/>
        <p:txBody>
          <a:bodyPr/>
          <a:lstStyle/>
          <a:p>
            <a:r>
              <a:rPr lang="en-US" sz="3400" dirty="0" err="1">
                <a:uFillTx/>
              </a:rPr>
              <a:t>PayPath</a:t>
            </a:r>
            <a:r>
              <a:rPr lang="en-US" sz="3400" dirty="0">
                <a:uFillTx/>
              </a:rPr>
              <a:t> Actions/Action Reason Code – Use Cases</a:t>
            </a:r>
          </a:p>
        </p:txBody>
      </p:sp>
      <p:sp>
        <p:nvSpPr>
          <p:cNvPr id="4" name="Content Placeholder 1"/>
          <p:cNvSpPr txBox="1">
            <a:spLocks/>
          </p:cNvSpPr>
          <p:nvPr/>
        </p:nvSpPr>
        <p:spPr>
          <a:xfrm>
            <a:off x="309494" y="2691697"/>
            <a:ext cx="8227181" cy="4744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indent="0">
              <a:buFont typeface="Arial"/>
              <a:buNone/>
            </a:pPr>
            <a:r>
              <a:rPr lang="en-US" b="1" dirty="0">
                <a:uFillTx/>
              </a:rPr>
              <a:t>Example 3: </a:t>
            </a:r>
          </a:p>
          <a:p>
            <a:pPr lvl="1"/>
            <a:r>
              <a:rPr lang="en-US" dirty="0">
                <a:uFillTx/>
              </a:rPr>
              <a:t>Employee received Star Award, Additional Pay request needs to be submitted.</a:t>
            </a:r>
          </a:p>
          <a:p>
            <a:pPr lvl="1"/>
            <a:endParaRPr lang="en-US" i="1" dirty="0">
              <a:uFillTx/>
            </a:endParaRPr>
          </a:p>
          <a:p>
            <a:pPr marL="1371600" lvl="2" indent="-457200">
              <a:buFont typeface="+mj-lt"/>
              <a:buAutoNum type="arabicPeriod"/>
            </a:pPr>
            <a:r>
              <a:rPr lang="en-US" b="1" dirty="0">
                <a:uFillTx/>
              </a:rPr>
              <a:t>Where to apply update: </a:t>
            </a:r>
            <a:r>
              <a:rPr lang="en-US" dirty="0">
                <a:uFillTx/>
              </a:rPr>
              <a:t>Additional Pay tab </a:t>
            </a:r>
          </a:p>
          <a:p>
            <a:pPr marL="1371600" lvl="2" indent="-457200">
              <a:buFont typeface="+mj-lt"/>
              <a:buAutoNum type="arabicPeriod"/>
            </a:pPr>
            <a:r>
              <a:rPr lang="en-US" b="1" dirty="0">
                <a:uFillTx/>
              </a:rPr>
              <a:t>Reason: </a:t>
            </a:r>
            <a:r>
              <a:rPr lang="en-US" dirty="0">
                <a:uFillTx/>
              </a:rPr>
              <a:t>New Additional Pay</a:t>
            </a:r>
            <a:endParaRPr lang="en-US" i="1" dirty="0">
              <a:uFillTx/>
            </a:endParaRPr>
          </a:p>
        </p:txBody>
      </p:sp>
      <p:sp>
        <p:nvSpPr>
          <p:cNvPr id="5" name="TextBox 4"/>
          <p:cNvSpPr txBox="1">
            <a:spLocks/>
          </p:cNvSpPr>
          <p:nvPr/>
        </p:nvSpPr>
        <p:spPr>
          <a:xfrm>
            <a:off x="309494" y="1501253"/>
            <a:ext cx="6459796" cy="769441"/>
          </a:xfrm>
          <a:prstGeom prst="rect">
            <a:avLst/>
          </a:prstGeom>
          <a:solidFill>
            <a:schemeClr val="accent1">
              <a:lumMod val="75000"/>
            </a:schemeClr>
          </a:solidFill>
        </p:spPr>
        <p:txBody>
          <a:bodyPr wrap="square" rtlCol="0">
            <a:spAutoFit/>
          </a:bodyPr>
          <a:lstStyle/>
          <a:p>
            <a:r>
              <a:rPr lang="en-US" sz="4400" b="1" dirty="0">
                <a:uFillTx/>
              </a:rPr>
              <a:t>Additional Pay</a:t>
            </a:r>
          </a:p>
        </p:txBody>
      </p:sp>
    </p:spTree>
    <p:extLst>
      <p:ext uri="{BB962C8B-B14F-4D97-AF65-F5344CB8AC3E}">
        <p14:creationId xmlns:p14="http://schemas.microsoft.com/office/powerpoint/2010/main" val="264558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72126"/>
            <a:ext cx="8229600" cy="4160520"/>
          </a:xfrm>
        </p:spPr>
        <p:txBody>
          <a:bodyPr>
            <a:normAutofit/>
          </a:bodyPr>
          <a:lstStyle/>
          <a:p>
            <a:r>
              <a:rPr lang="en-US" sz="2000" dirty="0">
                <a:uFillTx/>
              </a:rPr>
              <a:t>This is your opportunity to review the job aid.</a:t>
            </a:r>
          </a:p>
          <a:p>
            <a:pPr lvl="1"/>
            <a:r>
              <a:rPr lang="en-US" sz="1800" b="1" u="sng" dirty="0">
                <a:uFillTx/>
              </a:rPr>
              <a:t>Academic</a:t>
            </a:r>
            <a:r>
              <a:rPr lang="en-US" sz="1800" u="sng" dirty="0">
                <a:uFillTx/>
              </a:rPr>
              <a:t>: </a:t>
            </a:r>
            <a:r>
              <a:rPr lang="en-US" sz="1800" dirty="0">
                <a:uFillTx/>
              </a:rPr>
              <a:t>Open the UCPath Help site and refer to the </a:t>
            </a:r>
            <a:r>
              <a:rPr lang="en-US" sz="1800" b="1" i="1" dirty="0">
                <a:uFillTx/>
              </a:rPr>
              <a:t>PayPath Transactions – Action Codes, Reason Codes and Descriptions (Academic) </a:t>
            </a:r>
            <a:r>
              <a:rPr lang="en-US" sz="1800" dirty="0">
                <a:uFillTx/>
              </a:rPr>
              <a:t>topic.</a:t>
            </a:r>
          </a:p>
          <a:p>
            <a:pPr lvl="1"/>
            <a:r>
              <a:rPr lang="en-US" sz="1800" b="1" u="sng" dirty="0">
                <a:uFillTx/>
              </a:rPr>
              <a:t>Staff</a:t>
            </a:r>
            <a:r>
              <a:rPr lang="en-US" sz="1800" u="sng" dirty="0">
                <a:uFillTx/>
              </a:rPr>
              <a:t>: </a:t>
            </a:r>
            <a:r>
              <a:rPr lang="en-US" sz="1800" dirty="0">
                <a:uFillTx/>
              </a:rPr>
              <a:t>Open the UCPath Help site and refer to the </a:t>
            </a:r>
            <a:r>
              <a:rPr lang="en-US" sz="1800" b="1" i="1" dirty="0">
                <a:uFillTx/>
              </a:rPr>
              <a:t>PayPath Transactions – Action Codes, Reason Codes and Descriptions (Staff) </a:t>
            </a:r>
            <a:r>
              <a:rPr lang="en-US" sz="1800" dirty="0">
                <a:uFillTx/>
              </a:rPr>
              <a:t>topic.</a:t>
            </a:r>
          </a:p>
          <a:p>
            <a:pPr lvl="1"/>
            <a:endParaRPr lang="en-US" sz="2000" dirty="0">
              <a:uFillTx/>
            </a:endParaRPr>
          </a:p>
          <a:p>
            <a:r>
              <a:rPr lang="en-US" sz="2000" dirty="0">
                <a:uFillTx/>
              </a:rPr>
              <a:t>If you need help, Ask your instructor for assistance.</a:t>
            </a:r>
          </a:p>
        </p:txBody>
      </p:sp>
      <p:sp>
        <p:nvSpPr>
          <p:cNvPr id="3" name="Text Placeholder 2"/>
          <p:cNvSpPr>
            <a:spLocks noGrp="1"/>
          </p:cNvSpPr>
          <p:nvPr>
            <p:ph type="body" idx="10"/>
          </p:nvPr>
        </p:nvSpPr>
        <p:spPr>
          <a:solidFill>
            <a:schemeClr val="bg1">
              <a:lumMod val="85000"/>
            </a:schemeClr>
          </a:solidFill>
          <a:ln>
            <a:solidFill>
              <a:schemeClr val="tx1"/>
            </a:solidFill>
          </a:ln>
        </p:spPr>
        <p:txBody>
          <a:bodyPr>
            <a:normAutofit fontScale="92500"/>
          </a:bodyPr>
          <a:lstStyle/>
          <a:p>
            <a:r>
              <a:rPr lang="en-US" dirty="0">
                <a:uFillTx/>
              </a:rPr>
              <a:t>PayPath Transactions – Action Codes, Reason Codes and Descriptions</a:t>
            </a:r>
          </a:p>
        </p:txBody>
      </p:sp>
      <p:sp>
        <p:nvSpPr>
          <p:cNvPr id="4" name="Title 3"/>
          <p:cNvSpPr>
            <a:spLocks noGrp="1"/>
          </p:cNvSpPr>
          <p:nvPr>
            <p:ph type="title"/>
          </p:nvPr>
        </p:nvSpPr>
        <p:spPr/>
        <p:txBody>
          <a:bodyPr/>
          <a:lstStyle/>
          <a:p>
            <a:r>
              <a:rPr lang="en-US" dirty="0">
                <a:uFillTx/>
              </a:rPr>
              <a:t>Job Aid</a:t>
            </a:r>
          </a:p>
        </p:txBody>
      </p:sp>
      <p:pic>
        <p:nvPicPr>
          <p:cNvPr id="7" name="Picture 6"/>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6136200" y="3761755"/>
            <a:ext cx="2771775" cy="2409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769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69493" y="1381518"/>
            <a:ext cx="7405542" cy="4800600"/>
          </a:xfrm>
        </p:spPr>
        <p:txBody>
          <a:bodyPr>
            <a:normAutofit fontScale="62500" lnSpcReduction="20000"/>
          </a:bodyPr>
          <a:lstStyle/>
          <a:p>
            <a:pPr>
              <a:lnSpc>
                <a:spcPct val="100000"/>
              </a:lnSpc>
              <a:spcBef>
                <a:spcPts val="300"/>
              </a:spcBef>
              <a:spcAft>
                <a:spcPts val="600"/>
              </a:spcAft>
            </a:pPr>
            <a:r>
              <a:rPr lang="en-US" b="1" dirty="0">
                <a:uFillTx/>
              </a:rPr>
              <a:t>PayPath </a:t>
            </a:r>
            <a:r>
              <a:rPr lang="en-US" dirty="0">
                <a:uFillTx/>
              </a:rPr>
              <a:t>is a set of online pages in UCPath that streamlines employee data updates.</a:t>
            </a:r>
          </a:p>
          <a:p>
            <a:pPr>
              <a:lnSpc>
                <a:spcPct val="100000"/>
              </a:lnSpc>
              <a:spcBef>
                <a:spcPts val="300"/>
              </a:spcBef>
              <a:spcAft>
                <a:spcPts val="600"/>
              </a:spcAft>
            </a:pPr>
            <a:r>
              <a:rPr lang="en-US" b="1" dirty="0">
                <a:uFillTx/>
              </a:rPr>
              <a:t>PayPath</a:t>
            </a:r>
            <a:r>
              <a:rPr lang="en-US" dirty="0">
                <a:uFillTx/>
              </a:rPr>
              <a:t> Actions transactions consist of position data changes, job data changes, and additional pay.</a:t>
            </a:r>
          </a:p>
          <a:p>
            <a:pPr>
              <a:lnSpc>
                <a:spcPct val="100000"/>
              </a:lnSpc>
              <a:spcBef>
                <a:spcPts val="300"/>
              </a:spcBef>
              <a:spcAft>
                <a:spcPts val="600"/>
              </a:spcAft>
            </a:pPr>
            <a:r>
              <a:rPr lang="en-US" b="1" dirty="0">
                <a:uFillTx/>
              </a:rPr>
              <a:t>ALL </a:t>
            </a:r>
            <a:r>
              <a:rPr lang="en-US" b="1" dirty="0" err="1">
                <a:uFillTx/>
              </a:rPr>
              <a:t>PayPath</a:t>
            </a:r>
            <a:r>
              <a:rPr lang="en-US" b="1" dirty="0">
                <a:uFillTx/>
              </a:rPr>
              <a:t> Actions have to be submitted and approved at UCI prior to the payroll processing deadline.</a:t>
            </a:r>
          </a:p>
          <a:p>
            <a:pPr>
              <a:lnSpc>
                <a:spcPct val="100000"/>
              </a:lnSpc>
              <a:spcBef>
                <a:spcPts val="300"/>
              </a:spcBef>
              <a:spcAft>
                <a:spcPts val="600"/>
              </a:spcAft>
            </a:pPr>
            <a:r>
              <a:rPr lang="en-US" dirty="0">
                <a:uFillTx/>
              </a:rPr>
              <a:t>All </a:t>
            </a:r>
            <a:r>
              <a:rPr lang="en-US" b="1" dirty="0">
                <a:uFillTx/>
              </a:rPr>
              <a:t>PayPath </a:t>
            </a:r>
            <a:r>
              <a:rPr lang="en-US" dirty="0">
                <a:uFillTx/>
              </a:rPr>
              <a:t>Actions</a:t>
            </a:r>
            <a:r>
              <a:rPr lang="en-US" b="1" dirty="0">
                <a:solidFill>
                  <a:srgbClr val="FF0000"/>
                </a:solidFill>
                <a:uFillTx/>
              </a:rPr>
              <a:t> </a:t>
            </a:r>
            <a:r>
              <a:rPr lang="en-US" dirty="0">
                <a:uFillTx/>
              </a:rPr>
              <a:t>transactions route through AWE in pending status. No additional PayPath Actions transactions can be entered for the employee until the pending transaction is processed by the designated approvers.</a:t>
            </a:r>
          </a:p>
          <a:p>
            <a:pPr>
              <a:lnSpc>
                <a:spcPct val="100000"/>
              </a:lnSpc>
              <a:spcBef>
                <a:spcPts val="300"/>
              </a:spcBef>
              <a:spcAft>
                <a:spcPts val="600"/>
              </a:spcAft>
            </a:pPr>
            <a:r>
              <a:rPr lang="en-US" dirty="0">
                <a:uFillTx/>
              </a:rPr>
              <a:t>If an employee has more than one job, each record must be updated with a separate PayPath transaction.</a:t>
            </a:r>
          </a:p>
          <a:p>
            <a:pPr>
              <a:lnSpc>
                <a:spcPct val="100000"/>
              </a:lnSpc>
              <a:spcBef>
                <a:spcPts val="300"/>
              </a:spcBef>
              <a:spcAft>
                <a:spcPts val="600"/>
              </a:spcAft>
            </a:pPr>
            <a:r>
              <a:rPr lang="en-US" dirty="0">
                <a:uFillTx/>
              </a:rPr>
              <a:t>PayPath allows historic, current or future updates for </a:t>
            </a:r>
            <a:r>
              <a:rPr lang="en-US" b="1" dirty="0">
                <a:uFillTx/>
              </a:rPr>
              <a:t>position data</a:t>
            </a:r>
            <a:r>
              <a:rPr lang="en-US" dirty="0">
                <a:uFillTx/>
              </a:rPr>
              <a:t>, </a:t>
            </a:r>
            <a:r>
              <a:rPr lang="en-US" b="1" dirty="0">
                <a:uFillTx/>
              </a:rPr>
              <a:t>job data </a:t>
            </a:r>
            <a:r>
              <a:rPr lang="en-US" dirty="0">
                <a:uFillTx/>
              </a:rPr>
              <a:t>and additional pay.</a:t>
            </a:r>
          </a:p>
          <a:p>
            <a:pPr>
              <a:lnSpc>
                <a:spcPct val="100000"/>
              </a:lnSpc>
              <a:spcBef>
                <a:spcPts val="300"/>
              </a:spcBef>
              <a:spcAft>
                <a:spcPts val="600"/>
              </a:spcAft>
            </a:pPr>
            <a:r>
              <a:rPr lang="en-US" b="1" dirty="0">
                <a:uFillTx/>
              </a:rPr>
              <a:t>Action</a:t>
            </a:r>
            <a:r>
              <a:rPr lang="en-US" dirty="0">
                <a:uFillTx/>
              </a:rPr>
              <a:t> and </a:t>
            </a:r>
            <a:r>
              <a:rPr lang="en-US" b="1" dirty="0">
                <a:uFillTx/>
              </a:rPr>
              <a:t>action/reason</a:t>
            </a:r>
            <a:r>
              <a:rPr lang="en-US" dirty="0">
                <a:uFillTx/>
              </a:rPr>
              <a:t> codes further define position and job data transactions. For </a:t>
            </a:r>
            <a:r>
              <a:rPr lang="en-US" b="1" dirty="0">
                <a:uFillTx/>
              </a:rPr>
              <a:t>position data </a:t>
            </a:r>
            <a:r>
              <a:rPr lang="en-US" dirty="0">
                <a:uFillTx/>
              </a:rPr>
              <a:t>there is only one </a:t>
            </a:r>
            <a:r>
              <a:rPr lang="en-US" b="1" dirty="0">
                <a:uFillTx/>
              </a:rPr>
              <a:t>action</a:t>
            </a:r>
            <a:r>
              <a:rPr lang="en-US" dirty="0">
                <a:uFillTx/>
              </a:rPr>
              <a:t>: </a:t>
            </a:r>
            <a:r>
              <a:rPr lang="en-US" b="1" dirty="0">
                <a:uFillTx/>
              </a:rPr>
              <a:t>POS</a:t>
            </a:r>
            <a:r>
              <a:rPr lang="en-US" dirty="0">
                <a:uFillTx/>
              </a:rPr>
              <a:t>. </a:t>
            </a:r>
          </a:p>
        </p:txBody>
      </p:sp>
      <p:sp>
        <p:nvSpPr>
          <p:cNvPr id="5" name="Title 4"/>
          <p:cNvSpPr>
            <a:spLocks noGrp="1"/>
          </p:cNvSpPr>
          <p:nvPr>
            <p:ph type="title"/>
          </p:nvPr>
        </p:nvSpPr>
        <p:spPr>
          <a:xfrm>
            <a:off x="339875" y="40224"/>
            <a:ext cx="8684381" cy="850911"/>
          </a:xfrm>
        </p:spPr>
        <p:txBody>
          <a:bodyPr/>
          <a:lstStyle/>
          <a:p>
            <a:r>
              <a:rPr lang="en-US" sz="3400" dirty="0" err="1">
                <a:uFillTx/>
              </a:rPr>
              <a:t>PayPath</a:t>
            </a:r>
            <a:r>
              <a:rPr lang="en-US" sz="3400" dirty="0">
                <a:uFillTx/>
              </a:rPr>
              <a:t> Overview – Key Takeaways</a:t>
            </a:r>
          </a:p>
        </p:txBody>
      </p:sp>
      <p:pic>
        <p:nvPicPr>
          <p:cNvPr id="7" name="Picture 6"/>
          <p:cNvPicPr>
            <a:picLocks noChangeAspect="1"/>
          </p:cNvPicPr>
          <p:nvPr/>
        </p:nvPicPr>
        <p:blipFill>
          <a:blip r:embed="rId3" cstate="print"/>
          <a:stretch>
            <a:fillRect/>
          </a:stretch>
        </p:blipFill>
        <p:spPr>
          <a:xfrm>
            <a:off x="-26339" y="1381518"/>
            <a:ext cx="1735868" cy="1628949"/>
          </a:xfrm>
          <a:prstGeom prst="rect">
            <a:avLst/>
          </a:prstGeom>
        </p:spPr>
      </p:pic>
    </p:spTree>
    <p:extLst>
      <p:ext uri="{BB962C8B-B14F-4D97-AF65-F5344CB8AC3E}">
        <p14:creationId xmlns:p14="http://schemas.microsoft.com/office/powerpoint/2010/main" val="280806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sz="half" idx="2"/>
          </p:nvPr>
        </p:nvSpPr>
        <p:spPr>
          <a:xfrm>
            <a:off x="1153886" y="1371600"/>
            <a:ext cx="7414761" cy="4800600"/>
          </a:xfrm>
        </p:spPr>
        <p:txBody>
          <a:bodyPr>
            <a:normAutofit/>
          </a:bodyPr>
          <a:lstStyle/>
          <a:p>
            <a:pPr marL="0" indent="0">
              <a:buNone/>
            </a:pPr>
            <a:r>
              <a:rPr lang="en-US" sz="2200" b="1" i="1" dirty="0">
                <a:uFillTx/>
              </a:rPr>
              <a:t>Having completed this lesson, you should now be able to:</a:t>
            </a:r>
          </a:p>
          <a:p>
            <a:pPr marL="0" indent="0">
              <a:buNone/>
            </a:pPr>
            <a:endParaRPr lang="en-US" sz="2200" b="1" i="1" dirty="0">
              <a:uFillTx/>
            </a:endParaRPr>
          </a:p>
          <a:p>
            <a:r>
              <a:rPr lang="en-US" sz="2200" dirty="0">
                <a:uFillTx/>
              </a:rPr>
              <a:t>Identify the transactions performed using </a:t>
            </a:r>
            <a:r>
              <a:rPr lang="en-US" sz="2200" b="1" dirty="0">
                <a:uFillTx/>
              </a:rPr>
              <a:t>PayPath Actions</a:t>
            </a:r>
            <a:r>
              <a:rPr lang="en-US" sz="2200" dirty="0">
                <a:uFillTx/>
              </a:rPr>
              <a:t>.</a:t>
            </a:r>
          </a:p>
          <a:p>
            <a:r>
              <a:rPr lang="en-US" sz="2200" dirty="0">
                <a:uFillTx/>
              </a:rPr>
              <a:t>Describe the PayPath transaction system process.</a:t>
            </a:r>
          </a:p>
          <a:p>
            <a:r>
              <a:rPr lang="en-US" sz="2200" dirty="0">
                <a:uFillTx/>
              </a:rPr>
              <a:t>Identify the PayPath transaction action and reason codes.</a:t>
            </a:r>
          </a:p>
          <a:p>
            <a:r>
              <a:rPr lang="en-US" sz="2200" dirty="0">
                <a:uFillTx/>
              </a:rPr>
              <a:t>Describe the </a:t>
            </a:r>
            <a:r>
              <a:rPr lang="en-US" sz="2200" b="1" dirty="0">
                <a:uFillTx/>
              </a:rPr>
              <a:t>PayPath Actions </a:t>
            </a:r>
            <a:r>
              <a:rPr lang="en-US" sz="2200" dirty="0">
                <a:uFillTx/>
              </a:rPr>
              <a:t>entry pages.</a:t>
            </a:r>
          </a:p>
        </p:txBody>
      </p:sp>
      <p:sp>
        <p:nvSpPr>
          <p:cNvPr id="4" name="Title 3"/>
          <p:cNvSpPr>
            <a:spLocks noGrp="1"/>
          </p:cNvSpPr>
          <p:nvPr>
            <p:ph type="title"/>
          </p:nvPr>
        </p:nvSpPr>
        <p:spPr/>
        <p:txBody>
          <a:bodyPr/>
          <a:lstStyle/>
          <a:p>
            <a:r>
              <a:rPr lang="en-US" dirty="0">
                <a:uFillTx/>
              </a:rPr>
              <a:t>Lesson Objectives Review</a:t>
            </a:r>
          </a:p>
        </p:txBody>
      </p:sp>
      <p:pic>
        <p:nvPicPr>
          <p:cNvPr id="7" name="Picture 6"/>
          <p:cNvPicPr>
            <a:picLocks noChangeAspect="1"/>
          </p:cNvPicPr>
          <p:nvPr/>
        </p:nvPicPr>
        <p:blipFill>
          <a:blip r:embed="rId3" cstate="print"/>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stretch>
            <a:fillRect/>
          </a:stretch>
        </p:blipFill>
        <p:spPr>
          <a:xfrm>
            <a:off x="575353" y="1371600"/>
            <a:ext cx="489893" cy="501650"/>
          </a:xfrm>
          <a:prstGeom prst="rect">
            <a:avLst/>
          </a:prstGeom>
        </p:spPr>
      </p:pic>
    </p:spTree>
    <p:extLst>
      <p:ext uri="{BB962C8B-B14F-4D97-AF65-F5344CB8AC3E}">
        <p14:creationId xmlns:p14="http://schemas.microsoft.com/office/powerpoint/2010/main" val="30688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Course Agenda</a:t>
            </a:r>
          </a:p>
        </p:txBody>
      </p:sp>
      <p:graphicFrame>
        <p:nvGraphicFramePr>
          <p:cNvPr id="6" name="Content Placeholder 4"/>
          <p:cNvGraphicFramePr>
            <a:graphicFrameLocks/>
          </p:cNvGraphicFramePr>
          <p:nvPr/>
        </p:nvGraphicFramePr>
        <p:xfrm>
          <a:off x="234043" y="1632075"/>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a:spLocks/>
          </p:cNvSpPr>
          <p:nvPr/>
        </p:nvSpPr>
        <p:spPr>
          <a:xfrm>
            <a:off x="2699657" y="1257299"/>
            <a:ext cx="4686300" cy="584775"/>
          </a:xfrm>
          <a:prstGeom prst="rect">
            <a:avLst/>
          </a:prstGeom>
          <a:noFill/>
        </p:spPr>
        <p:txBody>
          <a:bodyPr wrap="square" rtlCol="0">
            <a:spAutoFit/>
          </a:bodyPr>
          <a:lstStyle/>
          <a:p>
            <a:r>
              <a:rPr lang="en-US" sz="3200" b="1" dirty="0" err="1">
                <a:uFillTx/>
              </a:rPr>
              <a:t>PayPath</a:t>
            </a:r>
            <a:r>
              <a:rPr lang="en-US" sz="3200" b="1" dirty="0">
                <a:uFillTx/>
              </a:rPr>
              <a:t> Actions Part 1</a:t>
            </a:r>
          </a:p>
        </p:txBody>
      </p:sp>
    </p:spTree>
    <p:extLst>
      <p:ext uri="{BB962C8B-B14F-4D97-AF65-F5344CB8AC3E}">
        <p14:creationId xmlns:p14="http://schemas.microsoft.com/office/powerpoint/2010/main" val="1061130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525" y="1467802"/>
            <a:ext cx="8229600" cy="4160520"/>
          </a:xfrm>
        </p:spPr>
        <p:txBody>
          <a:bodyPr>
            <a:normAutofit/>
          </a:bodyPr>
          <a:lstStyle/>
          <a:p>
            <a:r>
              <a:rPr lang="en-US" sz="2400" dirty="0">
                <a:uFillTx/>
              </a:rPr>
              <a:t>You now have the opportunity to assess your knowledge of the information presented in this lesson.</a:t>
            </a:r>
          </a:p>
          <a:p>
            <a:r>
              <a:rPr lang="en-US" sz="2400" dirty="0">
                <a:uFillTx/>
              </a:rPr>
              <a:t>The questions and answers presented in this review help you to determine whether you remember and understand the important points.</a:t>
            </a:r>
          </a:p>
        </p:txBody>
      </p:sp>
      <p:sp>
        <p:nvSpPr>
          <p:cNvPr id="4" name="Title 3"/>
          <p:cNvSpPr>
            <a:spLocks noGrp="1"/>
          </p:cNvSpPr>
          <p:nvPr>
            <p:ph type="title"/>
          </p:nvPr>
        </p:nvSpPr>
        <p:spPr/>
        <p:txBody>
          <a:bodyPr/>
          <a:lstStyle/>
          <a:p>
            <a:r>
              <a:rPr lang="en-US" dirty="0">
                <a:uFillTx/>
              </a:rPr>
              <a:t>Knowledge Check</a:t>
            </a:r>
          </a:p>
        </p:txBody>
      </p:sp>
      <p:pic>
        <p:nvPicPr>
          <p:cNvPr id="5" name="Picture 4"/>
          <p:cNvPicPr>
            <a:picLocks noChangeAspect="1"/>
          </p:cNvPicPr>
          <p:nvPr/>
        </p:nvPicPr>
        <p:blipFill>
          <a:blip r:embed="rId3" cstate="print"/>
          <a:stretch>
            <a:fillRect/>
          </a:stretch>
        </p:blipFill>
        <p:spPr>
          <a:xfrm>
            <a:off x="5270861" y="3548062"/>
            <a:ext cx="2145332" cy="2145332"/>
          </a:xfrm>
          <a:prstGeom prst="rect">
            <a:avLst/>
          </a:prstGeom>
        </p:spPr>
      </p:pic>
    </p:spTree>
    <p:extLst>
      <p:ext uri="{BB962C8B-B14F-4D97-AF65-F5344CB8AC3E}">
        <p14:creationId xmlns:p14="http://schemas.microsoft.com/office/powerpoint/2010/main" val="550804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487" y="1371600"/>
            <a:ext cx="8418142" cy="2314134"/>
          </a:xfrm>
        </p:spPr>
        <p:txBody>
          <a:bodyPr>
            <a:normAutofit/>
          </a:bodyPr>
          <a:lstStyle/>
          <a:p>
            <a:pPr marL="0" indent="0">
              <a:buNone/>
            </a:pPr>
            <a:r>
              <a:rPr lang="en-US" sz="2800" dirty="0">
                <a:uFillTx/>
              </a:rPr>
              <a:t>Transactions that are initiated using the </a:t>
            </a:r>
            <a:r>
              <a:rPr lang="en-US" sz="2800" b="1" dirty="0">
                <a:uFillTx/>
              </a:rPr>
              <a:t>PayPath Actions</a:t>
            </a:r>
            <a:r>
              <a:rPr lang="en-US" sz="2800" dirty="0">
                <a:uFillTx/>
              </a:rPr>
              <a:t> component include:</a:t>
            </a:r>
          </a:p>
        </p:txBody>
      </p:sp>
      <p:sp>
        <p:nvSpPr>
          <p:cNvPr id="4" name="Title 3"/>
          <p:cNvSpPr>
            <a:spLocks noGrp="1"/>
          </p:cNvSpPr>
          <p:nvPr>
            <p:ph type="title"/>
          </p:nvPr>
        </p:nvSpPr>
        <p:spPr/>
        <p:txBody>
          <a:bodyPr/>
          <a:lstStyle/>
          <a:p>
            <a:r>
              <a:rPr lang="en-US" dirty="0">
                <a:uFillTx/>
              </a:rPr>
              <a:t>Multiple Choice</a:t>
            </a:r>
          </a:p>
        </p:txBody>
      </p:sp>
      <p:sp>
        <p:nvSpPr>
          <p:cNvPr id="5" name="TextBox 4"/>
          <p:cNvSpPr txBox="1">
            <a:spLocks/>
          </p:cNvSpPr>
          <p:nvPr/>
        </p:nvSpPr>
        <p:spPr>
          <a:xfrm>
            <a:off x="475488" y="2720897"/>
            <a:ext cx="5959384"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A. Position Data Changes</a:t>
            </a:r>
          </a:p>
        </p:txBody>
      </p:sp>
      <p:sp>
        <p:nvSpPr>
          <p:cNvPr id="6" name="TextBox 5"/>
          <p:cNvSpPr txBox="1">
            <a:spLocks/>
          </p:cNvSpPr>
          <p:nvPr/>
        </p:nvSpPr>
        <p:spPr>
          <a:xfrm>
            <a:off x="475487" y="3280598"/>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B. New Hires</a:t>
            </a:r>
          </a:p>
        </p:txBody>
      </p:sp>
      <p:sp>
        <p:nvSpPr>
          <p:cNvPr id="7" name="TextBox 6"/>
          <p:cNvSpPr txBox="1">
            <a:spLocks/>
          </p:cNvSpPr>
          <p:nvPr/>
        </p:nvSpPr>
        <p:spPr>
          <a:xfrm>
            <a:off x="475487" y="3892822"/>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C. Job Data Changes</a:t>
            </a:r>
          </a:p>
        </p:txBody>
      </p:sp>
      <p:sp>
        <p:nvSpPr>
          <p:cNvPr id="8" name="TextBox 7"/>
          <p:cNvSpPr txBox="1">
            <a:spLocks/>
          </p:cNvSpPr>
          <p:nvPr/>
        </p:nvSpPr>
        <p:spPr>
          <a:xfrm>
            <a:off x="475487" y="4484860"/>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D. All of the above</a:t>
            </a:r>
          </a:p>
        </p:txBody>
      </p:sp>
      <p:sp>
        <p:nvSpPr>
          <p:cNvPr id="9" name="TextBox 8"/>
          <p:cNvSpPr txBox="1">
            <a:spLocks/>
          </p:cNvSpPr>
          <p:nvPr/>
        </p:nvSpPr>
        <p:spPr>
          <a:xfrm>
            <a:off x="475487" y="5101721"/>
            <a:ext cx="5959385"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E. A and C</a:t>
            </a:r>
          </a:p>
        </p:txBody>
      </p:sp>
    </p:spTree>
    <p:extLst>
      <p:ext uri="{BB962C8B-B14F-4D97-AF65-F5344CB8AC3E}">
        <p14:creationId xmlns:p14="http://schemas.microsoft.com/office/powerpoint/2010/main" val="505627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00B05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FF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FF00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7"/>
                                        </p:tgtEl>
                                        <p:attrNameLst>
                                          <p:attrName>fillcolor</p:attrName>
                                        </p:attrNameLst>
                                      </p:cBhvr>
                                      <p:to>
                                        <a:srgbClr val="FF0000"/>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FF00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uFillTx/>
              </a:rPr>
              <a:t>All </a:t>
            </a:r>
            <a:r>
              <a:rPr lang="en-US" sz="2800" b="1" dirty="0">
                <a:uFillTx/>
              </a:rPr>
              <a:t>PayPath Actions </a:t>
            </a:r>
            <a:r>
              <a:rPr lang="en-US" sz="2800" dirty="0">
                <a:uFillTx/>
              </a:rPr>
              <a:t>transaction are routed for approval using the Approval Workflow Engine (AWE).</a:t>
            </a:r>
          </a:p>
        </p:txBody>
      </p:sp>
      <p:sp>
        <p:nvSpPr>
          <p:cNvPr id="4" name="Title 3"/>
          <p:cNvSpPr>
            <a:spLocks noGrp="1"/>
          </p:cNvSpPr>
          <p:nvPr>
            <p:ph type="title"/>
          </p:nvPr>
        </p:nvSpPr>
        <p:spPr/>
        <p:txBody>
          <a:bodyPr/>
          <a:lstStyle/>
          <a:p>
            <a:r>
              <a:rPr lang="en-US" dirty="0">
                <a:uFillTx/>
              </a:rPr>
              <a:t>True or False</a:t>
            </a:r>
          </a:p>
        </p:txBody>
      </p:sp>
      <p:sp>
        <p:nvSpPr>
          <p:cNvPr id="5" name="Rounded Rectangle 4"/>
          <p:cNvSpPr>
            <a:spLocks/>
          </p:cNvSpPr>
          <p:nvPr/>
        </p:nvSpPr>
        <p:spPr>
          <a:xfrm>
            <a:off x="838200" y="2703734"/>
            <a:ext cx="3381375" cy="1238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uFillTx/>
              </a:rPr>
              <a:t>TRUE</a:t>
            </a:r>
            <a:endParaRPr lang="en-US" b="1" dirty="0">
              <a:uFillTx/>
            </a:endParaRPr>
          </a:p>
        </p:txBody>
      </p:sp>
      <p:sp>
        <p:nvSpPr>
          <p:cNvPr id="6" name="Rounded Rectangle 5">
            <a:hlinkClick r:id="rId3" action="ppaction://hlinksldjump"/>
          </p:cNvPr>
          <p:cNvSpPr>
            <a:spLocks/>
          </p:cNvSpPr>
          <p:nvPr/>
        </p:nvSpPr>
        <p:spPr>
          <a:xfrm>
            <a:off x="4924425" y="2703734"/>
            <a:ext cx="3381375" cy="1238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FALSE</a:t>
            </a:r>
          </a:p>
        </p:txBody>
      </p:sp>
      <p:sp>
        <p:nvSpPr>
          <p:cNvPr id="8" name="Action Button: Custom 7">
            <a:hlinkClick r:id="" action="ppaction://hlinkshowjump?jump=nextslide" highlightClick="1"/>
          </p:cNvPr>
          <p:cNvSpPr>
            <a:spLocks/>
          </p:cNvSpPr>
          <p:nvPr/>
        </p:nvSpPr>
        <p:spPr>
          <a:xfrm>
            <a:off x="3575713" y="4796533"/>
            <a:ext cx="1992573" cy="559558"/>
          </a:xfrm>
          <a:prstGeom prst="actionButtonBlank">
            <a:avLst/>
          </a:prstGeom>
          <a:solidFill>
            <a:srgbClr val="FFC000"/>
          </a:solidFill>
          <a:ln>
            <a:solidFill>
              <a:srgbClr val="0070C0"/>
            </a:solidFill>
          </a:ln>
        </p:spPr>
        <p:style>
          <a:lnRef idx="0">
            <a:srgbClr val="000000"/>
          </a:lnRef>
          <a:fillRef idx="0">
            <a:srgbClr val="000000"/>
          </a:fillRef>
          <a:effectRef idx="0">
            <a:srgbClr val="000000"/>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uFillTx/>
              </a:rPr>
              <a:t>Next</a:t>
            </a:r>
          </a:p>
        </p:txBody>
      </p:sp>
    </p:spTree>
    <p:extLst>
      <p:ext uri="{BB962C8B-B14F-4D97-AF65-F5344CB8AC3E}">
        <p14:creationId xmlns:p14="http://schemas.microsoft.com/office/powerpoint/2010/main" val="3710081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FF000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uFillTx/>
              </a:rPr>
              <a:t>An </a:t>
            </a:r>
            <a:r>
              <a:rPr lang="en-US" b="1" dirty="0">
                <a:uFillTx/>
              </a:rPr>
              <a:t>Action</a:t>
            </a:r>
            <a:r>
              <a:rPr lang="en-US" dirty="0">
                <a:uFillTx/>
              </a:rPr>
              <a:t> and </a:t>
            </a:r>
            <a:r>
              <a:rPr lang="en-US" b="1" dirty="0">
                <a:uFillTx/>
              </a:rPr>
              <a:t>Action Reason </a:t>
            </a:r>
            <a:r>
              <a:rPr lang="en-US" dirty="0">
                <a:uFillTx/>
              </a:rPr>
              <a:t>code</a:t>
            </a:r>
            <a:r>
              <a:rPr lang="en-US" b="1" dirty="0">
                <a:uFillTx/>
              </a:rPr>
              <a:t> </a:t>
            </a:r>
            <a:r>
              <a:rPr lang="en-US" dirty="0">
                <a:uFillTx/>
              </a:rPr>
              <a:t>is needed only for pay rate changes. </a:t>
            </a:r>
          </a:p>
        </p:txBody>
      </p:sp>
      <p:sp>
        <p:nvSpPr>
          <p:cNvPr id="4" name="Title 3"/>
          <p:cNvSpPr>
            <a:spLocks noGrp="1"/>
          </p:cNvSpPr>
          <p:nvPr>
            <p:ph type="title"/>
          </p:nvPr>
        </p:nvSpPr>
        <p:spPr/>
        <p:txBody>
          <a:bodyPr/>
          <a:lstStyle/>
          <a:p>
            <a:r>
              <a:rPr lang="en-US" dirty="0">
                <a:uFillTx/>
              </a:rPr>
              <a:t>True or False</a:t>
            </a:r>
          </a:p>
        </p:txBody>
      </p:sp>
      <p:sp>
        <p:nvSpPr>
          <p:cNvPr id="5" name="Rounded Rectangle 4">
            <a:hlinkClick r:id="rId3" action="ppaction://hlinksldjump"/>
          </p:cNvPr>
          <p:cNvSpPr>
            <a:spLocks/>
          </p:cNvSpPr>
          <p:nvPr/>
        </p:nvSpPr>
        <p:spPr>
          <a:xfrm>
            <a:off x="838200" y="2943225"/>
            <a:ext cx="3381375" cy="1238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TRUE</a:t>
            </a:r>
          </a:p>
        </p:txBody>
      </p:sp>
      <p:sp>
        <p:nvSpPr>
          <p:cNvPr id="6" name="Rounded Rectangle 5">
            <a:hlinkClick r:id="rId4" action="ppaction://hlinksldjump"/>
          </p:cNvPr>
          <p:cNvSpPr>
            <a:spLocks/>
          </p:cNvSpPr>
          <p:nvPr/>
        </p:nvSpPr>
        <p:spPr>
          <a:xfrm>
            <a:off x="4924425" y="2943225"/>
            <a:ext cx="3381375" cy="1238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FALSE</a:t>
            </a:r>
          </a:p>
        </p:txBody>
      </p:sp>
      <p:sp>
        <p:nvSpPr>
          <p:cNvPr id="7" name="Action Button: Custom 6">
            <a:hlinkClick r:id="" action="ppaction://hlinkshowjump?jump=nextslide" highlightClick="1"/>
          </p:cNvPr>
          <p:cNvSpPr>
            <a:spLocks/>
          </p:cNvSpPr>
          <p:nvPr/>
        </p:nvSpPr>
        <p:spPr>
          <a:xfrm>
            <a:off x="3575713" y="5036024"/>
            <a:ext cx="1992573" cy="559558"/>
          </a:xfrm>
          <a:prstGeom prst="actionButtonBlank">
            <a:avLst/>
          </a:prstGeom>
          <a:solidFill>
            <a:srgbClr val="FFC000"/>
          </a:solidFill>
          <a:ln>
            <a:solidFill>
              <a:srgbClr val="0070C0"/>
            </a:solidFill>
          </a:ln>
        </p:spPr>
        <p:style>
          <a:lnRef idx="0">
            <a:srgbClr val="000000"/>
          </a:lnRef>
          <a:fillRef idx="0">
            <a:srgbClr val="000000"/>
          </a:fillRef>
          <a:effectRef idx="0">
            <a:srgbClr val="000000"/>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uFillTx/>
              </a:rPr>
              <a:t>Next</a:t>
            </a:r>
          </a:p>
        </p:txBody>
      </p:sp>
    </p:spTree>
    <p:extLst>
      <p:ext uri="{BB962C8B-B14F-4D97-AF65-F5344CB8AC3E}">
        <p14:creationId xmlns:p14="http://schemas.microsoft.com/office/powerpoint/2010/main" val="1259746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00B05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2620" y="2957357"/>
            <a:ext cx="8348472" cy="1096124"/>
          </a:xfrm>
        </p:spPr>
        <p:txBody>
          <a:bodyPr/>
          <a:lstStyle/>
          <a:p>
            <a:r>
              <a:rPr lang="en-US" sz="4000" b="1" dirty="0">
                <a:solidFill>
                  <a:srgbClr val="1D579B"/>
                </a:solidFill>
                <a:uFillTx/>
                <a:latin typeface="Nirmala UI Semilight" panose="020B0402040204020203" pitchFamily="34" charset="0"/>
                <a:ea typeface="Microsoft Sans Serif" panose="020B0604020202020204" pitchFamily="34" charset="0"/>
                <a:cs typeface="Nirmala UI Semilight" panose="020B0402040204020203" pitchFamily="34" charset="0"/>
              </a:rPr>
              <a:t>Position Data Changes</a:t>
            </a:r>
          </a:p>
        </p:txBody>
      </p:sp>
      <p:sp>
        <p:nvSpPr>
          <p:cNvPr id="3" name="Title 2"/>
          <p:cNvSpPr>
            <a:spLocks noGrp="1"/>
          </p:cNvSpPr>
          <p:nvPr>
            <p:ph type="title"/>
          </p:nvPr>
        </p:nvSpPr>
        <p:spPr>
          <a:xfrm>
            <a:off x="1722120" y="2123266"/>
            <a:ext cx="8366760" cy="749808"/>
          </a:xfrm>
        </p:spPr>
        <p:txBody>
          <a:bodyPr>
            <a:normAutofit/>
          </a:bodyPr>
          <a:lstStyle/>
          <a:p>
            <a:r>
              <a:rPr lang="en-US" sz="3200" dirty="0">
                <a:solidFill>
                  <a:srgbClr val="FFC000"/>
                </a:solidFill>
                <a:uFillTx/>
              </a:rPr>
              <a:t>Lesson 2</a:t>
            </a:r>
          </a:p>
        </p:txBody>
      </p:sp>
      <p:sp>
        <p:nvSpPr>
          <p:cNvPr id="5" name="Rectangle 4"/>
          <p:cNvSpPr>
            <a:spLocks/>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4" name="Curved Right Arrow 23"/>
          <p:cNvSpPr>
            <a:spLocks/>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uFillTx/>
            </a:endParaRPr>
          </a:p>
        </p:txBody>
      </p:sp>
      <p:pic>
        <p:nvPicPr>
          <p:cNvPr id="6" name="Picture 5">
            <a:hlinkClick r:id="rId3" action="ppaction://hlinksldjump"/>
          </p:cNvPr>
          <p:cNvPicPr>
            <a:picLocks noChangeAspect="1"/>
          </p:cNvPicPr>
          <p:nvPr/>
        </p:nvPicPr>
        <p:blipFill rotWithShape="1">
          <a:blip r:embed="rId4"/>
          <a:srcRect b="10636"/>
          <a:stretch/>
        </p:blipFill>
        <p:spPr>
          <a:xfrm>
            <a:off x="8515030" y="77986"/>
            <a:ext cx="537530" cy="518160"/>
          </a:xfrm>
          <a:prstGeom prst="rect">
            <a:avLst/>
          </a:prstGeom>
        </p:spPr>
      </p:pic>
    </p:spTree>
    <p:extLst>
      <p:ext uri="{BB962C8B-B14F-4D97-AF65-F5344CB8AC3E}">
        <p14:creationId xmlns:p14="http://schemas.microsoft.com/office/powerpoint/2010/main" val="1493661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16829" y="1371600"/>
            <a:ext cx="4985657" cy="5029200"/>
          </a:xfrm>
        </p:spPr>
        <p:txBody>
          <a:bodyPr>
            <a:normAutofit/>
          </a:bodyPr>
          <a:lstStyle/>
          <a:p>
            <a:pPr marL="0" indent="0">
              <a:buNone/>
            </a:pPr>
            <a:r>
              <a:rPr lang="en-US" sz="2800" b="1" dirty="0">
                <a:uFillTx/>
              </a:rPr>
              <a:t>In this lesson you will learn how to:</a:t>
            </a:r>
          </a:p>
          <a:p>
            <a:r>
              <a:rPr lang="en-US" sz="2400" dirty="0">
                <a:uFillTx/>
              </a:rPr>
              <a:t>Describe the key system steps to complete a position data change PayPath transaction.</a:t>
            </a:r>
          </a:p>
          <a:p>
            <a:r>
              <a:rPr lang="en-US" sz="2400" dirty="0">
                <a:uFillTx/>
              </a:rPr>
              <a:t>Initiate position data change </a:t>
            </a:r>
            <a:r>
              <a:rPr lang="en-US" sz="2400" dirty="0" err="1">
                <a:uFillTx/>
              </a:rPr>
              <a:t>PayPath</a:t>
            </a:r>
            <a:r>
              <a:rPr lang="en-US" sz="2400" dirty="0">
                <a:uFillTx/>
              </a:rPr>
              <a:t> transactions</a:t>
            </a:r>
          </a:p>
          <a:p>
            <a:r>
              <a:rPr lang="en-US" sz="2400" dirty="0">
                <a:uFillTx/>
              </a:rPr>
              <a:t>Understand when to submit a Position Data Change form to UCPath Center.</a:t>
            </a:r>
          </a:p>
        </p:txBody>
      </p:sp>
      <p:sp>
        <p:nvSpPr>
          <p:cNvPr id="4" name="Title 3"/>
          <p:cNvSpPr>
            <a:spLocks noGrp="1"/>
          </p:cNvSpPr>
          <p:nvPr>
            <p:ph type="title"/>
          </p:nvPr>
        </p:nvSpPr>
        <p:spPr/>
        <p:txBody>
          <a:bodyPr/>
          <a:lstStyle/>
          <a:p>
            <a:r>
              <a:rPr lang="en-US" dirty="0">
                <a:uFillTx/>
              </a:rPr>
              <a:t>Lesson Objectives</a:t>
            </a:r>
          </a:p>
        </p:txBody>
      </p:sp>
      <p:pic>
        <p:nvPicPr>
          <p:cNvPr id="7" name="Picture 6"/>
          <p:cNvPicPr>
            <a:picLocks noChangeAspect="1"/>
          </p:cNvPicPr>
          <p:nvPr/>
        </p:nvPicPr>
        <p:blipFill>
          <a:blip r:embed="rId3" cstate="print"/>
          <a:stretch>
            <a:fillRect/>
          </a:stretch>
        </p:blipFill>
        <p:spPr>
          <a:xfrm>
            <a:off x="7799832" y="283464"/>
            <a:ext cx="914400" cy="914400"/>
          </a:xfrm>
          <a:prstGeom prst="rect">
            <a:avLst/>
          </a:prstGeom>
        </p:spPr>
      </p:pic>
      <p:graphicFrame>
        <p:nvGraphicFramePr>
          <p:cNvPr id="9" name="Diagram 8"/>
          <p:cNvGraphicFramePr/>
          <p:nvPr/>
        </p:nvGraphicFramePr>
        <p:xfrm>
          <a:off x="279710" y="1310208"/>
          <a:ext cx="3524847" cy="3392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5-Point Star 7"/>
          <p:cNvSpPr>
            <a:spLocks/>
          </p:cNvSpPr>
          <p:nvPr/>
        </p:nvSpPr>
        <p:spPr>
          <a:xfrm>
            <a:off x="791569" y="2442949"/>
            <a:ext cx="386542" cy="341194"/>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1147148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8052" y="1130219"/>
            <a:ext cx="8439233" cy="1381539"/>
          </a:xfrm>
        </p:spPr>
        <p:txBody>
          <a:bodyPr>
            <a:normAutofit/>
          </a:bodyPr>
          <a:lstStyle/>
          <a:p>
            <a:pPr marL="228600" indent="-228600"/>
            <a:r>
              <a:rPr lang="en-US" sz="2000" dirty="0">
                <a:uFillTx/>
              </a:rPr>
              <a:t>In UCPath </a:t>
            </a:r>
            <a:r>
              <a:rPr lang="en-US" sz="2000" b="1" dirty="0">
                <a:uFillTx/>
              </a:rPr>
              <a:t>a position is required to hire or rehire an employee.</a:t>
            </a:r>
          </a:p>
          <a:p>
            <a:endParaRPr lang="en-US" sz="2000" b="1" dirty="0">
              <a:uFillTx/>
            </a:endParaRPr>
          </a:p>
          <a:p>
            <a:pPr marL="0" indent="0">
              <a:buNone/>
            </a:pPr>
            <a:endParaRPr lang="en-US" sz="2000" dirty="0">
              <a:uFillTx/>
            </a:endParaRPr>
          </a:p>
        </p:txBody>
      </p:sp>
      <p:sp>
        <p:nvSpPr>
          <p:cNvPr id="3" name="Title 2"/>
          <p:cNvSpPr>
            <a:spLocks noGrp="1"/>
          </p:cNvSpPr>
          <p:nvPr>
            <p:ph type="title"/>
          </p:nvPr>
        </p:nvSpPr>
        <p:spPr/>
        <p:txBody>
          <a:bodyPr>
            <a:normAutofit fontScale="90000"/>
          </a:bodyPr>
          <a:lstStyle/>
          <a:p>
            <a:r>
              <a:rPr lang="en-US" dirty="0">
                <a:uFillTx/>
              </a:rPr>
              <a:t>What is a Position in UCPath?</a:t>
            </a:r>
          </a:p>
        </p:txBody>
      </p:sp>
      <p:grpSp>
        <p:nvGrpSpPr>
          <p:cNvPr id="4" name="Group 3"/>
          <p:cNvGrpSpPr/>
          <p:nvPr/>
        </p:nvGrpSpPr>
        <p:grpSpPr>
          <a:xfrm>
            <a:off x="6943333" y="3752676"/>
            <a:ext cx="1759094" cy="1790047"/>
            <a:chOff x="1262402" y="1568429"/>
            <a:chExt cx="1360264" cy="1390493"/>
          </a:xfrm>
        </p:grpSpPr>
        <p:sp>
          <p:nvSpPr>
            <p:cNvPr id="5" name="Oval 4"/>
            <p:cNvSpPr>
              <a:spLocks/>
            </p:cNvSpPr>
            <p:nvPr/>
          </p:nvSpPr>
          <p:spPr>
            <a:xfrm>
              <a:off x="1262402" y="1568429"/>
              <a:ext cx="1360264" cy="1390493"/>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pic>
          <p:nvPicPr>
            <p:cNvPr id="7" name="Picture 6"/>
            <p:cNvPicPr>
              <a:picLocks noChangeAspect="1"/>
            </p:cNvPicPr>
            <p:nvPr/>
          </p:nvPicPr>
          <p:blipFill>
            <a:blip r:embed="rId3" cstate="print"/>
            <a:stretch>
              <a:fillRect/>
            </a:stretch>
          </p:blipFill>
          <p:spPr>
            <a:xfrm>
              <a:off x="1740246" y="1859235"/>
              <a:ext cx="484664" cy="862060"/>
            </a:xfrm>
            <a:prstGeom prst="rect">
              <a:avLst/>
            </a:prstGeom>
          </p:spPr>
        </p:pic>
      </p:grpSp>
      <p:pic>
        <p:nvPicPr>
          <p:cNvPr id="8" name="Picture 7" descr="Books and Articles - Behavioral Law and Economics - Research Guides at Florida State University ..."/>
          <p:cNvPicPr>
            <a:picLocks noChangeAspect="1"/>
          </p:cNvPicPr>
          <p:nvPr/>
        </p:nvPicPr>
        <p:blipFill>
          <a:blip r:embed="rId4"/>
          <a:stretch>
            <a:fillRect/>
          </a:stretch>
        </p:blipFill>
        <p:spPr>
          <a:xfrm>
            <a:off x="964094" y="1536383"/>
            <a:ext cx="2335697" cy="1742880"/>
          </a:xfrm>
          <a:prstGeom prst="rect">
            <a:avLst/>
          </a:prstGeom>
        </p:spPr>
      </p:pic>
      <p:sp>
        <p:nvSpPr>
          <p:cNvPr id="10" name="TextBox 9"/>
          <p:cNvSpPr txBox="1">
            <a:spLocks/>
          </p:cNvSpPr>
          <p:nvPr/>
        </p:nvSpPr>
        <p:spPr>
          <a:xfrm>
            <a:off x="175384" y="3303050"/>
            <a:ext cx="7029548" cy="3139321"/>
          </a:xfrm>
          <a:prstGeom prst="rect">
            <a:avLst/>
          </a:prstGeom>
          <a:noFill/>
        </p:spPr>
        <p:txBody>
          <a:bodyPr wrap="square" rtlCol="0">
            <a:spAutoFit/>
          </a:bodyPr>
          <a:lstStyle/>
          <a:p>
            <a:pPr marL="285750" indent="-285750">
              <a:buFont typeface="Arial" panose="020B0604020202020204" pitchFamily="34" charset="0"/>
              <a:buChar char="•"/>
            </a:pPr>
            <a:r>
              <a:rPr lang="en-US" dirty="0">
                <a:uFillTx/>
              </a:rPr>
              <a:t>A position is like a chair. Like chairs, positions can be </a:t>
            </a:r>
            <a:r>
              <a:rPr lang="en-US" b="1" dirty="0">
                <a:uFillTx/>
              </a:rPr>
              <a:t>filled</a:t>
            </a:r>
            <a:r>
              <a:rPr lang="en-US" dirty="0">
                <a:uFillTx/>
              </a:rPr>
              <a:t> or </a:t>
            </a:r>
            <a:r>
              <a:rPr lang="en-US" b="1" dirty="0">
                <a:uFillTx/>
              </a:rPr>
              <a:t>vacant</a:t>
            </a:r>
            <a:r>
              <a:rPr lang="en-US" dirty="0">
                <a:uFillTx/>
              </a:rPr>
              <a:t> and can have different people sitting in them at different times.</a:t>
            </a:r>
          </a:p>
          <a:p>
            <a:endParaRPr lang="en-US" dirty="0">
              <a:uFillTx/>
            </a:endParaRPr>
          </a:p>
          <a:p>
            <a:pPr marL="285750" indent="-285750">
              <a:buFont typeface="Arial" panose="020B0604020202020204" pitchFamily="34" charset="0"/>
              <a:buChar char="•"/>
            </a:pPr>
            <a:r>
              <a:rPr lang="en-US" dirty="0">
                <a:uFillTx/>
              </a:rPr>
              <a:t>UCI employees are assigned to a single headcount position (one-to-one) where a unique position number is assigned to a single employee. </a:t>
            </a:r>
          </a:p>
          <a:p>
            <a:endParaRPr lang="en-US" dirty="0">
              <a:uFillTx/>
            </a:endParaRPr>
          </a:p>
          <a:p>
            <a:pPr marL="285750" indent="-285750">
              <a:buFont typeface="Arial" panose="020B0604020202020204" pitchFamily="34" charset="0"/>
              <a:buChar char="•"/>
            </a:pPr>
            <a:r>
              <a:rPr lang="en-US" dirty="0">
                <a:uFillTx/>
              </a:rPr>
              <a:t>Multi-headcount positions (one-to-many) will only be used for in some instances when cross training of a new employee is conducted by the current employee in the position.</a:t>
            </a:r>
          </a:p>
          <a:p>
            <a:endParaRPr lang="en-US" dirty="0">
              <a:uFillTx/>
            </a:endParaRPr>
          </a:p>
        </p:txBody>
      </p:sp>
    </p:spTree>
    <p:extLst>
      <p:ext uri="{BB962C8B-B14F-4D97-AF65-F5344CB8AC3E}">
        <p14:creationId xmlns:p14="http://schemas.microsoft.com/office/powerpoint/2010/main" val="2382042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uFillTx/>
              </a:rPr>
              <a:t>Position Management Overview </a:t>
            </a:r>
          </a:p>
        </p:txBody>
      </p:sp>
      <p:grpSp>
        <p:nvGrpSpPr>
          <p:cNvPr id="5" name="Group 4"/>
          <p:cNvGrpSpPr/>
          <p:nvPr/>
        </p:nvGrpSpPr>
        <p:grpSpPr>
          <a:xfrm>
            <a:off x="1466705" y="2620514"/>
            <a:ext cx="6210590" cy="1986121"/>
            <a:chOff x="1262402" y="1531194"/>
            <a:chExt cx="6210590" cy="1986121"/>
          </a:xfrm>
        </p:grpSpPr>
        <p:sp>
          <p:nvSpPr>
            <p:cNvPr id="6" name="Oval 5"/>
            <p:cNvSpPr>
              <a:spLocks/>
            </p:cNvSpPr>
            <p:nvPr/>
          </p:nvSpPr>
          <p:spPr>
            <a:xfrm>
              <a:off x="6112728" y="1531194"/>
              <a:ext cx="1360264" cy="1390493"/>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7" name="Cross 6"/>
            <p:cNvSpPr>
              <a:spLocks/>
            </p:cNvSpPr>
            <p:nvPr/>
          </p:nvSpPr>
          <p:spPr>
            <a:xfrm>
              <a:off x="2850636" y="1983802"/>
              <a:ext cx="627233" cy="633532"/>
            </a:xfrm>
            <a:prstGeom prst="plus">
              <a:avLst>
                <a:gd name="adj" fmla="val 38223"/>
              </a:avLst>
            </a:prstGeom>
            <a:solidFill>
              <a:srgbClr val="09548E"/>
            </a:solidFill>
            <a:ln w="9525" cap="flat" cmpd="sng" algn="ctr">
              <a:solidFill>
                <a:srgbClr val="4472C4"/>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09548E"/>
                </a:solidFill>
                <a:effectLst/>
                <a:uFillTx/>
                <a:latin typeface="Calibri"/>
                <a:ea typeface="+mn-ea"/>
                <a:cs typeface="+mn-cs"/>
              </a:endParaRPr>
            </a:p>
          </p:txBody>
        </p:sp>
        <p:sp>
          <p:nvSpPr>
            <p:cNvPr id="8" name="Oval 7"/>
            <p:cNvSpPr>
              <a:spLocks/>
            </p:cNvSpPr>
            <p:nvPr/>
          </p:nvSpPr>
          <p:spPr>
            <a:xfrm>
              <a:off x="3687565" y="1531195"/>
              <a:ext cx="1360264" cy="1390493"/>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9" name="Rectangle 8"/>
            <p:cNvSpPr>
              <a:spLocks/>
            </p:cNvSpPr>
            <p:nvPr/>
          </p:nvSpPr>
          <p:spPr>
            <a:xfrm>
              <a:off x="5266662" y="2074484"/>
              <a:ext cx="627233" cy="151956"/>
            </a:xfrm>
            <a:prstGeom prst="rect">
              <a:avLst/>
            </a:prstGeom>
            <a:solidFill>
              <a:srgbClr val="09548E"/>
            </a:solidFill>
            <a:ln w="9525" cap="flat" cmpd="sng" algn="ctr">
              <a:solidFill>
                <a:srgbClr val="4472C4"/>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10" name="Rectangle 9"/>
            <p:cNvSpPr>
              <a:spLocks/>
            </p:cNvSpPr>
            <p:nvPr/>
          </p:nvSpPr>
          <p:spPr>
            <a:xfrm>
              <a:off x="5266662" y="2389400"/>
              <a:ext cx="627233" cy="151956"/>
            </a:xfrm>
            <a:prstGeom prst="rect">
              <a:avLst/>
            </a:prstGeom>
            <a:solidFill>
              <a:srgbClr val="09548E"/>
            </a:solidFill>
            <a:ln w="9525" cap="flat" cmpd="sng" algn="ctr">
              <a:solidFill>
                <a:srgbClr val="0064A4"/>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grpSp>
          <p:nvGrpSpPr>
            <p:cNvPr id="11" name="Group 10"/>
            <p:cNvGrpSpPr/>
            <p:nvPr/>
          </p:nvGrpSpPr>
          <p:grpSpPr>
            <a:xfrm>
              <a:off x="4185588" y="1744081"/>
              <a:ext cx="416874" cy="992178"/>
              <a:chOff x="4669917" y="4112280"/>
              <a:chExt cx="416874" cy="992178"/>
            </a:xfrm>
            <a:solidFill>
              <a:srgbClr val="FFFFFF"/>
            </a:solidFill>
          </p:grpSpPr>
          <p:sp>
            <p:nvSpPr>
              <p:cNvPr id="25" name="Rounded Rectangle 24"/>
              <p:cNvSpPr>
                <a:spLocks/>
              </p:cNvSpPr>
              <p:nvPr/>
            </p:nvSpPr>
            <p:spPr>
              <a:xfrm>
                <a:off x="4754557" y="4309113"/>
                <a:ext cx="242011" cy="436193"/>
              </a:xfrm>
              <a:prstGeom prst="roundRect">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6" name="Rounded Rectangle 25"/>
              <p:cNvSpPr>
                <a:spLocks/>
              </p:cNvSpPr>
              <p:nvPr/>
            </p:nvSpPr>
            <p:spPr>
              <a:xfrm rot="7650925">
                <a:off x="4539618" y="4426716"/>
                <a:ext cx="336498" cy="75899"/>
              </a:xfrm>
              <a:prstGeom prst="roundRect">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7" name="Rounded Rectangle 26"/>
              <p:cNvSpPr>
                <a:spLocks/>
              </p:cNvSpPr>
              <p:nvPr/>
            </p:nvSpPr>
            <p:spPr>
              <a:xfrm rot="5400000">
                <a:off x="4609043" y="4858568"/>
                <a:ext cx="391405" cy="100376"/>
              </a:xfrm>
              <a:prstGeom prst="roundRect">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8" name="Rounded Rectangle 27"/>
              <p:cNvSpPr>
                <a:spLocks/>
              </p:cNvSpPr>
              <p:nvPr/>
            </p:nvSpPr>
            <p:spPr>
              <a:xfrm rot="5400000">
                <a:off x="4750678" y="4858568"/>
                <a:ext cx="391405" cy="100376"/>
              </a:xfrm>
              <a:prstGeom prst="roundRect">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9" name="Oval 28"/>
              <p:cNvSpPr>
                <a:spLocks/>
              </p:cNvSpPr>
              <p:nvPr/>
            </p:nvSpPr>
            <p:spPr>
              <a:xfrm>
                <a:off x="4782305" y="4112280"/>
                <a:ext cx="176381" cy="176503"/>
              </a:xfrm>
              <a:prstGeom prst="ellipse">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30" name="Rounded Rectangle 29"/>
              <p:cNvSpPr>
                <a:spLocks/>
              </p:cNvSpPr>
              <p:nvPr/>
            </p:nvSpPr>
            <p:spPr>
              <a:xfrm rot="14152741">
                <a:off x="4880593" y="4439382"/>
                <a:ext cx="336498" cy="75899"/>
              </a:xfrm>
              <a:prstGeom prst="roundRect">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grpSp>
        <p:grpSp>
          <p:nvGrpSpPr>
            <p:cNvPr id="12" name="Group 11"/>
            <p:cNvGrpSpPr/>
            <p:nvPr/>
          </p:nvGrpSpPr>
          <p:grpSpPr>
            <a:xfrm>
              <a:off x="6719666" y="1692757"/>
              <a:ext cx="417301" cy="943371"/>
              <a:chOff x="6719666" y="1729991"/>
              <a:chExt cx="417301" cy="943371"/>
            </a:xfrm>
          </p:grpSpPr>
          <p:sp>
            <p:nvSpPr>
              <p:cNvPr id="20" name="Rounded Rectangle 19"/>
              <p:cNvSpPr>
                <a:spLocks/>
              </p:cNvSpPr>
              <p:nvPr/>
            </p:nvSpPr>
            <p:spPr>
              <a:xfrm>
                <a:off x="6720296" y="1908121"/>
                <a:ext cx="191403" cy="410829"/>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1" name="Rounded Rectangle 20"/>
              <p:cNvSpPr>
                <a:spLocks/>
              </p:cNvSpPr>
              <p:nvPr/>
            </p:nvSpPr>
            <p:spPr>
              <a:xfrm rot="5400000">
                <a:off x="6905585" y="2441980"/>
                <a:ext cx="368646" cy="94118"/>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2" name="Oval 21"/>
              <p:cNvSpPr>
                <a:spLocks/>
              </p:cNvSpPr>
              <p:nvPr/>
            </p:nvSpPr>
            <p:spPr>
              <a:xfrm>
                <a:off x="6719666" y="1729991"/>
                <a:ext cx="165385" cy="166240"/>
              </a:xfrm>
              <a:prstGeom prst="ellipse">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3" name="Rounded Rectangle 22"/>
              <p:cNvSpPr>
                <a:spLocks/>
              </p:cNvSpPr>
              <p:nvPr/>
            </p:nvSpPr>
            <p:spPr>
              <a:xfrm rot="14152741">
                <a:off x="6792413" y="2023132"/>
                <a:ext cx="316931" cy="71166"/>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4" name="Rounded Rectangle 23"/>
              <p:cNvSpPr>
                <a:spLocks/>
              </p:cNvSpPr>
              <p:nvPr/>
            </p:nvSpPr>
            <p:spPr>
              <a:xfrm rot="10800000">
                <a:off x="6753705" y="2234121"/>
                <a:ext cx="383261" cy="90529"/>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grpSp>
        <p:sp>
          <p:nvSpPr>
            <p:cNvPr id="13" name="TextBox 12"/>
            <p:cNvSpPr txBox="1">
              <a:spLocks/>
            </p:cNvSpPr>
            <p:nvPr/>
          </p:nvSpPr>
          <p:spPr>
            <a:xfrm>
              <a:off x="1474200" y="3147983"/>
              <a:ext cx="958404"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FontTx/>
                <a:buNone/>
                <a:defRPr>
                  <a:uFillTx/>
                </a:defRPr>
              </a:pPr>
              <a:r>
                <a:rPr kumimoji="0" lang="en-US" sz="1800" b="1" i="0" u="none" strike="noStrike" kern="0" cap="none" spc="0" normalizeH="0" baseline="0" noProof="0" dirty="0">
                  <a:ln>
                    <a:noFill/>
                  </a:ln>
                  <a:solidFill>
                    <a:srgbClr val="000000"/>
                  </a:solidFill>
                  <a:effectLst/>
                  <a:uFillTx/>
                  <a:latin typeface="Calibri"/>
                </a:rPr>
                <a:t>Position</a:t>
              </a:r>
            </a:p>
          </p:txBody>
        </p:sp>
        <p:sp>
          <p:nvSpPr>
            <p:cNvPr id="14" name="TextBox 13"/>
            <p:cNvSpPr txBox="1">
              <a:spLocks/>
            </p:cNvSpPr>
            <p:nvPr/>
          </p:nvSpPr>
          <p:spPr>
            <a:xfrm>
              <a:off x="3959002" y="3140962"/>
              <a:ext cx="889859"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FontTx/>
                <a:buNone/>
                <a:defRPr>
                  <a:uFillTx/>
                </a:defRPr>
              </a:pPr>
              <a:r>
                <a:rPr kumimoji="0" lang="en-US" sz="1800" b="1" i="0" u="none" strike="noStrike" kern="0" cap="none" spc="0" normalizeH="0" baseline="0" noProof="0" dirty="0">
                  <a:ln>
                    <a:noFill/>
                  </a:ln>
                  <a:solidFill>
                    <a:srgbClr val="000000"/>
                  </a:solidFill>
                  <a:effectLst/>
                  <a:uFillTx/>
                  <a:latin typeface="Calibri"/>
                </a:rPr>
                <a:t>Person </a:t>
              </a:r>
            </a:p>
          </p:txBody>
        </p:sp>
        <p:sp>
          <p:nvSpPr>
            <p:cNvPr id="15" name="TextBox 14"/>
            <p:cNvSpPr txBox="1">
              <a:spLocks/>
            </p:cNvSpPr>
            <p:nvPr/>
          </p:nvSpPr>
          <p:spPr>
            <a:xfrm>
              <a:off x="6586174" y="3147983"/>
              <a:ext cx="508473"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FontTx/>
                <a:buNone/>
                <a:defRPr>
                  <a:uFillTx/>
                </a:defRPr>
              </a:pPr>
              <a:r>
                <a:rPr kumimoji="0" lang="en-US" sz="1800" b="1" i="0" u="none" strike="noStrike" kern="0" cap="none" spc="0" normalizeH="0" baseline="0" noProof="0" dirty="0">
                  <a:ln>
                    <a:noFill/>
                  </a:ln>
                  <a:solidFill>
                    <a:srgbClr val="000000"/>
                  </a:solidFill>
                  <a:effectLst/>
                  <a:uFillTx/>
                  <a:latin typeface="Calibri"/>
                </a:rPr>
                <a:t>Job</a:t>
              </a:r>
            </a:p>
          </p:txBody>
        </p:sp>
        <p:grpSp>
          <p:nvGrpSpPr>
            <p:cNvPr id="16" name="Group 15"/>
            <p:cNvGrpSpPr/>
            <p:nvPr/>
          </p:nvGrpSpPr>
          <p:grpSpPr>
            <a:xfrm>
              <a:off x="1262402" y="1531195"/>
              <a:ext cx="1360264" cy="1390493"/>
              <a:chOff x="1262402" y="1568429"/>
              <a:chExt cx="1360264" cy="1390493"/>
            </a:xfrm>
          </p:grpSpPr>
          <p:sp>
            <p:nvSpPr>
              <p:cNvPr id="18" name="Oval 17"/>
              <p:cNvSpPr>
                <a:spLocks/>
              </p:cNvSpPr>
              <p:nvPr/>
            </p:nvSpPr>
            <p:spPr>
              <a:xfrm>
                <a:off x="1262402" y="1568429"/>
                <a:ext cx="1360264" cy="1390493"/>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pic>
            <p:nvPicPr>
              <p:cNvPr id="19" name="Picture 18"/>
              <p:cNvPicPr>
                <a:picLocks noChangeAspect="1"/>
              </p:cNvPicPr>
              <p:nvPr/>
            </p:nvPicPr>
            <p:blipFill>
              <a:blip r:embed="rId2" cstate="print"/>
              <a:stretch>
                <a:fillRect/>
              </a:stretch>
            </p:blipFill>
            <p:spPr>
              <a:xfrm>
                <a:off x="1740246" y="1859235"/>
                <a:ext cx="484664" cy="862060"/>
              </a:xfrm>
              <a:prstGeom prst="rect">
                <a:avLst/>
              </a:prstGeom>
            </p:spPr>
          </p:pic>
        </p:grpSp>
        <p:pic>
          <p:nvPicPr>
            <p:cNvPr id="17" name="Picture 16"/>
            <p:cNvPicPr>
              <a:picLocks noChangeAspect="1"/>
            </p:cNvPicPr>
            <p:nvPr/>
          </p:nvPicPr>
          <p:blipFill>
            <a:blip r:embed="rId2" cstate="print"/>
            <a:stretch>
              <a:fillRect/>
            </a:stretch>
          </p:blipFill>
          <p:spPr>
            <a:xfrm>
              <a:off x="6511373" y="1920584"/>
              <a:ext cx="484664" cy="862060"/>
            </a:xfrm>
            <a:prstGeom prst="rect">
              <a:avLst/>
            </a:prstGeom>
          </p:spPr>
        </p:pic>
      </p:grpSp>
      <p:sp>
        <p:nvSpPr>
          <p:cNvPr id="31" name="TextBox 30"/>
          <p:cNvSpPr txBox="1">
            <a:spLocks/>
          </p:cNvSpPr>
          <p:nvPr/>
        </p:nvSpPr>
        <p:spPr>
          <a:xfrm>
            <a:off x="563511" y="1338031"/>
            <a:ext cx="7922415" cy="923330"/>
          </a:xfrm>
          <a:prstGeom prst="rect">
            <a:avLst/>
          </a:prstGeom>
          <a:noFill/>
        </p:spPr>
        <p:txBody>
          <a:bodyPr wrap="square" rtlCol="0">
            <a:spAutoFit/>
          </a:bodyPr>
          <a:lstStyle/>
          <a:p>
            <a:pPr algn="ctr"/>
            <a:r>
              <a:rPr lang="en-US" dirty="0">
                <a:uFillTx/>
              </a:rPr>
              <a:t>Position Management coordinates 3 components Position, Person and Job. </a:t>
            </a:r>
          </a:p>
          <a:p>
            <a:pPr algn="ctr"/>
            <a:endParaRPr lang="en-US" b="1" dirty="0">
              <a:uFillTx/>
            </a:endParaRPr>
          </a:p>
          <a:p>
            <a:pPr algn="ctr"/>
            <a:r>
              <a:rPr lang="en-US" b="1" dirty="0">
                <a:uFillTx/>
              </a:rPr>
              <a:t>When an employee is hired into a position, a job is created. </a:t>
            </a:r>
          </a:p>
        </p:txBody>
      </p:sp>
      <p:grpSp>
        <p:nvGrpSpPr>
          <p:cNvPr id="40" name="Group 39"/>
          <p:cNvGrpSpPr/>
          <p:nvPr/>
        </p:nvGrpSpPr>
        <p:grpSpPr>
          <a:xfrm>
            <a:off x="1053288" y="4689747"/>
            <a:ext cx="7184264" cy="1043965"/>
            <a:chOff x="1089484" y="5580537"/>
            <a:chExt cx="7052245" cy="1043965"/>
          </a:xfrm>
        </p:grpSpPr>
        <p:sp>
          <p:nvSpPr>
            <p:cNvPr id="35" name="TextBox 34"/>
            <p:cNvSpPr txBox="1">
              <a:spLocks/>
            </p:cNvSpPr>
            <p:nvPr/>
          </p:nvSpPr>
          <p:spPr>
            <a:xfrm>
              <a:off x="1169871" y="5623050"/>
              <a:ext cx="2019014" cy="523220"/>
            </a:xfrm>
            <a:prstGeom prst="rect">
              <a:avLst/>
            </a:prstGeom>
            <a:noFill/>
          </p:spPr>
          <p:txBody>
            <a:bodyPr wrap="square" rtlCol="0">
              <a:spAutoFit/>
            </a:bodyPr>
            <a:lstStyle/>
            <a:p>
              <a:pPr algn="ctr"/>
              <a:r>
                <a:rPr lang="en-US" sz="1400" i="1" dirty="0">
                  <a:uFillTx/>
                </a:rPr>
                <a:t>Administrative Assistant</a:t>
              </a:r>
            </a:p>
          </p:txBody>
        </p:sp>
        <p:sp>
          <p:nvSpPr>
            <p:cNvPr id="36" name="TextBox 35"/>
            <p:cNvSpPr txBox="1">
              <a:spLocks/>
            </p:cNvSpPr>
            <p:nvPr/>
          </p:nvSpPr>
          <p:spPr>
            <a:xfrm>
              <a:off x="3783299" y="5621222"/>
              <a:ext cx="1602089" cy="523220"/>
            </a:xfrm>
            <a:prstGeom prst="rect">
              <a:avLst/>
            </a:prstGeom>
            <a:noFill/>
          </p:spPr>
          <p:txBody>
            <a:bodyPr wrap="square" rtlCol="0">
              <a:spAutoFit/>
            </a:bodyPr>
            <a:lstStyle/>
            <a:p>
              <a:pPr algn="ctr"/>
              <a:r>
                <a:rPr lang="en-US" sz="1400" i="1" dirty="0">
                  <a:uFillTx/>
                </a:rPr>
                <a:t>Employee - John Jones </a:t>
              </a:r>
            </a:p>
          </p:txBody>
        </p:sp>
        <p:sp>
          <p:nvSpPr>
            <p:cNvPr id="37" name="TextBox 36"/>
            <p:cNvSpPr txBox="1">
              <a:spLocks/>
            </p:cNvSpPr>
            <p:nvPr/>
          </p:nvSpPr>
          <p:spPr>
            <a:xfrm>
              <a:off x="6158583" y="5621222"/>
              <a:ext cx="1602089" cy="738664"/>
            </a:xfrm>
            <a:prstGeom prst="rect">
              <a:avLst/>
            </a:prstGeom>
            <a:noFill/>
          </p:spPr>
          <p:txBody>
            <a:bodyPr wrap="square" rtlCol="0">
              <a:spAutoFit/>
            </a:bodyPr>
            <a:lstStyle/>
            <a:p>
              <a:pPr algn="ctr"/>
              <a:r>
                <a:rPr lang="en-US" sz="1400" i="1" dirty="0">
                  <a:uFillTx/>
                </a:rPr>
                <a:t>John Jones - Administrative Assistant</a:t>
              </a:r>
            </a:p>
          </p:txBody>
        </p:sp>
        <p:cxnSp>
          <p:nvCxnSpPr>
            <p:cNvPr id="38" name="Straight Connector 37"/>
            <p:cNvCxnSpPr/>
            <p:nvPr/>
          </p:nvCxnSpPr>
          <p:spPr>
            <a:xfrm flipV="1">
              <a:off x="1089484" y="6624501"/>
              <a:ext cx="705224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089484" y="5580537"/>
              <a:ext cx="7052245" cy="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6438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Position vs Job </a:t>
            </a:r>
          </a:p>
        </p:txBody>
      </p:sp>
      <p:sp>
        <p:nvSpPr>
          <p:cNvPr id="5" name="Round Single Corner Rectangle 4"/>
          <p:cNvSpPr>
            <a:spLocks/>
          </p:cNvSpPr>
          <p:nvPr/>
        </p:nvSpPr>
        <p:spPr>
          <a:xfrm>
            <a:off x="4711716" y="1971845"/>
            <a:ext cx="3426733" cy="4025039"/>
          </a:xfrm>
          <a:prstGeom prst="round1Rect">
            <a:avLst/>
          </a:prstGeom>
          <a:ln>
            <a:solidFill>
              <a:srgbClr val="0064A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uFillTx/>
            </a:endParaRPr>
          </a:p>
        </p:txBody>
      </p:sp>
      <p:sp>
        <p:nvSpPr>
          <p:cNvPr id="6" name="Round Single Corner Rectangle 5"/>
          <p:cNvSpPr>
            <a:spLocks/>
          </p:cNvSpPr>
          <p:nvPr/>
        </p:nvSpPr>
        <p:spPr>
          <a:xfrm>
            <a:off x="1017837" y="1955668"/>
            <a:ext cx="3426733" cy="4039615"/>
          </a:xfrm>
          <a:prstGeom prst="round1Rect">
            <a:avLst/>
          </a:prstGeom>
          <a:ln>
            <a:solidFill>
              <a:srgbClr val="0064A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uFillTx/>
            </a:endParaRPr>
          </a:p>
        </p:txBody>
      </p:sp>
      <p:sp>
        <p:nvSpPr>
          <p:cNvPr id="7" name="TextBox 6"/>
          <p:cNvSpPr txBox="1">
            <a:spLocks/>
          </p:cNvSpPr>
          <p:nvPr/>
        </p:nvSpPr>
        <p:spPr>
          <a:xfrm>
            <a:off x="2131054" y="1551226"/>
            <a:ext cx="1159292" cy="369332"/>
          </a:xfrm>
          <a:prstGeom prst="rect">
            <a:avLst/>
          </a:prstGeom>
          <a:noFill/>
        </p:spPr>
        <p:txBody>
          <a:bodyPr wrap="none" rtlCol="0">
            <a:spAutoFit/>
          </a:bodyPr>
          <a:lstStyle/>
          <a:p>
            <a:r>
              <a:rPr lang="en-US" b="1" dirty="0">
                <a:uFillTx/>
              </a:rPr>
              <a:t>Position </a:t>
            </a:r>
          </a:p>
        </p:txBody>
      </p:sp>
      <p:sp>
        <p:nvSpPr>
          <p:cNvPr id="8" name="TextBox 7"/>
          <p:cNvSpPr txBox="1">
            <a:spLocks/>
          </p:cNvSpPr>
          <p:nvPr/>
        </p:nvSpPr>
        <p:spPr>
          <a:xfrm>
            <a:off x="6160432" y="1551226"/>
            <a:ext cx="595035" cy="369332"/>
          </a:xfrm>
          <a:prstGeom prst="rect">
            <a:avLst/>
          </a:prstGeom>
          <a:noFill/>
        </p:spPr>
        <p:txBody>
          <a:bodyPr wrap="none" rtlCol="0">
            <a:spAutoFit/>
          </a:bodyPr>
          <a:lstStyle/>
          <a:p>
            <a:r>
              <a:rPr lang="en-US" b="1" dirty="0">
                <a:uFillTx/>
              </a:rPr>
              <a:t>Job</a:t>
            </a:r>
          </a:p>
        </p:txBody>
      </p:sp>
      <p:sp>
        <p:nvSpPr>
          <p:cNvPr id="13" name="TextBox 12"/>
          <p:cNvSpPr txBox="1">
            <a:spLocks/>
          </p:cNvSpPr>
          <p:nvPr/>
        </p:nvSpPr>
        <p:spPr>
          <a:xfrm>
            <a:off x="1406601" y="2732508"/>
            <a:ext cx="2822293" cy="2800767"/>
          </a:xfrm>
          <a:prstGeom prst="rect">
            <a:avLst/>
          </a:prstGeom>
          <a:noFill/>
        </p:spPr>
        <p:txBody>
          <a:bodyPr wrap="square" rtlCol="0">
            <a:spAutoFit/>
          </a:bodyPr>
          <a:lstStyle/>
          <a:p>
            <a:r>
              <a:rPr lang="en-US" sz="1600" b="1" dirty="0">
                <a:uFillTx/>
              </a:rPr>
              <a:t>Position is independent of an employee. </a:t>
            </a:r>
          </a:p>
          <a:p>
            <a:r>
              <a:rPr lang="en-US" sz="1600" b="1" dirty="0">
                <a:uFillTx/>
              </a:rPr>
              <a:t>It has a set of attributes, which are preserved even as incumbents come and go, for example:</a:t>
            </a:r>
          </a:p>
          <a:p>
            <a:endParaRPr lang="en-US" sz="1600" b="1" dirty="0">
              <a:uFillTx/>
            </a:endParaRPr>
          </a:p>
          <a:p>
            <a:pPr marL="285750" indent="-285750">
              <a:buFontTx/>
              <a:buChar char="-"/>
            </a:pPr>
            <a:r>
              <a:rPr lang="en-US" sz="1600" dirty="0">
                <a:uFillTx/>
              </a:rPr>
              <a:t>Department </a:t>
            </a:r>
          </a:p>
          <a:p>
            <a:pPr marL="285750" indent="-285750">
              <a:buFontTx/>
              <a:buChar char="-"/>
            </a:pPr>
            <a:r>
              <a:rPr lang="en-US" sz="1600" dirty="0">
                <a:uFillTx/>
              </a:rPr>
              <a:t>Job code </a:t>
            </a:r>
          </a:p>
          <a:p>
            <a:pPr marL="285750" indent="-285750">
              <a:buFontTx/>
              <a:buChar char="-"/>
            </a:pPr>
            <a:r>
              <a:rPr lang="en-US" sz="1600" dirty="0">
                <a:uFillTx/>
              </a:rPr>
              <a:t>FTE </a:t>
            </a:r>
          </a:p>
          <a:p>
            <a:pPr marL="285750" indent="-285750">
              <a:buFontTx/>
              <a:buChar char="-"/>
            </a:pPr>
            <a:r>
              <a:rPr lang="en-US" sz="1600" dirty="0">
                <a:uFillTx/>
              </a:rPr>
              <a:t>Salary Plan &amp; Grade  </a:t>
            </a:r>
          </a:p>
        </p:txBody>
      </p:sp>
      <p:sp>
        <p:nvSpPr>
          <p:cNvPr id="14" name="TextBox 13"/>
          <p:cNvSpPr txBox="1">
            <a:spLocks/>
          </p:cNvSpPr>
          <p:nvPr/>
        </p:nvSpPr>
        <p:spPr>
          <a:xfrm>
            <a:off x="4941835" y="2727727"/>
            <a:ext cx="3098380" cy="3293209"/>
          </a:xfrm>
          <a:prstGeom prst="rect">
            <a:avLst/>
          </a:prstGeom>
          <a:noFill/>
        </p:spPr>
        <p:txBody>
          <a:bodyPr wrap="square" rtlCol="0">
            <a:spAutoFit/>
          </a:bodyPr>
          <a:lstStyle/>
          <a:p>
            <a:r>
              <a:rPr lang="en-US" sz="1600" b="1" dirty="0">
                <a:uFillTx/>
              </a:rPr>
              <a:t>When the employee is hired their jobs inherits the attributes of the Position. During the hire additional information, unique to the person, is added to complete an employee’s Job Record, for example:</a:t>
            </a:r>
          </a:p>
          <a:p>
            <a:endParaRPr lang="en-US" sz="1600" b="1" dirty="0">
              <a:uFillTx/>
            </a:endParaRPr>
          </a:p>
          <a:p>
            <a:pPr marL="285750" indent="-285750">
              <a:buFontTx/>
              <a:buChar char="-"/>
            </a:pPr>
            <a:r>
              <a:rPr lang="en-US" sz="1600" dirty="0">
                <a:uFillTx/>
              </a:rPr>
              <a:t>Employee Class</a:t>
            </a:r>
          </a:p>
          <a:p>
            <a:pPr marL="285750" indent="-285750">
              <a:buFontTx/>
              <a:buChar char="-"/>
            </a:pPr>
            <a:r>
              <a:rPr lang="en-US" sz="1600" dirty="0">
                <a:uFillTx/>
              </a:rPr>
              <a:t>Compensation Rate </a:t>
            </a:r>
          </a:p>
          <a:p>
            <a:pPr marL="285750" indent="-285750">
              <a:buFontTx/>
              <a:buChar char="-"/>
            </a:pPr>
            <a:r>
              <a:rPr lang="en-US" sz="1600" dirty="0">
                <a:uFillTx/>
              </a:rPr>
              <a:t>Additional compensation</a:t>
            </a:r>
          </a:p>
          <a:p>
            <a:endParaRPr lang="en-US" sz="1600" b="1" dirty="0">
              <a:uFillTx/>
            </a:endParaRPr>
          </a:p>
        </p:txBody>
      </p:sp>
      <p:grpSp>
        <p:nvGrpSpPr>
          <p:cNvPr id="16" name="Group 15"/>
          <p:cNvGrpSpPr>
            <a:grpSpLocks noChangeAspect="1"/>
          </p:cNvGrpSpPr>
          <p:nvPr/>
        </p:nvGrpSpPr>
        <p:grpSpPr>
          <a:xfrm>
            <a:off x="481123" y="1436415"/>
            <a:ext cx="1073426" cy="1097280"/>
            <a:chOff x="1262402" y="1568429"/>
            <a:chExt cx="1360264" cy="1390493"/>
          </a:xfrm>
        </p:grpSpPr>
        <p:sp>
          <p:nvSpPr>
            <p:cNvPr id="17" name="Oval 16"/>
            <p:cNvSpPr>
              <a:spLocks/>
            </p:cNvSpPr>
            <p:nvPr/>
          </p:nvSpPr>
          <p:spPr>
            <a:xfrm>
              <a:off x="1262402" y="1568429"/>
              <a:ext cx="1360264" cy="1390493"/>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pic>
          <p:nvPicPr>
            <p:cNvPr id="18" name="Picture 17"/>
            <p:cNvPicPr>
              <a:picLocks noChangeAspect="1"/>
            </p:cNvPicPr>
            <p:nvPr/>
          </p:nvPicPr>
          <p:blipFill>
            <a:blip r:embed="rId3" cstate="print"/>
            <a:stretch>
              <a:fillRect/>
            </a:stretch>
          </p:blipFill>
          <p:spPr>
            <a:xfrm>
              <a:off x="1740246" y="1859235"/>
              <a:ext cx="484664" cy="862060"/>
            </a:xfrm>
            <a:prstGeom prst="rect">
              <a:avLst/>
            </a:prstGeom>
          </p:spPr>
        </p:pic>
      </p:grpSp>
      <p:grpSp>
        <p:nvGrpSpPr>
          <p:cNvPr id="30" name="Group 29"/>
          <p:cNvGrpSpPr>
            <a:grpSpLocks noChangeAspect="1"/>
          </p:cNvGrpSpPr>
          <p:nvPr/>
        </p:nvGrpSpPr>
        <p:grpSpPr>
          <a:xfrm>
            <a:off x="4444570" y="1436415"/>
            <a:ext cx="1073426" cy="1097280"/>
            <a:chOff x="4197523" y="653756"/>
            <a:chExt cx="1360264" cy="1390493"/>
          </a:xfrm>
        </p:grpSpPr>
        <p:sp>
          <p:nvSpPr>
            <p:cNvPr id="21" name="Oval 20"/>
            <p:cNvSpPr>
              <a:spLocks/>
            </p:cNvSpPr>
            <p:nvPr/>
          </p:nvSpPr>
          <p:spPr>
            <a:xfrm>
              <a:off x="4197523" y="653756"/>
              <a:ext cx="1360264" cy="1390493"/>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grpSp>
          <p:nvGrpSpPr>
            <p:cNvPr id="22" name="Group 21"/>
            <p:cNvGrpSpPr/>
            <p:nvPr/>
          </p:nvGrpSpPr>
          <p:grpSpPr>
            <a:xfrm>
              <a:off x="4804461" y="815319"/>
              <a:ext cx="417301" cy="943371"/>
              <a:chOff x="6719666" y="1729991"/>
              <a:chExt cx="417301" cy="943371"/>
            </a:xfrm>
          </p:grpSpPr>
          <p:sp>
            <p:nvSpPr>
              <p:cNvPr id="25" name="Rounded Rectangle 24"/>
              <p:cNvSpPr>
                <a:spLocks/>
              </p:cNvSpPr>
              <p:nvPr/>
            </p:nvSpPr>
            <p:spPr>
              <a:xfrm>
                <a:off x="6720296" y="1908121"/>
                <a:ext cx="191403" cy="410829"/>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6" name="Rounded Rectangle 25"/>
              <p:cNvSpPr>
                <a:spLocks/>
              </p:cNvSpPr>
              <p:nvPr/>
            </p:nvSpPr>
            <p:spPr>
              <a:xfrm rot="5400000">
                <a:off x="6905585" y="2441980"/>
                <a:ext cx="368646" cy="94118"/>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7" name="Oval 26"/>
              <p:cNvSpPr>
                <a:spLocks/>
              </p:cNvSpPr>
              <p:nvPr/>
            </p:nvSpPr>
            <p:spPr>
              <a:xfrm>
                <a:off x="6719666" y="1729991"/>
                <a:ext cx="165385" cy="166240"/>
              </a:xfrm>
              <a:prstGeom prst="ellipse">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8" name="Rounded Rectangle 27"/>
              <p:cNvSpPr>
                <a:spLocks/>
              </p:cNvSpPr>
              <p:nvPr/>
            </p:nvSpPr>
            <p:spPr>
              <a:xfrm rot="14152741">
                <a:off x="6792413" y="2023132"/>
                <a:ext cx="316931" cy="71166"/>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sp>
            <p:nvSpPr>
              <p:cNvPr id="29" name="Rounded Rectangle 28"/>
              <p:cNvSpPr>
                <a:spLocks/>
              </p:cNvSpPr>
              <p:nvPr/>
            </p:nvSpPr>
            <p:spPr>
              <a:xfrm rot="10800000">
                <a:off x="6753705" y="2234121"/>
                <a:ext cx="383261" cy="90529"/>
              </a:xfrm>
              <a:prstGeom prst="round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grpSp>
        <p:pic>
          <p:nvPicPr>
            <p:cNvPr id="24" name="Picture 23"/>
            <p:cNvPicPr>
              <a:picLocks noChangeAspect="1"/>
            </p:cNvPicPr>
            <p:nvPr/>
          </p:nvPicPr>
          <p:blipFill>
            <a:blip r:embed="rId3" cstate="print"/>
            <a:stretch>
              <a:fillRect/>
            </a:stretch>
          </p:blipFill>
          <p:spPr>
            <a:xfrm>
              <a:off x="4596168" y="1043146"/>
              <a:ext cx="484664" cy="862060"/>
            </a:xfrm>
            <a:prstGeom prst="rect">
              <a:avLst/>
            </a:prstGeom>
          </p:spPr>
        </p:pic>
      </p:grpSp>
    </p:spTree>
    <p:extLst>
      <p:ext uri="{BB962C8B-B14F-4D97-AF65-F5344CB8AC3E}">
        <p14:creationId xmlns:p14="http://schemas.microsoft.com/office/powerpoint/2010/main" val="3128895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uFillTx/>
              </a:rPr>
              <a:t>Position Data changes in PayPath can be initiated for </a:t>
            </a:r>
            <a:r>
              <a:rPr lang="en-US" sz="2000" b="1" u="sng" dirty="0">
                <a:uFillTx/>
              </a:rPr>
              <a:t>filled positions only</a:t>
            </a:r>
            <a:r>
              <a:rPr lang="en-US" sz="2000" b="1" dirty="0">
                <a:uFillTx/>
              </a:rPr>
              <a:t>, </a:t>
            </a:r>
            <a:r>
              <a:rPr lang="en-US" sz="2000" dirty="0">
                <a:uFillTx/>
              </a:rPr>
              <a:t>and where only one employee is assigned to the position.</a:t>
            </a:r>
          </a:p>
          <a:p>
            <a:pPr marL="0" indent="0">
              <a:buNone/>
            </a:pPr>
            <a:endParaRPr lang="en-US" sz="2000" dirty="0">
              <a:uFillTx/>
            </a:endParaRPr>
          </a:p>
          <a:p>
            <a:r>
              <a:rPr lang="en-US" sz="2000" dirty="0">
                <a:uFillTx/>
              </a:rPr>
              <a:t>The</a:t>
            </a:r>
            <a:r>
              <a:rPr lang="en-US" sz="2000" b="1" dirty="0">
                <a:uFillTx/>
              </a:rPr>
              <a:t> </a:t>
            </a:r>
            <a:r>
              <a:rPr lang="en-US" sz="2000" b="1" dirty="0" err="1">
                <a:uFillTx/>
              </a:rPr>
              <a:t>PayPath</a:t>
            </a:r>
            <a:r>
              <a:rPr lang="en-US" sz="2000" b="1" dirty="0">
                <a:uFillTx/>
              </a:rPr>
              <a:t> Actions </a:t>
            </a:r>
            <a:r>
              <a:rPr lang="en-US" sz="2000" dirty="0">
                <a:uFillTx/>
              </a:rPr>
              <a:t>search page restricts you from accessing a position that is vacant. The system displays an error message: </a:t>
            </a:r>
          </a:p>
          <a:p>
            <a:endParaRPr lang="en-US" sz="2000" dirty="0">
              <a:uFillTx/>
            </a:endParaRPr>
          </a:p>
        </p:txBody>
      </p:sp>
      <p:sp>
        <p:nvSpPr>
          <p:cNvPr id="3" name="Title 2"/>
          <p:cNvSpPr>
            <a:spLocks noGrp="1"/>
          </p:cNvSpPr>
          <p:nvPr>
            <p:ph type="title"/>
          </p:nvPr>
        </p:nvSpPr>
        <p:spPr>
          <a:xfrm>
            <a:off x="168055" y="40224"/>
            <a:ext cx="8518746" cy="850911"/>
          </a:xfrm>
        </p:spPr>
        <p:txBody>
          <a:bodyPr/>
          <a:lstStyle/>
          <a:p>
            <a:r>
              <a:rPr lang="en-US" sz="3400" dirty="0">
                <a:uFillTx/>
              </a:rPr>
              <a:t>Position Data Changes – Overview</a:t>
            </a:r>
          </a:p>
        </p:txBody>
      </p:sp>
      <p:graphicFrame>
        <p:nvGraphicFramePr>
          <p:cNvPr id="4" name="Table 3"/>
          <p:cNvGraphicFramePr>
            <a:graphicFrameLocks noGrp="1"/>
          </p:cNvGraphicFramePr>
          <p:nvPr/>
        </p:nvGraphicFramePr>
        <p:xfrm>
          <a:off x="1505026" y="3428174"/>
          <a:ext cx="6136366" cy="1188720"/>
        </p:xfrm>
        <a:graphic>
          <a:graphicData uri="http://schemas.openxmlformats.org/drawingml/2006/table">
            <a:tbl>
              <a:tblPr firstRow="1" bandRow="1">
                <a:tableStyleId>{5C22544A-7EE6-4342-B048-85BDC9FD1C3A}</a:tableStyleId>
              </a:tblPr>
              <a:tblGrid>
                <a:gridCol w="6136366">
                  <a:extLst>
                    <a:ext uri="{9D8B030D-6E8A-4147-A177-3AD203B41FA5}">
                      <a16:colId xmlns:a16="http://schemas.microsoft.com/office/drawing/2014/main" val="20000"/>
                    </a:ext>
                  </a:extLst>
                </a:gridCol>
              </a:tblGrid>
              <a:tr h="1118070">
                <a:tc>
                  <a:txBody>
                    <a:bodyPr/>
                    <a:lstStyle/>
                    <a:p>
                      <a:pPr marL="0" marR="0" lvl="0" indent="0" algn="ctr" defTabSz="914400" rtl="0" eaLnBrk="1" fontAlgn="auto" latinLnBrk="0" hangingPunct="1">
                        <a:lnSpc>
                          <a:spcPct val="100000"/>
                        </a:lnSpc>
                        <a:spcBef>
                          <a:spcPts val="0"/>
                        </a:spcBef>
                        <a:spcAft>
                          <a:spcPts val="0"/>
                        </a:spcAft>
                        <a:buFontTx/>
                        <a:buNone/>
                        <a:defRPr>
                          <a:uFillTx/>
                        </a:defRPr>
                      </a:pPr>
                      <a:endParaRPr lang="en-US" sz="1800" dirty="0">
                        <a:solidFill>
                          <a:schemeClr val="tx1"/>
                        </a:solidFill>
                        <a:uFillTx/>
                      </a:endParaRPr>
                    </a:p>
                    <a:p>
                      <a:pPr marL="0" marR="0" lvl="0" indent="0" algn="ctr" defTabSz="914400" rtl="0" eaLnBrk="1" fontAlgn="auto" latinLnBrk="0" hangingPunct="1">
                        <a:lnSpc>
                          <a:spcPct val="100000"/>
                        </a:lnSpc>
                        <a:spcBef>
                          <a:spcPts val="0"/>
                        </a:spcBef>
                        <a:spcAft>
                          <a:spcPts val="0"/>
                        </a:spcAft>
                        <a:buFontTx/>
                        <a:buNone/>
                        <a:defRPr>
                          <a:uFillTx/>
                        </a:defRPr>
                      </a:pPr>
                      <a:r>
                        <a:rPr lang="en-US" sz="1800" dirty="0">
                          <a:solidFill>
                            <a:schemeClr val="tx1"/>
                          </a:solidFill>
                          <a:uFillTx/>
                        </a:rPr>
                        <a:t>“</a:t>
                      </a:r>
                      <a:r>
                        <a:rPr lang="en-US" sz="1800" i="1" dirty="0">
                          <a:solidFill>
                            <a:schemeClr val="tx1"/>
                          </a:solidFill>
                          <a:uFillTx/>
                        </a:rPr>
                        <a:t>No matching values. You have entered a position number that is vacant</a:t>
                      </a:r>
                      <a:r>
                        <a:rPr lang="en-US" sz="1800" dirty="0">
                          <a:solidFill>
                            <a:schemeClr val="tx1"/>
                          </a:solidFill>
                          <a:uFillTx/>
                        </a:rPr>
                        <a:t>.”</a:t>
                      </a:r>
                    </a:p>
                    <a:p>
                      <a:pPr algn="ctr"/>
                      <a:endParaRPr lang="en-US" dirty="0">
                        <a:solidFill>
                          <a:schemeClr val="tx1"/>
                        </a:solidFill>
                        <a:uFillTx/>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F"/>
                    </a:solidFill>
                  </a:tcPr>
                </a:tc>
                <a:extLst>
                  <a:ext uri="{0D108BD9-81ED-4DB2-BD59-A6C34878D82A}">
                    <a16:rowId xmlns:a16="http://schemas.microsoft.com/office/drawing/2014/main" val="10000"/>
                  </a:ext>
                </a:extLst>
              </a:tr>
            </a:tbl>
          </a:graphicData>
        </a:graphic>
      </p:graphicFrame>
      <p:sp>
        <p:nvSpPr>
          <p:cNvPr id="5" name="TextBox 4"/>
          <p:cNvSpPr txBox="1">
            <a:spLocks/>
          </p:cNvSpPr>
          <p:nvPr/>
        </p:nvSpPr>
        <p:spPr>
          <a:xfrm>
            <a:off x="457200" y="5496339"/>
            <a:ext cx="8518746" cy="646331"/>
          </a:xfrm>
          <a:prstGeom prst="rect">
            <a:avLst/>
          </a:prstGeom>
          <a:noFill/>
        </p:spPr>
        <p:txBody>
          <a:bodyPr wrap="square" rtlCol="0">
            <a:spAutoFit/>
          </a:bodyPr>
          <a:lstStyle/>
          <a:p>
            <a:r>
              <a:rPr lang="en-US" dirty="0">
                <a:uFillTx/>
              </a:rPr>
              <a:t>*Initiators can access the </a:t>
            </a:r>
            <a:r>
              <a:rPr lang="en-US" b="1" dirty="0">
                <a:uFillTx/>
              </a:rPr>
              <a:t>Position Control Request </a:t>
            </a:r>
            <a:r>
              <a:rPr lang="en-US" dirty="0">
                <a:uFillTx/>
              </a:rPr>
              <a:t>page to update to </a:t>
            </a:r>
            <a:r>
              <a:rPr lang="en-US" u="sng" dirty="0">
                <a:uFillTx/>
              </a:rPr>
              <a:t>vacant</a:t>
            </a:r>
            <a:r>
              <a:rPr lang="en-US" dirty="0">
                <a:uFillTx/>
              </a:rPr>
              <a:t> positions.  </a:t>
            </a:r>
          </a:p>
          <a:p>
            <a:endParaRPr lang="en-US" dirty="0">
              <a:uFillTx/>
            </a:endParaRPr>
          </a:p>
        </p:txBody>
      </p:sp>
    </p:spTree>
    <p:extLst>
      <p:ext uri="{BB962C8B-B14F-4D97-AF65-F5344CB8AC3E}">
        <p14:creationId xmlns:p14="http://schemas.microsoft.com/office/powerpoint/2010/main" val="31269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459619" y="4022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uFillTx/>
              </a:rPr>
              <a:t>Course Agenda</a:t>
            </a:r>
            <a:endParaRPr>
              <a:uFillTx/>
            </a:endParaRPr>
          </a:p>
        </p:txBody>
      </p:sp>
      <p:sp>
        <p:nvSpPr>
          <p:cNvPr id="11" name="TextBox 10"/>
          <p:cNvSpPr txBox="1">
            <a:spLocks/>
          </p:cNvSpPr>
          <p:nvPr/>
        </p:nvSpPr>
        <p:spPr>
          <a:xfrm>
            <a:off x="2536371" y="1339687"/>
            <a:ext cx="4686300" cy="584775"/>
          </a:xfrm>
          <a:prstGeom prst="rect">
            <a:avLst/>
          </a:prstGeom>
          <a:noFill/>
        </p:spPr>
        <p:txBody>
          <a:bodyPr wrap="square" rtlCol="0">
            <a:spAutoFit/>
          </a:bodyPr>
          <a:lstStyle/>
          <a:p>
            <a:r>
              <a:rPr lang="en-US" sz="3200" b="1" dirty="0" err="1">
                <a:uFillTx/>
              </a:rPr>
              <a:t>PayPath</a:t>
            </a:r>
            <a:r>
              <a:rPr lang="en-US" sz="3200" b="1" dirty="0">
                <a:uFillTx/>
              </a:rPr>
              <a:t> Actions Part 2</a:t>
            </a:r>
          </a:p>
        </p:txBody>
      </p:sp>
      <p:graphicFrame>
        <p:nvGraphicFramePr>
          <p:cNvPr id="13" name="Content Placeholder 4"/>
          <p:cNvGraphicFramePr>
            <a:graphicFrameLocks/>
          </p:cNvGraphicFramePr>
          <p:nvPr/>
        </p:nvGraphicFramePr>
        <p:xfrm>
          <a:off x="234043" y="1632075"/>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333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576" y="1201003"/>
            <a:ext cx="8591266" cy="4993400"/>
          </a:xfrm>
        </p:spPr>
        <p:txBody>
          <a:bodyPr>
            <a:normAutofit fontScale="62500" lnSpcReduction="20000"/>
          </a:bodyPr>
          <a:lstStyle/>
          <a:p>
            <a:pPr marL="0" indent="0">
              <a:buNone/>
            </a:pPr>
            <a:r>
              <a:rPr lang="en-US" dirty="0">
                <a:uFillTx/>
              </a:rPr>
              <a:t>Position Data is not sequenced. Therefore, multiple position data changes cannot occur using the same effective date.</a:t>
            </a:r>
          </a:p>
          <a:p>
            <a:pPr marL="0" indent="0">
              <a:buNone/>
            </a:pPr>
            <a:endParaRPr lang="en-US" dirty="0">
              <a:uFillTx/>
            </a:endParaRPr>
          </a:p>
          <a:p>
            <a:pPr marL="0" indent="0">
              <a:buNone/>
            </a:pPr>
            <a:r>
              <a:rPr lang="en-US" dirty="0">
                <a:uFillTx/>
              </a:rPr>
              <a:t>Position Changes that need to be updated using a previously used effective date require submission of a </a:t>
            </a:r>
            <a:r>
              <a:rPr lang="en-US" b="1" dirty="0">
                <a:uFillTx/>
              </a:rPr>
              <a:t>Position Update Request form </a:t>
            </a:r>
            <a:r>
              <a:rPr lang="en-US" dirty="0">
                <a:uFillTx/>
              </a:rPr>
              <a:t>to the UCPath Center. </a:t>
            </a:r>
          </a:p>
          <a:p>
            <a:pPr lvl="1"/>
            <a:r>
              <a:rPr lang="en-US" dirty="0">
                <a:uFillTx/>
              </a:rPr>
              <a:t>Other Position Related attributes may only be updated with the use of the Position Update Request form or a request to the Position Administrator. (I.e.; Salary Admin Plan &amp; Grade, Headcount,)</a:t>
            </a:r>
          </a:p>
          <a:p>
            <a:pPr marL="0" indent="0">
              <a:buNone/>
            </a:pPr>
            <a:endParaRPr lang="en-US" dirty="0">
              <a:uFillTx/>
            </a:endParaRPr>
          </a:p>
          <a:p>
            <a:pPr marL="0" indent="0">
              <a:buNone/>
            </a:pPr>
            <a:r>
              <a:rPr lang="en-US" dirty="0">
                <a:uFillTx/>
              </a:rPr>
              <a:t>All </a:t>
            </a:r>
            <a:r>
              <a:rPr lang="en-US" b="1" dirty="0">
                <a:uFillTx/>
              </a:rPr>
              <a:t>Job Data </a:t>
            </a:r>
            <a:r>
              <a:rPr lang="en-US" dirty="0">
                <a:uFillTx/>
              </a:rPr>
              <a:t>fields that are controlled by </a:t>
            </a:r>
            <a:r>
              <a:rPr lang="en-US" b="1" dirty="0">
                <a:uFillTx/>
              </a:rPr>
              <a:t>Position Data </a:t>
            </a:r>
            <a:r>
              <a:rPr lang="en-US" dirty="0">
                <a:uFillTx/>
              </a:rPr>
              <a:t>appear as display-only.</a:t>
            </a:r>
          </a:p>
          <a:p>
            <a:r>
              <a:rPr lang="en-US" dirty="0">
                <a:uFillTx/>
              </a:rPr>
              <a:t>If needed, you can add additional </a:t>
            </a:r>
            <a:r>
              <a:rPr lang="en-US" b="1" dirty="0">
                <a:uFillTx/>
              </a:rPr>
              <a:t>Job Data </a:t>
            </a:r>
            <a:r>
              <a:rPr lang="en-US" dirty="0">
                <a:uFillTx/>
              </a:rPr>
              <a:t>rows (with the same effective date) to add job-related updates.</a:t>
            </a:r>
          </a:p>
          <a:p>
            <a:pPr marL="0" indent="0">
              <a:buNone/>
            </a:pPr>
            <a:r>
              <a:rPr lang="en-US" dirty="0">
                <a:uFillTx/>
              </a:rPr>
              <a:t>For example:</a:t>
            </a:r>
          </a:p>
          <a:p>
            <a:pPr lvl="1"/>
            <a:r>
              <a:rPr lang="en-US" b="1" dirty="0">
                <a:uFillTx/>
              </a:rPr>
              <a:t>Position Data </a:t>
            </a:r>
            <a:r>
              <a:rPr lang="en-US" dirty="0">
                <a:uFillTx/>
              </a:rPr>
              <a:t>change: Employee promoted to a new job code.</a:t>
            </a:r>
          </a:p>
          <a:p>
            <a:pPr lvl="1"/>
            <a:r>
              <a:rPr lang="en-US" b="1" dirty="0">
                <a:uFillTx/>
              </a:rPr>
              <a:t>Job Data </a:t>
            </a:r>
            <a:r>
              <a:rPr lang="en-US" dirty="0">
                <a:uFillTx/>
              </a:rPr>
              <a:t>change: Employee receives a pay rate increase.</a:t>
            </a:r>
          </a:p>
        </p:txBody>
      </p:sp>
      <p:sp>
        <p:nvSpPr>
          <p:cNvPr id="3" name="Title 2"/>
          <p:cNvSpPr>
            <a:spLocks noGrp="1"/>
          </p:cNvSpPr>
          <p:nvPr>
            <p:ph type="title"/>
          </p:nvPr>
        </p:nvSpPr>
        <p:spPr/>
        <p:txBody>
          <a:bodyPr>
            <a:normAutofit/>
          </a:bodyPr>
          <a:lstStyle/>
          <a:p>
            <a:r>
              <a:rPr lang="en-US" dirty="0">
                <a:uFillTx/>
              </a:rPr>
              <a:t>Position Data Changes</a:t>
            </a:r>
          </a:p>
        </p:txBody>
      </p:sp>
    </p:spTree>
    <p:extLst>
      <p:ext uri="{BB962C8B-B14F-4D97-AF65-F5344CB8AC3E}">
        <p14:creationId xmlns:p14="http://schemas.microsoft.com/office/powerpoint/2010/main" val="2793046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0525" y="1596788"/>
            <a:ext cx="8229600" cy="5113942"/>
          </a:xfrm>
        </p:spPr>
        <p:txBody>
          <a:bodyPr/>
          <a:lstStyle/>
          <a:p>
            <a:pPr marL="0" indent="0">
              <a:lnSpc>
                <a:spcPct val="100000"/>
              </a:lnSpc>
            </a:pPr>
            <a:r>
              <a:rPr lang="en-US" sz="2800" b="1" dirty="0">
                <a:uFillTx/>
              </a:rPr>
              <a:t>Position FTE changes </a:t>
            </a:r>
          </a:p>
          <a:p>
            <a:pPr marL="0" indent="0">
              <a:lnSpc>
                <a:spcPct val="100000"/>
              </a:lnSpc>
            </a:pPr>
            <a:r>
              <a:rPr lang="en-US" sz="2800" b="1" dirty="0">
                <a:uFillTx/>
              </a:rPr>
              <a:t>FLSA Status changes</a:t>
            </a:r>
          </a:p>
          <a:p>
            <a:pPr marL="0" indent="0">
              <a:lnSpc>
                <a:spcPct val="100000"/>
              </a:lnSpc>
            </a:pPr>
            <a:r>
              <a:rPr lang="en-US" sz="2800" b="1" dirty="0">
                <a:uFillTx/>
              </a:rPr>
              <a:t>Reports To Change</a:t>
            </a:r>
          </a:p>
          <a:p>
            <a:pPr marL="0" indent="0">
              <a:lnSpc>
                <a:spcPct val="100000"/>
              </a:lnSpc>
            </a:pPr>
            <a:r>
              <a:rPr lang="en-US" sz="2800" b="1" dirty="0">
                <a:uFillTx/>
              </a:rPr>
              <a:t>Series Change</a:t>
            </a:r>
          </a:p>
          <a:p>
            <a:pPr marL="0" indent="0">
              <a:lnSpc>
                <a:spcPct val="100000"/>
              </a:lnSpc>
            </a:pPr>
            <a:r>
              <a:rPr lang="en-US" sz="2800" b="1" dirty="0">
                <a:uFillTx/>
              </a:rPr>
              <a:t>Job code changes </a:t>
            </a:r>
          </a:p>
          <a:p>
            <a:pPr marL="0" indent="0">
              <a:lnSpc>
                <a:spcPct val="100000"/>
              </a:lnSpc>
            </a:pPr>
            <a:r>
              <a:rPr lang="en-US" sz="2800" b="1" dirty="0">
                <a:uFillTx/>
              </a:rPr>
              <a:t>Position Location changes </a:t>
            </a:r>
          </a:p>
          <a:p>
            <a:pPr marL="0" indent="0">
              <a:lnSpc>
                <a:spcPct val="100000"/>
              </a:lnSpc>
            </a:pPr>
            <a:r>
              <a:rPr lang="en-US" sz="2800" b="1" dirty="0">
                <a:uFillTx/>
              </a:rPr>
              <a:t>Union Codes</a:t>
            </a:r>
          </a:p>
          <a:p>
            <a:pPr marL="0" indent="0">
              <a:lnSpc>
                <a:spcPct val="100000"/>
              </a:lnSpc>
            </a:pPr>
            <a:r>
              <a:rPr lang="en-US" sz="2800" b="1" dirty="0">
                <a:uFillTx/>
              </a:rPr>
              <a:t>UC Employee Relations Code</a:t>
            </a:r>
          </a:p>
          <a:p>
            <a:endParaRPr lang="en-US" dirty="0">
              <a:uFillTx/>
            </a:endParaRPr>
          </a:p>
        </p:txBody>
      </p:sp>
      <p:sp>
        <p:nvSpPr>
          <p:cNvPr id="6" name="Title 5"/>
          <p:cNvSpPr>
            <a:spLocks noGrp="1"/>
          </p:cNvSpPr>
          <p:nvPr>
            <p:ph type="title"/>
          </p:nvPr>
        </p:nvSpPr>
        <p:spPr>
          <a:xfrm>
            <a:off x="459619" y="40224"/>
            <a:ext cx="8684381" cy="850911"/>
          </a:xfrm>
        </p:spPr>
        <p:txBody>
          <a:bodyPr/>
          <a:lstStyle/>
          <a:p>
            <a:r>
              <a:rPr lang="en-US" sz="3400" dirty="0">
                <a:uFillTx/>
              </a:rPr>
              <a:t>Position Data Changes – Examples  </a:t>
            </a:r>
          </a:p>
        </p:txBody>
      </p:sp>
      <p:sp>
        <p:nvSpPr>
          <p:cNvPr id="8" name="TextBox 7"/>
          <p:cNvSpPr txBox="1">
            <a:spLocks/>
          </p:cNvSpPr>
          <p:nvPr/>
        </p:nvSpPr>
        <p:spPr>
          <a:xfrm>
            <a:off x="8110954" y="5802868"/>
            <a:ext cx="248786" cy="369332"/>
          </a:xfrm>
          <a:prstGeom prst="rect">
            <a:avLst/>
          </a:prstGeom>
          <a:noFill/>
        </p:spPr>
        <p:txBody>
          <a:bodyPr wrap="none" rtlCol="0">
            <a:spAutoFit/>
          </a:bodyPr>
          <a:lstStyle/>
          <a:p>
            <a:r>
              <a:rPr lang="en-US" dirty="0">
                <a:uFillTx/>
              </a:rPr>
              <a:t> </a:t>
            </a:r>
          </a:p>
        </p:txBody>
      </p:sp>
      <p:sp>
        <p:nvSpPr>
          <p:cNvPr id="10" name="Oval 9"/>
          <p:cNvSpPr>
            <a:spLocks/>
          </p:cNvSpPr>
          <p:nvPr/>
        </p:nvSpPr>
        <p:spPr>
          <a:xfrm>
            <a:off x="5553632" y="1596788"/>
            <a:ext cx="2543674" cy="2439508"/>
          </a:xfrm>
          <a:prstGeom prst="ellipse">
            <a:avLst/>
          </a:prstGeom>
          <a:solidFill>
            <a:srgbClr val="FFC000"/>
          </a:solidFill>
          <a:ln w="38100"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FontTx/>
              <a:buNone/>
              <a:defRPr>
                <a:uFillTx/>
              </a:defRPr>
            </a:pPr>
            <a:endParaRPr kumimoji="0" lang="en-US" sz="1800" b="0" i="0" u="none" strike="noStrike" kern="0" cap="none" spc="0" normalizeH="0" baseline="0" noProof="0">
              <a:ln>
                <a:noFill/>
              </a:ln>
              <a:solidFill>
                <a:srgbClr val="FFFFFF"/>
              </a:solidFill>
              <a:effectLst/>
              <a:uFillTx/>
              <a:latin typeface="Calibri"/>
              <a:ea typeface="+mn-ea"/>
              <a:cs typeface="+mn-cs"/>
            </a:endParaRPr>
          </a:p>
        </p:txBody>
      </p:sp>
      <p:pic>
        <p:nvPicPr>
          <p:cNvPr id="11" name="Picture 10"/>
          <p:cNvPicPr>
            <a:picLocks noChangeAspect="1"/>
          </p:cNvPicPr>
          <p:nvPr/>
        </p:nvPicPr>
        <p:blipFill>
          <a:blip r:embed="rId3" cstate="print"/>
          <a:stretch>
            <a:fillRect/>
          </a:stretch>
        </p:blipFill>
        <p:spPr>
          <a:xfrm>
            <a:off x="6318169" y="1956539"/>
            <a:ext cx="921481" cy="1639016"/>
          </a:xfrm>
          <a:prstGeom prst="rect">
            <a:avLst/>
          </a:prstGeom>
        </p:spPr>
      </p:pic>
      <p:pic>
        <p:nvPicPr>
          <p:cNvPr id="12" name="Picture 11"/>
          <p:cNvPicPr>
            <a:picLocks noChangeAspect="1"/>
          </p:cNvPicPr>
          <p:nvPr/>
        </p:nvPicPr>
        <p:blipFill>
          <a:blip r:embed="rId4"/>
          <a:stretch>
            <a:fillRect/>
          </a:stretch>
        </p:blipFill>
        <p:spPr>
          <a:xfrm>
            <a:off x="6719392" y="1871822"/>
            <a:ext cx="995594" cy="713060"/>
          </a:xfrm>
          <a:prstGeom prst="rect">
            <a:avLst/>
          </a:prstGeom>
        </p:spPr>
      </p:pic>
    </p:spTree>
    <p:extLst>
      <p:ext uri="{BB962C8B-B14F-4D97-AF65-F5344CB8AC3E}">
        <p14:creationId xmlns:p14="http://schemas.microsoft.com/office/powerpoint/2010/main" val="3477243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b="1" dirty="0">
                <a:uFillTx/>
              </a:rPr>
              <a:t>Action</a:t>
            </a:r>
            <a:r>
              <a:rPr lang="en-US" sz="2400" dirty="0">
                <a:uFillTx/>
              </a:rPr>
              <a:t> and </a:t>
            </a:r>
            <a:r>
              <a:rPr lang="en-US" sz="2400" b="1" dirty="0">
                <a:uFillTx/>
              </a:rPr>
              <a:t>Action Reason</a:t>
            </a:r>
            <a:r>
              <a:rPr lang="en-US" sz="2400" dirty="0">
                <a:uFillTx/>
              </a:rPr>
              <a:t> codes further define the purpose of </a:t>
            </a:r>
            <a:r>
              <a:rPr lang="en-US" sz="2400" dirty="0" err="1">
                <a:uFillTx/>
              </a:rPr>
              <a:t>PayPath</a:t>
            </a:r>
            <a:r>
              <a:rPr lang="en-US" sz="2400" dirty="0">
                <a:uFillTx/>
              </a:rPr>
              <a:t> transactions.</a:t>
            </a:r>
          </a:p>
          <a:p>
            <a:r>
              <a:rPr lang="en-US" sz="2400" dirty="0">
                <a:uFillTx/>
              </a:rPr>
              <a:t>For position data changes, the </a:t>
            </a:r>
            <a:r>
              <a:rPr lang="en-US" sz="2400" b="1" dirty="0">
                <a:uFillTx/>
              </a:rPr>
              <a:t>Action</a:t>
            </a:r>
            <a:r>
              <a:rPr lang="en-US" sz="2400" dirty="0">
                <a:uFillTx/>
              </a:rPr>
              <a:t> is always the same, </a:t>
            </a:r>
            <a:r>
              <a:rPr lang="en-US" sz="2400" b="1" dirty="0">
                <a:uFillTx/>
              </a:rPr>
              <a:t>POS</a:t>
            </a:r>
            <a:r>
              <a:rPr lang="en-US" sz="2400" dirty="0">
                <a:uFillTx/>
              </a:rPr>
              <a:t>. You only need to complete the </a:t>
            </a:r>
            <a:r>
              <a:rPr lang="en-US" sz="2400" b="1" dirty="0">
                <a:uFillTx/>
              </a:rPr>
              <a:t>Position Change Reason</a:t>
            </a:r>
            <a:r>
              <a:rPr lang="en-US" sz="2400" dirty="0">
                <a:uFillTx/>
              </a:rPr>
              <a:t>.</a:t>
            </a:r>
          </a:p>
        </p:txBody>
      </p:sp>
      <p:sp>
        <p:nvSpPr>
          <p:cNvPr id="5" name="Title 4"/>
          <p:cNvSpPr>
            <a:spLocks noGrp="1"/>
          </p:cNvSpPr>
          <p:nvPr>
            <p:ph type="title"/>
          </p:nvPr>
        </p:nvSpPr>
        <p:spPr>
          <a:xfrm>
            <a:off x="152401" y="40224"/>
            <a:ext cx="9100456" cy="850911"/>
          </a:xfrm>
        </p:spPr>
        <p:txBody>
          <a:bodyPr>
            <a:noAutofit/>
          </a:bodyPr>
          <a:lstStyle/>
          <a:p>
            <a:r>
              <a:rPr lang="en-US" sz="2800" dirty="0">
                <a:uFillTx/>
              </a:rPr>
              <a:t>Position Data Change – Position Change Reason</a:t>
            </a:r>
          </a:p>
        </p:txBody>
      </p:sp>
      <p:pic>
        <p:nvPicPr>
          <p:cNvPr id="4" name="Picture 3"/>
          <p:cNvPicPr>
            <a:picLocks noChangeAspect="1"/>
          </p:cNvPicPr>
          <p:nvPr/>
        </p:nvPicPr>
        <p:blipFill>
          <a:blip r:embed="rId3"/>
          <a:stretch>
            <a:fillRect/>
          </a:stretch>
        </p:blipFill>
        <p:spPr>
          <a:xfrm>
            <a:off x="1366577" y="3291949"/>
            <a:ext cx="6601766" cy="2396374"/>
          </a:xfrm>
          <a:prstGeom prst="rect">
            <a:avLst/>
          </a:prstGeom>
          <a:ln>
            <a:noFill/>
          </a:ln>
          <a:effectLst>
            <a:outerShdw blurRad="292100" dist="139700" dir="2700000" algn="tl" rotWithShape="0">
              <a:srgbClr val="333333">
                <a:alpha val="65000"/>
              </a:srgbClr>
            </a:outerShdw>
          </a:effectLst>
        </p:spPr>
      </p:pic>
      <p:sp>
        <p:nvSpPr>
          <p:cNvPr id="7" name="Rectangle 6"/>
          <p:cNvSpPr>
            <a:spLocks/>
          </p:cNvSpPr>
          <p:nvPr/>
        </p:nvSpPr>
        <p:spPr>
          <a:xfrm>
            <a:off x="1577591" y="3536302"/>
            <a:ext cx="3918857" cy="7737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142944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943" y="58677"/>
            <a:ext cx="9143999" cy="850911"/>
          </a:xfrm>
        </p:spPr>
        <p:txBody>
          <a:bodyPr/>
          <a:lstStyle/>
          <a:p>
            <a:r>
              <a:rPr lang="en-US" sz="2800" dirty="0">
                <a:uFillTx/>
              </a:rPr>
              <a:t>Position Data Change – Key System Steps</a:t>
            </a:r>
          </a:p>
        </p:txBody>
      </p:sp>
      <p:graphicFrame>
        <p:nvGraphicFramePr>
          <p:cNvPr id="4" name="Content Placeholder 3"/>
          <p:cNvGraphicFramePr>
            <a:graphicFrameLocks/>
          </p:cNvGraphicFramePr>
          <p:nvPr/>
        </p:nvGraphicFramePr>
        <p:xfrm>
          <a:off x="527685" y="1398083"/>
          <a:ext cx="8229600" cy="400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063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uFillTx/>
              </a:rPr>
              <a:t>Position Data Page</a:t>
            </a:r>
          </a:p>
        </p:txBody>
      </p:sp>
      <p:pic>
        <p:nvPicPr>
          <p:cNvPr id="9" name="Picture 2" descr="C:\Users\dallen\AppData\Local\Temp\SNAGHTML11512ac2.PNG"/>
          <p:cNvPicPr>
            <a:picLocks noChangeAspect="1" noChangeArrowheads="1"/>
          </p:cNvPicPr>
          <p:nvPr/>
        </p:nvPicPr>
        <p:blipFill>
          <a:blip r:embed="rId3"/>
          <a:srcRect/>
          <a:stretch>
            <a:fillRect/>
          </a:stretch>
        </p:blipFill>
        <p:spPr bwMode="auto">
          <a:xfrm>
            <a:off x="384378" y="1142979"/>
            <a:ext cx="6949440" cy="4998710"/>
          </a:xfrm>
          <a:prstGeom prst="rect">
            <a:avLst/>
          </a:prstGeom>
          <a:noFill/>
        </p:spPr>
      </p:pic>
      <p:sp>
        <p:nvSpPr>
          <p:cNvPr id="13" name="Rectangle 12"/>
          <p:cNvSpPr>
            <a:spLocks noChangeArrowheads="1"/>
          </p:cNvSpPr>
          <p:nvPr/>
        </p:nvSpPr>
        <p:spPr bwMode="auto">
          <a:xfrm>
            <a:off x="402621" y="1800325"/>
            <a:ext cx="670064" cy="183106"/>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15" name="Line Callout 1 14"/>
          <p:cNvSpPr>
            <a:spLocks/>
          </p:cNvSpPr>
          <p:nvPr/>
        </p:nvSpPr>
        <p:spPr>
          <a:xfrm flipH="1">
            <a:off x="1621302" y="1400631"/>
            <a:ext cx="1622227" cy="515265"/>
          </a:xfrm>
          <a:prstGeom prst="borderCallout1">
            <a:avLst>
              <a:gd name="adj1" fmla="val 106994"/>
              <a:gd name="adj2" fmla="val 78792"/>
              <a:gd name="adj3" fmla="val 148983"/>
              <a:gd name="adj4" fmla="val 90249"/>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100" kern="0" dirty="0">
                <a:solidFill>
                  <a:srgbClr val="000000"/>
                </a:solidFill>
                <a:uFillTx/>
                <a:latin typeface="Arial" panose="020B0604020202020204" pitchFamily="34" charset="0"/>
                <a:ea typeface="Times New Roman"/>
                <a:cs typeface="Arial" panose="020B0604020202020204" pitchFamily="34" charset="0"/>
              </a:rPr>
              <a:t>Enter the </a:t>
            </a:r>
            <a:r>
              <a:rPr lang="en-US" sz="11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100" kern="0" dirty="0">
                <a:solidFill>
                  <a:srgbClr val="000000"/>
                </a:solidFill>
                <a:uFillTx/>
                <a:latin typeface="Arial" panose="020B0604020202020204" pitchFamily="34" charset="0"/>
                <a:ea typeface="Times New Roman"/>
                <a:cs typeface="Arial" panose="020B0604020202020204" pitchFamily="34" charset="0"/>
              </a:rPr>
              <a:t>for the position update.</a:t>
            </a:r>
          </a:p>
        </p:txBody>
      </p:sp>
      <p:sp>
        <p:nvSpPr>
          <p:cNvPr id="16" name="Line Callout 1 15"/>
          <p:cNvSpPr>
            <a:spLocks/>
          </p:cNvSpPr>
          <p:nvPr/>
        </p:nvSpPr>
        <p:spPr>
          <a:xfrm flipH="1">
            <a:off x="3447390" y="1400631"/>
            <a:ext cx="1922052" cy="515265"/>
          </a:xfrm>
          <a:prstGeom prst="borderCallout1">
            <a:avLst>
              <a:gd name="adj1" fmla="val 99049"/>
              <a:gd name="adj2" fmla="val 69756"/>
              <a:gd name="adj3" fmla="val 146710"/>
              <a:gd name="adj4" fmla="val 62898"/>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Enter the </a:t>
            </a:r>
            <a:r>
              <a:rPr lang="en-US" sz="1200" b="1" kern="0" dirty="0">
                <a:solidFill>
                  <a:srgbClr val="000000"/>
                </a:solidFill>
                <a:uFillTx/>
                <a:latin typeface="Arial" panose="020B0604020202020204" pitchFamily="34" charset="0"/>
                <a:ea typeface="Times New Roman"/>
                <a:cs typeface="Arial" panose="020B0604020202020204" pitchFamily="34" charset="0"/>
              </a:rPr>
              <a:t>Position Change Reason </a:t>
            </a:r>
            <a:r>
              <a:rPr lang="en-US" sz="1200" kern="0" dirty="0">
                <a:solidFill>
                  <a:srgbClr val="000000"/>
                </a:solidFill>
                <a:uFillTx/>
                <a:latin typeface="Arial" panose="020B0604020202020204" pitchFamily="34" charset="0"/>
                <a:ea typeface="Times New Roman"/>
                <a:cs typeface="Arial" panose="020B0604020202020204" pitchFamily="34" charset="0"/>
              </a:rPr>
              <a:t>for the position update. </a:t>
            </a:r>
          </a:p>
        </p:txBody>
      </p:sp>
      <p:sp>
        <p:nvSpPr>
          <p:cNvPr id="8" name="Line Callout 1 7"/>
          <p:cNvSpPr>
            <a:spLocks/>
          </p:cNvSpPr>
          <p:nvPr/>
        </p:nvSpPr>
        <p:spPr>
          <a:xfrm flipH="1">
            <a:off x="6193971" y="2040681"/>
            <a:ext cx="2786742" cy="1137672"/>
          </a:xfrm>
          <a:prstGeom prst="borderCallout1">
            <a:avLst>
              <a:gd name="adj1" fmla="val -2064"/>
              <a:gd name="adj2" fmla="val 71674"/>
              <a:gd name="adj3" fmla="val -21893"/>
              <a:gd name="adj4" fmla="val 80449"/>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Click the </a:t>
            </a:r>
            <a:r>
              <a:rPr lang="en-US" sz="1200" b="1" kern="0" dirty="0">
                <a:solidFill>
                  <a:srgbClr val="000000"/>
                </a:solidFill>
                <a:uFillTx/>
                <a:latin typeface="Arial" panose="020B0604020202020204" pitchFamily="34" charset="0"/>
                <a:ea typeface="Times New Roman"/>
                <a:cs typeface="Arial" panose="020B0604020202020204" pitchFamily="34" charset="0"/>
              </a:rPr>
              <a:t>Position Data </a:t>
            </a:r>
            <a:r>
              <a:rPr lang="en-US" sz="1200" kern="0" dirty="0">
                <a:solidFill>
                  <a:srgbClr val="000000"/>
                </a:solidFill>
                <a:uFillTx/>
                <a:latin typeface="Arial" panose="020B0604020202020204" pitchFamily="34" charset="0"/>
                <a:ea typeface="Times New Roman"/>
                <a:cs typeface="Arial" panose="020B0604020202020204" pitchFamily="34" charset="0"/>
              </a:rPr>
              <a:t>link to access the position information component to view details for the position. For example, you can see the position Effective Dates and also if the position has multiple incumbents.</a:t>
            </a:r>
          </a:p>
        </p:txBody>
      </p:sp>
      <p:sp>
        <p:nvSpPr>
          <p:cNvPr id="10" name="Text Box 348" descr="5%"/>
          <p:cNvSpPr txBox="1">
            <a:spLocks noChangeArrowheads="1"/>
          </p:cNvSpPr>
          <p:nvPr/>
        </p:nvSpPr>
        <p:spPr bwMode="auto">
          <a:xfrm>
            <a:off x="5170714" y="3433533"/>
            <a:ext cx="3809999" cy="2856687"/>
          </a:xfrm>
          <a:prstGeom prst="rect">
            <a:avLst/>
          </a:prstGeom>
          <a:solidFill>
            <a:schemeClr val="accent2">
              <a:lumMod val="20000"/>
              <a:lumOff val="80000"/>
            </a:schemeClr>
          </a:solidFill>
          <a:ln>
            <a:solidFill>
              <a:srgbClr val="0064A4"/>
            </a:solidFill>
          </a:ln>
        </p:spPr>
        <p:txBody>
          <a:bodyPr rot="0" vert="horz" wrap="square" lIns="137160" tIns="137160" rIns="137160" bIns="137160" anchor="t" anchorCtr="0" upright="1">
            <a:noAutofit/>
          </a:bodyPr>
          <a:lstStyle/>
          <a:p>
            <a:pPr>
              <a:spcAft>
                <a:spcPts val="400"/>
              </a:spcAft>
            </a:pPr>
            <a:r>
              <a:rPr lang="en-US" sz="1200" dirty="0">
                <a:uFillTx/>
                <a:latin typeface="Arial" panose="020B0604020202020204" pitchFamily="34" charset="0"/>
                <a:ea typeface="Times New Roman"/>
                <a:cs typeface="Arial" panose="020B0604020202020204" pitchFamily="34" charset="0"/>
              </a:rPr>
              <a:t>Use the </a:t>
            </a:r>
            <a:r>
              <a:rPr lang="en-US" sz="1200" b="1" dirty="0">
                <a:uFillTx/>
                <a:latin typeface="Arial" panose="020B0604020202020204" pitchFamily="34" charset="0"/>
                <a:ea typeface="Times New Roman"/>
                <a:cs typeface="Arial" panose="020B0604020202020204" pitchFamily="34" charset="0"/>
              </a:rPr>
              <a:t>Position Data </a:t>
            </a:r>
            <a:r>
              <a:rPr lang="en-US" sz="1200" dirty="0">
                <a:uFillTx/>
                <a:latin typeface="Arial" panose="020B0604020202020204" pitchFamily="34" charset="0"/>
                <a:ea typeface="Times New Roman"/>
                <a:cs typeface="Arial" panose="020B0604020202020204" pitchFamily="34" charset="0"/>
              </a:rPr>
              <a:t>page to enter changes to position data.</a:t>
            </a:r>
          </a:p>
          <a:p>
            <a:pPr>
              <a:spcAft>
                <a:spcPts val="400"/>
              </a:spcAft>
            </a:pPr>
            <a:r>
              <a:rPr lang="en-US" sz="1200" dirty="0">
                <a:uFillTx/>
                <a:latin typeface="Arial" panose="020B0604020202020204" pitchFamily="34" charset="0"/>
                <a:ea typeface="Times New Roman"/>
                <a:cs typeface="Arial" panose="020B0604020202020204" pitchFamily="34" charset="0"/>
              </a:rPr>
              <a:t>You must enter the </a:t>
            </a:r>
            <a:r>
              <a:rPr lang="en-US" sz="1200" b="1" dirty="0">
                <a:uFillTx/>
                <a:latin typeface="Arial" panose="020B0604020202020204" pitchFamily="34" charset="0"/>
                <a:ea typeface="Times New Roman"/>
                <a:cs typeface="Arial" panose="020B0604020202020204" pitchFamily="34" charset="0"/>
              </a:rPr>
              <a:t>Effective Date </a:t>
            </a:r>
            <a:r>
              <a:rPr lang="en-US" sz="1200" dirty="0">
                <a:uFillTx/>
                <a:latin typeface="Arial" panose="020B0604020202020204" pitchFamily="34" charset="0"/>
                <a:ea typeface="Times New Roman"/>
                <a:cs typeface="Arial" panose="020B0604020202020204" pitchFamily="34" charset="0"/>
              </a:rPr>
              <a:t>and the </a:t>
            </a:r>
            <a:r>
              <a:rPr lang="en-US" sz="1200" b="1" dirty="0">
                <a:uFillTx/>
                <a:latin typeface="Arial" panose="020B0604020202020204" pitchFamily="34" charset="0"/>
                <a:ea typeface="Times New Roman"/>
                <a:cs typeface="Arial" panose="020B0604020202020204" pitchFamily="34" charset="0"/>
              </a:rPr>
              <a:t>Position Change Reason </a:t>
            </a:r>
            <a:r>
              <a:rPr lang="en-US" sz="1200" dirty="0">
                <a:uFillTx/>
                <a:latin typeface="Arial" panose="020B0604020202020204" pitchFamily="34" charset="0"/>
                <a:ea typeface="Times New Roman"/>
                <a:cs typeface="Arial" panose="020B0604020202020204" pitchFamily="34" charset="0"/>
              </a:rPr>
              <a:t>fields before entering the update.</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The </a:t>
            </a:r>
            <a:r>
              <a:rPr lang="en-US" sz="1200" b="1" dirty="0">
                <a:uFillTx/>
                <a:latin typeface="Arial" panose="020B0604020202020204" pitchFamily="34" charset="0"/>
                <a:ea typeface="Times New Roman"/>
                <a:cs typeface="Arial" panose="020B0604020202020204" pitchFamily="34" charset="0"/>
              </a:rPr>
              <a:t>Effective Date </a:t>
            </a:r>
            <a:r>
              <a:rPr lang="en-US" sz="1200" dirty="0">
                <a:uFillTx/>
                <a:latin typeface="Arial" panose="020B0604020202020204" pitchFamily="34" charset="0"/>
                <a:ea typeface="Times New Roman"/>
                <a:cs typeface="Arial" panose="020B0604020202020204" pitchFamily="34" charset="0"/>
              </a:rPr>
              <a:t>cannot be the same date as any </a:t>
            </a:r>
            <a:r>
              <a:rPr lang="en-US" sz="1200" u="sng" dirty="0">
                <a:uFillTx/>
                <a:latin typeface="Arial" panose="020B0604020202020204" pitchFamily="34" charset="0"/>
                <a:ea typeface="Times New Roman"/>
                <a:cs typeface="Arial" panose="020B0604020202020204" pitchFamily="34" charset="0"/>
              </a:rPr>
              <a:t>existing effective date</a:t>
            </a:r>
            <a:r>
              <a:rPr lang="en-US" sz="1200" dirty="0">
                <a:uFillTx/>
                <a:latin typeface="Arial" panose="020B0604020202020204" pitchFamily="34" charset="0"/>
                <a:ea typeface="Times New Roman"/>
                <a:cs typeface="Arial" panose="020B0604020202020204" pitchFamily="34" charset="0"/>
              </a:rPr>
              <a:t> for the employee in the </a:t>
            </a:r>
            <a:r>
              <a:rPr lang="en-US" sz="1200" b="1" dirty="0">
                <a:uFillTx/>
                <a:latin typeface="Arial" panose="020B0604020202020204" pitchFamily="34" charset="0"/>
                <a:ea typeface="Times New Roman"/>
                <a:cs typeface="Arial" panose="020B0604020202020204" pitchFamily="34" charset="0"/>
              </a:rPr>
              <a:t>Position Information </a:t>
            </a:r>
            <a:r>
              <a:rPr lang="en-US" sz="1200" dirty="0">
                <a:uFillTx/>
                <a:latin typeface="Arial" panose="020B0604020202020204" pitchFamily="34" charset="0"/>
                <a:ea typeface="Times New Roman"/>
                <a:cs typeface="Arial" panose="020B0604020202020204" pitchFamily="34" charset="0"/>
              </a:rPr>
              <a:t>component. This is because there is no effective date sequencing for position information. Use the </a:t>
            </a:r>
            <a:r>
              <a:rPr lang="en-US" sz="1200" b="1" dirty="0">
                <a:uFillTx/>
                <a:latin typeface="Arial" panose="020B0604020202020204" pitchFamily="34" charset="0"/>
                <a:ea typeface="Times New Roman"/>
                <a:cs typeface="Arial" panose="020B0604020202020204" pitchFamily="34" charset="0"/>
              </a:rPr>
              <a:t>Position Data (Include History)</a:t>
            </a:r>
            <a:r>
              <a:rPr lang="en-US" sz="1200" dirty="0">
                <a:uFillTx/>
                <a:latin typeface="Arial" panose="020B0604020202020204" pitchFamily="34" charset="0"/>
                <a:ea typeface="Times New Roman"/>
                <a:cs typeface="Arial" panose="020B0604020202020204" pitchFamily="34" charset="0"/>
              </a:rPr>
              <a:t> link to review employee position information including existing effective dates.</a:t>
            </a:r>
          </a:p>
          <a:p>
            <a:pPr>
              <a:spcAft>
                <a:spcPts val="400"/>
              </a:spcAft>
            </a:pPr>
            <a:r>
              <a:rPr lang="en-US" sz="1200" dirty="0">
                <a:uFillTx/>
                <a:latin typeface="Arial" panose="020B0604020202020204" pitchFamily="34" charset="0"/>
                <a:ea typeface="Times New Roman"/>
                <a:cs typeface="Arial" panose="020B0604020202020204" pitchFamily="34" charset="0"/>
              </a:rPr>
              <a:t>Position information updated on this page also updates the </a:t>
            </a:r>
            <a:r>
              <a:rPr lang="en-US" sz="1200" b="1" dirty="0">
                <a:uFillTx/>
                <a:latin typeface="Arial" panose="020B0604020202020204" pitchFamily="34" charset="0"/>
                <a:ea typeface="Times New Roman"/>
                <a:cs typeface="Arial" panose="020B0604020202020204" pitchFamily="34" charset="0"/>
              </a:rPr>
              <a:t>Job Data </a:t>
            </a:r>
            <a:r>
              <a:rPr lang="en-US" sz="1200" dirty="0">
                <a:uFillTx/>
                <a:latin typeface="Arial" panose="020B0604020202020204" pitchFamily="34" charset="0"/>
                <a:ea typeface="Times New Roman"/>
                <a:cs typeface="Arial" panose="020B0604020202020204" pitchFamily="34" charset="0"/>
              </a:rPr>
              <a:t>page.</a:t>
            </a:r>
          </a:p>
        </p:txBody>
      </p:sp>
    </p:spTree>
    <p:extLst>
      <p:ext uri="{BB962C8B-B14F-4D97-AF65-F5344CB8AC3E}">
        <p14:creationId xmlns:p14="http://schemas.microsoft.com/office/powerpoint/2010/main" val="16154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uFillTx/>
              </a:rPr>
              <a:t>Certain Positon Data changes may require Job data to be updated as well.</a:t>
            </a:r>
          </a:p>
          <a:p>
            <a:pPr lvl="1"/>
            <a:r>
              <a:rPr lang="en-US" dirty="0">
                <a:uFillTx/>
              </a:rPr>
              <a:t>Examples:</a:t>
            </a:r>
          </a:p>
          <a:p>
            <a:pPr lvl="2"/>
            <a:r>
              <a:rPr lang="en-US" b="1" dirty="0">
                <a:uFillTx/>
              </a:rPr>
              <a:t>Position Reclassification </a:t>
            </a:r>
            <a:r>
              <a:rPr lang="en-US" dirty="0">
                <a:uFillTx/>
              </a:rPr>
              <a:t>– may require pay rate changes in job data tab.</a:t>
            </a:r>
          </a:p>
          <a:p>
            <a:pPr lvl="2"/>
            <a:r>
              <a:rPr lang="en-US" b="1" dirty="0">
                <a:uFillTx/>
              </a:rPr>
              <a:t>Expected Job End Date </a:t>
            </a:r>
            <a:r>
              <a:rPr lang="en-US" dirty="0">
                <a:uFillTx/>
              </a:rPr>
              <a:t>– this field may need to be updated on the job data tab before entering a position data change. Data changes and additional pay are not allowed beyond the identified job end date.</a:t>
            </a:r>
          </a:p>
          <a:p>
            <a:pPr lvl="2"/>
            <a:r>
              <a:rPr lang="en-US" b="1" dirty="0">
                <a:uFillTx/>
              </a:rPr>
              <a:t>Position FTE - </a:t>
            </a:r>
            <a:r>
              <a:rPr lang="en-US" dirty="0">
                <a:uFillTx/>
              </a:rPr>
              <a:t>Changes entered on the position tab will automatically update &amp; reflect on the Job FTE field on Job Data tab.</a:t>
            </a:r>
          </a:p>
        </p:txBody>
      </p:sp>
      <p:sp>
        <p:nvSpPr>
          <p:cNvPr id="3" name="Title 2"/>
          <p:cNvSpPr>
            <a:spLocks noGrp="1"/>
          </p:cNvSpPr>
          <p:nvPr>
            <p:ph type="title"/>
          </p:nvPr>
        </p:nvSpPr>
        <p:spPr/>
        <p:txBody>
          <a:bodyPr/>
          <a:lstStyle/>
          <a:p>
            <a:r>
              <a:rPr lang="en-US" sz="3400" dirty="0">
                <a:uFillTx/>
              </a:rPr>
              <a:t>Position Changes &amp; Job Data Impacts</a:t>
            </a:r>
          </a:p>
        </p:txBody>
      </p:sp>
    </p:spTree>
    <p:extLst>
      <p:ext uri="{BB962C8B-B14F-4D97-AF65-F5344CB8AC3E}">
        <p14:creationId xmlns:p14="http://schemas.microsoft.com/office/powerpoint/2010/main" val="222001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10000"/>
              </a:lnSpc>
              <a:buNone/>
            </a:pPr>
            <a:r>
              <a:rPr lang="en-US" sz="2800" b="1" dirty="0">
                <a:uFillTx/>
              </a:rPr>
              <a:t>Position Data is not sequenced</a:t>
            </a:r>
            <a:endParaRPr lang="en-US" sz="2400" b="1" dirty="0">
              <a:uFillTx/>
            </a:endParaRPr>
          </a:p>
          <a:p>
            <a:pPr marL="514350" lvl="2" indent="-342900">
              <a:lnSpc>
                <a:spcPct val="110000"/>
              </a:lnSpc>
              <a:spcBef>
                <a:spcPts val="1000"/>
              </a:spcBef>
              <a:buFont typeface="Arial" panose="020B0604020202020204" pitchFamily="34" charset="0"/>
              <a:buChar char="•"/>
            </a:pPr>
            <a:r>
              <a:rPr lang="en-US" sz="2400" dirty="0">
                <a:uFillTx/>
              </a:rPr>
              <a:t>Only one position row can exist on a specific effective date</a:t>
            </a:r>
          </a:p>
          <a:p>
            <a:pPr marL="514350" lvl="2" indent="-342900">
              <a:lnSpc>
                <a:spcPct val="110000"/>
              </a:lnSpc>
              <a:spcBef>
                <a:spcPts val="1000"/>
              </a:spcBef>
              <a:buFont typeface="Arial" panose="020B0604020202020204" pitchFamily="34" charset="0"/>
              <a:buChar char="•"/>
            </a:pPr>
            <a:r>
              <a:rPr lang="en-US" sz="2400" dirty="0">
                <a:uFillTx/>
              </a:rPr>
              <a:t>Select the Position Data link when making historical changes to ensure that a position data row does not already exist for that date</a:t>
            </a:r>
          </a:p>
          <a:p>
            <a:pPr marL="514350" lvl="2" indent="-342900">
              <a:lnSpc>
                <a:spcPct val="110000"/>
              </a:lnSpc>
              <a:spcBef>
                <a:spcPts val="1000"/>
              </a:spcBef>
              <a:buFont typeface="Arial" panose="020B0604020202020204" pitchFamily="34" charset="0"/>
              <a:buChar char="•"/>
            </a:pPr>
            <a:r>
              <a:rPr lang="en-US" sz="2400" dirty="0">
                <a:uFillTx/>
              </a:rPr>
              <a:t>Only UC Path Center (UCPC) can make changes to an existing effective dated position data row.</a:t>
            </a:r>
          </a:p>
          <a:p>
            <a:pPr marL="971550" lvl="3" indent="-342900">
              <a:lnSpc>
                <a:spcPct val="110000"/>
              </a:lnSpc>
              <a:spcBef>
                <a:spcPts val="1000"/>
              </a:spcBef>
            </a:pPr>
            <a:r>
              <a:rPr lang="en-US" dirty="0">
                <a:uFillTx/>
              </a:rPr>
              <a:t>A request can be submitted using the </a:t>
            </a:r>
            <a:r>
              <a:rPr lang="en-US" b="1" dirty="0">
                <a:uFillTx/>
              </a:rPr>
              <a:t>Position Update Request </a:t>
            </a:r>
            <a:r>
              <a:rPr lang="en-US" dirty="0">
                <a:uFillTx/>
              </a:rPr>
              <a:t>form found in the Forms Library. Initiate a case by clicking on the “</a:t>
            </a:r>
            <a:r>
              <a:rPr lang="en-US" dirty="0" err="1">
                <a:uFillTx/>
              </a:rPr>
              <a:t>AskUCPath</a:t>
            </a:r>
            <a:r>
              <a:rPr lang="en-US" dirty="0">
                <a:uFillTx/>
              </a:rPr>
              <a:t>” link.</a:t>
            </a:r>
          </a:p>
          <a:p>
            <a:pPr marL="0" indent="0">
              <a:buNone/>
            </a:pPr>
            <a:endParaRPr lang="en-US" sz="2600" dirty="0">
              <a:uFillTx/>
            </a:endParaRPr>
          </a:p>
          <a:p>
            <a:pPr marL="0" indent="0">
              <a:buNone/>
            </a:pPr>
            <a:endParaRPr lang="en-US" dirty="0">
              <a:uFillTx/>
            </a:endParaRPr>
          </a:p>
        </p:txBody>
      </p:sp>
      <p:sp>
        <p:nvSpPr>
          <p:cNvPr id="3" name="Title 2"/>
          <p:cNvSpPr>
            <a:spLocks noGrp="1"/>
          </p:cNvSpPr>
          <p:nvPr>
            <p:ph type="title"/>
          </p:nvPr>
        </p:nvSpPr>
        <p:spPr/>
        <p:txBody>
          <a:bodyPr>
            <a:normAutofit/>
          </a:bodyPr>
          <a:lstStyle/>
          <a:p>
            <a:r>
              <a:rPr lang="en-US" dirty="0">
                <a:uFillTx/>
              </a:rPr>
              <a:t>Position Data Effective Date</a:t>
            </a:r>
          </a:p>
        </p:txBody>
      </p:sp>
    </p:spTree>
    <p:extLst>
      <p:ext uri="{BB962C8B-B14F-4D97-AF65-F5344CB8AC3E}">
        <p14:creationId xmlns:p14="http://schemas.microsoft.com/office/powerpoint/2010/main" val="2253908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CF7E9B6-8855-1C46-9AB0-F0D5465EAECF}"/>
              </a:ext>
            </a:extLst>
          </p:cNvPr>
          <p:cNvPicPr>
            <a:picLocks noGrp="1" noChangeAspect="1"/>
          </p:cNvPicPr>
          <p:nvPr>
            <p:ph sz="quarter" idx="4"/>
          </p:nvPr>
        </p:nvPicPr>
        <p:blipFill>
          <a:blip r:embed="rId2"/>
          <a:stretch>
            <a:fillRect/>
          </a:stretch>
        </p:blipFill>
        <p:spPr>
          <a:xfrm>
            <a:off x="4971244" y="1992311"/>
            <a:ext cx="3222267" cy="4179890"/>
          </a:xfrm>
          <a:prstGeom prst="rect">
            <a:avLst/>
          </a:prstGeom>
          <a:effectLst>
            <a:softEdge rad="38100"/>
          </a:effectLst>
        </p:spPr>
      </p:pic>
      <p:pic>
        <p:nvPicPr>
          <p:cNvPr id="10" name="Content Placeholder 9">
            <a:extLst>
              <a:ext uri="{FF2B5EF4-FFF2-40B4-BE49-F238E27FC236}">
                <a16:creationId xmlns:a16="http://schemas.microsoft.com/office/drawing/2014/main" id="{546D8218-446F-CE4A-98DE-F3DDEE659416}"/>
              </a:ext>
            </a:extLst>
          </p:cNvPr>
          <p:cNvPicPr>
            <a:picLocks noGrp="1" noChangeAspect="1"/>
          </p:cNvPicPr>
          <p:nvPr>
            <p:ph sz="half" idx="2"/>
          </p:nvPr>
        </p:nvPicPr>
        <p:blipFill>
          <a:blip r:embed="rId3"/>
          <a:stretch>
            <a:fillRect/>
          </a:stretch>
        </p:blipFill>
        <p:spPr>
          <a:xfrm>
            <a:off x="824248" y="1973793"/>
            <a:ext cx="3247311" cy="4198407"/>
          </a:xfrm>
          <a:prstGeom prst="rect">
            <a:avLst/>
          </a:prstGeom>
        </p:spPr>
      </p:pic>
      <p:sp>
        <p:nvSpPr>
          <p:cNvPr id="6" name="Text Placeholder 5">
            <a:extLst>
              <a:ext uri="{FF2B5EF4-FFF2-40B4-BE49-F238E27FC236}">
                <a16:creationId xmlns:a16="http://schemas.microsoft.com/office/drawing/2014/main" id="{62D1129D-6254-3346-B39D-2C07B4044051}"/>
              </a:ext>
            </a:extLst>
          </p:cNvPr>
          <p:cNvSpPr>
            <a:spLocks noGrp="1"/>
          </p:cNvSpPr>
          <p:nvPr>
            <p:ph type="body" idx="1"/>
          </p:nvPr>
        </p:nvSpPr>
        <p:spPr>
          <a:xfrm>
            <a:off x="475486" y="1168793"/>
            <a:ext cx="8229602" cy="823912"/>
          </a:xfrm>
        </p:spPr>
        <p:txBody>
          <a:bodyPr>
            <a:normAutofit/>
          </a:bodyPr>
          <a:lstStyle/>
          <a:p>
            <a:r>
              <a:rPr lang="en-US" dirty="0"/>
              <a:t>Navigation: Forms Library &gt; Access Forms: Human Resources – Position Update</a:t>
            </a:r>
          </a:p>
        </p:txBody>
      </p:sp>
      <p:sp>
        <p:nvSpPr>
          <p:cNvPr id="5" name="Title 4">
            <a:extLst>
              <a:ext uri="{FF2B5EF4-FFF2-40B4-BE49-F238E27FC236}">
                <a16:creationId xmlns:a16="http://schemas.microsoft.com/office/drawing/2014/main" id="{84FB1AAA-4CBC-EF42-B810-0FFF5B34061A}"/>
              </a:ext>
            </a:extLst>
          </p:cNvPr>
          <p:cNvSpPr>
            <a:spLocks noGrp="1"/>
          </p:cNvSpPr>
          <p:nvPr>
            <p:ph type="title"/>
          </p:nvPr>
        </p:nvSpPr>
        <p:spPr/>
        <p:txBody>
          <a:bodyPr/>
          <a:lstStyle/>
          <a:p>
            <a:r>
              <a:rPr lang="en-US" dirty="0"/>
              <a:t>Position Update Form</a:t>
            </a:r>
          </a:p>
        </p:txBody>
      </p:sp>
      <p:sp>
        <p:nvSpPr>
          <p:cNvPr id="4" name="Slide Number Placeholder 3">
            <a:extLst>
              <a:ext uri="{FF2B5EF4-FFF2-40B4-BE49-F238E27FC236}">
                <a16:creationId xmlns:a16="http://schemas.microsoft.com/office/drawing/2014/main" id="{7F85715A-318B-DE45-893C-E8DD66E566EA}"/>
              </a:ext>
            </a:extLst>
          </p:cNvPr>
          <p:cNvSpPr>
            <a:spLocks noGrp="1"/>
          </p:cNvSpPr>
          <p:nvPr>
            <p:ph type="sldNum" sz="quarter" idx="4294967295"/>
          </p:nvPr>
        </p:nvSpPr>
        <p:spPr>
          <a:xfrm>
            <a:off x="0" y="6434138"/>
            <a:ext cx="411163" cy="361950"/>
          </a:xfrm>
          <a:prstGeom prst="rect">
            <a:avLst/>
          </a:prstGeom>
        </p:spPr>
        <p:txBody>
          <a:bodyPr/>
          <a:lstStyle/>
          <a:p>
            <a:fld id="{D27D3C37-BFEB-BA4B-B781-4564C6A0B2B2}" type="slidenum">
              <a:rPr lang="en-US" smtClean="0">
                <a:solidFill>
                  <a:srgbClr val="005581"/>
                </a:solidFill>
              </a:rPr>
              <a:pPr/>
              <a:t>57</a:t>
            </a:fld>
            <a:endParaRPr lang="en-US" dirty="0">
              <a:solidFill>
                <a:srgbClr val="005581"/>
              </a:solidFill>
            </a:endParaRPr>
          </a:p>
        </p:txBody>
      </p:sp>
    </p:spTree>
    <p:extLst>
      <p:ext uri="{BB962C8B-B14F-4D97-AF65-F5344CB8AC3E}">
        <p14:creationId xmlns:p14="http://schemas.microsoft.com/office/powerpoint/2010/main" val="1031486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32113"/>
            <a:ext cx="8229600" cy="5111947"/>
          </a:xfrm>
        </p:spPr>
        <p:txBody>
          <a:bodyPr>
            <a:normAutofit fontScale="70000" lnSpcReduction="20000"/>
          </a:bodyPr>
          <a:lstStyle/>
          <a:p>
            <a:pPr marL="0" indent="0">
              <a:buNone/>
            </a:pPr>
            <a:r>
              <a:rPr lang="en-US" sz="3400" b="1" dirty="0">
                <a:uFillTx/>
              </a:rPr>
              <a:t>FTE can be either changed at </a:t>
            </a:r>
            <a:r>
              <a:rPr lang="en-US" sz="3400" b="1" u="sng" dirty="0">
                <a:uFillTx/>
              </a:rPr>
              <a:t>Position</a:t>
            </a:r>
            <a:r>
              <a:rPr lang="en-US" sz="3400" b="1" dirty="0">
                <a:uFillTx/>
              </a:rPr>
              <a:t> or at a </a:t>
            </a:r>
            <a:r>
              <a:rPr lang="en-US" sz="3400" b="1" u="sng" dirty="0">
                <a:uFillTx/>
              </a:rPr>
              <a:t>Job</a:t>
            </a:r>
            <a:r>
              <a:rPr lang="en-US" sz="3400" b="1" dirty="0">
                <a:uFillTx/>
              </a:rPr>
              <a:t> level.</a:t>
            </a:r>
          </a:p>
          <a:p>
            <a:pPr marL="0" indent="0">
              <a:buNone/>
            </a:pPr>
            <a:r>
              <a:rPr lang="en-US" dirty="0">
                <a:uFillTx/>
              </a:rPr>
              <a:t> </a:t>
            </a:r>
          </a:p>
          <a:p>
            <a:pPr marL="457200" indent="-457200">
              <a:buFont typeface="+mj-lt"/>
              <a:buAutoNum type="arabicPeriod"/>
            </a:pPr>
            <a:r>
              <a:rPr lang="en-US" dirty="0">
                <a:uFillTx/>
              </a:rPr>
              <a:t>Changing </a:t>
            </a:r>
            <a:r>
              <a:rPr lang="en-US" u="sng" dirty="0">
                <a:uFillTx/>
              </a:rPr>
              <a:t>Position</a:t>
            </a:r>
            <a:r>
              <a:rPr lang="en-US" dirty="0">
                <a:uFillTx/>
              </a:rPr>
              <a:t> FTE</a:t>
            </a:r>
          </a:p>
          <a:p>
            <a:pPr lvl="1"/>
            <a:r>
              <a:rPr lang="en-US" b="1" dirty="0">
                <a:uFillTx/>
              </a:rPr>
              <a:t>Vacant positon </a:t>
            </a:r>
            <a:r>
              <a:rPr lang="en-US" dirty="0">
                <a:uFillTx/>
              </a:rPr>
              <a:t>– changes to FTE for vacant positions can be done via the Position Control Form (PeopleSoft Menu &gt; UC Customizations &gt; UC Extensions &gt; Position Control Request). </a:t>
            </a:r>
          </a:p>
          <a:p>
            <a:pPr lvl="1"/>
            <a:r>
              <a:rPr lang="en-US" b="1" dirty="0">
                <a:uFillTx/>
              </a:rPr>
              <a:t>Filled position </a:t>
            </a:r>
            <a:r>
              <a:rPr lang="en-US" dirty="0">
                <a:uFillTx/>
              </a:rPr>
              <a:t>– changes to FTE for filled positions can be done via PayPath. Please see the UPK ‘Initiate Position Data Change PayPath Transaction (</a:t>
            </a:r>
            <a:r>
              <a:rPr lang="en-US" dirty="0" err="1">
                <a:uFillTx/>
              </a:rPr>
              <a:t>Acad</a:t>
            </a:r>
            <a:r>
              <a:rPr lang="en-US" dirty="0">
                <a:uFillTx/>
              </a:rPr>
              <a:t> FTE Change)’ or ‘Initiate Position Data Change PayPath Transaction (Staff FTE Change)’ for step by step instructions.</a:t>
            </a:r>
          </a:p>
          <a:p>
            <a:pPr marL="457200" lvl="1" indent="0">
              <a:buNone/>
            </a:pPr>
            <a:r>
              <a:rPr lang="en-US" dirty="0">
                <a:uFillTx/>
              </a:rPr>
              <a:t> </a:t>
            </a:r>
          </a:p>
          <a:p>
            <a:pPr marL="457200" indent="-457200">
              <a:buFont typeface="+mj-lt"/>
              <a:buAutoNum type="arabicPeriod"/>
            </a:pPr>
            <a:r>
              <a:rPr lang="en-US" dirty="0">
                <a:uFillTx/>
              </a:rPr>
              <a:t>Changing </a:t>
            </a:r>
            <a:r>
              <a:rPr lang="en-US" u="sng" dirty="0">
                <a:uFillTx/>
              </a:rPr>
              <a:t>Job</a:t>
            </a:r>
            <a:r>
              <a:rPr lang="en-US" dirty="0">
                <a:uFillTx/>
              </a:rPr>
              <a:t> FTE</a:t>
            </a:r>
          </a:p>
          <a:p>
            <a:pPr marL="457200" lvl="1" indent="0">
              <a:buNone/>
            </a:pPr>
            <a:r>
              <a:rPr lang="en-US" dirty="0">
                <a:uFillTx/>
              </a:rPr>
              <a:t>You can also keep the position FTE as 1.00 and only change the job FTE. This will require you to first decouple the position and job FTE so they are independent. Once decoupled the job FTE can be adjusted as needed. Please see the UPK ‘Initiate Job Data FTE Override PayPath Transaction (Staff/</a:t>
            </a:r>
            <a:r>
              <a:rPr lang="en-US" dirty="0" err="1">
                <a:uFillTx/>
              </a:rPr>
              <a:t>Acad</a:t>
            </a:r>
            <a:r>
              <a:rPr lang="en-US" dirty="0">
                <a:uFillTx/>
              </a:rPr>
              <a:t>) for step by step instruction. </a:t>
            </a:r>
          </a:p>
          <a:p>
            <a:pPr marL="0" indent="0">
              <a:buNone/>
            </a:pPr>
            <a:endParaRPr lang="en-US" dirty="0">
              <a:uFillTx/>
            </a:endParaRPr>
          </a:p>
          <a:p>
            <a:pPr marL="0" indent="0">
              <a:buNone/>
            </a:pPr>
            <a:endParaRPr lang="en-US" dirty="0">
              <a:uFillTx/>
            </a:endParaRPr>
          </a:p>
          <a:p>
            <a:pPr>
              <a:buFontTx/>
              <a:buChar char="-"/>
            </a:pPr>
            <a:endParaRPr lang="en-US" dirty="0">
              <a:uFillTx/>
            </a:endParaRPr>
          </a:p>
        </p:txBody>
      </p:sp>
      <p:sp>
        <p:nvSpPr>
          <p:cNvPr id="6" name="Title 5"/>
          <p:cNvSpPr>
            <a:spLocks noGrp="1"/>
          </p:cNvSpPr>
          <p:nvPr>
            <p:ph type="title"/>
          </p:nvPr>
        </p:nvSpPr>
        <p:spPr/>
        <p:txBody>
          <a:bodyPr/>
          <a:lstStyle/>
          <a:p>
            <a:r>
              <a:rPr lang="en-US" sz="3400" dirty="0">
                <a:uFillTx/>
              </a:rPr>
              <a:t>Changes to Position and Job FTE </a:t>
            </a:r>
          </a:p>
        </p:txBody>
      </p:sp>
    </p:spTree>
    <p:extLst>
      <p:ext uri="{BB962C8B-B14F-4D97-AF65-F5344CB8AC3E}">
        <p14:creationId xmlns:p14="http://schemas.microsoft.com/office/powerpoint/2010/main" val="3930854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7145760" y="3772666"/>
            <a:ext cx="1826790" cy="1913758"/>
          </a:xfrm>
          <a:prstGeom prst="rect">
            <a:avLst/>
          </a:prstGeom>
          <a:noFill/>
        </p:spPr>
      </p:pic>
      <p:sp>
        <p:nvSpPr>
          <p:cNvPr id="2" name="Content Placeholder 1"/>
          <p:cNvSpPr>
            <a:spLocks noGrp="1"/>
          </p:cNvSpPr>
          <p:nvPr>
            <p:ph idx="1"/>
          </p:nvPr>
        </p:nvSpPr>
        <p:spPr/>
        <p:txBody>
          <a:bodyPr>
            <a:normAutofit/>
          </a:bodyPr>
          <a:lstStyle/>
          <a:p>
            <a:r>
              <a:rPr lang="en-US" sz="2400" dirty="0">
                <a:uFillTx/>
              </a:rPr>
              <a:t>Watch as your instructor demonstrates how to initiate a position data change PayPath transaction.</a:t>
            </a:r>
          </a:p>
          <a:p>
            <a:r>
              <a:rPr lang="en-US" sz="2400" dirty="0">
                <a:uFillTx/>
              </a:rPr>
              <a:t>Follow along using the UPK topic.</a:t>
            </a:r>
          </a:p>
          <a:p>
            <a:pPr lvl="1"/>
            <a:r>
              <a:rPr lang="en-US" sz="2400" dirty="0">
                <a:uFillTx/>
              </a:rPr>
              <a:t>Open the UCPath Help site and refer to the </a:t>
            </a:r>
            <a:r>
              <a:rPr lang="en-US" sz="2400" b="1" i="1" dirty="0">
                <a:uFillTx/>
              </a:rPr>
              <a:t>Initiate Position Data Change PayPath Transaction (Staff/Acad) </a:t>
            </a:r>
            <a:r>
              <a:rPr lang="en-US" sz="2400" dirty="0">
                <a:uFillTx/>
              </a:rPr>
              <a:t>topic.</a:t>
            </a:r>
          </a:p>
          <a:p>
            <a:r>
              <a:rPr lang="en-US" sz="2400" dirty="0">
                <a:uFillTx/>
              </a:rPr>
              <a:t>Launch the </a:t>
            </a:r>
            <a:r>
              <a:rPr lang="en-US" sz="2400" b="1" dirty="0">
                <a:uFillTx/>
              </a:rPr>
              <a:t>See It </a:t>
            </a:r>
            <a:r>
              <a:rPr lang="en-US" sz="2400" dirty="0">
                <a:uFillTx/>
              </a:rPr>
              <a:t>version of the topic.</a:t>
            </a:r>
          </a:p>
          <a:p>
            <a:r>
              <a:rPr lang="en-US" sz="2400" dirty="0">
                <a:uFillTx/>
              </a:rPr>
              <a:t>At the end of the demonstration, you will have the opportunity to practice this task.</a:t>
            </a:r>
          </a:p>
        </p:txBody>
      </p:sp>
      <p:sp>
        <p:nvSpPr>
          <p:cNvPr id="3" name="Text Placeholder 2"/>
          <p:cNvSpPr>
            <a:spLocks noGrp="1"/>
          </p:cNvSpPr>
          <p:nvPr>
            <p:ph type="body" idx="10"/>
          </p:nvPr>
        </p:nvSpPr>
        <p:spPr>
          <a:xfrm>
            <a:off x="171450" y="1070067"/>
            <a:ext cx="8801100" cy="941613"/>
          </a:xfrm>
        </p:spPr>
        <p:txBody>
          <a:bodyPr>
            <a:noAutofit/>
          </a:bodyPr>
          <a:lstStyle/>
          <a:p>
            <a:r>
              <a:rPr lang="en-US" sz="2600" dirty="0">
                <a:uFillTx/>
              </a:rPr>
              <a:t>Initiate Position Data Change PayPath Transaction (Staff/</a:t>
            </a:r>
            <a:r>
              <a:rPr lang="en-US" sz="2600" dirty="0" err="1">
                <a:uFillTx/>
              </a:rPr>
              <a:t>Acad</a:t>
            </a:r>
            <a:r>
              <a:rPr lang="en-US" sz="2600" dirty="0">
                <a:uFillTx/>
              </a:rPr>
              <a:t>)</a:t>
            </a:r>
            <a:endParaRPr lang="en-US" sz="2600" dirty="0">
              <a:solidFill>
                <a:srgbClr val="FF0000"/>
              </a:solidFill>
              <a:uFillTx/>
            </a:endParaRP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4" cstate="print"/>
          <a:stretch>
            <a:fillRect/>
          </a:stretch>
        </p:blipFill>
        <p:spPr>
          <a:xfrm>
            <a:off x="7782938" y="189519"/>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75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555" y="1303238"/>
            <a:ext cx="8066611" cy="4744652"/>
          </a:xfrm>
        </p:spPr>
        <p:txBody>
          <a:bodyPr>
            <a:normAutofit/>
          </a:bodyPr>
          <a:lstStyle/>
          <a:p>
            <a:pPr marL="0" indent="0">
              <a:buNone/>
            </a:pPr>
            <a:r>
              <a:rPr lang="en-US" sz="2800" b="1" dirty="0">
                <a:uFillTx/>
              </a:rPr>
              <a:t>By the end of this course, you should be able to:</a:t>
            </a:r>
          </a:p>
          <a:p>
            <a:pPr>
              <a:buFont typeface="Arial" panose="020B0604020202020204" pitchFamily="34" charset="0"/>
              <a:buChar char="•"/>
            </a:pPr>
            <a:r>
              <a:rPr lang="en-US" sz="2600" dirty="0">
                <a:uFillTx/>
              </a:rPr>
              <a:t>Understand the PayPath Transaction system process.</a:t>
            </a:r>
          </a:p>
          <a:p>
            <a:pPr>
              <a:buFont typeface="Arial" panose="020B0604020202020204" pitchFamily="34" charset="0"/>
              <a:buChar char="•"/>
            </a:pPr>
            <a:r>
              <a:rPr lang="en-US" sz="2600" dirty="0">
                <a:uFillTx/>
              </a:rPr>
              <a:t>Describe the PayPath Actions entry pages.</a:t>
            </a:r>
          </a:p>
          <a:p>
            <a:pPr>
              <a:buFont typeface="Arial" panose="020B0604020202020204" pitchFamily="34" charset="0"/>
              <a:buChar char="•"/>
            </a:pPr>
            <a:r>
              <a:rPr lang="en-US" sz="2600" dirty="0">
                <a:uFillTx/>
              </a:rPr>
              <a:t>Describe the PayPath transaction action and reason codes.</a:t>
            </a:r>
          </a:p>
          <a:p>
            <a:pPr>
              <a:buFont typeface="Arial" panose="020B0604020202020204" pitchFamily="34" charset="0"/>
              <a:buChar char="•"/>
            </a:pPr>
            <a:r>
              <a:rPr lang="en-US" sz="2600" dirty="0">
                <a:uFillTx/>
              </a:rPr>
              <a:t>Enter position data change PayPath transactions.</a:t>
            </a:r>
          </a:p>
          <a:p>
            <a:pPr>
              <a:buFont typeface="Arial" panose="020B0604020202020204" pitchFamily="34" charset="0"/>
              <a:buChar char="•"/>
            </a:pPr>
            <a:r>
              <a:rPr lang="en-US" sz="2600" dirty="0">
                <a:uFillTx/>
              </a:rPr>
              <a:t>Initiate job data change PayPath transactions.</a:t>
            </a:r>
          </a:p>
          <a:p>
            <a:pPr>
              <a:buFont typeface="Arial" panose="020B0604020202020204" pitchFamily="34" charset="0"/>
              <a:buChar char="•"/>
            </a:pPr>
            <a:r>
              <a:rPr lang="en-US" sz="2600" dirty="0">
                <a:uFillTx/>
              </a:rPr>
              <a:t>Create additional pay PayPath transactions.</a:t>
            </a:r>
          </a:p>
          <a:p>
            <a:pPr marL="0" indent="0">
              <a:buNone/>
            </a:pPr>
            <a:endParaRPr lang="en-US" dirty="0">
              <a:uFillTx/>
            </a:endParaRPr>
          </a:p>
        </p:txBody>
      </p:sp>
      <p:sp>
        <p:nvSpPr>
          <p:cNvPr id="3" name="Title 2"/>
          <p:cNvSpPr>
            <a:spLocks noGrp="1"/>
          </p:cNvSpPr>
          <p:nvPr>
            <p:ph type="title"/>
          </p:nvPr>
        </p:nvSpPr>
        <p:spPr/>
        <p:txBody>
          <a:bodyPr/>
          <a:lstStyle/>
          <a:p>
            <a:r>
              <a:rPr lang="en-US" dirty="0">
                <a:uFillTx/>
              </a:rPr>
              <a:t>Course Objectives </a:t>
            </a:r>
          </a:p>
        </p:txBody>
      </p:sp>
      <p:pic>
        <p:nvPicPr>
          <p:cNvPr id="5" name="Picture 4" descr="La Palabra de Fe: La Llave Que Abre Las Puertas Del Cielo"/>
          <p:cNvPicPr>
            <a:picLocks noChangeAspect="1"/>
          </p:cNvPicPr>
          <p:nvPr/>
        </p:nvPicPr>
        <p:blipFill>
          <a:blip r:embed="rId2" cstate="print"/>
          <a:stretch>
            <a:fillRect/>
          </a:stretch>
        </p:blipFill>
        <p:spPr>
          <a:xfrm rot="1662665">
            <a:off x="334193" y="1285412"/>
            <a:ext cx="583357" cy="583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400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0212" y="2179965"/>
            <a:ext cx="6283465" cy="2513416"/>
          </a:xfrm>
        </p:spPr>
        <p:txBody>
          <a:bodyPr>
            <a:normAutofit/>
          </a:bodyPr>
          <a:lstStyle/>
          <a:p>
            <a:r>
              <a:rPr lang="en-US" sz="2400" dirty="0">
                <a:solidFill>
                  <a:srgbClr val="0070C0"/>
                </a:solidFill>
                <a:effectLst>
                  <a:outerShdw blurRad="38100" dist="38100" dir="2700000" algn="tl">
                    <a:srgbClr val="000000">
                      <a:alpha val="43137"/>
                    </a:srgbClr>
                  </a:outerShdw>
                </a:effectLst>
                <a:uFillTx/>
              </a:rPr>
              <a:t>This is your opportunity to practice this task on your own.</a:t>
            </a:r>
          </a:p>
          <a:p>
            <a:pPr lvl="1"/>
            <a:r>
              <a:rPr lang="en-US" sz="2000" dirty="0">
                <a:solidFill>
                  <a:srgbClr val="0070C0"/>
                </a:solidFill>
                <a:effectLst>
                  <a:outerShdw blurRad="38100" dist="38100" dir="2700000" algn="tl">
                    <a:srgbClr val="000000">
                      <a:alpha val="43137"/>
                    </a:srgbClr>
                  </a:outerShdw>
                </a:effectLst>
                <a:uFillTx/>
              </a:rPr>
              <a:t>Use your workbook to complete the </a:t>
            </a:r>
            <a:r>
              <a:rPr lang="en-US" sz="2000" b="1" dirty="0">
                <a:solidFill>
                  <a:srgbClr val="0070C0"/>
                </a:solidFill>
                <a:effectLst>
                  <a:outerShdw blurRad="38100" dist="38100" dir="2700000" algn="tl">
                    <a:srgbClr val="000000">
                      <a:alpha val="43137"/>
                    </a:srgbClr>
                  </a:outerShdw>
                </a:effectLst>
                <a:uFillTx/>
              </a:rPr>
              <a:t>Initiate Position Data Change </a:t>
            </a:r>
            <a:r>
              <a:rPr lang="en-US" sz="2000" b="1" dirty="0" err="1">
                <a:solidFill>
                  <a:srgbClr val="0070C0"/>
                </a:solidFill>
                <a:effectLst>
                  <a:outerShdw blurRad="38100" dist="38100" dir="2700000" algn="tl">
                    <a:srgbClr val="000000">
                      <a:alpha val="43137"/>
                    </a:srgbClr>
                  </a:outerShdw>
                </a:effectLst>
                <a:uFillTx/>
              </a:rPr>
              <a:t>PayPath</a:t>
            </a:r>
            <a:r>
              <a:rPr lang="en-US" sz="2000" b="1" dirty="0">
                <a:solidFill>
                  <a:srgbClr val="0070C0"/>
                </a:solidFill>
                <a:effectLst>
                  <a:outerShdw blurRad="38100" dist="38100" dir="2700000" algn="tl">
                    <a:srgbClr val="000000">
                      <a:alpha val="43137"/>
                    </a:srgbClr>
                  </a:outerShdw>
                </a:effectLst>
                <a:uFillTx/>
              </a:rPr>
              <a:t> Transaction – Initiate Data Change</a:t>
            </a:r>
            <a:r>
              <a:rPr lang="en-US" sz="2000" dirty="0">
                <a:solidFill>
                  <a:srgbClr val="0070C0"/>
                </a:solidFill>
                <a:effectLst>
                  <a:outerShdw blurRad="38100" dist="38100" dir="2700000" algn="tl">
                    <a:srgbClr val="000000">
                      <a:alpha val="43137"/>
                    </a:srgbClr>
                  </a:outerShdw>
                </a:effectLst>
                <a:uFillTx/>
              </a:rPr>
              <a:t>.</a:t>
            </a:r>
          </a:p>
          <a:p>
            <a:r>
              <a:rPr lang="en-US" sz="2400" dirty="0">
                <a:solidFill>
                  <a:srgbClr val="0070C0"/>
                </a:solidFill>
                <a:effectLst>
                  <a:outerShdw blurRad="38100" dist="38100" dir="2700000" algn="tl">
                    <a:srgbClr val="000000">
                      <a:alpha val="43137"/>
                    </a:srgbClr>
                  </a:outerShdw>
                </a:effectLst>
                <a:uFillTx/>
              </a:rPr>
              <a:t>Ask your instructor for assistance, if needed.</a:t>
            </a:r>
          </a:p>
        </p:txBody>
      </p:sp>
      <p:sp>
        <p:nvSpPr>
          <p:cNvPr id="3" name="Text Placeholder 2"/>
          <p:cNvSpPr>
            <a:spLocks noGrp="1"/>
          </p:cNvSpPr>
          <p:nvPr>
            <p:ph type="body" idx="10"/>
          </p:nvPr>
        </p:nvSpPr>
        <p:spPr>
          <a:xfrm>
            <a:off x="457200" y="1371600"/>
            <a:ext cx="8229600" cy="868680"/>
          </a:xfrm>
        </p:spPr>
        <p:txBody>
          <a:bodyPr>
            <a:noAutofit/>
          </a:bodyPr>
          <a:lstStyle/>
          <a:p>
            <a:pPr>
              <a:lnSpc>
                <a:spcPct val="100000"/>
              </a:lnSpc>
              <a:spcBef>
                <a:spcPts val="0"/>
              </a:spcBef>
            </a:pPr>
            <a:r>
              <a:rPr lang="en-US" sz="2800" dirty="0">
                <a:uFillTx/>
              </a:rPr>
              <a:t>Initiate Position Data Change </a:t>
            </a:r>
            <a:r>
              <a:rPr lang="en-US" sz="2800" dirty="0" err="1">
                <a:uFillTx/>
              </a:rPr>
              <a:t>PayPath</a:t>
            </a:r>
            <a:r>
              <a:rPr lang="en-US" sz="2800" dirty="0">
                <a:uFillTx/>
              </a:rPr>
              <a:t> Transaction</a:t>
            </a:r>
          </a:p>
        </p:txBody>
      </p:sp>
      <p:sp>
        <p:nvSpPr>
          <p:cNvPr id="4" name="Title 3"/>
          <p:cNvSpPr>
            <a:spLocks noGrp="1"/>
          </p:cNvSpPr>
          <p:nvPr>
            <p:ph type="title"/>
          </p:nvPr>
        </p:nvSpPr>
        <p:spPr/>
        <p:txBody>
          <a:bodyPr/>
          <a:lstStyle/>
          <a:p>
            <a:r>
              <a:rPr lang="en-US" dirty="0">
                <a:uFillTx/>
              </a:rPr>
              <a:t>Exercise 1</a:t>
            </a:r>
          </a:p>
        </p:txBody>
      </p:sp>
      <p:pic>
        <p:nvPicPr>
          <p:cNvPr id="6" name="Picture 5"/>
          <p:cNvPicPr>
            <a:picLocks noChangeAspect="1"/>
          </p:cNvPicPr>
          <p:nvPr/>
        </p:nvPicPr>
        <p:blipFill>
          <a:blip r:embed="rId3" cstate="print"/>
          <a:stretch>
            <a:fillRect/>
          </a:stretch>
        </p:blipFill>
        <p:spPr>
          <a:xfrm>
            <a:off x="6072121" y="3909033"/>
            <a:ext cx="2372868" cy="2372868"/>
          </a:xfrm>
          <a:prstGeom prst="rect">
            <a:avLst/>
          </a:prstGeom>
          <a:ln>
            <a:noFill/>
          </a:ln>
          <a:effectLst>
            <a:outerShdw blurRad="292100" dist="139700" dir="2700000" algn="tl" rotWithShape="0">
              <a:srgbClr val="333333">
                <a:alpha val="65000"/>
              </a:srgbClr>
            </a:outerShdw>
          </a:effectLst>
        </p:spPr>
      </p:pic>
      <p:sp>
        <p:nvSpPr>
          <p:cNvPr id="5" name="TextBox 4"/>
          <p:cNvSpPr txBox="1">
            <a:spLocks/>
          </p:cNvSpPr>
          <p:nvPr/>
        </p:nvSpPr>
        <p:spPr>
          <a:xfrm>
            <a:off x="290162" y="4532290"/>
            <a:ext cx="2157089" cy="1600438"/>
          </a:xfrm>
          <a:prstGeom prst="rect">
            <a:avLst/>
          </a:prstGeom>
          <a:noFill/>
          <a:ln w="38100">
            <a:solidFill>
              <a:schemeClr val="accent4"/>
            </a:solidFill>
          </a:ln>
          <a:effectLst>
            <a:outerShdw blurRad="50800" dist="38100" dir="2700000" algn="tl" rotWithShape="0">
              <a:srgbClr val="000000">
                <a:alpha val="40000"/>
              </a:srgbClr>
            </a:outerShdw>
          </a:effectLst>
        </p:spPr>
        <p:txBody>
          <a:bodyPr wrap="square" rtlCol="0">
            <a:spAutoFit/>
          </a:bodyPr>
          <a:lstStyle/>
          <a:p>
            <a:r>
              <a:rPr lang="en-US" b="1" i="1" dirty="0">
                <a:uFillTx/>
              </a:rPr>
              <a:t>Navigation</a:t>
            </a:r>
            <a:r>
              <a:rPr lang="en-US" i="1" dirty="0">
                <a:uFillTx/>
              </a:rPr>
              <a:t>:</a:t>
            </a:r>
          </a:p>
          <a:p>
            <a:endParaRPr lang="en-US" sz="800" i="1" dirty="0">
              <a:uFillTx/>
            </a:endParaRPr>
          </a:p>
          <a:p>
            <a:r>
              <a:rPr lang="en-US" i="1" dirty="0">
                <a:uFillTx/>
              </a:rPr>
              <a:t>PeopleSoft Menu </a:t>
            </a:r>
          </a:p>
          <a:p>
            <a:r>
              <a:rPr lang="en-US" i="1" dirty="0">
                <a:uFillTx/>
              </a:rPr>
              <a:t> &gt; UC Customization</a:t>
            </a:r>
          </a:p>
          <a:p>
            <a:r>
              <a:rPr lang="en-US" i="1" dirty="0">
                <a:uFillTx/>
              </a:rPr>
              <a:t> &gt; UC Extensions</a:t>
            </a:r>
          </a:p>
          <a:p>
            <a:r>
              <a:rPr lang="en-US" i="1" dirty="0">
                <a:uFillTx/>
              </a:rPr>
              <a:t> &gt; </a:t>
            </a:r>
            <a:r>
              <a:rPr lang="en-US" i="1" dirty="0" err="1">
                <a:uFillTx/>
              </a:rPr>
              <a:t>PayPath</a:t>
            </a:r>
            <a:r>
              <a:rPr lang="en-US" i="1" dirty="0">
                <a:uFillTx/>
              </a:rPr>
              <a:t> Actions</a:t>
            </a:r>
          </a:p>
        </p:txBody>
      </p:sp>
    </p:spTree>
    <p:extLst>
      <p:ext uri="{BB962C8B-B14F-4D97-AF65-F5344CB8AC3E}">
        <p14:creationId xmlns:p14="http://schemas.microsoft.com/office/powerpoint/2010/main" val="1586263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9300"/>
            <a:ext cx="8229600" cy="4152900"/>
          </a:xfrm>
        </p:spPr>
        <p:txBody>
          <a:bodyPr>
            <a:noAutofit/>
          </a:bodyPr>
          <a:lstStyle/>
          <a:p>
            <a:r>
              <a:rPr lang="en-US" sz="2000" dirty="0">
                <a:uFillTx/>
              </a:rPr>
              <a:t>Watch as your instructor demonstrates how to initiate a position data change PayPath transaction for a promotion in UCPath. </a:t>
            </a:r>
            <a:endParaRPr lang="en-US" sz="2000" dirty="0">
              <a:solidFill>
                <a:srgbClr val="FF0000"/>
              </a:solidFill>
              <a:uFillTx/>
            </a:endParaRPr>
          </a:p>
          <a:p>
            <a:r>
              <a:rPr lang="en-US" sz="2000" dirty="0">
                <a:uFillTx/>
              </a:rPr>
              <a:t>Follow along using the UPK topic.</a:t>
            </a:r>
          </a:p>
          <a:p>
            <a:pPr lvl="1"/>
            <a:r>
              <a:rPr lang="en-US" sz="1800" b="1" dirty="0">
                <a:uFillTx/>
              </a:rPr>
              <a:t>Academic</a:t>
            </a:r>
            <a:r>
              <a:rPr lang="en-US" sz="1800" dirty="0">
                <a:uFillTx/>
              </a:rPr>
              <a:t>: Open the UCPath Help site and refer to the </a:t>
            </a:r>
            <a:r>
              <a:rPr lang="en-US" sz="1800" i="1" dirty="0">
                <a:uFillTx/>
              </a:rPr>
              <a:t>Initiate Position Data Change PayPath Transaction (Acad Promotion) </a:t>
            </a:r>
            <a:r>
              <a:rPr lang="en-US" sz="1800" dirty="0">
                <a:uFillTx/>
              </a:rPr>
              <a:t>topic.</a:t>
            </a:r>
          </a:p>
          <a:p>
            <a:pPr lvl="1"/>
            <a:r>
              <a:rPr lang="en-US" sz="1800" b="1" dirty="0">
                <a:uFillTx/>
              </a:rPr>
              <a:t>Staff</a:t>
            </a:r>
            <a:r>
              <a:rPr lang="en-US" sz="1800" dirty="0">
                <a:uFillTx/>
              </a:rPr>
              <a:t>: Open the UCPath Help site and refer to the </a:t>
            </a:r>
            <a:r>
              <a:rPr lang="en-US" sz="1800" i="1" dirty="0">
                <a:uFillTx/>
              </a:rPr>
              <a:t>Initiate Position Data Change PayPath Transaction (Staff Promotion) </a:t>
            </a:r>
            <a:r>
              <a:rPr lang="en-US" sz="1800" dirty="0">
                <a:uFillTx/>
              </a:rPr>
              <a:t>topic.</a:t>
            </a:r>
          </a:p>
          <a:p>
            <a:r>
              <a:rPr lang="en-US" sz="2000" dirty="0">
                <a:uFillTx/>
              </a:rPr>
              <a:t>Launch the </a:t>
            </a:r>
            <a:r>
              <a:rPr lang="en-US" sz="2000" b="1" dirty="0">
                <a:uFillTx/>
              </a:rPr>
              <a:t>Print It </a:t>
            </a:r>
            <a:r>
              <a:rPr lang="en-US" sz="2000" dirty="0">
                <a:uFillTx/>
              </a:rPr>
              <a:t>version of the topic.</a:t>
            </a:r>
          </a:p>
          <a:p>
            <a:r>
              <a:rPr lang="en-US" sz="2000" dirty="0">
                <a:uFillTx/>
              </a:rPr>
              <a:t>At the end of the demonstration, you will have the opportunity to practice this task.</a:t>
            </a:r>
          </a:p>
        </p:txBody>
      </p:sp>
      <p:sp>
        <p:nvSpPr>
          <p:cNvPr id="3" name="Text Placeholder 2"/>
          <p:cNvSpPr>
            <a:spLocks noGrp="1"/>
          </p:cNvSpPr>
          <p:nvPr>
            <p:ph type="body" idx="10"/>
          </p:nvPr>
        </p:nvSpPr>
        <p:spPr>
          <a:xfrm>
            <a:off x="459619" y="1206500"/>
            <a:ext cx="8229600" cy="640080"/>
          </a:xfrm>
        </p:spPr>
        <p:txBody>
          <a:bodyPr>
            <a:noAutofit/>
          </a:bodyPr>
          <a:lstStyle/>
          <a:p>
            <a:r>
              <a:rPr lang="en-US" sz="2800" dirty="0">
                <a:uFillTx/>
              </a:rPr>
              <a:t>Initiate Position Data Change PayPath Transaction (Promotion/Reclassification)</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969193" y="189519"/>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208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8386" y="2183889"/>
            <a:ext cx="6283465" cy="2513416"/>
          </a:xfrm>
        </p:spPr>
        <p:txBody>
          <a:bodyPr>
            <a:normAutofit fontScale="92500"/>
          </a:bodyPr>
          <a:lstStyle/>
          <a:p>
            <a:r>
              <a:rPr lang="en-US" sz="2400" dirty="0">
                <a:solidFill>
                  <a:srgbClr val="0070C0"/>
                </a:solidFill>
                <a:effectLst>
                  <a:outerShdw blurRad="38100" dist="38100" dir="2700000" algn="tl">
                    <a:srgbClr val="000000">
                      <a:alpha val="43137"/>
                    </a:srgbClr>
                  </a:outerShdw>
                </a:effectLst>
                <a:uFillTx/>
              </a:rPr>
              <a:t>This is your opportunity to practice this task on your own.</a:t>
            </a:r>
          </a:p>
          <a:p>
            <a:pPr lvl="1"/>
            <a:r>
              <a:rPr lang="en-US" sz="2000" dirty="0">
                <a:solidFill>
                  <a:srgbClr val="0070C0"/>
                </a:solidFill>
                <a:effectLst>
                  <a:outerShdw blurRad="38100" dist="38100" dir="2700000" algn="tl">
                    <a:srgbClr val="000000">
                      <a:alpha val="43137"/>
                    </a:srgbClr>
                  </a:outerShdw>
                </a:effectLst>
                <a:uFillTx/>
              </a:rPr>
              <a:t>Use your workbook to complete the Initiate Position Data Change </a:t>
            </a:r>
            <a:r>
              <a:rPr lang="en-US" sz="2000" dirty="0" err="1">
                <a:solidFill>
                  <a:srgbClr val="0070C0"/>
                </a:solidFill>
                <a:effectLst>
                  <a:outerShdw blurRad="38100" dist="38100" dir="2700000" algn="tl">
                    <a:srgbClr val="000000">
                      <a:alpha val="43137"/>
                    </a:srgbClr>
                  </a:outerShdw>
                </a:effectLst>
                <a:uFillTx/>
              </a:rPr>
              <a:t>PayPath</a:t>
            </a:r>
            <a:r>
              <a:rPr lang="en-US" sz="2000" dirty="0">
                <a:solidFill>
                  <a:srgbClr val="0070C0"/>
                </a:solidFill>
                <a:effectLst>
                  <a:outerShdw blurRad="38100" dist="38100" dir="2700000" algn="tl">
                    <a:srgbClr val="000000">
                      <a:alpha val="43137"/>
                    </a:srgbClr>
                  </a:outerShdw>
                </a:effectLst>
                <a:uFillTx/>
              </a:rPr>
              <a:t> Transaction (</a:t>
            </a:r>
            <a:r>
              <a:rPr lang="en-US" sz="2000" dirty="0" err="1">
                <a:solidFill>
                  <a:srgbClr val="0070C0"/>
                </a:solidFill>
                <a:effectLst>
                  <a:outerShdw blurRad="38100" dist="38100" dir="2700000" algn="tl">
                    <a:srgbClr val="000000">
                      <a:alpha val="43137"/>
                    </a:srgbClr>
                  </a:outerShdw>
                </a:effectLst>
                <a:uFillTx/>
              </a:rPr>
              <a:t>Acad</a:t>
            </a:r>
            <a:r>
              <a:rPr lang="en-US" sz="2000" dirty="0">
                <a:solidFill>
                  <a:srgbClr val="0070C0"/>
                </a:solidFill>
                <a:effectLst>
                  <a:outerShdw blurRad="38100" dist="38100" dir="2700000" algn="tl">
                    <a:srgbClr val="000000">
                      <a:alpha val="43137"/>
                    </a:srgbClr>
                  </a:outerShdw>
                </a:effectLst>
                <a:uFillTx/>
              </a:rPr>
              <a:t> Promotion).</a:t>
            </a:r>
          </a:p>
          <a:p>
            <a:pPr lvl="1"/>
            <a:r>
              <a:rPr lang="en-US" sz="2000" dirty="0">
                <a:solidFill>
                  <a:srgbClr val="0070C0"/>
                </a:solidFill>
                <a:effectLst>
                  <a:outerShdw blurRad="38100" dist="38100" dir="2700000" algn="tl">
                    <a:srgbClr val="000000">
                      <a:alpha val="43137"/>
                    </a:srgbClr>
                  </a:outerShdw>
                </a:effectLst>
                <a:uFillTx/>
              </a:rPr>
              <a:t>Use your workbook to complete the Initiate Position Data Change </a:t>
            </a:r>
            <a:r>
              <a:rPr lang="en-US" sz="2000" dirty="0" err="1">
                <a:solidFill>
                  <a:srgbClr val="0070C0"/>
                </a:solidFill>
                <a:effectLst>
                  <a:outerShdw blurRad="38100" dist="38100" dir="2700000" algn="tl">
                    <a:srgbClr val="000000">
                      <a:alpha val="43137"/>
                    </a:srgbClr>
                  </a:outerShdw>
                </a:effectLst>
                <a:uFillTx/>
              </a:rPr>
              <a:t>PayPath</a:t>
            </a:r>
            <a:r>
              <a:rPr lang="en-US" sz="2000" dirty="0">
                <a:solidFill>
                  <a:srgbClr val="0070C0"/>
                </a:solidFill>
                <a:effectLst>
                  <a:outerShdw blurRad="38100" dist="38100" dir="2700000" algn="tl">
                    <a:srgbClr val="000000">
                      <a:alpha val="43137"/>
                    </a:srgbClr>
                  </a:outerShdw>
                </a:effectLst>
                <a:uFillTx/>
              </a:rPr>
              <a:t> Transaction (Staff Promotion).</a:t>
            </a:r>
          </a:p>
          <a:p>
            <a:r>
              <a:rPr lang="en-US" sz="2400" dirty="0">
                <a:solidFill>
                  <a:srgbClr val="0070C0"/>
                </a:solidFill>
                <a:effectLst>
                  <a:outerShdw blurRad="38100" dist="38100" dir="2700000" algn="tl">
                    <a:srgbClr val="000000">
                      <a:alpha val="43137"/>
                    </a:srgbClr>
                  </a:outerShdw>
                </a:effectLst>
                <a:uFillTx/>
              </a:rPr>
              <a:t>Ask your instructor for assistance, if needed.</a:t>
            </a:r>
          </a:p>
        </p:txBody>
      </p:sp>
      <p:sp>
        <p:nvSpPr>
          <p:cNvPr id="3" name="Text Placeholder 2"/>
          <p:cNvSpPr>
            <a:spLocks noGrp="1"/>
          </p:cNvSpPr>
          <p:nvPr>
            <p:ph type="body" idx="10"/>
          </p:nvPr>
        </p:nvSpPr>
        <p:spPr>
          <a:xfrm>
            <a:off x="459619" y="1216329"/>
            <a:ext cx="8229600" cy="868680"/>
          </a:xfrm>
        </p:spPr>
        <p:txBody>
          <a:bodyPr>
            <a:noAutofit/>
          </a:bodyPr>
          <a:lstStyle/>
          <a:p>
            <a:pPr>
              <a:lnSpc>
                <a:spcPct val="100000"/>
              </a:lnSpc>
              <a:spcBef>
                <a:spcPts val="0"/>
              </a:spcBef>
            </a:pPr>
            <a:r>
              <a:rPr lang="en-US" sz="2800" dirty="0">
                <a:uFillTx/>
              </a:rPr>
              <a:t>Initiate Position Data Change </a:t>
            </a:r>
            <a:r>
              <a:rPr lang="en-US" sz="2800" dirty="0" err="1">
                <a:uFillTx/>
              </a:rPr>
              <a:t>PayPath</a:t>
            </a:r>
            <a:r>
              <a:rPr lang="en-US" sz="2800" dirty="0">
                <a:uFillTx/>
              </a:rPr>
              <a:t> Transaction (Promotion/Reclassification)</a:t>
            </a:r>
          </a:p>
        </p:txBody>
      </p:sp>
      <p:sp>
        <p:nvSpPr>
          <p:cNvPr id="4" name="Title 3"/>
          <p:cNvSpPr>
            <a:spLocks noGrp="1"/>
          </p:cNvSpPr>
          <p:nvPr>
            <p:ph type="title"/>
          </p:nvPr>
        </p:nvSpPr>
        <p:spPr/>
        <p:txBody>
          <a:bodyPr/>
          <a:lstStyle/>
          <a:p>
            <a:r>
              <a:rPr lang="en-US" dirty="0">
                <a:uFillTx/>
              </a:rPr>
              <a:t>Exercise 2</a:t>
            </a:r>
          </a:p>
        </p:txBody>
      </p:sp>
      <p:pic>
        <p:nvPicPr>
          <p:cNvPr id="6" name="Picture 5"/>
          <p:cNvPicPr>
            <a:picLocks noChangeAspect="1"/>
          </p:cNvPicPr>
          <p:nvPr/>
        </p:nvPicPr>
        <p:blipFill>
          <a:blip r:embed="rId3" cstate="print"/>
          <a:stretch>
            <a:fillRect/>
          </a:stretch>
        </p:blipFill>
        <p:spPr>
          <a:xfrm>
            <a:off x="6212798" y="4161209"/>
            <a:ext cx="2372868" cy="2372868"/>
          </a:xfrm>
          <a:prstGeom prst="rect">
            <a:avLst/>
          </a:prstGeom>
          <a:ln>
            <a:noFill/>
          </a:ln>
          <a:effectLst>
            <a:outerShdw blurRad="292100" dist="139700" dir="2700000" algn="tl" rotWithShape="0">
              <a:srgbClr val="333333">
                <a:alpha val="65000"/>
              </a:srgbClr>
            </a:outerShdw>
          </a:effectLst>
        </p:spPr>
      </p:pic>
      <p:sp>
        <p:nvSpPr>
          <p:cNvPr id="8" name="TextBox 7"/>
          <p:cNvSpPr txBox="1">
            <a:spLocks/>
          </p:cNvSpPr>
          <p:nvPr/>
        </p:nvSpPr>
        <p:spPr>
          <a:xfrm>
            <a:off x="128116" y="4693381"/>
            <a:ext cx="2157089" cy="1600438"/>
          </a:xfrm>
          <a:prstGeom prst="rect">
            <a:avLst/>
          </a:prstGeom>
          <a:noFill/>
          <a:ln w="38100">
            <a:solidFill>
              <a:schemeClr val="accent4"/>
            </a:solidFill>
          </a:ln>
          <a:effectLst>
            <a:outerShdw blurRad="50800" dist="38100" algn="l" rotWithShape="0">
              <a:srgbClr val="000000">
                <a:alpha val="40000"/>
              </a:srgbClr>
            </a:outerShdw>
          </a:effectLst>
        </p:spPr>
        <p:txBody>
          <a:bodyPr wrap="square" rtlCol="0">
            <a:spAutoFit/>
          </a:bodyPr>
          <a:lstStyle/>
          <a:p>
            <a:r>
              <a:rPr lang="en-US" b="1" i="1" dirty="0">
                <a:uFillTx/>
              </a:rPr>
              <a:t>Navigation</a:t>
            </a:r>
            <a:r>
              <a:rPr lang="en-US" i="1" dirty="0">
                <a:uFillTx/>
              </a:rPr>
              <a:t>:</a:t>
            </a:r>
          </a:p>
          <a:p>
            <a:endParaRPr lang="en-US" sz="800" i="1" dirty="0">
              <a:uFillTx/>
            </a:endParaRPr>
          </a:p>
          <a:p>
            <a:r>
              <a:rPr lang="en-US" i="1" dirty="0">
                <a:uFillTx/>
              </a:rPr>
              <a:t>PeopleSoft Menu </a:t>
            </a:r>
          </a:p>
          <a:p>
            <a:r>
              <a:rPr lang="en-US" i="1" dirty="0">
                <a:uFillTx/>
              </a:rPr>
              <a:t> &gt; UC Customization</a:t>
            </a:r>
          </a:p>
          <a:p>
            <a:r>
              <a:rPr lang="en-US" i="1" dirty="0">
                <a:uFillTx/>
              </a:rPr>
              <a:t> &gt; UC Extensions</a:t>
            </a:r>
          </a:p>
          <a:p>
            <a:r>
              <a:rPr lang="en-US" i="1" dirty="0">
                <a:uFillTx/>
              </a:rPr>
              <a:t> &gt; </a:t>
            </a:r>
            <a:r>
              <a:rPr lang="en-US" i="1" dirty="0" err="1">
                <a:uFillTx/>
              </a:rPr>
              <a:t>PayPath</a:t>
            </a:r>
            <a:r>
              <a:rPr lang="en-US" i="1" dirty="0">
                <a:uFillTx/>
              </a:rPr>
              <a:t> Actions</a:t>
            </a:r>
          </a:p>
        </p:txBody>
      </p:sp>
    </p:spTree>
    <p:extLst>
      <p:ext uri="{BB962C8B-B14F-4D97-AF65-F5344CB8AC3E}">
        <p14:creationId xmlns:p14="http://schemas.microsoft.com/office/powerpoint/2010/main" val="1531631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uFillTx/>
              </a:rPr>
              <a:t>Watch as your instructor demonstrates how to initiate a position data change PayPath transaction for an FTE change in UCPath.</a:t>
            </a:r>
          </a:p>
          <a:p>
            <a:r>
              <a:rPr lang="en-US" sz="2000" dirty="0">
                <a:uFillTx/>
              </a:rPr>
              <a:t>Follow along using the UPK topic.</a:t>
            </a:r>
          </a:p>
          <a:p>
            <a:pPr lvl="1"/>
            <a:r>
              <a:rPr lang="en-US" sz="1800" b="1" dirty="0">
                <a:uFillTx/>
              </a:rPr>
              <a:t>Academic</a:t>
            </a:r>
            <a:r>
              <a:rPr lang="en-US" sz="1800" dirty="0">
                <a:uFillTx/>
              </a:rPr>
              <a:t>: Open the UCPath Help site and refer to the </a:t>
            </a:r>
            <a:r>
              <a:rPr lang="en-US" sz="1800" i="1" dirty="0">
                <a:uFillTx/>
              </a:rPr>
              <a:t>Initiate Position Data Change PayPath Transaction (Acad FTE Change) </a:t>
            </a:r>
            <a:r>
              <a:rPr lang="en-US" sz="1800" dirty="0">
                <a:uFillTx/>
              </a:rPr>
              <a:t>topic.</a:t>
            </a:r>
          </a:p>
          <a:p>
            <a:pPr lvl="1"/>
            <a:r>
              <a:rPr lang="en-US" sz="1800" b="1" dirty="0">
                <a:uFillTx/>
              </a:rPr>
              <a:t>Staff</a:t>
            </a:r>
            <a:r>
              <a:rPr lang="en-US" sz="1800" dirty="0">
                <a:uFillTx/>
              </a:rPr>
              <a:t>: Open the UCPath Help site and refer to the </a:t>
            </a:r>
            <a:r>
              <a:rPr lang="en-US" sz="1800" i="1" dirty="0">
                <a:uFillTx/>
              </a:rPr>
              <a:t>Initiate Position Data Change PayPath Transaction (Staff FTE Change) </a:t>
            </a:r>
            <a:r>
              <a:rPr lang="en-US" sz="1800" dirty="0">
                <a:uFillTx/>
              </a:rPr>
              <a:t>topic.</a:t>
            </a:r>
          </a:p>
          <a:p>
            <a:r>
              <a:rPr lang="en-US" sz="2000" dirty="0">
                <a:uFillTx/>
              </a:rPr>
              <a:t>Launch the </a:t>
            </a:r>
            <a:r>
              <a:rPr lang="en-US" sz="2000" b="1" dirty="0">
                <a:uFillTx/>
              </a:rPr>
              <a:t>Print It </a:t>
            </a:r>
            <a:r>
              <a:rPr lang="en-US" sz="2000" dirty="0">
                <a:uFillTx/>
              </a:rPr>
              <a:t>version of the topic.</a:t>
            </a:r>
          </a:p>
          <a:p>
            <a:r>
              <a:rPr lang="en-US" sz="2000" dirty="0">
                <a:uFillTx/>
              </a:rPr>
              <a:t>At the end of the demonstration, you will have the opportunity to practice this task.</a:t>
            </a:r>
          </a:p>
        </p:txBody>
      </p:sp>
      <p:sp>
        <p:nvSpPr>
          <p:cNvPr id="3" name="Text Placeholder 2"/>
          <p:cNvSpPr>
            <a:spLocks noGrp="1"/>
          </p:cNvSpPr>
          <p:nvPr>
            <p:ph type="body" idx="10"/>
          </p:nvPr>
        </p:nvSpPr>
        <p:spPr>
          <a:xfrm>
            <a:off x="457200" y="1137205"/>
            <a:ext cx="8229600" cy="640080"/>
          </a:xfrm>
        </p:spPr>
        <p:txBody>
          <a:bodyPr>
            <a:noAutofit/>
          </a:bodyPr>
          <a:lstStyle/>
          <a:p>
            <a:r>
              <a:rPr lang="en-US" sz="2800" dirty="0">
                <a:uFillTx/>
              </a:rPr>
              <a:t>Initiate Position Data Change PayPath Transaction (FTE Change)</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0538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9490" y="2011224"/>
            <a:ext cx="6283465" cy="2513416"/>
          </a:xfrm>
        </p:spPr>
        <p:txBody>
          <a:bodyPr>
            <a:normAutofit fontScale="92500" lnSpcReduction="10000"/>
          </a:bodyPr>
          <a:lstStyle/>
          <a:p>
            <a:r>
              <a:rPr lang="en-US" sz="2400" dirty="0">
                <a:solidFill>
                  <a:srgbClr val="0070C0"/>
                </a:solidFill>
                <a:effectLst>
                  <a:outerShdw blurRad="38100" dist="38100" dir="2700000" algn="tl">
                    <a:srgbClr val="000000">
                      <a:alpha val="43137"/>
                    </a:srgbClr>
                  </a:outerShdw>
                </a:effectLst>
                <a:uFillTx/>
              </a:rPr>
              <a:t>This is your opportunity to practice this task on your own.</a:t>
            </a:r>
          </a:p>
          <a:p>
            <a:pPr lvl="1"/>
            <a:r>
              <a:rPr lang="en-US" sz="2000" dirty="0">
                <a:solidFill>
                  <a:srgbClr val="0070C0"/>
                </a:solidFill>
                <a:effectLst>
                  <a:outerShdw blurRad="38100" dist="38100" dir="2700000" algn="tl">
                    <a:srgbClr val="000000">
                      <a:alpha val="43137"/>
                    </a:srgbClr>
                  </a:outerShdw>
                </a:effectLst>
                <a:uFillTx/>
              </a:rPr>
              <a:t>Use your workbook to Initiate Position Data Change </a:t>
            </a:r>
            <a:r>
              <a:rPr lang="en-US" sz="2000" dirty="0" err="1">
                <a:solidFill>
                  <a:srgbClr val="0070C0"/>
                </a:solidFill>
                <a:effectLst>
                  <a:outerShdw blurRad="38100" dist="38100" dir="2700000" algn="tl">
                    <a:srgbClr val="000000">
                      <a:alpha val="43137"/>
                    </a:srgbClr>
                  </a:outerShdw>
                </a:effectLst>
                <a:uFillTx/>
              </a:rPr>
              <a:t>PayPath</a:t>
            </a:r>
            <a:r>
              <a:rPr lang="en-US" sz="2000" dirty="0">
                <a:solidFill>
                  <a:srgbClr val="0070C0"/>
                </a:solidFill>
                <a:effectLst>
                  <a:outerShdw blurRad="38100" dist="38100" dir="2700000" algn="tl">
                    <a:srgbClr val="000000">
                      <a:alpha val="43137"/>
                    </a:srgbClr>
                  </a:outerShdw>
                </a:effectLst>
                <a:uFillTx/>
              </a:rPr>
              <a:t> Transaction (</a:t>
            </a:r>
            <a:r>
              <a:rPr lang="en-US" sz="2000" dirty="0" err="1">
                <a:solidFill>
                  <a:srgbClr val="0070C0"/>
                </a:solidFill>
                <a:effectLst>
                  <a:outerShdw blurRad="38100" dist="38100" dir="2700000" algn="tl">
                    <a:srgbClr val="000000">
                      <a:alpha val="43137"/>
                    </a:srgbClr>
                  </a:outerShdw>
                </a:effectLst>
                <a:uFillTx/>
              </a:rPr>
              <a:t>Acad</a:t>
            </a:r>
            <a:r>
              <a:rPr lang="en-US" sz="2000" dirty="0">
                <a:solidFill>
                  <a:srgbClr val="0070C0"/>
                </a:solidFill>
                <a:effectLst>
                  <a:outerShdw blurRad="38100" dist="38100" dir="2700000" algn="tl">
                    <a:srgbClr val="000000">
                      <a:alpha val="43137"/>
                    </a:srgbClr>
                  </a:outerShdw>
                </a:effectLst>
                <a:uFillTx/>
              </a:rPr>
              <a:t> FTE Change).</a:t>
            </a:r>
          </a:p>
          <a:p>
            <a:pPr lvl="1"/>
            <a:r>
              <a:rPr lang="en-US" sz="2000" dirty="0">
                <a:solidFill>
                  <a:srgbClr val="0070C0"/>
                </a:solidFill>
                <a:effectLst>
                  <a:outerShdw blurRad="38100" dist="38100" dir="2700000" algn="tl">
                    <a:srgbClr val="000000">
                      <a:alpha val="43137"/>
                    </a:srgbClr>
                  </a:outerShdw>
                </a:effectLst>
                <a:uFillTx/>
              </a:rPr>
              <a:t>Use your workbook to Initiate Position Data Change </a:t>
            </a:r>
            <a:r>
              <a:rPr lang="en-US" sz="2000" dirty="0" err="1">
                <a:solidFill>
                  <a:srgbClr val="0070C0"/>
                </a:solidFill>
                <a:effectLst>
                  <a:outerShdw blurRad="38100" dist="38100" dir="2700000" algn="tl">
                    <a:srgbClr val="000000">
                      <a:alpha val="43137"/>
                    </a:srgbClr>
                  </a:outerShdw>
                </a:effectLst>
                <a:uFillTx/>
              </a:rPr>
              <a:t>PayPath</a:t>
            </a:r>
            <a:r>
              <a:rPr lang="en-US" sz="2000" dirty="0">
                <a:solidFill>
                  <a:srgbClr val="0070C0"/>
                </a:solidFill>
                <a:effectLst>
                  <a:outerShdw blurRad="38100" dist="38100" dir="2700000" algn="tl">
                    <a:srgbClr val="000000">
                      <a:alpha val="43137"/>
                    </a:srgbClr>
                  </a:outerShdw>
                </a:effectLst>
                <a:uFillTx/>
              </a:rPr>
              <a:t> Transaction (Staff FTE Change).</a:t>
            </a:r>
          </a:p>
          <a:p>
            <a:pPr marL="457200" lvl="1" indent="0">
              <a:buNone/>
            </a:pPr>
            <a:endParaRPr lang="en-US" sz="2000" dirty="0">
              <a:solidFill>
                <a:srgbClr val="0070C0"/>
              </a:solidFill>
              <a:effectLst>
                <a:outerShdw blurRad="38100" dist="38100" dir="2700000" algn="tl">
                  <a:srgbClr val="000000">
                    <a:alpha val="43137"/>
                  </a:srgbClr>
                </a:outerShdw>
              </a:effectLst>
              <a:uFillTx/>
            </a:endParaRPr>
          </a:p>
          <a:p>
            <a:pPr marL="457200" lvl="1" indent="0">
              <a:buNone/>
            </a:pPr>
            <a:r>
              <a:rPr lang="en-US" sz="2000" dirty="0">
                <a:solidFill>
                  <a:srgbClr val="0070C0"/>
                </a:solidFill>
                <a:effectLst>
                  <a:outerShdw blurRad="38100" dist="38100" dir="2700000" algn="tl">
                    <a:srgbClr val="000000">
                      <a:alpha val="43137"/>
                    </a:srgbClr>
                  </a:outerShdw>
                </a:effectLst>
                <a:uFillTx/>
              </a:rPr>
              <a:t>Ask your instructor for assistance, if needed.</a:t>
            </a:r>
          </a:p>
        </p:txBody>
      </p:sp>
      <p:sp>
        <p:nvSpPr>
          <p:cNvPr id="3" name="Text Placeholder 2"/>
          <p:cNvSpPr>
            <a:spLocks noGrp="1"/>
          </p:cNvSpPr>
          <p:nvPr>
            <p:ph type="body" idx="10"/>
          </p:nvPr>
        </p:nvSpPr>
        <p:spPr>
          <a:xfrm>
            <a:off x="459619" y="1160577"/>
            <a:ext cx="8229600" cy="868680"/>
          </a:xfrm>
        </p:spPr>
        <p:txBody>
          <a:bodyPr>
            <a:noAutofit/>
          </a:bodyPr>
          <a:lstStyle/>
          <a:p>
            <a:pPr>
              <a:lnSpc>
                <a:spcPct val="100000"/>
              </a:lnSpc>
              <a:spcBef>
                <a:spcPts val="0"/>
              </a:spcBef>
            </a:pPr>
            <a:r>
              <a:rPr lang="en-US" sz="2800" dirty="0">
                <a:uFillTx/>
              </a:rPr>
              <a:t>Initiate Position Data Change </a:t>
            </a:r>
            <a:r>
              <a:rPr lang="en-US" sz="2800" dirty="0" err="1">
                <a:uFillTx/>
              </a:rPr>
              <a:t>PayPath</a:t>
            </a:r>
            <a:r>
              <a:rPr lang="en-US" sz="2800" dirty="0">
                <a:uFillTx/>
              </a:rPr>
              <a:t> Transaction</a:t>
            </a:r>
          </a:p>
        </p:txBody>
      </p:sp>
      <p:sp>
        <p:nvSpPr>
          <p:cNvPr id="4" name="Title 3"/>
          <p:cNvSpPr>
            <a:spLocks noGrp="1"/>
          </p:cNvSpPr>
          <p:nvPr>
            <p:ph type="title"/>
          </p:nvPr>
        </p:nvSpPr>
        <p:spPr/>
        <p:txBody>
          <a:bodyPr/>
          <a:lstStyle/>
          <a:p>
            <a:r>
              <a:rPr lang="en-US" dirty="0">
                <a:uFillTx/>
              </a:rPr>
              <a:t>Exercise </a:t>
            </a:r>
            <a:r>
              <a:rPr lang="en-US" dirty="0"/>
              <a:t>2</a:t>
            </a:r>
            <a:endParaRPr lang="en-US" dirty="0">
              <a:uFillTx/>
            </a:endParaRPr>
          </a:p>
        </p:txBody>
      </p:sp>
      <p:pic>
        <p:nvPicPr>
          <p:cNvPr id="6" name="Picture 5"/>
          <p:cNvPicPr>
            <a:picLocks noChangeAspect="1"/>
          </p:cNvPicPr>
          <p:nvPr/>
        </p:nvPicPr>
        <p:blipFill>
          <a:blip r:embed="rId3" cstate="print"/>
          <a:stretch>
            <a:fillRect/>
          </a:stretch>
        </p:blipFill>
        <p:spPr>
          <a:xfrm>
            <a:off x="6419362" y="4188853"/>
            <a:ext cx="2372868" cy="2372868"/>
          </a:xfrm>
          <a:prstGeom prst="rect">
            <a:avLst/>
          </a:prstGeom>
          <a:ln>
            <a:noFill/>
          </a:ln>
          <a:effectLst>
            <a:outerShdw blurRad="292100" dist="139700" dir="2700000" algn="tl" rotWithShape="0">
              <a:srgbClr val="333333">
                <a:alpha val="65000"/>
              </a:srgbClr>
            </a:outerShdw>
          </a:effectLst>
        </p:spPr>
      </p:pic>
      <p:sp>
        <p:nvSpPr>
          <p:cNvPr id="8" name="TextBox 7"/>
          <p:cNvSpPr txBox="1">
            <a:spLocks/>
          </p:cNvSpPr>
          <p:nvPr/>
        </p:nvSpPr>
        <p:spPr>
          <a:xfrm>
            <a:off x="290162" y="4575068"/>
            <a:ext cx="2157089" cy="1600438"/>
          </a:xfrm>
          <a:prstGeom prst="rect">
            <a:avLst/>
          </a:prstGeom>
          <a:noFill/>
          <a:ln w="38100">
            <a:solidFill>
              <a:schemeClr val="accent4"/>
            </a:solidFill>
          </a:ln>
          <a:effectLst>
            <a:outerShdw blurRad="50800" dist="38100" algn="l" rotWithShape="0">
              <a:srgbClr val="000000">
                <a:alpha val="40000"/>
              </a:srgbClr>
            </a:outerShdw>
          </a:effectLst>
        </p:spPr>
        <p:txBody>
          <a:bodyPr wrap="square" rtlCol="0">
            <a:spAutoFit/>
          </a:bodyPr>
          <a:lstStyle/>
          <a:p>
            <a:r>
              <a:rPr lang="en-US" b="1" i="1" dirty="0">
                <a:uFillTx/>
              </a:rPr>
              <a:t>Navigation</a:t>
            </a:r>
            <a:r>
              <a:rPr lang="en-US" i="1" dirty="0">
                <a:uFillTx/>
              </a:rPr>
              <a:t>:</a:t>
            </a:r>
          </a:p>
          <a:p>
            <a:endParaRPr lang="en-US" sz="800" i="1" dirty="0">
              <a:uFillTx/>
            </a:endParaRPr>
          </a:p>
          <a:p>
            <a:r>
              <a:rPr lang="en-US" i="1" dirty="0">
                <a:uFillTx/>
              </a:rPr>
              <a:t>PeopleSoft Menu </a:t>
            </a:r>
          </a:p>
          <a:p>
            <a:r>
              <a:rPr lang="en-US" i="1" dirty="0">
                <a:uFillTx/>
              </a:rPr>
              <a:t> &gt; UC Customization</a:t>
            </a:r>
          </a:p>
          <a:p>
            <a:r>
              <a:rPr lang="en-US" i="1" dirty="0">
                <a:uFillTx/>
              </a:rPr>
              <a:t> &gt; UC Extensions</a:t>
            </a:r>
          </a:p>
          <a:p>
            <a:r>
              <a:rPr lang="en-US" i="1" dirty="0">
                <a:uFillTx/>
              </a:rPr>
              <a:t> &gt; </a:t>
            </a:r>
            <a:r>
              <a:rPr lang="en-US" i="1" dirty="0" err="1">
                <a:uFillTx/>
              </a:rPr>
              <a:t>PayPath</a:t>
            </a:r>
            <a:r>
              <a:rPr lang="en-US" i="1" dirty="0">
                <a:uFillTx/>
              </a:rPr>
              <a:t> Actions</a:t>
            </a:r>
          </a:p>
        </p:txBody>
      </p:sp>
    </p:spTree>
    <p:extLst>
      <p:ext uri="{BB962C8B-B14F-4D97-AF65-F5344CB8AC3E}">
        <p14:creationId xmlns:p14="http://schemas.microsoft.com/office/powerpoint/2010/main" val="1614195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60663" y="1371600"/>
            <a:ext cx="7844425" cy="4800600"/>
          </a:xfrm>
        </p:spPr>
        <p:txBody>
          <a:bodyPr/>
          <a:lstStyle/>
          <a:p>
            <a:pPr marL="0" indent="0">
              <a:buNone/>
            </a:pPr>
            <a:r>
              <a:rPr lang="en-US" dirty="0">
                <a:uFillTx/>
              </a:rPr>
              <a:t>Having completed this lesson, you should be able to:</a:t>
            </a:r>
          </a:p>
          <a:p>
            <a:r>
              <a:rPr lang="en-US" sz="2800" dirty="0">
                <a:uFillTx/>
              </a:rPr>
              <a:t>Describe the key system steps to complete a position data change PayPath transaction.</a:t>
            </a:r>
          </a:p>
          <a:p>
            <a:r>
              <a:rPr lang="en-US" sz="2800" dirty="0">
                <a:uFillTx/>
              </a:rPr>
              <a:t>Initiate position data change PayPath transactions.</a:t>
            </a:r>
          </a:p>
        </p:txBody>
      </p:sp>
      <p:sp>
        <p:nvSpPr>
          <p:cNvPr id="4" name="Title 3"/>
          <p:cNvSpPr>
            <a:spLocks noGrp="1"/>
          </p:cNvSpPr>
          <p:nvPr>
            <p:ph type="title"/>
          </p:nvPr>
        </p:nvSpPr>
        <p:spPr/>
        <p:txBody>
          <a:bodyPr/>
          <a:lstStyle/>
          <a:p>
            <a:r>
              <a:rPr lang="en-US" dirty="0">
                <a:uFillTx/>
              </a:rPr>
              <a:t>Lesson Objectives Review</a:t>
            </a:r>
          </a:p>
        </p:txBody>
      </p:sp>
      <p:pic>
        <p:nvPicPr>
          <p:cNvPr id="6" name="Picture 5"/>
          <p:cNvPicPr>
            <a:picLocks noChangeAspect="1"/>
          </p:cNvPicPr>
          <p:nvPr/>
        </p:nvPicPr>
        <p:blipFill>
          <a:blip r:embed="rId3" cstate="print"/>
          <a:stretch>
            <a:fillRect/>
          </a:stretch>
        </p:blipFill>
        <p:spPr>
          <a:xfrm>
            <a:off x="459619" y="1371600"/>
            <a:ext cx="401044" cy="410668"/>
          </a:xfrm>
          <a:prstGeom prst="rect">
            <a:avLst/>
          </a:prstGeom>
        </p:spPr>
      </p:pic>
    </p:spTree>
    <p:extLst>
      <p:ext uri="{BB962C8B-B14F-4D97-AF65-F5344CB8AC3E}">
        <p14:creationId xmlns:p14="http://schemas.microsoft.com/office/powerpoint/2010/main" val="2883359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1058"/>
            <a:ext cx="8229600" cy="4160520"/>
          </a:xfrm>
        </p:spPr>
        <p:txBody>
          <a:bodyPr>
            <a:normAutofit/>
          </a:bodyPr>
          <a:lstStyle/>
          <a:p>
            <a:r>
              <a:rPr lang="en-US" sz="2800" dirty="0">
                <a:uFillTx/>
              </a:rPr>
              <a:t>You now have the opportunity to assess your knowledge of the information presented in this lesson.</a:t>
            </a:r>
          </a:p>
          <a:p>
            <a:r>
              <a:rPr lang="en-US" sz="2800" dirty="0">
                <a:uFillTx/>
              </a:rPr>
              <a:t>The questions and answers presented in this review help you to determine whether you remember and understand the important points.</a:t>
            </a:r>
          </a:p>
        </p:txBody>
      </p:sp>
      <p:sp>
        <p:nvSpPr>
          <p:cNvPr id="3" name="Text Placeholder 2"/>
          <p:cNvSpPr>
            <a:spLocks noGrp="1"/>
          </p:cNvSpPr>
          <p:nvPr>
            <p:ph type="body" idx="10"/>
          </p:nvPr>
        </p:nvSpPr>
        <p:spPr>
          <a:xfrm>
            <a:off x="457200" y="1124544"/>
            <a:ext cx="8229600" cy="640080"/>
          </a:xfrm>
        </p:spPr>
        <p:txBody>
          <a:bodyPr>
            <a:normAutofit/>
          </a:bodyPr>
          <a:lstStyle/>
          <a:p>
            <a:r>
              <a:rPr lang="en-US" sz="3200" dirty="0">
                <a:uFillTx/>
              </a:rPr>
              <a:t>Position Data</a:t>
            </a:r>
          </a:p>
        </p:txBody>
      </p:sp>
      <p:sp>
        <p:nvSpPr>
          <p:cNvPr id="4" name="Title 3"/>
          <p:cNvSpPr>
            <a:spLocks noGrp="1"/>
          </p:cNvSpPr>
          <p:nvPr>
            <p:ph type="title"/>
          </p:nvPr>
        </p:nvSpPr>
        <p:spPr/>
        <p:txBody>
          <a:bodyPr/>
          <a:lstStyle/>
          <a:p>
            <a:r>
              <a:rPr lang="en-US" dirty="0">
                <a:uFillTx/>
              </a:rPr>
              <a:t>Knowledge Check</a:t>
            </a:r>
          </a:p>
        </p:txBody>
      </p:sp>
      <p:pic>
        <p:nvPicPr>
          <p:cNvPr id="5" name="Picture 4"/>
          <p:cNvPicPr>
            <a:picLocks noChangeAspect="1"/>
          </p:cNvPicPr>
          <p:nvPr/>
        </p:nvPicPr>
        <p:blipFill>
          <a:blip r:embed="rId3" cstate="print"/>
          <a:stretch>
            <a:fillRect/>
          </a:stretch>
        </p:blipFill>
        <p:spPr>
          <a:xfrm>
            <a:off x="6686022" y="4092988"/>
            <a:ext cx="2000778" cy="2000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0687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uFillTx/>
              </a:rPr>
              <a:t>Position data changes in </a:t>
            </a:r>
            <a:r>
              <a:rPr lang="en-US" b="1" dirty="0">
                <a:uFillTx/>
              </a:rPr>
              <a:t>PayPath Actions </a:t>
            </a:r>
            <a:r>
              <a:rPr lang="en-US" dirty="0">
                <a:uFillTx/>
              </a:rPr>
              <a:t>can be initiated for vacant positions (positions not filled). </a:t>
            </a:r>
          </a:p>
        </p:txBody>
      </p:sp>
      <p:sp>
        <p:nvSpPr>
          <p:cNvPr id="4" name="Title 3"/>
          <p:cNvSpPr>
            <a:spLocks noGrp="1"/>
          </p:cNvSpPr>
          <p:nvPr>
            <p:ph type="title"/>
          </p:nvPr>
        </p:nvSpPr>
        <p:spPr/>
        <p:txBody>
          <a:bodyPr/>
          <a:lstStyle/>
          <a:p>
            <a:r>
              <a:rPr lang="en-US" dirty="0">
                <a:uFillTx/>
              </a:rPr>
              <a:t>True or False</a:t>
            </a:r>
          </a:p>
        </p:txBody>
      </p:sp>
      <p:sp>
        <p:nvSpPr>
          <p:cNvPr id="5" name="Rounded Rectangle 4"/>
          <p:cNvSpPr>
            <a:spLocks/>
          </p:cNvSpPr>
          <p:nvPr/>
        </p:nvSpPr>
        <p:spPr>
          <a:xfrm>
            <a:off x="887104" y="3001114"/>
            <a:ext cx="2811439" cy="15285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TRUE</a:t>
            </a:r>
          </a:p>
        </p:txBody>
      </p:sp>
      <p:sp>
        <p:nvSpPr>
          <p:cNvPr id="6" name="Rounded Rectangle 5"/>
          <p:cNvSpPr>
            <a:spLocks/>
          </p:cNvSpPr>
          <p:nvPr/>
        </p:nvSpPr>
        <p:spPr>
          <a:xfrm>
            <a:off x="5332863" y="3001113"/>
            <a:ext cx="2811439" cy="15285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dk1"/>
                </a:solidFill>
                <a:uFillTx/>
              </a:rPr>
              <a:t>FALSE</a:t>
            </a:r>
          </a:p>
        </p:txBody>
      </p:sp>
      <p:sp>
        <p:nvSpPr>
          <p:cNvPr id="8" name="Action Button: Custom 7">
            <a:hlinkClick r:id="" action="ppaction://hlinkshowjump?jump=nextslide" highlightClick="1"/>
          </p:cNvPr>
          <p:cNvSpPr>
            <a:spLocks/>
          </p:cNvSpPr>
          <p:nvPr/>
        </p:nvSpPr>
        <p:spPr>
          <a:xfrm>
            <a:off x="3575713" y="5036024"/>
            <a:ext cx="1992573" cy="559558"/>
          </a:xfrm>
          <a:prstGeom prst="actionButtonBlank">
            <a:avLst/>
          </a:prstGeom>
          <a:solidFill>
            <a:srgbClr val="FFC000"/>
          </a:solidFill>
          <a:ln>
            <a:solidFill>
              <a:srgbClr val="0070C0"/>
            </a:solidFill>
          </a:ln>
        </p:spPr>
        <p:style>
          <a:lnRef idx="0">
            <a:srgbClr val="000000"/>
          </a:lnRef>
          <a:fillRef idx="0">
            <a:srgbClr val="000000"/>
          </a:fillRef>
          <a:effectRef idx="0">
            <a:srgbClr val="000000"/>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uFillTx/>
              </a:rPr>
              <a:t>Next</a:t>
            </a:r>
          </a:p>
        </p:txBody>
      </p:sp>
    </p:spTree>
    <p:extLst>
      <p:ext uri="{BB962C8B-B14F-4D97-AF65-F5344CB8AC3E}">
        <p14:creationId xmlns:p14="http://schemas.microsoft.com/office/powerpoint/2010/main" val="3515206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00B05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uFillTx/>
              </a:rPr>
              <a:t>Position information that is updated on the </a:t>
            </a:r>
            <a:r>
              <a:rPr lang="en-US" b="1" dirty="0">
                <a:uFillTx/>
              </a:rPr>
              <a:t>Position Data </a:t>
            </a:r>
            <a:r>
              <a:rPr lang="en-US" dirty="0">
                <a:uFillTx/>
              </a:rPr>
              <a:t>page also updates the position-related information on the ___________ page. </a:t>
            </a:r>
          </a:p>
        </p:txBody>
      </p:sp>
      <p:sp>
        <p:nvSpPr>
          <p:cNvPr id="5" name="Title 4"/>
          <p:cNvSpPr>
            <a:spLocks noGrp="1"/>
          </p:cNvSpPr>
          <p:nvPr>
            <p:ph type="title"/>
          </p:nvPr>
        </p:nvSpPr>
        <p:spPr/>
        <p:txBody>
          <a:bodyPr/>
          <a:lstStyle/>
          <a:p>
            <a:r>
              <a:rPr lang="en-US" dirty="0">
                <a:uFillTx/>
              </a:rPr>
              <a:t>Fill-In-The-Blank</a:t>
            </a:r>
          </a:p>
        </p:txBody>
      </p:sp>
      <p:sp>
        <p:nvSpPr>
          <p:cNvPr id="7" name="TextBox 6"/>
          <p:cNvSpPr txBox="1">
            <a:spLocks/>
          </p:cNvSpPr>
          <p:nvPr/>
        </p:nvSpPr>
        <p:spPr>
          <a:xfrm>
            <a:off x="5526408" y="2328361"/>
            <a:ext cx="1925270" cy="523220"/>
          </a:xfrm>
          <a:prstGeom prst="rect">
            <a:avLst/>
          </a:prstGeom>
          <a:noFill/>
        </p:spPr>
        <p:txBody>
          <a:bodyPr wrap="square" rtlCol="0" anchor="ctr">
            <a:spAutoFit/>
          </a:bodyPr>
          <a:lstStyle/>
          <a:p>
            <a:pPr algn="ctr"/>
            <a:r>
              <a:rPr lang="en-US" sz="2800" b="1" dirty="0">
                <a:solidFill>
                  <a:srgbClr val="FF0000"/>
                </a:solidFill>
                <a:uFillTx/>
                <a:latin typeface="Arial" panose="020B0604020202020204" pitchFamily="34" charset="0"/>
                <a:cs typeface="Arial" panose="020B0604020202020204" pitchFamily="34" charset="0"/>
              </a:rPr>
              <a:t>Job Data</a:t>
            </a:r>
          </a:p>
        </p:txBody>
      </p:sp>
    </p:spTree>
    <p:extLst>
      <p:ext uri="{BB962C8B-B14F-4D97-AF65-F5344CB8AC3E}">
        <p14:creationId xmlns:p14="http://schemas.microsoft.com/office/powerpoint/2010/main" val="14874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488" y="1371600"/>
            <a:ext cx="7767760" cy="4800600"/>
          </a:xfrm>
        </p:spPr>
        <p:txBody>
          <a:bodyPr>
            <a:normAutofit/>
          </a:bodyPr>
          <a:lstStyle/>
          <a:p>
            <a:r>
              <a:rPr lang="en-US" dirty="0">
                <a:uFillTx/>
              </a:rPr>
              <a:t>You must enter the following field(s) on every position data change transaction:</a:t>
            </a:r>
          </a:p>
        </p:txBody>
      </p:sp>
      <p:sp>
        <p:nvSpPr>
          <p:cNvPr id="4" name="Title 3"/>
          <p:cNvSpPr>
            <a:spLocks noGrp="1"/>
          </p:cNvSpPr>
          <p:nvPr>
            <p:ph type="title"/>
          </p:nvPr>
        </p:nvSpPr>
        <p:spPr>
          <a:xfrm>
            <a:off x="141514" y="103294"/>
            <a:ext cx="8227181" cy="850911"/>
          </a:xfrm>
        </p:spPr>
        <p:txBody>
          <a:bodyPr/>
          <a:lstStyle/>
          <a:p>
            <a:r>
              <a:rPr lang="en-US" dirty="0">
                <a:solidFill>
                  <a:schemeClr val="tx1"/>
                </a:solidFill>
                <a:uFillTx/>
                <a:latin typeface="Arial Black" panose="020B0A04020102020204" pitchFamily="34" charset="0"/>
              </a:rPr>
              <a:t>Multiple Choice</a:t>
            </a:r>
          </a:p>
        </p:txBody>
      </p:sp>
      <p:sp>
        <p:nvSpPr>
          <p:cNvPr id="6" name="TextBox 5"/>
          <p:cNvSpPr txBox="1">
            <a:spLocks/>
          </p:cNvSpPr>
          <p:nvPr/>
        </p:nvSpPr>
        <p:spPr>
          <a:xfrm>
            <a:off x="866688" y="2823606"/>
            <a:ext cx="5676900"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uFillTx/>
              </a:rPr>
              <a:t>A. Department ID</a:t>
            </a:r>
          </a:p>
        </p:txBody>
      </p:sp>
      <p:sp>
        <p:nvSpPr>
          <p:cNvPr id="8" name="TextBox 7"/>
          <p:cNvSpPr txBox="1">
            <a:spLocks/>
          </p:cNvSpPr>
          <p:nvPr/>
        </p:nvSpPr>
        <p:spPr>
          <a:xfrm>
            <a:off x="866688" y="3355650"/>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B. Position Action Reason</a:t>
            </a:r>
          </a:p>
        </p:txBody>
      </p:sp>
      <p:sp>
        <p:nvSpPr>
          <p:cNvPr id="9" name="TextBox 8"/>
          <p:cNvSpPr txBox="1">
            <a:spLocks/>
          </p:cNvSpPr>
          <p:nvPr/>
        </p:nvSpPr>
        <p:spPr>
          <a:xfrm>
            <a:off x="866688" y="3967874"/>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C. Position Action</a:t>
            </a:r>
          </a:p>
        </p:txBody>
      </p:sp>
      <p:sp>
        <p:nvSpPr>
          <p:cNvPr id="10" name="TextBox 9"/>
          <p:cNvSpPr txBox="1">
            <a:spLocks/>
          </p:cNvSpPr>
          <p:nvPr/>
        </p:nvSpPr>
        <p:spPr>
          <a:xfrm>
            <a:off x="866688" y="4559912"/>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D. All of the above</a:t>
            </a:r>
          </a:p>
        </p:txBody>
      </p:sp>
      <p:sp>
        <p:nvSpPr>
          <p:cNvPr id="11" name="TextBox 10"/>
          <p:cNvSpPr txBox="1">
            <a:spLocks/>
          </p:cNvSpPr>
          <p:nvPr/>
        </p:nvSpPr>
        <p:spPr>
          <a:xfrm>
            <a:off x="866688" y="5176773"/>
            <a:ext cx="5676901" cy="369332"/>
          </a:xfrm>
          <a:prstGeom prst="rect">
            <a:avLst/>
          </a:prstGeom>
          <a:solidFill>
            <a:schemeClr val="accent2">
              <a:lumMod val="20000"/>
              <a:lumOff val="80000"/>
            </a:schemeClr>
          </a:solidFill>
          <a:ln w="19050">
            <a:no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uFillTx/>
              </a:defRPr>
            </a:defPPr>
            <a:lvl1pPr>
              <a:defRPr b="1">
                <a:uFillTx/>
              </a:defRPr>
            </a:lvl1pPr>
          </a:lstStyle>
          <a:p>
            <a:r>
              <a:rPr lang="en-US" dirty="0">
                <a:uFillTx/>
              </a:rPr>
              <a:t>E. None of the Above</a:t>
            </a:r>
          </a:p>
        </p:txBody>
      </p:sp>
    </p:spTree>
    <p:extLst>
      <p:ext uri="{BB962C8B-B14F-4D97-AF65-F5344CB8AC3E}">
        <p14:creationId xmlns:p14="http://schemas.microsoft.com/office/powerpoint/2010/main" val="1488274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00B05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FF0000"/>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7" presetClass="emph" presetSubtype="2" fill="hold" nodeType="clickEffect">
                                  <p:stCondLst>
                                    <p:cond delay="0"/>
                                  </p:stCondLst>
                                  <p:childTnLst>
                                    <p:animClr clrSpc="rgb" dir="cw">
                                      <p:cBhvr>
                                        <p:cTn id="27" dur="2000" fill="hold"/>
                                        <p:tgtEl>
                                          <p:spTgt spid="10"/>
                                        </p:tgtEl>
                                        <p:attrNameLst>
                                          <p:attrName>stroke.color</p:attrName>
                                        </p:attrNameLst>
                                      </p:cBhvr>
                                      <p:to>
                                        <a:schemeClr val="accent2"/>
                                      </p:to>
                                    </p:animClr>
                                    <p:set>
                                      <p:cBhvr>
                                        <p:cTn id="28" dur="2000" fill="hold"/>
                                        <p:tgtEl>
                                          <p:spTgt spid="10"/>
                                        </p:tgtEl>
                                        <p:attrNameLst>
                                          <p:attrName>stroke.on</p:attrName>
                                        </p:attrNameLst>
                                      </p:cBhvr>
                                      <p:to>
                                        <p:strVal val="tru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11"/>
                                        </p:tgtEl>
                                        <p:attrNameLst>
                                          <p:attrName>fillcolor</p:attrName>
                                        </p:attrNameLst>
                                      </p:cBhvr>
                                      <p:to>
                                        <a:srgbClr val="FF0000"/>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8792" y="1270535"/>
          <a:ext cx="8678174" cy="4909699"/>
        </p:xfrm>
        <a:graphic>
          <a:graphicData uri="http://schemas.openxmlformats.org/drawingml/2006/table">
            <a:tbl>
              <a:tblPr firstRow="1" bandRow="1">
                <a:tableStyleId>{5C22544A-7EE6-4342-B048-85BDC9FD1C3A}</a:tableStyleId>
              </a:tblPr>
              <a:tblGrid>
                <a:gridCol w="2876099">
                  <a:extLst>
                    <a:ext uri="{9D8B030D-6E8A-4147-A177-3AD203B41FA5}">
                      <a16:colId xmlns:a16="http://schemas.microsoft.com/office/drawing/2014/main" val="20000"/>
                    </a:ext>
                  </a:extLst>
                </a:gridCol>
                <a:gridCol w="5802075">
                  <a:extLst>
                    <a:ext uri="{9D8B030D-6E8A-4147-A177-3AD203B41FA5}">
                      <a16:colId xmlns:a16="http://schemas.microsoft.com/office/drawing/2014/main" val="20001"/>
                    </a:ext>
                  </a:extLst>
                </a:gridCol>
              </a:tblGrid>
              <a:tr h="485580">
                <a:tc>
                  <a:txBody>
                    <a:bodyPr/>
                    <a:lstStyle/>
                    <a:p>
                      <a:pPr algn="ctr"/>
                      <a:r>
                        <a:rPr lang="en-US" sz="2400" dirty="0">
                          <a:uFillTx/>
                        </a:rPr>
                        <a:t>UCPath</a:t>
                      </a:r>
                      <a:r>
                        <a:rPr lang="en-US" sz="2400" baseline="0" dirty="0">
                          <a:uFillTx/>
                        </a:rPr>
                        <a:t> Term</a:t>
                      </a:r>
                      <a:endParaRPr lang="en-US" sz="2400" dirty="0">
                        <a:uFillTx/>
                      </a:endParaRPr>
                    </a:p>
                  </a:txBody>
                  <a:tcPr/>
                </a:tc>
                <a:tc>
                  <a:txBody>
                    <a:bodyPr/>
                    <a:lstStyle/>
                    <a:p>
                      <a:pPr algn="ctr"/>
                      <a:r>
                        <a:rPr lang="en-US" sz="2400" dirty="0">
                          <a:uFillTx/>
                        </a:rPr>
                        <a:t>Definitions</a:t>
                      </a:r>
                    </a:p>
                  </a:txBody>
                  <a:tcPr/>
                </a:tc>
                <a:extLst>
                  <a:ext uri="{0D108BD9-81ED-4DB2-BD59-A6C34878D82A}">
                    <a16:rowId xmlns:a16="http://schemas.microsoft.com/office/drawing/2014/main" val="10000"/>
                  </a:ext>
                </a:extLst>
              </a:tr>
              <a:tr h="613332">
                <a:tc>
                  <a:txBody>
                    <a:bodyPr/>
                    <a:lstStyle/>
                    <a:p>
                      <a:r>
                        <a:rPr lang="en-US" sz="1400" b="1" dirty="0">
                          <a:solidFill>
                            <a:srgbClr val="000000"/>
                          </a:solidFill>
                          <a:uFillTx/>
                        </a:rPr>
                        <a:t>Action/Action Reason: </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A</a:t>
                      </a:r>
                      <a:r>
                        <a:rPr lang="en-US" sz="1400" baseline="0" dirty="0">
                          <a:solidFill>
                            <a:srgbClr val="000000"/>
                          </a:solidFill>
                          <a:uFillTx/>
                        </a:rPr>
                        <a:t> data field on the </a:t>
                      </a:r>
                      <a:r>
                        <a:rPr lang="en-US" sz="1400" baseline="0" dirty="0" err="1">
                          <a:solidFill>
                            <a:srgbClr val="000000"/>
                          </a:solidFill>
                          <a:uFillTx/>
                        </a:rPr>
                        <a:t>PayPath</a:t>
                      </a:r>
                      <a:r>
                        <a:rPr lang="en-US" sz="1400" baseline="0" dirty="0">
                          <a:solidFill>
                            <a:srgbClr val="000000"/>
                          </a:solidFill>
                          <a:uFillTx/>
                        </a:rPr>
                        <a:t> Actions page, u</a:t>
                      </a:r>
                      <a:r>
                        <a:rPr lang="en-US" sz="1400" dirty="0">
                          <a:solidFill>
                            <a:srgbClr val="000000"/>
                          </a:solidFill>
                          <a:uFillTx/>
                        </a:rPr>
                        <a:t>sed to describe the type of job/position data recorded in UCPath via the P.</a:t>
                      </a:r>
                    </a:p>
                  </a:txBody>
                  <a:tcPr/>
                </a:tc>
                <a:extLst>
                  <a:ext uri="{0D108BD9-81ED-4DB2-BD59-A6C34878D82A}">
                    <a16:rowId xmlns:a16="http://schemas.microsoft.com/office/drawing/2014/main" val="10001"/>
                  </a:ext>
                </a:extLst>
              </a:tr>
              <a:tr h="640313">
                <a:tc>
                  <a:txBody>
                    <a:bodyPr/>
                    <a:lstStyle/>
                    <a:p>
                      <a:r>
                        <a:rPr lang="en-US" sz="1400" b="1" dirty="0">
                          <a:solidFill>
                            <a:srgbClr val="000000"/>
                          </a:solidFill>
                          <a:uFillTx/>
                        </a:rPr>
                        <a:t>Additional Pay: </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Any amount paid to an employee which is in addition to the employee’s regular, base compensation. Can also be used to pay student employees who ONLY receive additional pay;</a:t>
                      </a:r>
                      <a:r>
                        <a:rPr lang="en-US" sz="1400" baseline="0" dirty="0">
                          <a:solidFill>
                            <a:srgbClr val="000000"/>
                          </a:solidFill>
                          <a:uFillTx/>
                        </a:rPr>
                        <a:t> however, not to CWR employees.</a:t>
                      </a:r>
                      <a:endParaRPr lang="en-US" sz="1400" dirty="0">
                        <a:solidFill>
                          <a:srgbClr val="000000"/>
                        </a:solidFill>
                        <a:uFillTx/>
                      </a:endParaRPr>
                    </a:p>
                  </a:txBody>
                  <a:tcPr/>
                </a:tc>
                <a:extLst>
                  <a:ext uri="{0D108BD9-81ED-4DB2-BD59-A6C34878D82A}">
                    <a16:rowId xmlns:a16="http://schemas.microsoft.com/office/drawing/2014/main" val="10002"/>
                  </a:ext>
                </a:extLst>
              </a:tr>
              <a:tr h="824017">
                <a:tc>
                  <a:txBody>
                    <a:bodyPr/>
                    <a:lstStyle/>
                    <a:p>
                      <a:r>
                        <a:rPr lang="en-US" sz="1400" b="1" dirty="0">
                          <a:solidFill>
                            <a:srgbClr val="000000"/>
                          </a:solidFill>
                          <a:uFillTx/>
                        </a:rPr>
                        <a:t>Approval Workflow Engine (AWE): </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UCPath functionality that routes transactions in UCPath to designated roles (e.g., Initiator or Approver). Upon approval, transactions are either routed to the UCPath Center (UCPC) for finalization or are finalized in UCPath. </a:t>
                      </a:r>
                    </a:p>
                  </a:txBody>
                  <a:tcPr/>
                </a:tc>
                <a:extLst>
                  <a:ext uri="{0D108BD9-81ED-4DB2-BD59-A6C34878D82A}">
                    <a16:rowId xmlns:a16="http://schemas.microsoft.com/office/drawing/2014/main" val="10003"/>
                  </a:ext>
                </a:extLst>
              </a:tr>
              <a:tr h="849334">
                <a:tc>
                  <a:txBody>
                    <a:bodyPr/>
                    <a:lstStyle/>
                    <a:p>
                      <a:pPr marL="0" indent="0">
                        <a:lnSpc>
                          <a:spcPct val="100000"/>
                        </a:lnSpc>
                        <a:spcBef>
                          <a:spcPts val="0"/>
                        </a:spcBef>
                        <a:buNone/>
                      </a:pPr>
                      <a:r>
                        <a:rPr lang="en-US" sz="1400" b="1" dirty="0">
                          <a:solidFill>
                            <a:srgbClr val="000000"/>
                          </a:solidFill>
                          <a:uFillTx/>
                        </a:rPr>
                        <a:t>Effective Date: </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The date the transaction is supposed to take</a:t>
                      </a:r>
                      <a:r>
                        <a:rPr lang="en-US" sz="1400" baseline="0" dirty="0">
                          <a:solidFill>
                            <a:srgbClr val="000000"/>
                          </a:solidFill>
                          <a:uFillTx/>
                        </a:rPr>
                        <a:t> place. This date is</a:t>
                      </a:r>
                      <a:r>
                        <a:rPr lang="en-US" sz="1400" dirty="0">
                          <a:solidFill>
                            <a:srgbClr val="000000"/>
                          </a:solidFill>
                          <a:uFillTx/>
                        </a:rPr>
                        <a:t> to used to maintain and view a complete chronological record of historical, current and future data. </a:t>
                      </a:r>
                      <a:r>
                        <a:rPr lang="en-US" sz="1400" dirty="0" err="1">
                          <a:solidFill>
                            <a:srgbClr val="000000"/>
                          </a:solidFill>
                          <a:uFillTx/>
                        </a:rPr>
                        <a:t>PayPath</a:t>
                      </a:r>
                      <a:r>
                        <a:rPr lang="en-US" sz="1400" baseline="0" dirty="0">
                          <a:solidFill>
                            <a:srgbClr val="000000"/>
                          </a:solidFill>
                          <a:uFillTx/>
                        </a:rPr>
                        <a:t> Actions can be future or retro effective dated depending on the action and other job data.</a:t>
                      </a:r>
                      <a:endParaRPr lang="en-US" sz="1400" dirty="0">
                        <a:solidFill>
                          <a:srgbClr val="000000"/>
                        </a:solidFill>
                        <a:uFillTx/>
                      </a:endParaRPr>
                    </a:p>
                  </a:txBody>
                  <a:tcPr/>
                </a:tc>
                <a:extLst>
                  <a:ext uri="{0D108BD9-81ED-4DB2-BD59-A6C34878D82A}">
                    <a16:rowId xmlns:a16="http://schemas.microsoft.com/office/drawing/2014/main" val="10004"/>
                  </a:ext>
                </a:extLst>
              </a:tr>
              <a:tr h="655185">
                <a:tc>
                  <a:txBody>
                    <a:bodyPr/>
                    <a:lstStyle/>
                    <a:p>
                      <a:pPr marL="0" indent="0">
                        <a:lnSpc>
                          <a:spcPct val="100000"/>
                        </a:lnSpc>
                        <a:spcBef>
                          <a:spcPts val="0"/>
                        </a:spcBef>
                        <a:buNone/>
                      </a:pPr>
                      <a:r>
                        <a:rPr lang="en-US" sz="1400" b="1" dirty="0">
                          <a:solidFill>
                            <a:srgbClr val="000000"/>
                          </a:solidFill>
                          <a:uFillTx/>
                        </a:rPr>
                        <a:t>Incumbent: </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An employee assigned/hired to a Position. Also known</a:t>
                      </a:r>
                      <a:r>
                        <a:rPr lang="en-US" sz="1400" baseline="0" dirty="0">
                          <a:solidFill>
                            <a:srgbClr val="000000"/>
                          </a:solidFill>
                          <a:uFillTx/>
                        </a:rPr>
                        <a:t> as an “Employee”.</a:t>
                      </a:r>
                      <a:endParaRPr lang="en-US" sz="1400" dirty="0">
                        <a:solidFill>
                          <a:srgbClr val="000000"/>
                        </a:solidFill>
                        <a:uFillTx/>
                      </a:endParaRPr>
                    </a:p>
                  </a:txBody>
                  <a:tcPr/>
                </a:tc>
                <a:extLst>
                  <a:ext uri="{0D108BD9-81ED-4DB2-BD59-A6C34878D82A}">
                    <a16:rowId xmlns:a16="http://schemas.microsoft.com/office/drawing/2014/main" val="10005"/>
                  </a:ext>
                </a:extLst>
              </a:tr>
              <a:tr h="655185">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b="1" dirty="0">
                          <a:solidFill>
                            <a:srgbClr val="000000"/>
                          </a:solidFill>
                          <a:uFillTx/>
                        </a:rPr>
                        <a:t>One Time Pay:</a:t>
                      </a:r>
                      <a:endParaRPr lang="en-US" sz="1400" dirty="0">
                        <a:solidFill>
                          <a:srgbClr val="000000"/>
                        </a:solidFill>
                        <a:uFillTx/>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One-time Payments that apply to a </a:t>
                      </a:r>
                      <a:r>
                        <a:rPr lang="en-US" sz="1400" i="1" u="sng" dirty="0">
                          <a:solidFill>
                            <a:srgbClr val="000000"/>
                          </a:solidFill>
                          <a:uFillTx/>
                        </a:rPr>
                        <a:t>single pay cycle </a:t>
                      </a:r>
                      <a:r>
                        <a:rPr lang="en-US" sz="1400" dirty="0">
                          <a:solidFill>
                            <a:srgbClr val="000000"/>
                          </a:solidFill>
                          <a:uFillTx/>
                        </a:rPr>
                        <a:t>(e.g., not recurring and non-consecutive pay cycles.)</a:t>
                      </a: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uFillTx/>
              </a:rPr>
              <a:t>Key Concepts &amp; Vocabulary</a:t>
            </a:r>
          </a:p>
        </p:txBody>
      </p:sp>
    </p:spTree>
    <p:extLst>
      <p:ext uri="{BB962C8B-B14F-4D97-AF65-F5344CB8AC3E}">
        <p14:creationId xmlns:p14="http://schemas.microsoft.com/office/powerpoint/2010/main" val="2903734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6"/>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None/>
            </a:pPr>
            <a:endParaRPr>
              <a:uFillTx/>
            </a:endParaRPr>
          </a:p>
        </p:txBody>
      </p:sp>
      <p:sp>
        <p:nvSpPr>
          <p:cNvPr id="458" name="Google Shape;458;p36"/>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uFillTx/>
              </a:rPr>
              <a:t>BREAK TIME</a:t>
            </a:r>
            <a:endParaRPr>
              <a:uFillTx/>
            </a:endParaRPr>
          </a:p>
        </p:txBody>
      </p:sp>
      <p:pic>
        <p:nvPicPr>
          <p:cNvPr id="459" name="Google Shape;459;p36" descr="photo"/>
          <p:cNvPicPr preferRelativeResize="0"/>
          <p:nvPr/>
        </p:nvPicPr>
        <p:blipFill rotWithShape="1">
          <a:blip r:embed="rId3"/>
          <a:srcRect/>
          <a:stretch/>
        </p:blipFill>
        <p:spPr>
          <a:xfrm>
            <a:off x="254044" y="1135273"/>
            <a:ext cx="8680480" cy="4387028"/>
          </a:xfrm>
          <a:prstGeom prst="rect">
            <a:avLst/>
          </a:prstGeom>
          <a:noFill/>
          <a:ln>
            <a:noFill/>
          </a:ln>
        </p:spPr>
      </p:pic>
      <p:sp>
        <p:nvSpPr>
          <p:cNvPr id="460" name="Google Shape;460;p36"/>
          <p:cNvSpPr>
            <a:spLocks/>
          </p:cNvSpPr>
          <p:nvPr/>
        </p:nvSpPr>
        <p:spPr>
          <a:xfrm>
            <a:off x="393191" y="130265"/>
            <a:ext cx="584018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uFillTx/>
                <a:latin typeface="Arial Black"/>
                <a:ea typeface="Arial Black"/>
                <a:cs typeface="Arial Black"/>
                <a:sym typeface="Arial Black"/>
              </a:rPr>
              <a:t>Lunch Break</a:t>
            </a:r>
            <a:endParaRPr dirty="0">
              <a:uFillTx/>
            </a:endParaRPr>
          </a:p>
        </p:txBody>
      </p:sp>
    </p:spTree>
    <p:extLst>
      <p:ext uri="{BB962C8B-B14F-4D97-AF65-F5344CB8AC3E}">
        <p14:creationId xmlns:p14="http://schemas.microsoft.com/office/powerpoint/2010/main" val="2992855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5849" y="2748914"/>
            <a:ext cx="7310244" cy="1325757"/>
          </a:xfrm>
        </p:spPr>
        <p:txBody>
          <a:bodyPr>
            <a:normAutofit fontScale="90000"/>
          </a:bodyPr>
          <a:lstStyle/>
          <a:p>
            <a:r>
              <a:rPr lang="en-US" sz="4400" dirty="0">
                <a:latin typeface="Yu Gothic Medium" panose="020B0500000000000000" pitchFamily="34" charset="-128"/>
                <a:ea typeface="Yu Gothic Medium" panose="020B0500000000000000" pitchFamily="34" charset="-128"/>
              </a:rPr>
              <a:t>Welcome to </a:t>
            </a:r>
            <a:br>
              <a:rPr lang="en-US" dirty="0">
                <a:latin typeface="Yu Gothic Medium" panose="020B0500000000000000" pitchFamily="34" charset="-128"/>
                <a:ea typeface="Yu Gothic Medium" panose="020B0500000000000000" pitchFamily="34" charset="-128"/>
              </a:rPr>
            </a:br>
            <a:r>
              <a:rPr lang="en-US" sz="6000" dirty="0" err="1">
                <a:latin typeface="Yu Gothic Medium" panose="020B0500000000000000" pitchFamily="34" charset="-128"/>
                <a:ea typeface="Yu Gothic Medium" panose="020B0500000000000000" pitchFamily="34" charset="-128"/>
              </a:rPr>
              <a:t>PayPath</a:t>
            </a:r>
            <a:r>
              <a:rPr lang="en-US" sz="6000" dirty="0">
                <a:latin typeface="Yu Gothic Medium" panose="020B0500000000000000" pitchFamily="34" charset="-128"/>
                <a:ea typeface="Yu Gothic Medium" panose="020B0500000000000000" pitchFamily="34" charset="-128"/>
              </a:rPr>
              <a:t> Actions</a:t>
            </a:r>
            <a:br>
              <a:rPr lang="en-US" sz="4900" b="0" dirty="0">
                <a:latin typeface="Yu Gothic Medium" panose="020B0500000000000000" pitchFamily="34" charset="-128"/>
                <a:ea typeface="Yu Gothic Medium" panose="020B0500000000000000" pitchFamily="34" charset="-128"/>
              </a:rPr>
            </a:br>
            <a:br>
              <a:rPr lang="en-US" dirty="0">
                <a:latin typeface="Yu Gothic Medium" panose="020B0500000000000000" pitchFamily="34" charset="-128"/>
                <a:ea typeface="Yu Gothic Medium" panose="020B0500000000000000" pitchFamily="34" charset="-128"/>
              </a:rPr>
            </a:br>
            <a:r>
              <a:rPr lang="en-US" sz="3600" b="0" dirty="0">
                <a:latin typeface="Yu Gothic Medium" panose="020B0500000000000000" pitchFamily="34" charset="-128"/>
                <a:ea typeface="Yu Gothic Medium" panose="020B0500000000000000" pitchFamily="34" charset="-128"/>
              </a:rPr>
              <a:t>Please locate and open the </a:t>
            </a:r>
            <a:br>
              <a:rPr lang="en-US" sz="3600" b="0" dirty="0">
                <a:latin typeface="Yu Gothic Medium" panose="020B0500000000000000" pitchFamily="34" charset="-128"/>
                <a:ea typeface="Yu Gothic Medium" panose="020B0500000000000000" pitchFamily="34" charset="-128"/>
              </a:rPr>
            </a:br>
            <a:r>
              <a:rPr lang="en-US" sz="3600" dirty="0">
                <a:latin typeface="Yu Gothic Medium" panose="020B0500000000000000" pitchFamily="34" charset="-128"/>
                <a:ea typeface="Yu Gothic Medium" panose="020B0500000000000000" pitchFamily="34" charset="-128"/>
              </a:rPr>
              <a:t>Cisco AnyConnect VPN Client </a:t>
            </a:r>
            <a:r>
              <a:rPr lang="en-US" sz="3600" b="0" dirty="0">
                <a:latin typeface="Yu Gothic Medium" panose="020B0500000000000000" pitchFamily="34" charset="-128"/>
                <a:ea typeface="Yu Gothic Medium" panose="020B0500000000000000" pitchFamily="34" charset="-128"/>
              </a:rPr>
              <a:t>while waiting for class to start.</a:t>
            </a:r>
            <a:endParaRPr lang="en-US" b="0" dirty="0">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3151461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05732" y="1123943"/>
            <a:ext cx="7034539" cy="3976688"/>
          </a:xfrm>
        </p:spPr>
        <p:txBody>
          <a:bodyPr>
            <a:normAutofit/>
          </a:bodyPr>
          <a:lstStyle/>
          <a:p>
            <a:pPr marL="514350" indent="-514350">
              <a:buFont typeface="+mj-lt"/>
              <a:buAutoNum type="arabicPeriod"/>
            </a:pPr>
            <a:r>
              <a:rPr lang="en-US" sz="2200" dirty="0"/>
              <a:t>Locate and open the Cisco AnyConnect VPN client.</a:t>
            </a:r>
          </a:p>
          <a:p>
            <a:pPr marL="514350" indent="-514350">
              <a:spcBef>
                <a:spcPts val="600"/>
              </a:spcBef>
              <a:buFont typeface="+mj-lt"/>
              <a:buAutoNum type="arabicPeriod"/>
            </a:pPr>
            <a:r>
              <a:rPr lang="en-US" sz="2200" dirty="0"/>
              <a:t>Enter </a:t>
            </a:r>
            <a:r>
              <a:rPr lang="en-US" sz="2200" b="1" dirty="0"/>
              <a:t>sdsc-vpn.ucop.edu </a:t>
            </a:r>
            <a:r>
              <a:rPr lang="en-US" sz="2200" dirty="0"/>
              <a:t>and click the </a:t>
            </a:r>
            <a:r>
              <a:rPr lang="en-US" sz="2200" b="1" dirty="0"/>
              <a:t>Connect</a:t>
            </a:r>
            <a:r>
              <a:rPr lang="en-US" sz="2200" dirty="0"/>
              <a:t> button. </a:t>
            </a:r>
          </a:p>
          <a:p>
            <a:pPr marL="514350" indent="-514350">
              <a:spcBef>
                <a:spcPts val="600"/>
              </a:spcBef>
              <a:buFont typeface="+mj-lt"/>
              <a:buAutoNum type="arabicPeriod"/>
            </a:pPr>
            <a:r>
              <a:rPr lang="en-US" sz="2200" dirty="0"/>
              <a:t>Enter the following:</a:t>
            </a:r>
          </a:p>
          <a:p>
            <a:pPr marL="914400" lvl="1" indent="-514350">
              <a:buFont typeface="+mj-lt"/>
              <a:buAutoNum type="alphaLcParenR"/>
            </a:pPr>
            <a:r>
              <a:rPr lang="en-US" sz="2000" dirty="0"/>
              <a:t>Select </a:t>
            </a:r>
            <a:r>
              <a:rPr lang="en-US" sz="2000" b="1" dirty="0"/>
              <a:t>Group: hbldtrn0-training</a:t>
            </a:r>
            <a:endParaRPr lang="en-US" sz="2000" dirty="0"/>
          </a:p>
          <a:p>
            <a:pPr marL="914400" lvl="1" indent="-514350">
              <a:buFont typeface="+mj-lt"/>
              <a:buAutoNum type="alphaLcParenR"/>
            </a:pPr>
            <a:r>
              <a:rPr lang="en-US" sz="2000" dirty="0"/>
              <a:t>Enter 1 of these 3 Usernames:</a:t>
            </a:r>
          </a:p>
          <a:p>
            <a:pPr lvl="2"/>
            <a:r>
              <a:rPr lang="en-US" sz="1800" b="1" dirty="0"/>
              <a:t>uci_ucpathvpn_01</a:t>
            </a:r>
          </a:p>
          <a:p>
            <a:pPr lvl="2"/>
            <a:r>
              <a:rPr lang="en-US" sz="1800" b="1" dirty="0"/>
              <a:t>uci_ucpathvpn_02</a:t>
            </a:r>
          </a:p>
          <a:p>
            <a:pPr lvl="2"/>
            <a:r>
              <a:rPr lang="en-US" sz="1800" b="1" dirty="0"/>
              <a:t>uci_ucpathvpn_03</a:t>
            </a:r>
          </a:p>
          <a:p>
            <a:pPr marL="857250" lvl="1" indent="-457200">
              <a:buFont typeface="+mj-lt"/>
              <a:buAutoNum type="alphaLcParenR"/>
            </a:pPr>
            <a:r>
              <a:rPr lang="en-US" sz="2000" dirty="0"/>
              <a:t>Enter this week’s Password:</a:t>
            </a:r>
          </a:p>
          <a:p>
            <a:pPr lvl="2"/>
            <a:r>
              <a:rPr lang="en-US" sz="1800" b="1" dirty="0">
                <a:solidFill>
                  <a:srgbClr val="FF0000"/>
                </a:solidFill>
              </a:rPr>
              <a:t>Down-Hole</a:t>
            </a:r>
            <a:endParaRPr lang="en-US" sz="1800" dirty="0">
              <a:solidFill>
                <a:srgbClr val="FF0000"/>
              </a:solidFill>
            </a:endParaRPr>
          </a:p>
        </p:txBody>
      </p:sp>
      <p:sp>
        <p:nvSpPr>
          <p:cNvPr id="3" name="Title 2"/>
          <p:cNvSpPr>
            <a:spLocks noGrp="1"/>
          </p:cNvSpPr>
          <p:nvPr>
            <p:ph type="title"/>
          </p:nvPr>
        </p:nvSpPr>
        <p:spPr/>
        <p:txBody>
          <a:bodyPr vert="horz" lIns="91440" tIns="45720" rIns="91440" bIns="45720" rtlCol="0" anchor="ctr">
            <a:noAutofit/>
          </a:bodyPr>
          <a:lstStyle/>
          <a:p>
            <a:pPr algn="l"/>
            <a:r>
              <a:rPr lang="en-US" dirty="0"/>
              <a:t>Steps to Log Into VPN</a:t>
            </a:r>
          </a:p>
        </p:txBody>
      </p:sp>
      <p:pic>
        <p:nvPicPr>
          <p:cNvPr id="1028" name="Picture 4" descr="C:\Users\garrisa1\AppData\Local\Temp\SNAGHTML12816b7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075" y="1123943"/>
            <a:ext cx="1924113" cy="3097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007451" y="3085072"/>
            <a:ext cx="3014724" cy="3252911"/>
          </a:xfrm>
          <a:prstGeom prst="rect">
            <a:avLst/>
          </a:prstGeom>
        </p:spPr>
      </p:pic>
    </p:spTree>
    <p:custDataLst>
      <p:tags r:id="rId1"/>
    </p:custDataLst>
    <p:extLst>
      <p:ext uri="{BB962C8B-B14F-4D97-AF65-F5344CB8AC3E}">
        <p14:creationId xmlns:p14="http://schemas.microsoft.com/office/powerpoint/2010/main" val="1437726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Course Agenda</a:t>
            </a:r>
          </a:p>
        </p:txBody>
      </p:sp>
      <p:graphicFrame>
        <p:nvGraphicFramePr>
          <p:cNvPr id="6" name="Content Placeholder 4"/>
          <p:cNvGraphicFramePr>
            <a:graphicFrameLocks/>
          </p:cNvGraphicFramePr>
          <p:nvPr>
            <p:extLst>
              <p:ext uri="{D42A27DB-BD31-4B8C-83A1-F6EECF244321}">
                <p14:modId xmlns:p14="http://schemas.microsoft.com/office/powerpoint/2010/main" val="1756160232"/>
              </p:ext>
            </p:extLst>
          </p:nvPr>
        </p:nvGraphicFramePr>
        <p:xfrm>
          <a:off x="234043" y="1632075"/>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a:spLocks/>
          </p:cNvSpPr>
          <p:nvPr/>
        </p:nvSpPr>
        <p:spPr>
          <a:xfrm>
            <a:off x="1043189" y="1247354"/>
            <a:ext cx="7420453" cy="769441"/>
          </a:xfrm>
          <a:prstGeom prst="rect">
            <a:avLst/>
          </a:prstGeom>
          <a:noFill/>
        </p:spPr>
        <p:txBody>
          <a:bodyPr wrap="square" rtlCol="0">
            <a:spAutoFit/>
          </a:bodyPr>
          <a:lstStyle/>
          <a:p>
            <a:r>
              <a:rPr lang="en-US" sz="4400" b="1" dirty="0" err="1">
                <a:uFillTx/>
              </a:rPr>
              <a:t>PayPath</a:t>
            </a:r>
            <a:r>
              <a:rPr lang="en-US" sz="4400" b="1" dirty="0">
                <a:uFillTx/>
              </a:rPr>
              <a:t> Actions Part 1, cont.</a:t>
            </a:r>
          </a:p>
        </p:txBody>
      </p:sp>
    </p:spTree>
    <p:extLst>
      <p:ext uri="{BB962C8B-B14F-4D97-AF65-F5344CB8AC3E}">
        <p14:creationId xmlns:p14="http://schemas.microsoft.com/office/powerpoint/2010/main" val="3075179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2620" y="2957357"/>
            <a:ext cx="8348472" cy="1096124"/>
          </a:xfrm>
        </p:spPr>
        <p:txBody>
          <a:bodyPr/>
          <a:lstStyle/>
          <a:p>
            <a:r>
              <a:rPr lang="en-US" sz="4000" b="1" dirty="0">
                <a:solidFill>
                  <a:srgbClr val="1D579B"/>
                </a:solidFill>
                <a:uFillTx/>
                <a:latin typeface="Nirmala UI Semilight" panose="020B0402040204020203" pitchFamily="34" charset="0"/>
                <a:ea typeface="Microsoft Sans Serif" panose="020B0604020202020204" pitchFamily="34" charset="0"/>
                <a:cs typeface="Nirmala UI Semilight" panose="020B0402040204020203" pitchFamily="34" charset="0"/>
              </a:rPr>
              <a:t>Job Data Changes</a:t>
            </a:r>
          </a:p>
        </p:txBody>
      </p:sp>
      <p:sp>
        <p:nvSpPr>
          <p:cNvPr id="3" name="Title 2"/>
          <p:cNvSpPr>
            <a:spLocks noGrp="1"/>
          </p:cNvSpPr>
          <p:nvPr>
            <p:ph type="title"/>
          </p:nvPr>
        </p:nvSpPr>
        <p:spPr>
          <a:xfrm>
            <a:off x="1722120" y="2123266"/>
            <a:ext cx="8366760" cy="749808"/>
          </a:xfrm>
        </p:spPr>
        <p:txBody>
          <a:bodyPr>
            <a:normAutofit/>
          </a:bodyPr>
          <a:lstStyle/>
          <a:p>
            <a:r>
              <a:rPr lang="en-US" sz="3200" dirty="0">
                <a:solidFill>
                  <a:srgbClr val="FFC000"/>
                </a:solidFill>
                <a:uFillTx/>
              </a:rPr>
              <a:t>Lesson 3</a:t>
            </a:r>
          </a:p>
        </p:txBody>
      </p:sp>
      <p:sp>
        <p:nvSpPr>
          <p:cNvPr id="5" name="Rectangle 4"/>
          <p:cNvSpPr>
            <a:spLocks/>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4" name="Curved Right Arrow 23"/>
          <p:cNvSpPr>
            <a:spLocks/>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uFillTx/>
            </a:endParaRPr>
          </a:p>
        </p:txBody>
      </p:sp>
      <p:pic>
        <p:nvPicPr>
          <p:cNvPr id="6" name="Picture 5">
            <a:hlinkClick r:id="rId3" action="ppaction://hlinksldjump"/>
          </p:cNvPr>
          <p:cNvPicPr>
            <a:picLocks noChangeAspect="1"/>
          </p:cNvPicPr>
          <p:nvPr/>
        </p:nvPicPr>
        <p:blipFill rotWithShape="1">
          <a:blip r:embed="rId4"/>
          <a:srcRect b="10636"/>
          <a:stretch/>
        </p:blipFill>
        <p:spPr>
          <a:xfrm>
            <a:off x="8515030" y="77986"/>
            <a:ext cx="537530" cy="518160"/>
          </a:xfrm>
          <a:prstGeom prst="rect">
            <a:avLst/>
          </a:prstGeom>
        </p:spPr>
      </p:pic>
    </p:spTree>
    <p:extLst>
      <p:ext uri="{BB962C8B-B14F-4D97-AF65-F5344CB8AC3E}">
        <p14:creationId xmlns:p14="http://schemas.microsoft.com/office/powerpoint/2010/main" val="301627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82143" y="1371600"/>
            <a:ext cx="5061857" cy="5029200"/>
          </a:xfrm>
        </p:spPr>
        <p:txBody>
          <a:bodyPr>
            <a:normAutofit/>
          </a:bodyPr>
          <a:lstStyle/>
          <a:p>
            <a:pPr marL="0" indent="0">
              <a:buNone/>
            </a:pPr>
            <a:r>
              <a:rPr lang="en-US" sz="2800" b="1" dirty="0">
                <a:uFillTx/>
              </a:rPr>
              <a:t>In this lesson you will learn how to:</a:t>
            </a:r>
          </a:p>
          <a:p>
            <a:r>
              <a:rPr lang="en-US" sz="2000" dirty="0">
                <a:uFillTx/>
              </a:rPr>
              <a:t>Describe the key system steps to complete a job data change PayPath transaction.</a:t>
            </a:r>
          </a:p>
          <a:p>
            <a:r>
              <a:rPr lang="en-US" sz="2000" dirty="0">
                <a:uFillTx/>
              </a:rPr>
              <a:t>Initiate a multi-row job data change PayPath transaction.</a:t>
            </a:r>
          </a:p>
          <a:p>
            <a:r>
              <a:rPr lang="en-US" sz="2000" dirty="0">
                <a:uFillTx/>
              </a:rPr>
              <a:t>Initiate a pay rate change PayPath transaction.</a:t>
            </a:r>
          </a:p>
          <a:p>
            <a:r>
              <a:rPr lang="en-US" sz="2000" dirty="0">
                <a:uFillTx/>
              </a:rPr>
              <a:t>Initiate job earnings distribution PayPath transactions.</a:t>
            </a:r>
          </a:p>
          <a:p>
            <a:r>
              <a:rPr lang="en-US" sz="2000" dirty="0">
                <a:uFillTx/>
              </a:rPr>
              <a:t>Initiate short work break PayPath transactions.</a:t>
            </a:r>
          </a:p>
        </p:txBody>
      </p:sp>
      <p:sp>
        <p:nvSpPr>
          <p:cNvPr id="4" name="Title 3"/>
          <p:cNvSpPr>
            <a:spLocks noGrp="1"/>
          </p:cNvSpPr>
          <p:nvPr>
            <p:ph type="title"/>
          </p:nvPr>
        </p:nvSpPr>
        <p:spPr/>
        <p:txBody>
          <a:bodyPr/>
          <a:lstStyle/>
          <a:p>
            <a:r>
              <a:rPr lang="en-US" dirty="0">
                <a:uFillTx/>
              </a:rPr>
              <a:t>Lesson Objectives</a:t>
            </a:r>
          </a:p>
        </p:txBody>
      </p:sp>
      <p:pic>
        <p:nvPicPr>
          <p:cNvPr id="7" name="Picture 6"/>
          <p:cNvPicPr>
            <a:picLocks noChangeAspect="1"/>
          </p:cNvPicPr>
          <p:nvPr/>
        </p:nvPicPr>
        <p:blipFill>
          <a:blip r:embed="rId3" cstate="print"/>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nvGraphicFramePr>
        <p:xfrm>
          <a:off x="279710" y="1310208"/>
          <a:ext cx="3524847" cy="3392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5-Point Star 7"/>
          <p:cNvSpPr>
            <a:spLocks/>
          </p:cNvSpPr>
          <p:nvPr/>
        </p:nvSpPr>
        <p:spPr>
          <a:xfrm>
            <a:off x="791569" y="3220872"/>
            <a:ext cx="386542" cy="341194"/>
          </a:xfrm>
          <a:prstGeom prst="star5">
            <a:avLst/>
          </a:prstGeom>
          <a:solidFill>
            <a:srgbClr val="FFFF00"/>
          </a:solidFill>
          <a:ln>
            <a:solidFill>
              <a:srgbClr val="095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40350847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19" y="1398446"/>
            <a:ext cx="8227181" cy="4744652"/>
          </a:xfrm>
        </p:spPr>
        <p:txBody>
          <a:bodyPr>
            <a:noAutofit/>
          </a:bodyPr>
          <a:lstStyle/>
          <a:p>
            <a:r>
              <a:rPr lang="en-US" sz="2200" dirty="0">
                <a:uFillTx/>
              </a:rPr>
              <a:t>The </a:t>
            </a:r>
            <a:r>
              <a:rPr lang="en-US" sz="2200" b="1" dirty="0">
                <a:uFillTx/>
              </a:rPr>
              <a:t>Job Data </a:t>
            </a:r>
            <a:r>
              <a:rPr lang="en-US" sz="2200" dirty="0">
                <a:uFillTx/>
              </a:rPr>
              <a:t>page is used for many types of employee job, and compensation related updates, </a:t>
            </a:r>
            <a:r>
              <a:rPr lang="en-US" sz="2200" b="1" dirty="0">
                <a:uFillTx/>
              </a:rPr>
              <a:t>which can be made independent of a position change. </a:t>
            </a:r>
          </a:p>
          <a:p>
            <a:pPr lvl="1"/>
            <a:r>
              <a:rPr lang="en-US" sz="2200" dirty="0">
                <a:uFillTx/>
              </a:rPr>
              <a:t>However, if a position change is made, PayPath automatically updates the </a:t>
            </a:r>
            <a:r>
              <a:rPr lang="en-US" sz="2200" b="1" dirty="0">
                <a:uFillTx/>
              </a:rPr>
              <a:t>Job Data </a:t>
            </a:r>
            <a:r>
              <a:rPr lang="en-US" sz="2200" dirty="0">
                <a:uFillTx/>
              </a:rPr>
              <a:t>page to display the new position data.</a:t>
            </a:r>
          </a:p>
          <a:p>
            <a:r>
              <a:rPr lang="en-US" sz="2200" dirty="0">
                <a:uFillTx/>
              </a:rPr>
              <a:t>Some of the </a:t>
            </a:r>
            <a:r>
              <a:rPr lang="en-US" sz="2200" b="1" dirty="0">
                <a:uFillTx/>
              </a:rPr>
              <a:t>Job Data </a:t>
            </a:r>
            <a:r>
              <a:rPr lang="en-US" sz="2200" dirty="0">
                <a:uFillTx/>
              </a:rPr>
              <a:t>page</a:t>
            </a:r>
            <a:r>
              <a:rPr lang="en-US" sz="2200" b="1" dirty="0">
                <a:uFillTx/>
              </a:rPr>
              <a:t> </a:t>
            </a:r>
            <a:r>
              <a:rPr lang="en-US" sz="2200" dirty="0">
                <a:uFillTx/>
              </a:rPr>
              <a:t>fields and values display differently for academics than they do for staff. For example:</a:t>
            </a:r>
          </a:p>
          <a:p>
            <a:pPr lvl="1"/>
            <a:r>
              <a:rPr lang="en-US" sz="2200" dirty="0">
                <a:uFillTx/>
              </a:rPr>
              <a:t>The End Job Automatically flag, Academic Duration Appointment, and Post Doctoral Anniversary Date fields are applicable only to academics.</a:t>
            </a:r>
          </a:p>
          <a:p>
            <a:pPr lvl="1"/>
            <a:r>
              <a:rPr lang="en-US" sz="2200" dirty="0">
                <a:uFillTx/>
              </a:rPr>
              <a:t>Probation Code, Probation End Date, Trial Employment End Date, Partial Year Career Duration are applicable only to staff.</a:t>
            </a:r>
          </a:p>
        </p:txBody>
      </p:sp>
      <p:sp>
        <p:nvSpPr>
          <p:cNvPr id="5" name="Title 4"/>
          <p:cNvSpPr>
            <a:spLocks noGrp="1"/>
          </p:cNvSpPr>
          <p:nvPr>
            <p:ph type="title"/>
          </p:nvPr>
        </p:nvSpPr>
        <p:spPr/>
        <p:txBody>
          <a:bodyPr/>
          <a:lstStyle/>
          <a:p>
            <a:r>
              <a:rPr lang="en-US" sz="3600" dirty="0">
                <a:uFillTx/>
              </a:rPr>
              <a:t>Job Data Changes – Overview</a:t>
            </a:r>
          </a:p>
        </p:txBody>
      </p:sp>
    </p:spTree>
    <p:extLst>
      <p:ext uri="{BB962C8B-B14F-4D97-AF65-F5344CB8AC3E}">
        <p14:creationId xmlns:p14="http://schemas.microsoft.com/office/powerpoint/2010/main" val="280258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uFillTx/>
              </a:rPr>
              <a:t>Job Data Page – Staff Example</a:t>
            </a:r>
          </a:p>
        </p:txBody>
      </p:sp>
      <p:pic>
        <p:nvPicPr>
          <p:cNvPr id="8" name="Picture 2" descr="C:\Users\dallen\AppData\Local\Temp\SNAGHTML115e85ec.PNG"/>
          <p:cNvPicPr>
            <a:picLocks noChangeAspect="1" noChangeArrowheads="1"/>
          </p:cNvPicPr>
          <p:nvPr/>
        </p:nvPicPr>
        <p:blipFill>
          <a:blip r:embed="rId3"/>
          <a:srcRect/>
          <a:stretch>
            <a:fillRect/>
          </a:stretch>
        </p:blipFill>
        <p:spPr bwMode="auto">
          <a:xfrm>
            <a:off x="398057" y="1091403"/>
            <a:ext cx="5131239" cy="5238232"/>
          </a:xfrm>
          <a:prstGeom prst="rect">
            <a:avLst/>
          </a:prstGeom>
          <a:noFill/>
        </p:spPr>
      </p:pic>
      <p:sp>
        <p:nvSpPr>
          <p:cNvPr id="9" name="Rectangle 8"/>
          <p:cNvSpPr>
            <a:spLocks noChangeArrowheads="1"/>
          </p:cNvSpPr>
          <p:nvPr/>
        </p:nvSpPr>
        <p:spPr bwMode="auto">
          <a:xfrm>
            <a:off x="848713" y="1092682"/>
            <a:ext cx="415616" cy="145195"/>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10" name="Text Box 348" descr="5%"/>
          <p:cNvSpPr txBox="1">
            <a:spLocks noChangeArrowheads="1"/>
          </p:cNvSpPr>
          <p:nvPr/>
        </p:nvSpPr>
        <p:spPr bwMode="auto">
          <a:xfrm>
            <a:off x="5529295" y="1122321"/>
            <a:ext cx="3516381" cy="2349077"/>
          </a:xfrm>
          <a:prstGeom prst="rect">
            <a:avLst/>
          </a:prstGeom>
          <a:solidFill>
            <a:schemeClr val="accent2">
              <a:lumMod val="20000"/>
              <a:lumOff val="80000"/>
            </a:schemeClr>
          </a:solidFill>
          <a:ln>
            <a:solidFill>
              <a:srgbClr val="0064A4"/>
            </a:solidFill>
          </a:ln>
        </p:spPr>
        <p:txBody>
          <a:bodyPr rot="0" vert="horz" wrap="square" lIns="137160" tIns="137160" rIns="137160" bIns="137160" anchor="t" anchorCtr="0" upright="1">
            <a:noAutofit/>
          </a:bodyPr>
          <a:lstStyle/>
          <a:p>
            <a:pPr>
              <a:spcAft>
                <a:spcPts val="400"/>
              </a:spcAft>
            </a:pPr>
            <a:r>
              <a:rPr lang="en-US" sz="1200" dirty="0">
                <a:uFillTx/>
                <a:latin typeface="Arial" panose="020B0604020202020204" pitchFamily="34" charset="0"/>
                <a:ea typeface="Times New Roman"/>
                <a:cs typeface="Arial" panose="020B0604020202020204" pitchFamily="34" charset="0"/>
              </a:rPr>
              <a:t>This is an example of the staff version of the </a:t>
            </a:r>
            <a:r>
              <a:rPr lang="en-US" sz="1200" b="1" dirty="0">
                <a:uFillTx/>
                <a:latin typeface="Arial" panose="020B0604020202020204" pitchFamily="34" charset="0"/>
                <a:ea typeface="Times New Roman"/>
                <a:cs typeface="Arial" panose="020B0604020202020204" pitchFamily="34" charset="0"/>
              </a:rPr>
              <a:t>Job Data </a:t>
            </a:r>
            <a:r>
              <a:rPr lang="en-US" sz="1200" dirty="0">
                <a:uFillTx/>
                <a:latin typeface="Arial" panose="020B0604020202020204" pitchFamily="34" charset="0"/>
                <a:ea typeface="Times New Roman"/>
                <a:cs typeface="Arial" panose="020B0604020202020204" pitchFamily="34" charset="0"/>
              </a:rPr>
              <a:t>page. The staff and academic versions are very similar; however, each version includes some fields and data that is relevant to either academic or staff employees.</a:t>
            </a:r>
          </a:p>
          <a:p>
            <a:pPr>
              <a:spcAft>
                <a:spcPts val="400"/>
              </a:spcAft>
            </a:pPr>
            <a:r>
              <a:rPr lang="en-US" sz="1200" dirty="0">
                <a:uFillTx/>
                <a:latin typeface="Arial" panose="020B0604020202020204" pitchFamily="34" charset="0"/>
                <a:ea typeface="Times New Roman"/>
                <a:cs typeface="Arial" panose="020B0604020202020204" pitchFamily="34" charset="0"/>
              </a:rPr>
              <a:t>For example, for staff: </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The data values available in the </a:t>
            </a:r>
            <a:r>
              <a:rPr lang="en-US" sz="1200" b="1" dirty="0">
                <a:uFillTx/>
                <a:latin typeface="Arial" panose="020B0604020202020204" pitchFamily="34" charset="0"/>
                <a:ea typeface="Times New Roman"/>
                <a:cs typeface="Arial" panose="020B0604020202020204" pitchFamily="34" charset="0"/>
              </a:rPr>
              <a:t>Action</a:t>
            </a:r>
            <a:r>
              <a:rPr lang="en-US" sz="1200" dirty="0">
                <a:uFillTx/>
                <a:latin typeface="Arial" panose="020B0604020202020204" pitchFamily="34" charset="0"/>
                <a:ea typeface="Times New Roman"/>
                <a:cs typeface="Arial" panose="020B0604020202020204" pitchFamily="34" charset="0"/>
              </a:rPr>
              <a:t> and </a:t>
            </a:r>
            <a:r>
              <a:rPr lang="en-US" sz="1200" b="1" dirty="0">
                <a:uFillTx/>
                <a:latin typeface="Arial" panose="020B0604020202020204" pitchFamily="34" charset="0"/>
                <a:ea typeface="Times New Roman"/>
                <a:cs typeface="Arial" panose="020B0604020202020204" pitchFamily="34" charset="0"/>
              </a:rPr>
              <a:t>Action Reason </a:t>
            </a:r>
            <a:r>
              <a:rPr lang="en-US" sz="1200" dirty="0">
                <a:uFillTx/>
                <a:latin typeface="Arial" panose="020B0604020202020204" pitchFamily="34" charset="0"/>
                <a:ea typeface="Times New Roman"/>
                <a:cs typeface="Arial" panose="020B0604020202020204" pitchFamily="34" charset="0"/>
              </a:rPr>
              <a:t>fields are specific to staff.</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The </a:t>
            </a:r>
            <a:r>
              <a:rPr lang="en-US" sz="1200" b="1" dirty="0">
                <a:uFillTx/>
                <a:latin typeface="Arial" panose="020B0604020202020204" pitchFamily="34" charset="0"/>
                <a:ea typeface="Times New Roman"/>
                <a:cs typeface="Arial" panose="020B0604020202020204" pitchFamily="34" charset="0"/>
              </a:rPr>
              <a:t>Employee Class </a:t>
            </a:r>
            <a:r>
              <a:rPr lang="en-US" sz="1200" dirty="0">
                <a:uFillTx/>
                <a:latin typeface="Arial" panose="020B0604020202020204" pitchFamily="34" charset="0"/>
                <a:ea typeface="Times New Roman"/>
                <a:cs typeface="Arial" panose="020B0604020202020204" pitchFamily="34" charset="0"/>
              </a:rPr>
              <a:t>field can be edited.</a:t>
            </a:r>
          </a:p>
          <a:p>
            <a:pPr marL="171450" indent="-171450">
              <a:spcAft>
                <a:spcPts val="400"/>
              </a:spcAft>
              <a:buFont typeface="Arial" panose="020B0604020202020204" pitchFamily="34" charset="0"/>
              <a:buChar char="•"/>
            </a:pPr>
            <a:r>
              <a:rPr lang="en-US" sz="1200" dirty="0">
                <a:uFillTx/>
                <a:latin typeface="Arial" panose="020B0604020202020204" pitchFamily="34" charset="0"/>
                <a:ea typeface="Times New Roman"/>
                <a:cs typeface="Arial" panose="020B0604020202020204" pitchFamily="34" charset="0"/>
              </a:rPr>
              <a:t>All </a:t>
            </a:r>
            <a:r>
              <a:rPr lang="en-US" sz="1200" b="1" dirty="0">
                <a:uFillTx/>
                <a:latin typeface="Arial" panose="020B0604020202020204" pitchFamily="34" charset="0"/>
                <a:ea typeface="Times New Roman"/>
                <a:cs typeface="Arial" panose="020B0604020202020204" pitchFamily="34" charset="0"/>
              </a:rPr>
              <a:t>UC Job Data </a:t>
            </a:r>
            <a:r>
              <a:rPr lang="en-US" sz="1200" dirty="0">
                <a:uFillTx/>
                <a:latin typeface="Arial" panose="020B0604020202020204" pitchFamily="34" charset="0"/>
                <a:ea typeface="Times New Roman"/>
                <a:cs typeface="Arial" panose="020B0604020202020204" pitchFamily="34" charset="0"/>
              </a:rPr>
              <a:t>fields are specific to Staff.</a:t>
            </a:r>
          </a:p>
        </p:txBody>
      </p:sp>
      <p:sp>
        <p:nvSpPr>
          <p:cNvPr id="6" name="Line Callout 1 5"/>
          <p:cNvSpPr>
            <a:spLocks/>
          </p:cNvSpPr>
          <p:nvPr/>
        </p:nvSpPr>
        <p:spPr>
          <a:xfrm flipH="1">
            <a:off x="5529296" y="3557055"/>
            <a:ext cx="3388562" cy="1752364"/>
          </a:xfrm>
          <a:prstGeom prst="borderCallout1">
            <a:avLst>
              <a:gd name="adj1" fmla="val 21846"/>
              <a:gd name="adj2" fmla="val 100686"/>
              <a:gd name="adj3" fmla="val 15824"/>
              <a:gd name="adj4" fmla="val 208853"/>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If the employment is a short-term assignment or temporary hire, the date the position ends appears in the </a:t>
            </a:r>
            <a:r>
              <a:rPr lang="en-US" sz="1200" b="1" kern="0" dirty="0">
                <a:solidFill>
                  <a:srgbClr val="000000"/>
                </a:solidFill>
                <a:uFillTx/>
                <a:latin typeface="Arial" panose="020B0604020202020204" pitchFamily="34" charset="0"/>
                <a:ea typeface="Times New Roman"/>
                <a:cs typeface="Arial" panose="020B0604020202020204" pitchFamily="34" charset="0"/>
              </a:rPr>
              <a:t>Appointment End Date </a:t>
            </a:r>
            <a:r>
              <a:rPr lang="en-US" sz="1200" kern="0" dirty="0">
                <a:solidFill>
                  <a:srgbClr val="000000"/>
                </a:solidFill>
                <a:uFillTx/>
                <a:latin typeface="Arial" panose="020B0604020202020204" pitchFamily="34" charset="0"/>
                <a:ea typeface="Times New Roman"/>
                <a:cs typeface="Arial" panose="020B0604020202020204" pitchFamily="34" charset="0"/>
              </a:rPr>
              <a:t>field. </a:t>
            </a:r>
          </a:p>
          <a:p>
            <a:pPr marL="171450" lvl="0" indent="-171450">
              <a:lnSpc>
                <a:spcPts val="1200"/>
              </a:lnSpc>
              <a:buFont typeface="Arial" panose="020B0604020202020204" pitchFamily="34" charset="0"/>
              <a:buChar char="•"/>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Non-Academic employees are automatically terminated in UCPath on this date. </a:t>
            </a:r>
          </a:p>
          <a:p>
            <a:pPr lvl="0">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Locations monitor expected job/appointment end dates and, if needed, update/extend the </a:t>
            </a:r>
            <a:r>
              <a:rPr lang="en-US" sz="1200" b="1" kern="0" dirty="0">
                <a:solidFill>
                  <a:srgbClr val="000000"/>
                </a:solidFill>
                <a:uFillTx/>
                <a:latin typeface="Arial" panose="020B0604020202020204" pitchFamily="34" charset="0"/>
                <a:ea typeface="Times New Roman"/>
                <a:cs typeface="Arial" panose="020B0604020202020204" pitchFamily="34" charset="0"/>
              </a:rPr>
              <a:t>Appointment End Date</a:t>
            </a:r>
            <a:r>
              <a:rPr lang="en-US" sz="1200" kern="0" dirty="0">
                <a:solidFill>
                  <a:srgbClr val="000000"/>
                </a:solidFill>
                <a:uFillTx/>
                <a:latin typeface="Arial" panose="020B0604020202020204" pitchFamily="34" charset="0"/>
                <a:ea typeface="Times New Roman"/>
                <a:cs typeface="Arial" panose="020B0604020202020204" pitchFamily="34" charset="0"/>
              </a:rPr>
              <a:t> to ensure the termination does not occur.</a:t>
            </a:r>
          </a:p>
        </p:txBody>
      </p:sp>
      <p:sp>
        <p:nvSpPr>
          <p:cNvPr id="2" name="Rectangle 1"/>
          <p:cNvSpPr>
            <a:spLocks/>
          </p:cNvSpPr>
          <p:nvPr/>
        </p:nvSpPr>
        <p:spPr>
          <a:xfrm>
            <a:off x="575402" y="3764653"/>
            <a:ext cx="1253397" cy="183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pic>
        <p:nvPicPr>
          <p:cNvPr id="3" name="Picture 2"/>
          <p:cNvPicPr>
            <a:picLocks noChangeAspect="1"/>
          </p:cNvPicPr>
          <p:nvPr/>
        </p:nvPicPr>
        <p:blipFill>
          <a:blip r:embed="rId4"/>
          <a:stretch>
            <a:fillRect/>
          </a:stretch>
        </p:blipFill>
        <p:spPr>
          <a:xfrm>
            <a:off x="4311395" y="1330405"/>
            <a:ext cx="722377" cy="266628"/>
          </a:xfrm>
          <a:prstGeom prst="rect">
            <a:avLst/>
          </a:prstGeom>
        </p:spPr>
      </p:pic>
    </p:spTree>
    <p:extLst>
      <p:ext uri="{BB962C8B-B14F-4D97-AF65-F5344CB8AC3E}">
        <p14:creationId xmlns:p14="http://schemas.microsoft.com/office/powerpoint/2010/main" val="26979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4477" y="1123455"/>
            <a:ext cx="4845314" cy="5137416"/>
            <a:chOff x="554477" y="1376382"/>
            <a:chExt cx="4845314" cy="5137416"/>
          </a:xfrm>
        </p:grpSpPr>
        <p:pic>
          <p:nvPicPr>
            <p:cNvPr id="13" name="Picture 2"/>
            <p:cNvPicPr>
              <a:picLocks noChangeAspect="1" noChangeArrowheads="1"/>
            </p:cNvPicPr>
            <p:nvPr/>
          </p:nvPicPr>
          <p:blipFill>
            <a:blip r:embed="rId3"/>
            <a:srcRect/>
            <a:stretch>
              <a:fillRect/>
            </a:stretch>
          </p:blipFill>
          <p:spPr bwMode="auto">
            <a:xfrm>
              <a:off x="554477" y="1376382"/>
              <a:ext cx="4845314" cy="5137416"/>
            </a:xfrm>
            <a:prstGeom prst="rect">
              <a:avLst/>
            </a:prstGeom>
            <a:noFill/>
            <a:ln>
              <a:noFill/>
            </a:ln>
          </p:spPr>
        </p:pic>
        <p:pic>
          <p:nvPicPr>
            <p:cNvPr id="14" name="Picture 2"/>
            <p:cNvPicPr>
              <a:picLocks noChangeAspect="1" noChangeArrowheads="1"/>
            </p:cNvPicPr>
            <p:nvPr/>
          </p:nvPicPr>
          <p:blipFill>
            <a:blip r:embed="rId4"/>
            <a:srcRect/>
            <a:stretch>
              <a:fillRect/>
            </a:stretch>
          </p:blipFill>
          <p:spPr bwMode="auto">
            <a:xfrm>
              <a:off x="4354196" y="1616076"/>
              <a:ext cx="822960" cy="285819"/>
            </a:xfrm>
            <a:prstGeom prst="rect">
              <a:avLst/>
            </a:prstGeom>
            <a:noFill/>
            <a:ln>
              <a:noFill/>
            </a:ln>
          </p:spPr>
        </p:pic>
      </p:grpSp>
      <p:sp>
        <p:nvSpPr>
          <p:cNvPr id="5" name="Title 4"/>
          <p:cNvSpPr>
            <a:spLocks noGrp="1"/>
          </p:cNvSpPr>
          <p:nvPr>
            <p:ph type="title"/>
          </p:nvPr>
        </p:nvSpPr>
        <p:spPr/>
        <p:txBody>
          <a:bodyPr/>
          <a:lstStyle/>
          <a:p>
            <a:r>
              <a:rPr lang="en-US" sz="3200" dirty="0">
                <a:uFillTx/>
              </a:rPr>
              <a:t>Job Data Page – Academic Example</a:t>
            </a:r>
          </a:p>
        </p:txBody>
      </p:sp>
      <p:sp>
        <p:nvSpPr>
          <p:cNvPr id="10" name="Text Box 348" descr="5%"/>
          <p:cNvSpPr txBox="1">
            <a:spLocks noChangeArrowheads="1"/>
          </p:cNvSpPr>
          <p:nvPr/>
        </p:nvSpPr>
        <p:spPr bwMode="auto">
          <a:xfrm>
            <a:off x="5496943" y="1396176"/>
            <a:ext cx="3246004" cy="2956248"/>
          </a:xfrm>
          <a:prstGeom prst="rect">
            <a:avLst/>
          </a:prstGeom>
          <a:solidFill>
            <a:schemeClr val="accent2">
              <a:lumMod val="20000"/>
              <a:lumOff val="80000"/>
            </a:schemeClr>
          </a:solidFill>
          <a:ln>
            <a:solidFill>
              <a:srgbClr val="0064A4"/>
            </a:solidFill>
          </a:ln>
        </p:spPr>
        <p:txBody>
          <a:bodyPr rot="0" vert="horz" wrap="square" lIns="137160" tIns="137160" rIns="137160" bIns="137160" anchor="t" anchorCtr="0" upright="1">
            <a:noAutofit/>
          </a:bodyPr>
          <a:lstStyle>
            <a:defPPr>
              <a:defRPr lang="en-US">
                <a:uFillTx/>
              </a:defRPr>
            </a:defPPr>
            <a:lvl1pPr>
              <a:spcAft>
                <a:spcPts val="400"/>
              </a:spcAft>
              <a:defRPr sz="1200">
                <a:uFillTx/>
                <a:latin typeface="Arial" panose="020B0604020202020204" pitchFamily="34" charset="0"/>
                <a:ea typeface="Times New Roman"/>
                <a:cs typeface="Arial" panose="020B0604020202020204" pitchFamily="34" charset="0"/>
              </a:defRPr>
            </a:lvl1pPr>
          </a:lstStyle>
          <a:p>
            <a:r>
              <a:rPr lang="en-US" dirty="0">
                <a:uFillTx/>
              </a:rPr>
              <a:t>The </a:t>
            </a:r>
            <a:r>
              <a:rPr lang="en-US" b="1" dirty="0">
                <a:uFillTx/>
              </a:rPr>
              <a:t>academic version </a:t>
            </a:r>
            <a:r>
              <a:rPr lang="en-US" dirty="0">
                <a:uFillTx/>
              </a:rPr>
              <a:t>of the </a:t>
            </a:r>
            <a:r>
              <a:rPr lang="en-US" b="1" dirty="0">
                <a:uFillTx/>
              </a:rPr>
              <a:t>Job Data </a:t>
            </a:r>
            <a:r>
              <a:rPr lang="en-US" dirty="0">
                <a:uFillTx/>
              </a:rPr>
              <a:t>page is similar to the staff version, but there are some differences. </a:t>
            </a:r>
          </a:p>
          <a:p>
            <a:r>
              <a:rPr lang="en-US" dirty="0">
                <a:uFillTx/>
              </a:rPr>
              <a:t>For example, for academics: </a:t>
            </a:r>
          </a:p>
          <a:p>
            <a:r>
              <a:rPr lang="en-US" dirty="0">
                <a:uFillTx/>
              </a:rPr>
              <a:t>The data values available in the Action and Action Reason fields are specific to academics.</a:t>
            </a:r>
          </a:p>
          <a:p>
            <a:pPr marL="171450" indent="-171450">
              <a:buFont typeface="Arial" panose="020B0604020202020204" pitchFamily="34" charset="0"/>
              <a:buChar char="•"/>
            </a:pPr>
            <a:r>
              <a:rPr lang="en-US" dirty="0">
                <a:uFillTx/>
              </a:rPr>
              <a:t>The </a:t>
            </a:r>
            <a:r>
              <a:rPr lang="en-US" b="1" dirty="0">
                <a:uFillTx/>
              </a:rPr>
              <a:t>Employee Class </a:t>
            </a:r>
            <a:r>
              <a:rPr lang="en-US" dirty="0">
                <a:uFillTx/>
              </a:rPr>
              <a:t>defaults and cannot be edited.</a:t>
            </a:r>
          </a:p>
          <a:p>
            <a:pPr marL="171450" indent="-171450">
              <a:buFont typeface="Arial" panose="020B0604020202020204" pitchFamily="34" charset="0"/>
              <a:buChar char="•"/>
            </a:pPr>
            <a:r>
              <a:rPr lang="en-US" dirty="0">
                <a:uFillTx/>
              </a:rPr>
              <a:t>The functionality of </a:t>
            </a:r>
            <a:r>
              <a:rPr lang="en-US" b="1" dirty="0">
                <a:uFillTx/>
              </a:rPr>
              <a:t>Pay Components and Earnings Distribution </a:t>
            </a:r>
            <a:r>
              <a:rPr lang="en-US" dirty="0">
                <a:uFillTx/>
              </a:rPr>
              <a:t>supports academic pay calculations.</a:t>
            </a:r>
          </a:p>
          <a:p>
            <a:pPr marL="171450" indent="-171450">
              <a:buFont typeface="Arial" panose="020B0604020202020204" pitchFamily="34" charset="0"/>
              <a:buChar char="•"/>
            </a:pPr>
            <a:r>
              <a:rPr lang="en-US" dirty="0">
                <a:uFillTx/>
              </a:rPr>
              <a:t>The fields in the UC Job Data section are specific to academics.</a:t>
            </a:r>
          </a:p>
          <a:p>
            <a:endParaRPr lang="en-US" dirty="0">
              <a:uFillTx/>
            </a:endParaRPr>
          </a:p>
        </p:txBody>
      </p:sp>
      <p:sp>
        <p:nvSpPr>
          <p:cNvPr id="6" name="Line Callout 1 5"/>
          <p:cNvSpPr>
            <a:spLocks/>
          </p:cNvSpPr>
          <p:nvPr/>
        </p:nvSpPr>
        <p:spPr>
          <a:xfrm flipH="1">
            <a:off x="5503415" y="4412226"/>
            <a:ext cx="3239529" cy="842971"/>
          </a:xfrm>
          <a:prstGeom prst="borderCallout1">
            <a:avLst>
              <a:gd name="adj1" fmla="val 28850"/>
              <a:gd name="adj2" fmla="val 100149"/>
              <a:gd name="adj3" fmla="val -58479"/>
              <a:gd name="adj4" fmla="val 174344"/>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200" kern="0" dirty="0">
                <a:solidFill>
                  <a:srgbClr val="000000"/>
                </a:solidFill>
                <a:uFillTx/>
                <a:latin typeface="Arial" panose="020B0604020202020204" pitchFamily="34" charset="0"/>
                <a:ea typeface="Times New Roman"/>
                <a:cs typeface="Arial" panose="020B0604020202020204" pitchFamily="34" charset="0"/>
              </a:rPr>
              <a:t>For Academic employees, the </a:t>
            </a:r>
            <a:r>
              <a:rPr lang="en-US" sz="1200" b="1" kern="0" dirty="0">
                <a:solidFill>
                  <a:srgbClr val="000000"/>
                </a:solidFill>
                <a:uFillTx/>
                <a:latin typeface="Arial" panose="020B0604020202020204" pitchFamily="34" charset="0"/>
                <a:ea typeface="Times New Roman"/>
                <a:cs typeface="Arial" panose="020B0604020202020204" pitchFamily="34" charset="0"/>
              </a:rPr>
              <a:t>End Job Automatically</a:t>
            </a:r>
            <a:r>
              <a:rPr lang="en-US" sz="1200" kern="0" dirty="0">
                <a:solidFill>
                  <a:srgbClr val="000000"/>
                </a:solidFill>
                <a:uFillTx/>
                <a:latin typeface="Arial" panose="020B0604020202020204" pitchFamily="34" charset="0"/>
                <a:ea typeface="Times New Roman"/>
                <a:cs typeface="Arial" panose="020B0604020202020204" pitchFamily="34" charset="0"/>
              </a:rPr>
              <a:t> check box also appears. This check box must be selected to automatically terminate the academic employee on the </a:t>
            </a:r>
            <a:r>
              <a:rPr lang="en-US" sz="1200" b="1" kern="0" dirty="0">
                <a:solidFill>
                  <a:srgbClr val="000000"/>
                </a:solidFill>
                <a:uFillTx/>
                <a:latin typeface="Arial" panose="020B0604020202020204" pitchFamily="34" charset="0"/>
                <a:ea typeface="Times New Roman"/>
                <a:cs typeface="Arial" panose="020B0604020202020204" pitchFamily="34" charset="0"/>
              </a:rPr>
              <a:t>Expected Job End Date</a:t>
            </a:r>
            <a:r>
              <a:rPr lang="en-US" sz="1200" kern="0" dirty="0">
                <a:solidFill>
                  <a:srgbClr val="000000"/>
                </a:solidFill>
                <a:uFillTx/>
                <a:latin typeface="Arial" panose="020B0604020202020204" pitchFamily="34" charset="0"/>
                <a:ea typeface="Times New Roman"/>
                <a:cs typeface="Arial" panose="020B0604020202020204" pitchFamily="34" charset="0"/>
              </a:rPr>
              <a:t>.</a:t>
            </a:r>
          </a:p>
        </p:txBody>
      </p:sp>
      <p:sp>
        <p:nvSpPr>
          <p:cNvPr id="18" name="Rectangle 17"/>
          <p:cNvSpPr>
            <a:spLocks noChangeArrowheads="1"/>
          </p:cNvSpPr>
          <p:nvPr/>
        </p:nvSpPr>
        <p:spPr bwMode="auto">
          <a:xfrm>
            <a:off x="990992" y="1152977"/>
            <a:ext cx="415616" cy="167613"/>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sp>
        <p:nvSpPr>
          <p:cNvPr id="2" name="Rectangle 1"/>
          <p:cNvSpPr>
            <a:spLocks/>
          </p:cNvSpPr>
          <p:nvPr/>
        </p:nvSpPr>
        <p:spPr>
          <a:xfrm>
            <a:off x="2147105" y="3748405"/>
            <a:ext cx="941696" cy="185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244264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71381" y="2218710"/>
            <a:ext cx="8088571" cy="3960582"/>
          </a:xfrm>
        </p:spPr>
        <p:txBody>
          <a:bodyPr>
            <a:normAutofit fontScale="92500"/>
          </a:bodyPr>
          <a:lstStyle/>
          <a:p>
            <a:r>
              <a:rPr lang="en-US" sz="2400" dirty="0">
                <a:uFillTx/>
                <a:latin typeface="+mn-lt"/>
              </a:rPr>
              <a:t>Academic appointment end dates will not stop payroll.</a:t>
            </a:r>
          </a:p>
          <a:p>
            <a:pPr lvl="1"/>
            <a:r>
              <a:rPr lang="en-US" sz="2000" dirty="0">
                <a:uFillTx/>
              </a:rPr>
              <a:t>An employee will continue to get paid after their appointment end date and will continue to do so until they are terminated, the </a:t>
            </a:r>
            <a:r>
              <a:rPr lang="en-US" sz="2000" b="1" dirty="0">
                <a:uFillTx/>
              </a:rPr>
              <a:t>End Job Automatically</a:t>
            </a:r>
            <a:r>
              <a:rPr lang="en-US" sz="2000" dirty="0">
                <a:uFillTx/>
              </a:rPr>
              <a:t> box in Job Data is checked, or the employee is placed on a Short Work Break</a:t>
            </a:r>
            <a:r>
              <a:rPr lang="en-US" sz="1800" dirty="0">
                <a:uFillTx/>
              </a:rPr>
              <a:t>.</a:t>
            </a:r>
            <a:endParaRPr lang="en-US" sz="2000" dirty="0">
              <a:uFillTx/>
              <a:latin typeface="+mn-lt"/>
            </a:endParaRPr>
          </a:p>
          <a:p>
            <a:r>
              <a:rPr lang="en-US" sz="2400" b="1" dirty="0">
                <a:uFillTx/>
              </a:rPr>
              <a:t>Staff appointments with end dates will auto-terminate</a:t>
            </a:r>
            <a:r>
              <a:rPr lang="en-US" sz="2400" dirty="0">
                <a:uFillTx/>
              </a:rPr>
              <a:t>.  A final pay transaction may need to be processed to pay out any accruals.</a:t>
            </a:r>
          </a:p>
          <a:p>
            <a:r>
              <a:rPr lang="en-US" sz="2400" dirty="0">
                <a:uFillTx/>
                <a:latin typeface="+mn-lt"/>
              </a:rPr>
              <a:t>Changes cannot be made on appointments with expired end dates.</a:t>
            </a:r>
          </a:p>
          <a:p>
            <a:pPr lvl="1"/>
            <a:r>
              <a:rPr lang="en-US" sz="2000" dirty="0">
                <a:uFillTx/>
              </a:rPr>
              <a:t>Any changes will require a reinstatement of their job first. (Reinstatement = </a:t>
            </a:r>
            <a:r>
              <a:rPr lang="en-US" sz="2000" dirty="0" err="1">
                <a:uFillTx/>
              </a:rPr>
              <a:t>SmartHR</a:t>
            </a:r>
            <a:r>
              <a:rPr lang="en-US" sz="2000" dirty="0">
                <a:uFillTx/>
              </a:rPr>
              <a:t>  Template)</a:t>
            </a:r>
          </a:p>
          <a:p>
            <a:pPr marL="457200" lvl="1" indent="0">
              <a:buNone/>
            </a:pPr>
            <a:endParaRPr lang="en-US" sz="2000" dirty="0">
              <a:uFillTx/>
              <a:latin typeface="+mn-lt"/>
            </a:endParaRPr>
          </a:p>
        </p:txBody>
      </p:sp>
      <p:sp>
        <p:nvSpPr>
          <p:cNvPr id="4" name="Title 3"/>
          <p:cNvSpPr>
            <a:spLocks noGrp="1"/>
          </p:cNvSpPr>
          <p:nvPr>
            <p:ph type="title"/>
          </p:nvPr>
        </p:nvSpPr>
        <p:spPr/>
        <p:txBody>
          <a:bodyPr/>
          <a:lstStyle/>
          <a:p>
            <a:r>
              <a:rPr lang="en-US" dirty="0">
                <a:uFillTx/>
              </a:rPr>
              <a:t>Appointment End Date</a:t>
            </a:r>
            <a:endParaRPr lang="en-US" dirty="0">
              <a:solidFill>
                <a:srgbClr val="FF0000"/>
              </a:solidFill>
              <a:uFillTx/>
            </a:endParaRPr>
          </a:p>
        </p:txBody>
      </p:sp>
      <p:sp>
        <p:nvSpPr>
          <p:cNvPr id="2" name="Rectangle 1"/>
          <p:cNvSpPr>
            <a:spLocks/>
          </p:cNvSpPr>
          <p:nvPr/>
        </p:nvSpPr>
        <p:spPr>
          <a:xfrm>
            <a:off x="1277800" y="1264603"/>
            <a:ext cx="718768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FontTx/>
              <a:buNone/>
              <a:defRPr>
                <a:uFillTx/>
              </a:defRPr>
            </a:pPr>
            <a:r>
              <a:rPr kumimoji="0" lang="en-US" sz="2400" b="1" i="0" u="none" strike="noStrike" kern="1200" cap="none" spc="0" normalizeH="0" noProof="0" dirty="0">
                <a:ln>
                  <a:noFill/>
                </a:ln>
                <a:solidFill>
                  <a:srgbClr val="0064A4"/>
                </a:solidFill>
                <a:effectLst/>
                <a:uFillTx/>
                <a:latin typeface="Arial"/>
                <a:ea typeface="+mn-ea"/>
                <a:cs typeface="+mn-cs"/>
              </a:rPr>
              <a:t>There are important factors to consider about appointment end dates.</a:t>
            </a:r>
          </a:p>
        </p:txBody>
      </p:sp>
      <p:pic>
        <p:nvPicPr>
          <p:cNvPr id="6" name="Picture 5"/>
          <p:cNvPicPr>
            <a:picLocks noChangeAspect="1"/>
          </p:cNvPicPr>
          <p:nvPr/>
        </p:nvPicPr>
        <p:blipFill>
          <a:blip r:embed="rId3" cstate="print"/>
          <a:stretch>
            <a:fillRect/>
          </a:stretch>
        </p:blipFill>
        <p:spPr>
          <a:xfrm>
            <a:off x="212370" y="1120628"/>
            <a:ext cx="1065430" cy="1005836"/>
          </a:xfrm>
          <a:prstGeom prst="rect">
            <a:avLst/>
          </a:prstGeom>
        </p:spPr>
      </p:pic>
    </p:spTree>
    <p:extLst>
      <p:ext uri="{BB962C8B-B14F-4D97-AF65-F5344CB8AC3E}">
        <p14:creationId xmlns:p14="http://schemas.microsoft.com/office/powerpoint/2010/main" val="36461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8792" y="1270535"/>
          <a:ext cx="8678174" cy="4475644"/>
        </p:xfrm>
        <a:graphic>
          <a:graphicData uri="http://schemas.openxmlformats.org/drawingml/2006/table">
            <a:tbl>
              <a:tblPr firstRow="1" bandRow="1">
                <a:tableStyleId>{5C22544A-7EE6-4342-B048-85BDC9FD1C3A}</a:tableStyleId>
              </a:tblPr>
              <a:tblGrid>
                <a:gridCol w="2876099">
                  <a:extLst>
                    <a:ext uri="{9D8B030D-6E8A-4147-A177-3AD203B41FA5}">
                      <a16:colId xmlns:a16="http://schemas.microsoft.com/office/drawing/2014/main" val="20000"/>
                    </a:ext>
                  </a:extLst>
                </a:gridCol>
                <a:gridCol w="5802075">
                  <a:extLst>
                    <a:ext uri="{9D8B030D-6E8A-4147-A177-3AD203B41FA5}">
                      <a16:colId xmlns:a16="http://schemas.microsoft.com/office/drawing/2014/main" val="20001"/>
                    </a:ext>
                  </a:extLst>
                </a:gridCol>
              </a:tblGrid>
              <a:tr h="485580">
                <a:tc>
                  <a:txBody>
                    <a:bodyPr/>
                    <a:lstStyle/>
                    <a:p>
                      <a:pPr algn="ctr"/>
                      <a:r>
                        <a:rPr lang="en-US" sz="2400" dirty="0">
                          <a:uFillTx/>
                        </a:rPr>
                        <a:t>UCPath</a:t>
                      </a:r>
                      <a:r>
                        <a:rPr lang="en-US" sz="2400" baseline="0" dirty="0">
                          <a:uFillTx/>
                        </a:rPr>
                        <a:t> Term</a:t>
                      </a:r>
                      <a:endParaRPr lang="en-US" sz="2400" dirty="0">
                        <a:uFillTx/>
                      </a:endParaRPr>
                    </a:p>
                  </a:txBody>
                  <a:tcPr/>
                </a:tc>
                <a:tc>
                  <a:txBody>
                    <a:bodyPr/>
                    <a:lstStyle/>
                    <a:p>
                      <a:pPr algn="ctr"/>
                      <a:r>
                        <a:rPr lang="en-US" sz="2400" dirty="0">
                          <a:uFillTx/>
                        </a:rPr>
                        <a:t>Definitions</a:t>
                      </a:r>
                    </a:p>
                  </a:txBody>
                  <a:tcPr/>
                </a:tc>
                <a:extLst>
                  <a:ext uri="{0D108BD9-81ED-4DB2-BD59-A6C34878D82A}">
                    <a16:rowId xmlns:a16="http://schemas.microsoft.com/office/drawing/2014/main" val="10000"/>
                  </a:ext>
                </a:extLst>
              </a:tr>
              <a:tr h="613332">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b="1" dirty="0">
                          <a:solidFill>
                            <a:srgbClr val="000000"/>
                          </a:solidFill>
                          <a:uFillTx/>
                        </a:rPr>
                        <a:t>Position</a:t>
                      </a:r>
                      <a:r>
                        <a:rPr lang="en-US" sz="1400" dirty="0">
                          <a:solidFill>
                            <a:srgbClr val="000000"/>
                          </a:solidFill>
                          <a:uFillTx/>
                        </a:rPr>
                        <a:t>:</a:t>
                      </a:r>
                      <a:endParaRPr lang="en-US" sz="200" dirty="0">
                        <a:solidFill>
                          <a:srgbClr val="000000"/>
                        </a:solidFill>
                        <a:uFillTx/>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A position</a:t>
                      </a:r>
                      <a:r>
                        <a:rPr lang="en-US" sz="1400" baseline="0" dirty="0">
                          <a:solidFill>
                            <a:srgbClr val="000000"/>
                          </a:solidFill>
                          <a:uFillTx/>
                        </a:rPr>
                        <a:t> must exist in order to hire an incumbent. Job data is created when an employee is hired into a position, the position details are then managed via </a:t>
                      </a:r>
                      <a:r>
                        <a:rPr lang="en-US" sz="1400" baseline="0" dirty="0" err="1">
                          <a:solidFill>
                            <a:srgbClr val="000000"/>
                          </a:solidFill>
                          <a:uFillTx/>
                        </a:rPr>
                        <a:t>PayPath</a:t>
                      </a:r>
                      <a:r>
                        <a:rPr lang="en-US" sz="1400" baseline="0" dirty="0">
                          <a:solidFill>
                            <a:srgbClr val="000000"/>
                          </a:solidFill>
                          <a:uFillTx/>
                        </a:rPr>
                        <a:t> Actions.</a:t>
                      </a:r>
                      <a:endParaRPr lang="en-US" sz="1400" dirty="0">
                        <a:solidFill>
                          <a:srgbClr val="000000"/>
                        </a:solidFill>
                        <a:uFillTx/>
                      </a:endParaRPr>
                    </a:p>
                  </a:txBody>
                  <a:tcPr/>
                </a:tc>
                <a:extLst>
                  <a:ext uri="{0D108BD9-81ED-4DB2-BD59-A6C34878D82A}">
                    <a16:rowId xmlns:a16="http://schemas.microsoft.com/office/drawing/2014/main" val="10001"/>
                  </a:ext>
                </a:extLst>
              </a:tr>
              <a:tr h="640313">
                <a:tc>
                  <a:txBody>
                    <a:bodyPr/>
                    <a:lstStyle/>
                    <a:p>
                      <a:r>
                        <a:rPr lang="en-US" sz="1400" b="1" dirty="0">
                          <a:solidFill>
                            <a:srgbClr val="000000"/>
                          </a:solidFill>
                          <a:uFillTx/>
                        </a:rPr>
                        <a:t>Recurring Pay: </a:t>
                      </a:r>
                      <a:endParaRPr lang="en-US" sz="1400" dirty="0">
                        <a:solidFill>
                          <a:srgbClr val="000000"/>
                        </a:solidFill>
                        <a:uFillTx/>
                      </a:endParaRPr>
                    </a:p>
                  </a:txBody>
                  <a:tcPr/>
                </a:tc>
                <a:tc>
                  <a:txBody>
                    <a:bodyPr/>
                    <a:lstStyle/>
                    <a:p>
                      <a:pPr marL="0" indent="0">
                        <a:lnSpc>
                          <a:spcPct val="100000"/>
                        </a:lnSpc>
                        <a:spcBef>
                          <a:spcPts val="0"/>
                        </a:spcBef>
                        <a:buNone/>
                      </a:pPr>
                      <a:r>
                        <a:rPr lang="en-US" sz="1400" dirty="0">
                          <a:solidFill>
                            <a:srgbClr val="000000"/>
                          </a:solidFill>
                          <a:uFillTx/>
                        </a:rPr>
                        <a:t>Consecutive, recurring pay in addition to an Employees’ base compensation, including: recurring stipends, By-Agreement Payments.</a:t>
                      </a:r>
                    </a:p>
                  </a:txBody>
                  <a:tcPr/>
                </a:tc>
                <a:extLst>
                  <a:ext uri="{0D108BD9-81ED-4DB2-BD59-A6C34878D82A}">
                    <a16:rowId xmlns:a16="http://schemas.microsoft.com/office/drawing/2014/main" val="10002"/>
                  </a:ext>
                </a:extLst>
              </a:tr>
              <a:tr h="824017">
                <a:tc>
                  <a:txBody>
                    <a:bodyPr/>
                    <a:lstStyle/>
                    <a:p>
                      <a:r>
                        <a:rPr lang="en-US" sz="1400" b="1" dirty="0">
                          <a:solidFill>
                            <a:srgbClr val="000000"/>
                          </a:solidFill>
                          <a:uFillTx/>
                        </a:rPr>
                        <a:t>Retroactive Effective Date:</a:t>
                      </a:r>
                      <a:r>
                        <a:rPr lang="en-US" sz="1400" dirty="0">
                          <a:solidFill>
                            <a:srgbClr val="000000"/>
                          </a:solidFill>
                          <a:uFillTx/>
                        </a:rPr>
                        <a:t> </a:t>
                      </a: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Date</a:t>
                      </a:r>
                      <a:r>
                        <a:rPr lang="en-US" sz="1400" u="sng" dirty="0">
                          <a:solidFill>
                            <a:srgbClr val="000000"/>
                          </a:solidFill>
                          <a:uFillTx/>
                        </a:rPr>
                        <a:t> prior </a:t>
                      </a:r>
                      <a:r>
                        <a:rPr lang="en-US" sz="1400" dirty="0">
                          <a:solidFill>
                            <a:srgbClr val="000000"/>
                          </a:solidFill>
                          <a:uFillTx/>
                        </a:rPr>
                        <a:t>to the current pay period begin date.</a:t>
                      </a:r>
                    </a:p>
                  </a:txBody>
                  <a:tcPr/>
                </a:tc>
                <a:extLst>
                  <a:ext uri="{0D108BD9-81ED-4DB2-BD59-A6C34878D82A}">
                    <a16:rowId xmlns:a16="http://schemas.microsoft.com/office/drawing/2014/main" val="10003"/>
                  </a:ext>
                </a:extLst>
              </a:tr>
              <a:tr h="849334">
                <a:tc>
                  <a:txBody>
                    <a:bodyPr/>
                    <a:lstStyle/>
                    <a:p>
                      <a:r>
                        <a:rPr lang="en-US" sz="1400" b="1" dirty="0">
                          <a:solidFill>
                            <a:srgbClr val="000000"/>
                          </a:solidFill>
                          <a:uFillTx/>
                        </a:rPr>
                        <a:t>Short Work Break (SWB): </a:t>
                      </a:r>
                      <a:endParaRPr lang="en-US" sz="1400" dirty="0">
                        <a:solidFill>
                          <a:srgbClr val="000000"/>
                        </a:solidFill>
                        <a:uFillTx/>
                      </a:endParaRPr>
                    </a:p>
                  </a:txBody>
                  <a:tcPr/>
                </a:tc>
                <a:tc>
                  <a:txBody>
                    <a:bodyPr/>
                    <a:lstStyle/>
                    <a:p>
                      <a:pPr marL="0" indent="0">
                        <a:lnSpc>
                          <a:spcPct val="100000"/>
                        </a:lnSpc>
                        <a:spcBef>
                          <a:spcPts val="0"/>
                        </a:spcBef>
                        <a:buNone/>
                      </a:pPr>
                      <a:r>
                        <a:rPr lang="en-US" sz="1400" dirty="0">
                          <a:solidFill>
                            <a:srgbClr val="000000"/>
                          </a:solidFill>
                          <a:uFillTx/>
                        </a:rPr>
                        <a:t>A status that temporarily takes an employee off of pay status when a leave action is not appropriate, where permitted by policy or collective bargaining agreement. (see</a:t>
                      </a:r>
                      <a:r>
                        <a:rPr lang="en-US" sz="1400" baseline="0" dirty="0">
                          <a:solidFill>
                            <a:srgbClr val="000000"/>
                          </a:solidFill>
                          <a:uFillTx/>
                        </a:rPr>
                        <a:t> Short Work Break Matrix job aid.)</a:t>
                      </a:r>
                      <a:endParaRPr lang="en-US" sz="1400" b="1" dirty="0">
                        <a:solidFill>
                          <a:srgbClr val="000000"/>
                        </a:solidFill>
                        <a:uFillTx/>
                      </a:endParaRPr>
                    </a:p>
                  </a:txBody>
                  <a:tcPr/>
                </a:tc>
                <a:extLst>
                  <a:ext uri="{0D108BD9-81ED-4DB2-BD59-A6C34878D82A}">
                    <a16:rowId xmlns:a16="http://schemas.microsoft.com/office/drawing/2014/main" val="10004"/>
                  </a:ext>
                </a:extLst>
              </a:tr>
              <a:tr h="655185">
                <a:tc>
                  <a:txBody>
                    <a:bodyPr/>
                    <a:lstStyle/>
                    <a:p>
                      <a:pPr marL="0" indent="0">
                        <a:lnSpc>
                          <a:spcPct val="100000"/>
                        </a:lnSpc>
                        <a:spcBef>
                          <a:spcPts val="0"/>
                        </a:spcBef>
                        <a:buNone/>
                      </a:pPr>
                      <a:r>
                        <a:rPr lang="en-US" sz="1400" b="1" dirty="0">
                          <a:solidFill>
                            <a:srgbClr val="000000"/>
                          </a:solidFill>
                          <a:uFillTx/>
                        </a:rPr>
                        <a:t>Workforce Administration (WFA): </a:t>
                      </a:r>
                      <a:endParaRPr lang="en-US" sz="1400" dirty="0">
                        <a:solidFill>
                          <a:srgbClr val="000000"/>
                        </a:solidFill>
                        <a:uFillTx/>
                      </a:endParaRPr>
                    </a:p>
                  </a:txBody>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400" dirty="0">
                          <a:solidFill>
                            <a:srgbClr val="000000"/>
                          </a:solidFill>
                          <a:uFillTx/>
                        </a:rPr>
                        <a:t>Workforce Administration is a </a:t>
                      </a:r>
                      <a:r>
                        <a:rPr lang="en-US" sz="1400" dirty="0" err="1">
                          <a:solidFill>
                            <a:srgbClr val="000000"/>
                          </a:solidFill>
                          <a:uFillTx/>
                        </a:rPr>
                        <a:t>moduel</a:t>
                      </a:r>
                      <a:r>
                        <a:rPr lang="en-US" sz="1400" baseline="0" dirty="0">
                          <a:solidFill>
                            <a:srgbClr val="000000"/>
                          </a:solidFill>
                          <a:uFillTx/>
                        </a:rPr>
                        <a:t> </a:t>
                      </a:r>
                      <a:r>
                        <a:rPr lang="en-US" sz="1400" dirty="0">
                          <a:solidFill>
                            <a:srgbClr val="000000"/>
                          </a:solidFill>
                          <a:uFillTx/>
                        </a:rPr>
                        <a:t>in UCPath where personal data, job data, reporting and tracking for Employees, and</a:t>
                      </a:r>
                      <a:r>
                        <a:rPr lang="en-US" sz="1400" baseline="0" dirty="0">
                          <a:solidFill>
                            <a:srgbClr val="000000"/>
                          </a:solidFill>
                          <a:uFillTx/>
                        </a:rPr>
                        <a:t> </a:t>
                      </a:r>
                      <a:r>
                        <a:rPr lang="en-US" sz="1400" dirty="0">
                          <a:solidFill>
                            <a:srgbClr val="000000"/>
                          </a:solidFill>
                          <a:uFillTx/>
                        </a:rPr>
                        <a:t>Contingent Workers</a:t>
                      </a:r>
                      <a:r>
                        <a:rPr lang="en-US" sz="1400" baseline="0" dirty="0">
                          <a:solidFill>
                            <a:srgbClr val="000000"/>
                          </a:solidFill>
                          <a:uFillTx/>
                        </a:rPr>
                        <a:t> are</a:t>
                      </a:r>
                      <a:r>
                        <a:rPr lang="en-US" sz="1400" dirty="0">
                          <a:solidFill>
                            <a:srgbClr val="000000"/>
                          </a:solidFill>
                          <a:uFillTx/>
                        </a:rPr>
                        <a:t> administered, managed and stored. This is similar to the Employee Data Base (EDB) in PPS today. </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459619" y="40224"/>
            <a:ext cx="8684381" cy="850911"/>
          </a:xfrm>
        </p:spPr>
        <p:txBody>
          <a:bodyPr/>
          <a:lstStyle/>
          <a:p>
            <a:r>
              <a:rPr lang="en-US" sz="3200" dirty="0">
                <a:uFillTx/>
              </a:rPr>
              <a:t>Key Concepts &amp; Vocabulary (cont.)</a:t>
            </a:r>
          </a:p>
        </p:txBody>
      </p:sp>
    </p:spTree>
    <p:extLst>
      <p:ext uri="{BB962C8B-B14F-4D97-AF65-F5344CB8AC3E}">
        <p14:creationId xmlns:p14="http://schemas.microsoft.com/office/powerpoint/2010/main" val="40768591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49" y="1098078"/>
            <a:ext cx="8375515" cy="683727"/>
          </a:xfrm>
        </p:spPr>
        <p:txBody>
          <a:bodyPr>
            <a:noAutofit/>
          </a:bodyPr>
          <a:lstStyle/>
          <a:p>
            <a:pPr marL="0" indent="0">
              <a:buNone/>
            </a:pPr>
            <a:r>
              <a:rPr lang="en-US" sz="2400" dirty="0">
                <a:uFillTx/>
              </a:rPr>
              <a:t>PayPath can accommodate </a:t>
            </a:r>
            <a:r>
              <a:rPr lang="en-US" sz="2400" b="1" dirty="0">
                <a:uFillTx/>
              </a:rPr>
              <a:t>multiple</a:t>
            </a:r>
            <a:r>
              <a:rPr lang="en-US" sz="2400" dirty="0">
                <a:uFillTx/>
              </a:rPr>
              <a:t> job data changes in a single transaction:</a:t>
            </a:r>
          </a:p>
        </p:txBody>
      </p:sp>
      <p:sp>
        <p:nvSpPr>
          <p:cNvPr id="4" name="Title 3"/>
          <p:cNvSpPr>
            <a:spLocks noGrp="1"/>
          </p:cNvSpPr>
          <p:nvPr>
            <p:ph type="title"/>
          </p:nvPr>
        </p:nvSpPr>
        <p:spPr/>
        <p:txBody>
          <a:bodyPr/>
          <a:lstStyle/>
          <a:p>
            <a:r>
              <a:rPr lang="en-US" dirty="0">
                <a:uFillTx/>
              </a:rPr>
              <a:t>Multiple Job Data Changes</a:t>
            </a:r>
          </a:p>
        </p:txBody>
      </p:sp>
      <p:graphicFrame>
        <p:nvGraphicFramePr>
          <p:cNvPr id="3" name="Table 2"/>
          <p:cNvGraphicFramePr>
            <a:graphicFrameLocks noGrp="1"/>
          </p:cNvGraphicFramePr>
          <p:nvPr/>
        </p:nvGraphicFramePr>
        <p:xfrm>
          <a:off x="4544568" y="2055327"/>
          <a:ext cx="3863936" cy="3729176"/>
        </p:xfrm>
        <a:graphic>
          <a:graphicData uri="http://schemas.openxmlformats.org/drawingml/2006/table">
            <a:tbl>
              <a:tblPr firstRow="1" firstCol="1" bandRow="1">
                <a:tableStyleId>{5C22544A-7EE6-4342-B048-85BDC9FD1C3A}</a:tableStyleId>
              </a:tblPr>
              <a:tblGrid>
                <a:gridCol w="961710">
                  <a:extLst>
                    <a:ext uri="{9D8B030D-6E8A-4147-A177-3AD203B41FA5}">
                      <a16:colId xmlns:a16="http://schemas.microsoft.com/office/drawing/2014/main" val="20000"/>
                    </a:ext>
                  </a:extLst>
                </a:gridCol>
                <a:gridCol w="795131">
                  <a:extLst>
                    <a:ext uri="{9D8B030D-6E8A-4147-A177-3AD203B41FA5}">
                      <a16:colId xmlns:a16="http://schemas.microsoft.com/office/drawing/2014/main" val="20001"/>
                    </a:ext>
                  </a:extLst>
                </a:gridCol>
                <a:gridCol w="864704">
                  <a:extLst>
                    <a:ext uri="{9D8B030D-6E8A-4147-A177-3AD203B41FA5}">
                      <a16:colId xmlns:a16="http://schemas.microsoft.com/office/drawing/2014/main" val="20002"/>
                    </a:ext>
                  </a:extLst>
                </a:gridCol>
                <a:gridCol w="1242391">
                  <a:extLst>
                    <a:ext uri="{9D8B030D-6E8A-4147-A177-3AD203B41FA5}">
                      <a16:colId xmlns:a16="http://schemas.microsoft.com/office/drawing/2014/main" val="20003"/>
                    </a:ext>
                  </a:extLst>
                </a:gridCol>
              </a:tblGrid>
              <a:tr h="691120">
                <a:tc>
                  <a:txBody>
                    <a:bodyPr/>
                    <a:lstStyle/>
                    <a:p>
                      <a:pPr marL="0" marR="0" algn="ctr">
                        <a:spcBef>
                          <a:spcPts val="0"/>
                        </a:spcBef>
                        <a:spcAft>
                          <a:spcPts val="0"/>
                        </a:spcAft>
                      </a:pPr>
                      <a:r>
                        <a:rPr lang="en-US" sz="1200" dirty="0">
                          <a:effectLst/>
                          <a:uFillTx/>
                        </a:rPr>
                        <a:t>Action</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tc>
                  <a:txBody>
                    <a:bodyPr/>
                    <a:lstStyle/>
                    <a:p>
                      <a:pPr marL="0" marR="0" algn="ctr">
                        <a:spcBef>
                          <a:spcPts val="0"/>
                        </a:spcBef>
                        <a:spcAft>
                          <a:spcPts val="0"/>
                        </a:spcAft>
                      </a:pPr>
                      <a:r>
                        <a:rPr lang="en-US" sz="1200" dirty="0">
                          <a:effectLst/>
                          <a:uFillTx/>
                        </a:rPr>
                        <a:t>Effective </a:t>
                      </a:r>
                    </a:p>
                    <a:p>
                      <a:pPr marL="0" marR="0" algn="ctr">
                        <a:spcBef>
                          <a:spcPts val="0"/>
                        </a:spcBef>
                        <a:spcAft>
                          <a:spcPts val="0"/>
                        </a:spcAft>
                      </a:pPr>
                      <a:r>
                        <a:rPr lang="en-US" sz="1200" dirty="0">
                          <a:effectLst/>
                          <a:uFillTx/>
                        </a:rPr>
                        <a:t>Date</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tc>
                  <a:txBody>
                    <a:bodyPr/>
                    <a:lstStyle/>
                    <a:p>
                      <a:pPr marL="0" marR="0" algn="ctr">
                        <a:spcBef>
                          <a:spcPts val="0"/>
                        </a:spcBef>
                        <a:spcAft>
                          <a:spcPts val="0"/>
                        </a:spcAft>
                      </a:pPr>
                      <a:r>
                        <a:rPr lang="en-US" sz="1200" dirty="0">
                          <a:effectLst/>
                          <a:uFillTx/>
                        </a:rPr>
                        <a:t>Effective </a:t>
                      </a:r>
                    </a:p>
                    <a:p>
                      <a:pPr marL="0" marR="0" algn="ctr">
                        <a:spcBef>
                          <a:spcPts val="0"/>
                        </a:spcBef>
                        <a:spcAft>
                          <a:spcPts val="0"/>
                        </a:spcAft>
                      </a:pPr>
                      <a:r>
                        <a:rPr lang="en-US" sz="1200" dirty="0">
                          <a:effectLst/>
                          <a:uFillTx/>
                        </a:rPr>
                        <a:t>Seq.</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tc>
                  <a:txBody>
                    <a:bodyPr/>
                    <a:lstStyle/>
                    <a:p>
                      <a:pPr marL="0" marR="0" algn="ctr">
                        <a:spcBef>
                          <a:spcPts val="0"/>
                        </a:spcBef>
                        <a:spcAft>
                          <a:spcPts val="0"/>
                        </a:spcAft>
                      </a:pPr>
                      <a:r>
                        <a:rPr lang="en-US" sz="1200" dirty="0">
                          <a:effectLst/>
                          <a:uFillTx/>
                        </a:rPr>
                        <a:t>Notes</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extLst>
                  <a:ext uri="{0D108BD9-81ED-4DB2-BD59-A6C34878D82A}">
                    <a16:rowId xmlns:a16="http://schemas.microsoft.com/office/drawing/2014/main" val="10000"/>
                  </a:ext>
                </a:extLst>
              </a:tr>
              <a:tr h="981216">
                <a:tc>
                  <a:txBody>
                    <a:bodyPr/>
                    <a:lstStyle/>
                    <a:p>
                      <a:pPr marL="0" marR="0" algn="ctr">
                        <a:spcBef>
                          <a:spcPts val="0"/>
                        </a:spcBef>
                        <a:spcAft>
                          <a:spcPts val="0"/>
                        </a:spcAft>
                      </a:pPr>
                      <a:r>
                        <a:rPr lang="en-US" sz="1200" dirty="0">
                          <a:effectLst/>
                          <a:uFillTx/>
                        </a:rPr>
                        <a:t>Position Promotion</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tc>
                  <a:txBody>
                    <a:bodyPr/>
                    <a:lstStyle/>
                    <a:p>
                      <a:pPr marL="0" marR="0" algn="ctr">
                        <a:spcBef>
                          <a:spcPts val="0"/>
                        </a:spcBef>
                        <a:spcAft>
                          <a:spcPts val="0"/>
                        </a:spcAft>
                      </a:pPr>
                      <a:r>
                        <a:rPr lang="en-US" sz="1200" dirty="0">
                          <a:effectLst/>
                          <a:uFillTx/>
                        </a:rPr>
                        <a:t>3/1/2016</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uFillTx/>
                        </a:rPr>
                        <a:t>0</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dirty="0">
                          <a:effectLst/>
                          <a:uFillTx/>
                        </a:rPr>
                        <a:t>Position</a:t>
                      </a:r>
                      <a:r>
                        <a:rPr lang="en-US" sz="1200" baseline="0" dirty="0">
                          <a:effectLst/>
                          <a:uFillTx/>
                        </a:rPr>
                        <a:t> Data change automatically i</a:t>
                      </a:r>
                      <a:r>
                        <a:rPr lang="en-US" sz="1200" dirty="0">
                          <a:effectLst/>
                          <a:uFillTx/>
                        </a:rPr>
                        <a:t>nserts</a:t>
                      </a:r>
                      <a:r>
                        <a:rPr lang="en-US" sz="1200" baseline="0" dirty="0">
                          <a:effectLst/>
                          <a:uFillTx/>
                        </a:rPr>
                        <a:t> the first row</a:t>
                      </a:r>
                      <a:r>
                        <a:rPr lang="en-US" sz="1200" dirty="0">
                          <a:effectLst/>
                          <a:uFillTx/>
                        </a:rPr>
                        <a:t> in Job Data.</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069525">
                <a:tc>
                  <a:txBody>
                    <a:bodyPr/>
                    <a:lstStyle/>
                    <a:p>
                      <a:pPr marL="0" marR="0" algn="ctr">
                        <a:spcBef>
                          <a:spcPts val="0"/>
                        </a:spcBef>
                        <a:spcAft>
                          <a:spcPts val="0"/>
                        </a:spcAft>
                      </a:pPr>
                      <a:r>
                        <a:rPr lang="en-US" sz="1200" dirty="0">
                          <a:effectLst/>
                          <a:uFillTx/>
                        </a:rPr>
                        <a:t>Pay Rate Change</a:t>
                      </a:r>
                      <a:r>
                        <a:rPr lang="en-US" sz="1200" baseline="0" dirty="0">
                          <a:effectLst/>
                          <a:uFillTx/>
                        </a:rPr>
                        <a:t> / Promotion</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tc>
                  <a:txBody>
                    <a:bodyPr/>
                    <a:lstStyle/>
                    <a:p>
                      <a:pPr marL="0" marR="0" algn="ctr">
                        <a:spcBef>
                          <a:spcPts val="0"/>
                        </a:spcBef>
                        <a:spcAft>
                          <a:spcPts val="0"/>
                        </a:spcAft>
                      </a:pPr>
                      <a:r>
                        <a:rPr lang="en-US" sz="1200" dirty="0">
                          <a:effectLst/>
                          <a:uFillTx/>
                        </a:rPr>
                        <a:t>3/1/2016</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uFillTx/>
                        </a:rPr>
                        <a:t>1</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200" dirty="0">
                          <a:effectLst/>
                          <a:uFillTx/>
                        </a:rPr>
                        <a:t>Second row added by user.</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987315">
                <a:tc>
                  <a:txBody>
                    <a:bodyPr/>
                    <a:lstStyle/>
                    <a:p>
                      <a:pPr marL="0" marR="0" algn="ctr">
                        <a:spcBef>
                          <a:spcPts val="0"/>
                        </a:spcBef>
                        <a:spcAft>
                          <a:spcPts val="0"/>
                        </a:spcAft>
                      </a:pPr>
                      <a:r>
                        <a:rPr lang="en-US" sz="1200" dirty="0">
                          <a:effectLst/>
                          <a:uFillTx/>
                        </a:rPr>
                        <a:t>Pay</a:t>
                      </a:r>
                      <a:r>
                        <a:rPr lang="en-US" sz="1200" baseline="0" dirty="0">
                          <a:effectLst/>
                          <a:uFillTx/>
                        </a:rPr>
                        <a:t> Rate Change / Equity</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solidFill>
                      <a:srgbClr val="62A1D6"/>
                    </a:solidFill>
                  </a:tcPr>
                </a:tc>
                <a:tc>
                  <a:txBody>
                    <a:bodyPr/>
                    <a:lstStyle/>
                    <a:p>
                      <a:pPr marL="0" marR="0" algn="ctr">
                        <a:spcBef>
                          <a:spcPts val="0"/>
                        </a:spcBef>
                        <a:spcAft>
                          <a:spcPts val="0"/>
                        </a:spcAft>
                      </a:pPr>
                      <a:r>
                        <a:rPr lang="en-US" sz="1200" dirty="0">
                          <a:effectLst/>
                          <a:uFillTx/>
                        </a:rPr>
                        <a:t>3/1/2016</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uFillTx/>
                        </a:rPr>
                        <a:t>2</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200" dirty="0">
                          <a:effectLst/>
                          <a:uFillTx/>
                        </a:rPr>
                        <a:t>Third</a:t>
                      </a:r>
                      <a:r>
                        <a:rPr lang="en-US" sz="1200" baseline="0" dirty="0">
                          <a:effectLst/>
                          <a:uFillTx/>
                        </a:rPr>
                        <a:t> row added by user.</a:t>
                      </a:r>
                      <a:endParaRPr lang="en-US" sz="1200" dirty="0">
                        <a:effectLst/>
                        <a:uFillTx/>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6" name="Content Placeholder 1"/>
          <p:cNvSpPr txBox="1">
            <a:spLocks/>
          </p:cNvSpPr>
          <p:nvPr/>
        </p:nvSpPr>
        <p:spPr>
          <a:xfrm>
            <a:off x="398849" y="1841311"/>
            <a:ext cx="3914734" cy="3729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1295D8"/>
              </a:buClr>
              <a:buFont typeface="Wingdings" panose="05000000000000000000" pitchFamily="2" charset="2"/>
              <a:buChar char=""/>
              <a:defRPr sz="2400" kern="1200">
                <a:solidFill>
                  <a:schemeClr val="tx1"/>
                </a:solidFill>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295D8"/>
              </a:buClr>
              <a:buFont typeface="Wingdings" panose="05000000000000000000" pitchFamily="2" charset="2"/>
              <a:buChar char=""/>
              <a:defRPr sz="2200" kern="1200">
                <a:solidFill>
                  <a:schemeClr val="tx1"/>
                </a:solidFill>
                <a:uFillTx/>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295D8"/>
              </a:buClr>
              <a:buFont typeface="Wingdings" panose="05000000000000000000" pitchFamily="2" charset="2"/>
              <a:buChar char=""/>
              <a:defRPr sz="2000" kern="1200">
                <a:solidFill>
                  <a:schemeClr val="tx1"/>
                </a:solidFill>
                <a:uFillTx/>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1295D8"/>
              </a:buClr>
              <a:buFont typeface="Wingdings" panose="05000000000000000000" pitchFamily="2" charset="2"/>
              <a:buChar char=""/>
              <a:defRPr>
                <a:uFillTx/>
              </a:defRPr>
            </a:pPr>
            <a:r>
              <a:rPr kumimoji="0" lang="en-US" sz="1600" b="0" i="0" u="none" strike="noStrike" kern="1200" cap="none" spc="0" normalizeH="0" baseline="0" noProof="0" dirty="0">
                <a:ln>
                  <a:noFill/>
                </a:ln>
                <a:effectLst/>
                <a:uFillTx/>
              </a:rPr>
              <a:t>The multiple job data changes must be the same </a:t>
            </a:r>
            <a:r>
              <a:rPr kumimoji="0" lang="en-US" sz="1600" b="1" i="0" u="none" strike="noStrike" kern="1200" cap="none" spc="0" normalizeH="0" baseline="0" noProof="0" dirty="0">
                <a:ln>
                  <a:noFill/>
                </a:ln>
                <a:effectLst/>
                <a:uFillTx/>
              </a:rPr>
              <a:t>effective date</a:t>
            </a:r>
            <a:r>
              <a:rPr kumimoji="0" lang="en-US" sz="1600" b="0" i="0" u="none" strike="noStrike" kern="1200" cap="none" spc="0" normalizeH="0" baseline="0" noProof="0" dirty="0">
                <a:ln>
                  <a:noFill/>
                </a:ln>
                <a:effectLst/>
                <a:uFillTx/>
              </a:rPr>
              <a:t>.</a:t>
            </a:r>
          </a:p>
          <a:p>
            <a:pPr marL="228600" marR="0" lvl="0" indent="-228600" algn="l" defTabSz="914400" rtl="0" eaLnBrk="1" fontAlgn="auto" latinLnBrk="0" hangingPunct="1">
              <a:lnSpc>
                <a:spcPct val="90000"/>
              </a:lnSpc>
              <a:spcBef>
                <a:spcPts val="1000"/>
              </a:spcBef>
              <a:spcAft>
                <a:spcPts val="0"/>
              </a:spcAft>
              <a:buClr>
                <a:srgbClr val="1295D8"/>
              </a:buClr>
              <a:buFont typeface="Wingdings" panose="05000000000000000000" pitchFamily="2" charset="2"/>
              <a:buChar char=""/>
              <a:defRPr>
                <a:uFillTx/>
              </a:defRPr>
            </a:pPr>
            <a:r>
              <a:rPr kumimoji="0" lang="en-US" sz="1600" b="0" i="0" u="none" strike="noStrike" kern="1200" cap="none" spc="0" normalizeH="0" baseline="0" noProof="0" dirty="0">
                <a:ln>
                  <a:noFill/>
                </a:ln>
                <a:effectLst/>
                <a:uFillTx/>
              </a:rPr>
              <a:t>Enter the rows in sequential order, or the order in which they occur.</a:t>
            </a:r>
          </a:p>
          <a:p>
            <a:pPr marL="800100" marR="0" lvl="1" indent="-342900" algn="l" defTabSz="914400" rtl="0" eaLnBrk="1" fontAlgn="auto" latinLnBrk="0" hangingPunct="1">
              <a:lnSpc>
                <a:spcPct val="90000"/>
              </a:lnSpc>
              <a:spcBef>
                <a:spcPts val="500"/>
              </a:spcBef>
              <a:spcAft>
                <a:spcPts val="0"/>
              </a:spcAft>
              <a:buClr>
                <a:srgbClr val="1295D8"/>
              </a:buClr>
              <a:buFont typeface="+mj-lt"/>
              <a:buAutoNum type="arabicParenR"/>
              <a:defRPr>
                <a:uFillTx/>
              </a:defRPr>
            </a:pPr>
            <a:r>
              <a:rPr kumimoji="0" lang="en-US" sz="1600" b="1" i="0" u="none" strike="noStrike" kern="1200" cap="none" spc="0" normalizeH="0" baseline="0" noProof="0" dirty="0">
                <a:ln>
                  <a:noFill/>
                </a:ln>
                <a:effectLst/>
                <a:uFillTx/>
              </a:rPr>
              <a:t>Seq. 0 </a:t>
            </a:r>
            <a:r>
              <a:rPr kumimoji="0" lang="en-US" sz="1600" b="0" i="0" u="none" strike="noStrike" kern="1200" cap="none" spc="0" normalizeH="0" baseline="0" noProof="0" dirty="0">
                <a:ln>
                  <a:noFill/>
                </a:ln>
                <a:effectLst/>
                <a:uFillTx/>
              </a:rPr>
              <a:t>is the first update, then add a row.</a:t>
            </a:r>
          </a:p>
          <a:p>
            <a:pPr marL="800100" marR="0" lvl="1" indent="-342900" algn="l" defTabSz="914400" rtl="0" eaLnBrk="1" fontAlgn="auto" latinLnBrk="0" hangingPunct="1">
              <a:lnSpc>
                <a:spcPct val="90000"/>
              </a:lnSpc>
              <a:spcBef>
                <a:spcPts val="500"/>
              </a:spcBef>
              <a:spcAft>
                <a:spcPts val="0"/>
              </a:spcAft>
              <a:buClr>
                <a:srgbClr val="1295D8"/>
              </a:buClr>
              <a:buFont typeface="+mj-lt"/>
              <a:buAutoNum type="arabicParenR"/>
              <a:defRPr>
                <a:uFillTx/>
              </a:defRPr>
            </a:pPr>
            <a:r>
              <a:rPr kumimoji="0" lang="en-US" sz="1600" b="1" i="0" u="none" strike="noStrike" kern="1200" cap="none" spc="0" normalizeH="0" baseline="0" noProof="0" dirty="0">
                <a:ln>
                  <a:noFill/>
                </a:ln>
                <a:effectLst/>
                <a:uFillTx/>
              </a:rPr>
              <a:t>Seq. 1 </a:t>
            </a:r>
            <a:r>
              <a:rPr kumimoji="0" lang="en-US" sz="1600" b="0" i="0" u="none" strike="noStrike" kern="1200" cap="none" spc="0" normalizeH="0" baseline="0" noProof="0" dirty="0">
                <a:ln>
                  <a:noFill/>
                </a:ln>
                <a:effectLst/>
                <a:uFillTx/>
              </a:rPr>
              <a:t>is the next update, then add a row.</a:t>
            </a:r>
          </a:p>
          <a:p>
            <a:pPr marL="800100" marR="0" lvl="1" indent="-342900" algn="l" defTabSz="914400" rtl="0" eaLnBrk="1" fontAlgn="auto" latinLnBrk="0" hangingPunct="1">
              <a:lnSpc>
                <a:spcPct val="90000"/>
              </a:lnSpc>
              <a:spcBef>
                <a:spcPts val="500"/>
              </a:spcBef>
              <a:spcAft>
                <a:spcPts val="0"/>
              </a:spcAft>
              <a:buClr>
                <a:srgbClr val="1295D8"/>
              </a:buClr>
              <a:buFont typeface="+mj-lt"/>
              <a:buAutoNum type="arabicParenR"/>
              <a:defRPr>
                <a:uFillTx/>
              </a:defRPr>
            </a:pPr>
            <a:r>
              <a:rPr kumimoji="0" lang="en-US" sz="1600" b="1" i="0" u="none" strike="noStrike" kern="1200" cap="none" spc="0" normalizeH="0" baseline="0" noProof="0" dirty="0">
                <a:ln>
                  <a:noFill/>
                </a:ln>
                <a:effectLst/>
                <a:uFillTx/>
              </a:rPr>
              <a:t>Seq. 2 </a:t>
            </a:r>
            <a:r>
              <a:rPr kumimoji="0" lang="en-US" sz="1600" b="0" i="0" u="none" strike="noStrike" kern="1200" cap="none" spc="0" normalizeH="0" baseline="0" noProof="0" dirty="0">
                <a:ln>
                  <a:noFill/>
                </a:ln>
                <a:effectLst/>
                <a:uFillTx/>
              </a:rPr>
              <a:t>is the next update, and so forth.</a:t>
            </a:r>
          </a:p>
          <a:p>
            <a:pPr marL="228600" marR="0" lvl="1" indent="-228600" algn="l" defTabSz="914400" rtl="0" eaLnBrk="1" fontAlgn="auto" latinLnBrk="0" hangingPunct="1">
              <a:lnSpc>
                <a:spcPct val="90000"/>
              </a:lnSpc>
              <a:spcBef>
                <a:spcPts val="500"/>
              </a:spcBef>
              <a:spcAft>
                <a:spcPts val="0"/>
              </a:spcAft>
              <a:buClr>
                <a:srgbClr val="1295D8"/>
              </a:buClr>
              <a:buFont typeface="Wingdings" panose="05000000000000000000" pitchFamily="2" charset="2"/>
              <a:buChar char=""/>
              <a:defRPr>
                <a:uFillTx/>
              </a:defRPr>
            </a:pPr>
            <a:r>
              <a:rPr kumimoji="0" lang="en-US" sz="1600" b="0" i="0" u="none" strike="noStrike" kern="1200" cap="none" spc="0" normalizeH="0" baseline="0" noProof="0" dirty="0">
                <a:ln>
                  <a:noFill/>
                </a:ln>
                <a:effectLst/>
                <a:uFillTx/>
              </a:rPr>
              <a:t>The sequence number is automatically populated when you add a row in </a:t>
            </a:r>
            <a:r>
              <a:rPr kumimoji="0" lang="en-US" sz="1600" b="1" i="0" u="none" strike="noStrike" kern="1200" cap="none" spc="0" normalizeH="0" baseline="0" noProof="0" dirty="0">
                <a:ln>
                  <a:noFill/>
                </a:ln>
                <a:effectLst/>
                <a:uFillTx/>
              </a:rPr>
              <a:t>PayPath Actions</a:t>
            </a:r>
            <a:r>
              <a:rPr kumimoji="0" lang="en-US" sz="1600" b="0" i="0" u="none" strike="noStrike" kern="1200" cap="none" spc="0" normalizeH="0" baseline="0" noProof="0" dirty="0">
                <a:ln>
                  <a:noFill/>
                </a:ln>
                <a:effectLst/>
                <a:uFillTx/>
              </a:rPr>
              <a:t>.</a:t>
            </a:r>
          </a:p>
          <a:p>
            <a:pPr marL="228600" lvl="1">
              <a:defRPr>
                <a:uFillTx/>
              </a:defRPr>
            </a:pPr>
            <a:r>
              <a:rPr lang="en-US" sz="1600" dirty="0">
                <a:uFillTx/>
              </a:rPr>
              <a:t>Effective date sequencing is especially important when compensation is involved.</a:t>
            </a:r>
            <a:endParaRPr kumimoji="0" lang="en-US" sz="1600" b="0" i="0" u="none" strike="noStrike" kern="1200" cap="none" spc="0" normalizeH="0" baseline="0" noProof="0" dirty="0">
              <a:ln>
                <a:noFill/>
              </a:ln>
              <a:solidFill>
                <a:srgbClr val="7C7E7F"/>
              </a:solidFill>
              <a:effectLst/>
              <a:uFillTx/>
            </a:endParaRPr>
          </a:p>
        </p:txBody>
      </p:sp>
      <p:cxnSp>
        <p:nvCxnSpPr>
          <p:cNvPr id="7" name="Straight Connector 6"/>
          <p:cNvCxnSpPr/>
          <p:nvPr/>
        </p:nvCxnSpPr>
        <p:spPr>
          <a:xfrm>
            <a:off x="4262063" y="2369574"/>
            <a:ext cx="0" cy="3264310"/>
          </a:xfrm>
          <a:prstGeom prst="line">
            <a:avLst/>
          </a:prstGeom>
          <a:ln>
            <a:solidFill>
              <a:schemeClr val="bg1">
                <a:lumMod val="9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51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uFillTx/>
              </a:rPr>
              <a:t>When entering multiple job data changes in UCPath. Click the [+] box to insert a new row.</a:t>
            </a:r>
          </a:p>
        </p:txBody>
      </p:sp>
      <p:sp>
        <p:nvSpPr>
          <p:cNvPr id="3" name="Title 2"/>
          <p:cNvSpPr>
            <a:spLocks noGrp="1"/>
          </p:cNvSpPr>
          <p:nvPr>
            <p:ph type="title"/>
          </p:nvPr>
        </p:nvSpPr>
        <p:spPr>
          <a:xfrm>
            <a:off x="1" y="40224"/>
            <a:ext cx="9144000" cy="850911"/>
          </a:xfrm>
        </p:spPr>
        <p:txBody>
          <a:bodyPr/>
          <a:lstStyle/>
          <a:p>
            <a:r>
              <a:rPr lang="en-US" dirty="0">
                <a:uFillTx/>
              </a:rPr>
              <a:t>Adding a Row – </a:t>
            </a:r>
            <a:r>
              <a:rPr lang="en-US" dirty="0" err="1">
                <a:uFillTx/>
              </a:rPr>
              <a:t>PayPath</a:t>
            </a:r>
            <a:r>
              <a:rPr lang="en-US" dirty="0">
                <a:uFillTx/>
              </a:rPr>
              <a:t> Actions</a:t>
            </a:r>
          </a:p>
        </p:txBody>
      </p:sp>
      <p:pic>
        <p:nvPicPr>
          <p:cNvPr id="4" name="Picture 3"/>
          <p:cNvPicPr>
            <a:picLocks noChangeAspect="1"/>
          </p:cNvPicPr>
          <p:nvPr/>
        </p:nvPicPr>
        <p:blipFill>
          <a:blip r:embed="rId2"/>
          <a:stretch>
            <a:fillRect/>
          </a:stretch>
        </p:blipFill>
        <p:spPr>
          <a:xfrm>
            <a:off x="459619" y="2530122"/>
            <a:ext cx="5933471" cy="3596042"/>
          </a:xfrm>
          <a:prstGeom prst="rect">
            <a:avLst/>
          </a:prstGeom>
          <a:ln>
            <a:solidFill>
              <a:schemeClr val="tx1"/>
            </a:solidFill>
          </a:ln>
        </p:spPr>
      </p:pic>
      <p:sp>
        <p:nvSpPr>
          <p:cNvPr id="5" name="Rectangle 4"/>
          <p:cNvSpPr>
            <a:spLocks/>
          </p:cNvSpPr>
          <p:nvPr/>
        </p:nvSpPr>
        <p:spPr>
          <a:xfrm>
            <a:off x="5663821" y="3930555"/>
            <a:ext cx="218364" cy="20471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6" name="Right Arrow 5"/>
          <p:cNvSpPr>
            <a:spLocks/>
          </p:cNvSpPr>
          <p:nvPr/>
        </p:nvSpPr>
        <p:spPr>
          <a:xfrm rot="6350684">
            <a:off x="5287864" y="3114333"/>
            <a:ext cx="586854" cy="232012"/>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7" name="Rectangle 6"/>
          <p:cNvSpPr>
            <a:spLocks/>
          </p:cNvSpPr>
          <p:nvPr/>
        </p:nvSpPr>
        <p:spPr>
          <a:xfrm>
            <a:off x="6591869" y="2688609"/>
            <a:ext cx="2429301" cy="2784143"/>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uFillTx/>
              </a:rPr>
              <a:t>The [+] button will add a new row to the same transaction creating a sequence.</a:t>
            </a:r>
          </a:p>
          <a:p>
            <a:pPr algn="ctr"/>
            <a:endParaRPr lang="en-US" dirty="0">
              <a:solidFill>
                <a:schemeClr val="tx1"/>
              </a:solidFill>
              <a:uFillTx/>
            </a:endParaRPr>
          </a:p>
          <a:p>
            <a:pPr algn="ctr"/>
            <a:r>
              <a:rPr lang="en-US" dirty="0">
                <a:solidFill>
                  <a:schemeClr val="tx1"/>
                </a:solidFill>
                <a:uFillTx/>
              </a:rPr>
              <a:t>The job data page view will indicate how many rows exist. You can toggle between rows.</a:t>
            </a:r>
          </a:p>
        </p:txBody>
      </p:sp>
    </p:spTree>
    <p:extLst>
      <p:ext uri="{BB962C8B-B14F-4D97-AF65-F5344CB8AC3E}">
        <p14:creationId xmlns:p14="http://schemas.microsoft.com/office/powerpoint/2010/main" val="38625761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uFillTx/>
              </a:rPr>
              <a:t>Watch as your instructor demonstrates how to initiate multiple job data changes in a single PayPath transaction in UCPath.</a:t>
            </a:r>
          </a:p>
          <a:p>
            <a:r>
              <a:rPr lang="en-US" sz="2400" dirty="0">
                <a:uFillTx/>
              </a:rPr>
              <a:t>Follow along using the UPK topic.</a:t>
            </a:r>
          </a:p>
          <a:p>
            <a:pPr lvl="1"/>
            <a:r>
              <a:rPr lang="en-US" sz="2000" dirty="0">
                <a:uFillTx/>
              </a:rPr>
              <a:t>Open the UCPath Help site and refer to the </a:t>
            </a:r>
            <a:r>
              <a:rPr lang="en-US" sz="2000" b="1" i="1" dirty="0">
                <a:uFillTx/>
              </a:rPr>
              <a:t>Initiate Multi-Row Job Data Change PayPath Transaction (Staff/Acad) </a:t>
            </a:r>
            <a:r>
              <a:rPr lang="en-US" sz="2000" dirty="0">
                <a:uFillTx/>
              </a:rPr>
              <a:t>topic. </a:t>
            </a:r>
            <a:endParaRPr lang="en-US" sz="2000" dirty="0">
              <a:solidFill>
                <a:srgbClr val="FF0000"/>
              </a:solidFill>
              <a:uFillTx/>
            </a:endParaRPr>
          </a:p>
          <a:p>
            <a:r>
              <a:rPr lang="en-US" sz="2400" dirty="0">
                <a:uFillTx/>
              </a:rPr>
              <a:t>Launch the </a:t>
            </a:r>
            <a:r>
              <a:rPr lang="en-US" sz="2400" b="1" dirty="0">
                <a:uFillTx/>
              </a:rPr>
              <a:t>Print It </a:t>
            </a:r>
            <a:r>
              <a:rPr lang="en-US" sz="2400" dirty="0">
                <a:uFillTx/>
              </a:rPr>
              <a:t>version of the topic.</a:t>
            </a:r>
          </a:p>
          <a:p>
            <a:r>
              <a:rPr lang="en-US" sz="2400" dirty="0">
                <a:uFillTx/>
              </a:rPr>
              <a:t>Access the </a:t>
            </a:r>
            <a:r>
              <a:rPr lang="en-US" sz="2400" dirty="0" err="1">
                <a:uFillTx/>
              </a:rPr>
              <a:t>UCPath</a:t>
            </a:r>
            <a:r>
              <a:rPr lang="en-US" sz="2400" dirty="0">
                <a:uFillTx/>
              </a:rPr>
              <a:t> Help site for an opportunity to practice this task.</a:t>
            </a:r>
          </a:p>
        </p:txBody>
      </p:sp>
      <p:sp>
        <p:nvSpPr>
          <p:cNvPr id="3" name="Text Placeholder 2"/>
          <p:cNvSpPr>
            <a:spLocks noGrp="1"/>
          </p:cNvSpPr>
          <p:nvPr>
            <p:ph type="body" idx="10"/>
          </p:nvPr>
        </p:nvSpPr>
        <p:spPr/>
        <p:txBody>
          <a:bodyPr>
            <a:normAutofit fontScale="92500"/>
          </a:bodyPr>
          <a:lstStyle/>
          <a:p>
            <a:r>
              <a:rPr lang="en-US" sz="2800" dirty="0">
                <a:uFillTx/>
              </a:rPr>
              <a:t>Initiate Multi-Row Job Data Change PayPath Transaction</a:t>
            </a:r>
          </a:p>
        </p:txBody>
      </p:sp>
      <p:sp>
        <p:nvSpPr>
          <p:cNvPr id="4" name="Title 3"/>
          <p:cNvSpPr>
            <a:spLocks noGrp="1"/>
          </p:cNvSpPr>
          <p:nvPr>
            <p:ph type="title"/>
          </p:nvPr>
        </p:nvSpPr>
        <p:spPr/>
        <p:txBody>
          <a:bodyPr>
            <a:normAutofit/>
          </a:bodyPr>
          <a:lstStyle/>
          <a:p>
            <a:r>
              <a:rPr lang="en-US" dirty="0">
                <a:uFillTx/>
              </a:rPr>
              <a:t>Instructor Demo </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8573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71600"/>
            <a:ext cx="8229600" cy="3826042"/>
          </a:xfrm>
        </p:spPr>
        <p:txBody>
          <a:bodyPr>
            <a:normAutofit/>
          </a:bodyPr>
          <a:lstStyle/>
          <a:p>
            <a:r>
              <a:rPr lang="en-US" sz="2400" b="1" dirty="0">
                <a:uFillTx/>
              </a:rPr>
              <a:t>Action</a:t>
            </a:r>
            <a:r>
              <a:rPr lang="en-US" sz="2400" dirty="0">
                <a:uFillTx/>
              </a:rPr>
              <a:t> and </a:t>
            </a:r>
            <a:r>
              <a:rPr lang="en-US" sz="2400" b="1" dirty="0">
                <a:uFillTx/>
              </a:rPr>
              <a:t>Action Reason</a:t>
            </a:r>
            <a:r>
              <a:rPr lang="en-US" sz="2400" dirty="0">
                <a:uFillTx/>
              </a:rPr>
              <a:t> codes further define the purpose of job data change transactions.</a:t>
            </a:r>
          </a:p>
          <a:p>
            <a:r>
              <a:rPr lang="en-US" sz="2400" dirty="0">
                <a:uFillTx/>
              </a:rPr>
              <a:t>The </a:t>
            </a:r>
            <a:r>
              <a:rPr lang="en-US" sz="2400" b="1" dirty="0">
                <a:uFillTx/>
              </a:rPr>
              <a:t>Action</a:t>
            </a:r>
            <a:r>
              <a:rPr lang="en-US" sz="2400" dirty="0">
                <a:uFillTx/>
              </a:rPr>
              <a:t> and the </a:t>
            </a:r>
            <a:r>
              <a:rPr lang="en-US" sz="2400" b="1" dirty="0">
                <a:uFillTx/>
              </a:rPr>
              <a:t>Action Reason </a:t>
            </a:r>
            <a:r>
              <a:rPr lang="en-US" sz="2400" dirty="0">
                <a:uFillTx/>
              </a:rPr>
              <a:t>fields are required.</a:t>
            </a:r>
          </a:p>
          <a:p>
            <a:r>
              <a:rPr lang="en-US" sz="2400" dirty="0">
                <a:uFillTx/>
              </a:rPr>
              <a:t>The values available in the </a:t>
            </a:r>
            <a:r>
              <a:rPr lang="en-US" sz="2400" b="1" dirty="0">
                <a:uFillTx/>
              </a:rPr>
              <a:t>Action Reason </a:t>
            </a:r>
            <a:r>
              <a:rPr lang="en-US" sz="2400" dirty="0">
                <a:uFillTx/>
              </a:rPr>
              <a:t>field are dependent on the selection made in the </a:t>
            </a:r>
            <a:r>
              <a:rPr lang="en-US" sz="2400" b="1" dirty="0">
                <a:uFillTx/>
              </a:rPr>
              <a:t>Action</a:t>
            </a:r>
            <a:r>
              <a:rPr lang="en-US" sz="2400" dirty="0">
                <a:uFillTx/>
              </a:rPr>
              <a:t> field.</a:t>
            </a:r>
          </a:p>
          <a:p>
            <a:r>
              <a:rPr lang="en-US" sz="2400" dirty="0">
                <a:uFillTx/>
              </a:rPr>
              <a:t>Examples of Action/Action Reason include:</a:t>
            </a:r>
          </a:p>
        </p:txBody>
      </p:sp>
      <p:sp>
        <p:nvSpPr>
          <p:cNvPr id="5" name="Title 4"/>
          <p:cNvSpPr>
            <a:spLocks noGrp="1"/>
          </p:cNvSpPr>
          <p:nvPr>
            <p:ph type="title"/>
          </p:nvPr>
        </p:nvSpPr>
        <p:spPr>
          <a:xfrm>
            <a:off x="137652" y="40224"/>
            <a:ext cx="9143999" cy="850911"/>
          </a:xfrm>
        </p:spPr>
        <p:txBody>
          <a:bodyPr/>
          <a:lstStyle/>
          <a:p>
            <a:r>
              <a:rPr lang="en-US" sz="2800" dirty="0">
                <a:uFillTx/>
              </a:rPr>
              <a:t>Job Data Change – Action Reason Codes</a:t>
            </a:r>
          </a:p>
        </p:txBody>
      </p:sp>
      <p:pic>
        <p:nvPicPr>
          <p:cNvPr id="9" name="Picture 8"/>
          <p:cNvPicPr>
            <a:picLocks noChangeAspect="1"/>
          </p:cNvPicPr>
          <p:nvPr/>
        </p:nvPicPr>
        <p:blipFill>
          <a:blip r:embed="rId3"/>
          <a:stretch>
            <a:fillRect/>
          </a:stretch>
        </p:blipFill>
        <p:spPr>
          <a:xfrm>
            <a:off x="4502612" y="3855157"/>
            <a:ext cx="2398609" cy="2205175"/>
          </a:xfrm>
          <a:prstGeom prst="rect">
            <a:avLst/>
          </a:prstGeom>
          <a:ln>
            <a:noFill/>
          </a:ln>
          <a:effectLst>
            <a:outerShdw blurRad="292100" dist="139700" dir="2700000" algn="tl" rotWithShape="0">
              <a:srgbClr val="333333">
                <a:alpha val="65000"/>
              </a:srgbClr>
            </a:outerShdw>
          </a:effectLst>
        </p:spPr>
      </p:pic>
      <p:sp>
        <p:nvSpPr>
          <p:cNvPr id="10" name="TextBox 9"/>
          <p:cNvSpPr txBox="1">
            <a:spLocks/>
          </p:cNvSpPr>
          <p:nvPr/>
        </p:nvSpPr>
        <p:spPr>
          <a:xfrm>
            <a:off x="1907161" y="4127083"/>
            <a:ext cx="1978604" cy="369332"/>
          </a:xfrm>
          <a:prstGeom prst="rect">
            <a:avLst/>
          </a:prstGeom>
          <a:solidFill>
            <a:schemeClr val="tx1">
              <a:lumMod val="75000"/>
              <a:lumOff val="25000"/>
            </a:schemeClr>
          </a:solidFill>
          <a:ln w="25400">
            <a:noFill/>
          </a:ln>
        </p:spPr>
        <p:txBody>
          <a:bodyPr wrap="square" rtlCol="0">
            <a:spAutoFit/>
          </a:bodyPr>
          <a:lstStyle/>
          <a:p>
            <a:pPr algn="ctr"/>
            <a:r>
              <a:rPr lang="en-US" dirty="0">
                <a:solidFill>
                  <a:schemeClr val="bg1"/>
                </a:solidFill>
                <a:uFillTx/>
              </a:rPr>
              <a:t>Action: PAY</a:t>
            </a:r>
          </a:p>
        </p:txBody>
      </p:sp>
      <p:cxnSp>
        <p:nvCxnSpPr>
          <p:cNvPr id="13" name="Straight Connector 12"/>
          <p:cNvCxnSpPr>
            <a:endCxn id="12" idx="3"/>
          </p:cNvCxnSpPr>
          <p:nvPr/>
        </p:nvCxnSpPr>
        <p:spPr>
          <a:xfrm flipH="1" flipV="1">
            <a:off x="4046060" y="4737209"/>
            <a:ext cx="486596" cy="22307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p:cNvSpPr>
          <p:nvPr/>
        </p:nvSpPr>
        <p:spPr>
          <a:xfrm>
            <a:off x="1829337" y="4552543"/>
            <a:ext cx="2216723" cy="369332"/>
          </a:xfrm>
          <a:prstGeom prst="rect">
            <a:avLst/>
          </a:prstGeom>
          <a:solidFill>
            <a:schemeClr val="accent1">
              <a:lumMod val="50000"/>
            </a:schemeClr>
          </a:solidFill>
          <a:ln w="25400">
            <a:noFill/>
          </a:ln>
        </p:spPr>
        <p:txBody>
          <a:bodyPr wrap="square" rtlCol="0">
            <a:spAutoFit/>
          </a:bodyPr>
          <a:lstStyle>
            <a:defPPr>
              <a:defRPr lang="en-US">
                <a:uFillTx/>
              </a:defRPr>
            </a:defPPr>
            <a:lvl1pPr algn="ctr">
              <a:defRPr>
                <a:solidFill>
                  <a:schemeClr val="bg1"/>
                </a:solidFill>
                <a:uFillTx/>
              </a:defRPr>
            </a:lvl1pPr>
          </a:lstStyle>
          <a:p>
            <a:r>
              <a:rPr lang="en-US" dirty="0">
                <a:uFillTx/>
              </a:rPr>
              <a:t>Action Reasons:</a:t>
            </a:r>
          </a:p>
        </p:txBody>
      </p:sp>
    </p:spTree>
    <p:extLst>
      <p:ext uri="{BB962C8B-B14F-4D97-AF65-F5344CB8AC3E}">
        <p14:creationId xmlns:p14="http://schemas.microsoft.com/office/powerpoint/2010/main" val="795109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570" y="2295728"/>
            <a:ext cx="8064230" cy="3876472"/>
          </a:xfrm>
        </p:spPr>
        <p:txBody>
          <a:bodyPr>
            <a:noAutofit/>
          </a:bodyPr>
          <a:lstStyle/>
          <a:p>
            <a:r>
              <a:rPr lang="en-US" sz="2400" dirty="0">
                <a:uFillTx/>
              </a:rPr>
              <a:t>This is your opportunity to review the job aid.</a:t>
            </a:r>
          </a:p>
          <a:p>
            <a:pPr lvl="1"/>
            <a:r>
              <a:rPr lang="en-US" sz="2400" b="1" dirty="0">
                <a:uFillTx/>
              </a:rPr>
              <a:t>Academic</a:t>
            </a:r>
            <a:r>
              <a:rPr lang="en-US" sz="2400" dirty="0">
                <a:uFillTx/>
              </a:rPr>
              <a:t>: Open the </a:t>
            </a:r>
            <a:r>
              <a:rPr lang="en-US" sz="2400" dirty="0" err="1">
                <a:uFillTx/>
              </a:rPr>
              <a:t>UCPath</a:t>
            </a:r>
            <a:r>
              <a:rPr lang="en-US" sz="2400" dirty="0">
                <a:uFillTx/>
              </a:rPr>
              <a:t> Help site and refer to the </a:t>
            </a:r>
            <a:r>
              <a:rPr lang="en-US" sz="2400" i="1" dirty="0" err="1">
                <a:uFillTx/>
              </a:rPr>
              <a:t>PayPath</a:t>
            </a:r>
            <a:r>
              <a:rPr lang="en-US" sz="2400" i="1" dirty="0">
                <a:uFillTx/>
              </a:rPr>
              <a:t> Transactions – Action Codes, Reason Codes and Descriptions (Academic) </a:t>
            </a:r>
            <a:r>
              <a:rPr lang="en-US" sz="2400" dirty="0">
                <a:uFillTx/>
              </a:rPr>
              <a:t>topic.</a:t>
            </a:r>
          </a:p>
          <a:p>
            <a:pPr lvl="1"/>
            <a:r>
              <a:rPr lang="en-US" sz="2400" b="1" dirty="0">
                <a:uFillTx/>
              </a:rPr>
              <a:t>Staff</a:t>
            </a:r>
            <a:r>
              <a:rPr lang="en-US" sz="2400" dirty="0">
                <a:uFillTx/>
              </a:rPr>
              <a:t>: Open the </a:t>
            </a:r>
            <a:r>
              <a:rPr lang="en-US" sz="2400" dirty="0" err="1">
                <a:uFillTx/>
              </a:rPr>
              <a:t>UCPath</a:t>
            </a:r>
            <a:r>
              <a:rPr lang="en-US" sz="2400" dirty="0">
                <a:uFillTx/>
              </a:rPr>
              <a:t> Help site and refer to the </a:t>
            </a:r>
            <a:r>
              <a:rPr lang="en-US" sz="2400" i="1" dirty="0" err="1">
                <a:uFillTx/>
              </a:rPr>
              <a:t>PayPath</a:t>
            </a:r>
            <a:r>
              <a:rPr lang="en-US" sz="2400" i="1" dirty="0">
                <a:uFillTx/>
              </a:rPr>
              <a:t> Transactions – Action Codes, Reason Codes and Descriptions (Staff) </a:t>
            </a:r>
            <a:r>
              <a:rPr lang="en-US" sz="2400" dirty="0">
                <a:uFillTx/>
              </a:rPr>
              <a:t>topic.</a:t>
            </a:r>
          </a:p>
          <a:p>
            <a:r>
              <a:rPr lang="en-US" sz="2400" dirty="0">
                <a:uFillTx/>
              </a:rPr>
              <a:t>Ask your instructor for assistance.</a:t>
            </a:r>
          </a:p>
        </p:txBody>
      </p:sp>
      <p:sp>
        <p:nvSpPr>
          <p:cNvPr id="3" name="Text Placeholder 2"/>
          <p:cNvSpPr>
            <a:spLocks noGrp="1"/>
          </p:cNvSpPr>
          <p:nvPr>
            <p:ph type="body" idx="10"/>
          </p:nvPr>
        </p:nvSpPr>
        <p:spPr>
          <a:xfrm>
            <a:off x="107004" y="1371600"/>
            <a:ext cx="8929992" cy="640080"/>
          </a:xfrm>
        </p:spPr>
        <p:txBody>
          <a:bodyPr>
            <a:noAutofit/>
          </a:bodyPr>
          <a:lstStyle/>
          <a:p>
            <a:r>
              <a:rPr lang="en-US" sz="2800" dirty="0">
                <a:uFillTx/>
              </a:rPr>
              <a:t>PayPath Transactions – Action Codes, Reason Codes and Descriptions</a:t>
            </a:r>
          </a:p>
        </p:txBody>
      </p:sp>
      <p:sp>
        <p:nvSpPr>
          <p:cNvPr id="4" name="Title 3"/>
          <p:cNvSpPr>
            <a:spLocks noGrp="1"/>
          </p:cNvSpPr>
          <p:nvPr>
            <p:ph type="title"/>
          </p:nvPr>
        </p:nvSpPr>
        <p:spPr/>
        <p:txBody>
          <a:bodyPr/>
          <a:lstStyle/>
          <a:p>
            <a:r>
              <a:rPr lang="en-US" dirty="0">
                <a:uFillTx/>
              </a:rPr>
              <a:t>Job Aid</a:t>
            </a:r>
          </a:p>
        </p:txBody>
      </p:sp>
      <p:pic>
        <p:nvPicPr>
          <p:cNvPr id="6" name="Picture 5"/>
          <p:cNvPicPr>
            <a:picLocks noChangeAspect="1"/>
          </p:cNvPicPr>
          <p:nvPr/>
        </p:nvPicPr>
        <p:blipFill>
          <a:blip r:embed="rId3" cstate="print"/>
          <a:stretch>
            <a:fillRect/>
          </a:stretch>
        </p:blipFill>
        <p:spPr>
          <a:xfrm>
            <a:off x="7455703" y="231845"/>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8762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dirty="0">
                <a:uFillTx/>
              </a:rPr>
              <a:t>Job Data Change – Key System Steps</a:t>
            </a:r>
          </a:p>
        </p:txBody>
      </p:sp>
      <p:graphicFrame>
        <p:nvGraphicFramePr>
          <p:cNvPr id="6" name="Content Placeholder 3"/>
          <p:cNvGraphicFramePr>
            <a:graphicFrameLocks/>
          </p:cNvGraphicFramePr>
          <p:nvPr/>
        </p:nvGraphicFramePr>
        <p:xfrm>
          <a:off x="459105" y="1578349"/>
          <a:ext cx="8229600" cy="400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185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59619" y="1075449"/>
            <a:ext cx="5150518" cy="5257913"/>
            <a:chOff x="459619" y="1406192"/>
            <a:chExt cx="5150518" cy="5257913"/>
          </a:xfrm>
        </p:grpSpPr>
        <p:grpSp>
          <p:nvGrpSpPr>
            <p:cNvPr id="25" name="Group 24"/>
            <p:cNvGrpSpPr/>
            <p:nvPr/>
          </p:nvGrpSpPr>
          <p:grpSpPr>
            <a:xfrm>
              <a:off x="459619" y="1406192"/>
              <a:ext cx="5150518" cy="5257913"/>
              <a:chOff x="459619" y="1406192"/>
              <a:chExt cx="5150518" cy="5257913"/>
            </a:xfrm>
          </p:grpSpPr>
          <p:pic>
            <p:nvPicPr>
              <p:cNvPr id="27" name="Picture 2" descr="C:\Users\dallen\AppData\Local\Temp\SNAGHTML115e85ec.PNG"/>
              <p:cNvPicPr>
                <a:picLocks noChangeAspect="1" noChangeArrowheads="1"/>
              </p:cNvPicPr>
              <p:nvPr/>
            </p:nvPicPr>
            <p:blipFill>
              <a:blip r:embed="rId3"/>
              <a:srcRect/>
              <a:stretch>
                <a:fillRect/>
              </a:stretch>
            </p:blipFill>
            <p:spPr bwMode="auto">
              <a:xfrm>
                <a:off x="459619" y="1406192"/>
                <a:ext cx="5150518" cy="5257913"/>
              </a:xfrm>
              <a:prstGeom prst="rect">
                <a:avLst/>
              </a:prstGeom>
              <a:ln>
                <a:noFill/>
              </a:ln>
              <a:effectLst>
                <a:outerShdw blurRad="292100" dist="139700" dir="2700000" algn="tl" rotWithShape="0">
                  <a:srgbClr val="333333">
                    <a:alpha val="65000"/>
                  </a:srgbClr>
                </a:outerShdw>
              </a:effectLst>
            </p:spPr>
          </p:pic>
          <p:sp>
            <p:nvSpPr>
              <p:cNvPr id="28" name="Rectangle 27"/>
              <p:cNvSpPr>
                <a:spLocks noChangeArrowheads="1"/>
              </p:cNvSpPr>
              <p:nvPr/>
            </p:nvSpPr>
            <p:spPr bwMode="auto">
              <a:xfrm>
                <a:off x="925729" y="1411932"/>
                <a:ext cx="415616" cy="145195"/>
              </a:xfrm>
              <a:prstGeom prst="rect">
                <a:avLst/>
              </a:prstGeom>
              <a:noFill/>
              <a:ln w="19050" algn="ctr">
                <a:solidFill>
                  <a:srgbClr val="FF6E1B"/>
                </a:solidFill>
                <a:miter lim="800000"/>
              </a:ln>
            </p:spPr>
            <p:txBody>
              <a:bodyPr rot="0" vert="horz" wrap="square" lIns="91440" tIns="45720" rIns="91440" bIns="45720" anchor="ctr" anchorCtr="0" upright="1">
                <a:noAutofit/>
              </a:bodyPr>
              <a:lstStyle/>
              <a:p>
                <a:pPr>
                  <a:defRPr>
                    <a:uFillTx/>
                  </a:defRPr>
                </a:pPr>
                <a:endParaRPr lang="en-US" kern="0" dirty="0">
                  <a:solidFill>
                    <a:srgbClr val="000000"/>
                  </a:solidFill>
                  <a:uFillTx/>
                </a:endParaRPr>
              </a:p>
            </p:txBody>
          </p:sp>
        </p:grpSp>
        <p:pic>
          <p:nvPicPr>
            <p:cNvPr id="26" name="Picture 2"/>
            <p:cNvPicPr>
              <a:picLocks noChangeAspect="1" noChangeArrowheads="1"/>
            </p:cNvPicPr>
            <p:nvPr/>
          </p:nvPicPr>
          <p:blipFill>
            <a:blip r:embed="rId4"/>
            <a:srcRect/>
            <a:stretch>
              <a:fillRect/>
            </a:stretch>
          </p:blipFill>
          <p:spPr bwMode="auto">
            <a:xfrm>
              <a:off x="4354196" y="1616076"/>
              <a:ext cx="822960" cy="285819"/>
            </a:xfrm>
            <a:prstGeom prst="rect">
              <a:avLst/>
            </a:prstGeom>
            <a:noFill/>
            <a:ln>
              <a:noFill/>
            </a:ln>
          </p:spPr>
        </p:pic>
      </p:grpSp>
      <p:sp>
        <p:nvSpPr>
          <p:cNvPr id="5" name="Title 4"/>
          <p:cNvSpPr>
            <a:spLocks noGrp="1"/>
          </p:cNvSpPr>
          <p:nvPr>
            <p:ph type="title"/>
          </p:nvPr>
        </p:nvSpPr>
        <p:spPr/>
        <p:txBody>
          <a:bodyPr/>
          <a:lstStyle/>
          <a:p>
            <a:r>
              <a:rPr lang="en-US" dirty="0">
                <a:uFillTx/>
              </a:rPr>
              <a:t>Job Data Page – Data Entry</a:t>
            </a:r>
          </a:p>
        </p:txBody>
      </p:sp>
      <p:sp>
        <p:nvSpPr>
          <p:cNvPr id="10" name="Text Box 348" descr="5%"/>
          <p:cNvSpPr txBox="1">
            <a:spLocks noChangeArrowheads="1"/>
          </p:cNvSpPr>
          <p:nvPr/>
        </p:nvSpPr>
        <p:spPr bwMode="auto">
          <a:xfrm>
            <a:off x="5522134" y="3159418"/>
            <a:ext cx="3464550" cy="1402750"/>
          </a:xfrm>
          <a:prstGeom prst="rect">
            <a:avLst/>
          </a:prstGeom>
          <a:solidFill>
            <a:schemeClr val="accent2">
              <a:lumMod val="20000"/>
              <a:lumOff val="80000"/>
            </a:schemeClr>
          </a:solidFill>
          <a:ln>
            <a:solidFill>
              <a:srgbClr val="0064A4"/>
            </a:solidFill>
          </a:ln>
        </p:spPr>
        <p:txBody>
          <a:bodyPr rot="0" vert="horz" wrap="square" lIns="137160" tIns="137160" rIns="137160" bIns="137160" anchor="t" anchorCtr="0" upright="1">
            <a:noAutofit/>
          </a:bodyPr>
          <a:lstStyle>
            <a:defPPr>
              <a:defRPr lang="en-US">
                <a:uFillTx/>
              </a:defRPr>
            </a:defPPr>
            <a:lvl1pPr>
              <a:spcAft>
                <a:spcPts val="400"/>
              </a:spcAft>
              <a:defRPr sz="1200">
                <a:uFillTx/>
                <a:latin typeface="Arial" panose="020B0604020202020204" pitchFamily="34" charset="0"/>
                <a:ea typeface="Times New Roman"/>
                <a:cs typeface="Arial" panose="020B0604020202020204" pitchFamily="34" charset="0"/>
              </a:defRPr>
            </a:lvl1pPr>
          </a:lstStyle>
          <a:p>
            <a:r>
              <a:rPr lang="en-US" dirty="0">
                <a:uFillTx/>
              </a:rPr>
              <a:t>Use the </a:t>
            </a:r>
            <a:r>
              <a:rPr lang="en-US" b="1" dirty="0">
                <a:uFillTx/>
              </a:rPr>
              <a:t>Job Data</a:t>
            </a:r>
            <a:r>
              <a:rPr lang="en-US" dirty="0">
                <a:uFillTx/>
              </a:rPr>
              <a:t> page to enter updates to job-related data such as pay, earnings distribution and short work break.</a:t>
            </a:r>
          </a:p>
          <a:p>
            <a:r>
              <a:rPr lang="en-US" dirty="0">
                <a:uFillTx/>
              </a:rPr>
              <a:t>You must enter the </a:t>
            </a:r>
            <a:r>
              <a:rPr lang="en-US" b="1" dirty="0">
                <a:uFillTx/>
              </a:rPr>
              <a:t>Effective Date </a:t>
            </a:r>
            <a:r>
              <a:rPr lang="en-US" dirty="0">
                <a:uFillTx/>
              </a:rPr>
              <a:t>and the </a:t>
            </a:r>
            <a:r>
              <a:rPr lang="en-US" b="1" dirty="0">
                <a:uFillTx/>
              </a:rPr>
              <a:t>Action</a:t>
            </a:r>
            <a:r>
              <a:rPr lang="en-US" dirty="0">
                <a:uFillTx/>
              </a:rPr>
              <a:t> and </a:t>
            </a:r>
            <a:r>
              <a:rPr lang="en-US" b="1" dirty="0">
                <a:uFillTx/>
              </a:rPr>
              <a:t>Action Reason </a:t>
            </a:r>
            <a:r>
              <a:rPr lang="en-US" dirty="0">
                <a:uFillTx/>
              </a:rPr>
              <a:t>fields before entering an update.</a:t>
            </a:r>
          </a:p>
        </p:txBody>
      </p:sp>
      <p:sp>
        <p:nvSpPr>
          <p:cNvPr id="13" name="Line Callout 1 12"/>
          <p:cNvSpPr>
            <a:spLocks/>
          </p:cNvSpPr>
          <p:nvPr/>
        </p:nvSpPr>
        <p:spPr>
          <a:xfrm flipH="1">
            <a:off x="1404715" y="1081189"/>
            <a:ext cx="1948084" cy="380720"/>
          </a:xfrm>
          <a:prstGeom prst="borderCallout1">
            <a:avLst>
              <a:gd name="adj1" fmla="val 106947"/>
              <a:gd name="adj2" fmla="val 87802"/>
              <a:gd name="adj3" fmla="val 169983"/>
              <a:gd name="adj4" fmla="val 94837"/>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100" kern="0" dirty="0">
                <a:solidFill>
                  <a:srgbClr val="000000"/>
                </a:solidFill>
                <a:uFillTx/>
                <a:latin typeface="Arial" panose="020B0604020202020204" pitchFamily="34" charset="0"/>
                <a:ea typeface="Times New Roman"/>
                <a:cs typeface="Arial" panose="020B0604020202020204" pitchFamily="34" charset="0"/>
              </a:rPr>
              <a:t>Enter the </a:t>
            </a:r>
            <a:r>
              <a:rPr lang="en-US" sz="1100" b="1" kern="0" dirty="0">
                <a:solidFill>
                  <a:srgbClr val="000000"/>
                </a:solidFill>
                <a:uFillTx/>
                <a:latin typeface="Arial" panose="020B0604020202020204" pitchFamily="34" charset="0"/>
                <a:ea typeface="Times New Roman"/>
                <a:cs typeface="Arial" panose="020B0604020202020204" pitchFamily="34" charset="0"/>
              </a:rPr>
              <a:t>Effective Date </a:t>
            </a:r>
            <a:r>
              <a:rPr lang="en-US" sz="1100" kern="0" dirty="0">
                <a:solidFill>
                  <a:srgbClr val="000000"/>
                </a:solidFill>
                <a:uFillTx/>
                <a:latin typeface="Arial" panose="020B0604020202020204" pitchFamily="34" charset="0"/>
                <a:ea typeface="Times New Roman"/>
                <a:cs typeface="Arial" panose="020B0604020202020204" pitchFamily="34" charset="0"/>
              </a:rPr>
              <a:t>for the job data update.</a:t>
            </a:r>
          </a:p>
        </p:txBody>
      </p:sp>
      <p:sp>
        <p:nvSpPr>
          <p:cNvPr id="14" name="Line Callout 1 13"/>
          <p:cNvSpPr>
            <a:spLocks/>
          </p:cNvSpPr>
          <p:nvPr/>
        </p:nvSpPr>
        <p:spPr>
          <a:xfrm flipH="1">
            <a:off x="3672791" y="2450408"/>
            <a:ext cx="1622227" cy="515265"/>
          </a:xfrm>
          <a:prstGeom prst="borderCallout1">
            <a:avLst>
              <a:gd name="adj1" fmla="val -4373"/>
              <a:gd name="adj2" fmla="val 83771"/>
              <a:gd name="adj3" fmla="val -81201"/>
              <a:gd name="adj4" fmla="val 87591"/>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100" kern="0" dirty="0">
                <a:solidFill>
                  <a:srgbClr val="000000"/>
                </a:solidFill>
                <a:uFillTx/>
                <a:latin typeface="Arial" panose="020B0604020202020204" pitchFamily="34" charset="0"/>
                <a:ea typeface="Times New Roman"/>
                <a:cs typeface="Arial" panose="020B0604020202020204" pitchFamily="34" charset="0"/>
              </a:rPr>
              <a:t>Enter the </a:t>
            </a:r>
            <a:r>
              <a:rPr lang="en-US" sz="1100" b="1" kern="0" dirty="0">
                <a:solidFill>
                  <a:srgbClr val="000000"/>
                </a:solidFill>
                <a:uFillTx/>
                <a:latin typeface="Arial" panose="020B0604020202020204" pitchFamily="34" charset="0"/>
                <a:ea typeface="Times New Roman"/>
                <a:cs typeface="Arial" panose="020B0604020202020204" pitchFamily="34" charset="0"/>
              </a:rPr>
              <a:t>Action </a:t>
            </a:r>
            <a:r>
              <a:rPr lang="en-US" sz="1100" kern="0" dirty="0">
                <a:solidFill>
                  <a:srgbClr val="000000"/>
                </a:solidFill>
                <a:uFillTx/>
                <a:latin typeface="Arial" panose="020B0604020202020204" pitchFamily="34" charset="0"/>
                <a:ea typeface="Times New Roman"/>
                <a:cs typeface="Arial" panose="020B0604020202020204" pitchFamily="34" charset="0"/>
              </a:rPr>
              <a:t>and</a:t>
            </a:r>
            <a:r>
              <a:rPr lang="en-US" sz="1100" b="1" kern="0" dirty="0">
                <a:solidFill>
                  <a:srgbClr val="000000"/>
                </a:solidFill>
                <a:uFillTx/>
                <a:latin typeface="Arial" panose="020B0604020202020204" pitchFamily="34" charset="0"/>
                <a:ea typeface="Times New Roman"/>
                <a:cs typeface="Arial" panose="020B0604020202020204" pitchFamily="34" charset="0"/>
              </a:rPr>
              <a:t> Action Reason </a:t>
            </a:r>
            <a:r>
              <a:rPr lang="en-US" sz="1100" kern="0" dirty="0">
                <a:solidFill>
                  <a:srgbClr val="000000"/>
                </a:solidFill>
                <a:uFillTx/>
                <a:latin typeface="Arial" panose="020B0604020202020204" pitchFamily="34" charset="0"/>
                <a:ea typeface="Times New Roman"/>
                <a:cs typeface="Arial" panose="020B0604020202020204" pitchFamily="34" charset="0"/>
              </a:rPr>
              <a:t>for the job data update.</a:t>
            </a:r>
          </a:p>
        </p:txBody>
      </p:sp>
      <p:sp>
        <p:nvSpPr>
          <p:cNvPr id="15" name="Line Callout 1 14"/>
          <p:cNvSpPr>
            <a:spLocks/>
          </p:cNvSpPr>
          <p:nvPr/>
        </p:nvSpPr>
        <p:spPr>
          <a:xfrm flipH="1">
            <a:off x="5522131" y="2192594"/>
            <a:ext cx="2510821" cy="773078"/>
          </a:xfrm>
          <a:prstGeom prst="borderCallout1">
            <a:avLst>
              <a:gd name="adj1" fmla="val 19027"/>
              <a:gd name="adj2" fmla="val 100272"/>
              <a:gd name="adj3" fmla="val -48406"/>
              <a:gd name="adj4" fmla="val 107563"/>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100" kern="0" dirty="0">
                <a:solidFill>
                  <a:srgbClr val="000000"/>
                </a:solidFill>
                <a:uFillTx/>
                <a:latin typeface="Arial" panose="020B0604020202020204" pitchFamily="34" charset="0"/>
                <a:ea typeface="Times New Roman"/>
                <a:cs typeface="Arial" panose="020B0604020202020204" pitchFamily="34" charset="0"/>
              </a:rPr>
              <a:t>Click </a:t>
            </a:r>
            <a:r>
              <a:rPr lang="en-US" sz="1100" b="1" kern="0" dirty="0">
                <a:solidFill>
                  <a:srgbClr val="000000"/>
                </a:solidFill>
                <a:uFillTx/>
                <a:latin typeface="Arial" panose="020B0604020202020204" pitchFamily="34" charset="0"/>
                <a:ea typeface="Times New Roman"/>
                <a:cs typeface="Arial" panose="020B0604020202020204" pitchFamily="34" charset="0"/>
              </a:rPr>
              <a:t>+</a:t>
            </a:r>
            <a:r>
              <a:rPr lang="en-US" sz="1100" kern="0" dirty="0">
                <a:solidFill>
                  <a:srgbClr val="000000"/>
                </a:solidFill>
                <a:uFillTx/>
                <a:latin typeface="Arial" panose="020B0604020202020204" pitchFamily="34" charset="0"/>
                <a:ea typeface="Times New Roman"/>
                <a:cs typeface="Arial" panose="020B0604020202020204" pitchFamily="34" charset="0"/>
              </a:rPr>
              <a:t> to add multiple job data changes in the same transaction. Multiple changes can be entered only for the same </a:t>
            </a:r>
            <a:r>
              <a:rPr lang="en-US" sz="1100" b="1" kern="0" dirty="0">
                <a:solidFill>
                  <a:srgbClr val="000000"/>
                </a:solidFill>
                <a:uFillTx/>
                <a:latin typeface="Arial" panose="020B0604020202020204" pitchFamily="34" charset="0"/>
                <a:ea typeface="Times New Roman"/>
                <a:cs typeface="Arial" panose="020B0604020202020204" pitchFamily="34" charset="0"/>
              </a:rPr>
              <a:t>Effective Date</a:t>
            </a:r>
            <a:r>
              <a:rPr lang="en-US" sz="1100" kern="0" dirty="0">
                <a:solidFill>
                  <a:srgbClr val="000000"/>
                </a:solidFill>
                <a:uFillTx/>
                <a:latin typeface="Arial" panose="020B0604020202020204" pitchFamily="34" charset="0"/>
                <a:ea typeface="Times New Roman"/>
                <a:cs typeface="Arial" panose="020B0604020202020204" pitchFamily="34" charset="0"/>
              </a:rPr>
              <a:t>.</a:t>
            </a:r>
          </a:p>
        </p:txBody>
      </p:sp>
      <p:sp>
        <p:nvSpPr>
          <p:cNvPr id="16" name="Line Callout 1 15"/>
          <p:cNvSpPr>
            <a:spLocks/>
          </p:cNvSpPr>
          <p:nvPr/>
        </p:nvSpPr>
        <p:spPr>
          <a:xfrm flipH="1">
            <a:off x="5752212" y="1075449"/>
            <a:ext cx="3234471" cy="1012632"/>
          </a:xfrm>
          <a:prstGeom prst="borderCallout1">
            <a:avLst>
              <a:gd name="adj1" fmla="val 41384"/>
              <a:gd name="adj2" fmla="val 100424"/>
              <a:gd name="adj3" fmla="val 41451"/>
              <a:gd name="adj4" fmla="val 121340"/>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100" kern="0" dirty="0">
                <a:solidFill>
                  <a:srgbClr val="000000"/>
                </a:solidFill>
                <a:uFillTx/>
                <a:latin typeface="Arial" panose="020B0604020202020204" pitchFamily="34" charset="0"/>
                <a:ea typeface="Times New Roman"/>
                <a:cs typeface="Arial" panose="020B0604020202020204" pitchFamily="34" charset="0"/>
              </a:rPr>
              <a:t>To review all job data rows for the employee (single employee assignment), click the </a:t>
            </a:r>
            <a:r>
              <a:rPr lang="en-US" sz="1100" b="1" kern="0" dirty="0">
                <a:solidFill>
                  <a:srgbClr val="000000"/>
                </a:solidFill>
                <a:uFillTx/>
                <a:latin typeface="Arial" panose="020B0604020202020204" pitchFamily="34" charset="0"/>
                <a:ea typeface="Times New Roman"/>
                <a:cs typeface="Arial" panose="020B0604020202020204" pitchFamily="34" charset="0"/>
              </a:rPr>
              <a:t>Work Force Job Summary </a:t>
            </a:r>
            <a:r>
              <a:rPr lang="en-US" sz="1100" kern="0" dirty="0">
                <a:solidFill>
                  <a:srgbClr val="000000"/>
                </a:solidFill>
                <a:uFillTx/>
                <a:latin typeface="Arial" panose="020B0604020202020204" pitchFamily="34" charset="0"/>
                <a:ea typeface="Times New Roman"/>
                <a:cs typeface="Arial" panose="020B0604020202020204" pitchFamily="34" charset="0"/>
              </a:rPr>
              <a:t>link. To review all current assignments (multiple employee assignments), click the </a:t>
            </a:r>
            <a:r>
              <a:rPr lang="en-US" sz="1100" b="1" kern="0" dirty="0">
                <a:solidFill>
                  <a:srgbClr val="000000"/>
                </a:solidFill>
                <a:uFillTx/>
                <a:latin typeface="Arial" panose="020B0604020202020204" pitchFamily="34" charset="0"/>
                <a:ea typeface="Times New Roman"/>
                <a:cs typeface="Arial" panose="020B0604020202020204" pitchFamily="34" charset="0"/>
              </a:rPr>
              <a:t>Person Org Summary </a:t>
            </a:r>
            <a:r>
              <a:rPr lang="en-US" sz="1100" kern="0" dirty="0">
                <a:solidFill>
                  <a:srgbClr val="000000"/>
                </a:solidFill>
                <a:uFillTx/>
                <a:latin typeface="Arial" panose="020B0604020202020204" pitchFamily="34" charset="0"/>
                <a:ea typeface="Times New Roman"/>
                <a:cs typeface="Arial" panose="020B0604020202020204" pitchFamily="34" charset="0"/>
              </a:rPr>
              <a:t>link. Review the current funding using the </a:t>
            </a:r>
            <a:r>
              <a:rPr lang="en-US" sz="1100" b="1" kern="0" dirty="0">
                <a:solidFill>
                  <a:srgbClr val="000000"/>
                </a:solidFill>
                <a:uFillTx/>
                <a:latin typeface="Arial" panose="020B0604020202020204" pitchFamily="34" charset="0"/>
                <a:ea typeface="Times New Roman"/>
                <a:cs typeface="Arial" panose="020B0604020202020204" pitchFamily="34" charset="0"/>
              </a:rPr>
              <a:t>Funding Entry Page</a:t>
            </a:r>
            <a:r>
              <a:rPr lang="en-US" sz="1100" kern="0" dirty="0">
                <a:solidFill>
                  <a:srgbClr val="000000"/>
                </a:solidFill>
                <a:uFillTx/>
                <a:latin typeface="Arial" panose="020B0604020202020204" pitchFamily="34" charset="0"/>
                <a:ea typeface="Times New Roman"/>
                <a:cs typeface="Arial" panose="020B0604020202020204" pitchFamily="34" charset="0"/>
              </a:rPr>
              <a:t> .</a:t>
            </a:r>
          </a:p>
        </p:txBody>
      </p:sp>
      <p:sp>
        <p:nvSpPr>
          <p:cNvPr id="12" name="Line Callout 1 11"/>
          <p:cNvSpPr>
            <a:spLocks/>
          </p:cNvSpPr>
          <p:nvPr/>
        </p:nvSpPr>
        <p:spPr>
          <a:xfrm flipH="1">
            <a:off x="5536422" y="5285548"/>
            <a:ext cx="3450262" cy="834711"/>
          </a:xfrm>
          <a:prstGeom prst="borderCallout1">
            <a:avLst>
              <a:gd name="adj1" fmla="val 69913"/>
              <a:gd name="adj2" fmla="val 99799"/>
              <a:gd name="adj3" fmla="val 69824"/>
              <a:gd name="adj4" fmla="val 164624"/>
            </a:avLst>
          </a:prstGeom>
          <a:solidFill>
            <a:srgbClr val="F7EB5F"/>
          </a:solidFill>
          <a:ln w="25400" cap="sq" cmpd="sng" algn="ctr">
            <a:solidFill>
              <a:srgbClr val="0064A4"/>
            </a:solidFill>
            <a:prstDash val="solid"/>
            <a:tailEnd type="triangle" w="lg" len="lg"/>
          </a:ln>
          <a:effectLst/>
        </p:spPr>
        <p:txBody>
          <a:bodyPr rot="0" spcFirstLastPara="0" vert="horz" wrap="square" lIns="91440" tIns="45720" rIns="91440" bIns="45720" numCol="1" rtlCol="0" fromWordArt="0" anchor="ctr" anchorCtr="0" forceAA="0" compatLnSpc="1">
            <a:prstTxWarp prst="textNoShape">
              <a:avLst/>
            </a:prstTxWarp>
            <a:noAutofit/>
          </a:bodyPr>
          <a:lstStyle/>
          <a:p>
            <a:pPr lvl="0">
              <a:lnSpc>
                <a:spcPts val="1200"/>
              </a:lnSpc>
              <a:defRPr>
                <a:uFillTx/>
              </a:defRPr>
            </a:pPr>
            <a:r>
              <a:rPr lang="en-US" sz="1100" kern="0" dirty="0">
                <a:solidFill>
                  <a:srgbClr val="000000"/>
                </a:solidFill>
                <a:uFillTx/>
                <a:latin typeface="Arial" panose="020B0604020202020204" pitchFamily="34" charset="0"/>
                <a:ea typeface="Times New Roman"/>
                <a:cs typeface="Arial" panose="020B0604020202020204" pitchFamily="34" charset="0"/>
              </a:rPr>
              <a:t>Use the PayPath </a:t>
            </a:r>
            <a:r>
              <a:rPr lang="en-US" sz="1100" b="1" kern="0" dirty="0">
                <a:solidFill>
                  <a:srgbClr val="000000"/>
                </a:solidFill>
                <a:uFillTx/>
                <a:latin typeface="Arial" panose="020B0604020202020204" pitchFamily="34" charset="0"/>
                <a:ea typeface="Times New Roman"/>
                <a:cs typeface="Arial" panose="020B0604020202020204" pitchFamily="34" charset="0"/>
              </a:rPr>
              <a:t>Job Data Comments </a:t>
            </a:r>
            <a:r>
              <a:rPr lang="en-US" sz="1100" kern="0" dirty="0">
                <a:solidFill>
                  <a:srgbClr val="000000"/>
                </a:solidFill>
                <a:uFillTx/>
                <a:latin typeface="Arial" panose="020B0604020202020204" pitchFamily="34" charset="0"/>
                <a:ea typeface="Times New Roman"/>
                <a:cs typeface="Arial" panose="020B0604020202020204" pitchFamily="34" charset="0"/>
              </a:rPr>
              <a:t>to record details about the position</a:t>
            </a:r>
            <a:r>
              <a:rPr lang="en-US" sz="1100" b="1" kern="0" dirty="0">
                <a:solidFill>
                  <a:srgbClr val="000000"/>
                </a:solidFill>
                <a:uFillTx/>
                <a:latin typeface="Arial" panose="020B0604020202020204" pitchFamily="34" charset="0"/>
                <a:ea typeface="Times New Roman"/>
                <a:cs typeface="Arial" panose="020B0604020202020204" pitchFamily="34" charset="0"/>
              </a:rPr>
              <a:t> </a:t>
            </a:r>
            <a:r>
              <a:rPr lang="en-US" sz="1100" kern="0" dirty="0">
                <a:solidFill>
                  <a:srgbClr val="000000"/>
                </a:solidFill>
                <a:uFillTx/>
                <a:latin typeface="Arial" panose="020B0604020202020204" pitchFamily="34" charset="0"/>
                <a:ea typeface="Times New Roman"/>
                <a:cs typeface="Arial" panose="020B0604020202020204" pitchFamily="34" charset="0"/>
              </a:rPr>
              <a:t>and/or job</a:t>
            </a:r>
            <a:r>
              <a:rPr lang="en-US" sz="1100" b="1" kern="0" dirty="0">
                <a:solidFill>
                  <a:srgbClr val="000000"/>
                </a:solidFill>
                <a:uFillTx/>
                <a:latin typeface="Arial" panose="020B0604020202020204" pitchFamily="34" charset="0"/>
                <a:ea typeface="Times New Roman"/>
                <a:cs typeface="Arial" panose="020B0604020202020204" pitchFamily="34" charset="0"/>
              </a:rPr>
              <a:t> </a:t>
            </a:r>
            <a:r>
              <a:rPr lang="en-US" sz="1100" kern="0" dirty="0">
                <a:solidFill>
                  <a:srgbClr val="000000"/>
                </a:solidFill>
                <a:uFillTx/>
                <a:latin typeface="Arial" panose="020B0604020202020204" pitchFamily="34" charset="0"/>
                <a:ea typeface="Times New Roman"/>
                <a:cs typeface="Arial" panose="020B0604020202020204" pitchFamily="34" charset="0"/>
              </a:rPr>
              <a:t>changes. This note is stored directly in the notes feature of the </a:t>
            </a:r>
            <a:r>
              <a:rPr lang="en-US" sz="1100" b="1" kern="0" dirty="0">
                <a:solidFill>
                  <a:srgbClr val="000000"/>
                </a:solidFill>
                <a:uFillTx/>
                <a:latin typeface="Arial" panose="020B0604020202020204" pitchFamily="34" charset="0"/>
                <a:ea typeface="Times New Roman"/>
                <a:cs typeface="Arial" panose="020B0604020202020204" pitchFamily="34" charset="0"/>
              </a:rPr>
              <a:t>Job Data </a:t>
            </a:r>
            <a:r>
              <a:rPr lang="en-US" sz="1100" kern="0" dirty="0">
                <a:solidFill>
                  <a:srgbClr val="000000"/>
                </a:solidFill>
                <a:uFillTx/>
                <a:latin typeface="Arial" panose="020B0604020202020204" pitchFamily="34" charset="0"/>
                <a:ea typeface="Times New Roman"/>
                <a:cs typeface="Arial" panose="020B0604020202020204" pitchFamily="34" charset="0"/>
              </a:rPr>
              <a:t>component for the employee.</a:t>
            </a:r>
          </a:p>
        </p:txBody>
      </p:sp>
    </p:spTree>
    <p:extLst>
      <p:ext uri="{BB962C8B-B14F-4D97-AF65-F5344CB8AC3E}">
        <p14:creationId xmlns:p14="http://schemas.microsoft.com/office/powerpoint/2010/main" val="36533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uFillTx/>
              </a:rPr>
              <a:t>There are many types of </a:t>
            </a:r>
            <a:r>
              <a:rPr lang="en-US" b="1" dirty="0">
                <a:uFillTx/>
              </a:rPr>
              <a:t>Job Data </a:t>
            </a:r>
            <a:r>
              <a:rPr lang="en-US" dirty="0">
                <a:uFillTx/>
              </a:rPr>
              <a:t>changes, most of which fall into the first three categories.</a:t>
            </a:r>
          </a:p>
        </p:txBody>
      </p:sp>
      <p:sp>
        <p:nvSpPr>
          <p:cNvPr id="5" name="Title 4"/>
          <p:cNvSpPr>
            <a:spLocks noGrp="1"/>
          </p:cNvSpPr>
          <p:nvPr>
            <p:ph type="title"/>
          </p:nvPr>
        </p:nvSpPr>
        <p:spPr/>
        <p:txBody>
          <a:bodyPr>
            <a:normAutofit/>
          </a:bodyPr>
          <a:lstStyle/>
          <a:p>
            <a:r>
              <a:rPr lang="en-US" dirty="0">
                <a:uFillTx/>
              </a:rPr>
              <a:t>Job Data – Change Types</a:t>
            </a:r>
          </a:p>
        </p:txBody>
      </p:sp>
      <p:grpSp>
        <p:nvGrpSpPr>
          <p:cNvPr id="19" name="Group 18"/>
          <p:cNvGrpSpPr/>
          <p:nvPr/>
        </p:nvGrpSpPr>
        <p:grpSpPr>
          <a:xfrm>
            <a:off x="375166" y="2886066"/>
            <a:ext cx="8371127" cy="1900238"/>
            <a:chOff x="375166" y="2886066"/>
            <a:chExt cx="8371127" cy="1900238"/>
          </a:xfrm>
        </p:grpSpPr>
        <p:sp>
          <p:nvSpPr>
            <p:cNvPr id="20" name="Freeform 19"/>
            <p:cNvSpPr>
              <a:spLocks/>
            </p:cNvSpPr>
            <p:nvPr/>
          </p:nvSpPr>
          <p:spPr>
            <a:xfrm>
              <a:off x="375166"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FFB511">
                <a:hueOff val="0"/>
                <a:satOff val="0"/>
                <a:lumOff val="0"/>
                <a:alphaOff val="0"/>
              </a:srgbClr>
            </a:solidFill>
            <a:ln w="12700" cap="flat" cmpd="sng" algn="ctr">
              <a:solidFill>
                <a:schemeClr val="tx1"/>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Data</a:t>
              </a:r>
            </a:p>
          </p:txBody>
        </p:sp>
        <p:sp>
          <p:nvSpPr>
            <p:cNvPr id="21" name="Freeform 20"/>
            <p:cNvSpPr>
              <a:spLocks/>
            </p:cNvSpPr>
            <p:nvPr/>
          </p:nvSpPr>
          <p:spPr>
            <a:xfrm>
              <a:off x="2520700"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00778B">
                <a:hueOff val="0"/>
                <a:satOff val="0"/>
                <a:lumOff val="0"/>
                <a:alphaOff val="0"/>
              </a:srgbClr>
            </a:solidFill>
            <a:ln w="12700" cap="flat" cmpd="sng" algn="ctr">
              <a:solidFill>
                <a:schemeClr val="tx1"/>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Pay Rate</a:t>
              </a:r>
            </a:p>
          </p:txBody>
        </p:sp>
        <p:sp>
          <p:nvSpPr>
            <p:cNvPr id="22" name="Freeform 21"/>
            <p:cNvSpPr>
              <a:spLocks/>
            </p:cNvSpPr>
            <p:nvPr/>
          </p:nvSpPr>
          <p:spPr>
            <a:xfrm>
              <a:off x="466623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72CDF4">
                <a:hueOff val="0"/>
                <a:satOff val="0"/>
                <a:lumOff val="0"/>
                <a:alphaOff val="0"/>
              </a:srgbClr>
            </a:solidFill>
            <a:ln w="12700" cap="flat" cmpd="sng" algn="ctr">
              <a:solidFill>
                <a:schemeClr val="tx1"/>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Job Earnings Distribution (JED)</a:t>
              </a:r>
            </a:p>
          </p:txBody>
        </p:sp>
        <p:sp>
          <p:nvSpPr>
            <p:cNvPr id="23" name="Freeform 22"/>
            <p:cNvSpPr>
              <a:spLocks/>
            </p:cNvSpPr>
            <p:nvPr/>
          </p:nvSpPr>
          <p:spPr>
            <a:xfrm>
              <a:off x="682605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FF6E1B">
                <a:hueOff val="0"/>
                <a:satOff val="0"/>
                <a:lumOff val="0"/>
                <a:alphaOff val="0"/>
              </a:srgbClr>
            </a:solidFill>
            <a:ln w="12700" cap="flat" cmpd="sng" algn="ctr">
              <a:solidFill>
                <a:schemeClr val="tx1"/>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Short Work Break</a:t>
              </a:r>
            </a:p>
          </p:txBody>
        </p:sp>
      </p:grpSp>
    </p:spTree>
    <p:extLst>
      <p:ext uri="{BB962C8B-B14F-4D97-AF65-F5344CB8AC3E}">
        <p14:creationId xmlns:p14="http://schemas.microsoft.com/office/powerpoint/2010/main" val="509253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330244" y="1398182"/>
            <a:ext cx="6590163" cy="4800600"/>
          </a:xfrm>
        </p:spPr>
        <p:txBody>
          <a:bodyPr>
            <a:normAutofit/>
          </a:bodyPr>
          <a:lstStyle/>
          <a:p>
            <a:pPr marL="0" indent="0">
              <a:buNone/>
            </a:pPr>
            <a:r>
              <a:rPr lang="en-US" sz="2800" b="1" dirty="0">
                <a:uFillTx/>
              </a:rPr>
              <a:t>Examples of data changes requested through PayPath include:</a:t>
            </a:r>
          </a:p>
          <a:p>
            <a:r>
              <a:rPr lang="en-US" sz="2400" dirty="0">
                <a:uFillTx/>
              </a:rPr>
              <a:t>Extension of Appointment End Date</a:t>
            </a:r>
          </a:p>
          <a:p>
            <a:r>
              <a:rPr lang="en-US" sz="2400" dirty="0">
                <a:uFillTx/>
              </a:rPr>
              <a:t>Extension of Location Use End Date</a:t>
            </a:r>
          </a:p>
          <a:p>
            <a:r>
              <a:rPr lang="en-US" sz="2400" dirty="0">
                <a:uFillTx/>
              </a:rPr>
              <a:t>Academic Reappointment</a:t>
            </a:r>
          </a:p>
          <a:p>
            <a:r>
              <a:rPr lang="en-US" sz="2400" dirty="0">
                <a:uFillTx/>
              </a:rPr>
              <a:t>Change from Limited to Career Status and </a:t>
            </a:r>
            <a:br>
              <a:rPr lang="en-US" sz="2400" dirty="0">
                <a:uFillTx/>
              </a:rPr>
            </a:br>
            <a:r>
              <a:rPr lang="en-US" sz="2400" dirty="0">
                <a:uFillTx/>
              </a:rPr>
              <a:t>Change of Employee Class (Staff Only)</a:t>
            </a:r>
          </a:p>
          <a:p>
            <a:r>
              <a:rPr lang="en-US" sz="2400" dirty="0">
                <a:uFillTx/>
              </a:rPr>
              <a:t>Update to Probation Code and/or Probation Date (Staff Only)</a:t>
            </a:r>
          </a:p>
        </p:txBody>
      </p:sp>
      <p:sp>
        <p:nvSpPr>
          <p:cNvPr id="4" name="Title 3"/>
          <p:cNvSpPr>
            <a:spLocks noGrp="1"/>
          </p:cNvSpPr>
          <p:nvPr>
            <p:ph type="title"/>
          </p:nvPr>
        </p:nvSpPr>
        <p:spPr/>
        <p:txBody>
          <a:bodyPr/>
          <a:lstStyle/>
          <a:p>
            <a:r>
              <a:rPr lang="en-US" dirty="0">
                <a:uFillTx/>
              </a:rPr>
              <a:t>Change Type – Data</a:t>
            </a:r>
          </a:p>
        </p:txBody>
      </p:sp>
      <p:sp>
        <p:nvSpPr>
          <p:cNvPr id="7" name="Freeform 6"/>
          <p:cNvSpPr>
            <a:spLocks/>
          </p:cNvSpPr>
          <p:nvPr/>
        </p:nvSpPr>
        <p:spPr>
          <a:xfrm>
            <a:off x="223593" y="1326032"/>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FFB511">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Data</a:t>
            </a:r>
          </a:p>
        </p:txBody>
      </p:sp>
    </p:spTree>
    <p:extLst>
      <p:ext uri="{BB962C8B-B14F-4D97-AF65-F5344CB8AC3E}">
        <p14:creationId xmlns:p14="http://schemas.microsoft.com/office/powerpoint/2010/main" val="17920184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541182" y="1424763"/>
            <a:ext cx="6328498" cy="4800600"/>
          </a:xfrm>
        </p:spPr>
        <p:txBody>
          <a:bodyPr>
            <a:normAutofit fontScale="47500" lnSpcReduction="20000"/>
          </a:bodyPr>
          <a:lstStyle/>
          <a:p>
            <a:pPr marL="0" indent="0">
              <a:buNone/>
            </a:pPr>
            <a:r>
              <a:rPr lang="en-US" sz="4400" b="1" dirty="0">
                <a:uFillTx/>
                <a:latin typeface="Arial"/>
              </a:rPr>
              <a:t>Pay Rate </a:t>
            </a:r>
            <a:r>
              <a:rPr lang="en-US" sz="4400" dirty="0">
                <a:uFillTx/>
                <a:latin typeface="Arial"/>
              </a:rPr>
              <a:t>changes</a:t>
            </a:r>
            <a:r>
              <a:rPr lang="en-US" sz="4400" b="1" dirty="0">
                <a:uFillTx/>
                <a:latin typeface="Arial"/>
              </a:rPr>
              <a:t> </a:t>
            </a:r>
            <a:r>
              <a:rPr lang="en-US" sz="4400" dirty="0">
                <a:uFillTx/>
                <a:latin typeface="Arial"/>
              </a:rPr>
              <a:t>update the rate of pay for Staff or Academic employees</a:t>
            </a:r>
            <a:r>
              <a:rPr lang="en-US" dirty="0">
                <a:uFillTx/>
                <a:latin typeface="Arial"/>
              </a:rPr>
              <a:t>.</a:t>
            </a:r>
          </a:p>
          <a:p>
            <a:pPr marL="0" indent="0">
              <a:buNone/>
            </a:pPr>
            <a:endParaRPr lang="en-US" dirty="0">
              <a:uFillTx/>
              <a:latin typeface="Arial"/>
            </a:endParaRPr>
          </a:p>
          <a:p>
            <a:pPr marL="0" indent="0">
              <a:buNone/>
            </a:pPr>
            <a:r>
              <a:rPr lang="en-US" sz="4400" b="1" i="1" dirty="0">
                <a:uFillTx/>
              </a:rPr>
              <a:t>Examples of pay changes requested through PayPath include:</a:t>
            </a:r>
          </a:p>
          <a:p>
            <a:pPr marL="0" indent="0">
              <a:buNone/>
            </a:pPr>
            <a:endParaRPr lang="en-US" dirty="0">
              <a:uFillTx/>
            </a:endParaRPr>
          </a:p>
          <a:p>
            <a:r>
              <a:rPr lang="en-US" sz="4000" dirty="0">
                <a:uFillTx/>
              </a:rPr>
              <a:t>Change to rate of pay for staff or academic</a:t>
            </a:r>
          </a:p>
          <a:p>
            <a:pPr lvl="1"/>
            <a:r>
              <a:rPr lang="en-US" sz="4000" dirty="0">
                <a:uFillTx/>
              </a:rPr>
              <a:t>Merit</a:t>
            </a:r>
          </a:p>
          <a:p>
            <a:pPr lvl="1"/>
            <a:r>
              <a:rPr lang="en-US" sz="4000" dirty="0">
                <a:uFillTx/>
              </a:rPr>
              <a:t>Equity increases</a:t>
            </a:r>
          </a:p>
          <a:p>
            <a:pPr lvl="1"/>
            <a:r>
              <a:rPr lang="en-US" sz="4000" dirty="0">
                <a:uFillTx/>
              </a:rPr>
              <a:t>Changes to negotiated salaries</a:t>
            </a:r>
          </a:p>
          <a:p>
            <a:pPr lvl="1"/>
            <a:r>
              <a:rPr lang="en-US" sz="4000" dirty="0">
                <a:uFillTx/>
              </a:rPr>
              <a:t>Adjustments to off-scale salary amounts</a:t>
            </a:r>
          </a:p>
          <a:p>
            <a:pPr lvl="1"/>
            <a:r>
              <a:rPr lang="en-US" sz="4000" dirty="0">
                <a:uFillTx/>
              </a:rPr>
              <a:t>Step increase progression</a:t>
            </a:r>
          </a:p>
          <a:p>
            <a:r>
              <a:rPr lang="en-US" sz="4000" dirty="0">
                <a:uFillTx/>
              </a:rPr>
              <a:t>Pay components (</a:t>
            </a:r>
            <a:r>
              <a:rPr lang="en-US" sz="4000" i="1" dirty="0">
                <a:uFillTx/>
              </a:rPr>
              <a:t>i.e.; Pay Frequency, or Compensation Codes, Pay Components</a:t>
            </a:r>
            <a:r>
              <a:rPr lang="en-US" sz="4000" dirty="0">
                <a:uFillTx/>
              </a:rPr>
              <a:t>) automatically populate </a:t>
            </a:r>
            <a:br>
              <a:rPr lang="en-US" sz="4000" dirty="0">
                <a:uFillTx/>
              </a:rPr>
            </a:br>
            <a:r>
              <a:rPr lang="en-US" sz="4000" dirty="0">
                <a:uFillTx/>
              </a:rPr>
              <a:t>based on selection of a salary step. </a:t>
            </a:r>
          </a:p>
        </p:txBody>
      </p:sp>
      <p:sp>
        <p:nvSpPr>
          <p:cNvPr id="4" name="Title 3"/>
          <p:cNvSpPr>
            <a:spLocks noGrp="1"/>
          </p:cNvSpPr>
          <p:nvPr>
            <p:ph type="title"/>
          </p:nvPr>
        </p:nvSpPr>
        <p:spPr/>
        <p:txBody>
          <a:bodyPr/>
          <a:lstStyle/>
          <a:p>
            <a:r>
              <a:rPr lang="en-US" dirty="0">
                <a:uFillTx/>
              </a:rPr>
              <a:t>Change Type – Pay Change</a:t>
            </a:r>
          </a:p>
        </p:txBody>
      </p:sp>
      <p:sp>
        <p:nvSpPr>
          <p:cNvPr id="5" name="Freeform 4"/>
          <p:cNvSpPr>
            <a:spLocks/>
          </p:cNvSpPr>
          <p:nvPr/>
        </p:nvSpPr>
        <p:spPr>
          <a:xfrm>
            <a:off x="291850" y="1424763"/>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00778B">
              <a:hueOff val="0"/>
              <a:satOff val="0"/>
              <a:lumOff val="0"/>
              <a:alphaOff val="0"/>
            </a:srgbClr>
          </a:solidFill>
          <a:ln w="12700" cap="flat" cmpd="sng" algn="ctr">
            <a:solidFill>
              <a:schemeClr val="tx1"/>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Pay Rate</a:t>
            </a:r>
          </a:p>
        </p:txBody>
      </p:sp>
    </p:spTree>
    <p:extLst>
      <p:ext uri="{BB962C8B-B14F-4D97-AF65-F5344CB8AC3E}">
        <p14:creationId xmlns:p14="http://schemas.microsoft.com/office/powerpoint/2010/main" val="167468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uFillTx/>
              </a:rPr>
              <a:t>All </a:t>
            </a:r>
            <a:r>
              <a:rPr lang="en-US" dirty="0" err="1">
                <a:uFillTx/>
              </a:rPr>
              <a:t>PayPath</a:t>
            </a:r>
            <a:r>
              <a:rPr lang="en-US" dirty="0">
                <a:uFillTx/>
              </a:rPr>
              <a:t> Actions are subject to the UCPC Payroll Processing Calendar deadlines.</a:t>
            </a:r>
          </a:p>
          <a:p>
            <a:endParaRPr lang="en-US" dirty="0">
              <a:uFillTx/>
            </a:endParaRPr>
          </a:p>
          <a:p>
            <a:r>
              <a:rPr lang="en-US" sz="2400" u="sng" dirty="0">
                <a:uFillTx/>
                <a:hlinkClick r:id="rId2"/>
              </a:rPr>
              <a:t>https://www.ucop.edu/ucpath-center/_files/mypath/calendar/payroll-processing-schedule-2019.pdf</a:t>
            </a:r>
            <a:endParaRPr lang="en-US" sz="2400" dirty="0">
              <a:uFillTx/>
            </a:endParaRPr>
          </a:p>
        </p:txBody>
      </p:sp>
      <p:sp>
        <p:nvSpPr>
          <p:cNvPr id="3" name="Title 2"/>
          <p:cNvSpPr>
            <a:spLocks noGrp="1"/>
          </p:cNvSpPr>
          <p:nvPr>
            <p:ph type="title"/>
          </p:nvPr>
        </p:nvSpPr>
        <p:spPr/>
        <p:txBody>
          <a:bodyPr/>
          <a:lstStyle/>
          <a:p>
            <a:r>
              <a:rPr lang="en-US" dirty="0">
                <a:uFillTx/>
              </a:rPr>
              <a:t>Payroll Processing Calendar</a:t>
            </a:r>
          </a:p>
        </p:txBody>
      </p:sp>
    </p:spTree>
    <p:extLst>
      <p:ext uri="{BB962C8B-B14F-4D97-AF65-F5344CB8AC3E}">
        <p14:creationId xmlns:p14="http://schemas.microsoft.com/office/powerpoint/2010/main" val="45120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317898" y="1371600"/>
            <a:ext cx="6368902" cy="4800600"/>
          </a:xfrm>
        </p:spPr>
        <p:txBody>
          <a:bodyPr>
            <a:normAutofit fontScale="77500" lnSpcReduction="20000"/>
          </a:bodyPr>
          <a:lstStyle/>
          <a:p>
            <a:pPr marL="0" indent="0">
              <a:buNone/>
            </a:pPr>
            <a:r>
              <a:rPr lang="en-US" dirty="0">
                <a:uFillTx/>
              </a:rPr>
              <a:t>The </a:t>
            </a:r>
            <a:r>
              <a:rPr lang="en-US" b="1" dirty="0">
                <a:uFillTx/>
              </a:rPr>
              <a:t>Job Earnings Distribution (JED) </a:t>
            </a:r>
            <a:r>
              <a:rPr lang="en-US" dirty="0">
                <a:uFillTx/>
              </a:rPr>
              <a:t>is primarily used to distribute earnings by earn codes either by percentage or by amount for Exempt employees as it controls how much they are paid when an adjustment to their FTE is not applicable. </a:t>
            </a:r>
          </a:p>
          <a:p>
            <a:pPr marL="0" indent="0">
              <a:buNone/>
            </a:pPr>
            <a:r>
              <a:rPr lang="en-US" dirty="0">
                <a:uFillTx/>
              </a:rPr>
              <a:t>Non-Exempt employees’ pay is generated based on their hours submitted in Time and Attendance.</a:t>
            </a:r>
          </a:p>
          <a:p>
            <a:pPr marL="0" indent="0">
              <a:buNone/>
            </a:pPr>
            <a:r>
              <a:rPr lang="en-US" b="1" i="1" dirty="0">
                <a:uFillTx/>
              </a:rPr>
              <a:t>Examples of JED changes requested through PayPath include: </a:t>
            </a:r>
          </a:p>
          <a:p>
            <a:r>
              <a:rPr lang="en-US" dirty="0">
                <a:uFillTx/>
              </a:rPr>
              <a:t>Employee Reduction in Time (ERIT)</a:t>
            </a:r>
          </a:p>
          <a:p>
            <a:r>
              <a:rPr lang="en-US" dirty="0">
                <a:uFillTx/>
              </a:rPr>
              <a:t>HSCP-related automated JED by Earn Code</a:t>
            </a:r>
          </a:p>
          <a:p>
            <a:r>
              <a:rPr lang="en-US" dirty="0">
                <a:uFillTx/>
              </a:rPr>
              <a:t>NSTP-Negotiated Salary Trial Program</a:t>
            </a:r>
          </a:p>
        </p:txBody>
      </p:sp>
      <p:sp>
        <p:nvSpPr>
          <p:cNvPr id="4" name="Title 3"/>
          <p:cNvSpPr>
            <a:spLocks noGrp="1"/>
          </p:cNvSpPr>
          <p:nvPr>
            <p:ph type="title"/>
          </p:nvPr>
        </p:nvSpPr>
        <p:spPr>
          <a:xfrm>
            <a:off x="238768" y="78325"/>
            <a:ext cx="8905231" cy="747176"/>
          </a:xfrm>
        </p:spPr>
        <p:txBody>
          <a:bodyPr/>
          <a:lstStyle/>
          <a:p>
            <a:r>
              <a:rPr lang="en-US" sz="3000" dirty="0">
                <a:uFillTx/>
              </a:rPr>
              <a:t>Change Type – Job Earnings Distribution</a:t>
            </a:r>
          </a:p>
        </p:txBody>
      </p:sp>
      <p:sp>
        <p:nvSpPr>
          <p:cNvPr id="7" name="Freeform 6"/>
          <p:cNvSpPr>
            <a:spLocks/>
          </p:cNvSpPr>
          <p:nvPr/>
        </p:nvSpPr>
        <p:spPr>
          <a:xfrm>
            <a:off x="238768" y="1193132"/>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72CDF4">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Job Earnings Distribution (JED)</a:t>
            </a:r>
          </a:p>
        </p:txBody>
      </p:sp>
    </p:spTree>
    <p:extLst>
      <p:ext uri="{BB962C8B-B14F-4D97-AF65-F5344CB8AC3E}">
        <p14:creationId xmlns:p14="http://schemas.microsoft.com/office/powerpoint/2010/main" val="147634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uFillTx/>
              </a:rPr>
              <a:t>Watch as your instructor demonstrates how to initiate a pay rate change PayPath transaction in UCPath.</a:t>
            </a:r>
          </a:p>
          <a:p>
            <a:r>
              <a:rPr lang="en-US" sz="2400" dirty="0">
                <a:uFillTx/>
              </a:rPr>
              <a:t>Follow along using the UPK topic.</a:t>
            </a:r>
          </a:p>
          <a:p>
            <a:pPr lvl="1"/>
            <a:r>
              <a:rPr lang="en-US" sz="2000" b="1" dirty="0">
                <a:uFillTx/>
              </a:rPr>
              <a:t>Academic</a:t>
            </a:r>
            <a:r>
              <a:rPr lang="en-US" sz="2000" dirty="0">
                <a:uFillTx/>
              </a:rPr>
              <a:t>: Open the UCPath Help site and refer to the </a:t>
            </a:r>
            <a:r>
              <a:rPr lang="en-US" sz="2000" i="1" dirty="0">
                <a:uFillTx/>
              </a:rPr>
              <a:t>Initiate Pay Rate Change PayPath Transaction (Acad) </a:t>
            </a:r>
            <a:r>
              <a:rPr lang="en-US" sz="2000" dirty="0">
                <a:uFillTx/>
              </a:rPr>
              <a:t>topic. </a:t>
            </a:r>
          </a:p>
          <a:p>
            <a:pPr lvl="1"/>
            <a:r>
              <a:rPr lang="en-US" sz="2000" b="1" dirty="0">
                <a:uFillTx/>
              </a:rPr>
              <a:t>Staff</a:t>
            </a:r>
            <a:r>
              <a:rPr lang="en-US" sz="2000" dirty="0">
                <a:uFillTx/>
              </a:rPr>
              <a:t>: Open the UCPath Help site and refer to the </a:t>
            </a:r>
            <a:r>
              <a:rPr lang="en-US" sz="2000" i="1" dirty="0">
                <a:uFillTx/>
              </a:rPr>
              <a:t>Initiate Pay Rate Change PayPath Transaction (Staff) </a:t>
            </a:r>
            <a:r>
              <a:rPr lang="en-US" sz="2000" dirty="0">
                <a:uFillTx/>
              </a:rPr>
              <a:t>topic. </a:t>
            </a:r>
            <a:endParaRPr lang="en-US" sz="2400" dirty="0">
              <a:solidFill>
                <a:srgbClr val="FF0000"/>
              </a:solidFill>
              <a:uFillTx/>
            </a:endParaRPr>
          </a:p>
          <a:p>
            <a:r>
              <a:rPr lang="en-US" sz="2400" dirty="0">
                <a:uFillTx/>
              </a:rPr>
              <a:t>Launch the </a:t>
            </a:r>
            <a:r>
              <a:rPr lang="en-US" sz="2400" b="1" dirty="0">
                <a:uFillTx/>
              </a:rPr>
              <a:t>Print It </a:t>
            </a:r>
            <a:r>
              <a:rPr lang="en-US" sz="2400" dirty="0">
                <a:uFillTx/>
              </a:rPr>
              <a:t>version of the topic.</a:t>
            </a:r>
          </a:p>
          <a:p>
            <a:r>
              <a:rPr lang="en-US" sz="2400" dirty="0">
                <a:uFillTx/>
              </a:rPr>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uFillTx/>
              </a:rPr>
              <a:t>Initiate Pay Rate Change PayPath Transaction</a:t>
            </a:r>
          </a:p>
        </p:txBody>
      </p:sp>
      <p:sp>
        <p:nvSpPr>
          <p:cNvPr id="4" name="Title 3"/>
          <p:cNvSpPr>
            <a:spLocks noGrp="1"/>
          </p:cNvSpPr>
          <p:nvPr>
            <p:ph type="title"/>
          </p:nvPr>
        </p:nvSpPr>
        <p:spPr/>
        <p:txBody>
          <a:bodyPr>
            <a:normAutofit/>
          </a:bodyPr>
          <a:lstStyle/>
          <a:p>
            <a:r>
              <a:rPr lang="en-US" dirty="0">
                <a:uFillTx/>
              </a:rPr>
              <a:t>Instructor Demo</a:t>
            </a:r>
            <a:endParaRPr lang="en-US" dirty="0">
              <a:solidFill>
                <a:srgbClr val="FF0000"/>
              </a:solidFill>
              <a:uFillTx/>
            </a:endParaRP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5844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0356"/>
            <a:ext cx="8229600" cy="4160520"/>
          </a:xfrm>
        </p:spPr>
        <p:txBody>
          <a:bodyPr>
            <a:normAutofit/>
          </a:bodyPr>
          <a:lstStyle/>
          <a:p>
            <a:r>
              <a:rPr lang="en-US" sz="2400" dirty="0">
                <a:uFillTx/>
              </a:rPr>
              <a:t>This is your opportunity to practice this task on your own.</a:t>
            </a:r>
          </a:p>
          <a:p>
            <a:pPr lvl="1"/>
            <a:r>
              <a:rPr lang="en-US" sz="2000" b="1" dirty="0">
                <a:solidFill>
                  <a:schemeClr val="accent1">
                    <a:lumMod val="75000"/>
                  </a:schemeClr>
                </a:solidFill>
                <a:uFillTx/>
              </a:rPr>
              <a:t>Academic</a:t>
            </a:r>
            <a:r>
              <a:rPr lang="en-US" sz="2000" dirty="0">
                <a:solidFill>
                  <a:schemeClr val="accent1">
                    <a:lumMod val="75000"/>
                  </a:schemeClr>
                </a:solidFill>
                <a:uFillTx/>
              </a:rPr>
              <a:t>: Use your workbook to complete the </a:t>
            </a:r>
            <a:r>
              <a:rPr lang="en-US" sz="2000" i="1" dirty="0">
                <a:solidFill>
                  <a:schemeClr val="accent1">
                    <a:lumMod val="75000"/>
                  </a:schemeClr>
                </a:solidFill>
                <a:uFillTx/>
              </a:rPr>
              <a:t>Initiate Pay Rate Change </a:t>
            </a:r>
            <a:r>
              <a:rPr lang="en-US" sz="2000" i="1" dirty="0" err="1">
                <a:solidFill>
                  <a:schemeClr val="accent1">
                    <a:lumMod val="75000"/>
                  </a:schemeClr>
                </a:solidFill>
                <a:uFillTx/>
              </a:rPr>
              <a:t>PayPath</a:t>
            </a:r>
            <a:r>
              <a:rPr lang="en-US" sz="2000" i="1" dirty="0">
                <a:solidFill>
                  <a:schemeClr val="accent1">
                    <a:lumMod val="75000"/>
                  </a:schemeClr>
                </a:solidFill>
                <a:uFillTx/>
              </a:rPr>
              <a:t> Transaction (</a:t>
            </a:r>
            <a:r>
              <a:rPr lang="en-US" sz="2000" i="1" dirty="0" err="1">
                <a:solidFill>
                  <a:schemeClr val="accent1">
                    <a:lumMod val="75000"/>
                  </a:schemeClr>
                </a:solidFill>
                <a:uFillTx/>
              </a:rPr>
              <a:t>Acad</a:t>
            </a:r>
            <a:r>
              <a:rPr lang="en-US" sz="2000" i="1" dirty="0">
                <a:solidFill>
                  <a:schemeClr val="accent1">
                    <a:lumMod val="75000"/>
                  </a:schemeClr>
                </a:solidFill>
                <a:uFillTx/>
              </a:rPr>
              <a:t>)</a:t>
            </a:r>
            <a:r>
              <a:rPr lang="en-US" sz="2000" dirty="0">
                <a:solidFill>
                  <a:schemeClr val="accent1">
                    <a:lumMod val="75000"/>
                  </a:schemeClr>
                </a:solidFill>
                <a:uFillTx/>
              </a:rPr>
              <a:t>. </a:t>
            </a:r>
          </a:p>
          <a:p>
            <a:pPr lvl="1"/>
            <a:r>
              <a:rPr lang="en-US" sz="2000" b="1" dirty="0">
                <a:solidFill>
                  <a:schemeClr val="accent1">
                    <a:lumMod val="75000"/>
                  </a:schemeClr>
                </a:solidFill>
                <a:uFillTx/>
              </a:rPr>
              <a:t>Staff</a:t>
            </a:r>
            <a:r>
              <a:rPr lang="en-US" sz="2000" dirty="0">
                <a:solidFill>
                  <a:schemeClr val="accent1">
                    <a:lumMod val="75000"/>
                  </a:schemeClr>
                </a:solidFill>
                <a:uFillTx/>
              </a:rPr>
              <a:t>: Use your workbook to complete the </a:t>
            </a:r>
            <a:r>
              <a:rPr lang="en-US" sz="2000" i="1" dirty="0">
                <a:solidFill>
                  <a:schemeClr val="accent1">
                    <a:lumMod val="75000"/>
                  </a:schemeClr>
                </a:solidFill>
                <a:uFillTx/>
              </a:rPr>
              <a:t>Initiate Pay Rate Change </a:t>
            </a:r>
            <a:r>
              <a:rPr lang="en-US" sz="2000" i="1" dirty="0" err="1">
                <a:solidFill>
                  <a:schemeClr val="accent1">
                    <a:lumMod val="75000"/>
                  </a:schemeClr>
                </a:solidFill>
                <a:uFillTx/>
              </a:rPr>
              <a:t>PayPath</a:t>
            </a:r>
            <a:r>
              <a:rPr lang="en-US" sz="2000" i="1" dirty="0">
                <a:solidFill>
                  <a:schemeClr val="accent1">
                    <a:lumMod val="75000"/>
                  </a:schemeClr>
                </a:solidFill>
                <a:uFillTx/>
              </a:rPr>
              <a:t> Transaction (Staff) </a:t>
            </a:r>
            <a:r>
              <a:rPr lang="en-US" sz="2000" dirty="0">
                <a:solidFill>
                  <a:schemeClr val="accent1">
                    <a:lumMod val="75000"/>
                  </a:schemeClr>
                </a:solidFill>
                <a:uFillTx/>
              </a:rPr>
              <a:t>topic</a:t>
            </a:r>
            <a:endParaRPr lang="en-US" sz="2400" dirty="0">
              <a:solidFill>
                <a:schemeClr val="accent1">
                  <a:lumMod val="75000"/>
                </a:schemeClr>
              </a:solidFill>
              <a:uFillTx/>
            </a:endParaRPr>
          </a:p>
          <a:p>
            <a:r>
              <a:rPr lang="en-US" sz="2400" dirty="0">
                <a:uFillTx/>
              </a:rPr>
              <a:t>Ask your instructor for assistance.</a:t>
            </a:r>
          </a:p>
        </p:txBody>
      </p:sp>
      <p:sp>
        <p:nvSpPr>
          <p:cNvPr id="3" name="Text Placeholder 2"/>
          <p:cNvSpPr>
            <a:spLocks noGrp="1"/>
          </p:cNvSpPr>
          <p:nvPr>
            <p:ph type="body" idx="10"/>
          </p:nvPr>
        </p:nvSpPr>
        <p:spPr>
          <a:xfrm>
            <a:off x="457200" y="1124544"/>
            <a:ext cx="8229600" cy="640080"/>
          </a:xfrm>
        </p:spPr>
        <p:txBody>
          <a:bodyPr>
            <a:normAutofit/>
          </a:bodyPr>
          <a:lstStyle/>
          <a:p>
            <a:r>
              <a:rPr lang="en-US" sz="2800" dirty="0">
                <a:uFillTx/>
              </a:rPr>
              <a:t>Initiate Pay Rate Change PayPath Transaction</a:t>
            </a:r>
          </a:p>
        </p:txBody>
      </p:sp>
      <p:sp>
        <p:nvSpPr>
          <p:cNvPr id="4" name="Title 3"/>
          <p:cNvSpPr>
            <a:spLocks noGrp="1"/>
          </p:cNvSpPr>
          <p:nvPr>
            <p:ph type="title"/>
          </p:nvPr>
        </p:nvSpPr>
        <p:spPr/>
        <p:txBody>
          <a:bodyPr/>
          <a:lstStyle/>
          <a:p>
            <a:r>
              <a:rPr lang="en-US" dirty="0">
                <a:uFillTx/>
              </a:rPr>
              <a:t>Exercise 3</a:t>
            </a:r>
          </a:p>
        </p:txBody>
      </p:sp>
      <p:pic>
        <p:nvPicPr>
          <p:cNvPr id="6" name="Picture 5"/>
          <p:cNvPicPr>
            <a:picLocks noChangeAspect="1"/>
          </p:cNvPicPr>
          <p:nvPr/>
        </p:nvPicPr>
        <p:blipFill>
          <a:blip r:embed="rId3" cstate="print"/>
          <a:stretch>
            <a:fillRect/>
          </a:stretch>
        </p:blipFill>
        <p:spPr>
          <a:xfrm>
            <a:off x="6318974" y="3715085"/>
            <a:ext cx="2480897" cy="2480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8533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380"/>
            <a:ext cx="8229600" cy="4160520"/>
          </a:xfrm>
        </p:spPr>
        <p:txBody>
          <a:bodyPr>
            <a:noAutofit/>
          </a:bodyPr>
          <a:lstStyle/>
          <a:p>
            <a:r>
              <a:rPr lang="en-US" sz="2400" dirty="0">
                <a:uFillTx/>
              </a:rPr>
              <a:t>Watch as your instructor demonstrates how to initiate a job earnings distribution PayPath transaction in UCPath.</a:t>
            </a:r>
          </a:p>
          <a:p>
            <a:r>
              <a:rPr lang="en-US" sz="2400" dirty="0">
                <a:uFillTx/>
              </a:rPr>
              <a:t>Follow along using the UPK topic.</a:t>
            </a:r>
          </a:p>
          <a:p>
            <a:pPr lvl="1"/>
            <a:r>
              <a:rPr lang="en-US" sz="2400" b="1" dirty="0">
                <a:uFillTx/>
              </a:rPr>
              <a:t>Academic</a:t>
            </a:r>
            <a:r>
              <a:rPr lang="en-US" sz="2400" dirty="0">
                <a:uFillTx/>
              </a:rPr>
              <a:t>: Open the UCPath Help site and refer to the </a:t>
            </a:r>
            <a:r>
              <a:rPr lang="en-US" sz="2400" i="1" dirty="0">
                <a:uFillTx/>
              </a:rPr>
              <a:t>Initiate Job Earnings Distribution PayPath Transaction (Acad) </a:t>
            </a:r>
            <a:r>
              <a:rPr lang="en-US" sz="2400" dirty="0">
                <a:uFillTx/>
              </a:rPr>
              <a:t>topic. </a:t>
            </a:r>
            <a:endParaRPr lang="en-US" sz="2400" dirty="0">
              <a:solidFill>
                <a:srgbClr val="FF0000"/>
              </a:solidFill>
              <a:uFillTx/>
            </a:endParaRPr>
          </a:p>
          <a:p>
            <a:pPr lvl="1"/>
            <a:r>
              <a:rPr lang="en-US" sz="2400" b="1" dirty="0">
                <a:uFillTx/>
              </a:rPr>
              <a:t>Staff</a:t>
            </a:r>
            <a:r>
              <a:rPr lang="en-US" sz="2400" dirty="0">
                <a:uFillTx/>
              </a:rPr>
              <a:t>: Open the UCPath Help site and refer to the </a:t>
            </a:r>
            <a:r>
              <a:rPr lang="en-US" sz="2400" i="1" dirty="0">
                <a:uFillTx/>
              </a:rPr>
              <a:t>Initiate Job Earnings Distribution PayPath Transaction (Staff) </a:t>
            </a:r>
            <a:r>
              <a:rPr lang="en-US" sz="2400" dirty="0">
                <a:uFillTx/>
              </a:rPr>
              <a:t>topic. </a:t>
            </a:r>
            <a:endParaRPr lang="en-US" sz="2400" dirty="0">
              <a:solidFill>
                <a:srgbClr val="FF0000"/>
              </a:solidFill>
              <a:uFillTx/>
            </a:endParaRPr>
          </a:p>
          <a:p>
            <a:r>
              <a:rPr lang="en-US" sz="2400" dirty="0">
                <a:uFillTx/>
              </a:rPr>
              <a:t>Launch the </a:t>
            </a:r>
            <a:r>
              <a:rPr lang="en-US" sz="2400" b="1" dirty="0">
                <a:uFillTx/>
              </a:rPr>
              <a:t>Print It </a:t>
            </a:r>
            <a:r>
              <a:rPr lang="en-US" sz="2400" dirty="0">
                <a:uFillTx/>
              </a:rPr>
              <a:t>version of the topic.</a:t>
            </a:r>
          </a:p>
          <a:p>
            <a:r>
              <a:rPr lang="en-US" sz="2400" dirty="0">
                <a:uFillTx/>
              </a:rPr>
              <a:t>Access the </a:t>
            </a:r>
            <a:r>
              <a:rPr lang="en-US" sz="2400" dirty="0" err="1">
                <a:uFillTx/>
              </a:rPr>
              <a:t>UCPath</a:t>
            </a:r>
            <a:r>
              <a:rPr lang="en-US" sz="2400" dirty="0">
                <a:uFillTx/>
              </a:rPr>
              <a:t> Help site for an opportunity to practice this task.</a:t>
            </a:r>
          </a:p>
        </p:txBody>
      </p:sp>
      <p:sp>
        <p:nvSpPr>
          <p:cNvPr id="3" name="Text Placeholder 2"/>
          <p:cNvSpPr>
            <a:spLocks noGrp="1"/>
          </p:cNvSpPr>
          <p:nvPr>
            <p:ph type="body" idx="10"/>
          </p:nvPr>
        </p:nvSpPr>
        <p:spPr>
          <a:xfrm>
            <a:off x="457200" y="1130300"/>
            <a:ext cx="8229600" cy="640080"/>
          </a:xfrm>
        </p:spPr>
        <p:txBody>
          <a:bodyPr>
            <a:normAutofit/>
          </a:bodyPr>
          <a:lstStyle/>
          <a:p>
            <a:r>
              <a:rPr lang="en-US" sz="2800" dirty="0">
                <a:uFillTx/>
              </a:rPr>
              <a:t>Initiate Job Earnings Distribution PayPath Transaction</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52791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44480"/>
            <a:ext cx="8229600" cy="4160520"/>
          </a:xfrm>
        </p:spPr>
        <p:txBody>
          <a:bodyPr>
            <a:noAutofit/>
          </a:bodyPr>
          <a:lstStyle/>
          <a:p>
            <a:r>
              <a:rPr lang="en-US" sz="2400" dirty="0">
                <a:uFillTx/>
              </a:rPr>
              <a:t>Watch as your instructor demonstrates how to initiate a return to normal (JED) distribution PayPath transaction in UCPath.</a:t>
            </a:r>
          </a:p>
          <a:p>
            <a:r>
              <a:rPr lang="en-US" sz="2400" dirty="0">
                <a:uFillTx/>
              </a:rPr>
              <a:t>Follow along using the UPK topic.</a:t>
            </a:r>
          </a:p>
          <a:p>
            <a:pPr lvl="1"/>
            <a:r>
              <a:rPr lang="en-US" sz="2400" dirty="0">
                <a:uFillTx/>
              </a:rPr>
              <a:t>Open the UCPath Help site and refer to the </a:t>
            </a:r>
            <a:r>
              <a:rPr lang="en-US" sz="2400" i="1" dirty="0">
                <a:uFillTx/>
              </a:rPr>
              <a:t>Initiate Return to Normal (JED) Distribution PayPath Transaction (Staff/Acad) </a:t>
            </a:r>
            <a:r>
              <a:rPr lang="en-US" sz="2400" dirty="0">
                <a:uFillTx/>
              </a:rPr>
              <a:t>topic.</a:t>
            </a:r>
          </a:p>
          <a:p>
            <a:r>
              <a:rPr lang="en-US" sz="2400" dirty="0">
                <a:uFillTx/>
              </a:rPr>
              <a:t>Launch the </a:t>
            </a:r>
            <a:r>
              <a:rPr lang="en-US" sz="2400" b="1" dirty="0">
                <a:uFillTx/>
              </a:rPr>
              <a:t>Print It </a:t>
            </a:r>
            <a:r>
              <a:rPr lang="en-US" sz="2400" dirty="0">
                <a:uFillTx/>
              </a:rPr>
              <a:t>version of the topic.</a:t>
            </a:r>
          </a:p>
          <a:p>
            <a:r>
              <a:rPr lang="en-US" sz="2400" dirty="0">
                <a:uFillTx/>
              </a:rPr>
              <a:t>Access the </a:t>
            </a:r>
            <a:r>
              <a:rPr lang="en-US" sz="2400" dirty="0" err="1">
                <a:uFillTx/>
              </a:rPr>
              <a:t>UCPath</a:t>
            </a:r>
            <a:r>
              <a:rPr lang="en-US" sz="2400" dirty="0">
                <a:uFillTx/>
              </a:rPr>
              <a:t> Help site for an opportunity to practice this task.</a:t>
            </a:r>
          </a:p>
        </p:txBody>
      </p:sp>
      <p:sp>
        <p:nvSpPr>
          <p:cNvPr id="3" name="Text Placeholder 2"/>
          <p:cNvSpPr>
            <a:spLocks noGrp="1"/>
          </p:cNvSpPr>
          <p:nvPr>
            <p:ph type="body" idx="10"/>
          </p:nvPr>
        </p:nvSpPr>
        <p:spPr>
          <a:xfrm>
            <a:off x="331799" y="1245360"/>
            <a:ext cx="8229600" cy="640080"/>
          </a:xfrm>
        </p:spPr>
        <p:txBody>
          <a:bodyPr>
            <a:noAutofit/>
          </a:bodyPr>
          <a:lstStyle/>
          <a:p>
            <a:r>
              <a:rPr lang="en-US" sz="2800" dirty="0">
                <a:uFillTx/>
              </a:rPr>
              <a:t>Initiate Return to Normal (JED) Distribution PayPath Transaction</a:t>
            </a:r>
          </a:p>
        </p:txBody>
      </p:sp>
      <p:sp>
        <p:nvSpPr>
          <p:cNvPr id="4" name="Title 3"/>
          <p:cNvSpPr>
            <a:spLocks noGrp="1"/>
          </p:cNvSpPr>
          <p:nvPr>
            <p:ph type="title"/>
          </p:nvPr>
        </p:nvSpPr>
        <p:spPr/>
        <p:txBody>
          <a:bodyPr/>
          <a:lstStyle/>
          <a:p>
            <a:r>
              <a:rPr lang="en-US" dirty="0">
                <a:uFillTx/>
              </a:rPr>
              <a:t>Instructor Demo</a:t>
            </a:r>
          </a:p>
        </p:txBody>
      </p:sp>
      <p:pic>
        <p:nvPicPr>
          <p:cNvPr id="6" name="Picture 5"/>
          <p:cNvPicPr>
            <a:picLocks noChangeAspect="1"/>
          </p:cNvPicPr>
          <p:nvPr/>
        </p:nvPicPr>
        <p:blipFill>
          <a:blip r:embed="rId3" cstate="print"/>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48440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2084" y="1168400"/>
            <a:ext cx="6634716" cy="5486400"/>
          </a:xfrm>
        </p:spPr>
        <p:txBody>
          <a:bodyPr>
            <a:noAutofit/>
          </a:bodyPr>
          <a:lstStyle/>
          <a:p>
            <a:pPr marL="0" indent="0">
              <a:lnSpc>
                <a:spcPct val="120000"/>
              </a:lnSpc>
              <a:buNone/>
            </a:pPr>
            <a:r>
              <a:rPr lang="en-US" sz="1900" dirty="0">
                <a:uFillTx/>
              </a:rPr>
              <a:t>The </a:t>
            </a:r>
            <a:r>
              <a:rPr lang="en-US" sz="1900" b="1" dirty="0">
                <a:uFillTx/>
              </a:rPr>
              <a:t>UCPath Short Work Break (SWB) </a:t>
            </a:r>
            <a:r>
              <a:rPr lang="en-US" sz="1900" dirty="0">
                <a:uFillTx/>
              </a:rPr>
              <a:t>process refers to placing an employee on, or returning them from, a short work break. Refer to the Short Work Break Matrix Job Aid for durations allowed.</a:t>
            </a:r>
          </a:p>
          <a:p>
            <a:pPr>
              <a:lnSpc>
                <a:spcPct val="120000"/>
              </a:lnSpc>
            </a:pPr>
            <a:r>
              <a:rPr lang="en-US" sz="1900" dirty="0">
                <a:uFillTx/>
              </a:rPr>
              <a:t>The action of SWB can be used to stop pay for an employee in the system for a temporary period of time and moves them to a ‘work break’ status.</a:t>
            </a:r>
          </a:p>
          <a:p>
            <a:pPr>
              <a:lnSpc>
                <a:spcPct val="120000"/>
              </a:lnSpc>
            </a:pPr>
            <a:r>
              <a:rPr lang="en-US" sz="1900" dirty="0">
                <a:uFillTx/>
              </a:rPr>
              <a:t>It avoids the process and time involved in terminating and rehiring someone who will be gone for a short period of time </a:t>
            </a:r>
          </a:p>
          <a:p>
            <a:pPr>
              <a:lnSpc>
                <a:spcPct val="120000"/>
              </a:lnSpc>
            </a:pPr>
            <a:r>
              <a:rPr lang="en-US" sz="1900" dirty="0">
                <a:uFillTx/>
              </a:rPr>
              <a:t>This process applies to both staff and academic employees. </a:t>
            </a:r>
          </a:p>
          <a:p>
            <a:pPr>
              <a:lnSpc>
                <a:spcPct val="120000"/>
              </a:lnSpc>
            </a:pPr>
            <a:r>
              <a:rPr lang="en-US" sz="1900" dirty="0">
                <a:uFillTx/>
              </a:rPr>
              <a:t>While on SWB, the employee may not receive any pay for the job on SWB, however they may be eligible to continue certain benefits.  It will also trigger Benefits Billing, if necessary.  See UCI Business Process Guide (WFA.13) for more information.  </a:t>
            </a:r>
          </a:p>
        </p:txBody>
      </p:sp>
      <p:sp>
        <p:nvSpPr>
          <p:cNvPr id="5" name="Title 4"/>
          <p:cNvSpPr>
            <a:spLocks noGrp="1"/>
          </p:cNvSpPr>
          <p:nvPr>
            <p:ph type="title"/>
          </p:nvPr>
        </p:nvSpPr>
        <p:spPr/>
        <p:txBody>
          <a:bodyPr/>
          <a:lstStyle/>
          <a:p>
            <a:r>
              <a:rPr lang="en-US" sz="3400" dirty="0">
                <a:uFillTx/>
              </a:rPr>
              <a:t>Change Type – Short Work Break</a:t>
            </a:r>
          </a:p>
        </p:txBody>
      </p:sp>
      <p:sp>
        <p:nvSpPr>
          <p:cNvPr id="7" name="Freeform 6"/>
          <p:cNvSpPr>
            <a:spLocks/>
          </p:cNvSpPr>
          <p:nvPr/>
        </p:nvSpPr>
        <p:spPr>
          <a:xfrm>
            <a:off x="131844" y="128488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FF6E1B">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Short Work Break</a:t>
            </a:r>
          </a:p>
        </p:txBody>
      </p:sp>
    </p:spTree>
    <p:extLst>
      <p:ext uri="{BB962C8B-B14F-4D97-AF65-F5344CB8AC3E}">
        <p14:creationId xmlns:p14="http://schemas.microsoft.com/office/powerpoint/2010/main" val="493730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3470" y="1371600"/>
            <a:ext cx="6443330" cy="5486400"/>
          </a:xfrm>
        </p:spPr>
        <p:txBody>
          <a:bodyPr>
            <a:noAutofit/>
          </a:bodyPr>
          <a:lstStyle/>
          <a:p>
            <a:pPr>
              <a:lnSpc>
                <a:spcPct val="120000"/>
              </a:lnSpc>
            </a:pPr>
            <a:r>
              <a:rPr lang="en-US" sz="2200" dirty="0">
                <a:uFillTx/>
              </a:rPr>
              <a:t>Employee’s on SWB are monitored at locations on a regular basis. The UCPath Center is responsible for monitoring the Short Work Break Audit Report and works with Locations to confirm the appropriate course of action regarding the employee on SWB. </a:t>
            </a:r>
          </a:p>
          <a:p>
            <a:pPr>
              <a:lnSpc>
                <a:spcPct val="120000"/>
              </a:lnSpc>
            </a:pPr>
            <a:r>
              <a:rPr lang="en-US" sz="2200" dirty="0">
                <a:uFillTx/>
              </a:rPr>
              <a:t>The length of time allowed for a short work break depends on the type of position/ employee class. See the next two slides for more information and examples. </a:t>
            </a:r>
          </a:p>
          <a:p>
            <a:pPr>
              <a:lnSpc>
                <a:spcPct val="120000"/>
              </a:lnSpc>
            </a:pPr>
            <a:r>
              <a:rPr lang="en-US" sz="2200" dirty="0">
                <a:uFillTx/>
              </a:rPr>
              <a:t>SWB is assigned per job.  It is possible for an employee to be on SWB for one job but not for other job or jobs.</a:t>
            </a:r>
          </a:p>
        </p:txBody>
      </p:sp>
      <p:sp>
        <p:nvSpPr>
          <p:cNvPr id="5" name="Title 4"/>
          <p:cNvSpPr>
            <a:spLocks noGrp="1"/>
          </p:cNvSpPr>
          <p:nvPr>
            <p:ph type="title"/>
          </p:nvPr>
        </p:nvSpPr>
        <p:spPr>
          <a:xfrm>
            <a:off x="63019" y="0"/>
            <a:ext cx="9080981" cy="850911"/>
          </a:xfrm>
        </p:spPr>
        <p:txBody>
          <a:bodyPr/>
          <a:lstStyle/>
          <a:p>
            <a:r>
              <a:rPr lang="en-US" sz="3200" dirty="0">
                <a:uFillTx/>
              </a:rPr>
              <a:t>Change Type – Short Work Break (cont.)</a:t>
            </a:r>
          </a:p>
        </p:txBody>
      </p:sp>
      <p:sp>
        <p:nvSpPr>
          <p:cNvPr id="7" name="Freeform 6"/>
          <p:cNvSpPr>
            <a:spLocks/>
          </p:cNvSpPr>
          <p:nvPr/>
        </p:nvSpPr>
        <p:spPr>
          <a:xfrm>
            <a:off x="131844" y="128488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a:solidFill>
            <a:srgbClr val="FF6E1B">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100756" tIns="100756" rIns="100756" bIns="100756" numCol="1" anchor="ctr" anchorCtr="0">
            <a:noAutofit/>
          </a:bodyPr>
          <a:lstStyle/>
          <a:p>
            <a:pPr marL="0" marR="0" lvl="0" indent="0" algn="ctr" defTabSz="844550" eaLnBrk="1" fontAlgn="auto" latinLnBrk="0" hangingPunct="1">
              <a:lnSpc>
                <a:spcPct val="90000"/>
              </a:lnSpc>
              <a:spcBef>
                <a:spcPct val="0"/>
              </a:spcBef>
              <a:spcAft>
                <a:spcPct val="35000"/>
              </a:spcAft>
              <a:buFontTx/>
              <a:buNone/>
              <a:defRPr>
                <a:uFillTx/>
              </a:defRPr>
            </a:pPr>
            <a:r>
              <a:rPr kumimoji="0" lang="en-US" sz="2400" b="1" i="0" u="none" strike="noStrike" kern="0" cap="none" spc="0" normalizeH="0" baseline="0" noProof="0" dirty="0">
                <a:ln>
                  <a:noFill/>
                </a:ln>
                <a:solidFill>
                  <a:srgbClr val="FFFFFF"/>
                </a:solidFill>
                <a:effectLst/>
                <a:uFillTx/>
                <a:latin typeface="Arial"/>
                <a:ea typeface="+mn-ea"/>
                <a:cs typeface="Arial" panose="020B0604020202020204" pitchFamily="34" charset="0"/>
              </a:rPr>
              <a:t>Short Work Break</a:t>
            </a:r>
          </a:p>
        </p:txBody>
      </p:sp>
    </p:spTree>
    <p:extLst>
      <p:ext uri="{BB962C8B-B14F-4D97-AF65-F5344CB8AC3E}">
        <p14:creationId xmlns:p14="http://schemas.microsoft.com/office/powerpoint/2010/main" val="1172164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uFillTx/>
            </a:endParaRPr>
          </a:p>
        </p:txBody>
      </p:sp>
      <p:sp>
        <p:nvSpPr>
          <p:cNvPr id="5" name="Title 4"/>
          <p:cNvSpPr>
            <a:spLocks noGrp="1"/>
          </p:cNvSpPr>
          <p:nvPr>
            <p:ph type="title"/>
          </p:nvPr>
        </p:nvSpPr>
        <p:spPr>
          <a:xfrm>
            <a:off x="51493" y="40224"/>
            <a:ext cx="9122006" cy="850911"/>
          </a:xfrm>
        </p:spPr>
        <p:txBody>
          <a:bodyPr>
            <a:noAutofit/>
          </a:bodyPr>
          <a:lstStyle/>
          <a:p>
            <a:r>
              <a:rPr lang="en-US" sz="3200" dirty="0">
                <a:uFillTx/>
              </a:rPr>
              <a:t>Short Work Break – Academic Examples</a:t>
            </a:r>
          </a:p>
        </p:txBody>
      </p:sp>
      <p:graphicFrame>
        <p:nvGraphicFramePr>
          <p:cNvPr id="8" name="Content Placeholder 6"/>
          <p:cNvGraphicFramePr>
            <a:graphicFrameLocks/>
          </p:cNvGraphicFramePr>
          <p:nvPr/>
        </p:nvGraphicFramePr>
        <p:xfrm>
          <a:off x="288758" y="1115219"/>
          <a:ext cx="8566483" cy="5196840"/>
        </p:xfrm>
        <a:graphic>
          <a:graphicData uri="http://schemas.openxmlformats.org/drawingml/2006/table">
            <a:tbl>
              <a:tblPr firstRow="1" bandRow="1"/>
              <a:tblGrid>
                <a:gridCol w="2114208">
                  <a:extLst>
                    <a:ext uri="{9D8B030D-6E8A-4147-A177-3AD203B41FA5}">
                      <a16:colId xmlns:a16="http://schemas.microsoft.com/office/drawing/2014/main" val="20000"/>
                    </a:ext>
                  </a:extLst>
                </a:gridCol>
                <a:gridCol w="6452275">
                  <a:extLst>
                    <a:ext uri="{9D8B030D-6E8A-4147-A177-3AD203B41FA5}">
                      <a16:colId xmlns:a16="http://schemas.microsoft.com/office/drawing/2014/main" val="20001"/>
                    </a:ext>
                  </a:extLst>
                </a:gridCol>
              </a:tblGrid>
              <a:tr h="408763">
                <a:tc>
                  <a:txBody>
                    <a:bodyPr/>
                    <a:lstStyle>
                      <a:lvl1pPr marL="0" algn="l" defTabSz="914400" rtl="0" eaLnBrk="1" latinLnBrk="0" hangingPunct="1">
                        <a:defRPr sz="1800" b="1" kern="1200">
                          <a:solidFill>
                            <a:schemeClr val="lt1"/>
                          </a:solidFill>
                          <a:uFillTx/>
                          <a:latin typeface="Arial"/>
                        </a:defRPr>
                      </a:lvl1pPr>
                      <a:lvl2pPr marL="457200" algn="l" defTabSz="914400" rtl="0" eaLnBrk="1" latinLnBrk="0" hangingPunct="1">
                        <a:defRPr sz="1800" b="1" kern="1200">
                          <a:solidFill>
                            <a:schemeClr val="lt1"/>
                          </a:solidFill>
                          <a:uFillTx/>
                          <a:latin typeface="Arial"/>
                        </a:defRPr>
                      </a:lvl2pPr>
                      <a:lvl3pPr marL="914400" algn="l" defTabSz="914400" rtl="0" eaLnBrk="1" latinLnBrk="0" hangingPunct="1">
                        <a:defRPr sz="1800" b="1" kern="1200">
                          <a:solidFill>
                            <a:schemeClr val="lt1"/>
                          </a:solidFill>
                          <a:uFillTx/>
                          <a:latin typeface="Arial"/>
                        </a:defRPr>
                      </a:lvl3pPr>
                      <a:lvl4pPr marL="1371600" algn="l" defTabSz="914400" rtl="0" eaLnBrk="1" latinLnBrk="0" hangingPunct="1">
                        <a:defRPr sz="1800" b="1" kern="1200">
                          <a:solidFill>
                            <a:schemeClr val="lt1"/>
                          </a:solidFill>
                          <a:uFillTx/>
                          <a:latin typeface="Arial"/>
                        </a:defRPr>
                      </a:lvl4pPr>
                      <a:lvl5pPr marL="1828800" algn="l" defTabSz="914400" rtl="0" eaLnBrk="1" latinLnBrk="0" hangingPunct="1">
                        <a:defRPr sz="1800" b="1" kern="1200">
                          <a:solidFill>
                            <a:schemeClr val="lt1"/>
                          </a:solidFill>
                          <a:uFillTx/>
                          <a:latin typeface="Arial"/>
                        </a:defRPr>
                      </a:lvl5pPr>
                      <a:lvl6pPr marL="2286000" algn="l" defTabSz="914400" rtl="0" eaLnBrk="1" latinLnBrk="0" hangingPunct="1">
                        <a:defRPr sz="1800" b="1" kern="1200">
                          <a:solidFill>
                            <a:schemeClr val="lt1"/>
                          </a:solidFill>
                          <a:uFillTx/>
                          <a:latin typeface="Arial"/>
                        </a:defRPr>
                      </a:lvl6pPr>
                      <a:lvl7pPr marL="2743200" algn="l" defTabSz="914400" rtl="0" eaLnBrk="1" latinLnBrk="0" hangingPunct="1">
                        <a:defRPr sz="1800" b="1" kern="1200">
                          <a:solidFill>
                            <a:schemeClr val="lt1"/>
                          </a:solidFill>
                          <a:uFillTx/>
                          <a:latin typeface="Arial"/>
                        </a:defRPr>
                      </a:lvl7pPr>
                      <a:lvl8pPr marL="3200400" algn="l" defTabSz="914400" rtl="0" eaLnBrk="1" latinLnBrk="0" hangingPunct="1">
                        <a:defRPr sz="1800" b="1" kern="1200">
                          <a:solidFill>
                            <a:schemeClr val="lt1"/>
                          </a:solidFill>
                          <a:uFillTx/>
                          <a:latin typeface="Arial"/>
                        </a:defRPr>
                      </a:lvl8pPr>
                      <a:lvl9pPr marL="3657600" algn="l" defTabSz="914400" rtl="0" eaLnBrk="1" latinLnBrk="0" hangingPunct="1">
                        <a:defRPr sz="1800" b="1" kern="1200">
                          <a:solidFill>
                            <a:schemeClr val="lt1"/>
                          </a:solidFill>
                          <a:uFillTx/>
                          <a:latin typeface="Arial"/>
                        </a:defRPr>
                      </a:lvl9pPr>
                    </a:lstStyle>
                    <a:p>
                      <a:pPr marL="0" marR="0" fontAlgn="t">
                        <a:lnSpc>
                          <a:spcPct val="115000"/>
                        </a:lnSpc>
                        <a:spcBef>
                          <a:spcPts val="0"/>
                        </a:spcBef>
                        <a:spcAft>
                          <a:spcPts val="0"/>
                        </a:spcAft>
                      </a:pPr>
                      <a:r>
                        <a:rPr lang="en-US" sz="2000" b="1" kern="1200" dirty="0">
                          <a:effectLst/>
                          <a:uFillTx/>
                        </a:rPr>
                        <a:t>Type</a:t>
                      </a:r>
                      <a:endParaRPr lang="en-US" sz="20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295D8"/>
                    </a:solidFill>
                  </a:tcPr>
                </a:tc>
                <a:tc>
                  <a:txBody>
                    <a:bodyPr/>
                    <a:lstStyle>
                      <a:lvl1pPr marL="0" algn="l" defTabSz="914400" rtl="0" eaLnBrk="1" latinLnBrk="0" hangingPunct="1">
                        <a:defRPr sz="1800" b="1" kern="1200">
                          <a:solidFill>
                            <a:schemeClr val="lt1"/>
                          </a:solidFill>
                          <a:uFillTx/>
                          <a:latin typeface="Arial"/>
                        </a:defRPr>
                      </a:lvl1pPr>
                      <a:lvl2pPr marL="457200" algn="l" defTabSz="914400" rtl="0" eaLnBrk="1" latinLnBrk="0" hangingPunct="1">
                        <a:defRPr sz="1800" b="1" kern="1200">
                          <a:solidFill>
                            <a:schemeClr val="lt1"/>
                          </a:solidFill>
                          <a:uFillTx/>
                          <a:latin typeface="Arial"/>
                        </a:defRPr>
                      </a:lvl2pPr>
                      <a:lvl3pPr marL="914400" algn="l" defTabSz="914400" rtl="0" eaLnBrk="1" latinLnBrk="0" hangingPunct="1">
                        <a:defRPr sz="1800" b="1" kern="1200">
                          <a:solidFill>
                            <a:schemeClr val="lt1"/>
                          </a:solidFill>
                          <a:uFillTx/>
                          <a:latin typeface="Arial"/>
                        </a:defRPr>
                      </a:lvl3pPr>
                      <a:lvl4pPr marL="1371600" algn="l" defTabSz="914400" rtl="0" eaLnBrk="1" latinLnBrk="0" hangingPunct="1">
                        <a:defRPr sz="1800" b="1" kern="1200">
                          <a:solidFill>
                            <a:schemeClr val="lt1"/>
                          </a:solidFill>
                          <a:uFillTx/>
                          <a:latin typeface="Arial"/>
                        </a:defRPr>
                      </a:lvl4pPr>
                      <a:lvl5pPr marL="1828800" algn="l" defTabSz="914400" rtl="0" eaLnBrk="1" latinLnBrk="0" hangingPunct="1">
                        <a:defRPr sz="1800" b="1" kern="1200">
                          <a:solidFill>
                            <a:schemeClr val="lt1"/>
                          </a:solidFill>
                          <a:uFillTx/>
                          <a:latin typeface="Arial"/>
                        </a:defRPr>
                      </a:lvl5pPr>
                      <a:lvl6pPr marL="2286000" algn="l" defTabSz="914400" rtl="0" eaLnBrk="1" latinLnBrk="0" hangingPunct="1">
                        <a:defRPr sz="1800" b="1" kern="1200">
                          <a:solidFill>
                            <a:schemeClr val="lt1"/>
                          </a:solidFill>
                          <a:uFillTx/>
                          <a:latin typeface="Arial"/>
                        </a:defRPr>
                      </a:lvl6pPr>
                      <a:lvl7pPr marL="2743200" algn="l" defTabSz="914400" rtl="0" eaLnBrk="1" latinLnBrk="0" hangingPunct="1">
                        <a:defRPr sz="1800" b="1" kern="1200">
                          <a:solidFill>
                            <a:schemeClr val="lt1"/>
                          </a:solidFill>
                          <a:uFillTx/>
                          <a:latin typeface="Arial"/>
                        </a:defRPr>
                      </a:lvl7pPr>
                      <a:lvl8pPr marL="3200400" algn="l" defTabSz="914400" rtl="0" eaLnBrk="1" latinLnBrk="0" hangingPunct="1">
                        <a:defRPr sz="1800" b="1" kern="1200">
                          <a:solidFill>
                            <a:schemeClr val="lt1"/>
                          </a:solidFill>
                          <a:uFillTx/>
                          <a:latin typeface="Arial"/>
                        </a:defRPr>
                      </a:lvl8pPr>
                      <a:lvl9pPr marL="3657600" algn="l" defTabSz="914400" rtl="0" eaLnBrk="1" latinLnBrk="0" hangingPunct="1">
                        <a:defRPr sz="1800" b="1" kern="1200">
                          <a:solidFill>
                            <a:schemeClr val="lt1"/>
                          </a:solidFill>
                          <a:uFillTx/>
                          <a:latin typeface="Arial"/>
                        </a:defRPr>
                      </a:lvl9pPr>
                    </a:lstStyle>
                    <a:p>
                      <a:pPr marL="0" marR="0" fontAlgn="t">
                        <a:lnSpc>
                          <a:spcPct val="115000"/>
                        </a:lnSpc>
                        <a:spcBef>
                          <a:spcPts val="0"/>
                        </a:spcBef>
                        <a:spcAft>
                          <a:spcPts val="0"/>
                        </a:spcAft>
                      </a:pPr>
                      <a:r>
                        <a:rPr lang="en-US" sz="2000" kern="1200" dirty="0">
                          <a:effectLst/>
                          <a:uFillTx/>
                        </a:rPr>
                        <a:t>Description</a:t>
                      </a:r>
                      <a:endParaRPr lang="en-US" sz="20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295D8"/>
                    </a:solidFill>
                  </a:tcPr>
                </a:tc>
                <a:extLst>
                  <a:ext uri="{0D108BD9-81ED-4DB2-BD59-A6C34878D82A}">
                    <a16:rowId xmlns:a16="http://schemas.microsoft.com/office/drawing/2014/main" val="10000"/>
                  </a:ext>
                </a:extLst>
              </a:tr>
              <a:tr h="641911">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b="1" kern="1200" dirty="0">
                          <a:effectLst/>
                          <a:uFillTx/>
                        </a:rPr>
                        <a:t>Academic Students</a:t>
                      </a:r>
                      <a:endParaRPr lang="en-US" sz="1600" b="1" dirty="0">
                        <a:effectLst/>
                        <a:uFillTx/>
                        <a:latin typeface="Calibri"/>
                        <a:ea typeface="Times New Roman"/>
                        <a:cs typeface="Times New Roman"/>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4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kern="1200" dirty="0">
                          <a:effectLst/>
                          <a:uFillTx/>
                        </a:rPr>
                        <a:t>Used to put academic students off pay status over the summer or in between quarters/semesters.  Limited to 4 consecutive</a:t>
                      </a:r>
                      <a:r>
                        <a:rPr lang="en-US" sz="1600" kern="1200" baseline="0" dirty="0">
                          <a:effectLst/>
                          <a:uFillTx/>
                        </a:rPr>
                        <a:t> months.</a:t>
                      </a:r>
                      <a:endParaRPr lang="en-US" sz="1600" dirty="0">
                        <a:effectLst/>
                        <a:uFillTx/>
                        <a:latin typeface="Calibri"/>
                        <a:ea typeface="Times New Roman"/>
                        <a:cs typeface="Times New Roman"/>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40000"/>
                      </a:srgbClr>
                    </a:solidFill>
                  </a:tcPr>
                </a:tc>
                <a:extLst>
                  <a:ext uri="{0D108BD9-81ED-4DB2-BD59-A6C34878D82A}">
                    <a16:rowId xmlns:a16="http://schemas.microsoft.com/office/drawing/2014/main" val="10001"/>
                  </a:ext>
                </a:extLst>
              </a:tr>
              <a:tr h="829293">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b="1" kern="1200" dirty="0">
                          <a:effectLst/>
                          <a:uFillTx/>
                        </a:rPr>
                        <a:t>Unit 18- Benefits Bridge Eligible</a:t>
                      </a:r>
                      <a:endParaRPr lang="en-US" sz="16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2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lvl="0" indent="0" algn="l" defTabSz="914400" rtl="0" eaLnBrk="1" fontAlgn="t" latinLnBrk="0" hangingPunct="1">
                        <a:lnSpc>
                          <a:spcPct val="115000"/>
                        </a:lnSpc>
                        <a:spcBef>
                          <a:spcPts val="0"/>
                        </a:spcBef>
                        <a:spcAft>
                          <a:spcPts val="0"/>
                        </a:spcAft>
                        <a:buFontTx/>
                        <a:buNone/>
                        <a:defRPr>
                          <a:uFillTx/>
                        </a:defRPr>
                      </a:pPr>
                      <a:r>
                        <a:rPr lang="en-US" sz="1600" kern="1200" dirty="0">
                          <a:effectLst/>
                          <a:uFillTx/>
                        </a:rPr>
                        <a:t>Used to put a Unit 18 employee off pay status in between quarters/ semesters of active employment. The employee is eligible to request a Benefits Bridge. Limited to 3 consecutive</a:t>
                      </a:r>
                      <a:r>
                        <a:rPr lang="en-US" sz="1600" kern="1200" baseline="0" dirty="0">
                          <a:effectLst/>
                          <a:uFillTx/>
                        </a:rPr>
                        <a:t> months.</a:t>
                      </a:r>
                      <a:endParaRPr lang="en-US" sz="16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20000"/>
                      </a:srgbClr>
                    </a:solidFill>
                  </a:tcPr>
                </a:tc>
                <a:extLst>
                  <a:ext uri="{0D108BD9-81ED-4DB2-BD59-A6C34878D82A}">
                    <a16:rowId xmlns:a16="http://schemas.microsoft.com/office/drawing/2014/main" val="10002"/>
                  </a:ext>
                </a:extLst>
              </a:tr>
              <a:tr h="931847">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b="1" kern="1200" dirty="0">
                          <a:effectLst/>
                          <a:uFillTx/>
                        </a:rPr>
                        <a:t>Unit 18- Benefits Bridge Not Eligible</a:t>
                      </a:r>
                      <a:endParaRPr lang="en-US" sz="16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4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kern="1200" dirty="0">
                          <a:effectLst/>
                          <a:uFillTx/>
                        </a:rPr>
                        <a:t>Used to put a Unit 18 employee off pay status in between quarters/ semesters of active employment. The employee is not eligible to request a Benefits Bridge. Limited to 12 consecutive</a:t>
                      </a:r>
                      <a:r>
                        <a:rPr lang="en-US" sz="1600" kern="1200" baseline="0" dirty="0">
                          <a:effectLst/>
                          <a:uFillTx/>
                        </a:rPr>
                        <a:t> months.</a:t>
                      </a:r>
                      <a:endParaRPr lang="en-US" sz="16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40000"/>
                      </a:srgbClr>
                    </a:solidFill>
                  </a:tcPr>
                </a:tc>
                <a:extLst>
                  <a:ext uri="{0D108BD9-81ED-4DB2-BD59-A6C34878D82A}">
                    <a16:rowId xmlns:a16="http://schemas.microsoft.com/office/drawing/2014/main" val="10003"/>
                  </a:ext>
                </a:extLst>
              </a:tr>
              <a:tr h="626605">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b="1" kern="1200" dirty="0">
                          <a:effectLst/>
                          <a:uFillTx/>
                        </a:rPr>
                        <a:t>University Extension (UNEX)</a:t>
                      </a:r>
                      <a:endParaRPr lang="en-US" sz="16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2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kern="1200" dirty="0">
                          <a:effectLst/>
                          <a:uFillTx/>
                        </a:rPr>
                        <a:t>Used to put a UNEX Teacher off pay status in between periods of active employment. Limited to 6 consecutive</a:t>
                      </a:r>
                      <a:r>
                        <a:rPr lang="en-US" sz="1600" kern="1200" baseline="0" dirty="0">
                          <a:effectLst/>
                          <a:uFillTx/>
                        </a:rPr>
                        <a:t> months.</a:t>
                      </a:r>
                      <a:endParaRPr lang="en-US" sz="16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20000"/>
                      </a:srgbClr>
                    </a:solidFill>
                  </a:tcPr>
                </a:tc>
                <a:extLst>
                  <a:ext uri="{0D108BD9-81ED-4DB2-BD59-A6C34878D82A}">
                    <a16:rowId xmlns:a16="http://schemas.microsoft.com/office/drawing/2014/main" val="10004"/>
                  </a:ext>
                </a:extLst>
              </a:tr>
              <a:tr h="671986">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b="1" kern="1200" dirty="0">
                          <a:effectLst/>
                          <a:uFillTx/>
                        </a:rPr>
                        <a:t>Variable Appointment</a:t>
                      </a:r>
                      <a:endParaRPr lang="en-US" sz="16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4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kern="1200" dirty="0">
                          <a:effectLst/>
                          <a:uFillTx/>
                        </a:rPr>
                        <a:t>Used to put an exempt academic employee with a highly variable schedule off pay status in between periods of active employment. Limited to 12 consecutive</a:t>
                      </a:r>
                      <a:r>
                        <a:rPr lang="en-US" sz="1600" kern="1200" baseline="0" dirty="0">
                          <a:effectLst/>
                          <a:uFillTx/>
                        </a:rPr>
                        <a:t> months.</a:t>
                      </a:r>
                      <a:endParaRPr lang="en-US" sz="16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40000"/>
                      </a:srgbClr>
                    </a:solidFill>
                  </a:tcPr>
                </a:tc>
                <a:extLst>
                  <a:ext uri="{0D108BD9-81ED-4DB2-BD59-A6C34878D82A}">
                    <a16:rowId xmlns:a16="http://schemas.microsoft.com/office/drawing/2014/main" val="10005"/>
                  </a:ext>
                </a:extLst>
              </a:tr>
              <a:tr h="496816">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b="1" kern="1200" dirty="0">
                          <a:effectLst/>
                          <a:uFillTx/>
                        </a:rPr>
                        <a:t>Research Funding Bridge</a:t>
                      </a:r>
                      <a:endParaRPr lang="en-US" sz="16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2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600" kern="1200" dirty="0">
                          <a:effectLst/>
                          <a:uFillTx/>
                        </a:rPr>
                        <a:t>Used to place an employee that is awaiting research funding on SWB. Limited to 4 consecutive</a:t>
                      </a:r>
                      <a:r>
                        <a:rPr lang="en-US" sz="1600" kern="1200" baseline="0" dirty="0">
                          <a:effectLst/>
                          <a:uFillTx/>
                        </a:rPr>
                        <a:t> months.</a:t>
                      </a:r>
                      <a:endParaRPr lang="en-US" sz="16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295D8">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99648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048" y="40224"/>
            <a:ext cx="8478251" cy="850911"/>
          </a:xfrm>
        </p:spPr>
        <p:txBody>
          <a:bodyPr>
            <a:noAutofit/>
          </a:bodyPr>
          <a:lstStyle/>
          <a:p>
            <a:r>
              <a:rPr lang="en-US" sz="3400" dirty="0">
                <a:uFillTx/>
              </a:rPr>
              <a:t>Short Work Break – Staff Examples</a:t>
            </a:r>
          </a:p>
        </p:txBody>
      </p:sp>
      <p:graphicFrame>
        <p:nvGraphicFramePr>
          <p:cNvPr id="7" name="Table 6"/>
          <p:cNvGraphicFramePr>
            <a:graphicFrameLocks noGrp="1"/>
          </p:cNvGraphicFramePr>
          <p:nvPr/>
        </p:nvGraphicFramePr>
        <p:xfrm>
          <a:off x="360948" y="1299209"/>
          <a:ext cx="8478251" cy="4666997"/>
        </p:xfrm>
        <a:graphic>
          <a:graphicData uri="http://schemas.openxmlformats.org/drawingml/2006/table">
            <a:tbl>
              <a:tblPr firstRow="1" bandRow="1"/>
              <a:tblGrid>
                <a:gridCol w="2092432">
                  <a:extLst>
                    <a:ext uri="{9D8B030D-6E8A-4147-A177-3AD203B41FA5}">
                      <a16:colId xmlns:a16="http://schemas.microsoft.com/office/drawing/2014/main" val="20000"/>
                    </a:ext>
                  </a:extLst>
                </a:gridCol>
                <a:gridCol w="6385819">
                  <a:extLst>
                    <a:ext uri="{9D8B030D-6E8A-4147-A177-3AD203B41FA5}">
                      <a16:colId xmlns:a16="http://schemas.microsoft.com/office/drawing/2014/main" val="20001"/>
                    </a:ext>
                  </a:extLst>
                </a:gridCol>
              </a:tblGrid>
              <a:tr h="449380">
                <a:tc>
                  <a:txBody>
                    <a:bodyPr/>
                    <a:lstStyle>
                      <a:lvl1pPr marL="0" algn="l" defTabSz="914400" rtl="0" eaLnBrk="1" latinLnBrk="0" hangingPunct="1">
                        <a:defRPr sz="1800" b="1" kern="1200">
                          <a:solidFill>
                            <a:schemeClr val="lt1"/>
                          </a:solidFill>
                          <a:uFillTx/>
                          <a:latin typeface="Arial"/>
                        </a:defRPr>
                      </a:lvl1pPr>
                      <a:lvl2pPr marL="457200" algn="l" defTabSz="914400" rtl="0" eaLnBrk="1" latinLnBrk="0" hangingPunct="1">
                        <a:defRPr sz="1800" b="1" kern="1200">
                          <a:solidFill>
                            <a:schemeClr val="lt1"/>
                          </a:solidFill>
                          <a:uFillTx/>
                          <a:latin typeface="Arial"/>
                        </a:defRPr>
                      </a:lvl2pPr>
                      <a:lvl3pPr marL="914400" algn="l" defTabSz="914400" rtl="0" eaLnBrk="1" latinLnBrk="0" hangingPunct="1">
                        <a:defRPr sz="1800" b="1" kern="1200">
                          <a:solidFill>
                            <a:schemeClr val="lt1"/>
                          </a:solidFill>
                          <a:uFillTx/>
                          <a:latin typeface="Arial"/>
                        </a:defRPr>
                      </a:lvl3pPr>
                      <a:lvl4pPr marL="1371600" algn="l" defTabSz="914400" rtl="0" eaLnBrk="1" latinLnBrk="0" hangingPunct="1">
                        <a:defRPr sz="1800" b="1" kern="1200">
                          <a:solidFill>
                            <a:schemeClr val="lt1"/>
                          </a:solidFill>
                          <a:uFillTx/>
                          <a:latin typeface="Arial"/>
                        </a:defRPr>
                      </a:lvl4pPr>
                      <a:lvl5pPr marL="1828800" algn="l" defTabSz="914400" rtl="0" eaLnBrk="1" latinLnBrk="0" hangingPunct="1">
                        <a:defRPr sz="1800" b="1" kern="1200">
                          <a:solidFill>
                            <a:schemeClr val="lt1"/>
                          </a:solidFill>
                          <a:uFillTx/>
                          <a:latin typeface="Arial"/>
                        </a:defRPr>
                      </a:lvl5pPr>
                      <a:lvl6pPr marL="2286000" algn="l" defTabSz="914400" rtl="0" eaLnBrk="1" latinLnBrk="0" hangingPunct="1">
                        <a:defRPr sz="1800" b="1" kern="1200">
                          <a:solidFill>
                            <a:schemeClr val="lt1"/>
                          </a:solidFill>
                          <a:uFillTx/>
                          <a:latin typeface="Arial"/>
                        </a:defRPr>
                      </a:lvl6pPr>
                      <a:lvl7pPr marL="2743200" algn="l" defTabSz="914400" rtl="0" eaLnBrk="1" latinLnBrk="0" hangingPunct="1">
                        <a:defRPr sz="1800" b="1" kern="1200">
                          <a:solidFill>
                            <a:schemeClr val="lt1"/>
                          </a:solidFill>
                          <a:uFillTx/>
                          <a:latin typeface="Arial"/>
                        </a:defRPr>
                      </a:lvl7pPr>
                      <a:lvl8pPr marL="3200400" algn="l" defTabSz="914400" rtl="0" eaLnBrk="1" latinLnBrk="0" hangingPunct="1">
                        <a:defRPr sz="1800" b="1" kern="1200">
                          <a:solidFill>
                            <a:schemeClr val="lt1"/>
                          </a:solidFill>
                          <a:uFillTx/>
                          <a:latin typeface="Arial"/>
                        </a:defRPr>
                      </a:lvl8pPr>
                      <a:lvl9pPr marL="3657600" algn="l" defTabSz="914400" rtl="0" eaLnBrk="1" latinLnBrk="0" hangingPunct="1">
                        <a:defRPr sz="1800" b="1" kern="1200">
                          <a:solidFill>
                            <a:schemeClr val="lt1"/>
                          </a:solidFill>
                          <a:uFillTx/>
                          <a:latin typeface="Arial"/>
                        </a:defRPr>
                      </a:lvl9pPr>
                    </a:lstStyle>
                    <a:p>
                      <a:pPr marL="0" marR="0" fontAlgn="t">
                        <a:lnSpc>
                          <a:spcPct val="115000"/>
                        </a:lnSpc>
                        <a:spcBef>
                          <a:spcPts val="0"/>
                        </a:spcBef>
                        <a:spcAft>
                          <a:spcPts val="0"/>
                        </a:spcAft>
                      </a:pPr>
                      <a:r>
                        <a:rPr lang="en-US" sz="1800" kern="1200" dirty="0">
                          <a:effectLst/>
                          <a:uFillTx/>
                        </a:rPr>
                        <a:t>Type</a:t>
                      </a:r>
                      <a:endParaRPr lang="en-US" sz="18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4A4"/>
                    </a:solidFill>
                  </a:tcPr>
                </a:tc>
                <a:tc>
                  <a:txBody>
                    <a:bodyPr/>
                    <a:lstStyle>
                      <a:lvl1pPr marL="0" algn="l" defTabSz="914400" rtl="0" eaLnBrk="1" latinLnBrk="0" hangingPunct="1">
                        <a:defRPr sz="1800" b="1" kern="1200">
                          <a:solidFill>
                            <a:schemeClr val="lt1"/>
                          </a:solidFill>
                          <a:uFillTx/>
                          <a:latin typeface="Arial"/>
                        </a:defRPr>
                      </a:lvl1pPr>
                      <a:lvl2pPr marL="457200" algn="l" defTabSz="914400" rtl="0" eaLnBrk="1" latinLnBrk="0" hangingPunct="1">
                        <a:defRPr sz="1800" b="1" kern="1200">
                          <a:solidFill>
                            <a:schemeClr val="lt1"/>
                          </a:solidFill>
                          <a:uFillTx/>
                          <a:latin typeface="Arial"/>
                        </a:defRPr>
                      </a:lvl2pPr>
                      <a:lvl3pPr marL="914400" algn="l" defTabSz="914400" rtl="0" eaLnBrk="1" latinLnBrk="0" hangingPunct="1">
                        <a:defRPr sz="1800" b="1" kern="1200">
                          <a:solidFill>
                            <a:schemeClr val="lt1"/>
                          </a:solidFill>
                          <a:uFillTx/>
                          <a:latin typeface="Arial"/>
                        </a:defRPr>
                      </a:lvl3pPr>
                      <a:lvl4pPr marL="1371600" algn="l" defTabSz="914400" rtl="0" eaLnBrk="1" latinLnBrk="0" hangingPunct="1">
                        <a:defRPr sz="1800" b="1" kern="1200">
                          <a:solidFill>
                            <a:schemeClr val="lt1"/>
                          </a:solidFill>
                          <a:uFillTx/>
                          <a:latin typeface="Arial"/>
                        </a:defRPr>
                      </a:lvl4pPr>
                      <a:lvl5pPr marL="1828800" algn="l" defTabSz="914400" rtl="0" eaLnBrk="1" latinLnBrk="0" hangingPunct="1">
                        <a:defRPr sz="1800" b="1" kern="1200">
                          <a:solidFill>
                            <a:schemeClr val="lt1"/>
                          </a:solidFill>
                          <a:uFillTx/>
                          <a:latin typeface="Arial"/>
                        </a:defRPr>
                      </a:lvl5pPr>
                      <a:lvl6pPr marL="2286000" algn="l" defTabSz="914400" rtl="0" eaLnBrk="1" latinLnBrk="0" hangingPunct="1">
                        <a:defRPr sz="1800" b="1" kern="1200">
                          <a:solidFill>
                            <a:schemeClr val="lt1"/>
                          </a:solidFill>
                          <a:uFillTx/>
                          <a:latin typeface="Arial"/>
                        </a:defRPr>
                      </a:lvl6pPr>
                      <a:lvl7pPr marL="2743200" algn="l" defTabSz="914400" rtl="0" eaLnBrk="1" latinLnBrk="0" hangingPunct="1">
                        <a:defRPr sz="1800" b="1" kern="1200">
                          <a:solidFill>
                            <a:schemeClr val="lt1"/>
                          </a:solidFill>
                          <a:uFillTx/>
                          <a:latin typeface="Arial"/>
                        </a:defRPr>
                      </a:lvl7pPr>
                      <a:lvl8pPr marL="3200400" algn="l" defTabSz="914400" rtl="0" eaLnBrk="1" latinLnBrk="0" hangingPunct="1">
                        <a:defRPr sz="1800" b="1" kern="1200">
                          <a:solidFill>
                            <a:schemeClr val="lt1"/>
                          </a:solidFill>
                          <a:uFillTx/>
                          <a:latin typeface="Arial"/>
                        </a:defRPr>
                      </a:lvl8pPr>
                      <a:lvl9pPr marL="3657600" algn="l" defTabSz="914400" rtl="0" eaLnBrk="1" latinLnBrk="0" hangingPunct="1">
                        <a:defRPr sz="1800" b="1" kern="1200">
                          <a:solidFill>
                            <a:schemeClr val="lt1"/>
                          </a:solidFill>
                          <a:uFillTx/>
                          <a:latin typeface="Arial"/>
                        </a:defRPr>
                      </a:lvl9pPr>
                    </a:lstStyle>
                    <a:p>
                      <a:pPr marL="0" marR="0" fontAlgn="t">
                        <a:lnSpc>
                          <a:spcPct val="115000"/>
                        </a:lnSpc>
                        <a:spcBef>
                          <a:spcPts val="0"/>
                        </a:spcBef>
                        <a:spcAft>
                          <a:spcPts val="0"/>
                        </a:spcAft>
                      </a:pPr>
                      <a:r>
                        <a:rPr lang="en-US" sz="1800" kern="1200" dirty="0">
                          <a:effectLst/>
                          <a:uFillTx/>
                        </a:rPr>
                        <a:t>Description</a:t>
                      </a:r>
                      <a:endParaRPr lang="en-US" sz="18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4A4"/>
                    </a:solidFill>
                  </a:tcPr>
                </a:tc>
                <a:extLst>
                  <a:ext uri="{0D108BD9-81ED-4DB2-BD59-A6C34878D82A}">
                    <a16:rowId xmlns:a16="http://schemas.microsoft.com/office/drawing/2014/main" val="10000"/>
                  </a:ext>
                </a:extLst>
              </a:tr>
              <a:tr h="1199193">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b="1" kern="1200" dirty="0">
                          <a:effectLst/>
                          <a:uFillTx/>
                        </a:rPr>
                        <a:t>Partial-Year Career Furlough</a:t>
                      </a:r>
                      <a:endParaRPr lang="en-US" sz="1800" b="1" dirty="0">
                        <a:effectLst/>
                        <a:uFillTx/>
                        <a:latin typeface="Calibri"/>
                        <a:ea typeface="Times New Roman"/>
                        <a:cs typeface="Times New Roman"/>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4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kern="1200" dirty="0">
                          <a:effectLst/>
                          <a:uFillTx/>
                        </a:rPr>
                        <a:t>Used to place a partial-year career employee on furlough. </a:t>
                      </a:r>
                      <a:r>
                        <a:rPr lang="en-US" sz="1800" b="1" kern="1200" dirty="0">
                          <a:effectLst/>
                          <a:uFillTx/>
                        </a:rPr>
                        <a:t>Action Reason </a:t>
                      </a:r>
                      <a:r>
                        <a:rPr lang="en-US" sz="1800" kern="1200" dirty="0">
                          <a:effectLst/>
                          <a:uFillTx/>
                        </a:rPr>
                        <a:t>selection is based on the number of working months the partial-year career employee is scheduled to work: 9, 10 or 11 months.  See</a:t>
                      </a:r>
                      <a:r>
                        <a:rPr lang="en-US" sz="1800" kern="1200" baseline="0" dirty="0">
                          <a:effectLst/>
                          <a:uFillTx/>
                        </a:rPr>
                        <a:t> </a:t>
                      </a:r>
                      <a:r>
                        <a:rPr lang="en-US" sz="1800" b="1" kern="1200" baseline="0" dirty="0">
                          <a:effectLst/>
                          <a:uFillTx/>
                        </a:rPr>
                        <a:t>Job Aid: Short Work Break Matrix</a:t>
                      </a:r>
                      <a:r>
                        <a:rPr lang="en-US" sz="1800" kern="1200" baseline="0" dirty="0">
                          <a:effectLst/>
                          <a:uFillTx/>
                        </a:rPr>
                        <a:t> for more detail.</a:t>
                      </a:r>
                      <a:endParaRPr lang="en-US" sz="1800" dirty="0">
                        <a:effectLst/>
                        <a:uFillTx/>
                        <a:latin typeface="Calibri"/>
                        <a:ea typeface="Times New Roman"/>
                        <a:cs typeface="Times New Roman"/>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40000"/>
                      </a:srgbClr>
                    </a:solidFill>
                  </a:tcPr>
                </a:tc>
                <a:extLst>
                  <a:ext uri="{0D108BD9-81ED-4DB2-BD59-A6C34878D82A}">
                    <a16:rowId xmlns:a16="http://schemas.microsoft.com/office/drawing/2014/main" val="10001"/>
                  </a:ext>
                </a:extLst>
              </a:tr>
              <a:tr h="475488">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b="1" kern="1200" dirty="0">
                          <a:effectLst/>
                          <a:uFillTx/>
                        </a:rPr>
                        <a:t>Floaters</a:t>
                      </a:r>
                      <a:endParaRPr lang="en-US" sz="18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2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kern="1200" dirty="0">
                          <a:effectLst/>
                          <a:uFillTx/>
                        </a:rPr>
                        <a:t>Used for floater employees during periods of inactivity. See</a:t>
                      </a:r>
                      <a:r>
                        <a:rPr lang="en-US" sz="1800" kern="1200" baseline="0" dirty="0">
                          <a:effectLst/>
                          <a:uFillTx/>
                        </a:rPr>
                        <a:t> </a:t>
                      </a:r>
                      <a:r>
                        <a:rPr lang="en-US" sz="1800" b="1" kern="1200" baseline="0" dirty="0">
                          <a:effectLst/>
                          <a:uFillTx/>
                        </a:rPr>
                        <a:t>Job Aid: Short Work Break Matrix</a:t>
                      </a:r>
                      <a:r>
                        <a:rPr lang="en-US" sz="1800" kern="1200" baseline="0" dirty="0">
                          <a:effectLst/>
                          <a:uFillTx/>
                        </a:rPr>
                        <a:t> for more detail.</a:t>
                      </a:r>
                      <a:endParaRPr lang="en-US" sz="18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20000"/>
                      </a:srgbClr>
                    </a:solidFill>
                  </a:tcPr>
                </a:tc>
                <a:extLst>
                  <a:ext uri="{0D108BD9-81ED-4DB2-BD59-A6C34878D82A}">
                    <a16:rowId xmlns:a16="http://schemas.microsoft.com/office/drawing/2014/main" val="10002"/>
                  </a:ext>
                </a:extLst>
              </a:tr>
              <a:tr h="676097">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b="1" kern="1200" dirty="0">
                          <a:effectLst/>
                          <a:uFillTx/>
                        </a:rPr>
                        <a:t>Limited Employees</a:t>
                      </a:r>
                      <a:endParaRPr lang="en-US" sz="18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4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kern="1200" dirty="0">
                          <a:effectLst/>
                          <a:uFillTx/>
                        </a:rPr>
                        <a:t>Used for limited employees off pay status.  Limited to 4 consecutive</a:t>
                      </a:r>
                      <a:r>
                        <a:rPr lang="en-US" sz="1800" kern="1200" baseline="0" dirty="0">
                          <a:effectLst/>
                          <a:uFillTx/>
                        </a:rPr>
                        <a:t> months.</a:t>
                      </a:r>
                      <a:endParaRPr lang="en-US" sz="18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40000"/>
                      </a:srgbClr>
                    </a:solidFill>
                  </a:tcPr>
                </a:tc>
                <a:extLst>
                  <a:ext uri="{0D108BD9-81ED-4DB2-BD59-A6C34878D82A}">
                    <a16:rowId xmlns:a16="http://schemas.microsoft.com/office/drawing/2014/main" val="10003"/>
                  </a:ext>
                </a:extLst>
              </a:tr>
              <a:tr h="1104085">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b="1" kern="1200" dirty="0">
                          <a:effectLst/>
                          <a:uFillTx/>
                        </a:rPr>
                        <a:t>Undergraduate Students</a:t>
                      </a:r>
                      <a:endParaRPr lang="en-US" sz="1800" b="1"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20000"/>
                      </a:srgbClr>
                    </a:solidFill>
                  </a:tcPr>
                </a:tc>
                <a:tc>
                  <a:txBody>
                    <a:bodyPr/>
                    <a:lstStyle>
                      <a:lvl1pPr marL="0" algn="l" defTabSz="914400" rtl="0" eaLnBrk="1" latinLnBrk="0" hangingPunct="1">
                        <a:defRPr sz="1800" kern="1200">
                          <a:solidFill>
                            <a:schemeClr val="dk1"/>
                          </a:solidFill>
                          <a:uFillTx/>
                          <a:latin typeface="Arial"/>
                        </a:defRPr>
                      </a:lvl1pPr>
                      <a:lvl2pPr marL="457200" algn="l" defTabSz="914400" rtl="0" eaLnBrk="1" latinLnBrk="0" hangingPunct="1">
                        <a:defRPr sz="1800" kern="1200">
                          <a:solidFill>
                            <a:schemeClr val="dk1"/>
                          </a:solidFill>
                          <a:uFillTx/>
                          <a:latin typeface="Arial"/>
                        </a:defRPr>
                      </a:lvl2pPr>
                      <a:lvl3pPr marL="914400" algn="l" defTabSz="914400" rtl="0" eaLnBrk="1" latinLnBrk="0" hangingPunct="1">
                        <a:defRPr sz="1800" kern="1200">
                          <a:solidFill>
                            <a:schemeClr val="dk1"/>
                          </a:solidFill>
                          <a:uFillTx/>
                          <a:latin typeface="Arial"/>
                        </a:defRPr>
                      </a:lvl3pPr>
                      <a:lvl4pPr marL="1371600" algn="l" defTabSz="914400" rtl="0" eaLnBrk="1" latinLnBrk="0" hangingPunct="1">
                        <a:defRPr sz="1800" kern="1200">
                          <a:solidFill>
                            <a:schemeClr val="dk1"/>
                          </a:solidFill>
                          <a:uFillTx/>
                          <a:latin typeface="Arial"/>
                        </a:defRPr>
                      </a:lvl4pPr>
                      <a:lvl5pPr marL="1828800" algn="l" defTabSz="914400" rtl="0" eaLnBrk="1" latinLnBrk="0" hangingPunct="1">
                        <a:defRPr sz="1800" kern="1200">
                          <a:solidFill>
                            <a:schemeClr val="dk1"/>
                          </a:solidFill>
                          <a:uFillTx/>
                          <a:latin typeface="Arial"/>
                        </a:defRPr>
                      </a:lvl5pPr>
                      <a:lvl6pPr marL="2286000" algn="l" defTabSz="914400" rtl="0" eaLnBrk="1" latinLnBrk="0" hangingPunct="1">
                        <a:defRPr sz="1800" kern="1200">
                          <a:solidFill>
                            <a:schemeClr val="dk1"/>
                          </a:solidFill>
                          <a:uFillTx/>
                          <a:latin typeface="Arial"/>
                        </a:defRPr>
                      </a:lvl6pPr>
                      <a:lvl7pPr marL="2743200" algn="l" defTabSz="914400" rtl="0" eaLnBrk="1" latinLnBrk="0" hangingPunct="1">
                        <a:defRPr sz="1800" kern="1200">
                          <a:solidFill>
                            <a:schemeClr val="dk1"/>
                          </a:solidFill>
                          <a:uFillTx/>
                          <a:latin typeface="Arial"/>
                        </a:defRPr>
                      </a:lvl7pPr>
                      <a:lvl8pPr marL="3200400" algn="l" defTabSz="914400" rtl="0" eaLnBrk="1" latinLnBrk="0" hangingPunct="1">
                        <a:defRPr sz="1800" kern="1200">
                          <a:solidFill>
                            <a:schemeClr val="dk1"/>
                          </a:solidFill>
                          <a:uFillTx/>
                          <a:latin typeface="Arial"/>
                        </a:defRPr>
                      </a:lvl8pPr>
                      <a:lvl9pPr marL="3657600" algn="l" defTabSz="914400" rtl="0" eaLnBrk="1" latinLnBrk="0" hangingPunct="1">
                        <a:defRPr sz="1800" kern="1200">
                          <a:solidFill>
                            <a:schemeClr val="dk1"/>
                          </a:solidFill>
                          <a:uFillTx/>
                          <a:latin typeface="Arial"/>
                        </a:defRPr>
                      </a:lvl9pPr>
                    </a:lstStyle>
                    <a:p>
                      <a:pPr marL="0" marR="0" fontAlgn="t">
                        <a:lnSpc>
                          <a:spcPct val="115000"/>
                        </a:lnSpc>
                        <a:spcBef>
                          <a:spcPts val="0"/>
                        </a:spcBef>
                        <a:spcAft>
                          <a:spcPts val="0"/>
                        </a:spcAft>
                      </a:pPr>
                      <a:r>
                        <a:rPr lang="en-US" sz="1800" kern="1200" dirty="0">
                          <a:effectLst/>
                          <a:uFillTx/>
                        </a:rPr>
                        <a:t>Used to put undergraduate students (covered under PPSM) off pay status over the summer or in between quarters/</a:t>
                      </a:r>
                      <a:br>
                        <a:rPr lang="en-US" sz="1800" kern="1200" dirty="0">
                          <a:effectLst/>
                          <a:uFillTx/>
                        </a:rPr>
                      </a:br>
                      <a:r>
                        <a:rPr lang="en-US" sz="1800" kern="1200" dirty="0">
                          <a:effectLst/>
                          <a:uFillTx/>
                        </a:rPr>
                        <a:t>semesters. Limited to 4 consecutive</a:t>
                      </a:r>
                      <a:r>
                        <a:rPr lang="en-US" sz="1800" kern="1200" baseline="0" dirty="0">
                          <a:effectLst/>
                          <a:uFillTx/>
                        </a:rPr>
                        <a:t> months.</a:t>
                      </a:r>
                      <a:endParaRPr lang="en-US" sz="1800" dirty="0">
                        <a:effectLst/>
                        <a:uFillTx/>
                        <a:latin typeface="Calibri"/>
                        <a:ea typeface="Times New Roma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B511">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5840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44734-B46E-C64D-8C96-A42FC73F46C5}"/>
              </a:ext>
            </a:extLst>
          </p:cNvPr>
          <p:cNvSpPr>
            <a:spLocks noGrp="1"/>
          </p:cNvSpPr>
          <p:nvPr>
            <p:ph idx="1"/>
          </p:nvPr>
        </p:nvSpPr>
        <p:spPr/>
        <p:txBody>
          <a:bodyPr>
            <a:normAutofit/>
          </a:bodyPr>
          <a:lstStyle/>
          <a:p>
            <a:r>
              <a:rPr lang="en-US" dirty="0" err="1"/>
              <a:t>UCPath</a:t>
            </a:r>
            <a:r>
              <a:rPr lang="en-US" dirty="0"/>
              <a:t> includes the FTE for all jobs when establishing benefits eligibility – this includes jobs on Short Work Break.</a:t>
            </a:r>
          </a:p>
          <a:p>
            <a:r>
              <a:rPr lang="en-US" dirty="0"/>
              <a:t>When processing a SWB transaction, reduce the FTE to 0.01 to avoid inclusion in benefits eligibility.</a:t>
            </a:r>
          </a:p>
          <a:p>
            <a:endParaRPr lang="en-US" dirty="0"/>
          </a:p>
        </p:txBody>
      </p:sp>
      <p:sp>
        <p:nvSpPr>
          <p:cNvPr id="3" name="Title 2">
            <a:extLst>
              <a:ext uri="{FF2B5EF4-FFF2-40B4-BE49-F238E27FC236}">
                <a16:creationId xmlns:a16="http://schemas.microsoft.com/office/drawing/2014/main" id="{F8FDD4A3-153A-1342-9255-E20A4E97E17F}"/>
              </a:ext>
            </a:extLst>
          </p:cNvPr>
          <p:cNvSpPr>
            <a:spLocks noGrp="1"/>
          </p:cNvSpPr>
          <p:nvPr>
            <p:ph type="title"/>
          </p:nvPr>
        </p:nvSpPr>
        <p:spPr/>
        <p:txBody>
          <a:bodyPr>
            <a:normAutofit fontScale="90000"/>
          </a:bodyPr>
          <a:lstStyle/>
          <a:p>
            <a:r>
              <a:rPr lang="en-US" dirty="0"/>
              <a:t>Short Work Break - Benefits</a:t>
            </a:r>
          </a:p>
        </p:txBody>
      </p:sp>
      <p:pic>
        <p:nvPicPr>
          <p:cNvPr id="5" name="Picture 4">
            <a:extLst>
              <a:ext uri="{FF2B5EF4-FFF2-40B4-BE49-F238E27FC236}">
                <a16:creationId xmlns:a16="http://schemas.microsoft.com/office/drawing/2014/main" id="{ADF1E3AC-1281-AC43-A8F2-68C12DB9A6AE}"/>
              </a:ext>
            </a:extLst>
          </p:cNvPr>
          <p:cNvPicPr>
            <a:picLocks noChangeAspect="1"/>
          </p:cNvPicPr>
          <p:nvPr/>
        </p:nvPicPr>
        <p:blipFill>
          <a:blip r:embed="rId2"/>
          <a:stretch>
            <a:fillRect/>
          </a:stretch>
        </p:blipFill>
        <p:spPr>
          <a:xfrm>
            <a:off x="1212492" y="4159875"/>
            <a:ext cx="6667500" cy="2094619"/>
          </a:xfrm>
          <a:prstGeom prst="rect">
            <a:avLst/>
          </a:prstGeom>
        </p:spPr>
      </p:pic>
    </p:spTree>
    <p:extLst>
      <p:ext uri="{BB962C8B-B14F-4D97-AF65-F5344CB8AC3E}">
        <p14:creationId xmlns:p14="http://schemas.microsoft.com/office/powerpoint/2010/main" val="491264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pfexBG8"/>
  <p:tag name="ARTICULATE_DESIGN_ID_UCPATH THEME 1" val="5JyPYhkc"/>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of Training&amp;quot;&quot;/&gt;&lt;property id=&quot;20307&quot; value=&quot;258&quot;/&gt;&lt;/object&gt;&lt;object type=&quot;3&quot; unique_id=&quot;10006&quot;&gt;&lt;property id=&quot;20148&quot; value=&quot;5&quot;/&gt;&lt;property id=&quot;20300&quot; value=&quot;Slide 2 - &amp;quot;Introductions &amp;quot;&quot;/&gt;&lt;property id=&quot;20307&quot; value=&quot;259&quot;/&gt;&lt;/object&gt;&lt;object type=&quot;3&quot; unique_id=&quot;10007&quot;&gt;&lt;property id=&quot;20148&quot; value=&quot;5&quot;/&gt;&lt;property id=&quot;20300&quot; value=&quot;Slide 3 - &amp;quot;General Rules&amp;quot;&quot;/&gt;&lt;property id=&quot;20307&quot; value=&quot;260&quot;/&gt;&lt;/object&gt;&lt;object type=&quot;3&quot; unique_id=&quot;10009&quot;&gt;&lt;property id=&quot;20148&quot; value=&quot;5&quot;/&gt;&lt;property id=&quot;20300&quot; value=&quot;Slide 4 - &amp;quot;Course Agenda&amp;quot;&quot;/&gt;&lt;property id=&quot;20307&quot; value=&quot;262&quot;/&gt;&lt;/object&gt;&lt;object type=&quot;3&quot; unique_id=&quot;10012&quot;&gt;&lt;property id=&quot;20148&quot; value=&quot;5&quot;/&gt;&lt;property id=&quot;20300&quot; value=&quot;Slide 6 - &amp;quot;Course Objectives&amp;quot;&quot;/&gt;&lt;property id=&quot;20307&quot; value=&quot;265&quot;/&gt;&lt;/object&gt;&lt;object type=&quot;3&quot; unique_id=&quot;10013&quot;&gt;&lt;property id=&quot;20148&quot; value=&quot;5&quot;/&gt;&lt;property id=&quot;20300&quot; value=&quot;Slide 7 - &amp;quot;LESSON 1&amp;quot;&quot;/&gt;&lt;property id=&quot;20307&quot; value=&quot;266&quot;/&gt;&lt;/object&gt;&lt;object type=&quot;3&quot; unique_id=&quot;10014&quot;&gt;&lt;property id=&quot;20148&quot; value=&quot;5&quot;/&gt;&lt;property id=&quot;20300&quot; value=&quot;Slide 8 - &amp;quot;Lesson Objectives&amp;quot;&quot;/&gt;&lt;property id=&quot;20307&quot; value=&quot;267&quot;/&gt;&lt;/object&gt;&lt;object type=&quot;3&quot; unique_id=&quot;10033&quot;&gt;&lt;property id=&quot;20148&quot; value=&quot;5&quot;/&gt;&lt;property id=&quot;20300&quot; value=&quot;Slide 9&quot;/&gt;&lt;property id=&quot;20307&quot; value=&quot;286&quot;/&gt;&lt;/object&gt;&lt;object type=&quot;3&quot; unique_id=&quot;10035&quot;&gt;&lt;property id=&quot;20148&quot; value=&quot;5&quot;/&gt;&lt;property id=&quot;20300&quot; value=&quot;Slide 11 - &amp;quot;Please refer to PDF workflows #1, 2, 3&amp;quot;&quot;/&gt;&lt;property id=&quot;20307&quot; value=&quot;288&quot;/&gt;&lt;/object&gt;&lt;object type=&quot;3&quot; unique_id=&quot;10053&quot;&gt;&lt;property id=&quot;20148&quot; value=&quot;5&quot;/&gt;&lt;property id=&quot;20300&quot; value=&quot;Slide 12 - &amp;quot;BREAK TIME&amp;quot;&quot;/&gt;&lt;property id=&quot;20307&quot; value=&quot;306&quot;/&gt;&lt;/object&gt;&lt;object type=&quot;3&quot; unique_id=&quot;10121&quot;&gt;&lt;property id=&quot;20148&quot; value=&quot;5&quot;/&gt;&lt;property id=&quot;20300&quot; value=&quot;Slide 13 - &amp;quot;Instructor Demo&amp;quot;&quot;/&gt;&lt;property id=&quot;20307&quot; value=&quot;374&quot;/&gt;&lt;/object&gt;&lt;object type=&quot;3&quot; unique_id=&quot;10239&quot;&gt;&lt;property id=&quot;20148&quot; value=&quot;5&quot;/&gt;&lt;property id=&quot;20300&quot; value=&quot;Slide 16 - &amp;quot;Reference Material for Review&amp;quot;&quot;/&gt;&lt;property id=&quot;20307&quot; value=&quot;492&quot;/&gt;&lt;/object&gt;&lt;object type=&quot;3&quot; unique_id=&quot;10240&quot;&gt;&lt;property id=&quot;20148&quot; value=&quot;5&quot;/&gt;&lt;property id=&quot;20300&quot; value=&quot;Slide 17 - &amp;quot;Where to Get Help &amp;quot;&quot;/&gt;&lt;property id=&quot;20307&quot; value=&quot;493&quot;/&gt;&lt;/object&gt;&lt;object type=&quot;3&quot; unique_id=&quot;10242&quot;&gt;&lt;property id=&quot;20148&quot; value=&quot;5&quot;/&gt;&lt;property id=&quot;20300&quot; value=&quot;Slide 19 - &amp;quot;Reports Reference Guide (Coming Soon)&amp;quot;&quot;/&gt;&lt;property id=&quot;20307&quot; value=&quot;495&quot;/&gt;&lt;/object&gt;&lt;object type=&quot;3&quot; unique_id=&quot;10243&quot;&gt;&lt;property id=&quot;20148&quot; value=&quot;5&quot;/&gt;&lt;property id=&quot;20300&quot; value=&quot;Slide 18 - &amp;quot;Thank You!&amp;quot;&quot;/&gt;&lt;property id=&quot;20307&quot; value=&quot;496&quot;/&gt;&lt;/object&gt;&lt;object type=&quot;3&quot; unique_id=&quot;10988&quot;&gt;&lt;property id=&quot;20148&quot; value=&quot;5&quot;/&gt;&lt;property id=&quot;20300&quot; value=&quot;Slide 10 - &amp;quot;Lesson Objectives&amp;quot;&quot;/&gt;&lt;property id=&quot;20307&quot; value=&quot;498&quot;/&gt;&lt;/object&gt;&lt;object type=&quot;3&quot; unique_id=&quot;15457&quot;&gt;&lt;property id=&quot;20148&quot; value=&quot;5&quot;/&gt;&lt;property id=&quot;20300&quot; value=&quot;Slide 5 - &amp;quot;Table of Contents&amp;quot;&quot;/&gt;&lt;property id=&quot;20307&quot; value=&quot;506&quot;/&gt;&lt;/object&gt;&lt;object type=&quot;3&quot; unique_id=&quot;15458&quot;&gt;&lt;property id=&quot;20148&quot; value=&quot;5&quot;/&gt;&lt;property id=&quot;20300&quot; value=&quot;Slide 14 - &amp;quot;Course Review&amp;quot;&quot;/&gt;&lt;property id=&quot;20307&quot; value=&quot;507&quot;/&gt;&lt;/object&gt;&lt;object type=&quot;3&quot; unique_id=&quot;15459&quot;&gt;&lt;property id=&quot;20148&quot; value=&quot;5&quot;/&gt;&lt;property id=&quot;20300&quot; value=&quot;Slide 15 - &amp;quot;Course Resources &amp;quot;&quot;/&gt;&lt;property id=&quot;20307&quot; value=&quot;508&quot;/&gt;&lt;/object&gt;&lt;/object&gt;&lt;object type=&quot;8&quot; unique_id=&quot;10486&quot;&gt;&lt;/object&gt;&lt;/object&gt;&lt;/database&gt;"/>
  <p:tag name="SECTOMILLISECCONVERTED" val="1"/>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I Presentation - Training Template" id="{C83B0FFF-FCA8-4EC4-9BF1-2CDCF7751D0C}" vid="{CDF89B03-A75C-48E0-B6CA-CA0F5D3E11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A8420CC564B4B890708A4B957C9CC" ma:contentTypeVersion="4" ma:contentTypeDescription="Create a new document." ma:contentTypeScope="" ma:versionID="46765491ac7f58f7c178be9091d73558">
  <xsd:schema xmlns:xsd="http://www.w3.org/2001/XMLSchema" xmlns:xs="http://www.w3.org/2001/XMLSchema" xmlns:p="http://schemas.microsoft.com/office/2006/metadata/properties" xmlns:ns3="6d738e0e-3e3b-4eaa-889a-9629ae2ca7be" targetNamespace="http://schemas.microsoft.com/office/2006/metadata/properties" ma:root="true" ma:fieldsID="fafbf03b63d6121b1ad4c6e5711b1900" ns3:_="">
    <xsd:import namespace="6d738e0e-3e3b-4eaa-889a-9629ae2ca7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38e0e-3e3b-4eaa-889a-9629ae2ca7b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114686-A3E7-49BA-B939-7312BFA6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38e0e-3e3b-4eaa-889a-9629ae2ca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3342D-6288-4FD4-B2A8-593B68A706C2}">
  <ds:schemaRefs>
    <ds:schemaRef ds:uri="http://purl.org/dc/dcmitype/"/>
    <ds:schemaRef ds:uri="http://purl.org/dc/elements/1.1/"/>
    <ds:schemaRef ds:uri="http://schemas.microsoft.com/office/2006/documentManagement/types"/>
    <ds:schemaRef ds:uri="6d738e0e-3e3b-4eaa-889a-9629ae2ca7be"/>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2E4A351-8750-425A-9121-FE4567E0D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UCI Presentation - Training Template</Template>
  <TotalTime>6276</TotalTime>
  <Words>19451</Words>
  <Application>Microsoft Macintosh PowerPoint</Application>
  <PresentationFormat>On-screen Show (4:3)</PresentationFormat>
  <Paragraphs>1776</Paragraphs>
  <Slides>187</Slides>
  <Notes>167</Notes>
  <HiddenSlides>8</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187</vt:i4>
      </vt:variant>
    </vt:vector>
  </HeadingPairs>
  <TitlesOfParts>
    <vt:vector size="199" baseType="lpstr">
      <vt:lpstr>Yu Gothic Medium</vt:lpstr>
      <vt:lpstr>Arial</vt:lpstr>
      <vt:lpstr>Arial Black</vt:lpstr>
      <vt:lpstr>Calibri</vt:lpstr>
      <vt:lpstr>Courier New</vt:lpstr>
      <vt:lpstr>Microsoft Sans Serif</vt:lpstr>
      <vt:lpstr>Nirmala UI Semilight</vt:lpstr>
      <vt:lpstr>Noto Sans Symbols</vt:lpstr>
      <vt:lpstr>Times New Roman</vt:lpstr>
      <vt:lpstr>Verdana</vt:lpstr>
      <vt:lpstr>Wingdings</vt:lpstr>
      <vt:lpstr>Office Theme</vt:lpstr>
      <vt:lpstr>Welcome to  PayPath Actions  Please locate and open the  Cisco AnyConnect VPN Client while waiting for class to start.</vt:lpstr>
      <vt:lpstr>Steps to Log Into VPN</vt:lpstr>
      <vt:lpstr>Introductions </vt:lpstr>
      <vt:lpstr>Course Agenda</vt:lpstr>
      <vt:lpstr>Course Agenda</vt:lpstr>
      <vt:lpstr>Course Objectives </vt:lpstr>
      <vt:lpstr>Key Concepts &amp; Vocabulary</vt:lpstr>
      <vt:lpstr>Key Concepts &amp; Vocabulary (cont.)</vt:lpstr>
      <vt:lpstr>Payroll Processing Calendar</vt:lpstr>
      <vt:lpstr>Lesson 1</vt:lpstr>
      <vt:lpstr>Lesson Objectives</vt:lpstr>
      <vt:lpstr>PayPath Actions – Overview</vt:lpstr>
      <vt:lpstr>PayPath Actions – Important Notes</vt:lpstr>
      <vt:lpstr>Transactions Processed in PayPath Actions</vt:lpstr>
      <vt:lpstr>PayPath Actions – Examples</vt:lpstr>
      <vt:lpstr>PayPath Actions – Components</vt:lpstr>
      <vt:lpstr>PPS and PayPath</vt:lpstr>
      <vt:lpstr>Person Organizational Summary Overview</vt:lpstr>
      <vt:lpstr>Person Organization Summary</vt:lpstr>
      <vt:lpstr>PayPath Transaction – System Process</vt:lpstr>
      <vt:lpstr>PayPath Actions AWE</vt:lpstr>
      <vt:lpstr>Payroll Processing Calendar</vt:lpstr>
      <vt:lpstr>Transaction Deadlines</vt:lpstr>
      <vt:lpstr>Initiating PayPath Actions</vt:lpstr>
      <vt:lpstr>PayPath Actions Component</vt:lpstr>
      <vt:lpstr>PayPath Actions – Position Data Page</vt:lpstr>
      <vt:lpstr>PayPath Actions – Job Data Page</vt:lpstr>
      <vt:lpstr>PayPath Actions – Additional Pay Data Page</vt:lpstr>
      <vt:lpstr>PayPath Actions – Effective Dates</vt:lpstr>
      <vt:lpstr>Retroactive Changes</vt:lpstr>
      <vt:lpstr>PayPath Transactions –  Action/Action Reason Codes</vt:lpstr>
      <vt:lpstr>PayPath Action Codes – Examples</vt:lpstr>
      <vt:lpstr>PayPath Action Reason Codes – Examples</vt:lpstr>
      <vt:lpstr>PayPath Action/Action Reason Code – Use Cases</vt:lpstr>
      <vt:lpstr>PayPath Actions/Action Reason Code – Use Cases</vt:lpstr>
      <vt:lpstr>PayPath Actions/Action Reason Code – Use Cases</vt:lpstr>
      <vt:lpstr>Job Aid</vt:lpstr>
      <vt:lpstr>PayPath Overview – Key Takeaways</vt:lpstr>
      <vt:lpstr>Lesson Objectives Review</vt:lpstr>
      <vt:lpstr>Knowledge Check</vt:lpstr>
      <vt:lpstr>Multiple Choice</vt:lpstr>
      <vt:lpstr>True or False</vt:lpstr>
      <vt:lpstr>True or False</vt:lpstr>
      <vt:lpstr>Lesson 2</vt:lpstr>
      <vt:lpstr>Lesson Objectives</vt:lpstr>
      <vt:lpstr>What is a Position in UCPath?</vt:lpstr>
      <vt:lpstr>Position Management Overview </vt:lpstr>
      <vt:lpstr>Position vs Job </vt:lpstr>
      <vt:lpstr>Position Data Changes – Overview</vt:lpstr>
      <vt:lpstr>Position Data Changes</vt:lpstr>
      <vt:lpstr>Position Data Changes – Examples  </vt:lpstr>
      <vt:lpstr>Position Data Change – Position Change Reason</vt:lpstr>
      <vt:lpstr>Position Data Change – Key System Steps</vt:lpstr>
      <vt:lpstr>Position Data Page</vt:lpstr>
      <vt:lpstr>Position Changes &amp; Job Data Impacts</vt:lpstr>
      <vt:lpstr>Position Data Effective Date</vt:lpstr>
      <vt:lpstr>Position Update Form</vt:lpstr>
      <vt:lpstr>Changes to Position and Job FTE </vt:lpstr>
      <vt:lpstr>Instructor Demo</vt:lpstr>
      <vt:lpstr>Exercise 1</vt:lpstr>
      <vt:lpstr>Instructor Demo</vt:lpstr>
      <vt:lpstr>Exercise 2</vt:lpstr>
      <vt:lpstr>Instructor Demo</vt:lpstr>
      <vt:lpstr>Exercise 2</vt:lpstr>
      <vt:lpstr>Lesson Objectives Review</vt:lpstr>
      <vt:lpstr>Knowledge Check</vt:lpstr>
      <vt:lpstr>True or False</vt:lpstr>
      <vt:lpstr>Fill-In-The-Blank</vt:lpstr>
      <vt:lpstr>Multiple Choice</vt:lpstr>
      <vt:lpstr>BREAK TIME</vt:lpstr>
      <vt:lpstr>Welcome to  PayPath Actions  Please locate and open the  Cisco AnyConnect VPN Client while waiting for class to start.</vt:lpstr>
      <vt:lpstr>Steps to Log Into VPN</vt:lpstr>
      <vt:lpstr>Course Agenda</vt:lpstr>
      <vt:lpstr>Lesson 3</vt:lpstr>
      <vt:lpstr>Lesson Objectives</vt:lpstr>
      <vt:lpstr>Job Data Changes – Overview</vt:lpstr>
      <vt:lpstr>Job Data Page – Staff Example</vt:lpstr>
      <vt:lpstr>Job Data Page – Academic Example</vt:lpstr>
      <vt:lpstr>Appointment End Date</vt:lpstr>
      <vt:lpstr>Multiple Job Data Changes</vt:lpstr>
      <vt:lpstr>Adding a Row – PayPath Actions</vt:lpstr>
      <vt:lpstr>Instructor Demo </vt:lpstr>
      <vt:lpstr>Job Data Change – Action Reason Codes</vt:lpstr>
      <vt:lpstr>Job Aid</vt:lpstr>
      <vt:lpstr>Job Data Change – Key System Steps</vt:lpstr>
      <vt:lpstr>Job Data Page – Data Entry</vt:lpstr>
      <vt:lpstr>Job Data – Change Types</vt:lpstr>
      <vt:lpstr>Change Type – Data</vt:lpstr>
      <vt:lpstr>Change Type – Pay Change</vt:lpstr>
      <vt:lpstr>Change Type – Job Earnings Distribution</vt:lpstr>
      <vt:lpstr>Instructor Demo</vt:lpstr>
      <vt:lpstr>Exercise 3</vt:lpstr>
      <vt:lpstr>Instructor Demo</vt:lpstr>
      <vt:lpstr>Instructor Demo</vt:lpstr>
      <vt:lpstr>Change Type – Short Work Break</vt:lpstr>
      <vt:lpstr>Change Type – Short Work Break (cont.)</vt:lpstr>
      <vt:lpstr>Short Work Break – Academic Examples</vt:lpstr>
      <vt:lpstr>Short Work Break – Staff Examples</vt:lpstr>
      <vt:lpstr>Short Work Break - Benefits</vt:lpstr>
      <vt:lpstr>Job Aid</vt:lpstr>
      <vt:lpstr>Instructor Demo</vt:lpstr>
      <vt:lpstr>Instructor Demo</vt:lpstr>
      <vt:lpstr>Lesson Objectives Review</vt:lpstr>
      <vt:lpstr>Knowledge Check</vt:lpstr>
      <vt:lpstr>True or False</vt:lpstr>
      <vt:lpstr>Multiple Choice</vt:lpstr>
      <vt:lpstr>Fill-In-The-Blank</vt:lpstr>
      <vt:lpstr>Lesson 4</vt:lpstr>
      <vt:lpstr>Lesson Objectives</vt:lpstr>
      <vt:lpstr>Additional Pay – Overview</vt:lpstr>
      <vt:lpstr>Additional Pay – Overview (cont’d)</vt:lpstr>
      <vt:lpstr>Additional Pay Files</vt:lpstr>
      <vt:lpstr>Payroll Processing Calendar</vt:lpstr>
      <vt:lpstr>UCPath Process Overview – Additional Pay</vt:lpstr>
      <vt:lpstr>Additional Pay – Key System Steps</vt:lpstr>
      <vt:lpstr>Additional Pay Earn Codes</vt:lpstr>
      <vt:lpstr>Additional Pay Data Page</vt:lpstr>
      <vt:lpstr>View Current Additional Pay</vt:lpstr>
      <vt:lpstr>Instructor Demo</vt:lpstr>
      <vt:lpstr>Exercise 4</vt:lpstr>
      <vt:lpstr>Update Additional Pay</vt:lpstr>
      <vt:lpstr>Instructor Demo</vt:lpstr>
      <vt:lpstr>Retroactive Additional Pay</vt:lpstr>
      <vt:lpstr>Retroactive Additional Pay, cont.</vt:lpstr>
      <vt:lpstr>Instructor Demo</vt:lpstr>
      <vt:lpstr>Multiple Additional Pay Actions</vt:lpstr>
      <vt:lpstr>Lesson Objectives Review</vt:lpstr>
      <vt:lpstr>Lesson Assessment</vt:lpstr>
      <vt:lpstr>Fill-In-The-Blank</vt:lpstr>
      <vt:lpstr>True or False</vt:lpstr>
      <vt:lpstr>Multiple Choice</vt:lpstr>
      <vt:lpstr>UCPC Update Forms</vt:lpstr>
      <vt:lpstr>UCPC Update Forms – Position Data</vt:lpstr>
      <vt:lpstr>UCPC Update Forms – Job Data</vt:lpstr>
      <vt:lpstr>UCPC Update Forms – Additional Pay</vt:lpstr>
      <vt:lpstr>Putting It All Together</vt:lpstr>
      <vt:lpstr>Parking Lot</vt:lpstr>
      <vt:lpstr>Reference Material</vt:lpstr>
      <vt:lpstr>Reference Material for Review</vt:lpstr>
      <vt:lpstr>Thank You!</vt:lpstr>
      <vt:lpstr>Welcome to  PayPath Actions  Please locate and open the  Cisco AnyConnect VPN Client while waiting for class to start.</vt:lpstr>
      <vt:lpstr>Steps to Log Into VPN</vt:lpstr>
      <vt:lpstr>Introductions </vt:lpstr>
      <vt:lpstr>PayPath Actions Pt. 2</vt:lpstr>
      <vt:lpstr>Course Objectives</vt:lpstr>
      <vt:lpstr>PayPath Transactions Part 1 -  Review</vt:lpstr>
      <vt:lpstr>Transactions Processed in PayPath Actions</vt:lpstr>
      <vt:lpstr>PayPath Actions AWE</vt:lpstr>
      <vt:lpstr>Payroll Processing Calendar</vt:lpstr>
      <vt:lpstr>Things to Remember …</vt:lpstr>
      <vt:lpstr>Things to Remember …</vt:lpstr>
      <vt:lpstr>Things to Remember …</vt:lpstr>
      <vt:lpstr>PowerPoint Presentation</vt:lpstr>
      <vt:lpstr>Lesson Objectives</vt:lpstr>
      <vt:lpstr>Combination Changes – Overview</vt:lpstr>
      <vt:lpstr>Combination Changes</vt:lpstr>
      <vt:lpstr>Instructor Demo</vt:lpstr>
      <vt:lpstr>Exercise 1</vt:lpstr>
      <vt:lpstr>Instructor Demo</vt:lpstr>
      <vt:lpstr>Exercise 2</vt:lpstr>
      <vt:lpstr>Instructor Demo</vt:lpstr>
      <vt:lpstr>Exercise 3</vt:lpstr>
      <vt:lpstr>Instructor Demo</vt:lpstr>
      <vt:lpstr>Exercise 4</vt:lpstr>
      <vt:lpstr>BREAK TIME</vt:lpstr>
      <vt:lpstr>Lesson Objectives</vt:lpstr>
      <vt:lpstr>Retroactive Transactions</vt:lpstr>
      <vt:lpstr>Process Overview – Retro Pay</vt:lpstr>
      <vt:lpstr>Process Overview</vt:lpstr>
      <vt:lpstr>Retroactive Transaction – No Impact to Pay</vt:lpstr>
      <vt:lpstr>Retroactive Transaction – Impact to Pay</vt:lpstr>
      <vt:lpstr>Additional Info on Retroactive Transactions</vt:lpstr>
      <vt:lpstr>Instructor Demo</vt:lpstr>
      <vt:lpstr>Exercise 5 A/B</vt:lpstr>
      <vt:lpstr>Lesson Objectives Review</vt:lpstr>
      <vt:lpstr>Putting It All Together</vt:lpstr>
      <vt:lpstr>Reference Material</vt:lpstr>
      <vt:lpstr>Where to Get Help </vt:lpstr>
      <vt:lpstr>Where to Get Help</vt:lpstr>
      <vt:lpstr>Additional Resources </vt:lpstr>
      <vt:lpstr>Thank You!</vt:lpstr>
      <vt:lpstr>Course Resources </vt:lpstr>
      <vt:lpstr>Parking Lot</vt:lpstr>
      <vt:lpstr>Reference Material for Review</vt:lpstr>
      <vt:lpstr>Where to Get Help</vt:lpstr>
      <vt:lpstr>PowerPoint Presentation</vt:lpstr>
      <vt:lpstr>Thank You!</vt:lpstr>
    </vt:vector>
  </TitlesOfParts>
  <Company>UC Irvine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dc:title>
  <dc:creator>Angel Rivera</dc:creator>
  <cp:lastModifiedBy>Sheila A. Mercer</cp:lastModifiedBy>
  <cp:revision>75</cp:revision>
  <cp:lastPrinted>2019-05-30T21:53:29Z</cp:lastPrinted>
  <dcterms:created xsi:type="dcterms:W3CDTF">2020-04-07T14:58:13Z</dcterms:created>
  <dcterms:modified xsi:type="dcterms:W3CDTF">2020-06-08T19:14:54Z</dcterms:modified>
  <cp:category>UCI Training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