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9.xml" ContentType="application/vnd.openxmlformats-officedocument.presentationml.tag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9.xml" ContentType="application/vnd.openxmlformats-officedocument.presentationml.notesSlide+xml"/>
  <Override PartName="/ppt/tags/tag41.xml" ContentType="application/vnd.openxmlformats-officedocument.presentationml.tags+xml"/>
  <Override PartName="/ppt/notesSlides/notesSlide20.xml" ContentType="application/vnd.openxmlformats-officedocument.presentationml.notesSlide+xml"/>
  <Override PartName="/ppt/theme/themeOverride2.xml" ContentType="application/vnd.openxmlformats-officedocument.themeOverride+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notesSlides/notesSlide22.xml" ContentType="application/vnd.openxmlformats-officedocument.presentationml.notesSlide+xml"/>
  <Override PartName="/ppt/tags/tag44.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24.xml" ContentType="application/vnd.openxmlformats-officedocument.presentationml.notesSlide+xml"/>
  <Override PartName="/ppt/tags/tag46.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31.xml" ContentType="application/vnd.openxmlformats-officedocument.presentationml.notesSlide+xml"/>
  <Override PartName="/ppt/tags/tag53.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34.xml" ContentType="application/vnd.openxmlformats-officedocument.presentationml.notesSlide+xml"/>
  <Override PartName="/ppt/tags/tag56.xml" ContentType="application/vnd.openxmlformats-officedocument.presentationml.tags+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7.xml" ContentType="application/vnd.openxmlformats-officedocument.presentationml.tags+xml"/>
  <Override PartName="/ppt/notesSlides/notesSlide36.xml" ContentType="application/vnd.openxmlformats-officedocument.presentationml.notesSlide+xml"/>
  <Override PartName="/ppt/tags/tag58.xml" ContentType="application/vnd.openxmlformats-officedocument.presentationml.tags+xml"/>
  <Override PartName="/ppt/notesSlides/notesSlide37.xml" ContentType="application/vnd.openxmlformats-officedocument.presentationml.notesSlide+xml"/>
  <Override PartName="/ppt/tags/tag59.xml" ContentType="application/vnd.openxmlformats-officedocument.presentationml.tags+xml"/>
  <Override PartName="/ppt/notesSlides/notesSlide38.xml" ContentType="application/vnd.openxmlformats-officedocument.presentationml.notesSlide+xml"/>
  <Override PartName="/ppt/theme/themeOverride3.xml" ContentType="application/vnd.openxmlformats-officedocument.themeOverride+xml"/>
  <Override PartName="/ppt/tags/tag60.xml" ContentType="application/vnd.openxmlformats-officedocument.presentationml.tags+xml"/>
  <Override PartName="/ppt/notesSlides/notesSlide39.xml" ContentType="application/vnd.openxmlformats-officedocument.presentationml.notesSlide+xml"/>
  <Override PartName="/ppt/theme/themeOverride4.xml" ContentType="application/vnd.openxmlformats-officedocument.themeOverride+xml"/>
  <Override PartName="/ppt/tags/tag61.xml" ContentType="application/vnd.openxmlformats-officedocument.presentationml.tags+xml"/>
  <Override PartName="/ppt/notesSlides/notesSlide40.xml" ContentType="application/vnd.openxmlformats-officedocument.presentationml.notesSlide+xml"/>
  <Override PartName="/ppt/tags/tag62.xml" ContentType="application/vnd.openxmlformats-officedocument.presentationml.tags+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3.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notesSlides/notesSlide43.xml" ContentType="application/vnd.openxmlformats-officedocument.presentationml.notesSlide+xml"/>
  <Override PartName="/ppt/tags/tag65.xml" ContentType="application/vnd.openxmlformats-officedocument.presentationml.tags+xml"/>
  <Override PartName="/ppt/notesSlides/notesSlide44.xml" ContentType="application/vnd.openxmlformats-officedocument.presentationml.notesSlide+xml"/>
  <Override PartName="/ppt/tags/tag66.xml" ContentType="application/vnd.openxmlformats-officedocument.presentationml.tags+xml"/>
  <Override PartName="/ppt/notesSlides/notesSlide45.xml" ContentType="application/vnd.openxmlformats-officedocument.presentationml.notesSlide+xml"/>
  <Override PartName="/ppt/tags/tag67.xml" ContentType="application/vnd.openxmlformats-officedocument.presentationml.tags+xml"/>
  <Override PartName="/ppt/notesSlides/notesSlide46.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47.xml" ContentType="application/vnd.openxmlformats-officedocument.presentationml.notesSlide+xml"/>
  <Override PartName="/ppt/tags/tag70.xml" ContentType="application/vnd.openxmlformats-officedocument.presentationml.tags+xml"/>
  <Override PartName="/ppt/notesSlides/notesSlide48.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49.xml" ContentType="application/vnd.openxmlformats-officedocument.presentationml.notesSlide+xml"/>
  <Override PartName="/ppt/tags/tag73.xml" ContentType="application/vnd.openxmlformats-officedocument.presentationml.tags+xml"/>
  <Override PartName="/ppt/notesSlides/notesSlide50.xml" ContentType="application/vnd.openxmlformats-officedocument.presentationml.notesSlide+xml"/>
  <Override PartName="/ppt/tags/tag74.xml" ContentType="application/vnd.openxmlformats-officedocument.presentationml.tags+xml"/>
  <Override PartName="/ppt/notesSlides/notesSlide51.xml" ContentType="application/vnd.openxmlformats-officedocument.presentationml.notesSlide+xml"/>
  <Override PartName="/ppt/tags/tag75.xml" ContentType="application/vnd.openxmlformats-officedocument.presentationml.tags+xml"/>
  <Override PartName="/ppt/notesSlides/notesSlide52.xml" ContentType="application/vnd.openxmlformats-officedocument.presentationml.notesSlide+xml"/>
  <Override PartName="/ppt/tags/tag76.xml" ContentType="application/vnd.openxmlformats-officedocument.presentationml.tags+xml"/>
  <Override PartName="/ppt/notesSlides/notesSlide53.xml" ContentType="application/vnd.openxmlformats-officedocument.presentationml.notesSlide+xml"/>
  <Override PartName="/ppt/tags/tag77.xml" ContentType="application/vnd.openxmlformats-officedocument.presentationml.tags+xml"/>
  <Override PartName="/ppt/notesSlides/notesSlide54.xml" ContentType="application/vnd.openxmlformats-officedocument.presentationml.notesSlide+xml"/>
  <Override PartName="/ppt/tags/tag78.xml" ContentType="application/vnd.openxmlformats-officedocument.presentationml.tags+xml"/>
  <Override PartName="/ppt/notesSlides/notesSlide55.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56.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57.xml" ContentType="application/vnd.openxmlformats-officedocument.presentationml.notesSlide+xml"/>
  <Override PartName="/ppt/comments/comment1.xml" ContentType="application/vnd.openxmlformats-officedocument.presentationml.comments+xml"/>
  <Override PartName="/ppt/tags/tag83.xml" ContentType="application/vnd.openxmlformats-officedocument.presentationml.tags+xml"/>
  <Override PartName="/ppt/theme/themeOverride5.xml" ContentType="application/vnd.openxmlformats-officedocument.themeOverride+xml"/>
  <Override PartName="/ppt/tags/tag84.xml" ContentType="application/vnd.openxmlformats-officedocument.presentationml.tags+xml"/>
  <Override PartName="/ppt/notesSlides/notesSlide58.xml" ContentType="application/vnd.openxmlformats-officedocument.presentationml.notesSlide+xml"/>
  <Override PartName="/ppt/comments/comment2.xml" ContentType="application/vnd.openxmlformats-officedocument.presentationml.comments+xml"/>
  <Override PartName="/ppt/tags/tag85.xml" ContentType="application/vnd.openxmlformats-officedocument.presentationml.tags+xml"/>
  <Override PartName="/ppt/notesSlides/notesSlide59.xml" ContentType="application/vnd.openxmlformats-officedocument.presentationml.notesSlide+xml"/>
  <Override PartName="/ppt/tags/tag86.xml" ContentType="application/vnd.openxmlformats-officedocument.presentationml.tags+xml"/>
  <Override PartName="/ppt/notesSlides/notesSlide60.xml" ContentType="application/vnd.openxmlformats-officedocument.presentationml.notesSlide+xml"/>
  <Override PartName="/ppt/tags/tag87.xml" ContentType="application/vnd.openxmlformats-officedocument.presentationml.tags+xml"/>
  <Override PartName="/ppt/notesSlides/notesSlide6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62.xml" ContentType="application/vnd.openxmlformats-officedocument.presentationml.notesSlide+xml"/>
  <Override PartName="/ppt/tags/tag90.xml" ContentType="application/vnd.openxmlformats-officedocument.presentationml.tags+xml"/>
  <Override PartName="/ppt/notesSlides/notesSlide63.xml" ContentType="application/vnd.openxmlformats-officedocument.presentationml.notesSlide+xml"/>
  <Override PartName="/ppt/tags/tag91.xml" ContentType="application/vnd.openxmlformats-officedocument.presentationml.tags+xml"/>
  <Override PartName="/ppt/notesSlides/notesSlide64.xml" ContentType="application/vnd.openxmlformats-officedocument.presentationml.notesSlide+xml"/>
  <Override PartName="/ppt/tags/tag92.xml" ContentType="application/vnd.openxmlformats-officedocument.presentationml.tags+xml"/>
  <Override PartName="/ppt/notesSlides/notesSlide65.xml" ContentType="application/vnd.openxmlformats-officedocument.presentationml.notesSlide+xml"/>
  <Override PartName="/ppt/tags/tag93.xml" ContentType="application/vnd.openxmlformats-officedocument.presentationml.tags+xml"/>
  <Override PartName="/ppt/notesSlides/notesSlide66.xml" ContentType="application/vnd.openxmlformats-officedocument.presentationml.notesSlide+xml"/>
  <Override PartName="/ppt/tags/tag94.xml" ContentType="application/vnd.openxmlformats-officedocument.presentationml.tags+xml"/>
  <Override PartName="/ppt/notesSlides/notesSlide67.xml" ContentType="application/vnd.openxmlformats-officedocument.presentationml.notesSlide+xml"/>
  <Override PartName="/ppt/tags/tag95.xml" ContentType="application/vnd.openxmlformats-officedocument.presentationml.tags+xml"/>
  <Override PartName="/ppt/notesSlides/notesSlide68.xml" ContentType="application/vnd.openxmlformats-officedocument.presentationml.notesSlide+xml"/>
  <Override PartName="/ppt/tags/tag96.xml" ContentType="application/vnd.openxmlformats-officedocument.presentationml.tags+xml"/>
  <Override PartName="/ppt/notesSlides/notesSlide69.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70.xml" ContentType="application/vnd.openxmlformats-officedocument.presentationml.notesSlide+xml"/>
  <Override PartName="/ppt/tags/tag99.xml" ContentType="application/vnd.openxmlformats-officedocument.presentationml.tags+xml"/>
  <Override PartName="/ppt/notesSlides/notesSlide71.xml" ContentType="application/vnd.openxmlformats-officedocument.presentationml.notesSlide+xml"/>
  <Override PartName="/ppt/tags/tag100.xml" ContentType="application/vnd.openxmlformats-officedocument.presentationml.tags+xml"/>
  <Override PartName="/ppt/notesSlides/notesSlide72.xml" ContentType="application/vnd.openxmlformats-officedocument.presentationml.notesSlide+xml"/>
  <Override PartName="/ppt/tags/tag101.xml" ContentType="application/vnd.openxmlformats-officedocument.presentationml.tags+xml"/>
  <Override PartName="/ppt/notesSlides/notesSlide73.xml" ContentType="application/vnd.openxmlformats-officedocument.presentationml.notesSlide+xml"/>
  <Override PartName="/ppt/tags/tag102.xml" ContentType="application/vnd.openxmlformats-officedocument.presentationml.tags+xml"/>
  <Override PartName="/ppt/notesSlides/notesSlide74.xml" ContentType="application/vnd.openxmlformats-officedocument.presentationml.notesSlide+xml"/>
  <Override PartName="/ppt/tags/tag103.xml" ContentType="application/vnd.openxmlformats-officedocument.presentationml.tags+xml"/>
  <Override PartName="/ppt/notesSlides/notesSlide7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76.xml" ContentType="application/vnd.openxmlformats-officedocument.presentationml.notesSlide+xml"/>
  <Override PartName="/ppt/tags/tag106.xml" ContentType="application/vnd.openxmlformats-officedocument.presentationml.tags+xml"/>
  <Override PartName="/ppt/notesSlides/notesSlide77.xml" ContentType="application/vnd.openxmlformats-officedocument.presentationml.notesSlide+xml"/>
  <Override PartName="/ppt/tags/tag107.xml" ContentType="application/vnd.openxmlformats-officedocument.presentationml.tags+xml"/>
  <Override PartName="/ppt/notesSlides/notesSlide78.xml" ContentType="application/vnd.openxmlformats-officedocument.presentationml.notesSlide+xml"/>
  <Override PartName="/ppt/comments/comment3.xml" ContentType="application/vnd.openxmlformats-officedocument.presentationml.comments+xml"/>
  <Override PartName="/ppt/tags/tag108.xml" ContentType="application/vnd.openxmlformats-officedocument.presentationml.tags+xml"/>
  <Override PartName="/ppt/notesSlides/notesSlide79.xml" ContentType="application/vnd.openxmlformats-officedocument.presentationml.notesSlide+xml"/>
  <Override PartName="/ppt/tags/tag109.xml" ContentType="application/vnd.openxmlformats-officedocument.presentationml.tags+xml"/>
  <Override PartName="/ppt/notesSlides/notesSlide80.xml" ContentType="application/vnd.openxmlformats-officedocument.presentationml.notesSlide+xml"/>
  <Override PartName="/ppt/tags/tag110.xml" ContentType="application/vnd.openxmlformats-officedocument.presentationml.tags+xml"/>
  <Override PartName="/ppt/notesSlides/notesSlide81.xml" ContentType="application/vnd.openxmlformats-officedocument.presentationml.notesSlide+xml"/>
  <Override PartName="/ppt/tags/tag111.xml" ContentType="application/vnd.openxmlformats-officedocument.presentationml.tags+xml"/>
  <Override PartName="/ppt/notesSlides/notesSlide82.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83.xml" ContentType="application/vnd.openxmlformats-officedocument.presentationml.notesSlide+xml"/>
  <Override PartName="/ppt/tags/tag117.xml" ContentType="application/vnd.openxmlformats-officedocument.presentationml.tags+xml"/>
  <Override PartName="/ppt/notesSlides/notesSlide8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18.xml" ContentType="application/vnd.openxmlformats-officedocument.presentationml.tags+xml"/>
  <Override PartName="/ppt/tags/tag119.xml" ContentType="application/vnd.openxmlformats-officedocument.presentationml.tags+xml"/>
  <Override PartName="/ppt/notesSlides/notesSlide85.xml" ContentType="application/vnd.openxmlformats-officedocument.presentationml.notesSlide+xml"/>
  <Override PartName="/ppt/tags/tag120.xml" ContentType="application/vnd.openxmlformats-officedocument.presentationml.tags+xml"/>
  <Override PartName="/ppt/notesSlides/notesSlide8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21.xml" ContentType="application/vnd.openxmlformats-officedocument.presentationml.tags+xml"/>
  <Override PartName="/ppt/notesSlides/notesSlide87.xml" ContentType="application/vnd.openxmlformats-officedocument.presentationml.notesSlide+xml"/>
  <Override PartName="/ppt/tags/tag122.xml" ContentType="application/vnd.openxmlformats-officedocument.presentationml.tags+xml"/>
  <Override PartName="/ppt/notesSlides/notesSlide88.xml" ContentType="application/vnd.openxmlformats-officedocument.presentationml.notesSlide+xml"/>
  <Override PartName="/ppt/tags/tag123.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24.xml" ContentType="application/vnd.openxmlformats-officedocument.presentationml.tags+xml"/>
  <Override PartName="/ppt/notesSlides/notesSlide89.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28.xml" ContentType="application/vnd.openxmlformats-officedocument.presentationml.tags+xml"/>
  <Override PartName="/ppt/notesSlides/notesSlide90.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91.xml" ContentType="application/vnd.openxmlformats-officedocument.presentationml.notesSlide+xml"/>
  <Override PartName="/ppt/tags/tag132.xml" ContentType="application/vnd.openxmlformats-officedocument.presentationml.tags+xml"/>
  <Override PartName="/ppt/notesSlides/notesSlide92.xml" ContentType="application/vnd.openxmlformats-officedocument.presentationml.notesSlide+xml"/>
  <Override PartName="/ppt/tags/tag133.xml" ContentType="application/vnd.openxmlformats-officedocument.presentationml.tags+xml"/>
  <Override PartName="/ppt/notesSlides/notesSlide93.xml" ContentType="application/vnd.openxmlformats-officedocument.presentationml.notesSlide+xml"/>
  <Override PartName="/ppt/tags/tag134.xml" ContentType="application/vnd.openxmlformats-officedocument.presentationml.tags+xml"/>
  <Override PartName="/ppt/notesSlides/notesSlide94.xml" ContentType="application/vnd.openxmlformats-officedocument.presentationml.notesSlide+xml"/>
  <Override PartName="/ppt/tags/tag135.xml" ContentType="application/vnd.openxmlformats-officedocument.presentationml.tags+xml"/>
  <Override PartName="/ppt/notesSlides/notesSlide9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36.xml" ContentType="application/vnd.openxmlformats-officedocument.presentationml.tags+xml"/>
  <Override PartName="/ppt/notesSlides/notesSlide96.xml" ContentType="application/vnd.openxmlformats-officedocument.presentationml.notesSlide+xml"/>
  <Override PartName="/ppt/tags/tag137.xml" ContentType="application/vnd.openxmlformats-officedocument.presentationml.tags+xml"/>
  <Override PartName="/ppt/notesSlides/notesSlide97.xml" ContentType="application/vnd.openxmlformats-officedocument.presentationml.notesSlide+xml"/>
  <Override PartName="/ppt/tags/tag138.xml" ContentType="application/vnd.openxmlformats-officedocument.presentationml.tags+xml"/>
  <Override PartName="/ppt/notesSlides/notesSlide98.xml" ContentType="application/vnd.openxmlformats-officedocument.presentationml.notesSlide+xml"/>
  <Override PartName="/ppt/tags/tag139.xml" ContentType="application/vnd.openxmlformats-officedocument.presentationml.tags+xml"/>
  <Override PartName="/ppt/notesSlides/notesSlide99.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100.xml" ContentType="application/vnd.openxmlformats-officedocument.presentationml.notesSlide+xml"/>
  <Override PartName="/ppt/tags/tag142.xml" ContentType="application/vnd.openxmlformats-officedocument.presentationml.tags+xml"/>
  <Override PartName="/ppt/notesSlides/notesSlide101.xml" ContentType="application/vnd.openxmlformats-officedocument.presentationml.notesSlide+xml"/>
  <Override PartName="/ppt/tags/tag143.xml" ContentType="application/vnd.openxmlformats-officedocument.presentationml.tags+xml"/>
  <Override PartName="/ppt/notesSlides/notesSlide102.xml" ContentType="application/vnd.openxmlformats-officedocument.presentationml.notesSlide+xml"/>
  <Override PartName="/ppt/tags/tag144.xml" ContentType="application/vnd.openxmlformats-officedocument.presentationml.tags+xml"/>
  <Override PartName="/ppt/notesSlides/notesSlide103.xml" ContentType="application/vnd.openxmlformats-officedocument.presentationml.notesSlide+xml"/>
  <Override PartName="/ppt/tags/tag145.xml" ContentType="application/vnd.openxmlformats-officedocument.presentationml.tags+xml"/>
  <Override PartName="/ppt/notesSlides/notesSlide104.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105.xml" ContentType="application/vnd.openxmlformats-officedocument.presentationml.notesSlide+xml"/>
  <Override PartName="/ppt/tags/tag148.xml" ContentType="application/vnd.openxmlformats-officedocument.presentationml.tags+xml"/>
  <Override PartName="/ppt/notesSlides/notesSlide106.xml" ContentType="application/vnd.openxmlformats-officedocument.presentationml.notesSlide+xml"/>
  <Override PartName="/ppt/tags/tag149.xml" ContentType="application/vnd.openxmlformats-officedocument.presentationml.tags+xml"/>
  <Override PartName="/ppt/notesSlides/notesSlide107.xml" ContentType="application/vnd.openxmlformats-officedocument.presentationml.notesSlide+xml"/>
  <Override PartName="/ppt/tags/tag150.xml" ContentType="application/vnd.openxmlformats-officedocument.presentationml.tags+xml"/>
  <Override PartName="/ppt/notesSlides/notesSlide108.xml" ContentType="application/vnd.openxmlformats-officedocument.presentationml.notesSlide+xml"/>
  <Override PartName="/ppt/tags/tag151.xml" ContentType="application/vnd.openxmlformats-officedocument.presentationml.tags+xml"/>
  <Override PartName="/ppt/notesSlides/notesSlide109.xml" ContentType="application/vnd.openxmlformats-officedocument.presentationml.notesSlide+xml"/>
  <Override PartName="/ppt/tags/tag152.xml" ContentType="application/vnd.openxmlformats-officedocument.presentationml.tags+xml"/>
  <Override PartName="/ppt/notesSlides/notesSlide110.xml" ContentType="application/vnd.openxmlformats-officedocument.presentationml.notesSlide+xml"/>
  <Override PartName="/ppt/tags/tag153.xml" ContentType="application/vnd.openxmlformats-officedocument.presentationml.tags+xml"/>
  <Override PartName="/ppt/notesSlides/notesSlide111.xml" ContentType="application/vnd.openxmlformats-officedocument.presentationml.notesSlide+xml"/>
  <Override PartName="/ppt/tags/tag154.xml" ContentType="application/vnd.openxmlformats-officedocument.presentationml.tags+xml"/>
  <Override PartName="/ppt/notesSlides/notesSlide112.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1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59.xml" ContentType="application/vnd.openxmlformats-officedocument.presentationml.tags+xml"/>
  <Override PartName="/ppt/tags/tag160.xml" ContentType="application/vnd.openxmlformats-officedocument.presentationml.tags+xml"/>
  <Override PartName="/ppt/notesSlides/notesSlide114.xml" ContentType="application/vnd.openxmlformats-officedocument.presentationml.notesSlide+xml"/>
  <Override PartName="/ppt/tags/tag161.xml" ContentType="application/vnd.openxmlformats-officedocument.presentationml.tags+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7"/>
  </p:notesMasterIdLst>
  <p:handoutMasterIdLst>
    <p:handoutMasterId r:id="rId148"/>
  </p:handoutMasterIdLst>
  <p:sldIdLst>
    <p:sldId id="898" r:id="rId5"/>
    <p:sldId id="964" r:id="rId6"/>
    <p:sldId id="888" r:id="rId7"/>
    <p:sldId id="262" r:id="rId8"/>
    <p:sldId id="511" r:id="rId9"/>
    <p:sldId id="508" r:id="rId10"/>
    <p:sldId id="509" r:id="rId11"/>
    <p:sldId id="266" r:id="rId12"/>
    <p:sldId id="267" r:id="rId13"/>
    <p:sldId id="512" r:id="rId14"/>
    <p:sldId id="516" r:id="rId15"/>
    <p:sldId id="517" r:id="rId16"/>
    <p:sldId id="518" r:id="rId17"/>
    <p:sldId id="519" r:id="rId18"/>
    <p:sldId id="556" r:id="rId19"/>
    <p:sldId id="741" r:id="rId20"/>
    <p:sldId id="742" r:id="rId21"/>
    <p:sldId id="745" r:id="rId22"/>
    <p:sldId id="743" r:id="rId23"/>
    <p:sldId id="744" r:id="rId24"/>
    <p:sldId id="727" r:id="rId25"/>
    <p:sldId id="531" r:id="rId26"/>
    <p:sldId id="526" r:id="rId27"/>
    <p:sldId id="527" r:id="rId28"/>
    <p:sldId id="528" r:id="rId29"/>
    <p:sldId id="513" r:id="rId30"/>
    <p:sldId id="514" r:id="rId31"/>
    <p:sldId id="529" r:id="rId32"/>
    <p:sldId id="530" r:id="rId33"/>
    <p:sldId id="549" r:id="rId34"/>
    <p:sldId id="548" r:id="rId35"/>
    <p:sldId id="550" r:id="rId36"/>
    <p:sldId id="551" r:id="rId37"/>
    <p:sldId id="552" r:id="rId38"/>
    <p:sldId id="553" r:id="rId39"/>
    <p:sldId id="678" r:id="rId40"/>
    <p:sldId id="679" r:id="rId41"/>
    <p:sldId id="525" r:id="rId42"/>
    <p:sldId id="966" r:id="rId43"/>
    <p:sldId id="967" r:id="rId44"/>
    <p:sldId id="728" r:id="rId45"/>
    <p:sldId id="729" r:id="rId46"/>
    <p:sldId id="558" r:id="rId47"/>
    <p:sldId id="968" r:id="rId48"/>
    <p:sldId id="969" r:id="rId49"/>
    <p:sldId id="559" r:id="rId50"/>
    <p:sldId id="560" r:id="rId51"/>
    <p:sldId id="561" r:id="rId52"/>
    <p:sldId id="890" r:id="rId53"/>
    <p:sldId id="562" r:id="rId54"/>
    <p:sldId id="563" r:id="rId55"/>
    <p:sldId id="893" r:id="rId56"/>
    <p:sldId id="698" r:id="rId57"/>
    <p:sldId id="564" r:id="rId58"/>
    <p:sldId id="565" r:id="rId59"/>
    <p:sldId id="700" r:id="rId60"/>
    <p:sldId id="566" r:id="rId61"/>
    <p:sldId id="569" r:id="rId62"/>
    <p:sldId id="570" r:id="rId63"/>
    <p:sldId id="571" r:id="rId64"/>
    <p:sldId id="575" r:id="rId65"/>
    <p:sldId id="856" r:id="rId66"/>
    <p:sldId id="572" r:id="rId67"/>
    <p:sldId id="894" r:id="rId68"/>
    <p:sldId id="573" r:id="rId69"/>
    <p:sldId id="861" r:id="rId70"/>
    <p:sldId id="577" r:id="rId71"/>
    <p:sldId id="578" r:id="rId72"/>
    <p:sldId id="857" r:id="rId73"/>
    <p:sldId id="860" r:id="rId74"/>
    <p:sldId id="858" r:id="rId75"/>
    <p:sldId id="859" r:id="rId76"/>
    <p:sldId id="862" r:id="rId77"/>
    <p:sldId id="704" r:id="rId78"/>
    <p:sldId id="582" r:id="rId79"/>
    <p:sldId id="584" r:id="rId80"/>
    <p:sldId id="706" r:id="rId81"/>
    <p:sldId id="868" r:id="rId82"/>
    <p:sldId id="869" r:id="rId83"/>
    <p:sldId id="588" r:id="rId84"/>
    <p:sldId id="587" r:id="rId85"/>
    <p:sldId id="870" r:id="rId86"/>
    <p:sldId id="598" r:id="rId87"/>
    <p:sldId id="723" r:id="rId88"/>
    <p:sldId id="871" r:id="rId89"/>
    <p:sldId id="599" r:id="rId90"/>
    <p:sldId id="593" r:id="rId91"/>
    <p:sldId id="726" r:id="rId92"/>
    <p:sldId id="589" r:id="rId93"/>
    <p:sldId id="717" r:id="rId94"/>
    <p:sldId id="896" r:id="rId95"/>
    <p:sldId id="895" r:id="rId96"/>
    <p:sldId id="873" r:id="rId97"/>
    <p:sldId id="874" r:id="rId98"/>
    <p:sldId id="875" r:id="rId99"/>
    <p:sldId id="881" r:id="rId100"/>
    <p:sldId id="986" r:id="rId101"/>
    <p:sldId id="715" r:id="rId102"/>
    <p:sldId id="970" r:id="rId103"/>
    <p:sldId id="971" r:id="rId104"/>
    <p:sldId id="972" r:id="rId105"/>
    <p:sldId id="973" r:id="rId106"/>
    <p:sldId id="974" r:id="rId107"/>
    <p:sldId id="975" r:id="rId108"/>
    <p:sldId id="976" r:id="rId109"/>
    <p:sldId id="977" r:id="rId110"/>
    <p:sldId id="978" r:id="rId111"/>
    <p:sldId id="979" r:id="rId112"/>
    <p:sldId id="980" r:id="rId113"/>
    <p:sldId id="981" r:id="rId114"/>
    <p:sldId id="982" r:id="rId115"/>
    <p:sldId id="983" r:id="rId116"/>
    <p:sldId id="984" r:id="rId117"/>
    <p:sldId id="985" r:id="rId118"/>
    <p:sldId id="996" r:id="rId119"/>
    <p:sldId id="987" r:id="rId120"/>
    <p:sldId id="683" r:id="rId121"/>
    <p:sldId id="684" r:id="rId122"/>
    <p:sldId id="685" r:id="rId123"/>
    <p:sldId id="686" r:id="rId124"/>
    <p:sldId id="879" r:id="rId125"/>
    <p:sldId id="689" r:id="rId126"/>
    <p:sldId id="690" r:id="rId127"/>
    <p:sldId id="691" r:id="rId128"/>
    <p:sldId id="695" r:id="rId129"/>
    <p:sldId id="694" r:id="rId130"/>
    <p:sldId id="880" r:id="rId131"/>
    <p:sldId id="594" r:id="rId132"/>
    <p:sldId id="595" r:id="rId133"/>
    <p:sldId id="597" r:id="rId134"/>
    <p:sldId id="635" r:id="rId135"/>
    <p:sldId id="632" r:id="rId136"/>
    <p:sldId id="633" r:id="rId137"/>
    <p:sldId id="634" r:id="rId138"/>
    <p:sldId id="737" r:id="rId139"/>
    <p:sldId id="988" r:id="rId140"/>
    <p:sldId id="989" r:id="rId141"/>
    <p:sldId id="990" r:id="rId142"/>
    <p:sldId id="991" r:id="rId143"/>
    <p:sldId id="992" r:id="rId144"/>
    <p:sldId id="994" r:id="rId145"/>
    <p:sldId id="995" r:id="rId146"/>
  </p:sldIdLst>
  <p:sldSz cx="9144000" cy="6858000" type="screen4x3"/>
  <p:notesSz cx="7010400" cy="9296400"/>
  <p:custDataLst>
    <p:tags r:id="rId1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DB0337-2D00-D14E-8FDA-1480ACC8AB65}">
          <p14:sldIdLst>
            <p14:sldId id="898"/>
            <p14:sldId id="964"/>
            <p14:sldId id="888"/>
            <p14:sldId id="262"/>
            <p14:sldId id="511"/>
            <p14:sldId id="508"/>
            <p14:sldId id="509"/>
            <p14:sldId id="266"/>
            <p14:sldId id="267"/>
            <p14:sldId id="512"/>
            <p14:sldId id="516"/>
            <p14:sldId id="517"/>
            <p14:sldId id="518"/>
            <p14:sldId id="519"/>
            <p14:sldId id="556"/>
            <p14:sldId id="741"/>
            <p14:sldId id="742"/>
            <p14:sldId id="745"/>
            <p14:sldId id="743"/>
            <p14:sldId id="744"/>
            <p14:sldId id="727"/>
            <p14:sldId id="531"/>
            <p14:sldId id="526"/>
            <p14:sldId id="527"/>
            <p14:sldId id="528"/>
            <p14:sldId id="513"/>
            <p14:sldId id="514"/>
            <p14:sldId id="529"/>
            <p14:sldId id="530"/>
            <p14:sldId id="549"/>
            <p14:sldId id="548"/>
            <p14:sldId id="550"/>
            <p14:sldId id="551"/>
            <p14:sldId id="552"/>
            <p14:sldId id="553"/>
            <p14:sldId id="678"/>
            <p14:sldId id="679"/>
            <p14:sldId id="525"/>
            <p14:sldId id="966"/>
            <p14:sldId id="967"/>
            <p14:sldId id="728"/>
            <p14:sldId id="729"/>
            <p14:sldId id="558"/>
            <p14:sldId id="968"/>
            <p14:sldId id="969"/>
            <p14:sldId id="559"/>
            <p14:sldId id="560"/>
            <p14:sldId id="561"/>
            <p14:sldId id="890"/>
            <p14:sldId id="562"/>
            <p14:sldId id="563"/>
            <p14:sldId id="893"/>
            <p14:sldId id="698"/>
            <p14:sldId id="564"/>
            <p14:sldId id="565"/>
            <p14:sldId id="700"/>
            <p14:sldId id="566"/>
            <p14:sldId id="569"/>
            <p14:sldId id="570"/>
            <p14:sldId id="571"/>
            <p14:sldId id="575"/>
            <p14:sldId id="856"/>
            <p14:sldId id="572"/>
            <p14:sldId id="894"/>
            <p14:sldId id="573"/>
            <p14:sldId id="861"/>
            <p14:sldId id="577"/>
            <p14:sldId id="578"/>
            <p14:sldId id="857"/>
            <p14:sldId id="860"/>
            <p14:sldId id="858"/>
            <p14:sldId id="859"/>
            <p14:sldId id="862"/>
            <p14:sldId id="704"/>
            <p14:sldId id="582"/>
            <p14:sldId id="584"/>
            <p14:sldId id="706"/>
            <p14:sldId id="868"/>
            <p14:sldId id="869"/>
            <p14:sldId id="588"/>
            <p14:sldId id="587"/>
            <p14:sldId id="870"/>
            <p14:sldId id="598"/>
            <p14:sldId id="723"/>
            <p14:sldId id="871"/>
            <p14:sldId id="599"/>
            <p14:sldId id="593"/>
            <p14:sldId id="726"/>
            <p14:sldId id="589"/>
            <p14:sldId id="717"/>
            <p14:sldId id="896"/>
            <p14:sldId id="895"/>
            <p14:sldId id="873"/>
            <p14:sldId id="874"/>
            <p14:sldId id="875"/>
            <p14:sldId id="881"/>
            <p14:sldId id="986"/>
            <p14:sldId id="715"/>
            <p14:sldId id="970"/>
            <p14:sldId id="971"/>
            <p14:sldId id="972"/>
            <p14:sldId id="973"/>
            <p14:sldId id="974"/>
            <p14:sldId id="975"/>
            <p14:sldId id="976"/>
            <p14:sldId id="977"/>
            <p14:sldId id="978"/>
            <p14:sldId id="979"/>
            <p14:sldId id="980"/>
            <p14:sldId id="981"/>
            <p14:sldId id="982"/>
            <p14:sldId id="983"/>
            <p14:sldId id="984"/>
            <p14:sldId id="985"/>
            <p14:sldId id="996"/>
            <p14:sldId id="987"/>
            <p14:sldId id="683"/>
            <p14:sldId id="684"/>
            <p14:sldId id="685"/>
            <p14:sldId id="686"/>
            <p14:sldId id="879"/>
            <p14:sldId id="689"/>
            <p14:sldId id="690"/>
            <p14:sldId id="691"/>
            <p14:sldId id="695"/>
            <p14:sldId id="694"/>
            <p14:sldId id="880"/>
            <p14:sldId id="594"/>
            <p14:sldId id="595"/>
            <p14:sldId id="597"/>
            <p14:sldId id="635"/>
            <p14:sldId id="632"/>
            <p14:sldId id="633"/>
            <p14:sldId id="634"/>
            <p14:sldId id="737"/>
            <p14:sldId id="988"/>
            <p14:sldId id="989"/>
            <p14:sldId id="990"/>
            <p14:sldId id="991"/>
            <p14:sldId id="992"/>
            <p14:sldId id="994"/>
            <p14:sldId id="9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hendra@uci.edu (Janai Hendra)" initials="jH" lastIdx="11" clrIdx="6">
    <p:extLst>
      <p:ext uri="{19B8F6BF-5375-455C-9EA6-DF929625EA0E}">
        <p15:presenceInfo xmlns:p15="http://schemas.microsoft.com/office/powerpoint/2012/main" userId="SHENDRA@UCI.EDU" providerId="AD"/>
      </p:ext>
    </p:extLst>
  </p:cmAuthor>
  <p:cmAuthor id="1" name="Nancy Chen Lane" initials="NCL" lastIdx="17" clrIdx="0">
    <p:extLst/>
  </p:cmAuthor>
  <p:cmAuthor id="2" name="Ola Skalimowska" initials="OS" lastIdx="47" clrIdx="1">
    <p:extLst>
      <p:ext uri="{19B8F6BF-5375-455C-9EA6-DF929625EA0E}">
        <p15:presenceInfo xmlns:p15="http://schemas.microsoft.com/office/powerpoint/2012/main" userId="S-1-5-21-497440546-3349810628-3187559507-47281" providerId="AD"/>
      </p:ext>
    </p:extLst>
  </p:cmAuthor>
  <p:cmAuthor id="3" name="Angel Rivera" initials="AR" lastIdx="11" clrIdx="3">
    <p:extLst>
      <p:ext uri="{19B8F6BF-5375-455C-9EA6-DF929625EA0E}">
        <p15:presenceInfo xmlns:p15="http://schemas.microsoft.com/office/powerpoint/2012/main" userId="S-1-5-21-497440546-3349810628-3187559507-63982" providerId="AD"/>
      </p:ext>
    </p:extLst>
  </p:cmAuthor>
  <p:cmAuthor id="4" name="Andrea Garrison" initials="AG" lastIdx="26" clrIdx="2">
    <p:extLst>
      <p:ext uri="{19B8F6BF-5375-455C-9EA6-DF929625EA0E}">
        <p15:presenceInfo xmlns:p15="http://schemas.microsoft.com/office/powerpoint/2012/main" userId="S-1-5-21-497440546-3349810628-3187559507-67875" providerId="AD"/>
      </p:ext>
    </p:extLst>
  </p:cmAuthor>
  <p:cmAuthor id="5" name="Sheila A. Mercer" initials="SAM" lastIdx="17" clrIdx="4">
    <p:extLst>
      <p:ext uri="{19B8F6BF-5375-455C-9EA6-DF929625EA0E}">
        <p15:presenceInfo xmlns:p15="http://schemas.microsoft.com/office/powerpoint/2012/main" userId="S-1-5-21-497440546-3349810628-3187559507-17500" providerId="AD"/>
      </p:ext>
    </p:extLst>
  </p:cmAuthor>
  <p:cmAuthor id="6" name="Carolyn Murry" initials="CM" lastIdx="29" clrIdx="5">
    <p:extLst>
      <p:ext uri="{19B8F6BF-5375-455C-9EA6-DF929625EA0E}">
        <p15:presenceInfo xmlns:p15="http://schemas.microsoft.com/office/powerpoint/2012/main" userId="S-1-5-21-497440546-3349810628-3187559507-199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64A4"/>
    <a:srgbClr val="09548D"/>
    <a:srgbClr val="1E4386"/>
    <a:srgbClr val="FFD200"/>
    <a:srgbClr val="99CCFF"/>
    <a:srgbClr val="3399FF"/>
    <a:srgbClr val="0066CC"/>
    <a:srgbClr val="FF3399"/>
    <a:srgbClr val="FF6F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39" autoAdjust="0"/>
    <p:restoredTop sz="93775" autoAdjust="0"/>
  </p:normalViewPr>
  <p:slideViewPr>
    <p:cSldViewPr snapToGrid="0" snapToObjects="1">
      <p:cViewPr varScale="1">
        <p:scale>
          <a:sx n="69" d="100"/>
          <a:sy n="69" d="100"/>
        </p:scale>
        <p:origin x="918" y="48"/>
      </p:cViewPr>
      <p:guideLst>
        <p:guide orient="horz" pos="2160"/>
        <p:guide pos="2880"/>
      </p:guideLst>
    </p:cSldViewPr>
  </p:slideViewPr>
  <p:outlineViewPr>
    <p:cViewPr>
      <p:scale>
        <a:sx n="33" d="100"/>
        <a:sy n="33" d="100"/>
      </p:scale>
      <p:origin x="0" y="-6594"/>
    </p:cViewPr>
  </p:outlineViewPr>
  <p:notesTextViewPr>
    <p:cViewPr>
      <p:scale>
        <a:sx n="3" d="2"/>
        <a:sy n="3" d="2"/>
      </p:scale>
      <p:origin x="0" y="0"/>
    </p:cViewPr>
  </p:notesTextViewPr>
  <p:sorterViewPr>
    <p:cViewPr>
      <p:scale>
        <a:sx n="150" d="100"/>
        <a:sy n="150" d="100"/>
      </p:scale>
      <p:origin x="0" y="-29040"/>
    </p:cViewPr>
  </p:sorterViewPr>
  <p:notesViewPr>
    <p:cSldViewPr snapToGrid="0" snapToObjects="1">
      <p:cViewPr varScale="1">
        <p:scale>
          <a:sx n="86" d="100"/>
          <a:sy n="86" d="100"/>
        </p:scale>
        <p:origin x="382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tags" Target="tags/tag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commentAuthors" Target="commentAuthors.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handoutMaster" Target="handoutMasters/handoutMaster1.xml"/><Relationship Id="rId15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19-07-03T16:17:50.500" idx="7">
    <p:pos x="10" y="10"/>
    <p:text>Unclear on the trainer comment.  Currently in PPS, we see the Annual amount as well as the Monthly amount (annual amount shown on appt., monthly amount shown on distribution)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7" dt="2019-07-03T16:23:45.256" idx="8">
    <p:pos x="10" y="10"/>
    <p:text>For some reason, I could not add a trainer note:  Faculty who are paid off-scale will have two compensation pay components in UCPath (vs. the one they currently have in PPS). One line will show the scale amount ("salary step"), and the other line will show the off-scale amount ("manual")</p:text>
    <p:extLst>
      <p:ext uri="{C676402C-5697-4E1C-873F-D02D1690AC5C}">
        <p15:threadingInfo xmlns:p15="http://schemas.microsoft.com/office/powerpoint/2012/main" timeZoneBias="420"/>
      </p:ext>
    </p:extLst>
  </p:cm>
  <p:cm authorId="4" dt="2019-07-09T11:13:21.823" idx="20">
    <p:pos x="10" y="106"/>
    <p:text>Added this as a speaker note.</p:text>
    <p:extLst>
      <p:ext uri="{C676402C-5697-4E1C-873F-D02D1690AC5C}">
        <p15:threadingInfo xmlns:p15="http://schemas.microsoft.com/office/powerpoint/2012/main" timeZoneBias="420">
          <p15:parentCm authorId="7" idx="8"/>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0-02-18T16:01:28.289" idx="9">
    <p:pos x="10" y="10"/>
    <p:text>CWRs need to have the union code identified on the template. (does not derive from job code)</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A7F5C-E271-4CD5-A307-A25AD5062F9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76D0D2C-4894-45F8-9583-18D75E25F0AD}">
      <dgm:prSet phldrT="[Text]"/>
      <dgm:spPr>
        <a:solidFill>
          <a:srgbClr val="1D579B"/>
        </a:solidFill>
        <a:ln>
          <a:noFill/>
        </a:ln>
      </dgm:spPr>
      <dgm:t>
        <a:bodyPr/>
        <a:lstStyle/>
        <a:p>
          <a:r>
            <a:rPr lang="en-US" dirty="0" smtClean="0"/>
            <a:t>1. </a:t>
          </a:r>
          <a:r>
            <a:rPr lang="en-US" dirty="0"/>
            <a:t>Template Transactions Overview</a:t>
          </a:r>
        </a:p>
      </dgm:t>
    </dgm:pt>
    <dgm:pt modelId="{50159EED-2F39-4547-9E4B-F062664FBA6F}" type="parTrans" cxnId="{A553C557-9E69-4077-BBFC-315963C76A26}">
      <dgm:prSet/>
      <dgm:spPr/>
      <dgm:t>
        <a:bodyPr/>
        <a:lstStyle/>
        <a:p>
          <a:endParaRPr lang="en-US"/>
        </a:p>
      </dgm:t>
    </dgm:pt>
    <dgm:pt modelId="{F98D2A06-0291-44BE-9AE3-158A682CE56C}" type="sibTrans" cxnId="{A553C557-9E69-4077-BBFC-315963C76A26}">
      <dgm:prSet/>
      <dgm:spPr/>
      <dgm:t>
        <a:bodyPr/>
        <a:lstStyle/>
        <a:p>
          <a:endParaRPr lang="en-US"/>
        </a:p>
      </dgm:t>
    </dgm:pt>
    <dgm:pt modelId="{B029579B-4DF3-4D51-AC6E-A40D5F9E06B2}">
      <dgm:prSet phldrT="[Text]"/>
      <dgm:spPr>
        <a:solidFill>
          <a:srgbClr val="1D579B"/>
        </a:solidFill>
        <a:ln>
          <a:noFill/>
        </a:ln>
      </dgm:spPr>
      <dgm:t>
        <a:bodyPr/>
        <a:lstStyle/>
        <a:p>
          <a:r>
            <a:rPr lang="en-US" dirty="0" smtClean="0"/>
            <a:t>4. </a:t>
          </a:r>
          <a:r>
            <a:rPr lang="en-US" dirty="0" smtClean="0"/>
            <a:t>Approvals and Transaction Status</a:t>
          </a:r>
          <a:endParaRPr lang="en-US" dirty="0"/>
        </a:p>
      </dgm:t>
    </dgm:pt>
    <dgm:pt modelId="{C18BA7F4-D73F-4ED5-9EBF-CA537383C772}" type="parTrans" cxnId="{EEB9F3AB-479A-4EF4-AFF8-EA4F56D3B97C}">
      <dgm:prSet/>
      <dgm:spPr/>
      <dgm:t>
        <a:bodyPr/>
        <a:lstStyle/>
        <a:p>
          <a:endParaRPr lang="en-US"/>
        </a:p>
      </dgm:t>
    </dgm:pt>
    <dgm:pt modelId="{E625DB8B-AF70-42CB-9BBB-2C8B7D4E46D5}" type="sibTrans" cxnId="{EEB9F3AB-479A-4EF4-AFF8-EA4F56D3B97C}">
      <dgm:prSet/>
      <dgm:spPr/>
      <dgm:t>
        <a:bodyPr/>
        <a:lstStyle/>
        <a:p>
          <a:endParaRPr lang="en-US"/>
        </a:p>
      </dgm:t>
    </dgm:pt>
    <dgm:pt modelId="{6287FBF7-90BA-44CD-A9C2-3BE6956DFE67}">
      <dgm:prSet phldrT="[Text]"/>
      <dgm:spPr>
        <a:solidFill>
          <a:srgbClr val="1D579B"/>
        </a:solidFill>
        <a:ln>
          <a:noFill/>
        </a:ln>
      </dgm:spPr>
      <dgm:t>
        <a:bodyPr/>
        <a:lstStyle/>
        <a:p>
          <a:r>
            <a:rPr lang="en-US" dirty="0" smtClean="0"/>
            <a:t>2. </a:t>
          </a:r>
          <a:r>
            <a:rPr lang="en-US" dirty="0"/>
            <a:t>Full Hire</a:t>
          </a:r>
        </a:p>
      </dgm:t>
    </dgm:pt>
    <dgm:pt modelId="{44E4CCA2-78A7-41C5-8E6B-DC5AF2ED221C}" type="parTrans" cxnId="{94B8FE7A-2C7C-44C0-91B7-A5AD03BFFA83}">
      <dgm:prSet/>
      <dgm:spPr/>
      <dgm:t>
        <a:bodyPr/>
        <a:lstStyle/>
        <a:p>
          <a:endParaRPr lang="en-US"/>
        </a:p>
      </dgm:t>
    </dgm:pt>
    <dgm:pt modelId="{83FD1826-CAA7-4626-A8AA-3BCA9D9B41A3}" type="sibTrans" cxnId="{94B8FE7A-2C7C-44C0-91B7-A5AD03BFFA83}">
      <dgm:prSet/>
      <dgm:spPr/>
      <dgm:t>
        <a:bodyPr/>
        <a:lstStyle/>
        <a:p>
          <a:endParaRPr lang="en-US"/>
        </a:p>
      </dgm:t>
    </dgm:pt>
    <dgm:pt modelId="{1B3D8230-38E6-4C1A-9E5D-336E0C11BF5A}">
      <dgm:prSet phldrT="[Text]"/>
      <dgm:spPr>
        <a:solidFill>
          <a:srgbClr val="1D579B"/>
        </a:solidFill>
        <a:ln>
          <a:noFill/>
        </a:ln>
      </dgm:spPr>
      <dgm:t>
        <a:bodyPr/>
        <a:lstStyle/>
        <a:p>
          <a:r>
            <a:rPr lang="en-US" dirty="0" smtClean="0"/>
            <a:t>3. Concurrent Hire</a:t>
          </a:r>
          <a:endParaRPr lang="en-US" dirty="0"/>
        </a:p>
      </dgm:t>
    </dgm:pt>
    <dgm:pt modelId="{F2FAB846-E2E1-4CD5-B98A-42324808E86E}" type="parTrans" cxnId="{CC6B3624-4B51-479D-9A1E-DF118052FD3E}">
      <dgm:prSet/>
      <dgm:spPr/>
      <dgm:t>
        <a:bodyPr/>
        <a:lstStyle/>
        <a:p>
          <a:endParaRPr lang="en-US"/>
        </a:p>
      </dgm:t>
    </dgm:pt>
    <dgm:pt modelId="{A7033EFF-7E6F-4255-A41A-9635A953B2A7}" type="sibTrans" cxnId="{CC6B3624-4B51-479D-9A1E-DF118052FD3E}">
      <dgm:prSet/>
      <dgm:spPr/>
      <dgm:t>
        <a:bodyPr/>
        <a:lstStyle/>
        <a:p>
          <a:endParaRPr lang="en-US"/>
        </a:p>
      </dgm:t>
    </dgm:pt>
    <dgm:pt modelId="{9B1D350B-D9F0-491D-80C8-0D9D0B380A93}" type="pres">
      <dgm:prSet presAssocID="{452A7F5C-E271-4CD5-A307-A25AD5062F9A}" presName="Name0" presStyleCnt="0">
        <dgm:presLayoutVars>
          <dgm:chMax val="7"/>
          <dgm:chPref val="7"/>
          <dgm:dir/>
        </dgm:presLayoutVars>
      </dgm:prSet>
      <dgm:spPr/>
      <dgm:t>
        <a:bodyPr/>
        <a:lstStyle/>
        <a:p>
          <a:endParaRPr lang="en-US"/>
        </a:p>
      </dgm:t>
    </dgm:pt>
    <dgm:pt modelId="{5A30AF97-B98C-4514-8031-6C5B8A07CC54}" type="pres">
      <dgm:prSet presAssocID="{452A7F5C-E271-4CD5-A307-A25AD5062F9A}" presName="Name1" presStyleCnt="0"/>
      <dgm:spPr/>
    </dgm:pt>
    <dgm:pt modelId="{956968CB-4B97-4201-A776-39BE00249818}" type="pres">
      <dgm:prSet presAssocID="{452A7F5C-E271-4CD5-A307-A25AD5062F9A}" presName="cycle" presStyleCnt="0"/>
      <dgm:spPr/>
    </dgm:pt>
    <dgm:pt modelId="{F53DF10B-CA95-41F0-AD2B-62E36333E577}" type="pres">
      <dgm:prSet presAssocID="{452A7F5C-E271-4CD5-A307-A25AD5062F9A}" presName="srcNode" presStyleLbl="node1" presStyleIdx="0" presStyleCnt="4"/>
      <dgm:spPr/>
    </dgm:pt>
    <dgm:pt modelId="{50BE7FA7-2200-474A-A99F-3A974246DA53}" type="pres">
      <dgm:prSet presAssocID="{452A7F5C-E271-4CD5-A307-A25AD5062F9A}" presName="conn" presStyleLbl="parChTrans1D2" presStyleIdx="0" presStyleCnt="1"/>
      <dgm:spPr/>
      <dgm:t>
        <a:bodyPr/>
        <a:lstStyle/>
        <a:p>
          <a:endParaRPr lang="en-US"/>
        </a:p>
      </dgm:t>
    </dgm:pt>
    <dgm:pt modelId="{D1B2A6AD-B16D-4C68-8A90-3ABCE7A4A92B}" type="pres">
      <dgm:prSet presAssocID="{452A7F5C-E271-4CD5-A307-A25AD5062F9A}" presName="extraNode" presStyleLbl="node1" presStyleIdx="0" presStyleCnt="4"/>
      <dgm:spPr/>
    </dgm:pt>
    <dgm:pt modelId="{AEE64FBA-0210-4063-B0D3-9E92D9E18A25}" type="pres">
      <dgm:prSet presAssocID="{452A7F5C-E271-4CD5-A307-A25AD5062F9A}" presName="dstNode" presStyleLbl="node1" presStyleIdx="0" presStyleCnt="4"/>
      <dgm:spPr/>
    </dgm:pt>
    <dgm:pt modelId="{BDE2854F-B583-49DF-9080-F695508E16EF}" type="pres">
      <dgm:prSet presAssocID="{C76D0D2C-4894-45F8-9583-18D75E25F0AD}" presName="text_1" presStyleLbl="node1" presStyleIdx="0" presStyleCnt="4">
        <dgm:presLayoutVars>
          <dgm:bulletEnabled val="1"/>
        </dgm:presLayoutVars>
      </dgm:prSet>
      <dgm:spPr/>
      <dgm:t>
        <a:bodyPr/>
        <a:lstStyle/>
        <a:p>
          <a:endParaRPr lang="en-US"/>
        </a:p>
      </dgm:t>
    </dgm:pt>
    <dgm:pt modelId="{922795D7-0B12-4B67-AF3C-3AA29C929B27}" type="pres">
      <dgm:prSet presAssocID="{C76D0D2C-4894-45F8-9583-18D75E25F0AD}" presName="accent_1" presStyleCnt="0"/>
      <dgm:spPr/>
    </dgm:pt>
    <dgm:pt modelId="{471854D1-846C-4B50-8281-77CAD1429FF9}" type="pres">
      <dgm:prSet presAssocID="{C76D0D2C-4894-45F8-9583-18D75E25F0AD}" presName="accentRepeatNode" presStyleLbl="solidFgAcc1" presStyleIdx="0" presStyleCnt="4"/>
      <dgm:spPr>
        <a:ln>
          <a:solidFill>
            <a:srgbClr val="1D579B"/>
          </a:solidFill>
        </a:ln>
      </dgm:spPr>
    </dgm:pt>
    <dgm:pt modelId="{340503F1-F8DF-4311-A028-91AB6F39A540}" type="pres">
      <dgm:prSet presAssocID="{6287FBF7-90BA-44CD-A9C2-3BE6956DFE67}" presName="text_2" presStyleLbl="node1" presStyleIdx="1" presStyleCnt="4">
        <dgm:presLayoutVars>
          <dgm:bulletEnabled val="1"/>
        </dgm:presLayoutVars>
      </dgm:prSet>
      <dgm:spPr/>
      <dgm:t>
        <a:bodyPr/>
        <a:lstStyle/>
        <a:p>
          <a:endParaRPr lang="en-US"/>
        </a:p>
      </dgm:t>
    </dgm:pt>
    <dgm:pt modelId="{51C2DD2B-54C7-4D51-8633-1F7AFAEE540B}" type="pres">
      <dgm:prSet presAssocID="{6287FBF7-90BA-44CD-A9C2-3BE6956DFE67}" presName="accent_2" presStyleCnt="0"/>
      <dgm:spPr/>
    </dgm:pt>
    <dgm:pt modelId="{CC02BE62-3B7D-4461-9C39-EC575DDD736B}" type="pres">
      <dgm:prSet presAssocID="{6287FBF7-90BA-44CD-A9C2-3BE6956DFE67}" presName="accentRepeatNode" presStyleLbl="solidFgAcc1" presStyleIdx="1" presStyleCnt="4"/>
      <dgm:spPr>
        <a:ln>
          <a:solidFill>
            <a:srgbClr val="1D579B"/>
          </a:solidFill>
        </a:ln>
      </dgm:spPr>
    </dgm:pt>
    <dgm:pt modelId="{F3166D2B-D058-402C-A026-C94C4BF24CE2}" type="pres">
      <dgm:prSet presAssocID="{1B3D8230-38E6-4C1A-9E5D-336E0C11BF5A}" presName="text_3" presStyleLbl="node1" presStyleIdx="2" presStyleCnt="4">
        <dgm:presLayoutVars>
          <dgm:bulletEnabled val="1"/>
        </dgm:presLayoutVars>
      </dgm:prSet>
      <dgm:spPr/>
      <dgm:t>
        <a:bodyPr/>
        <a:lstStyle/>
        <a:p>
          <a:endParaRPr lang="en-US"/>
        </a:p>
      </dgm:t>
    </dgm:pt>
    <dgm:pt modelId="{17AA04BA-D6D0-4012-8F14-B743D1D91921}" type="pres">
      <dgm:prSet presAssocID="{1B3D8230-38E6-4C1A-9E5D-336E0C11BF5A}" presName="accent_3" presStyleCnt="0"/>
      <dgm:spPr/>
    </dgm:pt>
    <dgm:pt modelId="{BEA3B7D7-3156-4CFA-92FF-79AAD085F427}" type="pres">
      <dgm:prSet presAssocID="{1B3D8230-38E6-4C1A-9E5D-336E0C11BF5A}" presName="accentRepeatNode" presStyleLbl="solidFgAcc1" presStyleIdx="2" presStyleCnt="4"/>
      <dgm:spPr/>
    </dgm:pt>
    <dgm:pt modelId="{3332192B-B854-45A0-962D-7C4352995394}" type="pres">
      <dgm:prSet presAssocID="{B029579B-4DF3-4D51-AC6E-A40D5F9E06B2}" presName="text_4" presStyleLbl="node1" presStyleIdx="3" presStyleCnt="4">
        <dgm:presLayoutVars>
          <dgm:bulletEnabled val="1"/>
        </dgm:presLayoutVars>
      </dgm:prSet>
      <dgm:spPr/>
      <dgm:t>
        <a:bodyPr/>
        <a:lstStyle/>
        <a:p>
          <a:endParaRPr lang="en-US"/>
        </a:p>
      </dgm:t>
    </dgm:pt>
    <dgm:pt modelId="{2B671696-63EA-48E3-8A14-5AEFF375D09F}" type="pres">
      <dgm:prSet presAssocID="{B029579B-4DF3-4D51-AC6E-A40D5F9E06B2}" presName="accent_4" presStyleCnt="0"/>
      <dgm:spPr/>
    </dgm:pt>
    <dgm:pt modelId="{B1723BF4-D7DD-4C17-A6F3-37C20564B5D8}" type="pres">
      <dgm:prSet presAssocID="{B029579B-4DF3-4D51-AC6E-A40D5F9E06B2}" presName="accentRepeatNode" presStyleLbl="solidFgAcc1" presStyleIdx="3" presStyleCnt="4"/>
      <dgm:spPr>
        <a:ln>
          <a:solidFill>
            <a:srgbClr val="1D579B"/>
          </a:solidFill>
        </a:ln>
      </dgm:spPr>
    </dgm:pt>
  </dgm:ptLst>
  <dgm:cxnLst>
    <dgm:cxn modelId="{6640CC45-2457-453A-8D31-65FB4311C7BC}" type="presOf" srcId="{6287FBF7-90BA-44CD-A9C2-3BE6956DFE67}" destId="{340503F1-F8DF-4311-A028-91AB6F39A540}" srcOrd="0" destOrd="0" presId="urn:microsoft.com/office/officeart/2008/layout/VerticalCurvedList"/>
    <dgm:cxn modelId="{05189A2D-2BB5-4A08-938C-1EB41DF698B4}" type="presOf" srcId="{F98D2A06-0291-44BE-9AE3-158A682CE56C}" destId="{50BE7FA7-2200-474A-A99F-3A974246DA53}" srcOrd="0" destOrd="0" presId="urn:microsoft.com/office/officeart/2008/layout/VerticalCurvedList"/>
    <dgm:cxn modelId="{A1F66559-B1E0-46D0-8441-56F936F5DC3C}" type="presOf" srcId="{1B3D8230-38E6-4C1A-9E5D-336E0C11BF5A}" destId="{F3166D2B-D058-402C-A026-C94C4BF24CE2}" srcOrd="0" destOrd="0" presId="urn:microsoft.com/office/officeart/2008/layout/VerticalCurvedList"/>
    <dgm:cxn modelId="{CC6B3624-4B51-479D-9A1E-DF118052FD3E}" srcId="{452A7F5C-E271-4CD5-A307-A25AD5062F9A}" destId="{1B3D8230-38E6-4C1A-9E5D-336E0C11BF5A}" srcOrd="2" destOrd="0" parTransId="{F2FAB846-E2E1-4CD5-B98A-42324808E86E}" sibTransId="{A7033EFF-7E6F-4255-A41A-9635A953B2A7}"/>
    <dgm:cxn modelId="{94B8FE7A-2C7C-44C0-91B7-A5AD03BFFA83}" srcId="{452A7F5C-E271-4CD5-A307-A25AD5062F9A}" destId="{6287FBF7-90BA-44CD-A9C2-3BE6956DFE67}" srcOrd="1" destOrd="0" parTransId="{44E4CCA2-78A7-41C5-8E6B-DC5AF2ED221C}" sibTransId="{83FD1826-CAA7-4626-A8AA-3BCA9D9B41A3}"/>
    <dgm:cxn modelId="{17A58346-3BA0-4233-91E5-795074D2DC33}" type="presOf" srcId="{B029579B-4DF3-4D51-AC6E-A40D5F9E06B2}" destId="{3332192B-B854-45A0-962D-7C4352995394}" srcOrd="0" destOrd="0" presId="urn:microsoft.com/office/officeart/2008/layout/VerticalCurvedList"/>
    <dgm:cxn modelId="{EEB9F3AB-479A-4EF4-AFF8-EA4F56D3B97C}" srcId="{452A7F5C-E271-4CD5-A307-A25AD5062F9A}" destId="{B029579B-4DF3-4D51-AC6E-A40D5F9E06B2}" srcOrd="3" destOrd="0" parTransId="{C18BA7F4-D73F-4ED5-9EBF-CA537383C772}" sibTransId="{E625DB8B-AF70-42CB-9BBB-2C8B7D4E46D5}"/>
    <dgm:cxn modelId="{59C7557A-8793-41CD-8082-4FE11B7BFD66}" type="presOf" srcId="{C76D0D2C-4894-45F8-9583-18D75E25F0AD}" destId="{BDE2854F-B583-49DF-9080-F695508E16EF}" srcOrd="0" destOrd="0" presId="urn:microsoft.com/office/officeart/2008/layout/VerticalCurvedList"/>
    <dgm:cxn modelId="{A553C557-9E69-4077-BBFC-315963C76A26}" srcId="{452A7F5C-E271-4CD5-A307-A25AD5062F9A}" destId="{C76D0D2C-4894-45F8-9583-18D75E25F0AD}" srcOrd="0" destOrd="0" parTransId="{50159EED-2F39-4547-9E4B-F062664FBA6F}" sibTransId="{F98D2A06-0291-44BE-9AE3-158A682CE56C}"/>
    <dgm:cxn modelId="{FC478A1D-0C0F-4B24-B4CC-8EDAC2D02DDA}" type="presOf" srcId="{452A7F5C-E271-4CD5-A307-A25AD5062F9A}" destId="{9B1D350B-D9F0-491D-80C8-0D9D0B380A93}" srcOrd="0" destOrd="0" presId="urn:microsoft.com/office/officeart/2008/layout/VerticalCurvedList"/>
    <dgm:cxn modelId="{5036C5B6-B491-428A-8828-5D0B3581D609}" type="presParOf" srcId="{9B1D350B-D9F0-491D-80C8-0D9D0B380A93}" destId="{5A30AF97-B98C-4514-8031-6C5B8A07CC54}" srcOrd="0" destOrd="0" presId="urn:microsoft.com/office/officeart/2008/layout/VerticalCurvedList"/>
    <dgm:cxn modelId="{B4C78CFE-B493-4F0C-9302-23633B58D8B4}" type="presParOf" srcId="{5A30AF97-B98C-4514-8031-6C5B8A07CC54}" destId="{956968CB-4B97-4201-A776-39BE00249818}" srcOrd="0" destOrd="0" presId="urn:microsoft.com/office/officeart/2008/layout/VerticalCurvedList"/>
    <dgm:cxn modelId="{378204E5-C47D-4B8D-8727-413158F5C3F8}" type="presParOf" srcId="{956968CB-4B97-4201-A776-39BE00249818}" destId="{F53DF10B-CA95-41F0-AD2B-62E36333E577}" srcOrd="0" destOrd="0" presId="urn:microsoft.com/office/officeart/2008/layout/VerticalCurvedList"/>
    <dgm:cxn modelId="{EE08330D-B29A-4A91-86D6-37E109F31ABA}" type="presParOf" srcId="{956968CB-4B97-4201-A776-39BE00249818}" destId="{50BE7FA7-2200-474A-A99F-3A974246DA53}" srcOrd="1" destOrd="0" presId="urn:microsoft.com/office/officeart/2008/layout/VerticalCurvedList"/>
    <dgm:cxn modelId="{EFED643B-4FCF-4182-94DA-A265F6BB2D34}" type="presParOf" srcId="{956968CB-4B97-4201-A776-39BE00249818}" destId="{D1B2A6AD-B16D-4C68-8A90-3ABCE7A4A92B}" srcOrd="2" destOrd="0" presId="urn:microsoft.com/office/officeart/2008/layout/VerticalCurvedList"/>
    <dgm:cxn modelId="{35C6F46E-DCAD-4F8E-BF1C-75DD4B2D2946}" type="presParOf" srcId="{956968CB-4B97-4201-A776-39BE00249818}" destId="{AEE64FBA-0210-4063-B0D3-9E92D9E18A25}" srcOrd="3" destOrd="0" presId="urn:microsoft.com/office/officeart/2008/layout/VerticalCurvedList"/>
    <dgm:cxn modelId="{DC721A1B-2253-4785-8EEF-33E3C194288B}" type="presParOf" srcId="{5A30AF97-B98C-4514-8031-6C5B8A07CC54}" destId="{BDE2854F-B583-49DF-9080-F695508E16EF}" srcOrd="1" destOrd="0" presId="urn:microsoft.com/office/officeart/2008/layout/VerticalCurvedList"/>
    <dgm:cxn modelId="{D82C8F22-90A0-4712-BF6F-43762ADA880F}" type="presParOf" srcId="{5A30AF97-B98C-4514-8031-6C5B8A07CC54}" destId="{922795D7-0B12-4B67-AF3C-3AA29C929B27}" srcOrd="2" destOrd="0" presId="urn:microsoft.com/office/officeart/2008/layout/VerticalCurvedList"/>
    <dgm:cxn modelId="{9CC11DE6-F5D2-4BC9-86D4-D4356AF95973}" type="presParOf" srcId="{922795D7-0B12-4B67-AF3C-3AA29C929B27}" destId="{471854D1-846C-4B50-8281-77CAD1429FF9}" srcOrd="0" destOrd="0" presId="urn:microsoft.com/office/officeart/2008/layout/VerticalCurvedList"/>
    <dgm:cxn modelId="{09192833-AED0-435B-9FD5-5B8A5FCA7490}" type="presParOf" srcId="{5A30AF97-B98C-4514-8031-6C5B8A07CC54}" destId="{340503F1-F8DF-4311-A028-91AB6F39A540}" srcOrd="3" destOrd="0" presId="urn:microsoft.com/office/officeart/2008/layout/VerticalCurvedList"/>
    <dgm:cxn modelId="{CDE8C165-D29C-4046-ABC1-E9823D8F3321}" type="presParOf" srcId="{5A30AF97-B98C-4514-8031-6C5B8A07CC54}" destId="{51C2DD2B-54C7-4D51-8633-1F7AFAEE540B}" srcOrd="4" destOrd="0" presId="urn:microsoft.com/office/officeart/2008/layout/VerticalCurvedList"/>
    <dgm:cxn modelId="{3074C9A1-BA35-440E-9B0F-4D0CFD5FD582}" type="presParOf" srcId="{51C2DD2B-54C7-4D51-8633-1F7AFAEE540B}" destId="{CC02BE62-3B7D-4461-9C39-EC575DDD736B}" srcOrd="0" destOrd="0" presId="urn:microsoft.com/office/officeart/2008/layout/VerticalCurvedList"/>
    <dgm:cxn modelId="{DE20D088-ABF3-421A-B75A-E44B6EB2391E}" type="presParOf" srcId="{5A30AF97-B98C-4514-8031-6C5B8A07CC54}" destId="{F3166D2B-D058-402C-A026-C94C4BF24CE2}" srcOrd="5" destOrd="0" presId="urn:microsoft.com/office/officeart/2008/layout/VerticalCurvedList"/>
    <dgm:cxn modelId="{30E0CB36-5997-4D7D-834E-68AC8095D2DD}" type="presParOf" srcId="{5A30AF97-B98C-4514-8031-6C5B8A07CC54}" destId="{17AA04BA-D6D0-4012-8F14-B743D1D91921}" srcOrd="6" destOrd="0" presId="urn:microsoft.com/office/officeart/2008/layout/VerticalCurvedList"/>
    <dgm:cxn modelId="{9614C754-8FD4-4C74-8C65-4B79EBD71883}" type="presParOf" srcId="{17AA04BA-D6D0-4012-8F14-B743D1D91921}" destId="{BEA3B7D7-3156-4CFA-92FF-79AAD085F427}" srcOrd="0" destOrd="0" presId="urn:microsoft.com/office/officeart/2008/layout/VerticalCurvedList"/>
    <dgm:cxn modelId="{0C7AEED2-473C-4D12-A9AF-5D4035E82BE8}" type="presParOf" srcId="{5A30AF97-B98C-4514-8031-6C5B8A07CC54}" destId="{3332192B-B854-45A0-962D-7C4352995394}" srcOrd="7" destOrd="0" presId="urn:microsoft.com/office/officeart/2008/layout/VerticalCurvedList"/>
    <dgm:cxn modelId="{4F807D8B-9628-4ED0-AD9E-52E9A4B446E3}" type="presParOf" srcId="{5A30AF97-B98C-4514-8031-6C5B8A07CC54}" destId="{2B671696-63EA-48E3-8A14-5AEFF375D09F}" srcOrd="8" destOrd="0" presId="urn:microsoft.com/office/officeart/2008/layout/VerticalCurvedList"/>
    <dgm:cxn modelId="{19325220-953F-49D5-A14C-5827D43D5442}" type="presParOf" srcId="{2B671696-63EA-48E3-8A14-5AEFF375D09F}" destId="{B1723BF4-D7DD-4C17-A6F3-37C20564B5D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42F56A-DE68-4F22-83B7-48D8099ACD1A}" type="doc">
      <dgm:prSet loTypeId="urn:microsoft.com/office/officeart/2005/8/layout/process5" loCatId="process" qsTypeId="urn:microsoft.com/office/officeart/2005/8/quickstyle/simple2" qsCatId="simple" csTypeId="urn:microsoft.com/office/officeart/2005/8/colors/colorful5" csCatId="colorful" phldr="1"/>
      <dgm:spPr/>
      <dgm:t>
        <a:bodyPr/>
        <a:lstStyle/>
        <a:p>
          <a:endParaRPr lang="en-US"/>
        </a:p>
      </dgm:t>
    </dgm:pt>
    <dgm:pt modelId="{667D39C3-E440-4490-8F6D-38F1C47DDFBA}">
      <dgm:prSet phldrT="[Text]"/>
      <dgm:spPr/>
      <dgm:t>
        <a:bodyPr/>
        <a:lstStyle/>
        <a:p>
          <a:r>
            <a:rPr lang="en-US" dirty="0"/>
            <a:t>The Receiving Dept. intends to Hire a current UCI Employee</a:t>
          </a:r>
        </a:p>
      </dgm:t>
    </dgm:pt>
    <dgm:pt modelId="{2119101F-41A8-40BE-9A5A-79BAF6051B75}" type="parTrans" cxnId="{731DCCD2-E8F3-4EDC-BA2E-454F9A22D70B}">
      <dgm:prSet/>
      <dgm:spPr/>
      <dgm:t>
        <a:bodyPr/>
        <a:lstStyle/>
        <a:p>
          <a:endParaRPr lang="en-US"/>
        </a:p>
      </dgm:t>
    </dgm:pt>
    <dgm:pt modelId="{9B4F83D0-806E-48D1-B957-D3C152C3BBCA}" type="sibTrans" cxnId="{731DCCD2-E8F3-4EDC-BA2E-454F9A22D70B}">
      <dgm:prSet/>
      <dgm:spPr/>
      <dgm:t>
        <a:bodyPr/>
        <a:lstStyle/>
        <a:p>
          <a:endParaRPr lang="en-US"/>
        </a:p>
      </dgm:t>
    </dgm:pt>
    <dgm:pt modelId="{4F5EFA90-ACD9-4C66-AA3D-A46005A733F3}">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The Originating Dept. initiates any required data changes based on discussion with Receiving Dept. </a:t>
          </a:r>
          <a:endParaRPr lang="en-US" dirty="0"/>
        </a:p>
      </dgm:t>
    </dgm:pt>
    <dgm:pt modelId="{BC7B65B4-0AAE-4872-B224-F4280D9CD2A2}" type="parTrans" cxnId="{D515AB9C-BDFB-44BF-A864-FCF443CA1B95}">
      <dgm:prSet/>
      <dgm:spPr/>
      <dgm:t>
        <a:bodyPr/>
        <a:lstStyle/>
        <a:p>
          <a:endParaRPr lang="en-US"/>
        </a:p>
      </dgm:t>
    </dgm:pt>
    <dgm:pt modelId="{4326CC8F-A983-4905-9FCF-40927B62C68D}" type="sibTrans" cxnId="{D515AB9C-BDFB-44BF-A864-FCF443CA1B95}">
      <dgm:prSet/>
      <dgm:spPr/>
      <dgm:t>
        <a:bodyPr/>
        <a:lstStyle/>
        <a:p>
          <a:endParaRPr lang="en-US"/>
        </a:p>
      </dgm:t>
    </dgm:pt>
    <dgm:pt modelId="{4B36F9E2-A81C-49B7-9DDE-77B74E1ED2B4}">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The Receiving Dept.  initiates </a:t>
          </a:r>
          <a:r>
            <a:rPr lang="en-US" b="1" dirty="0"/>
            <a:t>Smart </a:t>
          </a:r>
          <a:r>
            <a:rPr lang="en-US" b="1" dirty="0" smtClean="0"/>
            <a:t>HR </a:t>
          </a:r>
          <a:r>
            <a:rPr lang="en-US" b="1" dirty="0"/>
            <a:t>Concurrent Hire Template</a:t>
          </a:r>
          <a:r>
            <a:rPr lang="en-US" dirty="0"/>
            <a:t> </a:t>
          </a:r>
        </a:p>
        <a:p>
          <a:endParaRPr lang="en-US" dirty="0"/>
        </a:p>
      </dgm:t>
    </dgm:pt>
    <dgm:pt modelId="{99FA1334-A8B0-4C37-9B56-60288FC896D9}" type="parTrans" cxnId="{8BBCBC1B-D91F-4399-899E-E8566B2D4D12}">
      <dgm:prSet/>
      <dgm:spPr/>
      <dgm:t>
        <a:bodyPr/>
        <a:lstStyle/>
        <a:p>
          <a:endParaRPr lang="en-US"/>
        </a:p>
      </dgm:t>
    </dgm:pt>
    <dgm:pt modelId="{4B307895-AE58-4E4E-8C80-FD76AE2C54CE}" type="sibTrans" cxnId="{8BBCBC1B-D91F-4399-899E-E8566B2D4D12}">
      <dgm:prSet/>
      <dgm:spPr/>
      <dgm:t>
        <a:bodyPr/>
        <a:lstStyle/>
        <a:p>
          <a:endParaRPr lang="en-US"/>
        </a:p>
      </dgm:t>
    </dgm:pt>
    <dgm:pt modelId="{2E9F22A5-A19E-47F2-B148-F4FC3C363D3F}">
      <dgm:prSet phldrT="[Text]"/>
      <dgm:spPr>
        <a:solidFill>
          <a:srgbClr val="00206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The Receiving Department approves the template via AWE</a:t>
          </a:r>
          <a:endParaRPr lang="en-US" dirty="0"/>
        </a:p>
      </dgm:t>
    </dgm:pt>
    <dgm:pt modelId="{67A090F6-10CA-43CE-B539-4E1815E8EF2F}" type="parTrans" cxnId="{0D7C537B-71A3-4D1D-A843-A1AF001D55F1}">
      <dgm:prSet/>
      <dgm:spPr/>
      <dgm:t>
        <a:bodyPr/>
        <a:lstStyle/>
        <a:p>
          <a:endParaRPr lang="en-US"/>
        </a:p>
      </dgm:t>
    </dgm:pt>
    <dgm:pt modelId="{F40A22C7-FDC4-4FF4-BC5B-6CC86C9A07D6}" type="sibTrans" cxnId="{0D7C537B-71A3-4D1D-A843-A1AF001D55F1}">
      <dgm:prSet/>
      <dgm:spPr/>
      <dgm:t>
        <a:bodyPr/>
        <a:lstStyle/>
        <a:p>
          <a:endParaRPr lang="en-US"/>
        </a:p>
      </dgm:t>
    </dgm:pt>
    <dgm:pt modelId="{55FA1A10-9AB7-4B03-A583-29C2BC80CB60}">
      <dgm:prSet phldrT="[Text]"/>
      <dgm:spPr/>
      <dgm:t>
        <a:bodyPr/>
        <a:lstStyle/>
        <a:p>
          <a:pPr lvl="0" defTabSz="711200">
            <a:lnSpc>
              <a:spcPct val="90000"/>
            </a:lnSpc>
            <a:spcBef>
              <a:spcPct val="0"/>
            </a:spcBef>
            <a:spcAft>
              <a:spcPct val="35000"/>
            </a:spcAft>
          </a:pPr>
          <a:r>
            <a:rPr lang="en-US"/>
            <a:t>UCPC processes the template  </a:t>
          </a:r>
          <a:endParaRPr lang="en-US" dirty="0"/>
        </a:p>
      </dgm:t>
    </dgm:pt>
    <dgm:pt modelId="{C88BE8C2-9FD2-44D3-88DA-BC22F53DA1A8}" type="parTrans" cxnId="{71CD19BE-88E9-4818-987A-8BA321645924}">
      <dgm:prSet/>
      <dgm:spPr/>
      <dgm:t>
        <a:bodyPr/>
        <a:lstStyle/>
        <a:p>
          <a:endParaRPr lang="en-US"/>
        </a:p>
      </dgm:t>
    </dgm:pt>
    <dgm:pt modelId="{D197BE4A-CA42-4C61-A7DF-4A04858D66DF}" type="sibTrans" cxnId="{71CD19BE-88E9-4818-987A-8BA321645924}">
      <dgm:prSet/>
      <dgm:spPr/>
      <dgm:t>
        <a:bodyPr/>
        <a:lstStyle/>
        <a:p>
          <a:endParaRPr lang="en-US"/>
        </a:p>
      </dgm:t>
    </dgm:pt>
    <dgm:pt modelId="{B07F63C4-E13A-4D3A-9573-1F5E266B1778}" type="pres">
      <dgm:prSet presAssocID="{0342F56A-DE68-4F22-83B7-48D8099ACD1A}" presName="diagram" presStyleCnt="0">
        <dgm:presLayoutVars>
          <dgm:dir/>
          <dgm:resizeHandles val="exact"/>
        </dgm:presLayoutVars>
      </dgm:prSet>
      <dgm:spPr/>
      <dgm:t>
        <a:bodyPr/>
        <a:lstStyle/>
        <a:p>
          <a:endParaRPr lang="en-US"/>
        </a:p>
      </dgm:t>
    </dgm:pt>
    <dgm:pt modelId="{8C92A186-9017-4EF8-AA0B-97ADF1DD0A59}" type="pres">
      <dgm:prSet presAssocID="{667D39C3-E440-4490-8F6D-38F1C47DDFBA}" presName="node" presStyleLbl="node1" presStyleIdx="0" presStyleCnt="5">
        <dgm:presLayoutVars>
          <dgm:bulletEnabled val="1"/>
        </dgm:presLayoutVars>
      </dgm:prSet>
      <dgm:spPr/>
      <dgm:t>
        <a:bodyPr/>
        <a:lstStyle/>
        <a:p>
          <a:endParaRPr lang="en-US"/>
        </a:p>
      </dgm:t>
    </dgm:pt>
    <dgm:pt modelId="{041BF1E8-D19C-46A4-B041-434DEB2CED16}" type="pres">
      <dgm:prSet presAssocID="{9B4F83D0-806E-48D1-B957-D3C152C3BBCA}" presName="sibTrans" presStyleLbl="sibTrans2D1" presStyleIdx="0" presStyleCnt="4"/>
      <dgm:spPr/>
      <dgm:t>
        <a:bodyPr/>
        <a:lstStyle/>
        <a:p>
          <a:endParaRPr lang="en-US"/>
        </a:p>
      </dgm:t>
    </dgm:pt>
    <dgm:pt modelId="{3927CB83-B6D8-44A1-912C-78EAA074D8B2}" type="pres">
      <dgm:prSet presAssocID="{9B4F83D0-806E-48D1-B957-D3C152C3BBCA}" presName="connectorText" presStyleLbl="sibTrans2D1" presStyleIdx="0" presStyleCnt="4"/>
      <dgm:spPr/>
      <dgm:t>
        <a:bodyPr/>
        <a:lstStyle/>
        <a:p>
          <a:endParaRPr lang="en-US"/>
        </a:p>
      </dgm:t>
    </dgm:pt>
    <dgm:pt modelId="{CE7DB700-91F9-43D1-9EC2-C305951C1650}" type="pres">
      <dgm:prSet presAssocID="{4F5EFA90-ACD9-4C66-AA3D-A46005A733F3}" presName="node" presStyleLbl="node1" presStyleIdx="1" presStyleCnt="5">
        <dgm:presLayoutVars>
          <dgm:bulletEnabled val="1"/>
        </dgm:presLayoutVars>
      </dgm:prSet>
      <dgm:spPr/>
      <dgm:t>
        <a:bodyPr/>
        <a:lstStyle/>
        <a:p>
          <a:endParaRPr lang="en-US"/>
        </a:p>
      </dgm:t>
    </dgm:pt>
    <dgm:pt modelId="{099C7887-C9AC-46FE-B6B6-34901863B54B}" type="pres">
      <dgm:prSet presAssocID="{4326CC8F-A983-4905-9FCF-40927B62C68D}" presName="sibTrans" presStyleLbl="sibTrans2D1" presStyleIdx="1" presStyleCnt="4"/>
      <dgm:spPr/>
      <dgm:t>
        <a:bodyPr/>
        <a:lstStyle/>
        <a:p>
          <a:endParaRPr lang="en-US"/>
        </a:p>
      </dgm:t>
    </dgm:pt>
    <dgm:pt modelId="{6D2BAB75-81B9-4D26-BE74-4995957427CD}" type="pres">
      <dgm:prSet presAssocID="{4326CC8F-A983-4905-9FCF-40927B62C68D}" presName="connectorText" presStyleLbl="sibTrans2D1" presStyleIdx="1" presStyleCnt="4"/>
      <dgm:spPr/>
      <dgm:t>
        <a:bodyPr/>
        <a:lstStyle/>
        <a:p>
          <a:endParaRPr lang="en-US"/>
        </a:p>
      </dgm:t>
    </dgm:pt>
    <dgm:pt modelId="{FB3ED870-3EA7-41C4-A16C-BC94F2643D21}" type="pres">
      <dgm:prSet presAssocID="{4B36F9E2-A81C-49B7-9DDE-77B74E1ED2B4}" presName="node" presStyleLbl="node1" presStyleIdx="2" presStyleCnt="5">
        <dgm:presLayoutVars>
          <dgm:bulletEnabled val="1"/>
        </dgm:presLayoutVars>
      </dgm:prSet>
      <dgm:spPr/>
      <dgm:t>
        <a:bodyPr/>
        <a:lstStyle/>
        <a:p>
          <a:endParaRPr lang="en-US"/>
        </a:p>
      </dgm:t>
    </dgm:pt>
    <dgm:pt modelId="{68627E98-96DD-4DCE-87B4-675380AC4BBD}" type="pres">
      <dgm:prSet presAssocID="{4B307895-AE58-4E4E-8C80-FD76AE2C54CE}" presName="sibTrans" presStyleLbl="sibTrans2D1" presStyleIdx="2" presStyleCnt="4"/>
      <dgm:spPr/>
      <dgm:t>
        <a:bodyPr/>
        <a:lstStyle/>
        <a:p>
          <a:endParaRPr lang="en-US"/>
        </a:p>
      </dgm:t>
    </dgm:pt>
    <dgm:pt modelId="{08B09E8F-57E4-4EE5-8C62-6A9B6888BA89}" type="pres">
      <dgm:prSet presAssocID="{4B307895-AE58-4E4E-8C80-FD76AE2C54CE}" presName="connectorText" presStyleLbl="sibTrans2D1" presStyleIdx="2" presStyleCnt="4"/>
      <dgm:spPr/>
      <dgm:t>
        <a:bodyPr/>
        <a:lstStyle/>
        <a:p>
          <a:endParaRPr lang="en-US"/>
        </a:p>
      </dgm:t>
    </dgm:pt>
    <dgm:pt modelId="{A6FFCF96-32FF-494D-8398-BE3A6065AD4D}" type="pres">
      <dgm:prSet presAssocID="{2E9F22A5-A19E-47F2-B148-F4FC3C363D3F}" presName="node" presStyleLbl="node1" presStyleIdx="3" presStyleCnt="5" custLinFactNeighborX="-52367" custLinFactNeighborY="-1119">
        <dgm:presLayoutVars>
          <dgm:bulletEnabled val="1"/>
        </dgm:presLayoutVars>
      </dgm:prSet>
      <dgm:spPr/>
      <dgm:t>
        <a:bodyPr/>
        <a:lstStyle/>
        <a:p>
          <a:endParaRPr lang="en-US"/>
        </a:p>
      </dgm:t>
    </dgm:pt>
    <dgm:pt modelId="{B4BFB1BA-330B-4C06-8228-69BC77BDBD9D}" type="pres">
      <dgm:prSet presAssocID="{F40A22C7-FDC4-4FF4-BC5B-6CC86C9A07D6}" presName="sibTrans" presStyleLbl="sibTrans2D1" presStyleIdx="3" presStyleCnt="4"/>
      <dgm:spPr/>
      <dgm:t>
        <a:bodyPr/>
        <a:lstStyle/>
        <a:p>
          <a:endParaRPr lang="en-US"/>
        </a:p>
      </dgm:t>
    </dgm:pt>
    <dgm:pt modelId="{EA92FB3C-F67D-48C1-B9C5-FB589FEFB34E}" type="pres">
      <dgm:prSet presAssocID="{F40A22C7-FDC4-4FF4-BC5B-6CC86C9A07D6}" presName="connectorText" presStyleLbl="sibTrans2D1" presStyleIdx="3" presStyleCnt="4"/>
      <dgm:spPr/>
      <dgm:t>
        <a:bodyPr/>
        <a:lstStyle/>
        <a:p>
          <a:endParaRPr lang="en-US"/>
        </a:p>
      </dgm:t>
    </dgm:pt>
    <dgm:pt modelId="{76AF1820-CACD-4F8D-8E52-E0A7D403A1D4}" type="pres">
      <dgm:prSet presAssocID="{55FA1A10-9AB7-4B03-A583-29C2BC80CB60}" presName="node" presStyleLbl="node1" presStyleIdx="4" presStyleCnt="5" custLinFactNeighborX="-74523" custLinFactNeighborY="-1119">
        <dgm:presLayoutVars>
          <dgm:bulletEnabled val="1"/>
        </dgm:presLayoutVars>
      </dgm:prSet>
      <dgm:spPr/>
      <dgm:t>
        <a:bodyPr/>
        <a:lstStyle/>
        <a:p>
          <a:endParaRPr lang="en-US"/>
        </a:p>
      </dgm:t>
    </dgm:pt>
  </dgm:ptLst>
  <dgm:cxnLst>
    <dgm:cxn modelId="{8BBCBC1B-D91F-4399-899E-E8566B2D4D12}" srcId="{0342F56A-DE68-4F22-83B7-48D8099ACD1A}" destId="{4B36F9E2-A81C-49B7-9DDE-77B74E1ED2B4}" srcOrd="2" destOrd="0" parTransId="{99FA1334-A8B0-4C37-9B56-60288FC896D9}" sibTransId="{4B307895-AE58-4E4E-8C80-FD76AE2C54CE}"/>
    <dgm:cxn modelId="{D4E4D9B6-8CBF-4A77-B5A3-43F78D24FA9D}" type="presOf" srcId="{4326CC8F-A983-4905-9FCF-40927B62C68D}" destId="{6D2BAB75-81B9-4D26-BE74-4995957427CD}" srcOrd="1" destOrd="0" presId="urn:microsoft.com/office/officeart/2005/8/layout/process5"/>
    <dgm:cxn modelId="{920D3831-BDBB-4826-88E3-11F2B684B2CA}" type="presOf" srcId="{F40A22C7-FDC4-4FF4-BC5B-6CC86C9A07D6}" destId="{EA92FB3C-F67D-48C1-B9C5-FB589FEFB34E}" srcOrd="1" destOrd="0" presId="urn:microsoft.com/office/officeart/2005/8/layout/process5"/>
    <dgm:cxn modelId="{2AAFAB1A-1271-44E5-B6E1-77FE700A5243}" type="presOf" srcId="{4326CC8F-A983-4905-9FCF-40927B62C68D}" destId="{099C7887-C9AC-46FE-B6B6-34901863B54B}" srcOrd="0" destOrd="0" presId="urn:microsoft.com/office/officeart/2005/8/layout/process5"/>
    <dgm:cxn modelId="{D515AB9C-BDFB-44BF-A864-FCF443CA1B95}" srcId="{0342F56A-DE68-4F22-83B7-48D8099ACD1A}" destId="{4F5EFA90-ACD9-4C66-AA3D-A46005A733F3}" srcOrd="1" destOrd="0" parTransId="{BC7B65B4-0AAE-4872-B224-F4280D9CD2A2}" sibTransId="{4326CC8F-A983-4905-9FCF-40927B62C68D}"/>
    <dgm:cxn modelId="{6177EE37-9624-4F31-A5E1-AE7D252B7F8E}" type="presOf" srcId="{9B4F83D0-806E-48D1-B957-D3C152C3BBCA}" destId="{041BF1E8-D19C-46A4-B041-434DEB2CED16}" srcOrd="0" destOrd="0" presId="urn:microsoft.com/office/officeart/2005/8/layout/process5"/>
    <dgm:cxn modelId="{392222A7-56DA-469B-82AF-19FB42CE5F0A}" type="presOf" srcId="{2E9F22A5-A19E-47F2-B148-F4FC3C363D3F}" destId="{A6FFCF96-32FF-494D-8398-BE3A6065AD4D}" srcOrd="0" destOrd="0" presId="urn:microsoft.com/office/officeart/2005/8/layout/process5"/>
    <dgm:cxn modelId="{71CD19BE-88E9-4818-987A-8BA321645924}" srcId="{0342F56A-DE68-4F22-83B7-48D8099ACD1A}" destId="{55FA1A10-9AB7-4B03-A583-29C2BC80CB60}" srcOrd="4" destOrd="0" parTransId="{C88BE8C2-9FD2-44D3-88DA-BC22F53DA1A8}" sibTransId="{D197BE4A-CA42-4C61-A7DF-4A04858D66DF}"/>
    <dgm:cxn modelId="{05BFD909-28D3-4595-95F5-CDCB9AAE3741}" type="presOf" srcId="{4B36F9E2-A81C-49B7-9DDE-77B74E1ED2B4}" destId="{FB3ED870-3EA7-41C4-A16C-BC94F2643D21}" srcOrd="0" destOrd="0" presId="urn:microsoft.com/office/officeart/2005/8/layout/process5"/>
    <dgm:cxn modelId="{86FBE531-4310-4F38-AB96-F28522A5301D}" type="presOf" srcId="{4B307895-AE58-4E4E-8C80-FD76AE2C54CE}" destId="{68627E98-96DD-4DCE-87B4-675380AC4BBD}" srcOrd="0" destOrd="0" presId="urn:microsoft.com/office/officeart/2005/8/layout/process5"/>
    <dgm:cxn modelId="{6E4EA4DE-E336-4AB8-BDB9-4E8913DC4332}" type="presOf" srcId="{4B307895-AE58-4E4E-8C80-FD76AE2C54CE}" destId="{08B09E8F-57E4-4EE5-8C62-6A9B6888BA89}" srcOrd="1" destOrd="0" presId="urn:microsoft.com/office/officeart/2005/8/layout/process5"/>
    <dgm:cxn modelId="{A75575F7-F8F6-4141-AB7B-956C54EECCD9}" type="presOf" srcId="{0342F56A-DE68-4F22-83B7-48D8099ACD1A}" destId="{B07F63C4-E13A-4D3A-9573-1F5E266B1778}" srcOrd="0" destOrd="0" presId="urn:microsoft.com/office/officeart/2005/8/layout/process5"/>
    <dgm:cxn modelId="{530A1EDB-AE74-4486-BE12-F8FF74601B6B}" type="presOf" srcId="{F40A22C7-FDC4-4FF4-BC5B-6CC86C9A07D6}" destId="{B4BFB1BA-330B-4C06-8228-69BC77BDBD9D}" srcOrd="0" destOrd="0" presId="urn:microsoft.com/office/officeart/2005/8/layout/process5"/>
    <dgm:cxn modelId="{E3C2DDD8-5879-440B-B852-14473CBFF6B9}" type="presOf" srcId="{55FA1A10-9AB7-4B03-A583-29C2BC80CB60}" destId="{76AF1820-CACD-4F8D-8E52-E0A7D403A1D4}" srcOrd="0" destOrd="0" presId="urn:microsoft.com/office/officeart/2005/8/layout/process5"/>
    <dgm:cxn modelId="{731DCCD2-E8F3-4EDC-BA2E-454F9A22D70B}" srcId="{0342F56A-DE68-4F22-83B7-48D8099ACD1A}" destId="{667D39C3-E440-4490-8F6D-38F1C47DDFBA}" srcOrd="0" destOrd="0" parTransId="{2119101F-41A8-40BE-9A5A-79BAF6051B75}" sibTransId="{9B4F83D0-806E-48D1-B957-D3C152C3BBCA}"/>
    <dgm:cxn modelId="{BFD2F135-240B-4718-BF47-FCB88BB8026E}" type="presOf" srcId="{667D39C3-E440-4490-8F6D-38F1C47DDFBA}" destId="{8C92A186-9017-4EF8-AA0B-97ADF1DD0A59}" srcOrd="0" destOrd="0" presId="urn:microsoft.com/office/officeart/2005/8/layout/process5"/>
    <dgm:cxn modelId="{2ECEE696-F383-40F4-A3FF-B850E8A11189}" type="presOf" srcId="{4F5EFA90-ACD9-4C66-AA3D-A46005A733F3}" destId="{CE7DB700-91F9-43D1-9EC2-C305951C1650}" srcOrd="0" destOrd="0" presId="urn:microsoft.com/office/officeart/2005/8/layout/process5"/>
    <dgm:cxn modelId="{891CC7AF-DECA-4109-95D9-89CE8C8D2DA9}" type="presOf" srcId="{9B4F83D0-806E-48D1-B957-D3C152C3BBCA}" destId="{3927CB83-B6D8-44A1-912C-78EAA074D8B2}" srcOrd="1" destOrd="0" presId="urn:microsoft.com/office/officeart/2005/8/layout/process5"/>
    <dgm:cxn modelId="{0D7C537B-71A3-4D1D-A843-A1AF001D55F1}" srcId="{0342F56A-DE68-4F22-83B7-48D8099ACD1A}" destId="{2E9F22A5-A19E-47F2-B148-F4FC3C363D3F}" srcOrd="3" destOrd="0" parTransId="{67A090F6-10CA-43CE-B539-4E1815E8EF2F}" sibTransId="{F40A22C7-FDC4-4FF4-BC5B-6CC86C9A07D6}"/>
    <dgm:cxn modelId="{42E8CB84-1A4A-4C2E-82E5-F38BD8957E74}" type="presParOf" srcId="{B07F63C4-E13A-4D3A-9573-1F5E266B1778}" destId="{8C92A186-9017-4EF8-AA0B-97ADF1DD0A59}" srcOrd="0" destOrd="0" presId="urn:microsoft.com/office/officeart/2005/8/layout/process5"/>
    <dgm:cxn modelId="{DDBAB7ED-3BA2-41A7-B86F-B33A07F31930}" type="presParOf" srcId="{B07F63C4-E13A-4D3A-9573-1F5E266B1778}" destId="{041BF1E8-D19C-46A4-B041-434DEB2CED16}" srcOrd="1" destOrd="0" presId="urn:microsoft.com/office/officeart/2005/8/layout/process5"/>
    <dgm:cxn modelId="{BA26F8E5-DD21-414D-BFAC-0A3E554BAD05}" type="presParOf" srcId="{041BF1E8-D19C-46A4-B041-434DEB2CED16}" destId="{3927CB83-B6D8-44A1-912C-78EAA074D8B2}" srcOrd="0" destOrd="0" presId="urn:microsoft.com/office/officeart/2005/8/layout/process5"/>
    <dgm:cxn modelId="{C95DCCF7-E1C7-4D89-A6FF-CD5FED56A0EF}" type="presParOf" srcId="{B07F63C4-E13A-4D3A-9573-1F5E266B1778}" destId="{CE7DB700-91F9-43D1-9EC2-C305951C1650}" srcOrd="2" destOrd="0" presId="urn:microsoft.com/office/officeart/2005/8/layout/process5"/>
    <dgm:cxn modelId="{78574562-062A-4D6D-9C13-6258220E574C}" type="presParOf" srcId="{B07F63C4-E13A-4D3A-9573-1F5E266B1778}" destId="{099C7887-C9AC-46FE-B6B6-34901863B54B}" srcOrd="3" destOrd="0" presId="urn:microsoft.com/office/officeart/2005/8/layout/process5"/>
    <dgm:cxn modelId="{71E7FC56-B19E-4DBD-A584-E01B256BDDF7}" type="presParOf" srcId="{099C7887-C9AC-46FE-B6B6-34901863B54B}" destId="{6D2BAB75-81B9-4D26-BE74-4995957427CD}" srcOrd="0" destOrd="0" presId="urn:microsoft.com/office/officeart/2005/8/layout/process5"/>
    <dgm:cxn modelId="{47DADD27-23B7-4812-B3ED-2E6BF4A69DFC}" type="presParOf" srcId="{B07F63C4-E13A-4D3A-9573-1F5E266B1778}" destId="{FB3ED870-3EA7-41C4-A16C-BC94F2643D21}" srcOrd="4" destOrd="0" presId="urn:microsoft.com/office/officeart/2005/8/layout/process5"/>
    <dgm:cxn modelId="{827D707D-A721-48C0-990C-841248CA9B93}" type="presParOf" srcId="{B07F63C4-E13A-4D3A-9573-1F5E266B1778}" destId="{68627E98-96DD-4DCE-87B4-675380AC4BBD}" srcOrd="5" destOrd="0" presId="urn:microsoft.com/office/officeart/2005/8/layout/process5"/>
    <dgm:cxn modelId="{19291D43-EC6D-4C36-96E4-E5A29766D7E7}" type="presParOf" srcId="{68627E98-96DD-4DCE-87B4-675380AC4BBD}" destId="{08B09E8F-57E4-4EE5-8C62-6A9B6888BA89}" srcOrd="0" destOrd="0" presId="urn:microsoft.com/office/officeart/2005/8/layout/process5"/>
    <dgm:cxn modelId="{F6884435-03A7-45E1-97C8-FFE5082B3E3C}" type="presParOf" srcId="{B07F63C4-E13A-4D3A-9573-1F5E266B1778}" destId="{A6FFCF96-32FF-494D-8398-BE3A6065AD4D}" srcOrd="6" destOrd="0" presId="urn:microsoft.com/office/officeart/2005/8/layout/process5"/>
    <dgm:cxn modelId="{16C4956F-7FB0-402D-B442-3F545D9117CC}" type="presParOf" srcId="{B07F63C4-E13A-4D3A-9573-1F5E266B1778}" destId="{B4BFB1BA-330B-4C06-8228-69BC77BDBD9D}" srcOrd="7" destOrd="0" presId="urn:microsoft.com/office/officeart/2005/8/layout/process5"/>
    <dgm:cxn modelId="{BEC4A901-4771-47B9-9D62-E731EE3ABE42}" type="presParOf" srcId="{B4BFB1BA-330B-4C06-8228-69BC77BDBD9D}" destId="{EA92FB3C-F67D-48C1-B9C5-FB589FEFB34E}" srcOrd="0" destOrd="0" presId="urn:microsoft.com/office/officeart/2005/8/layout/process5"/>
    <dgm:cxn modelId="{1CCCFE3A-2ECE-4806-8A39-788472E8907B}" type="presParOf" srcId="{B07F63C4-E13A-4D3A-9573-1F5E266B1778}" destId="{76AF1820-CACD-4F8D-8E52-E0A7D403A1D4}"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52A7F5C-E271-4CD5-A307-A25AD5062F9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76D0D2C-4894-45F8-9583-18D75E25F0AD}">
      <dgm:prSet phldrT="[Text]" custT="1"/>
      <dgm:spPr>
        <a:solidFill>
          <a:schemeClr val="accent1"/>
        </a:solidFill>
        <a:ln>
          <a:noFill/>
        </a:ln>
      </dgm:spPr>
      <dgm:t>
        <a:bodyPr/>
        <a:lstStyle/>
        <a:p>
          <a:r>
            <a:rPr lang="en-US" sz="2000" b="1" dirty="0">
              <a:solidFill>
                <a:schemeClr val="bg1"/>
              </a:solidFill>
            </a:rPr>
            <a:t>Template Transactions Overview</a:t>
          </a:r>
        </a:p>
      </dgm:t>
    </dgm:pt>
    <dgm:pt modelId="{50159EED-2F39-4547-9E4B-F062664FBA6F}" type="parTrans" cxnId="{A553C557-9E69-4077-BBFC-315963C76A26}">
      <dgm:prSet/>
      <dgm:spPr/>
      <dgm:t>
        <a:bodyPr/>
        <a:lstStyle/>
        <a:p>
          <a:endParaRPr lang="en-US"/>
        </a:p>
      </dgm:t>
    </dgm:pt>
    <dgm:pt modelId="{F98D2A06-0291-44BE-9AE3-158A682CE56C}" type="sibTrans" cxnId="{A553C557-9E69-4077-BBFC-315963C76A26}">
      <dgm:prSet/>
      <dgm:spPr/>
      <dgm:t>
        <a:bodyPr/>
        <a:lstStyle/>
        <a:p>
          <a:endParaRPr lang="en-US"/>
        </a:p>
      </dgm:t>
    </dgm:pt>
    <dgm:pt modelId="{B029579B-4DF3-4D51-AC6E-A40D5F9E06B2}">
      <dgm:prSet phldrT="[Text]" custT="1"/>
      <dgm:spPr>
        <a:solidFill>
          <a:schemeClr val="tx2"/>
        </a:solidFill>
        <a:ln>
          <a:noFill/>
        </a:ln>
      </dgm:spPr>
      <dgm:t>
        <a:bodyPr/>
        <a:lstStyle/>
        <a:p>
          <a:r>
            <a:rPr lang="en-US" sz="2400" b="1" dirty="0" smtClean="0"/>
            <a:t>Approvals and Status</a:t>
          </a:r>
          <a:endParaRPr lang="en-US" sz="2400" b="1" dirty="0"/>
        </a:p>
      </dgm:t>
    </dgm:pt>
    <dgm:pt modelId="{C18BA7F4-D73F-4ED5-9EBF-CA537383C772}" type="parTrans" cxnId="{EEB9F3AB-479A-4EF4-AFF8-EA4F56D3B97C}">
      <dgm:prSet/>
      <dgm:spPr/>
      <dgm:t>
        <a:bodyPr/>
        <a:lstStyle/>
        <a:p>
          <a:endParaRPr lang="en-US"/>
        </a:p>
      </dgm:t>
    </dgm:pt>
    <dgm:pt modelId="{E625DB8B-AF70-42CB-9BBB-2C8B7D4E46D5}" type="sibTrans" cxnId="{EEB9F3AB-479A-4EF4-AFF8-EA4F56D3B97C}">
      <dgm:prSet/>
      <dgm:spPr/>
      <dgm:t>
        <a:bodyPr/>
        <a:lstStyle/>
        <a:p>
          <a:endParaRPr lang="en-US"/>
        </a:p>
      </dgm:t>
    </dgm:pt>
    <dgm:pt modelId="{6287FBF7-90BA-44CD-A9C2-3BE6956DFE67}">
      <dgm:prSet phldrT="[Text]" custT="1"/>
      <dgm:spPr>
        <a:solidFill>
          <a:schemeClr val="accent1"/>
        </a:solidFill>
        <a:ln>
          <a:noFill/>
        </a:ln>
      </dgm:spPr>
      <dgm:t>
        <a:bodyPr/>
        <a:lstStyle/>
        <a:p>
          <a:r>
            <a:rPr lang="en-US" sz="2400" b="1" dirty="0" smtClean="0"/>
            <a:t>Full </a:t>
          </a:r>
          <a:r>
            <a:rPr lang="en-US" sz="2400" b="1" dirty="0"/>
            <a:t>Hire</a:t>
          </a:r>
        </a:p>
      </dgm:t>
    </dgm:pt>
    <dgm:pt modelId="{44E4CCA2-78A7-41C5-8E6B-DC5AF2ED221C}" type="parTrans" cxnId="{94B8FE7A-2C7C-44C0-91B7-A5AD03BFFA83}">
      <dgm:prSet/>
      <dgm:spPr/>
      <dgm:t>
        <a:bodyPr/>
        <a:lstStyle/>
        <a:p>
          <a:endParaRPr lang="en-US"/>
        </a:p>
      </dgm:t>
    </dgm:pt>
    <dgm:pt modelId="{83FD1826-CAA7-4626-A8AA-3BCA9D9B41A3}" type="sibTrans" cxnId="{94B8FE7A-2C7C-44C0-91B7-A5AD03BFFA83}">
      <dgm:prSet/>
      <dgm:spPr/>
      <dgm:t>
        <a:bodyPr/>
        <a:lstStyle/>
        <a:p>
          <a:endParaRPr lang="en-US"/>
        </a:p>
      </dgm:t>
    </dgm:pt>
    <dgm:pt modelId="{7F7F395E-43AB-43BA-A46E-393BC31B6445}">
      <dgm:prSet phldrT="[Text]" custT="1"/>
      <dgm:spPr>
        <a:solidFill>
          <a:schemeClr val="accent1"/>
        </a:solidFill>
        <a:ln>
          <a:noFill/>
        </a:ln>
      </dgm:spPr>
      <dgm:t>
        <a:bodyPr/>
        <a:lstStyle/>
        <a:p>
          <a:r>
            <a:rPr lang="en-US" sz="2400" b="1" dirty="0" smtClean="0"/>
            <a:t>Concurrent Hire</a:t>
          </a:r>
          <a:endParaRPr lang="en-US" sz="2400" b="1" dirty="0"/>
        </a:p>
      </dgm:t>
    </dgm:pt>
    <dgm:pt modelId="{ADCA7ECA-308C-4E94-B3E6-5B56563E3FB6}" type="parTrans" cxnId="{9E8D27B0-9E63-4204-B56D-1E25ED90B4B3}">
      <dgm:prSet/>
      <dgm:spPr/>
      <dgm:t>
        <a:bodyPr/>
        <a:lstStyle/>
        <a:p>
          <a:endParaRPr lang="en-US"/>
        </a:p>
      </dgm:t>
    </dgm:pt>
    <dgm:pt modelId="{2E1B92CA-FE2F-4E60-AB83-D1344AC27373}" type="sibTrans" cxnId="{9E8D27B0-9E63-4204-B56D-1E25ED90B4B3}">
      <dgm:prSet/>
      <dgm:spPr/>
      <dgm:t>
        <a:bodyPr/>
        <a:lstStyle/>
        <a:p>
          <a:endParaRPr lang="en-US"/>
        </a:p>
      </dgm:t>
    </dgm:pt>
    <dgm:pt modelId="{9B1D350B-D9F0-491D-80C8-0D9D0B380A93}" type="pres">
      <dgm:prSet presAssocID="{452A7F5C-E271-4CD5-A307-A25AD5062F9A}" presName="Name0" presStyleCnt="0">
        <dgm:presLayoutVars>
          <dgm:chMax val="7"/>
          <dgm:chPref val="7"/>
          <dgm:dir/>
        </dgm:presLayoutVars>
      </dgm:prSet>
      <dgm:spPr/>
      <dgm:t>
        <a:bodyPr/>
        <a:lstStyle/>
        <a:p>
          <a:endParaRPr lang="en-US"/>
        </a:p>
      </dgm:t>
    </dgm:pt>
    <dgm:pt modelId="{5A30AF97-B98C-4514-8031-6C5B8A07CC54}" type="pres">
      <dgm:prSet presAssocID="{452A7F5C-E271-4CD5-A307-A25AD5062F9A}" presName="Name1" presStyleCnt="0"/>
      <dgm:spPr/>
    </dgm:pt>
    <dgm:pt modelId="{956968CB-4B97-4201-A776-39BE00249818}" type="pres">
      <dgm:prSet presAssocID="{452A7F5C-E271-4CD5-A307-A25AD5062F9A}" presName="cycle" presStyleCnt="0"/>
      <dgm:spPr/>
    </dgm:pt>
    <dgm:pt modelId="{F53DF10B-CA95-41F0-AD2B-62E36333E577}" type="pres">
      <dgm:prSet presAssocID="{452A7F5C-E271-4CD5-A307-A25AD5062F9A}" presName="srcNode" presStyleLbl="node1" presStyleIdx="0" presStyleCnt="4"/>
      <dgm:spPr/>
    </dgm:pt>
    <dgm:pt modelId="{50BE7FA7-2200-474A-A99F-3A974246DA53}" type="pres">
      <dgm:prSet presAssocID="{452A7F5C-E271-4CD5-A307-A25AD5062F9A}" presName="conn" presStyleLbl="parChTrans1D2" presStyleIdx="0" presStyleCnt="1"/>
      <dgm:spPr/>
      <dgm:t>
        <a:bodyPr/>
        <a:lstStyle/>
        <a:p>
          <a:endParaRPr lang="en-US"/>
        </a:p>
      </dgm:t>
    </dgm:pt>
    <dgm:pt modelId="{D1B2A6AD-B16D-4C68-8A90-3ABCE7A4A92B}" type="pres">
      <dgm:prSet presAssocID="{452A7F5C-E271-4CD5-A307-A25AD5062F9A}" presName="extraNode" presStyleLbl="node1" presStyleIdx="0" presStyleCnt="4"/>
      <dgm:spPr/>
    </dgm:pt>
    <dgm:pt modelId="{AEE64FBA-0210-4063-B0D3-9E92D9E18A25}" type="pres">
      <dgm:prSet presAssocID="{452A7F5C-E271-4CD5-A307-A25AD5062F9A}" presName="dstNode" presStyleLbl="node1" presStyleIdx="0" presStyleCnt="4"/>
      <dgm:spPr/>
    </dgm:pt>
    <dgm:pt modelId="{BDE2854F-B583-49DF-9080-F695508E16EF}" type="pres">
      <dgm:prSet presAssocID="{C76D0D2C-4894-45F8-9583-18D75E25F0AD}" presName="text_1" presStyleLbl="node1" presStyleIdx="0" presStyleCnt="4">
        <dgm:presLayoutVars>
          <dgm:bulletEnabled val="1"/>
        </dgm:presLayoutVars>
      </dgm:prSet>
      <dgm:spPr/>
      <dgm:t>
        <a:bodyPr/>
        <a:lstStyle/>
        <a:p>
          <a:endParaRPr lang="en-US"/>
        </a:p>
      </dgm:t>
    </dgm:pt>
    <dgm:pt modelId="{922795D7-0B12-4B67-AF3C-3AA29C929B27}" type="pres">
      <dgm:prSet presAssocID="{C76D0D2C-4894-45F8-9583-18D75E25F0AD}" presName="accent_1" presStyleCnt="0"/>
      <dgm:spPr/>
    </dgm:pt>
    <dgm:pt modelId="{471854D1-846C-4B50-8281-77CAD1429FF9}" type="pres">
      <dgm:prSet presAssocID="{C76D0D2C-4894-45F8-9583-18D75E25F0AD}" presName="accentRepeatNode" presStyleLbl="solidFgAcc1" presStyleIdx="0" presStyleCnt="4"/>
      <dgm:spPr>
        <a:ln>
          <a:solidFill>
            <a:srgbClr val="09548D"/>
          </a:solidFill>
        </a:ln>
      </dgm:spPr>
      <dgm:t>
        <a:bodyPr/>
        <a:lstStyle/>
        <a:p>
          <a:endParaRPr lang="en-US"/>
        </a:p>
      </dgm:t>
    </dgm:pt>
    <dgm:pt modelId="{340503F1-F8DF-4311-A028-91AB6F39A540}" type="pres">
      <dgm:prSet presAssocID="{6287FBF7-90BA-44CD-A9C2-3BE6956DFE67}" presName="text_2" presStyleLbl="node1" presStyleIdx="1" presStyleCnt="4">
        <dgm:presLayoutVars>
          <dgm:bulletEnabled val="1"/>
        </dgm:presLayoutVars>
      </dgm:prSet>
      <dgm:spPr/>
      <dgm:t>
        <a:bodyPr/>
        <a:lstStyle/>
        <a:p>
          <a:endParaRPr lang="en-US"/>
        </a:p>
      </dgm:t>
    </dgm:pt>
    <dgm:pt modelId="{51C2DD2B-54C7-4D51-8633-1F7AFAEE540B}" type="pres">
      <dgm:prSet presAssocID="{6287FBF7-90BA-44CD-A9C2-3BE6956DFE67}" presName="accent_2" presStyleCnt="0"/>
      <dgm:spPr/>
    </dgm:pt>
    <dgm:pt modelId="{CC02BE62-3B7D-4461-9C39-EC575DDD736B}" type="pres">
      <dgm:prSet presAssocID="{6287FBF7-90BA-44CD-A9C2-3BE6956DFE67}" presName="accentRepeatNode" presStyleLbl="solidFgAcc1" presStyleIdx="1" presStyleCnt="4"/>
      <dgm:spPr>
        <a:ln>
          <a:solidFill>
            <a:srgbClr val="1D579B"/>
          </a:solidFill>
        </a:ln>
      </dgm:spPr>
    </dgm:pt>
    <dgm:pt modelId="{17325049-0600-43F3-B5B6-F9D715A2773F}" type="pres">
      <dgm:prSet presAssocID="{7F7F395E-43AB-43BA-A46E-393BC31B6445}" presName="text_3" presStyleLbl="node1" presStyleIdx="2" presStyleCnt="4">
        <dgm:presLayoutVars>
          <dgm:bulletEnabled val="1"/>
        </dgm:presLayoutVars>
      </dgm:prSet>
      <dgm:spPr/>
      <dgm:t>
        <a:bodyPr/>
        <a:lstStyle/>
        <a:p>
          <a:endParaRPr lang="en-US"/>
        </a:p>
      </dgm:t>
    </dgm:pt>
    <dgm:pt modelId="{A976BD38-BD6C-4DB1-BC65-874DE376590C}" type="pres">
      <dgm:prSet presAssocID="{7F7F395E-43AB-43BA-A46E-393BC31B6445}" presName="accent_3" presStyleCnt="0"/>
      <dgm:spPr/>
    </dgm:pt>
    <dgm:pt modelId="{055E711E-A1B8-4261-A490-B8E719C49399}" type="pres">
      <dgm:prSet presAssocID="{7F7F395E-43AB-43BA-A46E-393BC31B6445}" presName="accentRepeatNode" presStyleLbl="solidFgAcc1" presStyleIdx="2" presStyleCnt="4"/>
      <dgm:spPr/>
    </dgm:pt>
    <dgm:pt modelId="{46EA8472-A9ED-4829-BB83-A66E41AA8255}" type="pres">
      <dgm:prSet presAssocID="{B029579B-4DF3-4D51-AC6E-A40D5F9E06B2}" presName="text_4" presStyleLbl="node1" presStyleIdx="3" presStyleCnt="4">
        <dgm:presLayoutVars>
          <dgm:bulletEnabled val="1"/>
        </dgm:presLayoutVars>
      </dgm:prSet>
      <dgm:spPr/>
      <dgm:t>
        <a:bodyPr/>
        <a:lstStyle/>
        <a:p>
          <a:endParaRPr lang="en-US"/>
        </a:p>
      </dgm:t>
    </dgm:pt>
    <dgm:pt modelId="{2BE106EC-C2F2-4DB1-8A28-B5C4173A72B0}" type="pres">
      <dgm:prSet presAssocID="{B029579B-4DF3-4D51-AC6E-A40D5F9E06B2}" presName="accent_4" presStyleCnt="0"/>
      <dgm:spPr/>
    </dgm:pt>
    <dgm:pt modelId="{B1723BF4-D7DD-4C17-A6F3-37C20564B5D8}" type="pres">
      <dgm:prSet presAssocID="{B029579B-4DF3-4D51-AC6E-A40D5F9E06B2}" presName="accentRepeatNode" presStyleLbl="solidFgAcc1" presStyleIdx="3" presStyleCnt="4"/>
      <dgm:spPr>
        <a:ln>
          <a:solidFill>
            <a:srgbClr val="1D579B"/>
          </a:solidFill>
        </a:ln>
      </dgm:spPr>
    </dgm:pt>
  </dgm:ptLst>
  <dgm:cxnLst>
    <dgm:cxn modelId="{9E8D27B0-9E63-4204-B56D-1E25ED90B4B3}" srcId="{452A7F5C-E271-4CD5-A307-A25AD5062F9A}" destId="{7F7F395E-43AB-43BA-A46E-393BC31B6445}" srcOrd="2" destOrd="0" parTransId="{ADCA7ECA-308C-4E94-B3E6-5B56563E3FB6}" sibTransId="{2E1B92CA-FE2F-4E60-AB83-D1344AC27373}"/>
    <dgm:cxn modelId="{6640CC45-2457-453A-8D31-65FB4311C7BC}" type="presOf" srcId="{6287FBF7-90BA-44CD-A9C2-3BE6956DFE67}" destId="{340503F1-F8DF-4311-A028-91AB6F39A540}" srcOrd="0" destOrd="0" presId="urn:microsoft.com/office/officeart/2008/layout/VerticalCurvedList"/>
    <dgm:cxn modelId="{F38DBF2F-CD80-4589-8D54-22E350138A7D}" type="presOf" srcId="{7F7F395E-43AB-43BA-A46E-393BC31B6445}" destId="{17325049-0600-43F3-B5B6-F9D715A2773F}" srcOrd="0" destOrd="0" presId="urn:microsoft.com/office/officeart/2008/layout/VerticalCurvedList"/>
    <dgm:cxn modelId="{05189A2D-2BB5-4A08-938C-1EB41DF698B4}" type="presOf" srcId="{F98D2A06-0291-44BE-9AE3-158A682CE56C}" destId="{50BE7FA7-2200-474A-A99F-3A974246DA53}" srcOrd="0" destOrd="0" presId="urn:microsoft.com/office/officeart/2008/layout/VerticalCurvedList"/>
    <dgm:cxn modelId="{4C07F3B4-7481-405A-9202-61C6BD2C20C5}" type="presOf" srcId="{B029579B-4DF3-4D51-AC6E-A40D5F9E06B2}" destId="{46EA8472-A9ED-4829-BB83-A66E41AA8255}" srcOrd="0" destOrd="0" presId="urn:microsoft.com/office/officeart/2008/layout/VerticalCurvedList"/>
    <dgm:cxn modelId="{94B8FE7A-2C7C-44C0-91B7-A5AD03BFFA83}" srcId="{452A7F5C-E271-4CD5-A307-A25AD5062F9A}" destId="{6287FBF7-90BA-44CD-A9C2-3BE6956DFE67}" srcOrd="1" destOrd="0" parTransId="{44E4CCA2-78A7-41C5-8E6B-DC5AF2ED221C}" sibTransId="{83FD1826-CAA7-4626-A8AA-3BCA9D9B41A3}"/>
    <dgm:cxn modelId="{EEB9F3AB-479A-4EF4-AFF8-EA4F56D3B97C}" srcId="{452A7F5C-E271-4CD5-A307-A25AD5062F9A}" destId="{B029579B-4DF3-4D51-AC6E-A40D5F9E06B2}" srcOrd="3" destOrd="0" parTransId="{C18BA7F4-D73F-4ED5-9EBF-CA537383C772}" sibTransId="{E625DB8B-AF70-42CB-9BBB-2C8B7D4E46D5}"/>
    <dgm:cxn modelId="{59C7557A-8793-41CD-8082-4FE11B7BFD66}" type="presOf" srcId="{C76D0D2C-4894-45F8-9583-18D75E25F0AD}" destId="{BDE2854F-B583-49DF-9080-F695508E16EF}" srcOrd="0" destOrd="0" presId="urn:microsoft.com/office/officeart/2008/layout/VerticalCurvedList"/>
    <dgm:cxn modelId="{A553C557-9E69-4077-BBFC-315963C76A26}" srcId="{452A7F5C-E271-4CD5-A307-A25AD5062F9A}" destId="{C76D0D2C-4894-45F8-9583-18D75E25F0AD}" srcOrd="0" destOrd="0" parTransId="{50159EED-2F39-4547-9E4B-F062664FBA6F}" sibTransId="{F98D2A06-0291-44BE-9AE3-158A682CE56C}"/>
    <dgm:cxn modelId="{FC478A1D-0C0F-4B24-B4CC-8EDAC2D02DDA}" type="presOf" srcId="{452A7F5C-E271-4CD5-A307-A25AD5062F9A}" destId="{9B1D350B-D9F0-491D-80C8-0D9D0B380A93}" srcOrd="0" destOrd="0" presId="urn:microsoft.com/office/officeart/2008/layout/VerticalCurvedList"/>
    <dgm:cxn modelId="{5036C5B6-B491-428A-8828-5D0B3581D609}" type="presParOf" srcId="{9B1D350B-D9F0-491D-80C8-0D9D0B380A93}" destId="{5A30AF97-B98C-4514-8031-6C5B8A07CC54}" srcOrd="0" destOrd="0" presId="urn:microsoft.com/office/officeart/2008/layout/VerticalCurvedList"/>
    <dgm:cxn modelId="{B4C78CFE-B493-4F0C-9302-23633B58D8B4}" type="presParOf" srcId="{5A30AF97-B98C-4514-8031-6C5B8A07CC54}" destId="{956968CB-4B97-4201-A776-39BE00249818}" srcOrd="0" destOrd="0" presId="urn:microsoft.com/office/officeart/2008/layout/VerticalCurvedList"/>
    <dgm:cxn modelId="{378204E5-C47D-4B8D-8727-413158F5C3F8}" type="presParOf" srcId="{956968CB-4B97-4201-A776-39BE00249818}" destId="{F53DF10B-CA95-41F0-AD2B-62E36333E577}" srcOrd="0" destOrd="0" presId="urn:microsoft.com/office/officeart/2008/layout/VerticalCurvedList"/>
    <dgm:cxn modelId="{EE08330D-B29A-4A91-86D6-37E109F31ABA}" type="presParOf" srcId="{956968CB-4B97-4201-A776-39BE00249818}" destId="{50BE7FA7-2200-474A-A99F-3A974246DA53}" srcOrd="1" destOrd="0" presId="urn:microsoft.com/office/officeart/2008/layout/VerticalCurvedList"/>
    <dgm:cxn modelId="{EFED643B-4FCF-4182-94DA-A265F6BB2D34}" type="presParOf" srcId="{956968CB-4B97-4201-A776-39BE00249818}" destId="{D1B2A6AD-B16D-4C68-8A90-3ABCE7A4A92B}" srcOrd="2" destOrd="0" presId="urn:microsoft.com/office/officeart/2008/layout/VerticalCurvedList"/>
    <dgm:cxn modelId="{35C6F46E-DCAD-4F8E-BF1C-75DD4B2D2946}" type="presParOf" srcId="{956968CB-4B97-4201-A776-39BE00249818}" destId="{AEE64FBA-0210-4063-B0D3-9E92D9E18A25}" srcOrd="3" destOrd="0" presId="urn:microsoft.com/office/officeart/2008/layout/VerticalCurvedList"/>
    <dgm:cxn modelId="{DC721A1B-2253-4785-8EEF-33E3C194288B}" type="presParOf" srcId="{5A30AF97-B98C-4514-8031-6C5B8A07CC54}" destId="{BDE2854F-B583-49DF-9080-F695508E16EF}" srcOrd="1" destOrd="0" presId="urn:microsoft.com/office/officeart/2008/layout/VerticalCurvedList"/>
    <dgm:cxn modelId="{D82C8F22-90A0-4712-BF6F-43762ADA880F}" type="presParOf" srcId="{5A30AF97-B98C-4514-8031-6C5B8A07CC54}" destId="{922795D7-0B12-4B67-AF3C-3AA29C929B27}" srcOrd="2" destOrd="0" presId="urn:microsoft.com/office/officeart/2008/layout/VerticalCurvedList"/>
    <dgm:cxn modelId="{9CC11DE6-F5D2-4BC9-86D4-D4356AF95973}" type="presParOf" srcId="{922795D7-0B12-4B67-AF3C-3AA29C929B27}" destId="{471854D1-846C-4B50-8281-77CAD1429FF9}" srcOrd="0" destOrd="0" presId="urn:microsoft.com/office/officeart/2008/layout/VerticalCurvedList"/>
    <dgm:cxn modelId="{09192833-AED0-435B-9FD5-5B8A5FCA7490}" type="presParOf" srcId="{5A30AF97-B98C-4514-8031-6C5B8A07CC54}" destId="{340503F1-F8DF-4311-A028-91AB6F39A540}" srcOrd="3" destOrd="0" presId="urn:microsoft.com/office/officeart/2008/layout/VerticalCurvedList"/>
    <dgm:cxn modelId="{CDE8C165-D29C-4046-ABC1-E9823D8F3321}" type="presParOf" srcId="{5A30AF97-B98C-4514-8031-6C5B8A07CC54}" destId="{51C2DD2B-54C7-4D51-8633-1F7AFAEE540B}" srcOrd="4" destOrd="0" presId="urn:microsoft.com/office/officeart/2008/layout/VerticalCurvedList"/>
    <dgm:cxn modelId="{3074C9A1-BA35-440E-9B0F-4D0CFD5FD582}" type="presParOf" srcId="{51C2DD2B-54C7-4D51-8633-1F7AFAEE540B}" destId="{CC02BE62-3B7D-4461-9C39-EC575DDD736B}" srcOrd="0" destOrd="0" presId="urn:microsoft.com/office/officeart/2008/layout/VerticalCurvedList"/>
    <dgm:cxn modelId="{E3B78B4B-E38C-4AAC-8A8E-3731948A9724}" type="presParOf" srcId="{5A30AF97-B98C-4514-8031-6C5B8A07CC54}" destId="{17325049-0600-43F3-B5B6-F9D715A2773F}" srcOrd="5" destOrd="0" presId="urn:microsoft.com/office/officeart/2008/layout/VerticalCurvedList"/>
    <dgm:cxn modelId="{AD8ED363-B20F-431D-8373-D07DC5120BC9}" type="presParOf" srcId="{5A30AF97-B98C-4514-8031-6C5B8A07CC54}" destId="{A976BD38-BD6C-4DB1-BC65-874DE376590C}" srcOrd="6" destOrd="0" presId="urn:microsoft.com/office/officeart/2008/layout/VerticalCurvedList"/>
    <dgm:cxn modelId="{72804DBA-CB00-49A8-B2A7-15B80A73CD92}" type="presParOf" srcId="{A976BD38-BD6C-4DB1-BC65-874DE376590C}" destId="{055E711E-A1B8-4261-A490-B8E719C49399}" srcOrd="0" destOrd="0" presId="urn:microsoft.com/office/officeart/2008/layout/VerticalCurvedList"/>
    <dgm:cxn modelId="{A5AD299C-3839-49E4-B7CD-E9FB4988A813}" type="presParOf" srcId="{5A30AF97-B98C-4514-8031-6C5B8A07CC54}" destId="{46EA8472-A9ED-4829-BB83-A66E41AA8255}" srcOrd="7" destOrd="0" presId="urn:microsoft.com/office/officeart/2008/layout/VerticalCurvedList"/>
    <dgm:cxn modelId="{1C584B37-A159-493C-B472-0B5CF3A6D010}" type="presParOf" srcId="{5A30AF97-B98C-4514-8031-6C5B8A07CC54}" destId="{2BE106EC-C2F2-4DB1-8A28-B5C4173A72B0}" srcOrd="8" destOrd="0" presId="urn:microsoft.com/office/officeart/2008/layout/VerticalCurvedList"/>
    <dgm:cxn modelId="{F6CBF689-569B-4B0A-B213-9F9AE56F94C4}" type="presParOf" srcId="{2BE106EC-C2F2-4DB1-8A28-B5C4173A72B0}" destId="{B1723BF4-D7DD-4C17-A6F3-37C20564B5D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DAFE7A7-DCC1-4BF9-8C17-2ED7B2B7B79A}" type="doc">
      <dgm:prSet loTypeId="urn:microsoft.com/office/officeart/2005/8/layout/chevron1" loCatId="process" qsTypeId="urn:microsoft.com/office/officeart/2005/8/quickstyle/simple1" qsCatId="simple" csTypeId="urn:microsoft.com/office/officeart/2005/8/colors/accent2_2" csCatId="accent2" phldr="1"/>
      <dgm:spPr/>
    </dgm:pt>
    <dgm:pt modelId="{E5FED8C0-8161-4C70-926F-0F3AA1544B81}">
      <dgm:prSet phldrT="[Text]" custT="1"/>
      <dgm:spPr>
        <a:solidFill>
          <a:srgbClr val="FFC000"/>
        </a:solidFill>
      </dgm:spPr>
      <dgm:t>
        <a:bodyPr/>
        <a:lstStyle/>
        <a:p>
          <a:r>
            <a:rPr lang="en-US" sz="1100" b="1" dirty="0">
              <a:latin typeface="Arial" panose="020B0604020202020204" pitchFamily="34" charset="0"/>
              <a:cs typeface="Arial" panose="020B0604020202020204" pitchFamily="34" charset="0"/>
            </a:rPr>
            <a:t>Location submits Payroll Request</a:t>
          </a:r>
        </a:p>
      </dgm:t>
    </dgm:pt>
    <dgm:pt modelId="{AE400D8A-0291-4A39-B2F7-AC00291BE0E4}" type="parTrans" cxnId="{2D2586F0-6202-403D-9FAF-E4E66FE7A9AE}">
      <dgm:prSet/>
      <dgm:spPr/>
      <dgm:t>
        <a:bodyPr/>
        <a:lstStyle/>
        <a:p>
          <a:endParaRPr lang="en-US" sz="1800">
            <a:latin typeface="Arial" panose="020B0604020202020204" pitchFamily="34" charset="0"/>
            <a:cs typeface="Arial" panose="020B0604020202020204" pitchFamily="34" charset="0"/>
          </a:endParaRPr>
        </a:p>
      </dgm:t>
    </dgm:pt>
    <dgm:pt modelId="{1DAA7C1E-A6BB-471B-B1BE-E0487268E0E1}" type="sibTrans" cxnId="{2D2586F0-6202-403D-9FAF-E4E66FE7A9AE}">
      <dgm:prSet/>
      <dgm:spPr/>
      <dgm:t>
        <a:bodyPr/>
        <a:lstStyle/>
        <a:p>
          <a:endParaRPr lang="en-US" sz="1800">
            <a:latin typeface="Arial" panose="020B0604020202020204" pitchFamily="34" charset="0"/>
            <a:cs typeface="Arial" panose="020B0604020202020204" pitchFamily="34" charset="0"/>
          </a:endParaRPr>
        </a:p>
      </dgm:t>
    </dgm:pt>
    <dgm:pt modelId="{59406406-23B5-471D-8B95-568BF2B874A0}">
      <dgm:prSet phldrT="[Text]" custT="1"/>
      <dgm:spPr>
        <a:solidFill>
          <a:schemeClr val="accent1">
            <a:lumMod val="75000"/>
          </a:schemeClr>
        </a:solidFill>
      </dgm:spPr>
      <dgm:t>
        <a:bodyPr/>
        <a:lstStyle/>
        <a:p>
          <a:r>
            <a:rPr lang="en-US" sz="1100" b="1" dirty="0" smtClean="0">
              <a:solidFill>
                <a:schemeClr val="bg1"/>
              </a:solidFill>
              <a:latin typeface="Arial" panose="020B0604020202020204" pitchFamily="34" charset="0"/>
              <a:cs typeface="Arial" panose="020B0604020202020204" pitchFamily="34" charset="0"/>
            </a:rPr>
            <a:t>UCPC reviews &amp; processes payment</a:t>
          </a:r>
          <a:endParaRPr lang="en-US" sz="1100" b="1" strike="sngStrike" dirty="0">
            <a:solidFill>
              <a:schemeClr val="bg1"/>
            </a:solidFill>
            <a:latin typeface="Arial" panose="020B0604020202020204" pitchFamily="34" charset="0"/>
            <a:cs typeface="Arial" panose="020B0604020202020204" pitchFamily="34" charset="0"/>
          </a:endParaRPr>
        </a:p>
      </dgm:t>
    </dgm:pt>
    <dgm:pt modelId="{C417385B-BFC4-4605-9B20-169C5B363559}" type="parTrans" cxnId="{BD28D40D-B51C-43C8-BF05-9EC776422B2D}">
      <dgm:prSet/>
      <dgm:spPr/>
      <dgm:t>
        <a:bodyPr/>
        <a:lstStyle/>
        <a:p>
          <a:endParaRPr lang="en-US" sz="1800">
            <a:latin typeface="Arial" panose="020B0604020202020204" pitchFamily="34" charset="0"/>
            <a:cs typeface="Arial" panose="020B0604020202020204" pitchFamily="34" charset="0"/>
          </a:endParaRPr>
        </a:p>
      </dgm:t>
    </dgm:pt>
    <dgm:pt modelId="{6E855C8E-1C1C-49F8-8117-46E668041EAB}" type="sibTrans" cxnId="{BD28D40D-B51C-43C8-BF05-9EC776422B2D}">
      <dgm:prSet/>
      <dgm:spPr/>
      <dgm:t>
        <a:bodyPr/>
        <a:lstStyle/>
        <a:p>
          <a:endParaRPr lang="en-US" sz="1800">
            <a:latin typeface="Arial" panose="020B0604020202020204" pitchFamily="34" charset="0"/>
            <a:cs typeface="Arial" panose="020B0604020202020204" pitchFamily="34" charset="0"/>
          </a:endParaRPr>
        </a:p>
      </dgm:t>
    </dgm:pt>
    <dgm:pt modelId="{DC6DA25D-BC9A-4A12-AEE2-E272AC5AFF3B}">
      <dgm:prSet phldrT="[Text]" custT="1"/>
      <dgm:spPr>
        <a:solidFill>
          <a:schemeClr val="accent6">
            <a:lumMod val="60000"/>
            <a:lumOff val="40000"/>
          </a:schemeClr>
        </a:solidFill>
      </dgm:spPr>
      <dgm:t>
        <a:bodyPr/>
        <a:lstStyle/>
        <a:p>
          <a:r>
            <a:rPr lang="en-US" sz="1100" b="1" dirty="0">
              <a:latin typeface="Arial" panose="020B0604020202020204" pitchFamily="34" charset="0"/>
              <a:cs typeface="Arial" panose="020B0604020202020204" pitchFamily="34" charset="0"/>
            </a:rPr>
            <a:t>Employee receives final earnings</a:t>
          </a:r>
        </a:p>
      </dgm:t>
    </dgm:pt>
    <dgm:pt modelId="{FAB0BBEF-55BE-4993-BCDE-731F7AFCE8CE}" type="parTrans" cxnId="{C0AD5ACC-391E-4877-A5FC-D87059849EAE}">
      <dgm:prSet/>
      <dgm:spPr/>
      <dgm:t>
        <a:bodyPr/>
        <a:lstStyle/>
        <a:p>
          <a:endParaRPr lang="en-US" sz="1800">
            <a:latin typeface="Arial" panose="020B0604020202020204" pitchFamily="34" charset="0"/>
            <a:cs typeface="Arial" panose="020B0604020202020204" pitchFamily="34" charset="0"/>
          </a:endParaRPr>
        </a:p>
      </dgm:t>
    </dgm:pt>
    <dgm:pt modelId="{A289262D-C780-47EB-8A80-53F18BFAB3BB}" type="sibTrans" cxnId="{C0AD5ACC-391E-4877-A5FC-D87059849EAE}">
      <dgm:prSet/>
      <dgm:spPr/>
      <dgm:t>
        <a:bodyPr/>
        <a:lstStyle/>
        <a:p>
          <a:endParaRPr lang="en-US" sz="1800">
            <a:latin typeface="Arial" panose="020B0604020202020204" pitchFamily="34" charset="0"/>
            <a:cs typeface="Arial" panose="020B0604020202020204" pitchFamily="34" charset="0"/>
          </a:endParaRPr>
        </a:p>
      </dgm:t>
    </dgm:pt>
    <dgm:pt modelId="{5EEB878B-C943-4C8F-8B3C-D24A35C32AAB}">
      <dgm:prSet phldrT="[Text]" custT="1"/>
      <dgm:spPr>
        <a:solidFill>
          <a:schemeClr val="accent1">
            <a:lumMod val="40000"/>
            <a:lumOff val="60000"/>
          </a:schemeClr>
        </a:solidFill>
      </dgm:spPr>
      <dgm:t>
        <a:bodyPr/>
        <a:lstStyle/>
        <a:p>
          <a:r>
            <a:rPr lang="en-US" sz="1100" b="1" dirty="0" smtClean="0">
              <a:latin typeface="Arial" panose="020B0604020202020204" pitchFamily="34" charset="0"/>
              <a:cs typeface="Arial" panose="020B0604020202020204" pitchFamily="34" charset="0"/>
            </a:rPr>
            <a:t>Payroll Reviews &amp; Approves</a:t>
          </a:r>
          <a:endParaRPr lang="en-US" sz="1100" b="1" dirty="0">
            <a:latin typeface="Arial" panose="020B0604020202020204" pitchFamily="34" charset="0"/>
            <a:cs typeface="Arial" panose="020B0604020202020204" pitchFamily="34" charset="0"/>
          </a:endParaRPr>
        </a:p>
      </dgm:t>
    </dgm:pt>
    <dgm:pt modelId="{F2389520-915B-4C82-B5AA-3F20A473A988}" type="parTrans" cxnId="{BFA62357-FD52-4358-BC60-5575D031C8C6}">
      <dgm:prSet/>
      <dgm:spPr/>
      <dgm:t>
        <a:bodyPr/>
        <a:lstStyle/>
        <a:p>
          <a:endParaRPr lang="en-US"/>
        </a:p>
      </dgm:t>
    </dgm:pt>
    <dgm:pt modelId="{ADB542EE-2A07-4A4F-8469-59F0B3B23879}" type="sibTrans" cxnId="{BFA62357-FD52-4358-BC60-5575D031C8C6}">
      <dgm:prSet/>
      <dgm:spPr/>
      <dgm:t>
        <a:bodyPr/>
        <a:lstStyle/>
        <a:p>
          <a:endParaRPr lang="en-US"/>
        </a:p>
      </dgm:t>
    </dgm:pt>
    <dgm:pt modelId="{A0AAC951-DF08-401B-B1AD-44B9774C2A6D}" type="pres">
      <dgm:prSet presAssocID="{3DAFE7A7-DCC1-4BF9-8C17-2ED7B2B7B79A}" presName="Name0" presStyleCnt="0">
        <dgm:presLayoutVars>
          <dgm:dir/>
          <dgm:animLvl val="lvl"/>
          <dgm:resizeHandles val="exact"/>
        </dgm:presLayoutVars>
      </dgm:prSet>
      <dgm:spPr/>
    </dgm:pt>
    <dgm:pt modelId="{2BDD108F-13CC-495D-A1C8-A5C9FEFD6FE0}" type="pres">
      <dgm:prSet presAssocID="{E5FED8C0-8161-4C70-926F-0F3AA1544B81}" presName="parTxOnly" presStyleLbl="node1" presStyleIdx="0" presStyleCnt="4" custScaleX="134179" custScaleY="230556" custLinFactNeighborX="25422">
        <dgm:presLayoutVars>
          <dgm:chMax val="0"/>
          <dgm:chPref val="0"/>
          <dgm:bulletEnabled val="1"/>
        </dgm:presLayoutVars>
      </dgm:prSet>
      <dgm:spPr/>
      <dgm:t>
        <a:bodyPr/>
        <a:lstStyle/>
        <a:p>
          <a:endParaRPr lang="en-US"/>
        </a:p>
      </dgm:t>
    </dgm:pt>
    <dgm:pt modelId="{CCC597A7-7718-4CBC-8B85-DA1FE473A2B6}" type="pres">
      <dgm:prSet presAssocID="{1DAA7C1E-A6BB-471B-B1BE-E0487268E0E1}" presName="parTxOnlySpace" presStyleCnt="0"/>
      <dgm:spPr/>
    </dgm:pt>
    <dgm:pt modelId="{EF6DEE8D-7FE7-4179-BBF9-7F07799AB36A}" type="pres">
      <dgm:prSet presAssocID="{5EEB878B-C943-4C8F-8B3C-D24A35C32AAB}" presName="parTxOnly" presStyleLbl="node1" presStyleIdx="1" presStyleCnt="4" custScaleX="142383" custScaleY="225660">
        <dgm:presLayoutVars>
          <dgm:chMax val="0"/>
          <dgm:chPref val="0"/>
          <dgm:bulletEnabled val="1"/>
        </dgm:presLayoutVars>
      </dgm:prSet>
      <dgm:spPr/>
      <dgm:t>
        <a:bodyPr/>
        <a:lstStyle/>
        <a:p>
          <a:endParaRPr lang="en-US"/>
        </a:p>
      </dgm:t>
    </dgm:pt>
    <dgm:pt modelId="{0F65DDF0-7D61-43ED-B523-2ACE3688AC74}" type="pres">
      <dgm:prSet presAssocID="{ADB542EE-2A07-4A4F-8469-59F0B3B23879}" presName="parTxOnlySpace" presStyleCnt="0"/>
      <dgm:spPr/>
    </dgm:pt>
    <dgm:pt modelId="{E89673DD-A516-4BD5-9D6C-F6302DDE4AEB}" type="pres">
      <dgm:prSet presAssocID="{59406406-23B5-471D-8B95-568BF2B874A0}" presName="parTxOnly" presStyleLbl="node1" presStyleIdx="2" presStyleCnt="4" custScaleX="133857" custScaleY="225807" custLinFactX="-4781" custLinFactNeighborX="-100000">
        <dgm:presLayoutVars>
          <dgm:chMax val="0"/>
          <dgm:chPref val="0"/>
          <dgm:bulletEnabled val="1"/>
        </dgm:presLayoutVars>
      </dgm:prSet>
      <dgm:spPr/>
      <dgm:t>
        <a:bodyPr/>
        <a:lstStyle/>
        <a:p>
          <a:endParaRPr lang="en-US"/>
        </a:p>
      </dgm:t>
    </dgm:pt>
    <dgm:pt modelId="{F2C70EC8-1BE9-49DA-A55C-7423DD9398FF}" type="pres">
      <dgm:prSet presAssocID="{6E855C8E-1C1C-49F8-8117-46E668041EAB}" presName="parTxOnlySpace" presStyleCnt="0"/>
      <dgm:spPr/>
    </dgm:pt>
    <dgm:pt modelId="{6EC966A2-1FF3-4116-B62C-D780BD91F906}" type="pres">
      <dgm:prSet presAssocID="{DC6DA25D-BC9A-4A12-AEE2-E272AC5AFF3B}" presName="parTxOnly" presStyleLbl="node1" presStyleIdx="3" presStyleCnt="4" custScaleX="145345" custScaleY="222143" custLinFactX="-16463" custLinFactNeighborX="-100000" custLinFactNeighborY="-1802">
        <dgm:presLayoutVars>
          <dgm:chMax val="0"/>
          <dgm:chPref val="0"/>
          <dgm:bulletEnabled val="1"/>
        </dgm:presLayoutVars>
      </dgm:prSet>
      <dgm:spPr/>
      <dgm:t>
        <a:bodyPr/>
        <a:lstStyle/>
        <a:p>
          <a:endParaRPr lang="en-US"/>
        </a:p>
      </dgm:t>
    </dgm:pt>
  </dgm:ptLst>
  <dgm:cxnLst>
    <dgm:cxn modelId="{C0AD5ACC-391E-4877-A5FC-D87059849EAE}" srcId="{3DAFE7A7-DCC1-4BF9-8C17-2ED7B2B7B79A}" destId="{DC6DA25D-BC9A-4A12-AEE2-E272AC5AFF3B}" srcOrd="3" destOrd="0" parTransId="{FAB0BBEF-55BE-4993-BCDE-731F7AFCE8CE}" sibTransId="{A289262D-C780-47EB-8A80-53F18BFAB3BB}"/>
    <dgm:cxn modelId="{2D2586F0-6202-403D-9FAF-E4E66FE7A9AE}" srcId="{3DAFE7A7-DCC1-4BF9-8C17-2ED7B2B7B79A}" destId="{E5FED8C0-8161-4C70-926F-0F3AA1544B81}" srcOrd="0" destOrd="0" parTransId="{AE400D8A-0291-4A39-B2F7-AC00291BE0E4}" sibTransId="{1DAA7C1E-A6BB-471B-B1BE-E0487268E0E1}"/>
    <dgm:cxn modelId="{EF87CDFE-B824-4E4A-A9B5-D469FB2068BD}" type="presOf" srcId="{E5FED8C0-8161-4C70-926F-0F3AA1544B81}" destId="{2BDD108F-13CC-495D-A1C8-A5C9FEFD6FE0}" srcOrd="0" destOrd="0" presId="urn:microsoft.com/office/officeart/2005/8/layout/chevron1"/>
    <dgm:cxn modelId="{81C4EEE0-7A0E-4018-BA7B-2CF1A0894C24}" type="presOf" srcId="{DC6DA25D-BC9A-4A12-AEE2-E272AC5AFF3B}" destId="{6EC966A2-1FF3-4116-B62C-D780BD91F906}" srcOrd="0" destOrd="0" presId="urn:microsoft.com/office/officeart/2005/8/layout/chevron1"/>
    <dgm:cxn modelId="{E87899A4-8C65-4A2F-AC04-A13E1410063B}" type="presOf" srcId="{3DAFE7A7-DCC1-4BF9-8C17-2ED7B2B7B79A}" destId="{A0AAC951-DF08-401B-B1AD-44B9774C2A6D}" srcOrd="0" destOrd="0" presId="urn:microsoft.com/office/officeart/2005/8/layout/chevron1"/>
    <dgm:cxn modelId="{E5CFD8F9-F896-435E-8B08-2D61A4553296}" type="presOf" srcId="{59406406-23B5-471D-8B95-568BF2B874A0}" destId="{E89673DD-A516-4BD5-9D6C-F6302DDE4AEB}" srcOrd="0" destOrd="0" presId="urn:microsoft.com/office/officeart/2005/8/layout/chevron1"/>
    <dgm:cxn modelId="{BD28D40D-B51C-43C8-BF05-9EC776422B2D}" srcId="{3DAFE7A7-DCC1-4BF9-8C17-2ED7B2B7B79A}" destId="{59406406-23B5-471D-8B95-568BF2B874A0}" srcOrd="2" destOrd="0" parTransId="{C417385B-BFC4-4605-9B20-169C5B363559}" sibTransId="{6E855C8E-1C1C-49F8-8117-46E668041EAB}"/>
    <dgm:cxn modelId="{BFA62357-FD52-4358-BC60-5575D031C8C6}" srcId="{3DAFE7A7-DCC1-4BF9-8C17-2ED7B2B7B79A}" destId="{5EEB878B-C943-4C8F-8B3C-D24A35C32AAB}" srcOrd="1" destOrd="0" parTransId="{F2389520-915B-4C82-B5AA-3F20A473A988}" sibTransId="{ADB542EE-2A07-4A4F-8469-59F0B3B23879}"/>
    <dgm:cxn modelId="{A21C30F3-6D4A-4499-A7FA-D57378459A43}" type="presOf" srcId="{5EEB878B-C943-4C8F-8B3C-D24A35C32AAB}" destId="{EF6DEE8D-7FE7-4179-BBF9-7F07799AB36A}" srcOrd="0" destOrd="0" presId="urn:microsoft.com/office/officeart/2005/8/layout/chevron1"/>
    <dgm:cxn modelId="{3A04375B-060D-467C-ADE9-28E07CA2DB1A}" type="presParOf" srcId="{A0AAC951-DF08-401B-B1AD-44B9774C2A6D}" destId="{2BDD108F-13CC-495D-A1C8-A5C9FEFD6FE0}" srcOrd="0" destOrd="0" presId="urn:microsoft.com/office/officeart/2005/8/layout/chevron1"/>
    <dgm:cxn modelId="{A5FA6FA5-5652-419A-8079-02FE8F57B34D}" type="presParOf" srcId="{A0AAC951-DF08-401B-B1AD-44B9774C2A6D}" destId="{CCC597A7-7718-4CBC-8B85-DA1FE473A2B6}" srcOrd="1" destOrd="0" presId="urn:microsoft.com/office/officeart/2005/8/layout/chevron1"/>
    <dgm:cxn modelId="{2A9779F5-641C-4168-A3FA-C1828E5A4FDB}" type="presParOf" srcId="{A0AAC951-DF08-401B-B1AD-44B9774C2A6D}" destId="{EF6DEE8D-7FE7-4179-BBF9-7F07799AB36A}" srcOrd="2" destOrd="0" presId="urn:microsoft.com/office/officeart/2005/8/layout/chevron1"/>
    <dgm:cxn modelId="{99F6EB04-2B6D-47D8-B8E2-0679FCF55743}" type="presParOf" srcId="{A0AAC951-DF08-401B-B1AD-44B9774C2A6D}" destId="{0F65DDF0-7D61-43ED-B523-2ACE3688AC74}" srcOrd="3" destOrd="0" presId="urn:microsoft.com/office/officeart/2005/8/layout/chevron1"/>
    <dgm:cxn modelId="{DEFE43C0-69E1-4F93-AE5B-CF6C759FAF81}" type="presParOf" srcId="{A0AAC951-DF08-401B-B1AD-44B9774C2A6D}" destId="{E89673DD-A516-4BD5-9D6C-F6302DDE4AEB}" srcOrd="4" destOrd="0" presId="urn:microsoft.com/office/officeart/2005/8/layout/chevron1"/>
    <dgm:cxn modelId="{840147C4-E48A-4EC1-9612-5559F6201E56}" type="presParOf" srcId="{A0AAC951-DF08-401B-B1AD-44B9774C2A6D}" destId="{F2C70EC8-1BE9-49DA-A55C-7423DD9398FF}" srcOrd="5" destOrd="0" presId="urn:microsoft.com/office/officeart/2005/8/layout/chevron1"/>
    <dgm:cxn modelId="{CA834744-40CC-4E04-B9B0-295A47A04FAE}" type="presParOf" srcId="{A0AAC951-DF08-401B-B1AD-44B9774C2A6D}" destId="{6EC966A2-1FF3-4116-B62C-D780BD91F906}"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2A7F5C-E271-4CD5-A307-A25AD5062F9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76D0D2C-4894-45F8-9583-18D75E25F0AD}">
      <dgm:prSet phldrT="[Text]" custT="1"/>
      <dgm:spPr>
        <a:solidFill>
          <a:schemeClr val="tx2"/>
        </a:solidFill>
        <a:ln>
          <a:noFill/>
        </a:ln>
      </dgm:spPr>
      <dgm:t>
        <a:bodyPr/>
        <a:lstStyle/>
        <a:p>
          <a:r>
            <a:rPr lang="en-US" sz="2000" b="1" dirty="0">
              <a:solidFill>
                <a:schemeClr val="bg1"/>
              </a:solidFill>
            </a:rPr>
            <a:t>Template Transactions Overview</a:t>
          </a:r>
        </a:p>
      </dgm:t>
    </dgm:pt>
    <dgm:pt modelId="{50159EED-2F39-4547-9E4B-F062664FBA6F}" type="parTrans" cxnId="{A553C557-9E69-4077-BBFC-315963C76A26}">
      <dgm:prSet/>
      <dgm:spPr/>
      <dgm:t>
        <a:bodyPr/>
        <a:lstStyle/>
        <a:p>
          <a:endParaRPr lang="en-US"/>
        </a:p>
      </dgm:t>
    </dgm:pt>
    <dgm:pt modelId="{F98D2A06-0291-44BE-9AE3-158A682CE56C}" type="sibTrans" cxnId="{A553C557-9E69-4077-BBFC-315963C76A26}">
      <dgm:prSet/>
      <dgm:spPr/>
      <dgm:t>
        <a:bodyPr/>
        <a:lstStyle/>
        <a:p>
          <a:endParaRPr lang="en-US"/>
        </a:p>
      </dgm:t>
    </dgm:pt>
    <dgm:pt modelId="{B029579B-4DF3-4D51-AC6E-A40D5F9E06B2}">
      <dgm:prSet phldrT="[Text]" custT="1"/>
      <dgm:spPr>
        <a:solidFill>
          <a:schemeClr val="accent1"/>
        </a:solidFill>
        <a:ln>
          <a:noFill/>
        </a:ln>
      </dgm:spPr>
      <dgm:t>
        <a:bodyPr/>
        <a:lstStyle/>
        <a:p>
          <a:r>
            <a:rPr lang="en-US" sz="2400" b="1" dirty="0" smtClean="0"/>
            <a:t>Approvals and Status</a:t>
          </a:r>
          <a:endParaRPr lang="en-US" sz="2400" b="1" dirty="0"/>
        </a:p>
      </dgm:t>
    </dgm:pt>
    <dgm:pt modelId="{C18BA7F4-D73F-4ED5-9EBF-CA537383C772}" type="parTrans" cxnId="{EEB9F3AB-479A-4EF4-AFF8-EA4F56D3B97C}">
      <dgm:prSet/>
      <dgm:spPr/>
      <dgm:t>
        <a:bodyPr/>
        <a:lstStyle/>
        <a:p>
          <a:endParaRPr lang="en-US"/>
        </a:p>
      </dgm:t>
    </dgm:pt>
    <dgm:pt modelId="{E625DB8B-AF70-42CB-9BBB-2C8B7D4E46D5}" type="sibTrans" cxnId="{EEB9F3AB-479A-4EF4-AFF8-EA4F56D3B97C}">
      <dgm:prSet/>
      <dgm:spPr/>
      <dgm:t>
        <a:bodyPr/>
        <a:lstStyle/>
        <a:p>
          <a:endParaRPr lang="en-US"/>
        </a:p>
      </dgm:t>
    </dgm:pt>
    <dgm:pt modelId="{6287FBF7-90BA-44CD-A9C2-3BE6956DFE67}">
      <dgm:prSet phldrT="[Text]" custT="1"/>
      <dgm:spPr>
        <a:solidFill>
          <a:schemeClr val="accent1"/>
        </a:solidFill>
        <a:ln>
          <a:noFill/>
        </a:ln>
      </dgm:spPr>
      <dgm:t>
        <a:bodyPr/>
        <a:lstStyle/>
        <a:p>
          <a:r>
            <a:rPr lang="en-US" sz="2400" b="1" dirty="0" smtClean="0"/>
            <a:t>Full </a:t>
          </a:r>
          <a:r>
            <a:rPr lang="en-US" sz="2400" b="1" dirty="0"/>
            <a:t>Hire</a:t>
          </a:r>
        </a:p>
      </dgm:t>
    </dgm:pt>
    <dgm:pt modelId="{44E4CCA2-78A7-41C5-8E6B-DC5AF2ED221C}" type="parTrans" cxnId="{94B8FE7A-2C7C-44C0-91B7-A5AD03BFFA83}">
      <dgm:prSet/>
      <dgm:spPr/>
      <dgm:t>
        <a:bodyPr/>
        <a:lstStyle/>
        <a:p>
          <a:endParaRPr lang="en-US"/>
        </a:p>
      </dgm:t>
    </dgm:pt>
    <dgm:pt modelId="{83FD1826-CAA7-4626-A8AA-3BCA9D9B41A3}" type="sibTrans" cxnId="{94B8FE7A-2C7C-44C0-91B7-A5AD03BFFA83}">
      <dgm:prSet/>
      <dgm:spPr/>
      <dgm:t>
        <a:bodyPr/>
        <a:lstStyle/>
        <a:p>
          <a:endParaRPr lang="en-US"/>
        </a:p>
      </dgm:t>
    </dgm:pt>
    <dgm:pt modelId="{9B1D350B-D9F0-491D-80C8-0D9D0B380A93}" type="pres">
      <dgm:prSet presAssocID="{452A7F5C-E271-4CD5-A307-A25AD5062F9A}" presName="Name0" presStyleCnt="0">
        <dgm:presLayoutVars>
          <dgm:chMax val="7"/>
          <dgm:chPref val="7"/>
          <dgm:dir/>
        </dgm:presLayoutVars>
      </dgm:prSet>
      <dgm:spPr/>
      <dgm:t>
        <a:bodyPr/>
        <a:lstStyle/>
        <a:p>
          <a:endParaRPr lang="en-US"/>
        </a:p>
      </dgm:t>
    </dgm:pt>
    <dgm:pt modelId="{5A30AF97-B98C-4514-8031-6C5B8A07CC54}" type="pres">
      <dgm:prSet presAssocID="{452A7F5C-E271-4CD5-A307-A25AD5062F9A}" presName="Name1" presStyleCnt="0"/>
      <dgm:spPr/>
    </dgm:pt>
    <dgm:pt modelId="{956968CB-4B97-4201-A776-39BE00249818}" type="pres">
      <dgm:prSet presAssocID="{452A7F5C-E271-4CD5-A307-A25AD5062F9A}" presName="cycle" presStyleCnt="0"/>
      <dgm:spPr/>
    </dgm:pt>
    <dgm:pt modelId="{F53DF10B-CA95-41F0-AD2B-62E36333E577}" type="pres">
      <dgm:prSet presAssocID="{452A7F5C-E271-4CD5-A307-A25AD5062F9A}" presName="srcNode" presStyleLbl="node1" presStyleIdx="0" presStyleCnt="3"/>
      <dgm:spPr/>
    </dgm:pt>
    <dgm:pt modelId="{50BE7FA7-2200-474A-A99F-3A974246DA53}" type="pres">
      <dgm:prSet presAssocID="{452A7F5C-E271-4CD5-A307-A25AD5062F9A}" presName="conn" presStyleLbl="parChTrans1D2" presStyleIdx="0" presStyleCnt="1"/>
      <dgm:spPr/>
      <dgm:t>
        <a:bodyPr/>
        <a:lstStyle/>
        <a:p>
          <a:endParaRPr lang="en-US"/>
        </a:p>
      </dgm:t>
    </dgm:pt>
    <dgm:pt modelId="{D1B2A6AD-B16D-4C68-8A90-3ABCE7A4A92B}" type="pres">
      <dgm:prSet presAssocID="{452A7F5C-E271-4CD5-A307-A25AD5062F9A}" presName="extraNode" presStyleLbl="node1" presStyleIdx="0" presStyleCnt="3"/>
      <dgm:spPr/>
    </dgm:pt>
    <dgm:pt modelId="{AEE64FBA-0210-4063-B0D3-9E92D9E18A25}" type="pres">
      <dgm:prSet presAssocID="{452A7F5C-E271-4CD5-A307-A25AD5062F9A}" presName="dstNode" presStyleLbl="node1" presStyleIdx="0" presStyleCnt="3"/>
      <dgm:spPr/>
    </dgm:pt>
    <dgm:pt modelId="{BDE2854F-B583-49DF-9080-F695508E16EF}" type="pres">
      <dgm:prSet presAssocID="{C76D0D2C-4894-45F8-9583-18D75E25F0AD}" presName="text_1" presStyleLbl="node1" presStyleIdx="0" presStyleCnt="3">
        <dgm:presLayoutVars>
          <dgm:bulletEnabled val="1"/>
        </dgm:presLayoutVars>
      </dgm:prSet>
      <dgm:spPr/>
      <dgm:t>
        <a:bodyPr/>
        <a:lstStyle/>
        <a:p>
          <a:endParaRPr lang="en-US"/>
        </a:p>
      </dgm:t>
    </dgm:pt>
    <dgm:pt modelId="{922795D7-0B12-4B67-AF3C-3AA29C929B27}" type="pres">
      <dgm:prSet presAssocID="{C76D0D2C-4894-45F8-9583-18D75E25F0AD}" presName="accent_1" presStyleCnt="0"/>
      <dgm:spPr/>
    </dgm:pt>
    <dgm:pt modelId="{471854D1-846C-4B50-8281-77CAD1429FF9}" type="pres">
      <dgm:prSet presAssocID="{C76D0D2C-4894-45F8-9583-18D75E25F0AD}" presName="accentRepeatNode" presStyleLbl="solidFgAcc1" presStyleIdx="0" presStyleCnt="3"/>
      <dgm:spPr>
        <a:ln>
          <a:solidFill>
            <a:srgbClr val="FFD200"/>
          </a:solidFill>
        </a:ln>
      </dgm:spPr>
    </dgm:pt>
    <dgm:pt modelId="{340503F1-F8DF-4311-A028-91AB6F39A540}" type="pres">
      <dgm:prSet presAssocID="{6287FBF7-90BA-44CD-A9C2-3BE6956DFE67}" presName="text_2" presStyleLbl="node1" presStyleIdx="1" presStyleCnt="3">
        <dgm:presLayoutVars>
          <dgm:bulletEnabled val="1"/>
        </dgm:presLayoutVars>
      </dgm:prSet>
      <dgm:spPr/>
      <dgm:t>
        <a:bodyPr/>
        <a:lstStyle/>
        <a:p>
          <a:endParaRPr lang="en-US"/>
        </a:p>
      </dgm:t>
    </dgm:pt>
    <dgm:pt modelId="{51C2DD2B-54C7-4D51-8633-1F7AFAEE540B}" type="pres">
      <dgm:prSet presAssocID="{6287FBF7-90BA-44CD-A9C2-3BE6956DFE67}" presName="accent_2" presStyleCnt="0"/>
      <dgm:spPr/>
    </dgm:pt>
    <dgm:pt modelId="{CC02BE62-3B7D-4461-9C39-EC575DDD736B}" type="pres">
      <dgm:prSet presAssocID="{6287FBF7-90BA-44CD-A9C2-3BE6956DFE67}" presName="accentRepeatNode" presStyleLbl="solidFgAcc1" presStyleIdx="1" presStyleCnt="3"/>
      <dgm:spPr>
        <a:ln>
          <a:solidFill>
            <a:srgbClr val="1D579B"/>
          </a:solidFill>
        </a:ln>
      </dgm:spPr>
    </dgm:pt>
    <dgm:pt modelId="{B85D5DAB-9059-423B-AA7C-3ADE579ACB93}" type="pres">
      <dgm:prSet presAssocID="{B029579B-4DF3-4D51-AC6E-A40D5F9E06B2}" presName="text_3" presStyleLbl="node1" presStyleIdx="2" presStyleCnt="3">
        <dgm:presLayoutVars>
          <dgm:bulletEnabled val="1"/>
        </dgm:presLayoutVars>
      </dgm:prSet>
      <dgm:spPr/>
      <dgm:t>
        <a:bodyPr/>
        <a:lstStyle/>
        <a:p>
          <a:endParaRPr lang="en-US"/>
        </a:p>
      </dgm:t>
    </dgm:pt>
    <dgm:pt modelId="{96B8AB17-7829-4E13-8B2A-5974586C3EEF}" type="pres">
      <dgm:prSet presAssocID="{B029579B-4DF3-4D51-AC6E-A40D5F9E06B2}" presName="accent_3" presStyleCnt="0"/>
      <dgm:spPr/>
    </dgm:pt>
    <dgm:pt modelId="{B1723BF4-D7DD-4C17-A6F3-37C20564B5D8}" type="pres">
      <dgm:prSet presAssocID="{B029579B-4DF3-4D51-AC6E-A40D5F9E06B2}" presName="accentRepeatNode" presStyleLbl="solidFgAcc1" presStyleIdx="2" presStyleCnt="3"/>
      <dgm:spPr>
        <a:ln>
          <a:solidFill>
            <a:srgbClr val="1D579B"/>
          </a:solidFill>
        </a:ln>
      </dgm:spPr>
    </dgm:pt>
  </dgm:ptLst>
  <dgm:cxnLst>
    <dgm:cxn modelId="{6640CC45-2457-453A-8D31-65FB4311C7BC}" type="presOf" srcId="{6287FBF7-90BA-44CD-A9C2-3BE6956DFE67}" destId="{340503F1-F8DF-4311-A028-91AB6F39A540}" srcOrd="0" destOrd="0" presId="urn:microsoft.com/office/officeart/2008/layout/VerticalCurvedList"/>
    <dgm:cxn modelId="{05189A2D-2BB5-4A08-938C-1EB41DF698B4}" type="presOf" srcId="{F98D2A06-0291-44BE-9AE3-158A682CE56C}" destId="{50BE7FA7-2200-474A-A99F-3A974246DA53}" srcOrd="0" destOrd="0" presId="urn:microsoft.com/office/officeart/2008/layout/VerticalCurvedList"/>
    <dgm:cxn modelId="{94B8FE7A-2C7C-44C0-91B7-A5AD03BFFA83}" srcId="{452A7F5C-E271-4CD5-A307-A25AD5062F9A}" destId="{6287FBF7-90BA-44CD-A9C2-3BE6956DFE67}" srcOrd="1" destOrd="0" parTransId="{44E4CCA2-78A7-41C5-8E6B-DC5AF2ED221C}" sibTransId="{83FD1826-CAA7-4626-A8AA-3BCA9D9B41A3}"/>
    <dgm:cxn modelId="{EEB9F3AB-479A-4EF4-AFF8-EA4F56D3B97C}" srcId="{452A7F5C-E271-4CD5-A307-A25AD5062F9A}" destId="{B029579B-4DF3-4D51-AC6E-A40D5F9E06B2}" srcOrd="2" destOrd="0" parTransId="{C18BA7F4-D73F-4ED5-9EBF-CA537383C772}" sibTransId="{E625DB8B-AF70-42CB-9BBB-2C8B7D4E46D5}"/>
    <dgm:cxn modelId="{445F3558-ECFC-4947-BDCC-65607192285C}" type="presOf" srcId="{B029579B-4DF3-4D51-AC6E-A40D5F9E06B2}" destId="{B85D5DAB-9059-423B-AA7C-3ADE579ACB93}" srcOrd="0" destOrd="0" presId="urn:microsoft.com/office/officeart/2008/layout/VerticalCurvedList"/>
    <dgm:cxn modelId="{59C7557A-8793-41CD-8082-4FE11B7BFD66}" type="presOf" srcId="{C76D0D2C-4894-45F8-9583-18D75E25F0AD}" destId="{BDE2854F-B583-49DF-9080-F695508E16EF}" srcOrd="0" destOrd="0" presId="urn:microsoft.com/office/officeart/2008/layout/VerticalCurvedList"/>
    <dgm:cxn modelId="{A553C557-9E69-4077-BBFC-315963C76A26}" srcId="{452A7F5C-E271-4CD5-A307-A25AD5062F9A}" destId="{C76D0D2C-4894-45F8-9583-18D75E25F0AD}" srcOrd="0" destOrd="0" parTransId="{50159EED-2F39-4547-9E4B-F062664FBA6F}" sibTransId="{F98D2A06-0291-44BE-9AE3-158A682CE56C}"/>
    <dgm:cxn modelId="{FC478A1D-0C0F-4B24-B4CC-8EDAC2D02DDA}" type="presOf" srcId="{452A7F5C-E271-4CD5-A307-A25AD5062F9A}" destId="{9B1D350B-D9F0-491D-80C8-0D9D0B380A93}" srcOrd="0" destOrd="0" presId="urn:microsoft.com/office/officeart/2008/layout/VerticalCurvedList"/>
    <dgm:cxn modelId="{5036C5B6-B491-428A-8828-5D0B3581D609}" type="presParOf" srcId="{9B1D350B-D9F0-491D-80C8-0D9D0B380A93}" destId="{5A30AF97-B98C-4514-8031-6C5B8A07CC54}" srcOrd="0" destOrd="0" presId="urn:microsoft.com/office/officeart/2008/layout/VerticalCurvedList"/>
    <dgm:cxn modelId="{B4C78CFE-B493-4F0C-9302-23633B58D8B4}" type="presParOf" srcId="{5A30AF97-B98C-4514-8031-6C5B8A07CC54}" destId="{956968CB-4B97-4201-A776-39BE00249818}" srcOrd="0" destOrd="0" presId="urn:microsoft.com/office/officeart/2008/layout/VerticalCurvedList"/>
    <dgm:cxn modelId="{378204E5-C47D-4B8D-8727-413158F5C3F8}" type="presParOf" srcId="{956968CB-4B97-4201-A776-39BE00249818}" destId="{F53DF10B-CA95-41F0-AD2B-62E36333E577}" srcOrd="0" destOrd="0" presId="urn:microsoft.com/office/officeart/2008/layout/VerticalCurvedList"/>
    <dgm:cxn modelId="{EE08330D-B29A-4A91-86D6-37E109F31ABA}" type="presParOf" srcId="{956968CB-4B97-4201-A776-39BE00249818}" destId="{50BE7FA7-2200-474A-A99F-3A974246DA53}" srcOrd="1" destOrd="0" presId="urn:microsoft.com/office/officeart/2008/layout/VerticalCurvedList"/>
    <dgm:cxn modelId="{EFED643B-4FCF-4182-94DA-A265F6BB2D34}" type="presParOf" srcId="{956968CB-4B97-4201-A776-39BE00249818}" destId="{D1B2A6AD-B16D-4C68-8A90-3ABCE7A4A92B}" srcOrd="2" destOrd="0" presId="urn:microsoft.com/office/officeart/2008/layout/VerticalCurvedList"/>
    <dgm:cxn modelId="{35C6F46E-DCAD-4F8E-BF1C-75DD4B2D2946}" type="presParOf" srcId="{956968CB-4B97-4201-A776-39BE00249818}" destId="{AEE64FBA-0210-4063-B0D3-9E92D9E18A25}" srcOrd="3" destOrd="0" presId="urn:microsoft.com/office/officeart/2008/layout/VerticalCurvedList"/>
    <dgm:cxn modelId="{DC721A1B-2253-4785-8EEF-33E3C194288B}" type="presParOf" srcId="{5A30AF97-B98C-4514-8031-6C5B8A07CC54}" destId="{BDE2854F-B583-49DF-9080-F695508E16EF}" srcOrd="1" destOrd="0" presId="urn:microsoft.com/office/officeart/2008/layout/VerticalCurvedList"/>
    <dgm:cxn modelId="{D82C8F22-90A0-4712-BF6F-43762ADA880F}" type="presParOf" srcId="{5A30AF97-B98C-4514-8031-6C5B8A07CC54}" destId="{922795D7-0B12-4B67-AF3C-3AA29C929B27}" srcOrd="2" destOrd="0" presId="urn:microsoft.com/office/officeart/2008/layout/VerticalCurvedList"/>
    <dgm:cxn modelId="{9CC11DE6-F5D2-4BC9-86D4-D4356AF95973}" type="presParOf" srcId="{922795D7-0B12-4B67-AF3C-3AA29C929B27}" destId="{471854D1-846C-4B50-8281-77CAD1429FF9}" srcOrd="0" destOrd="0" presId="urn:microsoft.com/office/officeart/2008/layout/VerticalCurvedList"/>
    <dgm:cxn modelId="{09192833-AED0-435B-9FD5-5B8A5FCA7490}" type="presParOf" srcId="{5A30AF97-B98C-4514-8031-6C5B8A07CC54}" destId="{340503F1-F8DF-4311-A028-91AB6F39A540}" srcOrd="3" destOrd="0" presId="urn:microsoft.com/office/officeart/2008/layout/VerticalCurvedList"/>
    <dgm:cxn modelId="{CDE8C165-D29C-4046-ABC1-E9823D8F3321}" type="presParOf" srcId="{5A30AF97-B98C-4514-8031-6C5B8A07CC54}" destId="{51C2DD2B-54C7-4D51-8633-1F7AFAEE540B}" srcOrd="4" destOrd="0" presId="urn:microsoft.com/office/officeart/2008/layout/VerticalCurvedList"/>
    <dgm:cxn modelId="{3074C9A1-BA35-440E-9B0F-4D0CFD5FD582}" type="presParOf" srcId="{51C2DD2B-54C7-4D51-8633-1F7AFAEE540B}" destId="{CC02BE62-3B7D-4461-9C39-EC575DDD736B}" srcOrd="0" destOrd="0" presId="urn:microsoft.com/office/officeart/2008/layout/VerticalCurvedList"/>
    <dgm:cxn modelId="{F790A6A4-CCC4-4E51-B9BF-FF89B2B1E85D}" type="presParOf" srcId="{5A30AF97-B98C-4514-8031-6C5B8A07CC54}" destId="{B85D5DAB-9059-423B-AA7C-3ADE579ACB93}" srcOrd="5" destOrd="0" presId="urn:microsoft.com/office/officeart/2008/layout/VerticalCurvedList"/>
    <dgm:cxn modelId="{96546986-11E0-4D36-83BE-6457AF1AC285}" type="presParOf" srcId="{5A30AF97-B98C-4514-8031-6C5B8A07CC54}" destId="{96B8AB17-7829-4E13-8B2A-5974586C3EEF}" srcOrd="6" destOrd="0" presId="urn:microsoft.com/office/officeart/2008/layout/VerticalCurvedList"/>
    <dgm:cxn modelId="{8FFACC57-98AC-4221-96CC-06C785DFBCCD}" type="presParOf" srcId="{96B8AB17-7829-4E13-8B2A-5974586C3EEF}" destId="{B1723BF4-D7DD-4C17-A6F3-37C20564B5D8}"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F2345F-C57D-4257-8E4A-CB8588B871BE}"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en-US"/>
        </a:p>
      </dgm:t>
    </dgm:pt>
    <dgm:pt modelId="{391B8A4C-C695-4933-BF8F-32F78A125A9C}">
      <dgm:prSet phldrT="[Text]" custT="1"/>
      <dgm:spPr>
        <a:solidFill>
          <a:schemeClr val="accent4">
            <a:lumMod val="60000"/>
            <a:lumOff val="40000"/>
          </a:schemeClr>
        </a:solidFill>
      </dgm:spPr>
      <dgm:t>
        <a:bodyPr/>
        <a:lstStyle/>
        <a:p>
          <a:r>
            <a:rPr lang="en-US" sz="2000" b="1" dirty="0">
              <a:latin typeface="Arial" panose="020B0604020202020204" pitchFamily="34" charset="0"/>
              <a:cs typeface="Arial" panose="020B0604020202020204" pitchFamily="34" charset="0"/>
            </a:rPr>
            <a:t>New Hires</a:t>
          </a:r>
        </a:p>
      </dgm:t>
    </dgm:pt>
    <dgm:pt modelId="{189FF1D9-4370-44F7-8EEE-2CA923296393}" type="parTrans" cxnId="{F5A52FD9-A580-4F77-91A1-B8173824BBA6}">
      <dgm:prSet/>
      <dgm:spPr/>
      <dgm:t>
        <a:bodyPr/>
        <a:lstStyle/>
        <a:p>
          <a:endParaRPr lang="en-US" sz="2400" b="1">
            <a:latin typeface="Arial" panose="020B0604020202020204" pitchFamily="34" charset="0"/>
            <a:cs typeface="Arial" panose="020B0604020202020204" pitchFamily="34" charset="0"/>
          </a:endParaRPr>
        </a:p>
      </dgm:t>
    </dgm:pt>
    <dgm:pt modelId="{8221DDAC-2D03-47EE-9397-F736C774D6BE}" type="sibTrans" cxnId="{F5A52FD9-A580-4F77-91A1-B8173824BBA6}">
      <dgm:prSet/>
      <dgm:spPr/>
      <dgm:t>
        <a:bodyPr/>
        <a:lstStyle/>
        <a:p>
          <a:endParaRPr lang="en-US" sz="2400" b="1">
            <a:latin typeface="Arial" panose="020B0604020202020204" pitchFamily="34" charset="0"/>
            <a:cs typeface="Arial" panose="020B0604020202020204" pitchFamily="34" charset="0"/>
          </a:endParaRPr>
        </a:p>
      </dgm:t>
    </dgm:pt>
    <dgm:pt modelId="{FF818C4E-640E-4DA8-98CA-A50E62940902}">
      <dgm:prSet custT="1"/>
      <dgm:spPr>
        <a:solidFill>
          <a:schemeClr val="accent4">
            <a:lumMod val="60000"/>
            <a:lumOff val="40000"/>
          </a:schemeClr>
        </a:solidFill>
      </dgm:spPr>
      <dgm:t>
        <a:bodyPr/>
        <a:lstStyle/>
        <a:p>
          <a:r>
            <a:rPr lang="en-US" sz="2000" b="1" dirty="0">
              <a:latin typeface="Arial" panose="020B0604020202020204" pitchFamily="34" charset="0"/>
              <a:cs typeface="Arial" panose="020B0604020202020204" pitchFamily="34" charset="0"/>
            </a:rPr>
            <a:t>Contingent Workers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(CWR)</a:t>
          </a:r>
        </a:p>
      </dgm:t>
    </dgm:pt>
    <dgm:pt modelId="{BCC754F0-F066-42E1-A6FE-15FE44E5814D}" type="parTrans" cxnId="{B8DEBE64-FD60-4179-B297-A5A65D170A53}">
      <dgm:prSet/>
      <dgm:spPr/>
      <dgm:t>
        <a:bodyPr/>
        <a:lstStyle/>
        <a:p>
          <a:endParaRPr lang="en-US" sz="2400" b="1">
            <a:latin typeface="Arial" panose="020B0604020202020204" pitchFamily="34" charset="0"/>
            <a:cs typeface="Arial" panose="020B0604020202020204" pitchFamily="34" charset="0"/>
          </a:endParaRPr>
        </a:p>
      </dgm:t>
    </dgm:pt>
    <dgm:pt modelId="{B20B0284-8C14-4D0C-A3C3-9921797A185F}" type="sibTrans" cxnId="{B8DEBE64-FD60-4179-B297-A5A65D170A53}">
      <dgm:prSet/>
      <dgm:spPr/>
      <dgm:t>
        <a:bodyPr/>
        <a:lstStyle/>
        <a:p>
          <a:endParaRPr lang="en-US" sz="2400" b="1">
            <a:latin typeface="Arial" panose="020B0604020202020204" pitchFamily="34" charset="0"/>
            <a:cs typeface="Arial" panose="020B0604020202020204" pitchFamily="34" charset="0"/>
          </a:endParaRPr>
        </a:p>
      </dgm:t>
    </dgm:pt>
    <dgm:pt modelId="{A7EE2F8B-EF57-405B-9FEE-EE1A02373013}">
      <dgm:prSet custT="1"/>
      <dgm:spPr>
        <a:solidFill>
          <a:schemeClr val="accent4">
            <a:lumMod val="60000"/>
            <a:lumOff val="40000"/>
          </a:schemeClr>
        </a:solidFill>
      </dgm:spPr>
      <dgm:t>
        <a:bodyPr/>
        <a:lstStyle/>
        <a:p>
          <a:r>
            <a:rPr lang="en-US" sz="2000" b="1" dirty="0">
              <a:latin typeface="Arial" panose="020B0604020202020204" pitchFamily="34" charset="0"/>
              <a:cs typeface="Arial" panose="020B0604020202020204" pitchFamily="34" charset="0"/>
            </a:rPr>
            <a:t>Concurrent Hires</a:t>
          </a:r>
        </a:p>
      </dgm:t>
    </dgm:pt>
    <dgm:pt modelId="{BB4C6C59-17A8-49B1-B96D-6397695CC17D}" type="parTrans" cxnId="{31E986FC-294E-46A3-AEAB-07E5F565A2BF}">
      <dgm:prSet/>
      <dgm:spPr/>
      <dgm:t>
        <a:bodyPr/>
        <a:lstStyle/>
        <a:p>
          <a:endParaRPr lang="en-US" sz="2400" b="1">
            <a:latin typeface="Arial" panose="020B0604020202020204" pitchFamily="34" charset="0"/>
            <a:cs typeface="Arial" panose="020B0604020202020204" pitchFamily="34" charset="0"/>
          </a:endParaRPr>
        </a:p>
      </dgm:t>
    </dgm:pt>
    <dgm:pt modelId="{76A0AE89-3925-4A6C-8830-FB44961BDEE9}" type="sibTrans" cxnId="{31E986FC-294E-46A3-AEAB-07E5F565A2BF}">
      <dgm:prSet/>
      <dgm:spPr/>
      <dgm:t>
        <a:bodyPr/>
        <a:lstStyle/>
        <a:p>
          <a:endParaRPr lang="en-US" sz="2400" b="1">
            <a:latin typeface="Arial" panose="020B0604020202020204" pitchFamily="34" charset="0"/>
            <a:cs typeface="Arial" panose="020B0604020202020204" pitchFamily="34" charset="0"/>
          </a:endParaRPr>
        </a:p>
      </dgm:t>
    </dgm:pt>
    <dgm:pt modelId="{A9C66938-0E31-444A-BF73-E23C06DE1789}">
      <dgm:prSet custT="1"/>
      <dgm:spPr/>
      <dgm:t>
        <a:bodyPr/>
        <a:lstStyle/>
        <a:p>
          <a:r>
            <a:rPr lang="en-US" sz="2000" b="1" dirty="0">
              <a:latin typeface="Arial" panose="020B0604020202020204" pitchFamily="34" charset="0"/>
              <a:cs typeface="Arial" panose="020B0604020202020204" pitchFamily="34" charset="0"/>
            </a:rPr>
            <a:t>Rehires</a:t>
          </a:r>
        </a:p>
      </dgm:t>
    </dgm:pt>
    <dgm:pt modelId="{4F4FDF99-F15F-4599-8E01-0FD04329E06C}" type="parTrans" cxnId="{228FF5B0-BA15-41A0-8B40-301AB31699AA}">
      <dgm:prSet/>
      <dgm:spPr/>
      <dgm:t>
        <a:bodyPr/>
        <a:lstStyle/>
        <a:p>
          <a:endParaRPr lang="en-US" sz="2400" b="1">
            <a:latin typeface="Arial" panose="020B0604020202020204" pitchFamily="34" charset="0"/>
            <a:cs typeface="Arial" panose="020B0604020202020204" pitchFamily="34" charset="0"/>
          </a:endParaRPr>
        </a:p>
      </dgm:t>
    </dgm:pt>
    <dgm:pt modelId="{6D509680-E1B6-4C2B-A4D8-8F411C14A938}" type="sibTrans" cxnId="{228FF5B0-BA15-41A0-8B40-301AB31699AA}">
      <dgm:prSet/>
      <dgm:spPr/>
      <dgm:t>
        <a:bodyPr/>
        <a:lstStyle/>
        <a:p>
          <a:endParaRPr lang="en-US" sz="2400" b="1">
            <a:latin typeface="Arial" panose="020B0604020202020204" pitchFamily="34" charset="0"/>
            <a:cs typeface="Arial" panose="020B0604020202020204" pitchFamily="34" charset="0"/>
          </a:endParaRPr>
        </a:p>
      </dgm:t>
    </dgm:pt>
    <dgm:pt modelId="{C74D5896-FE79-4D1C-B129-D71A673921E9}">
      <dgm:prSet custT="1"/>
      <dgm:spPr/>
      <dgm:t>
        <a:bodyPr/>
        <a:lstStyle/>
        <a:p>
          <a:r>
            <a:rPr lang="en-US" sz="2000" b="1" dirty="0">
              <a:latin typeface="Arial" panose="020B0604020202020204" pitchFamily="34" charset="0"/>
              <a:cs typeface="Arial" panose="020B0604020202020204" pitchFamily="34" charset="0"/>
            </a:rPr>
            <a:t>Personal Data Changes</a:t>
          </a:r>
        </a:p>
      </dgm:t>
    </dgm:pt>
    <dgm:pt modelId="{24EB623E-BAA4-4A95-B033-4D86B9BD007A}" type="parTrans" cxnId="{5D9AC781-E5C0-4132-BDF9-93A1B8C96270}">
      <dgm:prSet/>
      <dgm:spPr/>
      <dgm:t>
        <a:bodyPr/>
        <a:lstStyle/>
        <a:p>
          <a:endParaRPr lang="en-US" sz="2400" b="1">
            <a:latin typeface="Arial" panose="020B0604020202020204" pitchFamily="34" charset="0"/>
            <a:cs typeface="Arial" panose="020B0604020202020204" pitchFamily="34" charset="0"/>
          </a:endParaRPr>
        </a:p>
      </dgm:t>
    </dgm:pt>
    <dgm:pt modelId="{861B720F-0651-438A-AC19-555F49DD7A92}" type="sibTrans" cxnId="{5D9AC781-E5C0-4132-BDF9-93A1B8C96270}">
      <dgm:prSet/>
      <dgm:spPr/>
      <dgm:t>
        <a:bodyPr/>
        <a:lstStyle/>
        <a:p>
          <a:endParaRPr lang="en-US" sz="2400" b="1">
            <a:latin typeface="Arial" panose="020B0604020202020204" pitchFamily="34" charset="0"/>
            <a:cs typeface="Arial" panose="020B0604020202020204" pitchFamily="34" charset="0"/>
          </a:endParaRPr>
        </a:p>
      </dgm:t>
    </dgm:pt>
    <dgm:pt modelId="{C39035E4-BB53-44A0-98EA-3BB72C5F9B5C}">
      <dgm:prSet custT="1"/>
      <dgm:spPr/>
      <dgm:t>
        <a:bodyPr/>
        <a:lstStyle/>
        <a:p>
          <a:r>
            <a:rPr lang="en-US" sz="2000" b="1" dirty="0">
              <a:latin typeface="Arial" panose="020B0604020202020204" pitchFamily="34" charset="0"/>
              <a:cs typeface="Arial" panose="020B0604020202020204" pitchFamily="34" charset="0"/>
            </a:rPr>
            <a:t>Retirement</a:t>
          </a:r>
        </a:p>
      </dgm:t>
    </dgm:pt>
    <dgm:pt modelId="{A1EA5C79-7E4D-4C77-B329-DBC5710A3A05}" type="parTrans" cxnId="{AA855B28-2C26-49A6-A570-85349C235372}">
      <dgm:prSet/>
      <dgm:spPr/>
      <dgm:t>
        <a:bodyPr/>
        <a:lstStyle/>
        <a:p>
          <a:endParaRPr lang="en-US" sz="2400" b="1">
            <a:latin typeface="Arial" panose="020B0604020202020204" pitchFamily="34" charset="0"/>
            <a:cs typeface="Arial" panose="020B0604020202020204" pitchFamily="34" charset="0"/>
          </a:endParaRPr>
        </a:p>
      </dgm:t>
    </dgm:pt>
    <dgm:pt modelId="{6837F79D-C303-4D5A-8484-D3123361CAE9}" type="sibTrans" cxnId="{AA855B28-2C26-49A6-A570-85349C235372}">
      <dgm:prSet/>
      <dgm:spPr/>
      <dgm:t>
        <a:bodyPr/>
        <a:lstStyle/>
        <a:p>
          <a:endParaRPr lang="en-US" sz="2400" b="1">
            <a:latin typeface="Arial" panose="020B0604020202020204" pitchFamily="34" charset="0"/>
            <a:cs typeface="Arial" panose="020B0604020202020204" pitchFamily="34" charset="0"/>
          </a:endParaRPr>
        </a:p>
      </dgm:t>
    </dgm:pt>
    <dgm:pt modelId="{4B44BA17-4452-4D94-9685-E0360CCB389D}">
      <dgm:prSet custT="1"/>
      <dgm:spPr/>
      <dgm:t>
        <a:bodyPr/>
        <a:lstStyle/>
        <a:p>
          <a:r>
            <a:rPr lang="en-US" sz="2000" b="1" dirty="0">
              <a:latin typeface="Arial" panose="020B0604020202020204" pitchFamily="34" charset="0"/>
              <a:cs typeface="Arial" panose="020B0604020202020204" pitchFamily="34" charset="0"/>
            </a:rPr>
            <a:t>Intralocation Transfers</a:t>
          </a:r>
        </a:p>
      </dgm:t>
    </dgm:pt>
    <dgm:pt modelId="{9D0982DF-5E31-47E8-8A5B-94A437FB6E1E}" type="parTrans" cxnId="{ABE895C2-BDDF-4567-BDC7-5C7E76D0B16C}">
      <dgm:prSet/>
      <dgm:spPr/>
      <dgm:t>
        <a:bodyPr/>
        <a:lstStyle/>
        <a:p>
          <a:endParaRPr lang="en-US" sz="2400" b="1">
            <a:latin typeface="Arial" panose="020B0604020202020204" pitchFamily="34" charset="0"/>
            <a:cs typeface="Arial" panose="020B0604020202020204" pitchFamily="34" charset="0"/>
          </a:endParaRPr>
        </a:p>
      </dgm:t>
    </dgm:pt>
    <dgm:pt modelId="{F2DC0006-275E-44A3-BB8A-D58ECC03636D}" type="sibTrans" cxnId="{ABE895C2-BDDF-4567-BDC7-5C7E76D0B16C}">
      <dgm:prSet/>
      <dgm:spPr/>
      <dgm:t>
        <a:bodyPr/>
        <a:lstStyle/>
        <a:p>
          <a:endParaRPr lang="en-US" sz="2400" b="1">
            <a:latin typeface="Arial" panose="020B0604020202020204" pitchFamily="34" charset="0"/>
            <a:cs typeface="Arial" panose="020B0604020202020204" pitchFamily="34" charset="0"/>
          </a:endParaRPr>
        </a:p>
      </dgm:t>
    </dgm:pt>
    <dgm:pt modelId="{D60385E7-BCB2-4FED-A670-A8736A5776B5}">
      <dgm:prSet custT="1"/>
      <dgm:spPr/>
      <dgm:t>
        <a:bodyPr/>
        <a:lstStyle/>
        <a:p>
          <a:r>
            <a:rPr lang="en-US" sz="2000" b="1" dirty="0">
              <a:latin typeface="Arial" panose="020B0604020202020204" pitchFamily="34" charset="0"/>
              <a:cs typeface="Arial" panose="020B0604020202020204" pitchFamily="34" charset="0"/>
            </a:rPr>
            <a:t>Interlocation Transfers</a:t>
          </a:r>
        </a:p>
      </dgm:t>
    </dgm:pt>
    <dgm:pt modelId="{F8C1FA06-E207-457B-80CC-EBAA61446724}" type="parTrans" cxnId="{4A3FE8DD-74F0-45C5-98C6-408F0FA5CE4F}">
      <dgm:prSet/>
      <dgm:spPr/>
      <dgm:t>
        <a:bodyPr/>
        <a:lstStyle/>
        <a:p>
          <a:endParaRPr lang="en-US" sz="2400" b="1">
            <a:latin typeface="Arial" panose="020B0604020202020204" pitchFamily="34" charset="0"/>
            <a:cs typeface="Arial" panose="020B0604020202020204" pitchFamily="34" charset="0"/>
          </a:endParaRPr>
        </a:p>
      </dgm:t>
    </dgm:pt>
    <dgm:pt modelId="{E3EE734E-6811-4905-ADE3-27111A7E559E}" type="sibTrans" cxnId="{4A3FE8DD-74F0-45C5-98C6-408F0FA5CE4F}">
      <dgm:prSet/>
      <dgm:spPr/>
      <dgm:t>
        <a:bodyPr/>
        <a:lstStyle/>
        <a:p>
          <a:endParaRPr lang="en-US" sz="2400" b="1">
            <a:latin typeface="Arial" panose="020B0604020202020204" pitchFamily="34" charset="0"/>
            <a:cs typeface="Arial" panose="020B0604020202020204" pitchFamily="34" charset="0"/>
          </a:endParaRPr>
        </a:p>
      </dgm:t>
    </dgm:pt>
    <dgm:pt modelId="{38365434-3D94-4D5A-B0DA-E31AF9C234A6}">
      <dgm:prSet custT="1"/>
      <dgm:spPr/>
      <dgm:t>
        <a:bodyPr/>
        <a:lstStyle/>
        <a:p>
          <a:r>
            <a:rPr lang="en-US" sz="2000" b="1" dirty="0">
              <a:latin typeface="Arial" panose="020B0604020202020204" pitchFamily="34" charset="0"/>
              <a:cs typeface="Arial" panose="020B0604020202020204" pitchFamily="34" charset="0"/>
            </a:rPr>
            <a:t>Terminations</a:t>
          </a:r>
        </a:p>
      </dgm:t>
    </dgm:pt>
    <dgm:pt modelId="{9B6C0F76-51AB-44AB-9692-1A65A70F3090}" type="parTrans" cxnId="{206CE8E1-2835-45A4-857D-F7CE2CED9563}">
      <dgm:prSet/>
      <dgm:spPr/>
      <dgm:t>
        <a:bodyPr/>
        <a:lstStyle/>
        <a:p>
          <a:endParaRPr lang="en-US" sz="2400" b="1">
            <a:latin typeface="Arial" panose="020B0604020202020204" pitchFamily="34" charset="0"/>
            <a:cs typeface="Arial" panose="020B0604020202020204" pitchFamily="34" charset="0"/>
          </a:endParaRPr>
        </a:p>
      </dgm:t>
    </dgm:pt>
    <dgm:pt modelId="{A294D072-06C3-477B-95FC-907A07E72DA0}" type="sibTrans" cxnId="{206CE8E1-2835-45A4-857D-F7CE2CED9563}">
      <dgm:prSet/>
      <dgm:spPr/>
      <dgm:t>
        <a:bodyPr/>
        <a:lstStyle/>
        <a:p>
          <a:endParaRPr lang="en-US" sz="2400" b="1">
            <a:latin typeface="Arial" panose="020B0604020202020204" pitchFamily="34" charset="0"/>
            <a:cs typeface="Arial" panose="020B0604020202020204" pitchFamily="34" charset="0"/>
          </a:endParaRPr>
        </a:p>
      </dgm:t>
    </dgm:pt>
    <dgm:pt modelId="{F5DB6849-9E6F-4BA7-AA7D-EC58D5A768A1}" type="pres">
      <dgm:prSet presAssocID="{4EF2345F-C57D-4257-8E4A-CB8588B871BE}" presName="diagram" presStyleCnt="0">
        <dgm:presLayoutVars>
          <dgm:dir/>
          <dgm:resizeHandles val="exact"/>
        </dgm:presLayoutVars>
      </dgm:prSet>
      <dgm:spPr/>
      <dgm:t>
        <a:bodyPr/>
        <a:lstStyle/>
        <a:p>
          <a:endParaRPr lang="en-US"/>
        </a:p>
      </dgm:t>
    </dgm:pt>
    <dgm:pt modelId="{3BA117D9-B73B-4EDA-A1A9-B6803A484E2D}" type="pres">
      <dgm:prSet presAssocID="{391B8A4C-C695-4933-BF8F-32F78A125A9C}" presName="node" presStyleLbl="node1" presStyleIdx="0" presStyleCnt="9">
        <dgm:presLayoutVars>
          <dgm:bulletEnabled val="1"/>
        </dgm:presLayoutVars>
      </dgm:prSet>
      <dgm:spPr/>
      <dgm:t>
        <a:bodyPr/>
        <a:lstStyle/>
        <a:p>
          <a:endParaRPr lang="en-US"/>
        </a:p>
      </dgm:t>
    </dgm:pt>
    <dgm:pt modelId="{F39BB90B-377E-4D13-BF0B-9D3299CA7484}" type="pres">
      <dgm:prSet presAssocID="{8221DDAC-2D03-47EE-9397-F736C774D6BE}" presName="sibTrans" presStyleCnt="0"/>
      <dgm:spPr/>
    </dgm:pt>
    <dgm:pt modelId="{AA77D884-484E-40C0-A61D-6F51D4AB1549}" type="pres">
      <dgm:prSet presAssocID="{FF818C4E-640E-4DA8-98CA-A50E62940902}" presName="node" presStyleLbl="node1" presStyleIdx="1" presStyleCnt="9" custLinFactNeighborY="-1112">
        <dgm:presLayoutVars>
          <dgm:bulletEnabled val="1"/>
        </dgm:presLayoutVars>
      </dgm:prSet>
      <dgm:spPr/>
      <dgm:t>
        <a:bodyPr/>
        <a:lstStyle/>
        <a:p>
          <a:endParaRPr lang="en-US"/>
        </a:p>
      </dgm:t>
    </dgm:pt>
    <dgm:pt modelId="{36368BA2-33E5-4393-B6A8-C680767B7674}" type="pres">
      <dgm:prSet presAssocID="{B20B0284-8C14-4D0C-A3C3-9921797A185F}" presName="sibTrans" presStyleCnt="0"/>
      <dgm:spPr/>
    </dgm:pt>
    <dgm:pt modelId="{A574EF56-7AD1-4C35-A95E-3F742D82C479}" type="pres">
      <dgm:prSet presAssocID="{A7EE2F8B-EF57-405B-9FEE-EE1A02373013}" presName="node" presStyleLbl="node1" presStyleIdx="2" presStyleCnt="9">
        <dgm:presLayoutVars>
          <dgm:bulletEnabled val="1"/>
        </dgm:presLayoutVars>
      </dgm:prSet>
      <dgm:spPr/>
      <dgm:t>
        <a:bodyPr/>
        <a:lstStyle/>
        <a:p>
          <a:endParaRPr lang="en-US"/>
        </a:p>
      </dgm:t>
    </dgm:pt>
    <dgm:pt modelId="{333B9F02-F117-4F37-A7A4-8E72E92A8C63}" type="pres">
      <dgm:prSet presAssocID="{76A0AE89-3925-4A6C-8830-FB44961BDEE9}" presName="sibTrans" presStyleCnt="0"/>
      <dgm:spPr/>
    </dgm:pt>
    <dgm:pt modelId="{EA82D5D6-E622-43FA-A65D-1249083B5D2E}" type="pres">
      <dgm:prSet presAssocID="{A9C66938-0E31-444A-BF73-E23C06DE1789}" presName="node" presStyleLbl="node1" presStyleIdx="3" presStyleCnt="9">
        <dgm:presLayoutVars>
          <dgm:bulletEnabled val="1"/>
        </dgm:presLayoutVars>
      </dgm:prSet>
      <dgm:spPr/>
      <dgm:t>
        <a:bodyPr/>
        <a:lstStyle/>
        <a:p>
          <a:endParaRPr lang="en-US"/>
        </a:p>
      </dgm:t>
    </dgm:pt>
    <dgm:pt modelId="{FBD9178D-2412-4DEB-9A6F-186F8BA3F1FD}" type="pres">
      <dgm:prSet presAssocID="{6D509680-E1B6-4C2B-A4D8-8F411C14A938}" presName="sibTrans" presStyleCnt="0"/>
      <dgm:spPr/>
    </dgm:pt>
    <dgm:pt modelId="{F15525F6-C6FE-44C6-8A09-511BF1052DD7}" type="pres">
      <dgm:prSet presAssocID="{C74D5896-FE79-4D1C-B129-D71A673921E9}" presName="node" presStyleLbl="node1" presStyleIdx="4" presStyleCnt="9">
        <dgm:presLayoutVars>
          <dgm:bulletEnabled val="1"/>
        </dgm:presLayoutVars>
      </dgm:prSet>
      <dgm:spPr/>
      <dgm:t>
        <a:bodyPr/>
        <a:lstStyle/>
        <a:p>
          <a:endParaRPr lang="en-US"/>
        </a:p>
      </dgm:t>
    </dgm:pt>
    <dgm:pt modelId="{861D65A8-3335-422B-A7B4-17949555D87C}" type="pres">
      <dgm:prSet presAssocID="{861B720F-0651-438A-AC19-555F49DD7A92}" presName="sibTrans" presStyleCnt="0"/>
      <dgm:spPr/>
    </dgm:pt>
    <dgm:pt modelId="{B95C2D1F-7BF8-47AC-B70A-3A22FE6A9BB6}" type="pres">
      <dgm:prSet presAssocID="{C39035E4-BB53-44A0-98EA-3BB72C5F9B5C}" presName="node" presStyleLbl="node1" presStyleIdx="5" presStyleCnt="9">
        <dgm:presLayoutVars>
          <dgm:bulletEnabled val="1"/>
        </dgm:presLayoutVars>
      </dgm:prSet>
      <dgm:spPr/>
      <dgm:t>
        <a:bodyPr/>
        <a:lstStyle/>
        <a:p>
          <a:endParaRPr lang="en-US"/>
        </a:p>
      </dgm:t>
    </dgm:pt>
    <dgm:pt modelId="{096A134D-ADA8-42AB-A3CB-98E79FAC24D5}" type="pres">
      <dgm:prSet presAssocID="{6837F79D-C303-4D5A-8484-D3123361CAE9}" presName="sibTrans" presStyleCnt="0"/>
      <dgm:spPr/>
    </dgm:pt>
    <dgm:pt modelId="{006BC062-BD22-4F97-8033-61B45149DA0D}" type="pres">
      <dgm:prSet presAssocID="{4B44BA17-4452-4D94-9685-E0360CCB389D}" presName="node" presStyleLbl="node1" presStyleIdx="6" presStyleCnt="9">
        <dgm:presLayoutVars>
          <dgm:bulletEnabled val="1"/>
        </dgm:presLayoutVars>
      </dgm:prSet>
      <dgm:spPr/>
      <dgm:t>
        <a:bodyPr/>
        <a:lstStyle/>
        <a:p>
          <a:endParaRPr lang="en-US"/>
        </a:p>
      </dgm:t>
    </dgm:pt>
    <dgm:pt modelId="{BDBDDBF6-D682-4418-A5BF-B0D610BF5826}" type="pres">
      <dgm:prSet presAssocID="{F2DC0006-275E-44A3-BB8A-D58ECC03636D}" presName="sibTrans" presStyleCnt="0"/>
      <dgm:spPr/>
    </dgm:pt>
    <dgm:pt modelId="{B8409C5F-BFD0-42D1-83DC-F3B187673E0A}" type="pres">
      <dgm:prSet presAssocID="{D60385E7-BCB2-4FED-A670-A8736A5776B5}" presName="node" presStyleLbl="node1" presStyleIdx="7" presStyleCnt="9">
        <dgm:presLayoutVars>
          <dgm:bulletEnabled val="1"/>
        </dgm:presLayoutVars>
      </dgm:prSet>
      <dgm:spPr/>
      <dgm:t>
        <a:bodyPr/>
        <a:lstStyle/>
        <a:p>
          <a:endParaRPr lang="en-US"/>
        </a:p>
      </dgm:t>
    </dgm:pt>
    <dgm:pt modelId="{9E0EE586-44E8-4659-BE1B-E86F1A7E848A}" type="pres">
      <dgm:prSet presAssocID="{E3EE734E-6811-4905-ADE3-27111A7E559E}" presName="sibTrans" presStyleCnt="0"/>
      <dgm:spPr/>
    </dgm:pt>
    <dgm:pt modelId="{DB341FB0-BC2D-467D-AB46-5F0642B4FA29}" type="pres">
      <dgm:prSet presAssocID="{38365434-3D94-4D5A-B0DA-E31AF9C234A6}" presName="node" presStyleLbl="node1" presStyleIdx="8" presStyleCnt="9" custScaleX="102626">
        <dgm:presLayoutVars>
          <dgm:bulletEnabled val="1"/>
        </dgm:presLayoutVars>
      </dgm:prSet>
      <dgm:spPr/>
      <dgm:t>
        <a:bodyPr/>
        <a:lstStyle/>
        <a:p>
          <a:endParaRPr lang="en-US"/>
        </a:p>
      </dgm:t>
    </dgm:pt>
  </dgm:ptLst>
  <dgm:cxnLst>
    <dgm:cxn modelId="{B8DEBE64-FD60-4179-B297-A5A65D170A53}" srcId="{4EF2345F-C57D-4257-8E4A-CB8588B871BE}" destId="{FF818C4E-640E-4DA8-98CA-A50E62940902}" srcOrd="1" destOrd="0" parTransId="{BCC754F0-F066-42E1-A6FE-15FE44E5814D}" sibTransId="{B20B0284-8C14-4D0C-A3C3-9921797A185F}"/>
    <dgm:cxn modelId="{31E986FC-294E-46A3-AEAB-07E5F565A2BF}" srcId="{4EF2345F-C57D-4257-8E4A-CB8588B871BE}" destId="{A7EE2F8B-EF57-405B-9FEE-EE1A02373013}" srcOrd="2" destOrd="0" parTransId="{BB4C6C59-17A8-49B1-B96D-6397695CC17D}" sibTransId="{76A0AE89-3925-4A6C-8830-FB44961BDEE9}"/>
    <dgm:cxn modelId="{D8406587-27C2-4FC4-87E8-AC2CA347BD5F}" type="presOf" srcId="{391B8A4C-C695-4933-BF8F-32F78A125A9C}" destId="{3BA117D9-B73B-4EDA-A1A9-B6803A484E2D}" srcOrd="0" destOrd="0" presId="urn:microsoft.com/office/officeart/2005/8/layout/default"/>
    <dgm:cxn modelId="{4A3FE8DD-74F0-45C5-98C6-408F0FA5CE4F}" srcId="{4EF2345F-C57D-4257-8E4A-CB8588B871BE}" destId="{D60385E7-BCB2-4FED-A670-A8736A5776B5}" srcOrd="7" destOrd="0" parTransId="{F8C1FA06-E207-457B-80CC-EBAA61446724}" sibTransId="{E3EE734E-6811-4905-ADE3-27111A7E559E}"/>
    <dgm:cxn modelId="{AA855B28-2C26-49A6-A570-85349C235372}" srcId="{4EF2345F-C57D-4257-8E4A-CB8588B871BE}" destId="{C39035E4-BB53-44A0-98EA-3BB72C5F9B5C}" srcOrd="5" destOrd="0" parTransId="{A1EA5C79-7E4D-4C77-B329-DBC5710A3A05}" sibTransId="{6837F79D-C303-4D5A-8484-D3123361CAE9}"/>
    <dgm:cxn modelId="{7C2EA0FF-32BF-487E-A080-F1DB8AD3D0FC}" type="presOf" srcId="{4B44BA17-4452-4D94-9685-E0360CCB389D}" destId="{006BC062-BD22-4F97-8033-61B45149DA0D}" srcOrd="0" destOrd="0" presId="urn:microsoft.com/office/officeart/2005/8/layout/default"/>
    <dgm:cxn modelId="{F5A52FD9-A580-4F77-91A1-B8173824BBA6}" srcId="{4EF2345F-C57D-4257-8E4A-CB8588B871BE}" destId="{391B8A4C-C695-4933-BF8F-32F78A125A9C}" srcOrd="0" destOrd="0" parTransId="{189FF1D9-4370-44F7-8EEE-2CA923296393}" sibTransId="{8221DDAC-2D03-47EE-9397-F736C774D6BE}"/>
    <dgm:cxn modelId="{8F5FDD8E-62DA-4E28-A97F-23D4DB4BF643}" type="presOf" srcId="{A9C66938-0E31-444A-BF73-E23C06DE1789}" destId="{EA82D5D6-E622-43FA-A65D-1249083B5D2E}" srcOrd="0" destOrd="0" presId="urn:microsoft.com/office/officeart/2005/8/layout/default"/>
    <dgm:cxn modelId="{BF42DB64-527A-45F6-A6CE-B74A55387AA5}" type="presOf" srcId="{C39035E4-BB53-44A0-98EA-3BB72C5F9B5C}" destId="{B95C2D1F-7BF8-47AC-B70A-3A22FE6A9BB6}" srcOrd="0" destOrd="0" presId="urn:microsoft.com/office/officeart/2005/8/layout/default"/>
    <dgm:cxn modelId="{1C3C3F53-EA10-423E-91D9-1DD1A7C2EFD1}" type="presOf" srcId="{38365434-3D94-4D5A-B0DA-E31AF9C234A6}" destId="{DB341FB0-BC2D-467D-AB46-5F0642B4FA29}" srcOrd="0" destOrd="0" presId="urn:microsoft.com/office/officeart/2005/8/layout/default"/>
    <dgm:cxn modelId="{9BCA0D9B-D4D0-444A-A79D-A7E1397038B6}" type="presOf" srcId="{A7EE2F8B-EF57-405B-9FEE-EE1A02373013}" destId="{A574EF56-7AD1-4C35-A95E-3F742D82C479}" srcOrd="0" destOrd="0" presId="urn:microsoft.com/office/officeart/2005/8/layout/default"/>
    <dgm:cxn modelId="{FCD78EAF-8B24-4BF0-9D58-CEC1F7C7D073}" type="presOf" srcId="{D60385E7-BCB2-4FED-A670-A8736A5776B5}" destId="{B8409C5F-BFD0-42D1-83DC-F3B187673E0A}" srcOrd="0" destOrd="0" presId="urn:microsoft.com/office/officeart/2005/8/layout/default"/>
    <dgm:cxn modelId="{228FF5B0-BA15-41A0-8B40-301AB31699AA}" srcId="{4EF2345F-C57D-4257-8E4A-CB8588B871BE}" destId="{A9C66938-0E31-444A-BF73-E23C06DE1789}" srcOrd="3" destOrd="0" parTransId="{4F4FDF99-F15F-4599-8E01-0FD04329E06C}" sibTransId="{6D509680-E1B6-4C2B-A4D8-8F411C14A938}"/>
    <dgm:cxn modelId="{DFDD3366-3BB8-4477-84F0-1822ABB527ED}" type="presOf" srcId="{C74D5896-FE79-4D1C-B129-D71A673921E9}" destId="{F15525F6-C6FE-44C6-8A09-511BF1052DD7}" srcOrd="0" destOrd="0" presId="urn:microsoft.com/office/officeart/2005/8/layout/default"/>
    <dgm:cxn modelId="{206CE8E1-2835-45A4-857D-F7CE2CED9563}" srcId="{4EF2345F-C57D-4257-8E4A-CB8588B871BE}" destId="{38365434-3D94-4D5A-B0DA-E31AF9C234A6}" srcOrd="8" destOrd="0" parTransId="{9B6C0F76-51AB-44AB-9692-1A65A70F3090}" sibTransId="{A294D072-06C3-477B-95FC-907A07E72DA0}"/>
    <dgm:cxn modelId="{5D9AC781-E5C0-4132-BDF9-93A1B8C96270}" srcId="{4EF2345F-C57D-4257-8E4A-CB8588B871BE}" destId="{C74D5896-FE79-4D1C-B129-D71A673921E9}" srcOrd="4" destOrd="0" parTransId="{24EB623E-BAA4-4A95-B033-4D86B9BD007A}" sibTransId="{861B720F-0651-438A-AC19-555F49DD7A92}"/>
    <dgm:cxn modelId="{ABE895C2-BDDF-4567-BDC7-5C7E76D0B16C}" srcId="{4EF2345F-C57D-4257-8E4A-CB8588B871BE}" destId="{4B44BA17-4452-4D94-9685-E0360CCB389D}" srcOrd="6" destOrd="0" parTransId="{9D0982DF-5E31-47E8-8A5B-94A437FB6E1E}" sibTransId="{F2DC0006-275E-44A3-BB8A-D58ECC03636D}"/>
    <dgm:cxn modelId="{43F9C159-D1BA-4307-86F6-18E405E4772B}" type="presOf" srcId="{4EF2345F-C57D-4257-8E4A-CB8588B871BE}" destId="{F5DB6849-9E6F-4BA7-AA7D-EC58D5A768A1}" srcOrd="0" destOrd="0" presId="urn:microsoft.com/office/officeart/2005/8/layout/default"/>
    <dgm:cxn modelId="{3949B119-52DF-4A16-B659-E13AE22542B1}" type="presOf" srcId="{FF818C4E-640E-4DA8-98CA-A50E62940902}" destId="{AA77D884-484E-40C0-A61D-6F51D4AB1549}" srcOrd="0" destOrd="0" presId="urn:microsoft.com/office/officeart/2005/8/layout/default"/>
    <dgm:cxn modelId="{F87C1880-34E7-4CFF-A2D2-C580C7181BAC}" type="presParOf" srcId="{F5DB6849-9E6F-4BA7-AA7D-EC58D5A768A1}" destId="{3BA117D9-B73B-4EDA-A1A9-B6803A484E2D}" srcOrd="0" destOrd="0" presId="urn:microsoft.com/office/officeart/2005/8/layout/default"/>
    <dgm:cxn modelId="{F4108508-0754-4277-89A3-01B1D3669C32}" type="presParOf" srcId="{F5DB6849-9E6F-4BA7-AA7D-EC58D5A768A1}" destId="{F39BB90B-377E-4D13-BF0B-9D3299CA7484}" srcOrd="1" destOrd="0" presId="urn:microsoft.com/office/officeart/2005/8/layout/default"/>
    <dgm:cxn modelId="{908EDCE8-62DF-4C35-930F-E83B123A1DB6}" type="presParOf" srcId="{F5DB6849-9E6F-4BA7-AA7D-EC58D5A768A1}" destId="{AA77D884-484E-40C0-A61D-6F51D4AB1549}" srcOrd="2" destOrd="0" presId="urn:microsoft.com/office/officeart/2005/8/layout/default"/>
    <dgm:cxn modelId="{168B4B2B-922D-44CA-BA9A-A567B8A7FE5A}" type="presParOf" srcId="{F5DB6849-9E6F-4BA7-AA7D-EC58D5A768A1}" destId="{36368BA2-33E5-4393-B6A8-C680767B7674}" srcOrd="3" destOrd="0" presId="urn:microsoft.com/office/officeart/2005/8/layout/default"/>
    <dgm:cxn modelId="{2E57D955-261F-4808-A9D3-41D95DF25800}" type="presParOf" srcId="{F5DB6849-9E6F-4BA7-AA7D-EC58D5A768A1}" destId="{A574EF56-7AD1-4C35-A95E-3F742D82C479}" srcOrd="4" destOrd="0" presId="urn:microsoft.com/office/officeart/2005/8/layout/default"/>
    <dgm:cxn modelId="{C6D317D6-41A8-4ACF-8877-02E315D56037}" type="presParOf" srcId="{F5DB6849-9E6F-4BA7-AA7D-EC58D5A768A1}" destId="{333B9F02-F117-4F37-A7A4-8E72E92A8C63}" srcOrd="5" destOrd="0" presId="urn:microsoft.com/office/officeart/2005/8/layout/default"/>
    <dgm:cxn modelId="{A6C81DA8-B82D-42E5-99D1-86F0791485CF}" type="presParOf" srcId="{F5DB6849-9E6F-4BA7-AA7D-EC58D5A768A1}" destId="{EA82D5D6-E622-43FA-A65D-1249083B5D2E}" srcOrd="6" destOrd="0" presId="urn:microsoft.com/office/officeart/2005/8/layout/default"/>
    <dgm:cxn modelId="{CC847DE7-A1C0-4F97-B95C-7AA113382683}" type="presParOf" srcId="{F5DB6849-9E6F-4BA7-AA7D-EC58D5A768A1}" destId="{FBD9178D-2412-4DEB-9A6F-186F8BA3F1FD}" srcOrd="7" destOrd="0" presId="urn:microsoft.com/office/officeart/2005/8/layout/default"/>
    <dgm:cxn modelId="{47C97B7E-60C0-41B2-914E-2E050C730F34}" type="presParOf" srcId="{F5DB6849-9E6F-4BA7-AA7D-EC58D5A768A1}" destId="{F15525F6-C6FE-44C6-8A09-511BF1052DD7}" srcOrd="8" destOrd="0" presId="urn:microsoft.com/office/officeart/2005/8/layout/default"/>
    <dgm:cxn modelId="{EB931CBC-BE73-42DF-BC1F-532245E8E412}" type="presParOf" srcId="{F5DB6849-9E6F-4BA7-AA7D-EC58D5A768A1}" destId="{861D65A8-3335-422B-A7B4-17949555D87C}" srcOrd="9" destOrd="0" presId="urn:microsoft.com/office/officeart/2005/8/layout/default"/>
    <dgm:cxn modelId="{506E647E-CB4C-4924-A6BD-9E99E07BC029}" type="presParOf" srcId="{F5DB6849-9E6F-4BA7-AA7D-EC58D5A768A1}" destId="{B95C2D1F-7BF8-47AC-B70A-3A22FE6A9BB6}" srcOrd="10" destOrd="0" presId="urn:microsoft.com/office/officeart/2005/8/layout/default"/>
    <dgm:cxn modelId="{BEFA16C9-E743-49F1-9EB2-CCE65835AA3B}" type="presParOf" srcId="{F5DB6849-9E6F-4BA7-AA7D-EC58D5A768A1}" destId="{096A134D-ADA8-42AB-A3CB-98E79FAC24D5}" srcOrd="11" destOrd="0" presId="urn:microsoft.com/office/officeart/2005/8/layout/default"/>
    <dgm:cxn modelId="{4F18054A-A2E8-4457-9F64-2556253C6348}" type="presParOf" srcId="{F5DB6849-9E6F-4BA7-AA7D-EC58D5A768A1}" destId="{006BC062-BD22-4F97-8033-61B45149DA0D}" srcOrd="12" destOrd="0" presId="urn:microsoft.com/office/officeart/2005/8/layout/default"/>
    <dgm:cxn modelId="{6B35B686-E6BA-4BE4-B942-D248A3CFBE7C}" type="presParOf" srcId="{F5DB6849-9E6F-4BA7-AA7D-EC58D5A768A1}" destId="{BDBDDBF6-D682-4418-A5BF-B0D610BF5826}" srcOrd="13" destOrd="0" presId="urn:microsoft.com/office/officeart/2005/8/layout/default"/>
    <dgm:cxn modelId="{E82B7FA3-6DCE-4A1D-877B-3BEE07A21128}" type="presParOf" srcId="{F5DB6849-9E6F-4BA7-AA7D-EC58D5A768A1}" destId="{B8409C5F-BFD0-42D1-83DC-F3B187673E0A}" srcOrd="14" destOrd="0" presId="urn:microsoft.com/office/officeart/2005/8/layout/default"/>
    <dgm:cxn modelId="{A2EF7BE8-1461-4433-B7B0-C28126BDAFE7}" type="presParOf" srcId="{F5DB6849-9E6F-4BA7-AA7D-EC58D5A768A1}" destId="{9E0EE586-44E8-4659-BE1B-E86F1A7E848A}" srcOrd="15" destOrd="0" presId="urn:microsoft.com/office/officeart/2005/8/layout/default"/>
    <dgm:cxn modelId="{F1CBBA65-D519-4155-A9C3-2713F3C67BA9}" type="presParOf" srcId="{F5DB6849-9E6F-4BA7-AA7D-EC58D5A768A1}" destId="{DB341FB0-BC2D-467D-AB46-5F0642B4FA29}"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DCE3F5-322E-4279-9F15-669277168534}" type="doc">
      <dgm:prSet loTypeId="urn:microsoft.com/office/officeart/2005/8/layout/hProcess9" loCatId="process" qsTypeId="urn:microsoft.com/office/officeart/2005/8/quickstyle/3d1" qsCatId="3D" csTypeId="urn:microsoft.com/office/officeart/2005/8/colors/colorful4" csCatId="colorful" phldr="1"/>
      <dgm:spPr/>
    </dgm:pt>
    <dgm:pt modelId="{B5306DE4-1D68-462E-98A8-5C01EC84C3AC}">
      <dgm:prSet phldrT="[Text]" custT="1"/>
      <dgm:spPr>
        <a:xfrm>
          <a:off x="2411" y="1201044"/>
          <a:ext cx="1451431" cy="1601392"/>
        </a:xfrm>
        <a:solidFill>
          <a:srgbClr val="0064A4">
            <a:hueOff val="0"/>
            <a:satOff val="0"/>
            <a:lumOff val="0"/>
          </a:srgbClr>
        </a:soli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600" kern="0" spc="0" baseline="0" dirty="0">
              <a:solidFill>
                <a:sysClr val="window" lastClr="FFFFFF"/>
              </a:solidFill>
              <a:latin typeface="Arial"/>
              <a:ea typeface="+mn-ea"/>
              <a:cs typeface="+mn-cs"/>
            </a:rPr>
            <a:t>Review </a:t>
          </a:r>
          <a:r>
            <a:rPr lang="en-US" sz="1600" b="1" kern="0" spc="0" baseline="0" dirty="0">
              <a:solidFill>
                <a:sysClr val="window" lastClr="FFFFFF"/>
              </a:solidFill>
              <a:latin typeface="Arial"/>
              <a:ea typeface="+mn-ea"/>
              <a:cs typeface="+mn-cs"/>
            </a:rPr>
            <a:t>Person Org Summary </a:t>
          </a:r>
          <a:r>
            <a:rPr lang="en-US" sz="1600" kern="0" spc="0" baseline="0" dirty="0">
              <a:solidFill>
                <a:sysClr val="window" lastClr="FFFFFF"/>
              </a:solidFill>
              <a:latin typeface="Arial"/>
              <a:ea typeface="+mn-ea"/>
              <a:cs typeface="+mn-cs"/>
            </a:rPr>
            <a:t>page</a:t>
          </a:r>
        </a:p>
      </dgm:t>
    </dgm:pt>
    <dgm:pt modelId="{FE8F636B-61A3-4B75-8151-367700AF3325}" type="parTrans" cxnId="{BC2E416C-B3D3-42BA-8E09-06CFB8FBC3F3}">
      <dgm:prSet/>
      <dgm:spPr/>
      <dgm:t>
        <a:bodyPr/>
        <a:lstStyle/>
        <a:p>
          <a:endParaRPr lang="en-US"/>
        </a:p>
      </dgm:t>
    </dgm:pt>
    <dgm:pt modelId="{BC2E22C4-21EB-4973-9ADA-331F66CC36F9}" type="sibTrans" cxnId="{BC2E416C-B3D3-42BA-8E09-06CFB8FBC3F3}">
      <dgm:prSet/>
      <dgm:spPr/>
      <dgm:t>
        <a:bodyPr/>
        <a:lstStyle/>
        <a:p>
          <a:endParaRPr lang="en-US"/>
        </a:p>
      </dgm:t>
    </dgm:pt>
    <dgm:pt modelId="{75A2C435-B1FC-4BBA-B0D0-5A5510C1AF28}">
      <dgm:prSet phldrT="[Text]" custT="1"/>
      <dgm:spPr>
        <a:xfrm>
          <a:off x="1695747" y="1201044"/>
          <a:ext cx="1451431" cy="1601392"/>
        </a:xfrm>
        <a:gradFill rotWithShape="0">
          <a:gsLst>
            <a:gs pos="0">
              <a:srgbClr val="0064A4">
                <a:hueOff val="175582"/>
                <a:satOff val="-9926"/>
                <a:lumOff val="-1373"/>
                <a:alphaOff val="0"/>
                <a:satMod val="103000"/>
                <a:lumMod val="102000"/>
                <a:tint val="94000"/>
              </a:srgbClr>
            </a:gs>
            <a:gs pos="50000">
              <a:srgbClr val="0064A4">
                <a:hueOff val="175582"/>
                <a:satOff val="-9926"/>
                <a:lumOff val="-1373"/>
                <a:alphaOff val="0"/>
                <a:satMod val="110000"/>
                <a:lumMod val="100000"/>
                <a:shade val="100000"/>
              </a:srgbClr>
            </a:gs>
            <a:gs pos="100000">
              <a:srgbClr val="0064A4">
                <a:hueOff val="175582"/>
                <a:satOff val="-9926"/>
                <a:lumOff val="-1373"/>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600" baseline="0" dirty="0">
              <a:solidFill>
                <a:sysClr val="window" lastClr="FFFFFF"/>
              </a:solidFill>
              <a:latin typeface="Arial"/>
              <a:ea typeface="+mn-ea"/>
              <a:cs typeface="+mn-cs"/>
            </a:rPr>
            <a:t>Enter and Submit Template Transaction</a:t>
          </a:r>
        </a:p>
      </dgm:t>
    </dgm:pt>
    <dgm:pt modelId="{526AD806-96DF-495D-80D8-98FFCD594F8E}" type="parTrans" cxnId="{93F719B5-1253-4C3C-87AE-C5934B54ACD8}">
      <dgm:prSet/>
      <dgm:spPr/>
      <dgm:t>
        <a:bodyPr/>
        <a:lstStyle/>
        <a:p>
          <a:endParaRPr lang="en-US"/>
        </a:p>
      </dgm:t>
    </dgm:pt>
    <dgm:pt modelId="{506F4BBB-F68A-41DC-9B1C-87FAC35D8994}" type="sibTrans" cxnId="{93F719B5-1253-4C3C-87AE-C5934B54ACD8}">
      <dgm:prSet/>
      <dgm:spPr/>
      <dgm:t>
        <a:bodyPr/>
        <a:lstStyle/>
        <a:p>
          <a:endParaRPr lang="en-US"/>
        </a:p>
      </dgm:t>
    </dgm:pt>
    <dgm:pt modelId="{BFFF30A9-0DF3-4683-88A0-6F71ED0F8049}">
      <dgm:prSet phldrT="[Text]" custT="1"/>
      <dgm:spPr>
        <a:xfrm>
          <a:off x="3389084" y="1201044"/>
          <a:ext cx="1451431" cy="1601392"/>
        </a:xfrm>
        <a:gradFill rotWithShape="0">
          <a:gsLst>
            <a:gs pos="0">
              <a:srgbClr val="0064A4">
                <a:hueOff val="351164"/>
                <a:satOff val="-19853"/>
                <a:lumOff val="-2745"/>
                <a:alphaOff val="0"/>
                <a:satMod val="103000"/>
                <a:lumMod val="102000"/>
                <a:tint val="94000"/>
              </a:srgbClr>
            </a:gs>
            <a:gs pos="50000">
              <a:srgbClr val="0064A4">
                <a:hueOff val="351164"/>
                <a:satOff val="-19853"/>
                <a:lumOff val="-2745"/>
                <a:alphaOff val="0"/>
                <a:satMod val="110000"/>
                <a:lumMod val="100000"/>
                <a:shade val="100000"/>
              </a:srgbClr>
            </a:gs>
            <a:gs pos="100000">
              <a:srgbClr val="0064A4">
                <a:hueOff val="351164"/>
                <a:satOff val="-19853"/>
                <a:lumOff val="-2745"/>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600" spc="0" baseline="0" dirty="0">
              <a:solidFill>
                <a:sysClr val="window" lastClr="FFFFFF"/>
              </a:solidFill>
              <a:latin typeface="Arial"/>
              <a:ea typeface="+mn-ea"/>
              <a:cs typeface="+mn-cs"/>
            </a:rPr>
            <a:t>Review/ Approve Template Transaction </a:t>
          </a:r>
        </a:p>
      </dgm:t>
    </dgm:pt>
    <dgm:pt modelId="{E17FAE7E-7F6A-47C7-A855-7E7DA4099D5B}" type="parTrans" cxnId="{72CFBDA5-4340-4109-A8AF-6235ED38ACC2}">
      <dgm:prSet/>
      <dgm:spPr/>
      <dgm:t>
        <a:bodyPr/>
        <a:lstStyle/>
        <a:p>
          <a:endParaRPr lang="en-US"/>
        </a:p>
      </dgm:t>
    </dgm:pt>
    <dgm:pt modelId="{E8E9BC61-6D54-41DC-AC77-A41BB960EAA9}" type="sibTrans" cxnId="{72CFBDA5-4340-4109-A8AF-6235ED38ACC2}">
      <dgm:prSet/>
      <dgm:spPr/>
      <dgm:t>
        <a:bodyPr/>
        <a:lstStyle/>
        <a:p>
          <a:endParaRPr lang="en-US"/>
        </a:p>
      </dgm:t>
    </dgm:pt>
    <dgm:pt modelId="{920646B3-286E-4059-8504-E7BD96E74DC6}">
      <dgm:prSet phldrT="[Text]" custT="1"/>
      <dgm:spPr>
        <a:xfrm>
          <a:off x="5082420" y="1201044"/>
          <a:ext cx="1451431" cy="1601392"/>
        </a:xfrm>
        <a:gradFill rotWithShape="0">
          <a:gsLst>
            <a:gs pos="0">
              <a:srgbClr val="0064A4">
                <a:hueOff val="526746"/>
                <a:satOff val="-29779"/>
                <a:lumOff val="-4118"/>
                <a:alphaOff val="0"/>
                <a:satMod val="103000"/>
                <a:lumMod val="102000"/>
                <a:tint val="94000"/>
              </a:srgbClr>
            </a:gs>
            <a:gs pos="0">
              <a:srgbClr val="0064A4">
                <a:lumMod val="40000"/>
                <a:lumOff val="60000"/>
              </a:srgbClr>
            </a:gs>
            <a:gs pos="100000">
              <a:srgbClr val="0064A4">
                <a:hueOff val="526746"/>
                <a:satOff val="-29779"/>
                <a:lumOff val="-4118"/>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600" b="1" dirty="0">
              <a:solidFill>
                <a:sysClr val="window" lastClr="FFFFFF"/>
              </a:solidFill>
              <a:latin typeface="Arial"/>
              <a:ea typeface="+mn-ea"/>
              <a:cs typeface="+mn-cs"/>
            </a:rPr>
            <a:t>Process Template Transaction</a:t>
          </a:r>
        </a:p>
      </dgm:t>
    </dgm:pt>
    <dgm:pt modelId="{BF9650BB-3521-48E1-B0AA-46334792C173}" type="parTrans" cxnId="{FEB80703-7A66-441F-BDB6-634599ACA089}">
      <dgm:prSet/>
      <dgm:spPr/>
      <dgm:t>
        <a:bodyPr/>
        <a:lstStyle/>
        <a:p>
          <a:endParaRPr lang="en-US"/>
        </a:p>
      </dgm:t>
    </dgm:pt>
    <dgm:pt modelId="{A21744AC-97E9-4150-BB58-2F668155527D}" type="sibTrans" cxnId="{FEB80703-7A66-441F-BDB6-634599ACA089}">
      <dgm:prSet/>
      <dgm:spPr/>
      <dgm:t>
        <a:bodyPr/>
        <a:lstStyle/>
        <a:p>
          <a:endParaRPr lang="en-US"/>
        </a:p>
      </dgm:t>
    </dgm:pt>
    <dgm:pt modelId="{343766AB-6B28-44AF-8D88-4855D300E150}">
      <dgm:prSet phldrT="[Text]" custT="1"/>
      <dgm:spPr>
        <a:xfrm>
          <a:off x="6775757" y="1201044"/>
          <a:ext cx="1451431" cy="1601392"/>
        </a:xfrm>
        <a:gradFill rotWithShape="0">
          <a:gsLst>
            <a:gs pos="0">
              <a:srgbClr val="00B050"/>
            </a:gs>
            <a:gs pos="100000">
              <a:srgbClr val="0064A4">
                <a:hueOff val="702328"/>
                <a:satOff val="-39705"/>
                <a:lumOff val="-5490"/>
                <a:alphaOff val="0"/>
                <a:satMod val="110000"/>
                <a:lumMod val="100000"/>
                <a:shade val="100000"/>
              </a:srgbClr>
            </a:gs>
            <a:gs pos="100000">
              <a:srgbClr val="0064A4">
                <a:hueOff val="702328"/>
                <a:satOff val="-39705"/>
                <a:lumOff val="-549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600" b="1" dirty="0">
              <a:solidFill>
                <a:sysClr val="window" lastClr="FFFFFF"/>
              </a:solidFill>
              <a:latin typeface="Arial"/>
              <a:ea typeface="+mn-ea"/>
              <a:cs typeface="+mn-cs"/>
            </a:rPr>
            <a:t>View Employee Data</a:t>
          </a:r>
        </a:p>
      </dgm:t>
    </dgm:pt>
    <dgm:pt modelId="{5BAEE0B5-2875-4A83-B6AA-5A80502807CD}" type="parTrans" cxnId="{2449CA8D-DE34-4E56-B21B-FF3DE628E3A2}">
      <dgm:prSet/>
      <dgm:spPr/>
      <dgm:t>
        <a:bodyPr/>
        <a:lstStyle/>
        <a:p>
          <a:endParaRPr lang="en-US"/>
        </a:p>
      </dgm:t>
    </dgm:pt>
    <dgm:pt modelId="{C6E7607F-9DEC-41CA-A405-17B6F43C51FE}" type="sibTrans" cxnId="{2449CA8D-DE34-4E56-B21B-FF3DE628E3A2}">
      <dgm:prSet/>
      <dgm:spPr/>
      <dgm:t>
        <a:bodyPr/>
        <a:lstStyle/>
        <a:p>
          <a:endParaRPr lang="en-US"/>
        </a:p>
      </dgm:t>
    </dgm:pt>
    <dgm:pt modelId="{3E2415BB-78BE-493D-AC5E-49F3AC62F5EF}" type="pres">
      <dgm:prSet presAssocID="{09DCE3F5-322E-4279-9F15-669277168534}" presName="CompostProcess" presStyleCnt="0">
        <dgm:presLayoutVars>
          <dgm:dir/>
          <dgm:resizeHandles val="exact"/>
        </dgm:presLayoutVars>
      </dgm:prSet>
      <dgm:spPr/>
    </dgm:pt>
    <dgm:pt modelId="{638E1670-D66D-4188-8BF4-4EFBAB8E837A}" type="pres">
      <dgm:prSet presAssocID="{09DCE3F5-322E-4279-9F15-669277168534}" presName="arrow" presStyleLbl="bgShp" presStyleIdx="0" presStyleCnt="1" custLinFactNeighborX="-148" custLinFactNeighborY="-1091"/>
      <dgm:spPr>
        <a:xfrm>
          <a:off x="617219" y="0"/>
          <a:ext cx="6995160" cy="4003482"/>
        </a:xfrm>
        <a:prstGeom prst="rightArrow">
          <a:avLst/>
        </a:prstGeom>
        <a:gradFill rotWithShape="0">
          <a:gsLst>
            <a:gs pos="0">
              <a:srgbClr val="0064A4">
                <a:tint val="40000"/>
                <a:hueOff val="0"/>
                <a:satOff val="0"/>
                <a:lumOff val="0"/>
                <a:alphaOff val="0"/>
                <a:satMod val="103000"/>
                <a:lumMod val="102000"/>
                <a:tint val="94000"/>
              </a:srgbClr>
            </a:gs>
            <a:gs pos="50000">
              <a:srgbClr val="0064A4">
                <a:tint val="40000"/>
                <a:hueOff val="0"/>
                <a:satOff val="0"/>
                <a:lumOff val="0"/>
                <a:alphaOff val="0"/>
                <a:satMod val="110000"/>
                <a:lumMod val="100000"/>
                <a:shade val="100000"/>
              </a:srgbClr>
            </a:gs>
            <a:gs pos="100000">
              <a:srgbClr val="0064A4">
                <a:tint val="40000"/>
                <a:hueOff val="0"/>
                <a:satOff val="0"/>
                <a:lumOff val="0"/>
                <a:alphaOff val="0"/>
                <a:lumMod val="99000"/>
                <a:satMod val="120000"/>
                <a:shade val="78000"/>
              </a:srgbClr>
            </a:gs>
          </a:gsLst>
          <a:lin ang="5400000" scaled="0"/>
        </a:gradFill>
        <a:ln>
          <a:noFill/>
        </a:ln>
        <a:effectLst/>
        <a:scene3d>
          <a:camera prst="orthographicFront"/>
          <a:lightRig rig="flat" dir="t"/>
        </a:scene3d>
        <a:sp3d z="-190500" extrusionH="12700" prstMaterial="plastic">
          <a:bevelT w="50800" h="50800"/>
        </a:sp3d>
      </dgm:spPr>
    </dgm:pt>
    <dgm:pt modelId="{99A20CB7-88C8-4253-8584-78D5D91DECD4}" type="pres">
      <dgm:prSet presAssocID="{09DCE3F5-322E-4279-9F15-669277168534}" presName="linearProcess" presStyleCnt="0"/>
      <dgm:spPr/>
    </dgm:pt>
    <dgm:pt modelId="{32FA13B4-7554-448D-B88A-0ADD25809C46}" type="pres">
      <dgm:prSet presAssocID="{B5306DE4-1D68-462E-98A8-5C01EC84C3AC}" presName="textNode" presStyleLbl="node1" presStyleIdx="0" presStyleCnt="5">
        <dgm:presLayoutVars>
          <dgm:bulletEnabled val="1"/>
        </dgm:presLayoutVars>
      </dgm:prSet>
      <dgm:spPr>
        <a:prstGeom prst="roundRect">
          <a:avLst/>
        </a:prstGeom>
      </dgm:spPr>
      <dgm:t>
        <a:bodyPr/>
        <a:lstStyle/>
        <a:p>
          <a:endParaRPr lang="en-US"/>
        </a:p>
      </dgm:t>
    </dgm:pt>
    <dgm:pt modelId="{21EFA018-5991-478B-9FA1-2728B8244477}" type="pres">
      <dgm:prSet presAssocID="{BC2E22C4-21EB-4973-9ADA-331F66CC36F9}" presName="sibTrans" presStyleCnt="0"/>
      <dgm:spPr/>
    </dgm:pt>
    <dgm:pt modelId="{E622D688-5EFF-4F9D-9F3A-16D294BAC2FC}" type="pres">
      <dgm:prSet presAssocID="{75A2C435-B1FC-4BBA-B0D0-5A5510C1AF28}" presName="textNode" presStyleLbl="node1" presStyleIdx="1" presStyleCnt="5">
        <dgm:presLayoutVars>
          <dgm:bulletEnabled val="1"/>
        </dgm:presLayoutVars>
      </dgm:prSet>
      <dgm:spPr>
        <a:prstGeom prst="roundRect">
          <a:avLst/>
        </a:prstGeom>
      </dgm:spPr>
      <dgm:t>
        <a:bodyPr/>
        <a:lstStyle/>
        <a:p>
          <a:endParaRPr lang="en-US"/>
        </a:p>
      </dgm:t>
    </dgm:pt>
    <dgm:pt modelId="{DAFBC3EC-F05C-488E-869E-785B603C1EA4}" type="pres">
      <dgm:prSet presAssocID="{506F4BBB-F68A-41DC-9B1C-87FAC35D8994}" presName="sibTrans" presStyleCnt="0"/>
      <dgm:spPr/>
    </dgm:pt>
    <dgm:pt modelId="{7BE2C09B-77B4-4CEB-9C8F-74C2AA2A71DE}" type="pres">
      <dgm:prSet presAssocID="{BFFF30A9-0DF3-4683-88A0-6F71ED0F8049}" presName="textNode" presStyleLbl="node1" presStyleIdx="2" presStyleCnt="5">
        <dgm:presLayoutVars>
          <dgm:bulletEnabled val="1"/>
        </dgm:presLayoutVars>
      </dgm:prSet>
      <dgm:spPr>
        <a:prstGeom prst="roundRect">
          <a:avLst/>
        </a:prstGeom>
      </dgm:spPr>
      <dgm:t>
        <a:bodyPr/>
        <a:lstStyle/>
        <a:p>
          <a:endParaRPr lang="en-US"/>
        </a:p>
      </dgm:t>
    </dgm:pt>
    <dgm:pt modelId="{0D63CCF9-A10C-4D13-98CE-11CB392B81BA}" type="pres">
      <dgm:prSet presAssocID="{E8E9BC61-6D54-41DC-AC77-A41BB960EAA9}" presName="sibTrans" presStyleCnt="0"/>
      <dgm:spPr/>
    </dgm:pt>
    <dgm:pt modelId="{640F6AD1-F585-40D9-8574-6B31B6AA2D59}" type="pres">
      <dgm:prSet presAssocID="{920646B3-286E-4059-8504-E7BD96E74DC6}" presName="textNode" presStyleLbl="node1" presStyleIdx="3" presStyleCnt="5" custScaleX="118396">
        <dgm:presLayoutVars>
          <dgm:bulletEnabled val="1"/>
        </dgm:presLayoutVars>
      </dgm:prSet>
      <dgm:spPr>
        <a:prstGeom prst="roundRect">
          <a:avLst/>
        </a:prstGeom>
      </dgm:spPr>
      <dgm:t>
        <a:bodyPr/>
        <a:lstStyle/>
        <a:p>
          <a:endParaRPr lang="en-US"/>
        </a:p>
      </dgm:t>
    </dgm:pt>
    <dgm:pt modelId="{E1CB9E57-5823-4F78-BBE2-395AFE27C0D2}" type="pres">
      <dgm:prSet presAssocID="{A21744AC-97E9-4150-BB58-2F668155527D}" presName="sibTrans" presStyleCnt="0"/>
      <dgm:spPr/>
    </dgm:pt>
    <dgm:pt modelId="{451925E2-D2FA-4057-B830-9CFBC8FE444E}" type="pres">
      <dgm:prSet presAssocID="{343766AB-6B28-44AF-8D88-4855D300E150}" presName="textNode" presStyleLbl="node1" presStyleIdx="4" presStyleCnt="5">
        <dgm:presLayoutVars>
          <dgm:bulletEnabled val="1"/>
        </dgm:presLayoutVars>
      </dgm:prSet>
      <dgm:spPr>
        <a:prstGeom prst="roundRect">
          <a:avLst/>
        </a:prstGeom>
      </dgm:spPr>
      <dgm:t>
        <a:bodyPr/>
        <a:lstStyle/>
        <a:p>
          <a:endParaRPr lang="en-US"/>
        </a:p>
      </dgm:t>
    </dgm:pt>
  </dgm:ptLst>
  <dgm:cxnLst>
    <dgm:cxn modelId="{4A2DD4EA-D54B-4B16-854A-8E069D7FADE0}" type="presOf" srcId="{09DCE3F5-322E-4279-9F15-669277168534}" destId="{3E2415BB-78BE-493D-AC5E-49F3AC62F5EF}" srcOrd="0" destOrd="0" presId="urn:microsoft.com/office/officeart/2005/8/layout/hProcess9"/>
    <dgm:cxn modelId="{72CFBDA5-4340-4109-A8AF-6235ED38ACC2}" srcId="{09DCE3F5-322E-4279-9F15-669277168534}" destId="{BFFF30A9-0DF3-4683-88A0-6F71ED0F8049}" srcOrd="2" destOrd="0" parTransId="{E17FAE7E-7F6A-47C7-A855-7E7DA4099D5B}" sibTransId="{E8E9BC61-6D54-41DC-AC77-A41BB960EAA9}"/>
    <dgm:cxn modelId="{A58A4DF4-719D-4824-B8C3-420AA2A5DED7}" type="presOf" srcId="{B5306DE4-1D68-462E-98A8-5C01EC84C3AC}" destId="{32FA13B4-7554-448D-B88A-0ADD25809C46}" srcOrd="0" destOrd="0" presId="urn:microsoft.com/office/officeart/2005/8/layout/hProcess9"/>
    <dgm:cxn modelId="{1C7D5171-6F3F-43BA-81AC-EA156736307B}" type="presOf" srcId="{343766AB-6B28-44AF-8D88-4855D300E150}" destId="{451925E2-D2FA-4057-B830-9CFBC8FE444E}" srcOrd="0" destOrd="0" presId="urn:microsoft.com/office/officeart/2005/8/layout/hProcess9"/>
    <dgm:cxn modelId="{19951604-2C5F-4077-B6C5-C714D04B0A86}" type="presOf" srcId="{920646B3-286E-4059-8504-E7BD96E74DC6}" destId="{640F6AD1-F585-40D9-8574-6B31B6AA2D59}" srcOrd="0" destOrd="0" presId="urn:microsoft.com/office/officeart/2005/8/layout/hProcess9"/>
    <dgm:cxn modelId="{19A77E14-F57A-4B73-9DC9-5BD774613F5B}" type="presOf" srcId="{75A2C435-B1FC-4BBA-B0D0-5A5510C1AF28}" destId="{E622D688-5EFF-4F9D-9F3A-16D294BAC2FC}" srcOrd="0" destOrd="0" presId="urn:microsoft.com/office/officeart/2005/8/layout/hProcess9"/>
    <dgm:cxn modelId="{FEB80703-7A66-441F-BDB6-634599ACA089}" srcId="{09DCE3F5-322E-4279-9F15-669277168534}" destId="{920646B3-286E-4059-8504-E7BD96E74DC6}" srcOrd="3" destOrd="0" parTransId="{BF9650BB-3521-48E1-B0AA-46334792C173}" sibTransId="{A21744AC-97E9-4150-BB58-2F668155527D}"/>
    <dgm:cxn modelId="{93F719B5-1253-4C3C-87AE-C5934B54ACD8}" srcId="{09DCE3F5-322E-4279-9F15-669277168534}" destId="{75A2C435-B1FC-4BBA-B0D0-5A5510C1AF28}" srcOrd="1" destOrd="0" parTransId="{526AD806-96DF-495D-80D8-98FFCD594F8E}" sibTransId="{506F4BBB-F68A-41DC-9B1C-87FAC35D8994}"/>
    <dgm:cxn modelId="{BC2E416C-B3D3-42BA-8E09-06CFB8FBC3F3}" srcId="{09DCE3F5-322E-4279-9F15-669277168534}" destId="{B5306DE4-1D68-462E-98A8-5C01EC84C3AC}" srcOrd="0" destOrd="0" parTransId="{FE8F636B-61A3-4B75-8151-367700AF3325}" sibTransId="{BC2E22C4-21EB-4973-9ADA-331F66CC36F9}"/>
    <dgm:cxn modelId="{88CEE8A6-0008-43C8-A227-27780287DF3D}" type="presOf" srcId="{BFFF30A9-0DF3-4683-88A0-6F71ED0F8049}" destId="{7BE2C09B-77B4-4CEB-9C8F-74C2AA2A71DE}" srcOrd="0" destOrd="0" presId="urn:microsoft.com/office/officeart/2005/8/layout/hProcess9"/>
    <dgm:cxn modelId="{2449CA8D-DE34-4E56-B21B-FF3DE628E3A2}" srcId="{09DCE3F5-322E-4279-9F15-669277168534}" destId="{343766AB-6B28-44AF-8D88-4855D300E150}" srcOrd="4" destOrd="0" parTransId="{5BAEE0B5-2875-4A83-B6AA-5A80502807CD}" sibTransId="{C6E7607F-9DEC-41CA-A405-17B6F43C51FE}"/>
    <dgm:cxn modelId="{AB25C0CE-03C8-4AC1-83BE-5586239EF3B0}" type="presParOf" srcId="{3E2415BB-78BE-493D-AC5E-49F3AC62F5EF}" destId="{638E1670-D66D-4188-8BF4-4EFBAB8E837A}" srcOrd="0" destOrd="0" presId="urn:microsoft.com/office/officeart/2005/8/layout/hProcess9"/>
    <dgm:cxn modelId="{B2091879-86D7-4537-97F3-B998F636413E}" type="presParOf" srcId="{3E2415BB-78BE-493D-AC5E-49F3AC62F5EF}" destId="{99A20CB7-88C8-4253-8584-78D5D91DECD4}" srcOrd="1" destOrd="0" presId="urn:microsoft.com/office/officeart/2005/8/layout/hProcess9"/>
    <dgm:cxn modelId="{4136E4E3-09EF-404F-A738-BD9CE2A564AE}" type="presParOf" srcId="{99A20CB7-88C8-4253-8584-78D5D91DECD4}" destId="{32FA13B4-7554-448D-B88A-0ADD25809C46}" srcOrd="0" destOrd="0" presId="urn:microsoft.com/office/officeart/2005/8/layout/hProcess9"/>
    <dgm:cxn modelId="{5B8099BC-C5B4-4AE6-BDB2-984392EFD9CA}" type="presParOf" srcId="{99A20CB7-88C8-4253-8584-78D5D91DECD4}" destId="{21EFA018-5991-478B-9FA1-2728B8244477}" srcOrd="1" destOrd="0" presId="urn:microsoft.com/office/officeart/2005/8/layout/hProcess9"/>
    <dgm:cxn modelId="{F3E03771-DA57-49A8-8FA7-CCC882161EF1}" type="presParOf" srcId="{99A20CB7-88C8-4253-8584-78D5D91DECD4}" destId="{E622D688-5EFF-4F9D-9F3A-16D294BAC2FC}" srcOrd="2" destOrd="0" presId="urn:microsoft.com/office/officeart/2005/8/layout/hProcess9"/>
    <dgm:cxn modelId="{9B1958CA-AB1F-4A24-8D3E-536C2FFA347A}" type="presParOf" srcId="{99A20CB7-88C8-4253-8584-78D5D91DECD4}" destId="{DAFBC3EC-F05C-488E-869E-785B603C1EA4}" srcOrd="3" destOrd="0" presId="urn:microsoft.com/office/officeart/2005/8/layout/hProcess9"/>
    <dgm:cxn modelId="{1F986E19-D629-4984-BD3E-D461A3A0271D}" type="presParOf" srcId="{99A20CB7-88C8-4253-8584-78D5D91DECD4}" destId="{7BE2C09B-77B4-4CEB-9C8F-74C2AA2A71DE}" srcOrd="4" destOrd="0" presId="urn:microsoft.com/office/officeart/2005/8/layout/hProcess9"/>
    <dgm:cxn modelId="{819F5ECD-8818-4B83-BF88-5D78430E9635}" type="presParOf" srcId="{99A20CB7-88C8-4253-8584-78D5D91DECD4}" destId="{0D63CCF9-A10C-4D13-98CE-11CB392B81BA}" srcOrd="5" destOrd="0" presId="urn:microsoft.com/office/officeart/2005/8/layout/hProcess9"/>
    <dgm:cxn modelId="{453D83A3-302C-4B4B-8C26-137BC8A559FC}" type="presParOf" srcId="{99A20CB7-88C8-4253-8584-78D5D91DECD4}" destId="{640F6AD1-F585-40D9-8574-6B31B6AA2D59}" srcOrd="6" destOrd="0" presId="urn:microsoft.com/office/officeart/2005/8/layout/hProcess9"/>
    <dgm:cxn modelId="{EDC0FCCC-6C63-450D-9CA2-ABF184ED02E8}" type="presParOf" srcId="{99A20CB7-88C8-4253-8584-78D5D91DECD4}" destId="{E1CB9E57-5823-4F78-BBE2-395AFE27C0D2}" srcOrd="7" destOrd="0" presId="urn:microsoft.com/office/officeart/2005/8/layout/hProcess9"/>
    <dgm:cxn modelId="{9B8E2DAB-07AA-4DD6-9AB7-C9A54205A1E6}" type="presParOf" srcId="{99A20CB7-88C8-4253-8584-78D5D91DECD4}" destId="{451925E2-D2FA-4057-B830-9CFBC8FE444E}"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2A7F5C-E271-4CD5-A307-A25AD5062F9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76D0D2C-4894-45F8-9583-18D75E25F0AD}">
      <dgm:prSet phldrT="[Text]" custT="1"/>
      <dgm:spPr>
        <a:solidFill>
          <a:schemeClr val="accent1"/>
        </a:solidFill>
        <a:ln>
          <a:noFill/>
        </a:ln>
      </dgm:spPr>
      <dgm:t>
        <a:bodyPr/>
        <a:lstStyle/>
        <a:p>
          <a:r>
            <a:rPr lang="en-US" sz="2000" b="1" dirty="0">
              <a:solidFill>
                <a:schemeClr val="bg1"/>
              </a:solidFill>
            </a:rPr>
            <a:t>Template Transactions Overview</a:t>
          </a:r>
        </a:p>
      </dgm:t>
    </dgm:pt>
    <dgm:pt modelId="{50159EED-2F39-4547-9E4B-F062664FBA6F}" type="parTrans" cxnId="{A553C557-9E69-4077-BBFC-315963C76A26}">
      <dgm:prSet/>
      <dgm:spPr/>
      <dgm:t>
        <a:bodyPr/>
        <a:lstStyle/>
        <a:p>
          <a:endParaRPr lang="en-US"/>
        </a:p>
      </dgm:t>
    </dgm:pt>
    <dgm:pt modelId="{F98D2A06-0291-44BE-9AE3-158A682CE56C}" type="sibTrans" cxnId="{A553C557-9E69-4077-BBFC-315963C76A26}">
      <dgm:prSet/>
      <dgm:spPr/>
      <dgm:t>
        <a:bodyPr/>
        <a:lstStyle/>
        <a:p>
          <a:endParaRPr lang="en-US"/>
        </a:p>
      </dgm:t>
    </dgm:pt>
    <dgm:pt modelId="{B029579B-4DF3-4D51-AC6E-A40D5F9E06B2}">
      <dgm:prSet phldrT="[Text]" custT="1"/>
      <dgm:spPr>
        <a:solidFill>
          <a:schemeClr val="accent1"/>
        </a:solidFill>
        <a:ln>
          <a:noFill/>
        </a:ln>
      </dgm:spPr>
      <dgm:t>
        <a:bodyPr/>
        <a:lstStyle/>
        <a:p>
          <a:r>
            <a:rPr lang="en-US" sz="2400" b="1" dirty="0" smtClean="0"/>
            <a:t>Approvals and Status</a:t>
          </a:r>
          <a:endParaRPr lang="en-US" sz="2400" b="1" dirty="0"/>
        </a:p>
      </dgm:t>
    </dgm:pt>
    <dgm:pt modelId="{C18BA7F4-D73F-4ED5-9EBF-CA537383C772}" type="parTrans" cxnId="{EEB9F3AB-479A-4EF4-AFF8-EA4F56D3B97C}">
      <dgm:prSet/>
      <dgm:spPr/>
      <dgm:t>
        <a:bodyPr/>
        <a:lstStyle/>
        <a:p>
          <a:endParaRPr lang="en-US"/>
        </a:p>
      </dgm:t>
    </dgm:pt>
    <dgm:pt modelId="{E625DB8B-AF70-42CB-9BBB-2C8B7D4E46D5}" type="sibTrans" cxnId="{EEB9F3AB-479A-4EF4-AFF8-EA4F56D3B97C}">
      <dgm:prSet/>
      <dgm:spPr/>
      <dgm:t>
        <a:bodyPr/>
        <a:lstStyle/>
        <a:p>
          <a:endParaRPr lang="en-US"/>
        </a:p>
      </dgm:t>
    </dgm:pt>
    <dgm:pt modelId="{6287FBF7-90BA-44CD-A9C2-3BE6956DFE67}">
      <dgm:prSet phldrT="[Text]" custT="1"/>
      <dgm:spPr>
        <a:solidFill>
          <a:schemeClr val="tx2"/>
        </a:solidFill>
        <a:ln>
          <a:noFill/>
        </a:ln>
      </dgm:spPr>
      <dgm:t>
        <a:bodyPr/>
        <a:lstStyle/>
        <a:p>
          <a:r>
            <a:rPr lang="en-US" sz="2400" b="1" dirty="0" smtClean="0"/>
            <a:t>Full </a:t>
          </a:r>
          <a:r>
            <a:rPr lang="en-US" sz="2400" b="1" dirty="0"/>
            <a:t>Hire</a:t>
          </a:r>
        </a:p>
      </dgm:t>
    </dgm:pt>
    <dgm:pt modelId="{44E4CCA2-78A7-41C5-8E6B-DC5AF2ED221C}" type="parTrans" cxnId="{94B8FE7A-2C7C-44C0-91B7-A5AD03BFFA83}">
      <dgm:prSet/>
      <dgm:spPr/>
      <dgm:t>
        <a:bodyPr/>
        <a:lstStyle/>
        <a:p>
          <a:endParaRPr lang="en-US"/>
        </a:p>
      </dgm:t>
    </dgm:pt>
    <dgm:pt modelId="{83FD1826-CAA7-4626-A8AA-3BCA9D9B41A3}" type="sibTrans" cxnId="{94B8FE7A-2C7C-44C0-91B7-A5AD03BFFA83}">
      <dgm:prSet/>
      <dgm:spPr/>
      <dgm:t>
        <a:bodyPr/>
        <a:lstStyle/>
        <a:p>
          <a:endParaRPr lang="en-US"/>
        </a:p>
      </dgm:t>
    </dgm:pt>
    <dgm:pt modelId="{C4BF8FF9-1A9A-4B2E-8ECF-2EAF76DE9330}">
      <dgm:prSet phldrT="[Text]" custT="1"/>
      <dgm:spPr>
        <a:solidFill>
          <a:schemeClr val="accent1"/>
        </a:solidFill>
        <a:ln>
          <a:noFill/>
        </a:ln>
      </dgm:spPr>
      <dgm:t>
        <a:bodyPr/>
        <a:lstStyle/>
        <a:p>
          <a:r>
            <a:rPr lang="en-US" sz="2400" b="1" dirty="0" smtClean="0"/>
            <a:t>Concurrent Hire</a:t>
          </a:r>
          <a:endParaRPr lang="en-US" sz="2400" b="1" dirty="0"/>
        </a:p>
      </dgm:t>
    </dgm:pt>
    <dgm:pt modelId="{F90DDEF1-EF2E-4DE1-9F68-B92A562A6550}" type="parTrans" cxnId="{079EB0E8-5A7D-454B-B5CB-B6D93B259D97}">
      <dgm:prSet/>
      <dgm:spPr/>
      <dgm:t>
        <a:bodyPr/>
        <a:lstStyle/>
        <a:p>
          <a:endParaRPr lang="en-US"/>
        </a:p>
      </dgm:t>
    </dgm:pt>
    <dgm:pt modelId="{E5CDA9D0-0804-4408-AC2A-729EE7AA947E}" type="sibTrans" cxnId="{079EB0E8-5A7D-454B-B5CB-B6D93B259D97}">
      <dgm:prSet/>
      <dgm:spPr/>
      <dgm:t>
        <a:bodyPr/>
        <a:lstStyle/>
        <a:p>
          <a:endParaRPr lang="en-US"/>
        </a:p>
      </dgm:t>
    </dgm:pt>
    <dgm:pt modelId="{9B1D350B-D9F0-491D-80C8-0D9D0B380A93}" type="pres">
      <dgm:prSet presAssocID="{452A7F5C-E271-4CD5-A307-A25AD5062F9A}" presName="Name0" presStyleCnt="0">
        <dgm:presLayoutVars>
          <dgm:chMax val="7"/>
          <dgm:chPref val="7"/>
          <dgm:dir/>
        </dgm:presLayoutVars>
      </dgm:prSet>
      <dgm:spPr/>
      <dgm:t>
        <a:bodyPr/>
        <a:lstStyle/>
        <a:p>
          <a:endParaRPr lang="en-US"/>
        </a:p>
      </dgm:t>
    </dgm:pt>
    <dgm:pt modelId="{5A30AF97-B98C-4514-8031-6C5B8A07CC54}" type="pres">
      <dgm:prSet presAssocID="{452A7F5C-E271-4CD5-A307-A25AD5062F9A}" presName="Name1" presStyleCnt="0"/>
      <dgm:spPr/>
    </dgm:pt>
    <dgm:pt modelId="{956968CB-4B97-4201-A776-39BE00249818}" type="pres">
      <dgm:prSet presAssocID="{452A7F5C-E271-4CD5-A307-A25AD5062F9A}" presName="cycle" presStyleCnt="0"/>
      <dgm:spPr/>
    </dgm:pt>
    <dgm:pt modelId="{F53DF10B-CA95-41F0-AD2B-62E36333E577}" type="pres">
      <dgm:prSet presAssocID="{452A7F5C-E271-4CD5-A307-A25AD5062F9A}" presName="srcNode" presStyleLbl="node1" presStyleIdx="0" presStyleCnt="4"/>
      <dgm:spPr/>
    </dgm:pt>
    <dgm:pt modelId="{50BE7FA7-2200-474A-A99F-3A974246DA53}" type="pres">
      <dgm:prSet presAssocID="{452A7F5C-E271-4CD5-A307-A25AD5062F9A}" presName="conn" presStyleLbl="parChTrans1D2" presStyleIdx="0" presStyleCnt="1"/>
      <dgm:spPr/>
      <dgm:t>
        <a:bodyPr/>
        <a:lstStyle/>
        <a:p>
          <a:endParaRPr lang="en-US"/>
        </a:p>
      </dgm:t>
    </dgm:pt>
    <dgm:pt modelId="{D1B2A6AD-B16D-4C68-8A90-3ABCE7A4A92B}" type="pres">
      <dgm:prSet presAssocID="{452A7F5C-E271-4CD5-A307-A25AD5062F9A}" presName="extraNode" presStyleLbl="node1" presStyleIdx="0" presStyleCnt="4"/>
      <dgm:spPr/>
    </dgm:pt>
    <dgm:pt modelId="{AEE64FBA-0210-4063-B0D3-9E92D9E18A25}" type="pres">
      <dgm:prSet presAssocID="{452A7F5C-E271-4CD5-A307-A25AD5062F9A}" presName="dstNode" presStyleLbl="node1" presStyleIdx="0" presStyleCnt="4"/>
      <dgm:spPr/>
    </dgm:pt>
    <dgm:pt modelId="{BDE2854F-B583-49DF-9080-F695508E16EF}" type="pres">
      <dgm:prSet presAssocID="{C76D0D2C-4894-45F8-9583-18D75E25F0AD}" presName="text_1" presStyleLbl="node1" presStyleIdx="0" presStyleCnt="4">
        <dgm:presLayoutVars>
          <dgm:bulletEnabled val="1"/>
        </dgm:presLayoutVars>
      </dgm:prSet>
      <dgm:spPr/>
      <dgm:t>
        <a:bodyPr/>
        <a:lstStyle/>
        <a:p>
          <a:endParaRPr lang="en-US"/>
        </a:p>
      </dgm:t>
    </dgm:pt>
    <dgm:pt modelId="{922795D7-0B12-4B67-AF3C-3AA29C929B27}" type="pres">
      <dgm:prSet presAssocID="{C76D0D2C-4894-45F8-9583-18D75E25F0AD}" presName="accent_1" presStyleCnt="0"/>
      <dgm:spPr/>
    </dgm:pt>
    <dgm:pt modelId="{471854D1-846C-4B50-8281-77CAD1429FF9}" type="pres">
      <dgm:prSet presAssocID="{C76D0D2C-4894-45F8-9583-18D75E25F0AD}" presName="accentRepeatNode" presStyleLbl="solidFgAcc1" presStyleIdx="0" presStyleCnt="4"/>
      <dgm:spPr>
        <a:ln>
          <a:solidFill>
            <a:srgbClr val="09548D"/>
          </a:solidFill>
        </a:ln>
      </dgm:spPr>
      <dgm:t>
        <a:bodyPr/>
        <a:lstStyle/>
        <a:p>
          <a:endParaRPr lang="en-US"/>
        </a:p>
      </dgm:t>
    </dgm:pt>
    <dgm:pt modelId="{340503F1-F8DF-4311-A028-91AB6F39A540}" type="pres">
      <dgm:prSet presAssocID="{6287FBF7-90BA-44CD-A9C2-3BE6956DFE67}" presName="text_2" presStyleLbl="node1" presStyleIdx="1" presStyleCnt="4">
        <dgm:presLayoutVars>
          <dgm:bulletEnabled val="1"/>
        </dgm:presLayoutVars>
      </dgm:prSet>
      <dgm:spPr/>
      <dgm:t>
        <a:bodyPr/>
        <a:lstStyle/>
        <a:p>
          <a:endParaRPr lang="en-US"/>
        </a:p>
      </dgm:t>
    </dgm:pt>
    <dgm:pt modelId="{51C2DD2B-54C7-4D51-8633-1F7AFAEE540B}" type="pres">
      <dgm:prSet presAssocID="{6287FBF7-90BA-44CD-A9C2-3BE6956DFE67}" presName="accent_2" presStyleCnt="0"/>
      <dgm:spPr/>
    </dgm:pt>
    <dgm:pt modelId="{CC02BE62-3B7D-4461-9C39-EC575DDD736B}" type="pres">
      <dgm:prSet presAssocID="{6287FBF7-90BA-44CD-A9C2-3BE6956DFE67}" presName="accentRepeatNode" presStyleLbl="solidFgAcc1" presStyleIdx="1" presStyleCnt="4"/>
      <dgm:spPr>
        <a:ln>
          <a:solidFill>
            <a:srgbClr val="1D579B"/>
          </a:solidFill>
        </a:ln>
      </dgm:spPr>
    </dgm:pt>
    <dgm:pt modelId="{65241EB3-3C4B-43AD-BA5B-E6DC4D8AFDDF}" type="pres">
      <dgm:prSet presAssocID="{C4BF8FF9-1A9A-4B2E-8ECF-2EAF76DE9330}" presName="text_3" presStyleLbl="node1" presStyleIdx="2" presStyleCnt="4">
        <dgm:presLayoutVars>
          <dgm:bulletEnabled val="1"/>
        </dgm:presLayoutVars>
      </dgm:prSet>
      <dgm:spPr/>
      <dgm:t>
        <a:bodyPr/>
        <a:lstStyle/>
        <a:p>
          <a:endParaRPr lang="en-US"/>
        </a:p>
      </dgm:t>
    </dgm:pt>
    <dgm:pt modelId="{EC5FF404-5E6D-406E-93EF-2ADA2C72C879}" type="pres">
      <dgm:prSet presAssocID="{C4BF8FF9-1A9A-4B2E-8ECF-2EAF76DE9330}" presName="accent_3" presStyleCnt="0"/>
      <dgm:spPr/>
    </dgm:pt>
    <dgm:pt modelId="{D3708EAF-8574-41D2-90B9-9AA84178D7F0}" type="pres">
      <dgm:prSet presAssocID="{C4BF8FF9-1A9A-4B2E-8ECF-2EAF76DE9330}" presName="accentRepeatNode" presStyleLbl="solidFgAcc1" presStyleIdx="2" presStyleCnt="4"/>
      <dgm:spPr/>
    </dgm:pt>
    <dgm:pt modelId="{C389CAC6-D76D-4F29-90FB-14FB96FFA4AC}" type="pres">
      <dgm:prSet presAssocID="{B029579B-4DF3-4D51-AC6E-A40D5F9E06B2}" presName="text_4" presStyleLbl="node1" presStyleIdx="3" presStyleCnt="4">
        <dgm:presLayoutVars>
          <dgm:bulletEnabled val="1"/>
        </dgm:presLayoutVars>
      </dgm:prSet>
      <dgm:spPr/>
      <dgm:t>
        <a:bodyPr/>
        <a:lstStyle/>
        <a:p>
          <a:endParaRPr lang="en-US"/>
        </a:p>
      </dgm:t>
    </dgm:pt>
    <dgm:pt modelId="{8FA21C44-1703-4EFF-853D-3E2D617A9C8F}" type="pres">
      <dgm:prSet presAssocID="{B029579B-4DF3-4D51-AC6E-A40D5F9E06B2}" presName="accent_4" presStyleCnt="0"/>
      <dgm:spPr/>
    </dgm:pt>
    <dgm:pt modelId="{B1723BF4-D7DD-4C17-A6F3-37C20564B5D8}" type="pres">
      <dgm:prSet presAssocID="{B029579B-4DF3-4D51-AC6E-A40D5F9E06B2}" presName="accentRepeatNode" presStyleLbl="solidFgAcc1" presStyleIdx="3" presStyleCnt="4"/>
      <dgm:spPr>
        <a:ln>
          <a:solidFill>
            <a:srgbClr val="1D579B"/>
          </a:solidFill>
        </a:ln>
      </dgm:spPr>
    </dgm:pt>
  </dgm:ptLst>
  <dgm:cxnLst>
    <dgm:cxn modelId="{6640CC45-2457-453A-8D31-65FB4311C7BC}" type="presOf" srcId="{6287FBF7-90BA-44CD-A9C2-3BE6956DFE67}" destId="{340503F1-F8DF-4311-A028-91AB6F39A540}" srcOrd="0" destOrd="0" presId="urn:microsoft.com/office/officeart/2008/layout/VerticalCurvedList"/>
    <dgm:cxn modelId="{05189A2D-2BB5-4A08-938C-1EB41DF698B4}" type="presOf" srcId="{F98D2A06-0291-44BE-9AE3-158A682CE56C}" destId="{50BE7FA7-2200-474A-A99F-3A974246DA53}" srcOrd="0" destOrd="0" presId="urn:microsoft.com/office/officeart/2008/layout/VerticalCurvedList"/>
    <dgm:cxn modelId="{16666A82-7306-47E2-8D7F-3E0DF1076B6F}" type="presOf" srcId="{C4BF8FF9-1A9A-4B2E-8ECF-2EAF76DE9330}" destId="{65241EB3-3C4B-43AD-BA5B-E6DC4D8AFDDF}" srcOrd="0" destOrd="0" presId="urn:microsoft.com/office/officeart/2008/layout/VerticalCurvedList"/>
    <dgm:cxn modelId="{94B8FE7A-2C7C-44C0-91B7-A5AD03BFFA83}" srcId="{452A7F5C-E271-4CD5-A307-A25AD5062F9A}" destId="{6287FBF7-90BA-44CD-A9C2-3BE6956DFE67}" srcOrd="1" destOrd="0" parTransId="{44E4CCA2-78A7-41C5-8E6B-DC5AF2ED221C}" sibTransId="{83FD1826-CAA7-4626-A8AA-3BCA9D9B41A3}"/>
    <dgm:cxn modelId="{079EB0E8-5A7D-454B-B5CB-B6D93B259D97}" srcId="{452A7F5C-E271-4CD5-A307-A25AD5062F9A}" destId="{C4BF8FF9-1A9A-4B2E-8ECF-2EAF76DE9330}" srcOrd="2" destOrd="0" parTransId="{F90DDEF1-EF2E-4DE1-9F68-B92A562A6550}" sibTransId="{E5CDA9D0-0804-4408-AC2A-729EE7AA947E}"/>
    <dgm:cxn modelId="{EEB9F3AB-479A-4EF4-AFF8-EA4F56D3B97C}" srcId="{452A7F5C-E271-4CD5-A307-A25AD5062F9A}" destId="{B029579B-4DF3-4D51-AC6E-A40D5F9E06B2}" srcOrd="3" destOrd="0" parTransId="{C18BA7F4-D73F-4ED5-9EBF-CA537383C772}" sibTransId="{E625DB8B-AF70-42CB-9BBB-2C8B7D4E46D5}"/>
    <dgm:cxn modelId="{EAD5B21D-BFE9-4D7A-BEBE-F45ADA684003}" type="presOf" srcId="{B029579B-4DF3-4D51-AC6E-A40D5F9E06B2}" destId="{C389CAC6-D76D-4F29-90FB-14FB96FFA4AC}" srcOrd="0" destOrd="0" presId="urn:microsoft.com/office/officeart/2008/layout/VerticalCurvedList"/>
    <dgm:cxn modelId="{59C7557A-8793-41CD-8082-4FE11B7BFD66}" type="presOf" srcId="{C76D0D2C-4894-45F8-9583-18D75E25F0AD}" destId="{BDE2854F-B583-49DF-9080-F695508E16EF}" srcOrd="0" destOrd="0" presId="urn:microsoft.com/office/officeart/2008/layout/VerticalCurvedList"/>
    <dgm:cxn modelId="{A553C557-9E69-4077-BBFC-315963C76A26}" srcId="{452A7F5C-E271-4CD5-A307-A25AD5062F9A}" destId="{C76D0D2C-4894-45F8-9583-18D75E25F0AD}" srcOrd="0" destOrd="0" parTransId="{50159EED-2F39-4547-9E4B-F062664FBA6F}" sibTransId="{F98D2A06-0291-44BE-9AE3-158A682CE56C}"/>
    <dgm:cxn modelId="{FC478A1D-0C0F-4B24-B4CC-8EDAC2D02DDA}" type="presOf" srcId="{452A7F5C-E271-4CD5-A307-A25AD5062F9A}" destId="{9B1D350B-D9F0-491D-80C8-0D9D0B380A93}" srcOrd="0" destOrd="0" presId="urn:microsoft.com/office/officeart/2008/layout/VerticalCurvedList"/>
    <dgm:cxn modelId="{5036C5B6-B491-428A-8828-5D0B3581D609}" type="presParOf" srcId="{9B1D350B-D9F0-491D-80C8-0D9D0B380A93}" destId="{5A30AF97-B98C-4514-8031-6C5B8A07CC54}" srcOrd="0" destOrd="0" presId="urn:microsoft.com/office/officeart/2008/layout/VerticalCurvedList"/>
    <dgm:cxn modelId="{B4C78CFE-B493-4F0C-9302-23633B58D8B4}" type="presParOf" srcId="{5A30AF97-B98C-4514-8031-6C5B8A07CC54}" destId="{956968CB-4B97-4201-A776-39BE00249818}" srcOrd="0" destOrd="0" presId="urn:microsoft.com/office/officeart/2008/layout/VerticalCurvedList"/>
    <dgm:cxn modelId="{378204E5-C47D-4B8D-8727-413158F5C3F8}" type="presParOf" srcId="{956968CB-4B97-4201-A776-39BE00249818}" destId="{F53DF10B-CA95-41F0-AD2B-62E36333E577}" srcOrd="0" destOrd="0" presId="urn:microsoft.com/office/officeart/2008/layout/VerticalCurvedList"/>
    <dgm:cxn modelId="{EE08330D-B29A-4A91-86D6-37E109F31ABA}" type="presParOf" srcId="{956968CB-4B97-4201-A776-39BE00249818}" destId="{50BE7FA7-2200-474A-A99F-3A974246DA53}" srcOrd="1" destOrd="0" presId="urn:microsoft.com/office/officeart/2008/layout/VerticalCurvedList"/>
    <dgm:cxn modelId="{EFED643B-4FCF-4182-94DA-A265F6BB2D34}" type="presParOf" srcId="{956968CB-4B97-4201-A776-39BE00249818}" destId="{D1B2A6AD-B16D-4C68-8A90-3ABCE7A4A92B}" srcOrd="2" destOrd="0" presId="urn:microsoft.com/office/officeart/2008/layout/VerticalCurvedList"/>
    <dgm:cxn modelId="{35C6F46E-DCAD-4F8E-BF1C-75DD4B2D2946}" type="presParOf" srcId="{956968CB-4B97-4201-A776-39BE00249818}" destId="{AEE64FBA-0210-4063-B0D3-9E92D9E18A25}" srcOrd="3" destOrd="0" presId="urn:microsoft.com/office/officeart/2008/layout/VerticalCurvedList"/>
    <dgm:cxn modelId="{DC721A1B-2253-4785-8EEF-33E3C194288B}" type="presParOf" srcId="{5A30AF97-B98C-4514-8031-6C5B8A07CC54}" destId="{BDE2854F-B583-49DF-9080-F695508E16EF}" srcOrd="1" destOrd="0" presId="urn:microsoft.com/office/officeart/2008/layout/VerticalCurvedList"/>
    <dgm:cxn modelId="{D82C8F22-90A0-4712-BF6F-43762ADA880F}" type="presParOf" srcId="{5A30AF97-B98C-4514-8031-6C5B8A07CC54}" destId="{922795D7-0B12-4B67-AF3C-3AA29C929B27}" srcOrd="2" destOrd="0" presId="urn:microsoft.com/office/officeart/2008/layout/VerticalCurvedList"/>
    <dgm:cxn modelId="{9CC11DE6-F5D2-4BC9-86D4-D4356AF95973}" type="presParOf" srcId="{922795D7-0B12-4B67-AF3C-3AA29C929B27}" destId="{471854D1-846C-4B50-8281-77CAD1429FF9}" srcOrd="0" destOrd="0" presId="urn:microsoft.com/office/officeart/2008/layout/VerticalCurvedList"/>
    <dgm:cxn modelId="{09192833-AED0-435B-9FD5-5B8A5FCA7490}" type="presParOf" srcId="{5A30AF97-B98C-4514-8031-6C5B8A07CC54}" destId="{340503F1-F8DF-4311-A028-91AB6F39A540}" srcOrd="3" destOrd="0" presId="urn:microsoft.com/office/officeart/2008/layout/VerticalCurvedList"/>
    <dgm:cxn modelId="{CDE8C165-D29C-4046-ABC1-E9823D8F3321}" type="presParOf" srcId="{5A30AF97-B98C-4514-8031-6C5B8A07CC54}" destId="{51C2DD2B-54C7-4D51-8633-1F7AFAEE540B}" srcOrd="4" destOrd="0" presId="urn:microsoft.com/office/officeart/2008/layout/VerticalCurvedList"/>
    <dgm:cxn modelId="{3074C9A1-BA35-440E-9B0F-4D0CFD5FD582}" type="presParOf" srcId="{51C2DD2B-54C7-4D51-8633-1F7AFAEE540B}" destId="{CC02BE62-3B7D-4461-9C39-EC575DDD736B}" srcOrd="0" destOrd="0" presId="urn:microsoft.com/office/officeart/2008/layout/VerticalCurvedList"/>
    <dgm:cxn modelId="{79E5A4EF-36C1-484C-A187-00BF189CE72F}" type="presParOf" srcId="{5A30AF97-B98C-4514-8031-6C5B8A07CC54}" destId="{65241EB3-3C4B-43AD-BA5B-E6DC4D8AFDDF}" srcOrd="5" destOrd="0" presId="urn:microsoft.com/office/officeart/2008/layout/VerticalCurvedList"/>
    <dgm:cxn modelId="{0C7C1064-96E6-4E65-80CD-4112C5CB3E76}" type="presParOf" srcId="{5A30AF97-B98C-4514-8031-6C5B8A07CC54}" destId="{EC5FF404-5E6D-406E-93EF-2ADA2C72C879}" srcOrd="6" destOrd="0" presId="urn:microsoft.com/office/officeart/2008/layout/VerticalCurvedList"/>
    <dgm:cxn modelId="{B072D829-3CB1-4A9C-974A-804AB73E9567}" type="presParOf" srcId="{EC5FF404-5E6D-406E-93EF-2ADA2C72C879}" destId="{D3708EAF-8574-41D2-90B9-9AA84178D7F0}" srcOrd="0" destOrd="0" presId="urn:microsoft.com/office/officeart/2008/layout/VerticalCurvedList"/>
    <dgm:cxn modelId="{D6C216AB-4DA8-4DEC-ADA4-F8750C7FA260}" type="presParOf" srcId="{5A30AF97-B98C-4514-8031-6C5B8A07CC54}" destId="{C389CAC6-D76D-4F29-90FB-14FB96FFA4AC}" srcOrd="7" destOrd="0" presId="urn:microsoft.com/office/officeart/2008/layout/VerticalCurvedList"/>
    <dgm:cxn modelId="{F8331734-9EA7-462D-9CEE-852A98CC890F}" type="presParOf" srcId="{5A30AF97-B98C-4514-8031-6C5B8A07CC54}" destId="{8FA21C44-1703-4EFF-853D-3E2D617A9C8F}" srcOrd="8" destOrd="0" presId="urn:microsoft.com/office/officeart/2008/layout/VerticalCurvedList"/>
    <dgm:cxn modelId="{ED2CEF54-5976-41A6-AC43-44FEB60209EF}" type="presParOf" srcId="{8FA21C44-1703-4EFF-853D-3E2D617A9C8F}" destId="{B1723BF4-D7DD-4C17-A6F3-37C20564B5D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DCE3F5-322E-4279-9F15-669277168534}" type="doc">
      <dgm:prSet loTypeId="urn:microsoft.com/office/officeart/2005/8/layout/hProcess9" loCatId="process" qsTypeId="urn:microsoft.com/office/officeart/2005/8/quickstyle/3d1" qsCatId="3D" csTypeId="urn:microsoft.com/office/officeart/2005/8/colors/colorful4" csCatId="colorful" phldr="1"/>
      <dgm:spPr/>
    </dgm:pt>
    <dgm:pt modelId="{B5306DE4-1D68-462E-98A8-5C01EC84C3AC}">
      <dgm:prSet phldrT="[Text]" custT="1"/>
      <dgm:spPr>
        <a:xfrm>
          <a:off x="2411" y="1201044"/>
          <a:ext cx="1451431" cy="1601392"/>
        </a:xfrm>
        <a:solidFill>
          <a:srgbClr val="0064A4">
            <a:hueOff val="0"/>
            <a:satOff val="0"/>
            <a:lumOff val="0"/>
          </a:srgbClr>
        </a:soli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600" kern="0" spc="0" baseline="0" dirty="0">
              <a:solidFill>
                <a:sysClr val="window" lastClr="FFFFFF"/>
              </a:solidFill>
              <a:latin typeface="Arial"/>
              <a:ea typeface="+mn-ea"/>
              <a:cs typeface="+mn-cs"/>
            </a:rPr>
            <a:t>Review </a:t>
          </a:r>
          <a:r>
            <a:rPr lang="en-US" sz="1600" b="1" kern="0" spc="0" baseline="0" dirty="0">
              <a:solidFill>
                <a:sysClr val="window" lastClr="FFFFFF"/>
              </a:solidFill>
              <a:latin typeface="Arial"/>
              <a:ea typeface="+mn-ea"/>
              <a:cs typeface="+mn-cs"/>
            </a:rPr>
            <a:t>Person Org Summary </a:t>
          </a:r>
          <a:r>
            <a:rPr lang="en-US" sz="1600" kern="0" spc="0" baseline="0" dirty="0" smtClean="0">
              <a:solidFill>
                <a:sysClr val="window" lastClr="FFFFFF"/>
              </a:solidFill>
              <a:latin typeface="Arial"/>
              <a:ea typeface="+mn-ea"/>
              <a:cs typeface="+mn-cs"/>
            </a:rPr>
            <a:t>page and conduct search using </a:t>
          </a:r>
          <a:r>
            <a:rPr lang="en-US" sz="1600" b="1" kern="0" spc="0" baseline="0" dirty="0" smtClean="0">
              <a:solidFill>
                <a:sysClr val="window" lastClr="FFFFFF"/>
              </a:solidFill>
              <a:latin typeface="Arial"/>
              <a:ea typeface="+mn-ea"/>
              <a:cs typeface="+mn-cs"/>
            </a:rPr>
            <a:t>Search/Match</a:t>
          </a:r>
          <a:endParaRPr lang="en-US" sz="1600" b="1" kern="0" spc="0" baseline="0" dirty="0">
            <a:solidFill>
              <a:sysClr val="window" lastClr="FFFFFF"/>
            </a:solidFill>
            <a:latin typeface="Arial"/>
            <a:ea typeface="+mn-ea"/>
            <a:cs typeface="+mn-cs"/>
          </a:endParaRPr>
        </a:p>
      </dgm:t>
    </dgm:pt>
    <dgm:pt modelId="{FE8F636B-61A3-4B75-8151-367700AF3325}" type="parTrans" cxnId="{BC2E416C-B3D3-42BA-8E09-06CFB8FBC3F3}">
      <dgm:prSet/>
      <dgm:spPr/>
      <dgm:t>
        <a:bodyPr/>
        <a:lstStyle/>
        <a:p>
          <a:endParaRPr lang="en-US"/>
        </a:p>
      </dgm:t>
    </dgm:pt>
    <dgm:pt modelId="{BC2E22C4-21EB-4973-9ADA-331F66CC36F9}" type="sibTrans" cxnId="{BC2E416C-B3D3-42BA-8E09-06CFB8FBC3F3}">
      <dgm:prSet/>
      <dgm:spPr/>
      <dgm:t>
        <a:bodyPr/>
        <a:lstStyle/>
        <a:p>
          <a:endParaRPr lang="en-US"/>
        </a:p>
      </dgm:t>
    </dgm:pt>
    <dgm:pt modelId="{75A2C435-B1FC-4BBA-B0D0-5A5510C1AF28}">
      <dgm:prSet phldrT="[Text]" custT="1"/>
      <dgm:spPr>
        <a:xfrm>
          <a:off x="1695747" y="1201044"/>
          <a:ext cx="1451431" cy="1601392"/>
        </a:xfrm>
        <a:gradFill rotWithShape="0">
          <a:gsLst>
            <a:gs pos="0">
              <a:srgbClr val="0064A4">
                <a:hueOff val="175582"/>
                <a:satOff val="-9926"/>
                <a:lumOff val="-1373"/>
                <a:alphaOff val="0"/>
                <a:satMod val="103000"/>
                <a:lumMod val="102000"/>
                <a:tint val="94000"/>
              </a:srgbClr>
            </a:gs>
            <a:gs pos="50000">
              <a:srgbClr val="0064A4">
                <a:hueOff val="175582"/>
                <a:satOff val="-9926"/>
                <a:lumOff val="-1373"/>
                <a:alphaOff val="0"/>
                <a:satMod val="110000"/>
                <a:lumMod val="100000"/>
                <a:shade val="100000"/>
              </a:srgbClr>
            </a:gs>
            <a:gs pos="100000">
              <a:srgbClr val="0064A4">
                <a:hueOff val="175582"/>
                <a:satOff val="-9926"/>
                <a:lumOff val="-1373"/>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600" baseline="0" dirty="0">
              <a:solidFill>
                <a:sysClr val="window" lastClr="FFFFFF"/>
              </a:solidFill>
              <a:latin typeface="Arial"/>
              <a:ea typeface="+mn-ea"/>
              <a:cs typeface="+mn-cs"/>
            </a:rPr>
            <a:t>Navigate to the </a:t>
          </a:r>
          <a:r>
            <a:rPr lang="en-US" sz="1600" b="1" baseline="0" dirty="0">
              <a:solidFill>
                <a:sysClr val="window" lastClr="FFFFFF"/>
              </a:solidFill>
              <a:latin typeface="Arial"/>
              <a:ea typeface="+mn-ea"/>
              <a:cs typeface="+mn-cs"/>
            </a:rPr>
            <a:t>Smart HR Transactions </a:t>
          </a:r>
          <a:r>
            <a:rPr lang="en-US" sz="1600" baseline="0" dirty="0">
              <a:solidFill>
                <a:sysClr val="window" lastClr="FFFFFF"/>
              </a:solidFill>
              <a:latin typeface="Arial"/>
              <a:ea typeface="+mn-ea"/>
              <a:cs typeface="+mn-cs"/>
            </a:rPr>
            <a:t>page</a:t>
          </a:r>
        </a:p>
      </dgm:t>
    </dgm:pt>
    <dgm:pt modelId="{526AD806-96DF-495D-80D8-98FFCD594F8E}" type="parTrans" cxnId="{93F719B5-1253-4C3C-87AE-C5934B54ACD8}">
      <dgm:prSet/>
      <dgm:spPr/>
      <dgm:t>
        <a:bodyPr/>
        <a:lstStyle/>
        <a:p>
          <a:endParaRPr lang="en-US"/>
        </a:p>
      </dgm:t>
    </dgm:pt>
    <dgm:pt modelId="{506F4BBB-F68A-41DC-9B1C-87FAC35D8994}" type="sibTrans" cxnId="{93F719B5-1253-4C3C-87AE-C5934B54ACD8}">
      <dgm:prSet/>
      <dgm:spPr/>
      <dgm:t>
        <a:bodyPr/>
        <a:lstStyle/>
        <a:p>
          <a:endParaRPr lang="en-US"/>
        </a:p>
      </dgm:t>
    </dgm:pt>
    <dgm:pt modelId="{BFFF30A9-0DF3-4683-88A0-6F71ED0F8049}">
      <dgm:prSet phldrT="[Text]" custT="1"/>
      <dgm:spPr>
        <a:xfrm>
          <a:off x="3389084" y="1201044"/>
          <a:ext cx="1451431" cy="1601392"/>
        </a:xfrm>
        <a:gradFill rotWithShape="0">
          <a:gsLst>
            <a:gs pos="0">
              <a:srgbClr val="0064A4">
                <a:hueOff val="351164"/>
                <a:satOff val="-19853"/>
                <a:lumOff val="-2745"/>
                <a:alphaOff val="0"/>
                <a:satMod val="103000"/>
                <a:lumMod val="102000"/>
                <a:tint val="94000"/>
              </a:srgbClr>
            </a:gs>
            <a:gs pos="50000">
              <a:srgbClr val="0064A4">
                <a:hueOff val="351164"/>
                <a:satOff val="-19853"/>
                <a:lumOff val="-2745"/>
                <a:alphaOff val="0"/>
                <a:satMod val="110000"/>
                <a:lumMod val="100000"/>
                <a:shade val="100000"/>
              </a:srgbClr>
            </a:gs>
            <a:gs pos="100000">
              <a:srgbClr val="0064A4">
                <a:hueOff val="351164"/>
                <a:satOff val="-19853"/>
                <a:lumOff val="-2745"/>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600" spc="0" baseline="0" dirty="0">
              <a:solidFill>
                <a:sysClr val="window" lastClr="FFFFFF"/>
              </a:solidFill>
              <a:latin typeface="Arial"/>
              <a:ea typeface="+mn-ea"/>
              <a:cs typeface="+mn-cs"/>
            </a:rPr>
            <a:t>Select </a:t>
          </a:r>
          <a:r>
            <a:rPr lang="en-US" sz="1600" spc="0" baseline="0" dirty="0" smtClean="0">
              <a:solidFill>
                <a:sysClr val="window" lastClr="FFFFFF"/>
              </a:solidFill>
              <a:latin typeface="Arial"/>
              <a:ea typeface="+mn-ea"/>
              <a:cs typeface="+mn-cs"/>
            </a:rPr>
            <a:t>the </a:t>
          </a:r>
          <a:r>
            <a:rPr lang="en-US" sz="1400" b="1" spc="0" baseline="0" dirty="0" smtClean="0">
              <a:solidFill>
                <a:sysClr val="window" lastClr="FFFFFF"/>
              </a:solidFill>
              <a:latin typeface="Arial"/>
              <a:ea typeface="+mn-ea"/>
              <a:cs typeface="+mn-cs"/>
            </a:rPr>
            <a:t>UC_FULL_HIRE</a:t>
          </a:r>
          <a:r>
            <a:rPr lang="en-US" sz="1600" spc="0" baseline="0" dirty="0" smtClean="0">
              <a:solidFill>
                <a:sysClr val="window" lastClr="FFFFFF"/>
              </a:solidFill>
              <a:latin typeface="Arial"/>
              <a:ea typeface="+mn-ea"/>
              <a:cs typeface="+mn-cs"/>
            </a:rPr>
            <a:t> template for Staff or </a:t>
          </a:r>
          <a:r>
            <a:rPr lang="en-US" sz="1400" b="1" spc="0" baseline="0" dirty="0" smtClean="0">
              <a:solidFill>
                <a:sysClr val="window" lastClr="FFFFFF"/>
              </a:solidFill>
              <a:latin typeface="Arial"/>
              <a:ea typeface="+mn-ea"/>
              <a:cs typeface="+mn-cs"/>
            </a:rPr>
            <a:t>UC_FULL_HIRE_AC</a:t>
          </a:r>
          <a:r>
            <a:rPr lang="en-US" sz="1600" spc="0" baseline="0" dirty="0" smtClean="0">
              <a:solidFill>
                <a:sysClr val="window" lastClr="FFFFFF"/>
              </a:solidFill>
              <a:latin typeface="Arial"/>
              <a:ea typeface="+mn-ea"/>
              <a:cs typeface="+mn-cs"/>
            </a:rPr>
            <a:t> for Academic</a:t>
          </a:r>
          <a:endParaRPr lang="en-US" sz="1600" spc="0" baseline="0" dirty="0">
            <a:solidFill>
              <a:sysClr val="window" lastClr="FFFFFF"/>
            </a:solidFill>
            <a:latin typeface="Arial"/>
            <a:ea typeface="+mn-ea"/>
            <a:cs typeface="+mn-cs"/>
          </a:endParaRPr>
        </a:p>
      </dgm:t>
    </dgm:pt>
    <dgm:pt modelId="{E17FAE7E-7F6A-47C7-A855-7E7DA4099D5B}" type="parTrans" cxnId="{72CFBDA5-4340-4109-A8AF-6235ED38ACC2}">
      <dgm:prSet/>
      <dgm:spPr/>
      <dgm:t>
        <a:bodyPr/>
        <a:lstStyle/>
        <a:p>
          <a:endParaRPr lang="en-US"/>
        </a:p>
      </dgm:t>
    </dgm:pt>
    <dgm:pt modelId="{E8E9BC61-6D54-41DC-AC77-A41BB960EAA9}" type="sibTrans" cxnId="{72CFBDA5-4340-4109-A8AF-6235ED38ACC2}">
      <dgm:prSet/>
      <dgm:spPr/>
      <dgm:t>
        <a:bodyPr/>
        <a:lstStyle/>
        <a:p>
          <a:endParaRPr lang="en-US"/>
        </a:p>
      </dgm:t>
    </dgm:pt>
    <dgm:pt modelId="{920646B3-286E-4059-8504-E7BD96E74DC6}">
      <dgm:prSet phldrT="[Text]" custT="1"/>
      <dgm:spPr>
        <a:xfrm>
          <a:off x="5082420" y="1201044"/>
          <a:ext cx="1451431" cy="1601392"/>
        </a:xfrm>
        <a:gradFill rotWithShape="0">
          <a:gsLst>
            <a:gs pos="0">
              <a:srgbClr val="0064A4">
                <a:hueOff val="526746"/>
                <a:satOff val="-29779"/>
                <a:lumOff val="-4118"/>
                <a:alphaOff val="0"/>
                <a:satMod val="103000"/>
                <a:lumMod val="102000"/>
                <a:tint val="94000"/>
              </a:srgbClr>
            </a:gs>
            <a:gs pos="0">
              <a:srgbClr val="0064A4">
                <a:lumMod val="40000"/>
                <a:lumOff val="60000"/>
              </a:srgbClr>
            </a:gs>
            <a:gs pos="100000">
              <a:srgbClr val="0064A4">
                <a:hueOff val="526746"/>
                <a:satOff val="-29779"/>
                <a:lumOff val="-4118"/>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600" b="1" dirty="0" smtClean="0">
              <a:solidFill>
                <a:sysClr val="window" lastClr="FFFFFF"/>
              </a:solidFill>
              <a:latin typeface="Arial"/>
              <a:ea typeface="+mn-ea"/>
              <a:cs typeface="+mn-cs"/>
            </a:rPr>
            <a:t>Enter </a:t>
          </a:r>
          <a:r>
            <a:rPr lang="en-US" sz="1600" b="1" dirty="0">
              <a:solidFill>
                <a:sysClr val="window" lastClr="FFFFFF"/>
              </a:solidFill>
              <a:latin typeface="Arial"/>
              <a:ea typeface="+mn-ea"/>
              <a:cs typeface="+mn-cs"/>
            </a:rPr>
            <a:t>hire details </a:t>
          </a:r>
          <a:r>
            <a:rPr lang="en-US" sz="1600" dirty="0">
              <a:solidFill>
                <a:sysClr val="window" lastClr="FFFFFF"/>
              </a:solidFill>
              <a:latin typeface="Arial"/>
              <a:ea typeface="+mn-ea"/>
              <a:cs typeface="+mn-cs"/>
            </a:rPr>
            <a:t>and attach </a:t>
          </a:r>
          <a:r>
            <a:rPr lang="en-US" sz="1600" dirty="0" smtClean="0">
              <a:solidFill>
                <a:sysClr val="window" lastClr="FFFFFF"/>
              </a:solidFill>
              <a:latin typeface="Arial"/>
              <a:ea typeface="+mn-ea"/>
              <a:cs typeface="+mn-cs"/>
            </a:rPr>
            <a:t>supporting documentation </a:t>
          </a:r>
          <a:r>
            <a:rPr lang="en-US" sz="1600" dirty="0">
              <a:solidFill>
                <a:sysClr val="window" lastClr="FFFFFF"/>
              </a:solidFill>
              <a:latin typeface="Arial"/>
              <a:ea typeface="+mn-ea"/>
              <a:cs typeface="+mn-cs"/>
            </a:rPr>
            <a:t>as needed</a:t>
          </a:r>
          <a:endParaRPr lang="en-US" sz="1600" b="1" dirty="0">
            <a:solidFill>
              <a:sysClr val="window" lastClr="FFFFFF"/>
            </a:solidFill>
            <a:latin typeface="Arial"/>
            <a:ea typeface="+mn-ea"/>
            <a:cs typeface="+mn-cs"/>
          </a:endParaRPr>
        </a:p>
      </dgm:t>
    </dgm:pt>
    <dgm:pt modelId="{BF9650BB-3521-48E1-B0AA-46334792C173}" type="parTrans" cxnId="{FEB80703-7A66-441F-BDB6-634599ACA089}">
      <dgm:prSet/>
      <dgm:spPr/>
      <dgm:t>
        <a:bodyPr/>
        <a:lstStyle/>
        <a:p>
          <a:endParaRPr lang="en-US"/>
        </a:p>
      </dgm:t>
    </dgm:pt>
    <dgm:pt modelId="{A21744AC-97E9-4150-BB58-2F668155527D}" type="sibTrans" cxnId="{FEB80703-7A66-441F-BDB6-634599ACA089}">
      <dgm:prSet/>
      <dgm:spPr/>
      <dgm:t>
        <a:bodyPr/>
        <a:lstStyle/>
        <a:p>
          <a:endParaRPr lang="en-US"/>
        </a:p>
      </dgm:t>
    </dgm:pt>
    <dgm:pt modelId="{343766AB-6B28-44AF-8D88-4855D300E150}">
      <dgm:prSet phldrT="[Text]" custT="1"/>
      <dgm:spPr>
        <a:xfrm>
          <a:off x="6775757" y="1201044"/>
          <a:ext cx="1451431" cy="1601392"/>
        </a:xfrm>
        <a:gradFill rotWithShape="0">
          <a:gsLst>
            <a:gs pos="0">
              <a:srgbClr val="00B050"/>
            </a:gs>
            <a:gs pos="100000">
              <a:srgbClr val="0064A4">
                <a:hueOff val="702328"/>
                <a:satOff val="-39705"/>
                <a:lumOff val="-5490"/>
                <a:alphaOff val="0"/>
                <a:satMod val="110000"/>
                <a:lumMod val="100000"/>
                <a:shade val="100000"/>
              </a:srgbClr>
            </a:gs>
            <a:gs pos="100000">
              <a:srgbClr val="0064A4">
                <a:hueOff val="702328"/>
                <a:satOff val="-39705"/>
                <a:lumOff val="-549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600" b="1" dirty="0">
              <a:solidFill>
                <a:sysClr val="window" lastClr="FFFFFF"/>
              </a:solidFill>
              <a:latin typeface="Arial"/>
              <a:ea typeface="+mn-ea"/>
              <a:cs typeface="+mn-cs"/>
            </a:rPr>
            <a:t>Save and Submit</a:t>
          </a:r>
        </a:p>
      </dgm:t>
    </dgm:pt>
    <dgm:pt modelId="{5BAEE0B5-2875-4A83-B6AA-5A80502807CD}" type="parTrans" cxnId="{2449CA8D-DE34-4E56-B21B-FF3DE628E3A2}">
      <dgm:prSet/>
      <dgm:spPr/>
      <dgm:t>
        <a:bodyPr/>
        <a:lstStyle/>
        <a:p>
          <a:endParaRPr lang="en-US"/>
        </a:p>
      </dgm:t>
    </dgm:pt>
    <dgm:pt modelId="{C6E7607F-9DEC-41CA-A405-17B6F43C51FE}" type="sibTrans" cxnId="{2449CA8D-DE34-4E56-B21B-FF3DE628E3A2}">
      <dgm:prSet/>
      <dgm:spPr/>
      <dgm:t>
        <a:bodyPr/>
        <a:lstStyle/>
        <a:p>
          <a:endParaRPr lang="en-US"/>
        </a:p>
      </dgm:t>
    </dgm:pt>
    <dgm:pt modelId="{3E2415BB-78BE-493D-AC5E-49F3AC62F5EF}" type="pres">
      <dgm:prSet presAssocID="{09DCE3F5-322E-4279-9F15-669277168534}" presName="CompostProcess" presStyleCnt="0">
        <dgm:presLayoutVars>
          <dgm:dir/>
          <dgm:resizeHandles val="exact"/>
        </dgm:presLayoutVars>
      </dgm:prSet>
      <dgm:spPr/>
    </dgm:pt>
    <dgm:pt modelId="{638E1670-D66D-4188-8BF4-4EFBAB8E837A}" type="pres">
      <dgm:prSet presAssocID="{09DCE3F5-322E-4279-9F15-669277168534}" presName="arrow" presStyleLbl="bgShp" presStyleIdx="0" presStyleCnt="1" custLinFactNeighborX="1240"/>
      <dgm:spPr>
        <a:xfrm>
          <a:off x="617219" y="0"/>
          <a:ext cx="6995160" cy="4003482"/>
        </a:xfrm>
        <a:prstGeom prst="rightArrow">
          <a:avLst/>
        </a:prstGeom>
        <a:gradFill rotWithShape="0">
          <a:gsLst>
            <a:gs pos="0">
              <a:srgbClr val="0064A4">
                <a:tint val="40000"/>
                <a:hueOff val="0"/>
                <a:satOff val="0"/>
                <a:lumOff val="0"/>
                <a:alphaOff val="0"/>
                <a:satMod val="103000"/>
                <a:lumMod val="102000"/>
                <a:tint val="94000"/>
              </a:srgbClr>
            </a:gs>
            <a:gs pos="50000">
              <a:srgbClr val="0064A4">
                <a:tint val="40000"/>
                <a:hueOff val="0"/>
                <a:satOff val="0"/>
                <a:lumOff val="0"/>
                <a:alphaOff val="0"/>
                <a:satMod val="110000"/>
                <a:lumMod val="100000"/>
                <a:shade val="100000"/>
              </a:srgbClr>
            </a:gs>
            <a:gs pos="100000">
              <a:srgbClr val="0064A4">
                <a:tint val="40000"/>
                <a:hueOff val="0"/>
                <a:satOff val="0"/>
                <a:lumOff val="0"/>
                <a:alphaOff val="0"/>
                <a:lumMod val="99000"/>
                <a:satMod val="120000"/>
                <a:shade val="78000"/>
              </a:srgbClr>
            </a:gs>
          </a:gsLst>
          <a:lin ang="5400000" scaled="0"/>
        </a:gradFill>
        <a:ln>
          <a:noFill/>
        </a:ln>
        <a:effectLst/>
        <a:scene3d>
          <a:camera prst="orthographicFront"/>
          <a:lightRig rig="flat" dir="t"/>
        </a:scene3d>
        <a:sp3d z="-190500" extrusionH="12700" prstMaterial="plastic">
          <a:bevelT w="50800" h="50800"/>
        </a:sp3d>
      </dgm:spPr>
    </dgm:pt>
    <dgm:pt modelId="{99A20CB7-88C8-4253-8584-78D5D91DECD4}" type="pres">
      <dgm:prSet presAssocID="{09DCE3F5-322E-4279-9F15-669277168534}" presName="linearProcess" presStyleCnt="0"/>
      <dgm:spPr/>
    </dgm:pt>
    <dgm:pt modelId="{32FA13B4-7554-448D-B88A-0ADD25809C46}" type="pres">
      <dgm:prSet presAssocID="{B5306DE4-1D68-462E-98A8-5C01EC84C3AC}" presName="textNode" presStyleLbl="node1" presStyleIdx="0" presStyleCnt="5" custScaleX="122654" custLinFactNeighborX="77973">
        <dgm:presLayoutVars>
          <dgm:bulletEnabled val="1"/>
        </dgm:presLayoutVars>
      </dgm:prSet>
      <dgm:spPr>
        <a:prstGeom prst="roundRect">
          <a:avLst/>
        </a:prstGeom>
      </dgm:spPr>
      <dgm:t>
        <a:bodyPr/>
        <a:lstStyle/>
        <a:p>
          <a:endParaRPr lang="en-US"/>
        </a:p>
      </dgm:t>
    </dgm:pt>
    <dgm:pt modelId="{21EFA018-5991-478B-9FA1-2728B8244477}" type="pres">
      <dgm:prSet presAssocID="{BC2E22C4-21EB-4973-9ADA-331F66CC36F9}" presName="sibTrans" presStyleCnt="0"/>
      <dgm:spPr/>
    </dgm:pt>
    <dgm:pt modelId="{E622D688-5EFF-4F9D-9F3A-16D294BAC2FC}" type="pres">
      <dgm:prSet presAssocID="{75A2C435-B1FC-4BBA-B0D0-5A5510C1AF28}" presName="textNode" presStyleLbl="node1" presStyleIdx="1" presStyleCnt="5" custScaleX="115438" custLinFactNeighborX="77973">
        <dgm:presLayoutVars>
          <dgm:bulletEnabled val="1"/>
        </dgm:presLayoutVars>
      </dgm:prSet>
      <dgm:spPr>
        <a:prstGeom prst="roundRect">
          <a:avLst/>
        </a:prstGeom>
      </dgm:spPr>
      <dgm:t>
        <a:bodyPr/>
        <a:lstStyle/>
        <a:p>
          <a:endParaRPr lang="en-US"/>
        </a:p>
      </dgm:t>
    </dgm:pt>
    <dgm:pt modelId="{DAFBC3EC-F05C-488E-869E-785B603C1EA4}" type="pres">
      <dgm:prSet presAssocID="{506F4BBB-F68A-41DC-9B1C-87FAC35D8994}" presName="sibTrans" presStyleCnt="0"/>
      <dgm:spPr/>
    </dgm:pt>
    <dgm:pt modelId="{7BE2C09B-77B4-4CEB-9C8F-74C2AA2A71DE}" type="pres">
      <dgm:prSet presAssocID="{BFFF30A9-0DF3-4683-88A0-6F71ED0F8049}" presName="textNode" presStyleLbl="node1" presStyleIdx="2" presStyleCnt="5" custScaleX="155989" custLinFactNeighborX="59628">
        <dgm:presLayoutVars>
          <dgm:bulletEnabled val="1"/>
        </dgm:presLayoutVars>
      </dgm:prSet>
      <dgm:spPr>
        <a:prstGeom prst="roundRect">
          <a:avLst/>
        </a:prstGeom>
      </dgm:spPr>
      <dgm:t>
        <a:bodyPr/>
        <a:lstStyle/>
        <a:p>
          <a:endParaRPr lang="en-US"/>
        </a:p>
      </dgm:t>
    </dgm:pt>
    <dgm:pt modelId="{0D63CCF9-A10C-4D13-98CE-11CB392B81BA}" type="pres">
      <dgm:prSet presAssocID="{E8E9BC61-6D54-41DC-AC77-A41BB960EAA9}" presName="sibTrans" presStyleCnt="0"/>
      <dgm:spPr/>
    </dgm:pt>
    <dgm:pt modelId="{640F6AD1-F585-40D9-8574-6B31B6AA2D59}" type="pres">
      <dgm:prSet presAssocID="{920646B3-286E-4059-8504-E7BD96E74DC6}" presName="textNode" presStyleLbl="node1" presStyleIdx="3" presStyleCnt="5" custScaleX="118396" custLinFactNeighborX="37130">
        <dgm:presLayoutVars>
          <dgm:bulletEnabled val="1"/>
        </dgm:presLayoutVars>
      </dgm:prSet>
      <dgm:spPr>
        <a:prstGeom prst="roundRect">
          <a:avLst/>
        </a:prstGeom>
      </dgm:spPr>
      <dgm:t>
        <a:bodyPr/>
        <a:lstStyle/>
        <a:p>
          <a:endParaRPr lang="en-US"/>
        </a:p>
      </dgm:t>
    </dgm:pt>
    <dgm:pt modelId="{E1CB9E57-5823-4F78-BBE2-395AFE27C0D2}" type="pres">
      <dgm:prSet presAssocID="{A21744AC-97E9-4150-BB58-2F668155527D}" presName="sibTrans" presStyleCnt="0"/>
      <dgm:spPr/>
    </dgm:pt>
    <dgm:pt modelId="{451925E2-D2FA-4057-B830-9CFBC8FE444E}" type="pres">
      <dgm:prSet presAssocID="{343766AB-6B28-44AF-8D88-4855D300E150}" presName="textNode" presStyleLbl="node1" presStyleIdx="4" presStyleCnt="5" custScaleX="98442" custLinFactNeighborX="4958">
        <dgm:presLayoutVars>
          <dgm:bulletEnabled val="1"/>
        </dgm:presLayoutVars>
      </dgm:prSet>
      <dgm:spPr>
        <a:prstGeom prst="roundRect">
          <a:avLst/>
        </a:prstGeom>
      </dgm:spPr>
      <dgm:t>
        <a:bodyPr/>
        <a:lstStyle/>
        <a:p>
          <a:endParaRPr lang="en-US"/>
        </a:p>
      </dgm:t>
    </dgm:pt>
  </dgm:ptLst>
  <dgm:cxnLst>
    <dgm:cxn modelId="{E1D73B7E-52B5-4162-B163-3A2824850088}" type="presOf" srcId="{BFFF30A9-0DF3-4683-88A0-6F71ED0F8049}" destId="{7BE2C09B-77B4-4CEB-9C8F-74C2AA2A71DE}" srcOrd="0" destOrd="0" presId="urn:microsoft.com/office/officeart/2005/8/layout/hProcess9"/>
    <dgm:cxn modelId="{529E71FE-D690-4E35-A326-9408636351CA}" type="presOf" srcId="{B5306DE4-1D68-462E-98A8-5C01EC84C3AC}" destId="{32FA13B4-7554-448D-B88A-0ADD25809C46}" srcOrd="0" destOrd="0" presId="urn:microsoft.com/office/officeart/2005/8/layout/hProcess9"/>
    <dgm:cxn modelId="{72CFBDA5-4340-4109-A8AF-6235ED38ACC2}" srcId="{09DCE3F5-322E-4279-9F15-669277168534}" destId="{BFFF30A9-0DF3-4683-88A0-6F71ED0F8049}" srcOrd="2" destOrd="0" parTransId="{E17FAE7E-7F6A-47C7-A855-7E7DA4099D5B}" sibTransId="{E8E9BC61-6D54-41DC-AC77-A41BB960EAA9}"/>
    <dgm:cxn modelId="{63084BBE-E02D-42D3-9B9F-CDAAD5BAAFF3}" type="presOf" srcId="{09DCE3F5-322E-4279-9F15-669277168534}" destId="{3E2415BB-78BE-493D-AC5E-49F3AC62F5EF}" srcOrd="0" destOrd="0" presId="urn:microsoft.com/office/officeart/2005/8/layout/hProcess9"/>
    <dgm:cxn modelId="{7B19B703-E72E-418B-B31C-F1E07AF1AF04}" type="presOf" srcId="{343766AB-6B28-44AF-8D88-4855D300E150}" destId="{451925E2-D2FA-4057-B830-9CFBC8FE444E}" srcOrd="0" destOrd="0" presId="urn:microsoft.com/office/officeart/2005/8/layout/hProcess9"/>
    <dgm:cxn modelId="{FEB80703-7A66-441F-BDB6-634599ACA089}" srcId="{09DCE3F5-322E-4279-9F15-669277168534}" destId="{920646B3-286E-4059-8504-E7BD96E74DC6}" srcOrd="3" destOrd="0" parTransId="{BF9650BB-3521-48E1-B0AA-46334792C173}" sibTransId="{A21744AC-97E9-4150-BB58-2F668155527D}"/>
    <dgm:cxn modelId="{B736607A-4E08-4C16-9E21-5712602D937A}" type="presOf" srcId="{75A2C435-B1FC-4BBA-B0D0-5A5510C1AF28}" destId="{E622D688-5EFF-4F9D-9F3A-16D294BAC2FC}" srcOrd="0" destOrd="0" presId="urn:microsoft.com/office/officeart/2005/8/layout/hProcess9"/>
    <dgm:cxn modelId="{BC2E416C-B3D3-42BA-8E09-06CFB8FBC3F3}" srcId="{09DCE3F5-322E-4279-9F15-669277168534}" destId="{B5306DE4-1D68-462E-98A8-5C01EC84C3AC}" srcOrd="0" destOrd="0" parTransId="{FE8F636B-61A3-4B75-8151-367700AF3325}" sibTransId="{BC2E22C4-21EB-4973-9ADA-331F66CC36F9}"/>
    <dgm:cxn modelId="{93F719B5-1253-4C3C-87AE-C5934B54ACD8}" srcId="{09DCE3F5-322E-4279-9F15-669277168534}" destId="{75A2C435-B1FC-4BBA-B0D0-5A5510C1AF28}" srcOrd="1" destOrd="0" parTransId="{526AD806-96DF-495D-80D8-98FFCD594F8E}" sibTransId="{506F4BBB-F68A-41DC-9B1C-87FAC35D8994}"/>
    <dgm:cxn modelId="{2449CA8D-DE34-4E56-B21B-FF3DE628E3A2}" srcId="{09DCE3F5-322E-4279-9F15-669277168534}" destId="{343766AB-6B28-44AF-8D88-4855D300E150}" srcOrd="4" destOrd="0" parTransId="{5BAEE0B5-2875-4A83-B6AA-5A80502807CD}" sibTransId="{C6E7607F-9DEC-41CA-A405-17B6F43C51FE}"/>
    <dgm:cxn modelId="{E4D20A28-ABCC-4BAF-857A-67BA1D5FA84E}" type="presOf" srcId="{920646B3-286E-4059-8504-E7BD96E74DC6}" destId="{640F6AD1-F585-40D9-8574-6B31B6AA2D59}" srcOrd="0" destOrd="0" presId="urn:microsoft.com/office/officeart/2005/8/layout/hProcess9"/>
    <dgm:cxn modelId="{BC66C929-8DDE-4CD7-AFD4-F75779896348}" type="presParOf" srcId="{3E2415BB-78BE-493D-AC5E-49F3AC62F5EF}" destId="{638E1670-D66D-4188-8BF4-4EFBAB8E837A}" srcOrd="0" destOrd="0" presId="urn:microsoft.com/office/officeart/2005/8/layout/hProcess9"/>
    <dgm:cxn modelId="{9CAD8D68-4A3D-4B3D-870B-4904E04F279B}" type="presParOf" srcId="{3E2415BB-78BE-493D-AC5E-49F3AC62F5EF}" destId="{99A20CB7-88C8-4253-8584-78D5D91DECD4}" srcOrd="1" destOrd="0" presId="urn:microsoft.com/office/officeart/2005/8/layout/hProcess9"/>
    <dgm:cxn modelId="{74635897-61B4-4937-B5A1-834B6790FF4D}" type="presParOf" srcId="{99A20CB7-88C8-4253-8584-78D5D91DECD4}" destId="{32FA13B4-7554-448D-B88A-0ADD25809C46}" srcOrd="0" destOrd="0" presId="urn:microsoft.com/office/officeart/2005/8/layout/hProcess9"/>
    <dgm:cxn modelId="{8FC60DFE-CCEC-4862-94F1-927F09D95DEF}" type="presParOf" srcId="{99A20CB7-88C8-4253-8584-78D5D91DECD4}" destId="{21EFA018-5991-478B-9FA1-2728B8244477}" srcOrd="1" destOrd="0" presId="urn:microsoft.com/office/officeart/2005/8/layout/hProcess9"/>
    <dgm:cxn modelId="{48FCBFE3-3154-427C-8612-74966EE84BA3}" type="presParOf" srcId="{99A20CB7-88C8-4253-8584-78D5D91DECD4}" destId="{E622D688-5EFF-4F9D-9F3A-16D294BAC2FC}" srcOrd="2" destOrd="0" presId="urn:microsoft.com/office/officeart/2005/8/layout/hProcess9"/>
    <dgm:cxn modelId="{057262DB-DBC3-4844-9822-EB6059A68B39}" type="presParOf" srcId="{99A20CB7-88C8-4253-8584-78D5D91DECD4}" destId="{DAFBC3EC-F05C-488E-869E-785B603C1EA4}" srcOrd="3" destOrd="0" presId="urn:microsoft.com/office/officeart/2005/8/layout/hProcess9"/>
    <dgm:cxn modelId="{56C32473-373B-4A50-A39C-CE1D1D671E8B}" type="presParOf" srcId="{99A20CB7-88C8-4253-8584-78D5D91DECD4}" destId="{7BE2C09B-77B4-4CEB-9C8F-74C2AA2A71DE}" srcOrd="4" destOrd="0" presId="urn:microsoft.com/office/officeart/2005/8/layout/hProcess9"/>
    <dgm:cxn modelId="{7606F2BC-E59E-4492-BE32-1B4D4445BE0E}" type="presParOf" srcId="{99A20CB7-88C8-4253-8584-78D5D91DECD4}" destId="{0D63CCF9-A10C-4D13-98CE-11CB392B81BA}" srcOrd="5" destOrd="0" presId="urn:microsoft.com/office/officeart/2005/8/layout/hProcess9"/>
    <dgm:cxn modelId="{6AD9F46A-8C99-4198-AC30-CDED802F5284}" type="presParOf" srcId="{99A20CB7-88C8-4253-8584-78D5D91DECD4}" destId="{640F6AD1-F585-40D9-8574-6B31B6AA2D59}" srcOrd="6" destOrd="0" presId="urn:microsoft.com/office/officeart/2005/8/layout/hProcess9"/>
    <dgm:cxn modelId="{43E93D41-4404-4008-AA51-AB3273B291E9}" type="presParOf" srcId="{99A20CB7-88C8-4253-8584-78D5D91DECD4}" destId="{E1CB9E57-5823-4F78-BBE2-395AFE27C0D2}" srcOrd="7" destOrd="0" presId="urn:microsoft.com/office/officeart/2005/8/layout/hProcess9"/>
    <dgm:cxn modelId="{E5F6E6F8-7F9A-432F-8E30-40AA5FA5B9FD}" type="presParOf" srcId="{99A20CB7-88C8-4253-8584-78D5D91DECD4}" destId="{451925E2-D2FA-4057-B830-9CFBC8FE444E}"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2A7F5C-E271-4CD5-A307-A25AD5062F9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76D0D2C-4894-45F8-9583-18D75E25F0AD}">
      <dgm:prSet phldrT="[Text]" custT="1"/>
      <dgm:spPr>
        <a:solidFill>
          <a:schemeClr val="accent1"/>
        </a:solidFill>
        <a:ln>
          <a:noFill/>
        </a:ln>
      </dgm:spPr>
      <dgm:t>
        <a:bodyPr/>
        <a:lstStyle/>
        <a:p>
          <a:r>
            <a:rPr lang="en-US" sz="2000" b="1" dirty="0">
              <a:solidFill>
                <a:schemeClr val="bg1"/>
              </a:solidFill>
            </a:rPr>
            <a:t>Template Transactions Overview</a:t>
          </a:r>
        </a:p>
      </dgm:t>
    </dgm:pt>
    <dgm:pt modelId="{50159EED-2F39-4547-9E4B-F062664FBA6F}" type="parTrans" cxnId="{A553C557-9E69-4077-BBFC-315963C76A26}">
      <dgm:prSet/>
      <dgm:spPr/>
      <dgm:t>
        <a:bodyPr/>
        <a:lstStyle/>
        <a:p>
          <a:endParaRPr lang="en-US"/>
        </a:p>
      </dgm:t>
    </dgm:pt>
    <dgm:pt modelId="{F98D2A06-0291-44BE-9AE3-158A682CE56C}" type="sibTrans" cxnId="{A553C557-9E69-4077-BBFC-315963C76A26}">
      <dgm:prSet/>
      <dgm:spPr/>
      <dgm:t>
        <a:bodyPr/>
        <a:lstStyle/>
        <a:p>
          <a:endParaRPr lang="en-US"/>
        </a:p>
      </dgm:t>
    </dgm:pt>
    <dgm:pt modelId="{B029579B-4DF3-4D51-AC6E-A40D5F9E06B2}">
      <dgm:prSet phldrT="[Text]" custT="1"/>
      <dgm:spPr>
        <a:solidFill>
          <a:schemeClr val="accent1"/>
        </a:solidFill>
        <a:ln>
          <a:noFill/>
        </a:ln>
      </dgm:spPr>
      <dgm:t>
        <a:bodyPr/>
        <a:lstStyle/>
        <a:p>
          <a:r>
            <a:rPr lang="en-US" sz="2400" b="1" dirty="0" smtClean="0"/>
            <a:t>Approvals and Status</a:t>
          </a:r>
          <a:endParaRPr lang="en-US" sz="2400" b="1" dirty="0"/>
        </a:p>
      </dgm:t>
    </dgm:pt>
    <dgm:pt modelId="{C18BA7F4-D73F-4ED5-9EBF-CA537383C772}" type="parTrans" cxnId="{EEB9F3AB-479A-4EF4-AFF8-EA4F56D3B97C}">
      <dgm:prSet/>
      <dgm:spPr/>
      <dgm:t>
        <a:bodyPr/>
        <a:lstStyle/>
        <a:p>
          <a:endParaRPr lang="en-US"/>
        </a:p>
      </dgm:t>
    </dgm:pt>
    <dgm:pt modelId="{E625DB8B-AF70-42CB-9BBB-2C8B7D4E46D5}" type="sibTrans" cxnId="{EEB9F3AB-479A-4EF4-AFF8-EA4F56D3B97C}">
      <dgm:prSet/>
      <dgm:spPr/>
      <dgm:t>
        <a:bodyPr/>
        <a:lstStyle/>
        <a:p>
          <a:endParaRPr lang="en-US"/>
        </a:p>
      </dgm:t>
    </dgm:pt>
    <dgm:pt modelId="{6287FBF7-90BA-44CD-A9C2-3BE6956DFE67}">
      <dgm:prSet phldrT="[Text]" custT="1"/>
      <dgm:spPr>
        <a:solidFill>
          <a:schemeClr val="accent1"/>
        </a:solidFill>
        <a:ln>
          <a:noFill/>
        </a:ln>
      </dgm:spPr>
      <dgm:t>
        <a:bodyPr/>
        <a:lstStyle/>
        <a:p>
          <a:r>
            <a:rPr lang="en-US" sz="2400" b="1" dirty="0" smtClean="0"/>
            <a:t>Full </a:t>
          </a:r>
          <a:r>
            <a:rPr lang="en-US" sz="2400" b="1" dirty="0"/>
            <a:t>Hire</a:t>
          </a:r>
        </a:p>
      </dgm:t>
    </dgm:pt>
    <dgm:pt modelId="{44E4CCA2-78A7-41C5-8E6B-DC5AF2ED221C}" type="parTrans" cxnId="{94B8FE7A-2C7C-44C0-91B7-A5AD03BFFA83}">
      <dgm:prSet/>
      <dgm:spPr/>
      <dgm:t>
        <a:bodyPr/>
        <a:lstStyle/>
        <a:p>
          <a:endParaRPr lang="en-US"/>
        </a:p>
      </dgm:t>
    </dgm:pt>
    <dgm:pt modelId="{83FD1826-CAA7-4626-A8AA-3BCA9D9B41A3}" type="sibTrans" cxnId="{94B8FE7A-2C7C-44C0-91B7-A5AD03BFFA83}">
      <dgm:prSet/>
      <dgm:spPr/>
      <dgm:t>
        <a:bodyPr/>
        <a:lstStyle/>
        <a:p>
          <a:endParaRPr lang="en-US"/>
        </a:p>
      </dgm:t>
    </dgm:pt>
    <dgm:pt modelId="{7F7F395E-43AB-43BA-A46E-393BC31B6445}">
      <dgm:prSet phldrT="[Text]" custT="1"/>
      <dgm:spPr>
        <a:solidFill>
          <a:schemeClr val="tx2"/>
        </a:solidFill>
        <a:ln>
          <a:noFill/>
        </a:ln>
      </dgm:spPr>
      <dgm:t>
        <a:bodyPr/>
        <a:lstStyle/>
        <a:p>
          <a:r>
            <a:rPr lang="en-US" sz="2400" b="1" dirty="0" smtClean="0"/>
            <a:t>Concurrent Hire</a:t>
          </a:r>
          <a:endParaRPr lang="en-US" sz="2400" b="1" dirty="0"/>
        </a:p>
      </dgm:t>
    </dgm:pt>
    <dgm:pt modelId="{ADCA7ECA-308C-4E94-B3E6-5B56563E3FB6}" type="parTrans" cxnId="{9E8D27B0-9E63-4204-B56D-1E25ED90B4B3}">
      <dgm:prSet/>
      <dgm:spPr/>
      <dgm:t>
        <a:bodyPr/>
        <a:lstStyle/>
        <a:p>
          <a:endParaRPr lang="en-US"/>
        </a:p>
      </dgm:t>
    </dgm:pt>
    <dgm:pt modelId="{2E1B92CA-FE2F-4E60-AB83-D1344AC27373}" type="sibTrans" cxnId="{9E8D27B0-9E63-4204-B56D-1E25ED90B4B3}">
      <dgm:prSet/>
      <dgm:spPr/>
      <dgm:t>
        <a:bodyPr/>
        <a:lstStyle/>
        <a:p>
          <a:endParaRPr lang="en-US"/>
        </a:p>
      </dgm:t>
    </dgm:pt>
    <dgm:pt modelId="{9B1D350B-D9F0-491D-80C8-0D9D0B380A93}" type="pres">
      <dgm:prSet presAssocID="{452A7F5C-E271-4CD5-A307-A25AD5062F9A}" presName="Name0" presStyleCnt="0">
        <dgm:presLayoutVars>
          <dgm:chMax val="7"/>
          <dgm:chPref val="7"/>
          <dgm:dir/>
        </dgm:presLayoutVars>
      </dgm:prSet>
      <dgm:spPr/>
      <dgm:t>
        <a:bodyPr/>
        <a:lstStyle/>
        <a:p>
          <a:endParaRPr lang="en-US"/>
        </a:p>
      </dgm:t>
    </dgm:pt>
    <dgm:pt modelId="{5A30AF97-B98C-4514-8031-6C5B8A07CC54}" type="pres">
      <dgm:prSet presAssocID="{452A7F5C-E271-4CD5-A307-A25AD5062F9A}" presName="Name1" presStyleCnt="0"/>
      <dgm:spPr/>
    </dgm:pt>
    <dgm:pt modelId="{956968CB-4B97-4201-A776-39BE00249818}" type="pres">
      <dgm:prSet presAssocID="{452A7F5C-E271-4CD5-A307-A25AD5062F9A}" presName="cycle" presStyleCnt="0"/>
      <dgm:spPr/>
    </dgm:pt>
    <dgm:pt modelId="{F53DF10B-CA95-41F0-AD2B-62E36333E577}" type="pres">
      <dgm:prSet presAssocID="{452A7F5C-E271-4CD5-A307-A25AD5062F9A}" presName="srcNode" presStyleLbl="node1" presStyleIdx="0" presStyleCnt="4"/>
      <dgm:spPr/>
    </dgm:pt>
    <dgm:pt modelId="{50BE7FA7-2200-474A-A99F-3A974246DA53}" type="pres">
      <dgm:prSet presAssocID="{452A7F5C-E271-4CD5-A307-A25AD5062F9A}" presName="conn" presStyleLbl="parChTrans1D2" presStyleIdx="0" presStyleCnt="1"/>
      <dgm:spPr/>
      <dgm:t>
        <a:bodyPr/>
        <a:lstStyle/>
        <a:p>
          <a:endParaRPr lang="en-US"/>
        </a:p>
      </dgm:t>
    </dgm:pt>
    <dgm:pt modelId="{D1B2A6AD-B16D-4C68-8A90-3ABCE7A4A92B}" type="pres">
      <dgm:prSet presAssocID="{452A7F5C-E271-4CD5-A307-A25AD5062F9A}" presName="extraNode" presStyleLbl="node1" presStyleIdx="0" presStyleCnt="4"/>
      <dgm:spPr/>
    </dgm:pt>
    <dgm:pt modelId="{AEE64FBA-0210-4063-B0D3-9E92D9E18A25}" type="pres">
      <dgm:prSet presAssocID="{452A7F5C-E271-4CD5-A307-A25AD5062F9A}" presName="dstNode" presStyleLbl="node1" presStyleIdx="0" presStyleCnt="4"/>
      <dgm:spPr/>
    </dgm:pt>
    <dgm:pt modelId="{BDE2854F-B583-49DF-9080-F695508E16EF}" type="pres">
      <dgm:prSet presAssocID="{C76D0D2C-4894-45F8-9583-18D75E25F0AD}" presName="text_1" presStyleLbl="node1" presStyleIdx="0" presStyleCnt="4">
        <dgm:presLayoutVars>
          <dgm:bulletEnabled val="1"/>
        </dgm:presLayoutVars>
      </dgm:prSet>
      <dgm:spPr/>
      <dgm:t>
        <a:bodyPr/>
        <a:lstStyle/>
        <a:p>
          <a:endParaRPr lang="en-US"/>
        </a:p>
      </dgm:t>
    </dgm:pt>
    <dgm:pt modelId="{922795D7-0B12-4B67-AF3C-3AA29C929B27}" type="pres">
      <dgm:prSet presAssocID="{C76D0D2C-4894-45F8-9583-18D75E25F0AD}" presName="accent_1" presStyleCnt="0"/>
      <dgm:spPr/>
    </dgm:pt>
    <dgm:pt modelId="{471854D1-846C-4B50-8281-77CAD1429FF9}" type="pres">
      <dgm:prSet presAssocID="{C76D0D2C-4894-45F8-9583-18D75E25F0AD}" presName="accentRepeatNode" presStyleLbl="solidFgAcc1" presStyleIdx="0" presStyleCnt="4"/>
      <dgm:spPr>
        <a:ln>
          <a:solidFill>
            <a:srgbClr val="09548D"/>
          </a:solidFill>
        </a:ln>
      </dgm:spPr>
      <dgm:t>
        <a:bodyPr/>
        <a:lstStyle/>
        <a:p>
          <a:endParaRPr lang="en-US"/>
        </a:p>
      </dgm:t>
    </dgm:pt>
    <dgm:pt modelId="{340503F1-F8DF-4311-A028-91AB6F39A540}" type="pres">
      <dgm:prSet presAssocID="{6287FBF7-90BA-44CD-A9C2-3BE6956DFE67}" presName="text_2" presStyleLbl="node1" presStyleIdx="1" presStyleCnt="4">
        <dgm:presLayoutVars>
          <dgm:bulletEnabled val="1"/>
        </dgm:presLayoutVars>
      </dgm:prSet>
      <dgm:spPr/>
      <dgm:t>
        <a:bodyPr/>
        <a:lstStyle/>
        <a:p>
          <a:endParaRPr lang="en-US"/>
        </a:p>
      </dgm:t>
    </dgm:pt>
    <dgm:pt modelId="{51C2DD2B-54C7-4D51-8633-1F7AFAEE540B}" type="pres">
      <dgm:prSet presAssocID="{6287FBF7-90BA-44CD-A9C2-3BE6956DFE67}" presName="accent_2" presStyleCnt="0"/>
      <dgm:spPr/>
    </dgm:pt>
    <dgm:pt modelId="{CC02BE62-3B7D-4461-9C39-EC575DDD736B}" type="pres">
      <dgm:prSet presAssocID="{6287FBF7-90BA-44CD-A9C2-3BE6956DFE67}" presName="accentRepeatNode" presStyleLbl="solidFgAcc1" presStyleIdx="1" presStyleCnt="4"/>
      <dgm:spPr>
        <a:ln>
          <a:solidFill>
            <a:srgbClr val="1D579B"/>
          </a:solidFill>
        </a:ln>
      </dgm:spPr>
    </dgm:pt>
    <dgm:pt modelId="{17325049-0600-43F3-B5B6-F9D715A2773F}" type="pres">
      <dgm:prSet presAssocID="{7F7F395E-43AB-43BA-A46E-393BC31B6445}" presName="text_3" presStyleLbl="node1" presStyleIdx="2" presStyleCnt="4">
        <dgm:presLayoutVars>
          <dgm:bulletEnabled val="1"/>
        </dgm:presLayoutVars>
      </dgm:prSet>
      <dgm:spPr/>
      <dgm:t>
        <a:bodyPr/>
        <a:lstStyle/>
        <a:p>
          <a:endParaRPr lang="en-US"/>
        </a:p>
      </dgm:t>
    </dgm:pt>
    <dgm:pt modelId="{A976BD38-BD6C-4DB1-BC65-874DE376590C}" type="pres">
      <dgm:prSet presAssocID="{7F7F395E-43AB-43BA-A46E-393BC31B6445}" presName="accent_3" presStyleCnt="0"/>
      <dgm:spPr/>
    </dgm:pt>
    <dgm:pt modelId="{055E711E-A1B8-4261-A490-B8E719C49399}" type="pres">
      <dgm:prSet presAssocID="{7F7F395E-43AB-43BA-A46E-393BC31B6445}" presName="accentRepeatNode" presStyleLbl="solidFgAcc1" presStyleIdx="2" presStyleCnt="4"/>
      <dgm:spPr/>
    </dgm:pt>
    <dgm:pt modelId="{46EA8472-A9ED-4829-BB83-A66E41AA8255}" type="pres">
      <dgm:prSet presAssocID="{B029579B-4DF3-4D51-AC6E-A40D5F9E06B2}" presName="text_4" presStyleLbl="node1" presStyleIdx="3" presStyleCnt="4">
        <dgm:presLayoutVars>
          <dgm:bulletEnabled val="1"/>
        </dgm:presLayoutVars>
      </dgm:prSet>
      <dgm:spPr/>
      <dgm:t>
        <a:bodyPr/>
        <a:lstStyle/>
        <a:p>
          <a:endParaRPr lang="en-US"/>
        </a:p>
      </dgm:t>
    </dgm:pt>
    <dgm:pt modelId="{2BE106EC-C2F2-4DB1-8A28-B5C4173A72B0}" type="pres">
      <dgm:prSet presAssocID="{B029579B-4DF3-4D51-AC6E-A40D5F9E06B2}" presName="accent_4" presStyleCnt="0"/>
      <dgm:spPr/>
    </dgm:pt>
    <dgm:pt modelId="{B1723BF4-D7DD-4C17-A6F3-37C20564B5D8}" type="pres">
      <dgm:prSet presAssocID="{B029579B-4DF3-4D51-AC6E-A40D5F9E06B2}" presName="accentRepeatNode" presStyleLbl="solidFgAcc1" presStyleIdx="3" presStyleCnt="4"/>
      <dgm:spPr>
        <a:ln>
          <a:solidFill>
            <a:srgbClr val="1D579B"/>
          </a:solidFill>
        </a:ln>
      </dgm:spPr>
    </dgm:pt>
  </dgm:ptLst>
  <dgm:cxnLst>
    <dgm:cxn modelId="{9E8D27B0-9E63-4204-B56D-1E25ED90B4B3}" srcId="{452A7F5C-E271-4CD5-A307-A25AD5062F9A}" destId="{7F7F395E-43AB-43BA-A46E-393BC31B6445}" srcOrd="2" destOrd="0" parTransId="{ADCA7ECA-308C-4E94-B3E6-5B56563E3FB6}" sibTransId="{2E1B92CA-FE2F-4E60-AB83-D1344AC27373}"/>
    <dgm:cxn modelId="{6640CC45-2457-453A-8D31-65FB4311C7BC}" type="presOf" srcId="{6287FBF7-90BA-44CD-A9C2-3BE6956DFE67}" destId="{340503F1-F8DF-4311-A028-91AB6F39A540}" srcOrd="0" destOrd="0" presId="urn:microsoft.com/office/officeart/2008/layout/VerticalCurvedList"/>
    <dgm:cxn modelId="{F38DBF2F-CD80-4589-8D54-22E350138A7D}" type="presOf" srcId="{7F7F395E-43AB-43BA-A46E-393BC31B6445}" destId="{17325049-0600-43F3-B5B6-F9D715A2773F}" srcOrd="0" destOrd="0" presId="urn:microsoft.com/office/officeart/2008/layout/VerticalCurvedList"/>
    <dgm:cxn modelId="{05189A2D-2BB5-4A08-938C-1EB41DF698B4}" type="presOf" srcId="{F98D2A06-0291-44BE-9AE3-158A682CE56C}" destId="{50BE7FA7-2200-474A-A99F-3A974246DA53}" srcOrd="0" destOrd="0" presId="urn:microsoft.com/office/officeart/2008/layout/VerticalCurvedList"/>
    <dgm:cxn modelId="{4C07F3B4-7481-405A-9202-61C6BD2C20C5}" type="presOf" srcId="{B029579B-4DF3-4D51-AC6E-A40D5F9E06B2}" destId="{46EA8472-A9ED-4829-BB83-A66E41AA8255}" srcOrd="0" destOrd="0" presId="urn:microsoft.com/office/officeart/2008/layout/VerticalCurvedList"/>
    <dgm:cxn modelId="{94B8FE7A-2C7C-44C0-91B7-A5AD03BFFA83}" srcId="{452A7F5C-E271-4CD5-A307-A25AD5062F9A}" destId="{6287FBF7-90BA-44CD-A9C2-3BE6956DFE67}" srcOrd="1" destOrd="0" parTransId="{44E4CCA2-78A7-41C5-8E6B-DC5AF2ED221C}" sibTransId="{83FD1826-CAA7-4626-A8AA-3BCA9D9B41A3}"/>
    <dgm:cxn modelId="{EEB9F3AB-479A-4EF4-AFF8-EA4F56D3B97C}" srcId="{452A7F5C-E271-4CD5-A307-A25AD5062F9A}" destId="{B029579B-4DF3-4D51-AC6E-A40D5F9E06B2}" srcOrd="3" destOrd="0" parTransId="{C18BA7F4-D73F-4ED5-9EBF-CA537383C772}" sibTransId="{E625DB8B-AF70-42CB-9BBB-2C8B7D4E46D5}"/>
    <dgm:cxn modelId="{59C7557A-8793-41CD-8082-4FE11B7BFD66}" type="presOf" srcId="{C76D0D2C-4894-45F8-9583-18D75E25F0AD}" destId="{BDE2854F-B583-49DF-9080-F695508E16EF}" srcOrd="0" destOrd="0" presId="urn:microsoft.com/office/officeart/2008/layout/VerticalCurvedList"/>
    <dgm:cxn modelId="{A553C557-9E69-4077-BBFC-315963C76A26}" srcId="{452A7F5C-E271-4CD5-A307-A25AD5062F9A}" destId="{C76D0D2C-4894-45F8-9583-18D75E25F0AD}" srcOrd="0" destOrd="0" parTransId="{50159EED-2F39-4547-9E4B-F062664FBA6F}" sibTransId="{F98D2A06-0291-44BE-9AE3-158A682CE56C}"/>
    <dgm:cxn modelId="{FC478A1D-0C0F-4B24-B4CC-8EDAC2D02DDA}" type="presOf" srcId="{452A7F5C-E271-4CD5-A307-A25AD5062F9A}" destId="{9B1D350B-D9F0-491D-80C8-0D9D0B380A93}" srcOrd="0" destOrd="0" presId="urn:microsoft.com/office/officeart/2008/layout/VerticalCurvedList"/>
    <dgm:cxn modelId="{5036C5B6-B491-428A-8828-5D0B3581D609}" type="presParOf" srcId="{9B1D350B-D9F0-491D-80C8-0D9D0B380A93}" destId="{5A30AF97-B98C-4514-8031-6C5B8A07CC54}" srcOrd="0" destOrd="0" presId="urn:microsoft.com/office/officeart/2008/layout/VerticalCurvedList"/>
    <dgm:cxn modelId="{B4C78CFE-B493-4F0C-9302-23633B58D8B4}" type="presParOf" srcId="{5A30AF97-B98C-4514-8031-6C5B8A07CC54}" destId="{956968CB-4B97-4201-A776-39BE00249818}" srcOrd="0" destOrd="0" presId="urn:microsoft.com/office/officeart/2008/layout/VerticalCurvedList"/>
    <dgm:cxn modelId="{378204E5-C47D-4B8D-8727-413158F5C3F8}" type="presParOf" srcId="{956968CB-4B97-4201-A776-39BE00249818}" destId="{F53DF10B-CA95-41F0-AD2B-62E36333E577}" srcOrd="0" destOrd="0" presId="urn:microsoft.com/office/officeart/2008/layout/VerticalCurvedList"/>
    <dgm:cxn modelId="{EE08330D-B29A-4A91-86D6-37E109F31ABA}" type="presParOf" srcId="{956968CB-4B97-4201-A776-39BE00249818}" destId="{50BE7FA7-2200-474A-A99F-3A974246DA53}" srcOrd="1" destOrd="0" presId="urn:microsoft.com/office/officeart/2008/layout/VerticalCurvedList"/>
    <dgm:cxn modelId="{EFED643B-4FCF-4182-94DA-A265F6BB2D34}" type="presParOf" srcId="{956968CB-4B97-4201-A776-39BE00249818}" destId="{D1B2A6AD-B16D-4C68-8A90-3ABCE7A4A92B}" srcOrd="2" destOrd="0" presId="urn:microsoft.com/office/officeart/2008/layout/VerticalCurvedList"/>
    <dgm:cxn modelId="{35C6F46E-DCAD-4F8E-BF1C-75DD4B2D2946}" type="presParOf" srcId="{956968CB-4B97-4201-A776-39BE00249818}" destId="{AEE64FBA-0210-4063-B0D3-9E92D9E18A25}" srcOrd="3" destOrd="0" presId="urn:microsoft.com/office/officeart/2008/layout/VerticalCurvedList"/>
    <dgm:cxn modelId="{DC721A1B-2253-4785-8EEF-33E3C194288B}" type="presParOf" srcId="{5A30AF97-B98C-4514-8031-6C5B8A07CC54}" destId="{BDE2854F-B583-49DF-9080-F695508E16EF}" srcOrd="1" destOrd="0" presId="urn:microsoft.com/office/officeart/2008/layout/VerticalCurvedList"/>
    <dgm:cxn modelId="{D82C8F22-90A0-4712-BF6F-43762ADA880F}" type="presParOf" srcId="{5A30AF97-B98C-4514-8031-6C5B8A07CC54}" destId="{922795D7-0B12-4B67-AF3C-3AA29C929B27}" srcOrd="2" destOrd="0" presId="urn:microsoft.com/office/officeart/2008/layout/VerticalCurvedList"/>
    <dgm:cxn modelId="{9CC11DE6-F5D2-4BC9-86D4-D4356AF95973}" type="presParOf" srcId="{922795D7-0B12-4B67-AF3C-3AA29C929B27}" destId="{471854D1-846C-4B50-8281-77CAD1429FF9}" srcOrd="0" destOrd="0" presId="urn:microsoft.com/office/officeart/2008/layout/VerticalCurvedList"/>
    <dgm:cxn modelId="{09192833-AED0-435B-9FD5-5B8A5FCA7490}" type="presParOf" srcId="{5A30AF97-B98C-4514-8031-6C5B8A07CC54}" destId="{340503F1-F8DF-4311-A028-91AB6F39A540}" srcOrd="3" destOrd="0" presId="urn:microsoft.com/office/officeart/2008/layout/VerticalCurvedList"/>
    <dgm:cxn modelId="{CDE8C165-D29C-4046-ABC1-E9823D8F3321}" type="presParOf" srcId="{5A30AF97-B98C-4514-8031-6C5B8A07CC54}" destId="{51C2DD2B-54C7-4D51-8633-1F7AFAEE540B}" srcOrd="4" destOrd="0" presId="urn:microsoft.com/office/officeart/2008/layout/VerticalCurvedList"/>
    <dgm:cxn modelId="{3074C9A1-BA35-440E-9B0F-4D0CFD5FD582}" type="presParOf" srcId="{51C2DD2B-54C7-4D51-8633-1F7AFAEE540B}" destId="{CC02BE62-3B7D-4461-9C39-EC575DDD736B}" srcOrd="0" destOrd="0" presId="urn:microsoft.com/office/officeart/2008/layout/VerticalCurvedList"/>
    <dgm:cxn modelId="{E3B78B4B-E38C-4AAC-8A8E-3731948A9724}" type="presParOf" srcId="{5A30AF97-B98C-4514-8031-6C5B8A07CC54}" destId="{17325049-0600-43F3-B5B6-F9D715A2773F}" srcOrd="5" destOrd="0" presId="urn:microsoft.com/office/officeart/2008/layout/VerticalCurvedList"/>
    <dgm:cxn modelId="{AD8ED363-B20F-431D-8373-D07DC5120BC9}" type="presParOf" srcId="{5A30AF97-B98C-4514-8031-6C5B8A07CC54}" destId="{A976BD38-BD6C-4DB1-BC65-874DE376590C}" srcOrd="6" destOrd="0" presId="urn:microsoft.com/office/officeart/2008/layout/VerticalCurvedList"/>
    <dgm:cxn modelId="{72804DBA-CB00-49A8-B2A7-15B80A73CD92}" type="presParOf" srcId="{A976BD38-BD6C-4DB1-BC65-874DE376590C}" destId="{055E711E-A1B8-4261-A490-B8E719C49399}" srcOrd="0" destOrd="0" presId="urn:microsoft.com/office/officeart/2008/layout/VerticalCurvedList"/>
    <dgm:cxn modelId="{A5AD299C-3839-49E4-B7CD-E9FB4988A813}" type="presParOf" srcId="{5A30AF97-B98C-4514-8031-6C5B8A07CC54}" destId="{46EA8472-A9ED-4829-BB83-A66E41AA8255}" srcOrd="7" destOrd="0" presId="urn:microsoft.com/office/officeart/2008/layout/VerticalCurvedList"/>
    <dgm:cxn modelId="{1C584B37-A159-493C-B472-0B5CF3A6D010}" type="presParOf" srcId="{5A30AF97-B98C-4514-8031-6C5B8A07CC54}" destId="{2BE106EC-C2F2-4DB1-8A28-B5C4173A72B0}" srcOrd="8" destOrd="0" presId="urn:microsoft.com/office/officeart/2008/layout/VerticalCurvedList"/>
    <dgm:cxn modelId="{F6CBF689-569B-4B0A-B213-9F9AE56F94C4}" type="presParOf" srcId="{2BE106EC-C2F2-4DB1-8A28-B5C4173A72B0}" destId="{B1723BF4-D7DD-4C17-A6F3-37C20564B5D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DCE3F5-322E-4279-9F15-669277168534}" type="doc">
      <dgm:prSet loTypeId="urn:microsoft.com/office/officeart/2005/8/layout/hProcess9" loCatId="process" qsTypeId="urn:microsoft.com/office/officeart/2005/8/quickstyle/3d1" qsCatId="3D" csTypeId="urn:microsoft.com/office/officeart/2005/8/colors/colorful4" csCatId="colorful" phldr="1"/>
      <dgm:spPr/>
    </dgm:pt>
    <dgm:pt modelId="{B5306DE4-1D68-462E-98A8-5C01EC84C3AC}">
      <dgm:prSet phldrT="[Text]" custT="1"/>
      <dgm:spPr>
        <a:xfrm>
          <a:off x="2411" y="1201044"/>
          <a:ext cx="1451431" cy="1601392"/>
        </a:xfrm>
        <a:solidFill>
          <a:srgbClr val="0064A4">
            <a:hueOff val="0"/>
            <a:satOff val="0"/>
            <a:lumOff val="0"/>
          </a:srgbClr>
        </a:soli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800" kern="0" spc="0" baseline="0" dirty="0">
              <a:solidFill>
                <a:sysClr val="window" lastClr="FFFFFF"/>
              </a:solidFill>
              <a:latin typeface="Arial"/>
              <a:ea typeface="+mn-ea"/>
              <a:cs typeface="+mn-cs"/>
            </a:rPr>
            <a:t>Review Person Org Summary page</a:t>
          </a:r>
        </a:p>
      </dgm:t>
    </dgm:pt>
    <dgm:pt modelId="{FE8F636B-61A3-4B75-8151-367700AF3325}" type="parTrans" cxnId="{BC2E416C-B3D3-42BA-8E09-06CFB8FBC3F3}">
      <dgm:prSet/>
      <dgm:spPr/>
      <dgm:t>
        <a:bodyPr/>
        <a:lstStyle/>
        <a:p>
          <a:endParaRPr lang="en-US"/>
        </a:p>
      </dgm:t>
    </dgm:pt>
    <dgm:pt modelId="{BC2E22C4-21EB-4973-9ADA-331F66CC36F9}" type="sibTrans" cxnId="{BC2E416C-B3D3-42BA-8E09-06CFB8FBC3F3}">
      <dgm:prSet/>
      <dgm:spPr/>
      <dgm:t>
        <a:bodyPr/>
        <a:lstStyle/>
        <a:p>
          <a:endParaRPr lang="en-US"/>
        </a:p>
      </dgm:t>
    </dgm:pt>
    <dgm:pt modelId="{75A2C435-B1FC-4BBA-B0D0-5A5510C1AF28}">
      <dgm:prSet phldrT="[Text]" custT="1"/>
      <dgm:spPr>
        <a:xfrm>
          <a:off x="1695747" y="1201044"/>
          <a:ext cx="1451431" cy="1601392"/>
        </a:xfrm>
        <a:gradFill rotWithShape="0">
          <a:gsLst>
            <a:gs pos="0">
              <a:srgbClr val="0064A4">
                <a:hueOff val="175582"/>
                <a:satOff val="-9926"/>
                <a:lumOff val="-1373"/>
                <a:alphaOff val="0"/>
                <a:satMod val="103000"/>
                <a:lumMod val="102000"/>
                <a:tint val="94000"/>
              </a:srgbClr>
            </a:gs>
            <a:gs pos="50000">
              <a:srgbClr val="0064A4">
                <a:hueOff val="175582"/>
                <a:satOff val="-9926"/>
                <a:lumOff val="-1373"/>
                <a:alphaOff val="0"/>
                <a:satMod val="110000"/>
                <a:lumMod val="100000"/>
                <a:shade val="100000"/>
              </a:srgbClr>
            </a:gs>
            <a:gs pos="100000">
              <a:srgbClr val="0064A4">
                <a:hueOff val="175582"/>
                <a:satOff val="-9926"/>
                <a:lumOff val="-1373"/>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800" baseline="0" dirty="0">
              <a:solidFill>
                <a:sysClr val="window" lastClr="FFFFFF"/>
              </a:solidFill>
              <a:latin typeface="Arial"/>
              <a:ea typeface="+mn-ea"/>
              <a:cs typeface="+mn-cs"/>
            </a:rPr>
            <a:t>Navigate to Smart HR Transactions page</a:t>
          </a:r>
        </a:p>
      </dgm:t>
    </dgm:pt>
    <dgm:pt modelId="{526AD806-96DF-495D-80D8-98FFCD594F8E}" type="parTrans" cxnId="{93F719B5-1253-4C3C-87AE-C5934B54ACD8}">
      <dgm:prSet/>
      <dgm:spPr/>
      <dgm:t>
        <a:bodyPr/>
        <a:lstStyle/>
        <a:p>
          <a:endParaRPr lang="en-US"/>
        </a:p>
      </dgm:t>
    </dgm:pt>
    <dgm:pt modelId="{506F4BBB-F68A-41DC-9B1C-87FAC35D8994}" type="sibTrans" cxnId="{93F719B5-1253-4C3C-87AE-C5934B54ACD8}">
      <dgm:prSet/>
      <dgm:spPr/>
      <dgm:t>
        <a:bodyPr/>
        <a:lstStyle/>
        <a:p>
          <a:endParaRPr lang="en-US"/>
        </a:p>
      </dgm:t>
    </dgm:pt>
    <dgm:pt modelId="{920646B3-286E-4059-8504-E7BD96E74DC6}">
      <dgm:prSet phldrT="[Text]" custT="1"/>
      <dgm:spPr>
        <a:xfrm>
          <a:off x="5082420" y="1201044"/>
          <a:ext cx="1451431" cy="1601392"/>
        </a:xfrm>
        <a:gradFill rotWithShape="0">
          <a:gsLst>
            <a:gs pos="0">
              <a:srgbClr val="0064A4">
                <a:hueOff val="526746"/>
                <a:satOff val="-29779"/>
                <a:lumOff val="-4118"/>
                <a:alphaOff val="0"/>
                <a:satMod val="103000"/>
                <a:lumMod val="102000"/>
                <a:tint val="94000"/>
              </a:srgbClr>
            </a:gs>
            <a:gs pos="0">
              <a:srgbClr val="0064A4">
                <a:lumMod val="40000"/>
                <a:lumOff val="60000"/>
              </a:srgbClr>
            </a:gs>
            <a:gs pos="100000">
              <a:srgbClr val="0064A4">
                <a:hueOff val="526746"/>
                <a:satOff val="-29779"/>
                <a:lumOff val="-4118"/>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800" b="0" dirty="0">
              <a:solidFill>
                <a:sysClr val="window" lastClr="FFFFFF"/>
              </a:solidFill>
              <a:latin typeface="Arial"/>
              <a:ea typeface="+mn-ea"/>
              <a:cs typeface="+mn-cs"/>
            </a:rPr>
            <a:t>Select the </a:t>
          </a:r>
          <a:r>
            <a:rPr lang="en-US" sz="1800" b="1" dirty="0">
              <a:solidFill>
                <a:sysClr val="window" lastClr="FFFFFF"/>
              </a:solidFill>
              <a:latin typeface="Arial"/>
              <a:ea typeface="+mn-ea"/>
              <a:cs typeface="+mn-cs"/>
            </a:rPr>
            <a:t>Concurrent Hire </a:t>
          </a:r>
          <a:r>
            <a:rPr lang="en-US" sz="1800" b="0" dirty="0">
              <a:solidFill>
                <a:sysClr val="window" lastClr="FFFFFF"/>
              </a:solidFill>
              <a:latin typeface="Arial"/>
              <a:ea typeface="+mn-ea"/>
              <a:cs typeface="+mn-cs"/>
            </a:rPr>
            <a:t>template</a:t>
          </a:r>
        </a:p>
      </dgm:t>
    </dgm:pt>
    <dgm:pt modelId="{BF9650BB-3521-48E1-B0AA-46334792C173}" type="parTrans" cxnId="{FEB80703-7A66-441F-BDB6-634599ACA089}">
      <dgm:prSet/>
      <dgm:spPr/>
      <dgm:t>
        <a:bodyPr/>
        <a:lstStyle/>
        <a:p>
          <a:endParaRPr lang="en-US"/>
        </a:p>
      </dgm:t>
    </dgm:pt>
    <dgm:pt modelId="{A21744AC-97E9-4150-BB58-2F668155527D}" type="sibTrans" cxnId="{FEB80703-7A66-441F-BDB6-634599ACA089}">
      <dgm:prSet/>
      <dgm:spPr/>
      <dgm:t>
        <a:bodyPr/>
        <a:lstStyle/>
        <a:p>
          <a:endParaRPr lang="en-US"/>
        </a:p>
      </dgm:t>
    </dgm:pt>
    <dgm:pt modelId="{343766AB-6B28-44AF-8D88-4855D300E150}">
      <dgm:prSet phldrT="[Text]" custT="1"/>
      <dgm:spPr>
        <a:xfrm>
          <a:off x="6775757" y="1201044"/>
          <a:ext cx="1451431" cy="1601392"/>
        </a:xfrm>
        <a:gradFill rotWithShape="0">
          <a:gsLst>
            <a:gs pos="0">
              <a:srgbClr val="00B050"/>
            </a:gs>
            <a:gs pos="100000">
              <a:srgbClr val="0064A4">
                <a:hueOff val="702328"/>
                <a:satOff val="-39705"/>
                <a:lumOff val="-5490"/>
                <a:alphaOff val="0"/>
                <a:satMod val="110000"/>
                <a:lumMod val="100000"/>
                <a:shade val="100000"/>
              </a:srgbClr>
            </a:gs>
            <a:gs pos="100000">
              <a:srgbClr val="0064A4">
                <a:hueOff val="702328"/>
                <a:satOff val="-39705"/>
                <a:lumOff val="-549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en-US" sz="1800" b="0" dirty="0">
              <a:solidFill>
                <a:sysClr val="window" lastClr="FFFFFF"/>
              </a:solidFill>
              <a:latin typeface="Arial"/>
              <a:ea typeface="+mn-ea"/>
              <a:cs typeface="+mn-cs"/>
            </a:rPr>
            <a:t>Click </a:t>
          </a:r>
          <a:r>
            <a:rPr lang="en-US" sz="1800" b="1" dirty="0">
              <a:solidFill>
                <a:sysClr val="window" lastClr="FFFFFF"/>
              </a:solidFill>
              <a:latin typeface="Arial"/>
              <a:ea typeface="+mn-ea"/>
              <a:cs typeface="+mn-cs"/>
            </a:rPr>
            <a:t>Save &amp; Submit for Review and Approval</a:t>
          </a:r>
        </a:p>
      </dgm:t>
    </dgm:pt>
    <dgm:pt modelId="{5BAEE0B5-2875-4A83-B6AA-5A80502807CD}" type="parTrans" cxnId="{2449CA8D-DE34-4E56-B21B-FF3DE628E3A2}">
      <dgm:prSet/>
      <dgm:spPr/>
      <dgm:t>
        <a:bodyPr/>
        <a:lstStyle/>
        <a:p>
          <a:endParaRPr lang="en-US"/>
        </a:p>
      </dgm:t>
    </dgm:pt>
    <dgm:pt modelId="{C6E7607F-9DEC-41CA-A405-17B6F43C51FE}" type="sibTrans" cxnId="{2449CA8D-DE34-4E56-B21B-FF3DE628E3A2}">
      <dgm:prSet/>
      <dgm:spPr/>
      <dgm:t>
        <a:bodyPr/>
        <a:lstStyle/>
        <a:p>
          <a:endParaRPr lang="en-US"/>
        </a:p>
      </dgm:t>
    </dgm:pt>
    <dgm:pt modelId="{27B1A035-BCE6-45F0-BA1A-AF0600B7C1C5}">
      <dgm:prSet phldrT="[Text]"/>
      <dgm:spPr>
        <a:xfrm>
          <a:off x="5082420" y="1201044"/>
          <a:ext cx="1451431" cy="1601392"/>
        </a:xfrm>
        <a:gradFill rotWithShape="0">
          <a:gsLst>
            <a:gs pos="0">
              <a:srgbClr val="0064A4">
                <a:hueOff val="526746"/>
                <a:satOff val="-29779"/>
                <a:lumOff val="-4118"/>
                <a:alphaOff val="0"/>
                <a:satMod val="103000"/>
                <a:lumMod val="102000"/>
                <a:tint val="94000"/>
              </a:srgbClr>
            </a:gs>
            <a:gs pos="0">
              <a:srgbClr val="0064A4">
                <a:lumMod val="40000"/>
                <a:lumOff val="60000"/>
              </a:srgbClr>
            </a:gs>
            <a:gs pos="100000">
              <a:srgbClr val="0064A4">
                <a:hueOff val="526746"/>
                <a:satOff val="-29779"/>
                <a:lumOff val="-4118"/>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en-US" b="1" dirty="0">
              <a:solidFill>
                <a:sysClr val="window" lastClr="FFFFFF"/>
              </a:solidFill>
              <a:latin typeface="Arial"/>
              <a:ea typeface="+mn-ea"/>
              <a:cs typeface="+mn-cs"/>
            </a:rPr>
            <a:t>Enter concurrent hire details </a:t>
          </a:r>
          <a:r>
            <a:rPr lang="en-US" b="0" dirty="0">
              <a:solidFill>
                <a:sysClr val="window" lastClr="FFFFFF"/>
              </a:solidFill>
              <a:latin typeface="Arial"/>
              <a:ea typeface="+mn-ea"/>
              <a:cs typeface="+mn-cs"/>
            </a:rPr>
            <a:t>and</a:t>
          </a:r>
          <a:r>
            <a:rPr lang="en-US" b="1" dirty="0">
              <a:solidFill>
                <a:sysClr val="window" lastClr="FFFFFF"/>
              </a:solidFill>
              <a:latin typeface="Arial"/>
              <a:ea typeface="+mn-ea"/>
              <a:cs typeface="+mn-cs"/>
            </a:rPr>
            <a:t> attach supporting documentation </a:t>
          </a:r>
          <a:r>
            <a:rPr lang="en-US" b="0" dirty="0">
              <a:solidFill>
                <a:sysClr val="window" lastClr="FFFFFF"/>
              </a:solidFill>
              <a:latin typeface="Arial"/>
              <a:ea typeface="+mn-ea"/>
              <a:cs typeface="+mn-cs"/>
            </a:rPr>
            <a:t>as needed</a:t>
          </a:r>
        </a:p>
      </dgm:t>
    </dgm:pt>
    <dgm:pt modelId="{91A7551D-2BD3-4F72-B866-B078DEE2E226}" type="parTrans" cxnId="{09A451DF-B013-4017-B40D-64C29C509FF0}">
      <dgm:prSet/>
      <dgm:spPr/>
      <dgm:t>
        <a:bodyPr/>
        <a:lstStyle/>
        <a:p>
          <a:endParaRPr lang="en-US"/>
        </a:p>
      </dgm:t>
    </dgm:pt>
    <dgm:pt modelId="{9005AAAC-DD1E-460E-BA83-5A190A9F5AED}" type="sibTrans" cxnId="{09A451DF-B013-4017-B40D-64C29C509FF0}">
      <dgm:prSet/>
      <dgm:spPr/>
      <dgm:t>
        <a:bodyPr/>
        <a:lstStyle/>
        <a:p>
          <a:endParaRPr lang="en-US"/>
        </a:p>
      </dgm:t>
    </dgm:pt>
    <dgm:pt modelId="{3E2415BB-78BE-493D-AC5E-49F3AC62F5EF}" type="pres">
      <dgm:prSet presAssocID="{09DCE3F5-322E-4279-9F15-669277168534}" presName="CompostProcess" presStyleCnt="0">
        <dgm:presLayoutVars>
          <dgm:dir/>
          <dgm:resizeHandles val="exact"/>
        </dgm:presLayoutVars>
      </dgm:prSet>
      <dgm:spPr/>
    </dgm:pt>
    <dgm:pt modelId="{638E1670-D66D-4188-8BF4-4EFBAB8E837A}" type="pres">
      <dgm:prSet presAssocID="{09DCE3F5-322E-4279-9F15-669277168534}" presName="arrow" presStyleLbl="bgShp" presStyleIdx="0" presStyleCnt="1"/>
      <dgm:spPr>
        <a:xfrm>
          <a:off x="617219" y="0"/>
          <a:ext cx="6995160" cy="4003482"/>
        </a:xfrm>
        <a:prstGeom prst="rightArrow">
          <a:avLst/>
        </a:prstGeom>
        <a:gradFill rotWithShape="0">
          <a:gsLst>
            <a:gs pos="0">
              <a:srgbClr val="0064A4">
                <a:tint val="40000"/>
                <a:hueOff val="0"/>
                <a:satOff val="0"/>
                <a:lumOff val="0"/>
                <a:alphaOff val="0"/>
                <a:satMod val="103000"/>
                <a:lumMod val="102000"/>
                <a:tint val="94000"/>
              </a:srgbClr>
            </a:gs>
            <a:gs pos="50000">
              <a:srgbClr val="0064A4">
                <a:tint val="40000"/>
                <a:hueOff val="0"/>
                <a:satOff val="0"/>
                <a:lumOff val="0"/>
                <a:alphaOff val="0"/>
                <a:satMod val="110000"/>
                <a:lumMod val="100000"/>
                <a:shade val="100000"/>
              </a:srgbClr>
            </a:gs>
            <a:gs pos="100000">
              <a:srgbClr val="0064A4">
                <a:tint val="40000"/>
                <a:hueOff val="0"/>
                <a:satOff val="0"/>
                <a:lumOff val="0"/>
                <a:alphaOff val="0"/>
                <a:lumMod val="99000"/>
                <a:satMod val="120000"/>
                <a:shade val="78000"/>
              </a:srgbClr>
            </a:gs>
          </a:gsLst>
          <a:lin ang="5400000" scaled="0"/>
        </a:gradFill>
        <a:ln>
          <a:noFill/>
        </a:ln>
        <a:effectLst/>
        <a:scene3d>
          <a:camera prst="orthographicFront"/>
          <a:lightRig rig="flat" dir="t"/>
        </a:scene3d>
        <a:sp3d z="-190500" extrusionH="12700" prstMaterial="plastic">
          <a:bevelT w="50800" h="50800"/>
        </a:sp3d>
      </dgm:spPr>
    </dgm:pt>
    <dgm:pt modelId="{99A20CB7-88C8-4253-8584-78D5D91DECD4}" type="pres">
      <dgm:prSet presAssocID="{09DCE3F5-322E-4279-9F15-669277168534}" presName="linearProcess" presStyleCnt="0"/>
      <dgm:spPr/>
    </dgm:pt>
    <dgm:pt modelId="{32FA13B4-7554-448D-B88A-0ADD25809C46}" type="pres">
      <dgm:prSet presAssocID="{B5306DE4-1D68-462E-98A8-5C01EC84C3AC}" presName="textNode" presStyleLbl="node1" presStyleIdx="0" presStyleCnt="5">
        <dgm:presLayoutVars>
          <dgm:bulletEnabled val="1"/>
        </dgm:presLayoutVars>
      </dgm:prSet>
      <dgm:spPr>
        <a:prstGeom prst="roundRect">
          <a:avLst/>
        </a:prstGeom>
      </dgm:spPr>
      <dgm:t>
        <a:bodyPr/>
        <a:lstStyle/>
        <a:p>
          <a:endParaRPr lang="en-US"/>
        </a:p>
      </dgm:t>
    </dgm:pt>
    <dgm:pt modelId="{21EFA018-5991-478B-9FA1-2728B8244477}" type="pres">
      <dgm:prSet presAssocID="{BC2E22C4-21EB-4973-9ADA-331F66CC36F9}" presName="sibTrans" presStyleCnt="0"/>
      <dgm:spPr/>
    </dgm:pt>
    <dgm:pt modelId="{E622D688-5EFF-4F9D-9F3A-16D294BAC2FC}" type="pres">
      <dgm:prSet presAssocID="{75A2C435-B1FC-4BBA-B0D0-5A5510C1AF28}" presName="textNode" presStyleLbl="node1" presStyleIdx="1" presStyleCnt="5">
        <dgm:presLayoutVars>
          <dgm:bulletEnabled val="1"/>
        </dgm:presLayoutVars>
      </dgm:prSet>
      <dgm:spPr>
        <a:prstGeom prst="roundRect">
          <a:avLst/>
        </a:prstGeom>
      </dgm:spPr>
      <dgm:t>
        <a:bodyPr/>
        <a:lstStyle/>
        <a:p>
          <a:endParaRPr lang="en-US"/>
        </a:p>
      </dgm:t>
    </dgm:pt>
    <dgm:pt modelId="{DAFBC3EC-F05C-488E-869E-785B603C1EA4}" type="pres">
      <dgm:prSet presAssocID="{506F4BBB-F68A-41DC-9B1C-87FAC35D8994}" presName="sibTrans" presStyleCnt="0"/>
      <dgm:spPr/>
    </dgm:pt>
    <dgm:pt modelId="{640F6AD1-F585-40D9-8574-6B31B6AA2D59}" type="pres">
      <dgm:prSet presAssocID="{920646B3-286E-4059-8504-E7BD96E74DC6}" presName="textNode" presStyleLbl="node1" presStyleIdx="2" presStyleCnt="5">
        <dgm:presLayoutVars>
          <dgm:bulletEnabled val="1"/>
        </dgm:presLayoutVars>
      </dgm:prSet>
      <dgm:spPr>
        <a:prstGeom prst="roundRect">
          <a:avLst/>
        </a:prstGeom>
      </dgm:spPr>
      <dgm:t>
        <a:bodyPr/>
        <a:lstStyle/>
        <a:p>
          <a:endParaRPr lang="en-US"/>
        </a:p>
      </dgm:t>
    </dgm:pt>
    <dgm:pt modelId="{E1CB9E57-5823-4F78-BBE2-395AFE27C0D2}" type="pres">
      <dgm:prSet presAssocID="{A21744AC-97E9-4150-BB58-2F668155527D}" presName="sibTrans" presStyleCnt="0"/>
      <dgm:spPr/>
    </dgm:pt>
    <dgm:pt modelId="{5FD208ED-9A1F-432E-A7F4-B08DF22A692B}" type="pres">
      <dgm:prSet presAssocID="{27B1A035-BCE6-45F0-BA1A-AF0600B7C1C5}" presName="textNode" presStyleLbl="node1" presStyleIdx="3" presStyleCnt="5">
        <dgm:presLayoutVars>
          <dgm:bulletEnabled val="1"/>
        </dgm:presLayoutVars>
      </dgm:prSet>
      <dgm:spPr>
        <a:prstGeom prst="roundRect">
          <a:avLst/>
        </a:prstGeom>
      </dgm:spPr>
      <dgm:t>
        <a:bodyPr/>
        <a:lstStyle/>
        <a:p>
          <a:endParaRPr lang="en-US"/>
        </a:p>
      </dgm:t>
    </dgm:pt>
    <dgm:pt modelId="{20298E3B-7C0E-4378-9A43-437C13DED2C8}" type="pres">
      <dgm:prSet presAssocID="{9005AAAC-DD1E-460E-BA83-5A190A9F5AED}" presName="sibTrans" presStyleCnt="0"/>
      <dgm:spPr/>
    </dgm:pt>
    <dgm:pt modelId="{451925E2-D2FA-4057-B830-9CFBC8FE444E}" type="pres">
      <dgm:prSet presAssocID="{343766AB-6B28-44AF-8D88-4855D300E150}" presName="textNode" presStyleLbl="node1" presStyleIdx="4" presStyleCnt="5">
        <dgm:presLayoutVars>
          <dgm:bulletEnabled val="1"/>
        </dgm:presLayoutVars>
      </dgm:prSet>
      <dgm:spPr>
        <a:prstGeom prst="roundRect">
          <a:avLst/>
        </a:prstGeom>
      </dgm:spPr>
      <dgm:t>
        <a:bodyPr/>
        <a:lstStyle/>
        <a:p>
          <a:endParaRPr lang="en-US"/>
        </a:p>
      </dgm:t>
    </dgm:pt>
  </dgm:ptLst>
  <dgm:cxnLst>
    <dgm:cxn modelId="{09A451DF-B013-4017-B40D-64C29C509FF0}" srcId="{09DCE3F5-322E-4279-9F15-669277168534}" destId="{27B1A035-BCE6-45F0-BA1A-AF0600B7C1C5}" srcOrd="3" destOrd="0" parTransId="{91A7551D-2BD3-4F72-B866-B078DEE2E226}" sibTransId="{9005AAAC-DD1E-460E-BA83-5A190A9F5AED}"/>
    <dgm:cxn modelId="{5BBD68B4-6F79-4A4E-85A9-882688BCF022}" type="presOf" srcId="{343766AB-6B28-44AF-8D88-4855D300E150}" destId="{451925E2-D2FA-4057-B830-9CFBC8FE444E}" srcOrd="0" destOrd="0" presId="urn:microsoft.com/office/officeart/2005/8/layout/hProcess9"/>
    <dgm:cxn modelId="{66465B23-9550-461A-A8FC-7DC3CEE3C5CD}" type="presOf" srcId="{B5306DE4-1D68-462E-98A8-5C01EC84C3AC}" destId="{32FA13B4-7554-448D-B88A-0ADD25809C46}" srcOrd="0" destOrd="0" presId="urn:microsoft.com/office/officeart/2005/8/layout/hProcess9"/>
    <dgm:cxn modelId="{008A5DF2-A588-4A91-AF0C-4FC6BFA17478}" type="presOf" srcId="{09DCE3F5-322E-4279-9F15-669277168534}" destId="{3E2415BB-78BE-493D-AC5E-49F3AC62F5EF}" srcOrd="0" destOrd="0" presId="urn:microsoft.com/office/officeart/2005/8/layout/hProcess9"/>
    <dgm:cxn modelId="{D0E06E5E-9F38-4700-8486-1DBC9D895B56}" type="presOf" srcId="{920646B3-286E-4059-8504-E7BD96E74DC6}" destId="{640F6AD1-F585-40D9-8574-6B31B6AA2D59}" srcOrd="0" destOrd="0" presId="urn:microsoft.com/office/officeart/2005/8/layout/hProcess9"/>
    <dgm:cxn modelId="{5CC8AD50-279A-42FE-91C5-76FC68590BF1}" type="presOf" srcId="{27B1A035-BCE6-45F0-BA1A-AF0600B7C1C5}" destId="{5FD208ED-9A1F-432E-A7F4-B08DF22A692B}" srcOrd="0" destOrd="0" presId="urn:microsoft.com/office/officeart/2005/8/layout/hProcess9"/>
    <dgm:cxn modelId="{FEB80703-7A66-441F-BDB6-634599ACA089}" srcId="{09DCE3F5-322E-4279-9F15-669277168534}" destId="{920646B3-286E-4059-8504-E7BD96E74DC6}" srcOrd="2" destOrd="0" parTransId="{BF9650BB-3521-48E1-B0AA-46334792C173}" sibTransId="{A21744AC-97E9-4150-BB58-2F668155527D}"/>
    <dgm:cxn modelId="{93F719B5-1253-4C3C-87AE-C5934B54ACD8}" srcId="{09DCE3F5-322E-4279-9F15-669277168534}" destId="{75A2C435-B1FC-4BBA-B0D0-5A5510C1AF28}" srcOrd="1" destOrd="0" parTransId="{526AD806-96DF-495D-80D8-98FFCD594F8E}" sibTransId="{506F4BBB-F68A-41DC-9B1C-87FAC35D8994}"/>
    <dgm:cxn modelId="{80625491-45A4-4170-8464-47CEAEB1F076}" type="presOf" srcId="{75A2C435-B1FC-4BBA-B0D0-5A5510C1AF28}" destId="{E622D688-5EFF-4F9D-9F3A-16D294BAC2FC}" srcOrd="0" destOrd="0" presId="urn:microsoft.com/office/officeart/2005/8/layout/hProcess9"/>
    <dgm:cxn modelId="{BC2E416C-B3D3-42BA-8E09-06CFB8FBC3F3}" srcId="{09DCE3F5-322E-4279-9F15-669277168534}" destId="{B5306DE4-1D68-462E-98A8-5C01EC84C3AC}" srcOrd="0" destOrd="0" parTransId="{FE8F636B-61A3-4B75-8151-367700AF3325}" sibTransId="{BC2E22C4-21EB-4973-9ADA-331F66CC36F9}"/>
    <dgm:cxn modelId="{2449CA8D-DE34-4E56-B21B-FF3DE628E3A2}" srcId="{09DCE3F5-322E-4279-9F15-669277168534}" destId="{343766AB-6B28-44AF-8D88-4855D300E150}" srcOrd="4" destOrd="0" parTransId="{5BAEE0B5-2875-4A83-B6AA-5A80502807CD}" sibTransId="{C6E7607F-9DEC-41CA-A405-17B6F43C51FE}"/>
    <dgm:cxn modelId="{3BCAD516-B9BC-469E-92AB-D56E98B48B1D}" type="presParOf" srcId="{3E2415BB-78BE-493D-AC5E-49F3AC62F5EF}" destId="{638E1670-D66D-4188-8BF4-4EFBAB8E837A}" srcOrd="0" destOrd="0" presId="urn:microsoft.com/office/officeart/2005/8/layout/hProcess9"/>
    <dgm:cxn modelId="{B7C32745-1874-4D25-80C8-23B0F5CD2EC5}" type="presParOf" srcId="{3E2415BB-78BE-493D-AC5E-49F3AC62F5EF}" destId="{99A20CB7-88C8-4253-8584-78D5D91DECD4}" srcOrd="1" destOrd="0" presId="urn:microsoft.com/office/officeart/2005/8/layout/hProcess9"/>
    <dgm:cxn modelId="{0EC10BE8-E494-4E27-A27A-0EE862336C52}" type="presParOf" srcId="{99A20CB7-88C8-4253-8584-78D5D91DECD4}" destId="{32FA13B4-7554-448D-B88A-0ADD25809C46}" srcOrd="0" destOrd="0" presId="urn:microsoft.com/office/officeart/2005/8/layout/hProcess9"/>
    <dgm:cxn modelId="{86BA7B43-9246-4799-A255-6A13C0BFE11C}" type="presParOf" srcId="{99A20CB7-88C8-4253-8584-78D5D91DECD4}" destId="{21EFA018-5991-478B-9FA1-2728B8244477}" srcOrd="1" destOrd="0" presId="urn:microsoft.com/office/officeart/2005/8/layout/hProcess9"/>
    <dgm:cxn modelId="{495C00BE-4709-4687-98E5-BFE50452EF42}" type="presParOf" srcId="{99A20CB7-88C8-4253-8584-78D5D91DECD4}" destId="{E622D688-5EFF-4F9D-9F3A-16D294BAC2FC}" srcOrd="2" destOrd="0" presId="urn:microsoft.com/office/officeart/2005/8/layout/hProcess9"/>
    <dgm:cxn modelId="{F57DB501-5896-401E-B834-5CC5081AC8F2}" type="presParOf" srcId="{99A20CB7-88C8-4253-8584-78D5D91DECD4}" destId="{DAFBC3EC-F05C-488E-869E-785B603C1EA4}" srcOrd="3" destOrd="0" presId="urn:microsoft.com/office/officeart/2005/8/layout/hProcess9"/>
    <dgm:cxn modelId="{5FB15D88-6031-47F0-B247-D60DF8446CD8}" type="presParOf" srcId="{99A20CB7-88C8-4253-8584-78D5D91DECD4}" destId="{640F6AD1-F585-40D9-8574-6B31B6AA2D59}" srcOrd="4" destOrd="0" presId="urn:microsoft.com/office/officeart/2005/8/layout/hProcess9"/>
    <dgm:cxn modelId="{4DDCBC02-FD27-47AA-9267-D1B11D831545}" type="presParOf" srcId="{99A20CB7-88C8-4253-8584-78D5D91DECD4}" destId="{E1CB9E57-5823-4F78-BBE2-395AFE27C0D2}" srcOrd="5" destOrd="0" presId="urn:microsoft.com/office/officeart/2005/8/layout/hProcess9"/>
    <dgm:cxn modelId="{AC09A5C5-F420-471C-A7D7-268D4FF05FC9}" type="presParOf" srcId="{99A20CB7-88C8-4253-8584-78D5D91DECD4}" destId="{5FD208ED-9A1F-432E-A7F4-B08DF22A692B}" srcOrd="6" destOrd="0" presId="urn:microsoft.com/office/officeart/2005/8/layout/hProcess9"/>
    <dgm:cxn modelId="{794838BB-B100-4B50-899C-5CB46A711559}" type="presParOf" srcId="{99A20CB7-88C8-4253-8584-78D5D91DECD4}" destId="{20298E3B-7C0E-4378-9A43-437C13DED2C8}" srcOrd="7" destOrd="0" presId="urn:microsoft.com/office/officeart/2005/8/layout/hProcess9"/>
    <dgm:cxn modelId="{562825F1-B7E5-4051-A532-FCD120F50F81}" type="presParOf" srcId="{99A20CB7-88C8-4253-8584-78D5D91DECD4}" destId="{451925E2-D2FA-4057-B830-9CFBC8FE444E}"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42F56A-DE68-4F22-83B7-48D8099ACD1A}" type="doc">
      <dgm:prSet loTypeId="urn:microsoft.com/office/officeart/2005/8/layout/process5" loCatId="process" qsTypeId="urn:microsoft.com/office/officeart/2005/8/quickstyle/simple2" qsCatId="simple" csTypeId="urn:microsoft.com/office/officeart/2005/8/colors/colorful5" csCatId="colorful" phldr="1"/>
      <dgm:spPr/>
      <dgm:t>
        <a:bodyPr/>
        <a:lstStyle/>
        <a:p>
          <a:endParaRPr lang="en-US"/>
        </a:p>
      </dgm:t>
    </dgm:pt>
    <dgm:pt modelId="{667D39C3-E440-4490-8F6D-38F1C47DDFBA}">
      <dgm:prSet phldrT="[Text]"/>
      <dgm:spPr/>
      <dgm:t>
        <a:bodyPr/>
        <a:lstStyle/>
        <a:p>
          <a:r>
            <a:rPr lang="en-US" dirty="0"/>
            <a:t>The Host location intends to Hire a current UC Employee</a:t>
          </a:r>
        </a:p>
      </dgm:t>
    </dgm:pt>
    <dgm:pt modelId="{2119101F-41A8-40BE-9A5A-79BAF6051B75}" type="parTrans" cxnId="{731DCCD2-E8F3-4EDC-BA2E-454F9A22D70B}">
      <dgm:prSet/>
      <dgm:spPr/>
      <dgm:t>
        <a:bodyPr/>
        <a:lstStyle/>
        <a:p>
          <a:endParaRPr lang="en-US"/>
        </a:p>
      </dgm:t>
    </dgm:pt>
    <dgm:pt modelId="{9B4F83D0-806E-48D1-B957-D3C152C3BBCA}" type="sibTrans" cxnId="{731DCCD2-E8F3-4EDC-BA2E-454F9A22D70B}">
      <dgm:prSet/>
      <dgm:spPr/>
      <dgm:t>
        <a:bodyPr/>
        <a:lstStyle/>
        <a:p>
          <a:endParaRPr lang="en-US"/>
        </a:p>
      </dgm:t>
    </dgm:pt>
    <dgm:pt modelId="{4F5EFA90-ACD9-4C66-AA3D-A46005A733F3}">
      <dgm:prSet phldrT="[Text]"/>
      <dgm:spPr/>
      <dgm:t>
        <a:bodyPr/>
        <a:lstStyle/>
        <a:p>
          <a:r>
            <a:rPr lang="en-US" dirty="0"/>
            <a:t>The Host location completes MLA using Person Org Summary and Host job information </a:t>
          </a:r>
        </a:p>
      </dgm:t>
    </dgm:pt>
    <dgm:pt modelId="{BC7B65B4-0AAE-4872-B224-F4280D9CD2A2}" type="parTrans" cxnId="{D515AB9C-BDFB-44BF-A864-FCF443CA1B95}">
      <dgm:prSet/>
      <dgm:spPr/>
      <dgm:t>
        <a:bodyPr/>
        <a:lstStyle/>
        <a:p>
          <a:endParaRPr lang="en-US"/>
        </a:p>
      </dgm:t>
    </dgm:pt>
    <dgm:pt modelId="{4326CC8F-A983-4905-9FCF-40927B62C68D}" type="sibTrans" cxnId="{D515AB9C-BDFB-44BF-A864-FCF443CA1B95}">
      <dgm:prSet/>
      <dgm:spPr/>
      <dgm:t>
        <a:bodyPr/>
        <a:lstStyle/>
        <a:p>
          <a:endParaRPr lang="en-US"/>
        </a:p>
      </dgm:t>
    </dgm:pt>
    <dgm:pt modelId="{4B36F9E2-A81C-49B7-9DDE-77B74E1ED2B4}">
      <dgm:prSet phldrT="[Text]"/>
      <dgm:spPr/>
      <dgm:t>
        <a:bodyPr/>
        <a:lstStyle/>
        <a:p>
          <a:r>
            <a:rPr lang="en-US" dirty="0"/>
            <a:t>The Host location sends MLA to Home Location </a:t>
          </a:r>
        </a:p>
      </dgm:t>
    </dgm:pt>
    <dgm:pt modelId="{99FA1334-A8B0-4C37-9B56-60288FC896D9}" type="parTrans" cxnId="{8BBCBC1B-D91F-4399-899E-E8566B2D4D12}">
      <dgm:prSet/>
      <dgm:spPr/>
      <dgm:t>
        <a:bodyPr/>
        <a:lstStyle/>
        <a:p>
          <a:endParaRPr lang="en-US"/>
        </a:p>
      </dgm:t>
    </dgm:pt>
    <dgm:pt modelId="{4B307895-AE58-4E4E-8C80-FD76AE2C54CE}" type="sibTrans" cxnId="{8BBCBC1B-D91F-4399-899E-E8566B2D4D12}">
      <dgm:prSet/>
      <dgm:spPr/>
      <dgm:t>
        <a:bodyPr/>
        <a:lstStyle/>
        <a:p>
          <a:endParaRPr lang="en-US"/>
        </a:p>
      </dgm:t>
    </dgm:pt>
    <dgm:pt modelId="{2E9F22A5-A19E-47F2-B148-F4FC3C363D3F}">
      <dgm:prSet phldrT="[Text]"/>
      <dgm:spPr/>
      <dgm:t>
        <a:bodyPr/>
        <a:lstStyle/>
        <a:p>
          <a:r>
            <a:rPr lang="en-US"/>
            <a:t>The Home Location initiates any required data changes based on discussion with Host Location</a:t>
          </a:r>
          <a:endParaRPr lang="en-US" dirty="0"/>
        </a:p>
      </dgm:t>
    </dgm:pt>
    <dgm:pt modelId="{67A090F6-10CA-43CE-B539-4E1815E8EF2F}" type="parTrans" cxnId="{0D7C537B-71A3-4D1D-A843-A1AF001D55F1}">
      <dgm:prSet/>
      <dgm:spPr/>
      <dgm:t>
        <a:bodyPr/>
        <a:lstStyle/>
        <a:p>
          <a:endParaRPr lang="en-US"/>
        </a:p>
      </dgm:t>
    </dgm:pt>
    <dgm:pt modelId="{F40A22C7-FDC4-4FF4-BC5B-6CC86C9A07D6}" type="sibTrans" cxnId="{0D7C537B-71A3-4D1D-A843-A1AF001D55F1}">
      <dgm:prSet/>
      <dgm:spPr/>
      <dgm:t>
        <a:bodyPr/>
        <a:lstStyle/>
        <a:p>
          <a:endParaRPr lang="en-US"/>
        </a:p>
      </dgm:t>
    </dgm:pt>
    <dgm:pt modelId="{55FA1A10-9AB7-4B03-A583-29C2BC80CB60}">
      <dgm:prSet phldrT="[Text]"/>
      <dgm:spPr/>
      <dgm:t>
        <a:bodyPr/>
        <a:lstStyle/>
        <a:p>
          <a:r>
            <a:rPr lang="en-US"/>
            <a:t>The Home Location approves and sends MLA to Host location </a:t>
          </a:r>
          <a:endParaRPr lang="en-US" dirty="0"/>
        </a:p>
      </dgm:t>
    </dgm:pt>
    <dgm:pt modelId="{C88BE8C2-9FD2-44D3-88DA-BC22F53DA1A8}" type="parTrans" cxnId="{71CD19BE-88E9-4818-987A-8BA321645924}">
      <dgm:prSet/>
      <dgm:spPr/>
      <dgm:t>
        <a:bodyPr/>
        <a:lstStyle/>
        <a:p>
          <a:endParaRPr lang="en-US"/>
        </a:p>
      </dgm:t>
    </dgm:pt>
    <dgm:pt modelId="{D197BE4A-CA42-4C61-A7DF-4A04858D66DF}" type="sibTrans" cxnId="{71CD19BE-88E9-4818-987A-8BA321645924}">
      <dgm:prSet/>
      <dgm:spPr/>
      <dgm:t>
        <a:bodyPr/>
        <a:lstStyle/>
        <a:p>
          <a:endParaRPr lang="en-US"/>
        </a:p>
      </dgm:t>
    </dgm:pt>
    <dgm:pt modelId="{8EC10BA2-994B-42E2-BB9B-86BAEEAAB802}">
      <dgm:prSet phldrT="[Text]"/>
      <dgm:spPr/>
      <dgm:t>
        <a:bodyPr/>
        <a:lstStyle/>
        <a:p>
          <a:r>
            <a:rPr lang="en-US" dirty="0"/>
            <a:t>The Host Location initiates a Smart HR template for Concurrent Hire with approved MLA</a:t>
          </a:r>
        </a:p>
      </dgm:t>
    </dgm:pt>
    <dgm:pt modelId="{F75A1C45-0889-4DF0-A662-8BD2B31413E4}" type="parTrans" cxnId="{1519EEFF-19F7-4E2A-81EB-273D521E6CC7}">
      <dgm:prSet/>
      <dgm:spPr/>
      <dgm:t>
        <a:bodyPr/>
        <a:lstStyle/>
        <a:p>
          <a:endParaRPr lang="en-US"/>
        </a:p>
      </dgm:t>
    </dgm:pt>
    <dgm:pt modelId="{82AABCD3-C8AB-4B3B-A8F1-ADE41D1139D2}" type="sibTrans" cxnId="{1519EEFF-19F7-4E2A-81EB-273D521E6CC7}">
      <dgm:prSet/>
      <dgm:spPr/>
      <dgm:t>
        <a:bodyPr/>
        <a:lstStyle/>
        <a:p>
          <a:endParaRPr lang="en-US"/>
        </a:p>
      </dgm:t>
    </dgm:pt>
    <dgm:pt modelId="{B07F63C4-E13A-4D3A-9573-1F5E266B1778}" type="pres">
      <dgm:prSet presAssocID="{0342F56A-DE68-4F22-83B7-48D8099ACD1A}" presName="diagram" presStyleCnt="0">
        <dgm:presLayoutVars>
          <dgm:dir/>
          <dgm:resizeHandles val="exact"/>
        </dgm:presLayoutVars>
      </dgm:prSet>
      <dgm:spPr/>
      <dgm:t>
        <a:bodyPr/>
        <a:lstStyle/>
        <a:p>
          <a:endParaRPr lang="en-US"/>
        </a:p>
      </dgm:t>
    </dgm:pt>
    <dgm:pt modelId="{8C92A186-9017-4EF8-AA0B-97ADF1DD0A59}" type="pres">
      <dgm:prSet presAssocID="{667D39C3-E440-4490-8F6D-38F1C47DDFBA}" presName="node" presStyleLbl="node1" presStyleIdx="0" presStyleCnt="6">
        <dgm:presLayoutVars>
          <dgm:bulletEnabled val="1"/>
        </dgm:presLayoutVars>
      </dgm:prSet>
      <dgm:spPr/>
      <dgm:t>
        <a:bodyPr/>
        <a:lstStyle/>
        <a:p>
          <a:endParaRPr lang="en-US"/>
        </a:p>
      </dgm:t>
    </dgm:pt>
    <dgm:pt modelId="{041BF1E8-D19C-46A4-B041-434DEB2CED16}" type="pres">
      <dgm:prSet presAssocID="{9B4F83D0-806E-48D1-B957-D3C152C3BBCA}" presName="sibTrans" presStyleLbl="sibTrans2D1" presStyleIdx="0" presStyleCnt="5"/>
      <dgm:spPr/>
      <dgm:t>
        <a:bodyPr/>
        <a:lstStyle/>
        <a:p>
          <a:endParaRPr lang="en-US"/>
        </a:p>
      </dgm:t>
    </dgm:pt>
    <dgm:pt modelId="{3927CB83-B6D8-44A1-912C-78EAA074D8B2}" type="pres">
      <dgm:prSet presAssocID="{9B4F83D0-806E-48D1-B957-D3C152C3BBCA}" presName="connectorText" presStyleLbl="sibTrans2D1" presStyleIdx="0" presStyleCnt="5"/>
      <dgm:spPr/>
      <dgm:t>
        <a:bodyPr/>
        <a:lstStyle/>
        <a:p>
          <a:endParaRPr lang="en-US"/>
        </a:p>
      </dgm:t>
    </dgm:pt>
    <dgm:pt modelId="{CE7DB700-91F9-43D1-9EC2-C305951C1650}" type="pres">
      <dgm:prSet presAssocID="{4F5EFA90-ACD9-4C66-AA3D-A46005A733F3}" presName="node" presStyleLbl="node1" presStyleIdx="1" presStyleCnt="6">
        <dgm:presLayoutVars>
          <dgm:bulletEnabled val="1"/>
        </dgm:presLayoutVars>
      </dgm:prSet>
      <dgm:spPr/>
      <dgm:t>
        <a:bodyPr/>
        <a:lstStyle/>
        <a:p>
          <a:endParaRPr lang="en-US"/>
        </a:p>
      </dgm:t>
    </dgm:pt>
    <dgm:pt modelId="{099C7887-C9AC-46FE-B6B6-34901863B54B}" type="pres">
      <dgm:prSet presAssocID="{4326CC8F-A983-4905-9FCF-40927B62C68D}" presName="sibTrans" presStyleLbl="sibTrans2D1" presStyleIdx="1" presStyleCnt="5"/>
      <dgm:spPr/>
      <dgm:t>
        <a:bodyPr/>
        <a:lstStyle/>
        <a:p>
          <a:endParaRPr lang="en-US"/>
        </a:p>
      </dgm:t>
    </dgm:pt>
    <dgm:pt modelId="{6D2BAB75-81B9-4D26-BE74-4995957427CD}" type="pres">
      <dgm:prSet presAssocID="{4326CC8F-A983-4905-9FCF-40927B62C68D}" presName="connectorText" presStyleLbl="sibTrans2D1" presStyleIdx="1" presStyleCnt="5"/>
      <dgm:spPr/>
      <dgm:t>
        <a:bodyPr/>
        <a:lstStyle/>
        <a:p>
          <a:endParaRPr lang="en-US"/>
        </a:p>
      </dgm:t>
    </dgm:pt>
    <dgm:pt modelId="{FB3ED870-3EA7-41C4-A16C-BC94F2643D21}" type="pres">
      <dgm:prSet presAssocID="{4B36F9E2-A81C-49B7-9DDE-77B74E1ED2B4}" presName="node" presStyleLbl="node1" presStyleIdx="2" presStyleCnt="6">
        <dgm:presLayoutVars>
          <dgm:bulletEnabled val="1"/>
        </dgm:presLayoutVars>
      </dgm:prSet>
      <dgm:spPr/>
      <dgm:t>
        <a:bodyPr/>
        <a:lstStyle/>
        <a:p>
          <a:endParaRPr lang="en-US"/>
        </a:p>
      </dgm:t>
    </dgm:pt>
    <dgm:pt modelId="{68627E98-96DD-4DCE-87B4-675380AC4BBD}" type="pres">
      <dgm:prSet presAssocID="{4B307895-AE58-4E4E-8C80-FD76AE2C54CE}" presName="sibTrans" presStyleLbl="sibTrans2D1" presStyleIdx="2" presStyleCnt="5"/>
      <dgm:spPr/>
      <dgm:t>
        <a:bodyPr/>
        <a:lstStyle/>
        <a:p>
          <a:endParaRPr lang="en-US"/>
        </a:p>
      </dgm:t>
    </dgm:pt>
    <dgm:pt modelId="{08B09E8F-57E4-4EE5-8C62-6A9B6888BA89}" type="pres">
      <dgm:prSet presAssocID="{4B307895-AE58-4E4E-8C80-FD76AE2C54CE}" presName="connectorText" presStyleLbl="sibTrans2D1" presStyleIdx="2" presStyleCnt="5"/>
      <dgm:spPr/>
      <dgm:t>
        <a:bodyPr/>
        <a:lstStyle/>
        <a:p>
          <a:endParaRPr lang="en-US"/>
        </a:p>
      </dgm:t>
    </dgm:pt>
    <dgm:pt modelId="{A6FFCF96-32FF-494D-8398-BE3A6065AD4D}" type="pres">
      <dgm:prSet presAssocID="{2E9F22A5-A19E-47F2-B148-F4FC3C363D3F}" presName="node" presStyleLbl="node1" presStyleIdx="3" presStyleCnt="6">
        <dgm:presLayoutVars>
          <dgm:bulletEnabled val="1"/>
        </dgm:presLayoutVars>
      </dgm:prSet>
      <dgm:spPr/>
      <dgm:t>
        <a:bodyPr/>
        <a:lstStyle/>
        <a:p>
          <a:endParaRPr lang="en-US"/>
        </a:p>
      </dgm:t>
    </dgm:pt>
    <dgm:pt modelId="{B4BFB1BA-330B-4C06-8228-69BC77BDBD9D}" type="pres">
      <dgm:prSet presAssocID="{F40A22C7-FDC4-4FF4-BC5B-6CC86C9A07D6}" presName="sibTrans" presStyleLbl="sibTrans2D1" presStyleIdx="3" presStyleCnt="5"/>
      <dgm:spPr/>
      <dgm:t>
        <a:bodyPr/>
        <a:lstStyle/>
        <a:p>
          <a:endParaRPr lang="en-US"/>
        </a:p>
      </dgm:t>
    </dgm:pt>
    <dgm:pt modelId="{EA92FB3C-F67D-48C1-B9C5-FB589FEFB34E}" type="pres">
      <dgm:prSet presAssocID="{F40A22C7-FDC4-4FF4-BC5B-6CC86C9A07D6}" presName="connectorText" presStyleLbl="sibTrans2D1" presStyleIdx="3" presStyleCnt="5"/>
      <dgm:spPr/>
      <dgm:t>
        <a:bodyPr/>
        <a:lstStyle/>
        <a:p>
          <a:endParaRPr lang="en-US"/>
        </a:p>
      </dgm:t>
    </dgm:pt>
    <dgm:pt modelId="{76AF1820-CACD-4F8D-8E52-E0A7D403A1D4}" type="pres">
      <dgm:prSet presAssocID="{55FA1A10-9AB7-4B03-A583-29C2BC80CB60}" presName="node" presStyleLbl="node1" presStyleIdx="4" presStyleCnt="6">
        <dgm:presLayoutVars>
          <dgm:bulletEnabled val="1"/>
        </dgm:presLayoutVars>
      </dgm:prSet>
      <dgm:spPr/>
      <dgm:t>
        <a:bodyPr/>
        <a:lstStyle/>
        <a:p>
          <a:endParaRPr lang="en-US"/>
        </a:p>
      </dgm:t>
    </dgm:pt>
    <dgm:pt modelId="{80A04A60-481B-49DF-8555-D7C1F948F627}" type="pres">
      <dgm:prSet presAssocID="{D197BE4A-CA42-4C61-A7DF-4A04858D66DF}" presName="sibTrans" presStyleLbl="sibTrans2D1" presStyleIdx="4" presStyleCnt="5"/>
      <dgm:spPr/>
      <dgm:t>
        <a:bodyPr/>
        <a:lstStyle/>
        <a:p>
          <a:endParaRPr lang="en-US"/>
        </a:p>
      </dgm:t>
    </dgm:pt>
    <dgm:pt modelId="{C6D0BAF3-93E4-42FD-B9BA-50F896A7418B}" type="pres">
      <dgm:prSet presAssocID="{D197BE4A-CA42-4C61-A7DF-4A04858D66DF}" presName="connectorText" presStyleLbl="sibTrans2D1" presStyleIdx="4" presStyleCnt="5"/>
      <dgm:spPr/>
      <dgm:t>
        <a:bodyPr/>
        <a:lstStyle/>
        <a:p>
          <a:endParaRPr lang="en-US"/>
        </a:p>
      </dgm:t>
    </dgm:pt>
    <dgm:pt modelId="{260A6EC4-C40A-4352-B85F-4FD9360E63AD}" type="pres">
      <dgm:prSet presAssocID="{8EC10BA2-994B-42E2-BB9B-86BAEEAAB802}" presName="node" presStyleLbl="node1" presStyleIdx="5" presStyleCnt="6">
        <dgm:presLayoutVars>
          <dgm:bulletEnabled val="1"/>
        </dgm:presLayoutVars>
      </dgm:prSet>
      <dgm:spPr/>
      <dgm:t>
        <a:bodyPr/>
        <a:lstStyle/>
        <a:p>
          <a:endParaRPr lang="en-US"/>
        </a:p>
      </dgm:t>
    </dgm:pt>
  </dgm:ptLst>
  <dgm:cxnLst>
    <dgm:cxn modelId="{D515AB9C-BDFB-44BF-A864-FCF443CA1B95}" srcId="{0342F56A-DE68-4F22-83B7-48D8099ACD1A}" destId="{4F5EFA90-ACD9-4C66-AA3D-A46005A733F3}" srcOrd="1" destOrd="0" parTransId="{BC7B65B4-0AAE-4872-B224-F4280D9CD2A2}" sibTransId="{4326CC8F-A983-4905-9FCF-40927B62C68D}"/>
    <dgm:cxn modelId="{E11F9805-64F7-4BFE-9AC8-4EFE1AEFF76C}" type="presOf" srcId="{9B4F83D0-806E-48D1-B957-D3C152C3BBCA}" destId="{041BF1E8-D19C-46A4-B041-434DEB2CED16}" srcOrd="0" destOrd="0" presId="urn:microsoft.com/office/officeart/2005/8/layout/process5"/>
    <dgm:cxn modelId="{E9968115-1653-493B-BC0C-2614D5699E62}" type="presOf" srcId="{F40A22C7-FDC4-4FF4-BC5B-6CC86C9A07D6}" destId="{B4BFB1BA-330B-4C06-8228-69BC77BDBD9D}" srcOrd="0" destOrd="0" presId="urn:microsoft.com/office/officeart/2005/8/layout/process5"/>
    <dgm:cxn modelId="{0D7C537B-71A3-4D1D-A843-A1AF001D55F1}" srcId="{0342F56A-DE68-4F22-83B7-48D8099ACD1A}" destId="{2E9F22A5-A19E-47F2-B148-F4FC3C363D3F}" srcOrd="3" destOrd="0" parTransId="{67A090F6-10CA-43CE-B539-4E1815E8EF2F}" sibTransId="{F40A22C7-FDC4-4FF4-BC5B-6CC86C9A07D6}"/>
    <dgm:cxn modelId="{7F0C89DA-EBAE-44B5-86AC-CF146FF4E980}" type="presOf" srcId="{D197BE4A-CA42-4C61-A7DF-4A04858D66DF}" destId="{C6D0BAF3-93E4-42FD-B9BA-50F896A7418B}" srcOrd="1" destOrd="0" presId="urn:microsoft.com/office/officeart/2005/8/layout/process5"/>
    <dgm:cxn modelId="{5357E8BA-7CA2-4748-947E-FB3A88046F41}" type="presOf" srcId="{4B36F9E2-A81C-49B7-9DDE-77B74E1ED2B4}" destId="{FB3ED870-3EA7-41C4-A16C-BC94F2643D21}" srcOrd="0" destOrd="0" presId="urn:microsoft.com/office/officeart/2005/8/layout/process5"/>
    <dgm:cxn modelId="{6C864962-C4F8-4248-AFCF-B49A644130BB}" type="presOf" srcId="{55FA1A10-9AB7-4B03-A583-29C2BC80CB60}" destId="{76AF1820-CACD-4F8D-8E52-E0A7D403A1D4}" srcOrd="0" destOrd="0" presId="urn:microsoft.com/office/officeart/2005/8/layout/process5"/>
    <dgm:cxn modelId="{1519EEFF-19F7-4E2A-81EB-273D521E6CC7}" srcId="{0342F56A-DE68-4F22-83B7-48D8099ACD1A}" destId="{8EC10BA2-994B-42E2-BB9B-86BAEEAAB802}" srcOrd="5" destOrd="0" parTransId="{F75A1C45-0889-4DF0-A662-8BD2B31413E4}" sibTransId="{82AABCD3-C8AB-4B3B-A8F1-ADE41D1139D2}"/>
    <dgm:cxn modelId="{71CD19BE-88E9-4818-987A-8BA321645924}" srcId="{0342F56A-DE68-4F22-83B7-48D8099ACD1A}" destId="{55FA1A10-9AB7-4B03-A583-29C2BC80CB60}" srcOrd="4" destOrd="0" parTransId="{C88BE8C2-9FD2-44D3-88DA-BC22F53DA1A8}" sibTransId="{D197BE4A-CA42-4C61-A7DF-4A04858D66DF}"/>
    <dgm:cxn modelId="{B3C889EC-4C59-4BDE-9966-B61E9AE4271F}" type="presOf" srcId="{4F5EFA90-ACD9-4C66-AA3D-A46005A733F3}" destId="{CE7DB700-91F9-43D1-9EC2-C305951C1650}" srcOrd="0" destOrd="0" presId="urn:microsoft.com/office/officeart/2005/8/layout/process5"/>
    <dgm:cxn modelId="{4A3E8317-FB9B-4874-A4AC-2EE9E44DC958}" type="presOf" srcId="{667D39C3-E440-4490-8F6D-38F1C47DDFBA}" destId="{8C92A186-9017-4EF8-AA0B-97ADF1DD0A59}" srcOrd="0" destOrd="0" presId="urn:microsoft.com/office/officeart/2005/8/layout/process5"/>
    <dgm:cxn modelId="{62C788EE-E389-4D4D-9163-72261ABEAE5D}" type="presOf" srcId="{9B4F83D0-806E-48D1-B957-D3C152C3BBCA}" destId="{3927CB83-B6D8-44A1-912C-78EAA074D8B2}" srcOrd="1" destOrd="0" presId="urn:microsoft.com/office/officeart/2005/8/layout/process5"/>
    <dgm:cxn modelId="{8BBCBC1B-D91F-4399-899E-E8566B2D4D12}" srcId="{0342F56A-DE68-4F22-83B7-48D8099ACD1A}" destId="{4B36F9E2-A81C-49B7-9DDE-77B74E1ED2B4}" srcOrd="2" destOrd="0" parTransId="{99FA1334-A8B0-4C37-9B56-60288FC896D9}" sibTransId="{4B307895-AE58-4E4E-8C80-FD76AE2C54CE}"/>
    <dgm:cxn modelId="{C923916B-E6E9-43E4-ACE5-6888813DF305}" type="presOf" srcId="{0342F56A-DE68-4F22-83B7-48D8099ACD1A}" destId="{B07F63C4-E13A-4D3A-9573-1F5E266B1778}" srcOrd="0" destOrd="0" presId="urn:microsoft.com/office/officeart/2005/8/layout/process5"/>
    <dgm:cxn modelId="{0BAECE5A-29DD-4B3C-B107-5959158DFA42}" type="presOf" srcId="{4326CC8F-A983-4905-9FCF-40927B62C68D}" destId="{099C7887-C9AC-46FE-B6B6-34901863B54B}" srcOrd="0" destOrd="0" presId="urn:microsoft.com/office/officeart/2005/8/layout/process5"/>
    <dgm:cxn modelId="{23C0E5AC-6FB9-4281-A4E1-03FE55AAAB20}" type="presOf" srcId="{4326CC8F-A983-4905-9FCF-40927B62C68D}" destId="{6D2BAB75-81B9-4D26-BE74-4995957427CD}" srcOrd="1" destOrd="0" presId="urn:microsoft.com/office/officeart/2005/8/layout/process5"/>
    <dgm:cxn modelId="{731DCCD2-E8F3-4EDC-BA2E-454F9A22D70B}" srcId="{0342F56A-DE68-4F22-83B7-48D8099ACD1A}" destId="{667D39C3-E440-4490-8F6D-38F1C47DDFBA}" srcOrd="0" destOrd="0" parTransId="{2119101F-41A8-40BE-9A5A-79BAF6051B75}" sibTransId="{9B4F83D0-806E-48D1-B957-D3C152C3BBCA}"/>
    <dgm:cxn modelId="{4612E5FB-12E7-4D88-836D-3C26B291A08F}" type="presOf" srcId="{4B307895-AE58-4E4E-8C80-FD76AE2C54CE}" destId="{68627E98-96DD-4DCE-87B4-675380AC4BBD}" srcOrd="0" destOrd="0" presId="urn:microsoft.com/office/officeart/2005/8/layout/process5"/>
    <dgm:cxn modelId="{66B685B1-0C29-4846-96EC-71FC80AA55C5}" type="presOf" srcId="{2E9F22A5-A19E-47F2-B148-F4FC3C363D3F}" destId="{A6FFCF96-32FF-494D-8398-BE3A6065AD4D}" srcOrd="0" destOrd="0" presId="urn:microsoft.com/office/officeart/2005/8/layout/process5"/>
    <dgm:cxn modelId="{06D2DF27-9C00-4CAD-B127-AD519816AB87}" type="presOf" srcId="{4B307895-AE58-4E4E-8C80-FD76AE2C54CE}" destId="{08B09E8F-57E4-4EE5-8C62-6A9B6888BA89}" srcOrd="1" destOrd="0" presId="urn:microsoft.com/office/officeart/2005/8/layout/process5"/>
    <dgm:cxn modelId="{504AE3ED-C105-462F-BC26-3EFF8415D29F}" type="presOf" srcId="{F40A22C7-FDC4-4FF4-BC5B-6CC86C9A07D6}" destId="{EA92FB3C-F67D-48C1-B9C5-FB589FEFB34E}" srcOrd="1" destOrd="0" presId="urn:microsoft.com/office/officeart/2005/8/layout/process5"/>
    <dgm:cxn modelId="{CDBA0C0F-66CA-4C78-8A7C-3743583F0FB5}" type="presOf" srcId="{8EC10BA2-994B-42E2-BB9B-86BAEEAAB802}" destId="{260A6EC4-C40A-4352-B85F-4FD9360E63AD}" srcOrd="0" destOrd="0" presId="urn:microsoft.com/office/officeart/2005/8/layout/process5"/>
    <dgm:cxn modelId="{3734EF6B-5950-41EA-9261-D10788E793C7}" type="presOf" srcId="{D197BE4A-CA42-4C61-A7DF-4A04858D66DF}" destId="{80A04A60-481B-49DF-8555-D7C1F948F627}" srcOrd="0" destOrd="0" presId="urn:microsoft.com/office/officeart/2005/8/layout/process5"/>
    <dgm:cxn modelId="{03B5A1D6-C8ED-4B57-BCE8-0AB423879AFD}" type="presParOf" srcId="{B07F63C4-E13A-4D3A-9573-1F5E266B1778}" destId="{8C92A186-9017-4EF8-AA0B-97ADF1DD0A59}" srcOrd="0" destOrd="0" presId="urn:microsoft.com/office/officeart/2005/8/layout/process5"/>
    <dgm:cxn modelId="{C503BFA7-0D6B-4ECB-8472-B02518B55377}" type="presParOf" srcId="{B07F63C4-E13A-4D3A-9573-1F5E266B1778}" destId="{041BF1E8-D19C-46A4-B041-434DEB2CED16}" srcOrd="1" destOrd="0" presId="urn:microsoft.com/office/officeart/2005/8/layout/process5"/>
    <dgm:cxn modelId="{9B0F857B-D05E-464A-9898-888477B6A64E}" type="presParOf" srcId="{041BF1E8-D19C-46A4-B041-434DEB2CED16}" destId="{3927CB83-B6D8-44A1-912C-78EAA074D8B2}" srcOrd="0" destOrd="0" presId="urn:microsoft.com/office/officeart/2005/8/layout/process5"/>
    <dgm:cxn modelId="{E6A3C698-02FB-4A1C-9F8A-E4D5014318CF}" type="presParOf" srcId="{B07F63C4-E13A-4D3A-9573-1F5E266B1778}" destId="{CE7DB700-91F9-43D1-9EC2-C305951C1650}" srcOrd="2" destOrd="0" presId="urn:microsoft.com/office/officeart/2005/8/layout/process5"/>
    <dgm:cxn modelId="{F567131C-16AD-4CA8-9A7D-40FE05FE48F8}" type="presParOf" srcId="{B07F63C4-E13A-4D3A-9573-1F5E266B1778}" destId="{099C7887-C9AC-46FE-B6B6-34901863B54B}" srcOrd="3" destOrd="0" presId="urn:microsoft.com/office/officeart/2005/8/layout/process5"/>
    <dgm:cxn modelId="{AD4A8BA8-79C6-49C0-AACB-930301023579}" type="presParOf" srcId="{099C7887-C9AC-46FE-B6B6-34901863B54B}" destId="{6D2BAB75-81B9-4D26-BE74-4995957427CD}" srcOrd="0" destOrd="0" presId="urn:microsoft.com/office/officeart/2005/8/layout/process5"/>
    <dgm:cxn modelId="{41486C5C-1964-4B6E-B816-9C35AF8DEB92}" type="presParOf" srcId="{B07F63C4-E13A-4D3A-9573-1F5E266B1778}" destId="{FB3ED870-3EA7-41C4-A16C-BC94F2643D21}" srcOrd="4" destOrd="0" presId="urn:microsoft.com/office/officeart/2005/8/layout/process5"/>
    <dgm:cxn modelId="{C219B9C8-14AA-492F-812D-C7266A762F44}" type="presParOf" srcId="{B07F63C4-E13A-4D3A-9573-1F5E266B1778}" destId="{68627E98-96DD-4DCE-87B4-675380AC4BBD}" srcOrd="5" destOrd="0" presId="urn:microsoft.com/office/officeart/2005/8/layout/process5"/>
    <dgm:cxn modelId="{0013C4DF-7C1C-4026-BEC5-A16F9C693124}" type="presParOf" srcId="{68627E98-96DD-4DCE-87B4-675380AC4BBD}" destId="{08B09E8F-57E4-4EE5-8C62-6A9B6888BA89}" srcOrd="0" destOrd="0" presId="urn:microsoft.com/office/officeart/2005/8/layout/process5"/>
    <dgm:cxn modelId="{FB7731F6-ECEF-4C36-BD77-977B81CBDD8E}" type="presParOf" srcId="{B07F63C4-E13A-4D3A-9573-1F5E266B1778}" destId="{A6FFCF96-32FF-494D-8398-BE3A6065AD4D}" srcOrd="6" destOrd="0" presId="urn:microsoft.com/office/officeart/2005/8/layout/process5"/>
    <dgm:cxn modelId="{58123C9E-9C9E-4166-844D-A6DABA040CC7}" type="presParOf" srcId="{B07F63C4-E13A-4D3A-9573-1F5E266B1778}" destId="{B4BFB1BA-330B-4C06-8228-69BC77BDBD9D}" srcOrd="7" destOrd="0" presId="urn:microsoft.com/office/officeart/2005/8/layout/process5"/>
    <dgm:cxn modelId="{756A1A35-CCAC-4415-95E9-A7C8F3A1FF84}" type="presParOf" srcId="{B4BFB1BA-330B-4C06-8228-69BC77BDBD9D}" destId="{EA92FB3C-F67D-48C1-B9C5-FB589FEFB34E}" srcOrd="0" destOrd="0" presId="urn:microsoft.com/office/officeart/2005/8/layout/process5"/>
    <dgm:cxn modelId="{3224476F-AF4E-4A22-AAAC-F0F782796E2D}" type="presParOf" srcId="{B07F63C4-E13A-4D3A-9573-1F5E266B1778}" destId="{76AF1820-CACD-4F8D-8E52-E0A7D403A1D4}" srcOrd="8" destOrd="0" presId="urn:microsoft.com/office/officeart/2005/8/layout/process5"/>
    <dgm:cxn modelId="{EF9F6349-96AC-4C7B-ACDF-9DFC7A90EECD}" type="presParOf" srcId="{B07F63C4-E13A-4D3A-9573-1F5E266B1778}" destId="{80A04A60-481B-49DF-8555-D7C1F948F627}" srcOrd="9" destOrd="0" presId="urn:microsoft.com/office/officeart/2005/8/layout/process5"/>
    <dgm:cxn modelId="{5A5E9611-34B6-454D-BDAC-BC29D664850C}" type="presParOf" srcId="{80A04A60-481B-49DF-8555-D7C1F948F627}" destId="{C6D0BAF3-93E4-42FD-B9BA-50F896A7418B}" srcOrd="0" destOrd="0" presId="urn:microsoft.com/office/officeart/2005/8/layout/process5"/>
    <dgm:cxn modelId="{694D3D21-8A72-4840-A17C-06971422FF24}" type="presParOf" srcId="{B07F63C4-E13A-4D3A-9573-1F5E266B1778}" destId="{260A6EC4-C40A-4352-B85F-4FD9360E63AD}"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E7FA7-2200-474A-A99F-3A974246DA53}">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E2854F-B583-49DF-9080-F695508E16EF}">
      <dsp:nvSpPr>
        <dsp:cNvPr id="0" name=""/>
        <dsp:cNvSpPr/>
      </dsp:nvSpPr>
      <dsp:spPr>
        <a:xfrm>
          <a:off x="460128" y="312440"/>
          <a:ext cx="5580684" cy="625205"/>
        </a:xfrm>
        <a:prstGeom prst="rect">
          <a:avLst/>
        </a:prstGeom>
        <a:solidFill>
          <a:srgbClr val="1D579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8580" rIns="68580" bIns="68580" numCol="1" spcCol="1270" anchor="ctr" anchorCtr="0">
          <a:noAutofit/>
        </a:bodyPr>
        <a:lstStyle/>
        <a:p>
          <a:pPr lvl="0" algn="l" defTabSz="1200150">
            <a:lnSpc>
              <a:spcPct val="90000"/>
            </a:lnSpc>
            <a:spcBef>
              <a:spcPct val="0"/>
            </a:spcBef>
            <a:spcAft>
              <a:spcPct val="35000"/>
            </a:spcAft>
          </a:pPr>
          <a:r>
            <a:rPr lang="en-US" sz="2700" kern="1200" dirty="0" smtClean="0"/>
            <a:t>1. </a:t>
          </a:r>
          <a:r>
            <a:rPr lang="en-US" sz="2700" kern="1200" dirty="0"/>
            <a:t>Template Transactions Overview</a:t>
          </a:r>
        </a:p>
      </dsp:txBody>
      <dsp:txXfrm>
        <a:off x="460128" y="312440"/>
        <a:ext cx="5580684" cy="625205"/>
      </dsp:txXfrm>
    </dsp:sp>
    <dsp:sp modelId="{471854D1-846C-4B50-8281-77CAD1429FF9}">
      <dsp:nvSpPr>
        <dsp:cNvPr id="0" name=""/>
        <dsp:cNvSpPr/>
      </dsp:nvSpPr>
      <dsp:spPr>
        <a:xfrm>
          <a:off x="69375" y="234289"/>
          <a:ext cx="781507" cy="781507"/>
        </a:xfrm>
        <a:prstGeom prst="ellipse">
          <a:avLst/>
        </a:prstGeom>
        <a:solidFill>
          <a:schemeClr val="lt1">
            <a:hueOff val="0"/>
            <a:satOff val="0"/>
            <a:lumOff val="0"/>
            <a:alphaOff val="0"/>
          </a:schemeClr>
        </a:solidFill>
        <a:ln w="25400" cap="flat" cmpd="sng" algn="ctr">
          <a:solidFill>
            <a:srgbClr val="1D579B"/>
          </a:solidFill>
          <a:prstDash val="solid"/>
        </a:ln>
        <a:effectLst/>
      </dsp:spPr>
      <dsp:style>
        <a:lnRef idx="2">
          <a:scrgbClr r="0" g="0" b="0"/>
        </a:lnRef>
        <a:fillRef idx="1">
          <a:scrgbClr r="0" g="0" b="0"/>
        </a:fillRef>
        <a:effectRef idx="0">
          <a:scrgbClr r="0" g="0" b="0"/>
        </a:effectRef>
        <a:fontRef idx="minor"/>
      </dsp:style>
    </dsp:sp>
    <dsp:sp modelId="{340503F1-F8DF-4311-A028-91AB6F39A540}">
      <dsp:nvSpPr>
        <dsp:cNvPr id="0" name=""/>
        <dsp:cNvSpPr/>
      </dsp:nvSpPr>
      <dsp:spPr>
        <a:xfrm>
          <a:off x="818573" y="1250411"/>
          <a:ext cx="5222240" cy="625205"/>
        </a:xfrm>
        <a:prstGeom prst="rect">
          <a:avLst/>
        </a:prstGeom>
        <a:solidFill>
          <a:srgbClr val="1D579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8580" rIns="68580" bIns="68580" numCol="1" spcCol="1270" anchor="ctr" anchorCtr="0">
          <a:noAutofit/>
        </a:bodyPr>
        <a:lstStyle/>
        <a:p>
          <a:pPr lvl="0" algn="l" defTabSz="1200150">
            <a:lnSpc>
              <a:spcPct val="90000"/>
            </a:lnSpc>
            <a:spcBef>
              <a:spcPct val="0"/>
            </a:spcBef>
            <a:spcAft>
              <a:spcPct val="35000"/>
            </a:spcAft>
          </a:pPr>
          <a:r>
            <a:rPr lang="en-US" sz="2700" kern="1200" dirty="0" smtClean="0"/>
            <a:t>2. </a:t>
          </a:r>
          <a:r>
            <a:rPr lang="en-US" sz="2700" kern="1200" dirty="0"/>
            <a:t>Full Hire</a:t>
          </a:r>
        </a:p>
      </dsp:txBody>
      <dsp:txXfrm>
        <a:off x="818573" y="1250411"/>
        <a:ext cx="5222240" cy="625205"/>
      </dsp:txXfrm>
    </dsp:sp>
    <dsp:sp modelId="{CC02BE62-3B7D-4461-9C39-EC575DDD736B}">
      <dsp:nvSpPr>
        <dsp:cNvPr id="0" name=""/>
        <dsp:cNvSpPr/>
      </dsp:nvSpPr>
      <dsp:spPr>
        <a:xfrm>
          <a:off x="427819" y="1172260"/>
          <a:ext cx="781507" cy="781507"/>
        </a:xfrm>
        <a:prstGeom prst="ellipse">
          <a:avLst/>
        </a:prstGeom>
        <a:solidFill>
          <a:schemeClr val="lt1">
            <a:hueOff val="0"/>
            <a:satOff val="0"/>
            <a:lumOff val="0"/>
            <a:alphaOff val="0"/>
          </a:schemeClr>
        </a:solidFill>
        <a:ln w="25400" cap="flat" cmpd="sng" algn="ctr">
          <a:solidFill>
            <a:srgbClr val="1D579B"/>
          </a:solidFill>
          <a:prstDash val="solid"/>
        </a:ln>
        <a:effectLst/>
      </dsp:spPr>
      <dsp:style>
        <a:lnRef idx="2">
          <a:scrgbClr r="0" g="0" b="0"/>
        </a:lnRef>
        <a:fillRef idx="1">
          <a:scrgbClr r="0" g="0" b="0"/>
        </a:fillRef>
        <a:effectRef idx="0">
          <a:scrgbClr r="0" g="0" b="0"/>
        </a:effectRef>
        <a:fontRef idx="minor"/>
      </dsp:style>
    </dsp:sp>
    <dsp:sp modelId="{F3166D2B-D058-402C-A026-C94C4BF24CE2}">
      <dsp:nvSpPr>
        <dsp:cNvPr id="0" name=""/>
        <dsp:cNvSpPr/>
      </dsp:nvSpPr>
      <dsp:spPr>
        <a:xfrm>
          <a:off x="818573" y="2188382"/>
          <a:ext cx="5222240" cy="625205"/>
        </a:xfrm>
        <a:prstGeom prst="rect">
          <a:avLst/>
        </a:prstGeom>
        <a:solidFill>
          <a:srgbClr val="1D579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8580" rIns="68580" bIns="68580" numCol="1" spcCol="1270" anchor="ctr" anchorCtr="0">
          <a:noAutofit/>
        </a:bodyPr>
        <a:lstStyle/>
        <a:p>
          <a:pPr lvl="0" algn="l" defTabSz="1200150">
            <a:lnSpc>
              <a:spcPct val="90000"/>
            </a:lnSpc>
            <a:spcBef>
              <a:spcPct val="0"/>
            </a:spcBef>
            <a:spcAft>
              <a:spcPct val="35000"/>
            </a:spcAft>
          </a:pPr>
          <a:r>
            <a:rPr lang="en-US" sz="2700" kern="1200" dirty="0" smtClean="0"/>
            <a:t>3. Concurrent Hire</a:t>
          </a:r>
          <a:endParaRPr lang="en-US" sz="2700" kern="1200" dirty="0"/>
        </a:p>
      </dsp:txBody>
      <dsp:txXfrm>
        <a:off x="818573" y="2188382"/>
        <a:ext cx="5222240" cy="625205"/>
      </dsp:txXfrm>
    </dsp:sp>
    <dsp:sp modelId="{BEA3B7D7-3156-4CFA-92FF-79AAD085F427}">
      <dsp:nvSpPr>
        <dsp:cNvPr id="0" name=""/>
        <dsp:cNvSpPr/>
      </dsp:nvSpPr>
      <dsp:spPr>
        <a:xfrm>
          <a:off x="427819" y="2110232"/>
          <a:ext cx="781507" cy="7815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32192B-B854-45A0-962D-7C4352995394}">
      <dsp:nvSpPr>
        <dsp:cNvPr id="0" name=""/>
        <dsp:cNvSpPr/>
      </dsp:nvSpPr>
      <dsp:spPr>
        <a:xfrm>
          <a:off x="460128" y="3126353"/>
          <a:ext cx="5580684" cy="625205"/>
        </a:xfrm>
        <a:prstGeom prst="rect">
          <a:avLst/>
        </a:prstGeom>
        <a:solidFill>
          <a:srgbClr val="1D579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8580" rIns="68580" bIns="68580" numCol="1" spcCol="1270" anchor="ctr" anchorCtr="0">
          <a:noAutofit/>
        </a:bodyPr>
        <a:lstStyle/>
        <a:p>
          <a:pPr lvl="0" algn="l" defTabSz="1200150">
            <a:lnSpc>
              <a:spcPct val="90000"/>
            </a:lnSpc>
            <a:spcBef>
              <a:spcPct val="0"/>
            </a:spcBef>
            <a:spcAft>
              <a:spcPct val="35000"/>
            </a:spcAft>
          </a:pPr>
          <a:r>
            <a:rPr lang="en-US" sz="2700" kern="1200" dirty="0" smtClean="0"/>
            <a:t>4. </a:t>
          </a:r>
          <a:r>
            <a:rPr lang="en-US" sz="2700" kern="1200" dirty="0" smtClean="0"/>
            <a:t>Approvals and Transaction Status</a:t>
          </a:r>
          <a:endParaRPr lang="en-US" sz="2700" kern="1200" dirty="0"/>
        </a:p>
      </dsp:txBody>
      <dsp:txXfrm>
        <a:off x="460128" y="3126353"/>
        <a:ext cx="5580684" cy="625205"/>
      </dsp:txXfrm>
    </dsp:sp>
    <dsp:sp modelId="{B1723BF4-D7DD-4C17-A6F3-37C20564B5D8}">
      <dsp:nvSpPr>
        <dsp:cNvPr id="0" name=""/>
        <dsp:cNvSpPr/>
      </dsp:nvSpPr>
      <dsp:spPr>
        <a:xfrm>
          <a:off x="69375" y="3048203"/>
          <a:ext cx="781507" cy="781507"/>
        </a:xfrm>
        <a:prstGeom prst="ellipse">
          <a:avLst/>
        </a:prstGeom>
        <a:solidFill>
          <a:schemeClr val="lt1">
            <a:hueOff val="0"/>
            <a:satOff val="0"/>
            <a:lumOff val="0"/>
            <a:alphaOff val="0"/>
          </a:schemeClr>
        </a:solidFill>
        <a:ln w="25400" cap="flat" cmpd="sng" algn="ctr">
          <a:solidFill>
            <a:srgbClr val="1D579B"/>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2A186-9017-4EF8-AA0B-97ADF1DD0A59}">
      <dsp:nvSpPr>
        <dsp:cNvPr id="0" name=""/>
        <dsp:cNvSpPr/>
      </dsp:nvSpPr>
      <dsp:spPr>
        <a:xfrm>
          <a:off x="7233" y="670798"/>
          <a:ext cx="2161877" cy="1297126"/>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The Receiving Dept. intends to Hire a current UCI Employee</a:t>
          </a:r>
        </a:p>
      </dsp:txBody>
      <dsp:txXfrm>
        <a:off x="45225" y="708790"/>
        <a:ext cx="2085893" cy="1221142"/>
      </dsp:txXfrm>
    </dsp:sp>
    <dsp:sp modelId="{041BF1E8-D19C-46A4-B041-434DEB2CED16}">
      <dsp:nvSpPr>
        <dsp:cNvPr id="0" name=""/>
        <dsp:cNvSpPr/>
      </dsp:nvSpPr>
      <dsp:spPr>
        <a:xfrm>
          <a:off x="2359355" y="1051288"/>
          <a:ext cx="458317" cy="536145"/>
        </a:xfrm>
        <a:prstGeom prst="rightArrow">
          <a:avLst>
            <a:gd name="adj1" fmla="val 60000"/>
            <a:gd name="adj2" fmla="val 5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359355" y="1158517"/>
        <a:ext cx="320822" cy="321687"/>
      </dsp:txXfrm>
    </dsp:sp>
    <dsp:sp modelId="{CE7DB700-91F9-43D1-9EC2-C305951C1650}">
      <dsp:nvSpPr>
        <dsp:cNvPr id="0" name=""/>
        <dsp:cNvSpPr/>
      </dsp:nvSpPr>
      <dsp:spPr>
        <a:xfrm>
          <a:off x="3033861" y="670798"/>
          <a:ext cx="2161877" cy="1297126"/>
        </a:xfrm>
        <a:prstGeom prst="roundRect">
          <a:avLst>
            <a:gd name="adj" fmla="val 10000"/>
          </a:avLst>
        </a:prstGeom>
        <a:solidFill>
          <a:schemeClr val="accent5">
            <a:hueOff val="-1838336"/>
            <a:satOff val="-2557"/>
            <a:lumOff val="-98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a:t>The Originating Dept. initiates any required data changes based on discussion with Receiving Dept. </a:t>
          </a:r>
          <a:endParaRPr lang="en-US" sz="1400" kern="1200" dirty="0"/>
        </a:p>
      </dsp:txBody>
      <dsp:txXfrm>
        <a:off x="3071853" y="708790"/>
        <a:ext cx="2085893" cy="1221142"/>
      </dsp:txXfrm>
    </dsp:sp>
    <dsp:sp modelId="{099C7887-C9AC-46FE-B6B6-34901863B54B}">
      <dsp:nvSpPr>
        <dsp:cNvPr id="0" name=""/>
        <dsp:cNvSpPr/>
      </dsp:nvSpPr>
      <dsp:spPr>
        <a:xfrm>
          <a:off x="5385983" y="1051288"/>
          <a:ext cx="458317" cy="536145"/>
        </a:xfrm>
        <a:prstGeom prst="rightArrow">
          <a:avLst>
            <a:gd name="adj1" fmla="val 60000"/>
            <a:gd name="adj2" fmla="val 50000"/>
          </a:avLst>
        </a:prstGeom>
        <a:solidFill>
          <a:schemeClr val="accent5">
            <a:hueOff val="-2451115"/>
            <a:satOff val="-3409"/>
            <a:lumOff val="-130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5385983" y="1158517"/>
        <a:ext cx="320822" cy="321687"/>
      </dsp:txXfrm>
    </dsp:sp>
    <dsp:sp modelId="{FB3ED870-3EA7-41C4-A16C-BC94F2643D21}">
      <dsp:nvSpPr>
        <dsp:cNvPr id="0" name=""/>
        <dsp:cNvSpPr/>
      </dsp:nvSpPr>
      <dsp:spPr>
        <a:xfrm>
          <a:off x="6060489" y="670798"/>
          <a:ext cx="2161877" cy="1297126"/>
        </a:xfrm>
        <a:prstGeom prst="roundRect">
          <a:avLst>
            <a:gd name="adj" fmla="val 10000"/>
          </a:avLst>
        </a:prstGeom>
        <a:solidFill>
          <a:schemeClr val="accent5">
            <a:hueOff val="-3676672"/>
            <a:satOff val="-5114"/>
            <a:lumOff val="-196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a:t>The Receiving Dept.  initiates </a:t>
          </a:r>
          <a:r>
            <a:rPr lang="en-US" sz="1400" b="1" kern="1200" dirty="0"/>
            <a:t>Smart </a:t>
          </a:r>
          <a:r>
            <a:rPr lang="en-US" sz="1400" b="1" kern="1200" dirty="0" smtClean="0"/>
            <a:t>HR </a:t>
          </a:r>
          <a:r>
            <a:rPr lang="en-US" sz="1400" b="1" kern="1200" dirty="0"/>
            <a:t>Concurrent Hire Template</a:t>
          </a:r>
          <a:r>
            <a:rPr lang="en-US" sz="1400" kern="1200" dirty="0"/>
            <a:t> </a:t>
          </a:r>
        </a:p>
        <a:p>
          <a:pPr algn="ctr">
            <a:spcBef>
              <a:spcPct val="0"/>
            </a:spcBef>
          </a:pPr>
          <a:endParaRPr lang="en-US" sz="1400" kern="1200" dirty="0"/>
        </a:p>
      </dsp:txBody>
      <dsp:txXfrm>
        <a:off x="6098481" y="708790"/>
        <a:ext cx="2085893" cy="1221142"/>
      </dsp:txXfrm>
    </dsp:sp>
    <dsp:sp modelId="{68627E98-96DD-4DCE-87B4-675380AC4BBD}">
      <dsp:nvSpPr>
        <dsp:cNvPr id="0" name=""/>
        <dsp:cNvSpPr/>
      </dsp:nvSpPr>
      <dsp:spPr>
        <a:xfrm rot="7067918">
          <a:off x="6327389" y="2112216"/>
          <a:ext cx="509415" cy="536145"/>
        </a:xfrm>
        <a:prstGeom prst="rightArrow">
          <a:avLst>
            <a:gd name="adj1" fmla="val 60000"/>
            <a:gd name="adj2" fmla="val 50000"/>
          </a:avLst>
        </a:prstGeom>
        <a:solidFill>
          <a:schemeClr val="accent5">
            <a:hueOff val="-4902230"/>
            <a:satOff val="-6819"/>
            <a:lumOff val="-261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6456889" y="2134400"/>
        <a:ext cx="321687" cy="356591"/>
      </dsp:txXfrm>
    </dsp:sp>
    <dsp:sp modelId="{A6FFCF96-32FF-494D-8398-BE3A6065AD4D}">
      <dsp:nvSpPr>
        <dsp:cNvPr id="0" name=""/>
        <dsp:cNvSpPr/>
      </dsp:nvSpPr>
      <dsp:spPr>
        <a:xfrm>
          <a:off x="4928379" y="2818160"/>
          <a:ext cx="2161877" cy="1297126"/>
        </a:xfrm>
        <a:prstGeom prst="roundRect">
          <a:avLst>
            <a:gd name="adj" fmla="val 10000"/>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a:t>The Receiving Department approves the template via AWE</a:t>
          </a:r>
          <a:endParaRPr lang="en-US" sz="1400" kern="1200" dirty="0"/>
        </a:p>
      </dsp:txBody>
      <dsp:txXfrm>
        <a:off x="4966371" y="2856152"/>
        <a:ext cx="2085893" cy="1221142"/>
      </dsp:txXfrm>
    </dsp:sp>
    <dsp:sp modelId="{B4BFB1BA-330B-4C06-8228-69BC77BDBD9D}">
      <dsp:nvSpPr>
        <dsp:cNvPr id="0" name=""/>
        <dsp:cNvSpPr/>
      </dsp:nvSpPr>
      <dsp:spPr>
        <a:xfrm rot="10800000">
          <a:off x="3920576" y="3198651"/>
          <a:ext cx="712180" cy="536145"/>
        </a:xfrm>
        <a:prstGeom prst="rightArrow">
          <a:avLst>
            <a:gd name="adj1" fmla="val 60000"/>
            <a:gd name="adj2" fmla="val 50000"/>
          </a:avLst>
        </a:prstGeom>
        <a:solidFill>
          <a:schemeClr val="accent5">
            <a:hueOff val="-7353344"/>
            <a:satOff val="-10228"/>
            <a:lumOff val="-392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4081419" y="3305880"/>
        <a:ext cx="551337" cy="321687"/>
      </dsp:txXfrm>
    </dsp:sp>
    <dsp:sp modelId="{76AF1820-CACD-4F8D-8E52-E0A7D403A1D4}">
      <dsp:nvSpPr>
        <dsp:cNvPr id="0" name=""/>
        <dsp:cNvSpPr/>
      </dsp:nvSpPr>
      <dsp:spPr>
        <a:xfrm>
          <a:off x="1422765" y="2818160"/>
          <a:ext cx="2161877" cy="1297126"/>
        </a:xfrm>
        <a:prstGeom prst="roundRect">
          <a:avLst>
            <a:gd name="adj" fmla="val 10000"/>
          </a:avLst>
        </a:prstGeom>
        <a:solidFill>
          <a:schemeClr val="accent5">
            <a:hueOff val="-7353344"/>
            <a:satOff val="-10228"/>
            <a:lumOff val="-392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711200">
            <a:lnSpc>
              <a:spcPct val="90000"/>
            </a:lnSpc>
            <a:spcBef>
              <a:spcPct val="0"/>
            </a:spcBef>
            <a:spcAft>
              <a:spcPct val="35000"/>
            </a:spcAft>
          </a:pPr>
          <a:r>
            <a:rPr lang="en-US" sz="1400" kern="1200"/>
            <a:t>UCPC processes the template  </a:t>
          </a:r>
          <a:endParaRPr lang="en-US" sz="1400" kern="1200" dirty="0"/>
        </a:p>
      </dsp:txBody>
      <dsp:txXfrm>
        <a:off x="1460757" y="2856152"/>
        <a:ext cx="2085893" cy="12211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E7FA7-2200-474A-A99F-3A974246DA53}">
      <dsp:nvSpPr>
        <dsp:cNvPr id="0" name=""/>
        <dsp:cNvSpPr/>
      </dsp:nvSpPr>
      <dsp:spPr>
        <a:xfrm>
          <a:off x="-4238484" y="-650309"/>
          <a:ext cx="5050090" cy="5050090"/>
        </a:xfrm>
        <a:prstGeom prst="blockArc">
          <a:avLst>
            <a:gd name="adj1" fmla="val 18900000"/>
            <a:gd name="adj2" fmla="val 2700000"/>
            <a:gd name="adj3" fmla="val 42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E2854F-B583-49DF-9080-F695508E16EF}">
      <dsp:nvSpPr>
        <dsp:cNvPr id="0" name=""/>
        <dsp:cNvSpPr/>
      </dsp:nvSpPr>
      <dsp:spPr>
        <a:xfrm>
          <a:off x="425214" y="288259"/>
          <a:ext cx="3291425" cy="576818"/>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850" tIns="50800" rIns="50800" bIns="50800" numCol="1" spcCol="1270" anchor="ctr" anchorCtr="0">
          <a:noAutofit/>
        </a:bodyPr>
        <a:lstStyle/>
        <a:p>
          <a:pPr lvl="0" algn="l" defTabSz="889000">
            <a:lnSpc>
              <a:spcPct val="90000"/>
            </a:lnSpc>
            <a:spcBef>
              <a:spcPct val="0"/>
            </a:spcBef>
            <a:spcAft>
              <a:spcPct val="35000"/>
            </a:spcAft>
          </a:pPr>
          <a:r>
            <a:rPr lang="en-US" sz="2000" b="1" kern="1200" dirty="0">
              <a:solidFill>
                <a:schemeClr val="bg1"/>
              </a:solidFill>
            </a:rPr>
            <a:t>Template Transactions Overview</a:t>
          </a:r>
        </a:p>
      </dsp:txBody>
      <dsp:txXfrm>
        <a:off x="425214" y="288259"/>
        <a:ext cx="3291425" cy="576818"/>
      </dsp:txXfrm>
    </dsp:sp>
    <dsp:sp modelId="{471854D1-846C-4B50-8281-77CAD1429FF9}">
      <dsp:nvSpPr>
        <dsp:cNvPr id="0" name=""/>
        <dsp:cNvSpPr/>
      </dsp:nvSpPr>
      <dsp:spPr>
        <a:xfrm>
          <a:off x="64702" y="216157"/>
          <a:ext cx="721023" cy="721023"/>
        </a:xfrm>
        <a:prstGeom prst="ellipse">
          <a:avLst/>
        </a:prstGeom>
        <a:solidFill>
          <a:schemeClr val="lt1">
            <a:hueOff val="0"/>
            <a:satOff val="0"/>
            <a:lumOff val="0"/>
            <a:alphaOff val="0"/>
          </a:schemeClr>
        </a:solidFill>
        <a:ln w="25400" cap="flat" cmpd="sng" algn="ctr">
          <a:solidFill>
            <a:srgbClr val="09548D"/>
          </a:solidFill>
          <a:prstDash val="solid"/>
        </a:ln>
        <a:effectLst/>
      </dsp:spPr>
      <dsp:style>
        <a:lnRef idx="2">
          <a:scrgbClr r="0" g="0" b="0"/>
        </a:lnRef>
        <a:fillRef idx="1">
          <a:scrgbClr r="0" g="0" b="0"/>
        </a:fillRef>
        <a:effectRef idx="0">
          <a:scrgbClr r="0" g="0" b="0"/>
        </a:effectRef>
        <a:fontRef idx="minor"/>
      </dsp:style>
    </dsp:sp>
    <dsp:sp modelId="{340503F1-F8DF-4311-A028-91AB6F39A540}">
      <dsp:nvSpPr>
        <dsp:cNvPr id="0" name=""/>
        <dsp:cNvSpPr/>
      </dsp:nvSpPr>
      <dsp:spPr>
        <a:xfrm>
          <a:off x="755917" y="1153637"/>
          <a:ext cx="2960722" cy="576818"/>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850"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Full </a:t>
          </a:r>
          <a:r>
            <a:rPr lang="en-US" sz="2400" b="1" kern="1200" dirty="0"/>
            <a:t>Hire</a:t>
          </a:r>
        </a:p>
      </dsp:txBody>
      <dsp:txXfrm>
        <a:off x="755917" y="1153637"/>
        <a:ext cx="2960722" cy="576818"/>
      </dsp:txXfrm>
    </dsp:sp>
    <dsp:sp modelId="{CC02BE62-3B7D-4461-9C39-EC575DDD736B}">
      <dsp:nvSpPr>
        <dsp:cNvPr id="0" name=""/>
        <dsp:cNvSpPr/>
      </dsp:nvSpPr>
      <dsp:spPr>
        <a:xfrm>
          <a:off x="395405" y="1081535"/>
          <a:ext cx="721023" cy="721023"/>
        </a:xfrm>
        <a:prstGeom prst="ellipse">
          <a:avLst/>
        </a:prstGeom>
        <a:solidFill>
          <a:schemeClr val="lt1">
            <a:hueOff val="0"/>
            <a:satOff val="0"/>
            <a:lumOff val="0"/>
            <a:alphaOff val="0"/>
          </a:schemeClr>
        </a:solidFill>
        <a:ln w="25400" cap="flat" cmpd="sng" algn="ctr">
          <a:solidFill>
            <a:srgbClr val="1D579B"/>
          </a:solidFill>
          <a:prstDash val="solid"/>
        </a:ln>
        <a:effectLst/>
      </dsp:spPr>
      <dsp:style>
        <a:lnRef idx="2">
          <a:scrgbClr r="0" g="0" b="0"/>
        </a:lnRef>
        <a:fillRef idx="1">
          <a:scrgbClr r="0" g="0" b="0"/>
        </a:fillRef>
        <a:effectRef idx="0">
          <a:scrgbClr r="0" g="0" b="0"/>
        </a:effectRef>
        <a:fontRef idx="minor"/>
      </dsp:style>
    </dsp:sp>
    <dsp:sp modelId="{17325049-0600-43F3-B5B6-F9D715A2773F}">
      <dsp:nvSpPr>
        <dsp:cNvPr id="0" name=""/>
        <dsp:cNvSpPr/>
      </dsp:nvSpPr>
      <dsp:spPr>
        <a:xfrm>
          <a:off x="755917" y="2019015"/>
          <a:ext cx="2960722" cy="576818"/>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850"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Concurrent Hire</a:t>
          </a:r>
          <a:endParaRPr lang="en-US" sz="2400" b="1" kern="1200" dirty="0"/>
        </a:p>
      </dsp:txBody>
      <dsp:txXfrm>
        <a:off x="755917" y="2019015"/>
        <a:ext cx="2960722" cy="576818"/>
      </dsp:txXfrm>
    </dsp:sp>
    <dsp:sp modelId="{055E711E-A1B8-4261-A490-B8E719C49399}">
      <dsp:nvSpPr>
        <dsp:cNvPr id="0" name=""/>
        <dsp:cNvSpPr/>
      </dsp:nvSpPr>
      <dsp:spPr>
        <a:xfrm>
          <a:off x="395405" y="1946913"/>
          <a:ext cx="721023" cy="72102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EA8472-A9ED-4829-BB83-A66E41AA8255}">
      <dsp:nvSpPr>
        <dsp:cNvPr id="0" name=""/>
        <dsp:cNvSpPr/>
      </dsp:nvSpPr>
      <dsp:spPr>
        <a:xfrm>
          <a:off x="425214" y="2884393"/>
          <a:ext cx="3291425" cy="576818"/>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850"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Approvals and Status</a:t>
          </a:r>
          <a:endParaRPr lang="en-US" sz="2400" b="1" kern="1200" dirty="0"/>
        </a:p>
      </dsp:txBody>
      <dsp:txXfrm>
        <a:off x="425214" y="2884393"/>
        <a:ext cx="3291425" cy="576818"/>
      </dsp:txXfrm>
    </dsp:sp>
    <dsp:sp modelId="{B1723BF4-D7DD-4C17-A6F3-37C20564B5D8}">
      <dsp:nvSpPr>
        <dsp:cNvPr id="0" name=""/>
        <dsp:cNvSpPr/>
      </dsp:nvSpPr>
      <dsp:spPr>
        <a:xfrm>
          <a:off x="64702" y="2812291"/>
          <a:ext cx="721023" cy="721023"/>
        </a:xfrm>
        <a:prstGeom prst="ellipse">
          <a:avLst/>
        </a:prstGeom>
        <a:solidFill>
          <a:schemeClr val="lt1">
            <a:hueOff val="0"/>
            <a:satOff val="0"/>
            <a:lumOff val="0"/>
            <a:alphaOff val="0"/>
          </a:schemeClr>
        </a:solidFill>
        <a:ln w="25400" cap="flat" cmpd="sng" algn="ctr">
          <a:solidFill>
            <a:srgbClr val="1D579B"/>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D108F-13CC-495D-A1C8-A5C9FEFD6FE0}">
      <dsp:nvSpPr>
        <dsp:cNvPr id="0" name=""/>
        <dsp:cNvSpPr/>
      </dsp:nvSpPr>
      <dsp:spPr>
        <a:xfrm>
          <a:off x="43531" y="123249"/>
          <a:ext cx="2280415" cy="1567349"/>
        </a:xfrm>
        <a:prstGeom prst="chevron">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Location submits Payroll Request</a:t>
          </a:r>
        </a:p>
      </dsp:txBody>
      <dsp:txXfrm>
        <a:off x="827206" y="123249"/>
        <a:ext cx="713066" cy="1567349"/>
      </dsp:txXfrm>
    </dsp:sp>
    <dsp:sp modelId="{EF6DEE8D-7FE7-4179-BBF9-7F07799AB36A}">
      <dsp:nvSpPr>
        <dsp:cNvPr id="0" name=""/>
        <dsp:cNvSpPr/>
      </dsp:nvSpPr>
      <dsp:spPr>
        <a:xfrm>
          <a:off x="2110788" y="139890"/>
          <a:ext cx="2419845" cy="1534066"/>
        </a:xfrm>
        <a:prstGeom prst="chevron">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smtClean="0">
              <a:latin typeface="Arial" panose="020B0604020202020204" pitchFamily="34" charset="0"/>
              <a:cs typeface="Arial" panose="020B0604020202020204" pitchFamily="34" charset="0"/>
            </a:rPr>
            <a:t>Payroll Reviews &amp; Approves</a:t>
          </a:r>
          <a:endParaRPr lang="en-US" sz="1100" b="1" kern="1200" dirty="0">
            <a:latin typeface="Arial" panose="020B0604020202020204" pitchFamily="34" charset="0"/>
            <a:cs typeface="Arial" panose="020B0604020202020204" pitchFamily="34" charset="0"/>
          </a:endParaRPr>
        </a:p>
      </dsp:txBody>
      <dsp:txXfrm>
        <a:off x="2877821" y="139890"/>
        <a:ext cx="885779" cy="1534066"/>
      </dsp:txXfrm>
    </dsp:sp>
    <dsp:sp modelId="{E89673DD-A516-4BD5-9D6C-F6302DDE4AEB}">
      <dsp:nvSpPr>
        <dsp:cNvPr id="0" name=""/>
        <dsp:cNvSpPr/>
      </dsp:nvSpPr>
      <dsp:spPr>
        <a:xfrm>
          <a:off x="4109472" y="139391"/>
          <a:ext cx="2274943" cy="1535065"/>
        </a:xfrm>
        <a:prstGeom prst="chevr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bg1"/>
              </a:solidFill>
              <a:latin typeface="Arial" panose="020B0604020202020204" pitchFamily="34" charset="0"/>
              <a:cs typeface="Arial" panose="020B0604020202020204" pitchFamily="34" charset="0"/>
            </a:rPr>
            <a:t>UCPC reviews &amp; processes payment</a:t>
          </a:r>
          <a:endParaRPr lang="en-US" sz="1100" b="1" strike="sngStrike" kern="1200" dirty="0">
            <a:solidFill>
              <a:schemeClr val="bg1"/>
            </a:solidFill>
            <a:latin typeface="Arial" panose="020B0604020202020204" pitchFamily="34" charset="0"/>
            <a:cs typeface="Arial" panose="020B0604020202020204" pitchFamily="34" charset="0"/>
          </a:endParaRPr>
        </a:p>
      </dsp:txBody>
      <dsp:txXfrm>
        <a:off x="4877005" y="139391"/>
        <a:ext cx="739878" cy="1535065"/>
      </dsp:txXfrm>
    </dsp:sp>
    <dsp:sp modelId="{6EC966A2-1FF3-4116-B62C-D780BD91F906}">
      <dsp:nvSpPr>
        <dsp:cNvPr id="0" name=""/>
        <dsp:cNvSpPr/>
      </dsp:nvSpPr>
      <dsp:spPr>
        <a:xfrm>
          <a:off x="6015923" y="139595"/>
          <a:ext cx="2470185" cy="1510157"/>
        </a:xfrm>
        <a:prstGeom prst="chevron">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Employee receives final earnings</a:t>
          </a:r>
        </a:p>
      </dsp:txBody>
      <dsp:txXfrm>
        <a:off x="6771002" y="139595"/>
        <a:ext cx="960028" cy="1510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E7FA7-2200-474A-A99F-3A974246DA53}">
      <dsp:nvSpPr>
        <dsp:cNvPr id="0" name=""/>
        <dsp:cNvSpPr/>
      </dsp:nvSpPr>
      <dsp:spPr>
        <a:xfrm>
          <a:off x="-4238484" y="-650309"/>
          <a:ext cx="5050090" cy="5050090"/>
        </a:xfrm>
        <a:prstGeom prst="blockArc">
          <a:avLst>
            <a:gd name="adj1" fmla="val 18900000"/>
            <a:gd name="adj2" fmla="val 2700000"/>
            <a:gd name="adj3" fmla="val 42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E2854F-B583-49DF-9080-F695508E16EF}">
      <dsp:nvSpPr>
        <dsp:cNvPr id="0" name=""/>
        <dsp:cNvSpPr/>
      </dsp:nvSpPr>
      <dsp:spPr>
        <a:xfrm>
          <a:off x="521950" y="374947"/>
          <a:ext cx="3194689" cy="749894"/>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5229" tIns="50800" rIns="50800" bIns="50800" numCol="1" spcCol="1270" anchor="ctr" anchorCtr="0">
          <a:noAutofit/>
        </a:bodyPr>
        <a:lstStyle/>
        <a:p>
          <a:pPr lvl="0" algn="l" defTabSz="889000">
            <a:lnSpc>
              <a:spcPct val="90000"/>
            </a:lnSpc>
            <a:spcBef>
              <a:spcPct val="0"/>
            </a:spcBef>
            <a:spcAft>
              <a:spcPct val="35000"/>
            </a:spcAft>
          </a:pPr>
          <a:r>
            <a:rPr lang="en-US" sz="2000" b="1" kern="1200" dirty="0">
              <a:solidFill>
                <a:schemeClr val="bg1"/>
              </a:solidFill>
            </a:rPr>
            <a:t>Template Transactions Overview</a:t>
          </a:r>
        </a:p>
      </dsp:txBody>
      <dsp:txXfrm>
        <a:off x="521950" y="374947"/>
        <a:ext cx="3194689" cy="749894"/>
      </dsp:txXfrm>
    </dsp:sp>
    <dsp:sp modelId="{471854D1-846C-4B50-8281-77CAD1429FF9}">
      <dsp:nvSpPr>
        <dsp:cNvPr id="0" name=""/>
        <dsp:cNvSpPr/>
      </dsp:nvSpPr>
      <dsp:spPr>
        <a:xfrm>
          <a:off x="53266" y="281210"/>
          <a:ext cx="937368" cy="937368"/>
        </a:xfrm>
        <a:prstGeom prst="ellipse">
          <a:avLst/>
        </a:prstGeom>
        <a:solidFill>
          <a:schemeClr val="lt1">
            <a:hueOff val="0"/>
            <a:satOff val="0"/>
            <a:lumOff val="0"/>
            <a:alphaOff val="0"/>
          </a:schemeClr>
        </a:solidFill>
        <a:ln w="25400" cap="flat" cmpd="sng" algn="ctr">
          <a:solidFill>
            <a:srgbClr val="FFD200"/>
          </a:solidFill>
          <a:prstDash val="solid"/>
        </a:ln>
        <a:effectLst/>
      </dsp:spPr>
      <dsp:style>
        <a:lnRef idx="2">
          <a:scrgbClr r="0" g="0" b="0"/>
        </a:lnRef>
        <a:fillRef idx="1">
          <a:scrgbClr r="0" g="0" b="0"/>
        </a:fillRef>
        <a:effectRef idx="0">
          <a:scrgbClr r="0" g="0" b="0"/>
        </a:effectRef>
        <a:fontRef idx="minor"/>
      </dsp:style>
    </dsp:sp>
    <dsp:sp modelId="{340503F1-F8DF-4311-A028-91AB6F39A540}">
      <dsp:nvSpPr>
        <dsp:cNvPr id="0" name=""/>
        <dsp:cNvSpPr/>
      </dsp:nvSpPr>
      <dsp:spPr>
        <a:xfrm>
          <a:off x="794537" y="1499788"/>
          <a:ext cx="2922102" cy="749894"/>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5229"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Full </a:t>
          </a:r>
          <a:r>
            <a:rPr lang="en-US" sz="2400" b="1" kern="1200" dirty="0"/>
            <a:t>Hire</a:t>
          </a:r>
        </a:p>
      </dsp:txBody>
      <dsp:txXfrm>
        <a:off x="794537" y="1499788"/>
        <a:ext cx="2922102" cy="749894"/>
      </dsp:txXfrm>
    </dsp:sp>
    <dsp:sp modelId="{CC02BE62-3B7D-4461-9C39-EC575DDD736B}">
      <dsp:nvSpPr>
        <dsp:cNvPr id="0" name=""/>
        <dsp:cNvSpPr/>
      </dsp:nvSpPr>
      <dsp:spPr>
        <a:xfrm>
          <a:off x="325853" y="1406052"/>
          <a:ext cx="937368" cy="937368"/>
        </a:xfrm>
        <a:prstGeom prst="ellipse">
          <a:avLst/>
        </a:prstGeom>
        <a:solidFill>
          <a:schemeClr val="lt1">
            <a:hueOff val="0"/>
            <a:satOff val="0"/>
            <a:lumOff val="0"/>
            <a:alphaOff val="0"/>
          </a:schemeClr>
        </a:solidFill>
        <a:ln w="25400" cap="flat" cmpd="sng" algn="ctr">
          <a:solidFill>
            <a:srgbClr val="1D579B"/>
          </a:solidFill>
          <a:prstDash val="solid"/>
        </a:ln>
        <a:effectLst/>
      </dsp:spPr>
      <dsp:style>
        <a:lnRef idx="2">
          <a:scrgbClr r="0" g="0" b="0"/>
        </a:lnRef>
        <a:fillRef idx="1">
          <a:scrgbClr r="0" g="0" b="0"/>
        </a:fillRef>
        <a:effectRef idx="0">
          <a:scrgbClr r="0" g="0" b="0"/>
        </a:effectRef>
        <a:fontRef idx="minor"/>
      </dsp:style>
    </dsp:sp>
    <dsp:sp modelId="{B85D5DAB-9059-423B-AA7C-3ADE579ACB93}">
      <dsp:nvSpPr>
        <dsp:cNvPr id="0" name=""/>
        <dsp:cNvSpPr/>
      </dsp:nvSpPr>
      <dsp:spPr>
        <a:xfrm>
          <a:off x="521950" y="2624630"/>
          <a:ext cx="3194689" cy="749894"/>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5229"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Approvals and Status</a:t>
          </a:r>
          <a:endParaRPr lang="en-US" sz="2400" b="1" kern="1200" dirty="0"/>
        </a:p>
      </dsp:txBody>
      <dsp:txXfrm>
        <a:off x="521950" y="2624630"/>
        <a:ext cx="3194689" cy="749894"/>
      </dsp:txXfrm>
    </dsp:sp>
    <dsp:sp modelId="{B1723BF4-D7DD-4C17-A6F3-37C20564B5D8}">
      <dsp:nvSpPr>
        <dsp:cNvPr id="0" name=""/>
        <dsp:cNvSpPr/>
      </dsp:nvSpPr>
      <dsp:spPr>
        <a:xfrm>
          <a:off x="53266" y="2530893"/>
          <a:ext cx="937368" cy="937368"/>
        </a:xfrm>
        <a:prstGeom prst="ellipse">
          <a:avLst/>
        </a:prstGeom>
        <a:solidFill>
          <a:schemeClr val="lt1">
            <a:hueOff val="0"/>
            <a:satOff val="0"/>
            <a:lumOff val="0"/>
            <a:alphaOff val="0"/>
          </a:schemeClr>
        </a:solidFill>
        <a:ln w="25400" cap="flat" cmpd="sng" algn="ctr">
          <a:solidFill>
            <a:srgbClr val="1D579B"/>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117D9-B73B-4EDA-A1A9-B6803A484E2D}">
      <dsp:nvSpPr>
        <dsp:cNvPr id="0" name=""/>
        <dsp:cNvSpPr/>
      </dsp:nvSpPr>
      <dsp:spPr>
        <a:xfrm>
          <a:off x="288199" y="2909"/>
          <a:ext cx="1741203" cy="1044722"/>
        </a:xfrm>
        <a:prstGeom prst="rect">
          <a:avLst/>
        </a:prstGeom>
        <a:solidFill>
          <a:schemeClr val="accent4">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New Hires</a:t>
          </a:r>
        </a:p>
      </dsp:txBody>
      <dsp:txXfrm>
        <a:off x="288199" y="2909"/>
        <a:ext cx="1741203" cy="1044722"/>
      </dsp:txXfrm>
    </dsp:sp>
    <dsp:sp modelId="{AA77D884-484E-40C0-A61D-6F51D4AB1549}">
      <dsp:nvSpPr>
        <dsp:cNvPr id="0" name=""/>
        <dsp:cNvSpPr/>
      </dsp:nvSpPr>
      <dsp:spPr>
        <a:xfrm>
          <a:off x="2203523" y="0"/>
          <a:ext cx="1741203" cy="1044722"/>
        </a:xfrm>
        <a:prstGeom prst="rect">
          <a:avLst/>
        </a:prstGeom>
        <a:solidFill>
          <a:schemeClr val="accent4">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Contingent Workers </a:t>
          </a:r>
          <a:br>
            <a:rPr lang="en-US" sz="2000" b="1" kern="1200" dirty="0">
              <a:latin typeface="Arial" panose="020B0604020202020204" pitchFamily="34" charset="0"/>
              <a:cs typeface="Arial" panose="020B0604020202020204" pitchFamily="34" charset="0"/>
            </a:rPr>
          </a:br>
          <a:r>
            <a:rPr lang="en-US" sz="2000" b="1" kern="1200" dirty="0">
              <a:latin typeface="Arial" panose="020B0604020202020204" pitchFamily="34" charset="0"/>
              <a:cs typeface="Arial" panose="020B0604020202020204" pitchFamily="34" charset="0"/>
            </a:rPr>
            <a:t>(CWR)</a:t>
          </a:r>
        </a:p>
      </dsp:txBody>
      <dsp:txXfrm>
        <a:off x="2203523" y="0"/>
        <a:ext cx="1741203" cy="1044722"/>
      </dsp:txXfrm>
    </dsp:sp>
    <dsp:sp modelId="{A574EF56-7AD1-4C35-A95E-3F742D82C479}">
      <dsp:nvSpPr>
        <dsp:cNvPr id="0" name=""/>
        <dsp:cNvSpPr/>
      </dsp:nvSpPr>
      <dsp:spPr>
        <a:xfrm>
          <a:off x="4118847" y="2909"/>
          <a:ext cx="1741203" cy="1044722"/>
        </a:xfrm>
        <a:prstGeom prst="rect">
          <a:avLst/>
        </a:prstGeom>
        <a:solidFill>
          <a:schemeClr val="accent4">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Concurrent Hires</a:t>
          </a:r>
        </a:p>
      </dsp:txBody>
      <dsp:txXfrm>
        <a:off x="4118847" y="2909"/>
        <a:ext cx="1741203" cy="1044722"/>
      </dsp:txXfrm>
    </dsp:sp>
    <dsp:sp modelId="{EA82D5D6-E622-43FA-A65D-1249083B5D2E}">
      <dsp:nvSpPr>
        <dsp:cNvPr id="0" name=""/>
        <dsp:cNvSpPr/>
      </dsp:nvSpPr>
      <dsp:spPr>
        <a:xfrm>
          <a:off x="288199" y="1221752"/>
          <a:ext cx="1741203" cy="1044722"/>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Rehires</a:t>
          </a:r>
        </a:p>
      </dsp:txBody>
      <dsp:txXfrm>
        <a:off x="288199" y="1221752"/>
        <a:ext cx="1741203" cy="1044722"/>
      </dsp:txXfrm>
    </dsp:sp>
    <dsp:sp modelId="{F15525F6-C6FE-44C6-8A09-511BF1052DD7}">
      <dsp:nvSpPr>
        <dsp:cNvPr id="0" name=""/>
        <dsp:cNvSpPr/>
      </dsp:nvSpPr>
      <dsp:spPr>
        <a:xfrm>
          <a:off x="2203523" y="1221752"/>
          <a:ext cx="1741203" cy="1044722"/>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Personal Data Changes</a:t>
          </a:r>
        </a:p>
      </dsp:txBody>
      <dsp:txXfrm>
        <a:off x="2203523" y="1221752"/>
        <a:ext cx="1741203" cy="1044722"/>
      </dsp:txXfrm>
    </dsp:sp>
    <dsp:sp modelId="{B95C2D1F-7BF8-47AC-B70A-3A22FE6A9BB6}">
      <dsp:nvSpPr>
        <dsp:cNvPr id="0" name=""/>
        <dsp:cNvSpPr/>
      </dsp:nvSpPr>
      <dsp:spPr>
        <a:xfrm>
          <a:off x="4118847" y="1221752"/>
          <a:ext cx="1741203" cy="1044722"/>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Retirement</a:t>
          </a:r>
        </a:p>
      </dsp:txBody>
      <dsp:txXfrm>
        <a:off x="4118847" y="1221752"/>
        <a:ext cx="1741203" cy="1044722"/>
      </dsp:txXfrm>
    </dsp:sp>
    <dsp:sp modelId="{006BC062-BD22-4F97-8033-61B45149DA0D}">
      <dsp:nvSpPr>
        <dsp:cNvPr id="0" name=""/>
        <dsp:cNvSpPr/>
      </dsp:nvSpPr>
      <dsp:spPr>
        <a:xfrm>
          <a:off x="265337" y="2440595"/>
          <a:ext cx="1741203" cy="1044722"/>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Intralocation Transfers</a:t>
          </a:r>
        </a:p>
      </dsp:txBody>
      <dsp:txXfrm>
        <a:off x="265337" y="2440595"/>
        <a:ext cx="1741203" cy="1044722"/>
      </dsp:txXfrm>
    </dsp:sp>
    <dsp:sp modelId="{B8409C5F-BFD0-42D1-83DC-F3B187673E0A}">
      <dsp:nvSpPr>
        <dsp:cNvPr id="0" name=""/>
        <dsp:cNvSpPr/>
      </dsp:nvSpPr>
      <dsp:spPr>
        <a:xfrm>
          <a:off x="2180661" y="2440595"/>
          <a:ext cx="1741203" cy="1044722"/>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Interlocation Transfers</a:t>
          </a:r>
        </a:p>
      </dsp:txBody>
      <dsp:txXfrm>
        <a:off x="2180661" y="2440595"/>
        <a:ext cx="1741203" cy="1044722"/>
      </dsp:txXfrm>
    </dsp:sp>
    <dsp:sp modelId="{DB341FB0-BC2D-467D-AB46-5F0642B4FA29}">
      <dsp:nvSpPr>
        <dsp:cNvPr id="0" name=""/>
        <dsp:cNvSpPr/>
      </dsp:nvSpPr>
      <dsp:spPr>
        <a:xfrm>
          <a:off x="4095985" y="2440595"/>
          <a:ext cx="1786927" cy="1044722"/>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Terminations</a:t>
          </a:r>
        </a:p>
      </dsp:txBody>
      <dsp:txXfrm>
        <a:off x="4095985" y="2440595"/>
        <a:ext cx="1786927" cy="10447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E1670-D66D-4188-8BF4-4EFBAB8E837A}">
      <dsp:nvSpPr>
        <dsp:cNvPr id="0" name=""/>
        <dsp:cNvSpPr/>
      </dsp:nvSpPr>
      <dsp:spPr>
        <a:xfrm>
          <a:off x="626007" y="0"/>
          <a:ext cx="7215786" cy="5027872"/>
        </a:xfrm>
        <a:prstGeom prst="rightArrow">
          <a:avLst/>
        </a:prstGeom>
        <a:gradFill rotWithShape="0">
          <a:gsLst>
            <a:gs pos="0">
              <a:srgbClr val="0064A4">
                <a:tint val="40000"/>
                <a:hueOff val="0"/>
                <a:satOff val="0"/>
                <a:lumOff val="0"/>
                <a:alphaOff val="0"/>
                <a:satMod val="103000"/>
                <a:lumMod val="102000"/>
                <a:tint val="94000"/>
              </a:srgbClr>
            </a:gs>
            <a:gs pos="50000">
              <a:srgbClr val="0064A4">
                <a:tint val="40000"/>
                <a:hueOff val="0"/>
                <a:satOff val="0"/>
                <a:lumOff val="0"/>
                <a:alphaOff val="0"/>
                <a:satMod val="110000"/>
                <a:lumMod val="100000"/>
                <a:shade val="100000"/>
              </a:srgbClr>
            </a:gs>
            <a:gs pos="100000">
              <a:srgbClr val="0064A4">
                <a:tint val="40000"/>
                <a:hueOff val="0"/>
                <a:satOff val="0"/>
                <a:lumOff val="0"/>
                <a:alphaOff val="0"/>
                <a:lumMod val="99000"/>
                <a:satMod val="120000"/>
                <a:shade val="78000"/>
              </a:srgb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2FA13B4-7554-448D-B88A-0ADD25809C46}">
      <dsp:nvSpPr>
        <dsp:cNvPr id="0" name=""/>
        <dsp:cNvSpPr/>
      </dsp:nvSpPr>
      <dsp:spPr>
        <a:xfrm>
          <a:off x="3006" y="1508361"/>
          <a:ext cx="1449955" cy="2011148"/>
        </a:xfrm>
        <a:prstGeom prst="roundRect">
          <a:avLst/>
        </a:prstGeom>
        <a:solidFill>
          <a:srgbClr val="0064A4">
            <a:hueOff val="0"/>
            <a:satOff val="0"/>
            <a:lumOff val="0"/>
          </a:srgb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kern="0" spc="0" baseline="0" dirty="0">
              <a:solidFill>
                <a:sysClr val="window" lastClr="FFFFFF"/>
              </a:solidFill>
              <a:latin typeface="Arial"/>
              <a:ea typeface="+mn-ea"/>
              <a:cs typeface="+mn-cs"/>
            </a:rPr>
            <a:t>Review </a:t>
          </a:r>
          <a:r>
            <a:rPr lang="en-US" sz="1600" b="1" kern="0" spc="0" baseline="0" dirty="0">
              <a:solidFill>
                <a:sysClr val="window" lastClr="FFFFFF"/>
              </a:solidFill>
              <a:latin typeface="Arial"/>
              <a:ea typeface="+mn-ea"/>
              <a:cs typeface="+mn-cs"/>
            </a:rPr>
            <a:t>Person Org Summary </a:t>
          </a:r>
          <a:r>
            <a:rPr lang="en-US" sz="1600" kern="0" spc="0" baseline="0" dirty="0">
              <a:solidFill>
                <a:sysClr val="window" lastClr="FFFFFF"/>
              </a:solidFill>
              <a:latin typeface="Arial"/>
              <a:ea typeface="+mn-ea"/>
              <a:cs typeface="+mn-cs"/>
            </a:rPr>
            <a:t>page</a:t>
          </a:r>
        </a:p>
      </dsp:txBody>
      <dsp:txXfrm>
        <a:off x="73787" y="1579142"/>
        <a:ext cx="1308393" cy="1869586"/>
      </dsp:txXfrm>
    </dsp:sp>
    <dsp:sp modelId="{E622D688-5EFF-4F9D-9F3A-16D294BAC2FC}">
      <dsp:nvSpPr>
        <dsp:cNvPr id="0" name=""/>
        <dsp:cNvSpPr/>
      </dsp:nvSpPr>
      <dsp:spPr>
        <a:xfrm>
          <a:off x="1694621" y="1508361"/>
          <a:ext cx="1449955" cy="2011148"/>
        </a:xfrm>
        <a:prstGeom prst="roundRect">
          <a:avLst/>
        </a:prstGeom>
        <a:gradFill rotWithShape="0">
          <a:gsLst>
            <a:gs pos="0">
              <a:srgbClr val="0064A4">
                <a:hueOff val="175582"/>
                <a:satOff val="-9926"/>
                <a:lumOff val="-1373"/>
                <a:alphaOff val="0"/>
                <a:satMod val="103000"/>
                <a:lumMod val="102000"/>
                <a:tint val="94000"/>
              </a:srgbClr>
            </a:gs>
            <a:gs pos="50000">
              <a:srgbClr val="0064A4">
                <a:hueOff val="175582"/>
                <a:satOff val="-9926"/>
                <a:lumOff val="-1373"/>
                <a:alphaOff val="0"/>
                <a:satMod val="110000"/>
                <a:lumMod val="100000"/>
                <a:shade val="100000"/>
              </a:srgbClr>
            </a:gs>
            <a:gs pos="100000">
              <a:srgbClr val="0064A4">
                <a:hueOff val="175582"/>
                <a:satOff val="-9926"/>
                <a:lumOff val="-1373"/>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kern="1200" baseline="0" dirty="0">
              <a:solidFill>
                <a:sysClr val="window" lastClr="FFFFFF"/>
              </a:solidFill>
              <a:latin typeface="Arial"/>
              <a:ea typeface="+mn-ea"/>
              <a:cs typeface="+mn-cs"/>
            </a:rPr>
            <a:t>Enter and Submit Template Transaction</a:t>
          </a:r>
        </a:p>
      </dsp:txBody>
      <dsp:txXfrm>
        <a:off x="1765402" y="1579142"/>
        <a:ext cx="1308393" cy="1869586"/>
      </dsp:txXfrm>
    </dsp:sp>
    <dsp:sp modelId="{7BE2C09B-77B4-4CEB-9C8F-74C2AA2A71DE}">
      <dsp:nvSpPr>
        <dsp:cNvPr id="0" name=""/>
        <dsp:cNvSpPr/>
      </dsp:nvSpPr>
      <dsp:spPr>
        <a:xfrm>
          <a:off x="3386235" y="1508361"/>
          <a:ext cx="1449955" cy="2011148"/>
        </a:xfrm>
        <a:prstGeom prst="roundRect">
          <a:avLst/>
        </a:prstGeom>
        <a:gradFill rotWithShape="0">
          <a:gsLst>
            <a:gs pos="0">
              <a:srgbClr val="0064A4">
                <a:hueOff val="351164"/>
                <a:satOff val="-19853"/>
                <a:lumOff val="-2745"/>
                <a:alphaOff val="0"/>
                <a:satMod val="103000"/>
                <a:lumMod val="102000"/>
                <a:tint val="94000"/>
              </a:srgbClr>
            </a:gs>
            <a:gs pos="50000">
              <a:srgbClr val="0064A4">
                <a:hueOff val="351164"/>
                <a:satOff val="-19853"/>
                <a:lumOff val="-2745"/>
                <a:alphaOff val="0"/>
                <a:satMod val="110000"/>
                <a:lumMod val="100000"/>
                <a:shade val="100000"/>
              </a:srgbClr>
            </a:gs>
            <a:gs pos="100000">
              <a:srgbClr val="0064A4">
                <a:hueOff val="351164"/>
                <a:satOff val="-19853"/>
                <a:lumOff val="-2745"/>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kern="1200" spc="0" baseline="0" dirty="0">
              <a:solidFill>
                <a:sysClr val="window" lastClr="FFFFFF"/>
              </a:solidFill>
              <a:latin typeface="Arial"/>
              <a:ea typeface="+mn-ea"/>
              <a:cs typeface="+mn-cs"/>
            </a:rPr>
            <a:t>Review/ Approve Template Transaction </a:t>
          </a:r>
        </a:p>
      </dsp:txBody>
      <dsp:txXfrm>
        <a:off x="3457016" y="1579142"/>
        <a:ext cx="1308393" cy="1869586"/>
      </dsp:txXfrm>
    </dsp:sp>
    <dsp:sp modelId="{640F6AD1-F585-40D9-8574-6B31B6AA2D59}">
      <dsp:nvSpPr>
        <dsp:cNvPr id="0" name=""/>
        <dsp:cNvSpPr/>
      </dsp:nvSpPr>
      <dsp:spPr>
        <a:xfrm>
          <a:off x="5077849" y="1508361"/>
          <a:ext cx="1716688" cy="2011148"/>
        </a:xfrm>
        <a:prstGeom prst="roundRect">
          <a:avLst/>
        </a:prstGeom>
        <a:gradFill rotWithShape="0">
          <a:gsLst>
            <a:gs pos="0">
              <a:srgbClr val="0064A4">
                <a:hueOff val="526746"/>
                <a:satOff val="-29779"/>
                <a:lumOff val="-4118"/>
                <a:alphaOff val="0"/>
                <a:satMod val="103000"/>
                <a:lumMod val="102000"/>
                <a:tint val="94000"/>
              </a:srgbClr>
            </a:gs>
            <a:gs pos="0">
              <a:srgbClr val="0064A4">
                <a:lumMod val="40000"/>
                <a:lumOff val="60000"/>
              </a:srgbClr>
            </a:gs>
            <a:gs pos="100000">
              <a:srgbClr val="0064A4">
                <a:hueOff val="526746"/>
                <a:satOff val="-29779"/>
                <a:lumOff val="-4118"/>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b="1" kern="1200" dirty="0">
              <a:solidFill>
                <a:sysClr val="window" lastClr="FFFFFF"/>
              </a:solidFill>
              <a:latin typeface="Arial"/>
              <a:ea typeface="+mn-ea"/>
              <a:cs typeface="+mn-cs"/>
            </a:rPr>
            <a:t>Process Template Transaction</a:t>
          </a:r>
        </a:p>
      </dsp:txBody>
      <dsp:txXfrm>
        <a:off x="5161651" y="1592163"/>
        <a:ext cx="1549084" cy="1843544"/>
      </dsp:txXfrm>
    </dsp:sp>
    <dsp:sp modelId="{451925E2-D2FA-4057-B830-9CFBC8FE444E}">
      <dsp:nvSpPr>
        <dsp:cNvPr id="0" name=""/>
        <dsp:cNvSpPr/>
      </dsp:nvSpPr>
      <dsp:spPr>
        <a:xfrm>
          <a:off x="7036198" y="1508361"/>
          <a:ext cx="1449955" cy="2011148"/>
        </a:xfrm>
        <a:prstGeom prst="roundRect">
          <a:avLst/>
        </a:prstGeom>
        <a:gradFill rotWithShape="0">
          <a:gsLst>
            <a:gs pos="0">
              <a:srgbClr val="00B050"/>
            </a:gs>
            <a:gs pos="100000">
              <a:srgbClr val="0064A4">
                <a:hueOff val="702328"/>
                <a:satOff val="-39705"/>
                <a:lumOff val="-5490"/>
                <a:alphaOff val="0"/>
                <a:satMod val="110000"/>
                <a:lumMod val="100000"/>
                <a:shade val="100000"/>
              </a:srgbClr>
            </a:gs>
            <a:gs pos="100000">
              <a:srgbClr val="0064A4">
                <a:hueOff val="702328"/>
                <a:satOff val="-39705"/>
                <a:lumOff val="-549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b="1" kern="1200" dirty="0">
              <a:solidFill>
                <a:sysClr val="window" lastClr="FFFFFF"/>
              </a:solidFill>
              <a:latin typeface="Arial"/>
              <a:ea typeface="+mn-ea"/>
              <a:cs typeface="+mn-cs"/>
            </a:rPr>
            <a:t>View Employee Data</a:t>
          </a:r>
        </a:p>
      </dsp:txBody>
      <dsp:txXfrm>
        <a:off x="7106979" y="1579142"/>
        <a:ext cx="1308393" cy="1869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E7FA7-2200-474A-A99F-3A974246DA53}">
      <dsp:nvSpPr>
        <dsp:cNvPr id="0" name=""/>
        <dsp:cNvSpPr/>
      </dsp:nvSpPr>
      <dsp:spPr>
        <a:xfrm>
          <a:off x="-4238484" y="-650309"/>
          <a:ext cx="5050090" cy="5050090"/>
        </a:xfrm>
        <a:prstGeom prst="blockArc">
          <a:avLst>
            <a:gd name="adj1" fmla="val 18900000"/>
            <a:gd name="adj2" fmla="val 2700000"/>
            <a:gd name="adj3" fmla="val 42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E2854F-B583-49DF-9080-F695508E16EF}">
      <dsp:nvSpPr>
        <dsp:cNvPr id="0" name=""/>
        <dsp:cNvSpPr/>
      </dsp:nvSpPr>
      <dsp:spPr>
        <a:xfrm>
          <a:off x="425214" y="288259"/>
          <a:ext cx="3291425" cy="576818"/>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850" tIns="50800" rIns="50800" bIns="50800" numCol="1" spcCol="1270" anchor="ctr" anchorCtr="0">
          <a:noAutofit/>
        </a:bodyPr>
        <a:lstStyle/>
        <a:p>
          <a:pPr lvl="0" algn="l" defTabSz="889000">
            <a:lnSpc>
              <a:spcPct val="90000"/>
            </a:lnSpc>
            <a:spcBef>
              <a:spcPct val="0"/>
            </a:spcBef>
            <a:spcAft>
              <a:spcPct val="35000"/>
            </a:spcAft>
          </a:pPr>
          <a:r>
            <a:rPr lang="en-US" sz="2000" b="1" kern="1200" dirty="0">
              <a:solidFill>
                <a:schemeClr val="bg1"/>
              </a:solidFill>
            </a:rPr>
            <a:t>Template Transactions Overview</a:t>
          </a:r>
        </a:p>
      </dsp:txBody>
      <dsp:txXfrm>
        <a:off x="425214" y="288259"/>
        <a:ext cx="3291425" cy="576818"/>
      </dsp:txXfrm>
    </dsp:sp>
    <dsp:sp modelId="{471854D1-846C-4B50-8281-77CAD1429FF9}">
      <dsp:nvSpPr>
        <dsp:cNvPr id="0" name=""/>
        <dsp:cNvSpPr/>
      </dsp:nvSpPr>
      <dsp:spPr>
        <a:xfrm>
          <a:off x="64702" y="216157"/>
          <a:ext cx="721023" cy="721023"/>
        </a:xfrm>
        <a:prstGeom prst="ellipse">
          <a:avLst/>
        </a:prstGeom>
        <a:solidFill>
          <a:schemeClr val="lt1">
            <a:hueOff val="0"/>
            <a:satOff val="0"/>
            <a:lumOff val="0"/>
            <a:alphaOff val="0"/>
          </a:schemeClr>
        </a:solidFill>
        <a:ln w="25400" cap="flat" cmpd="sng" algn="ctr">
          <a:solidFill>
            <a:srgbClr val="09548D"/>
          </a:solidFill>
          <a:prstDash val="solid"/>
        </a:ln>
        <a:effectLst/>
      </dsp:spPr>
      <dsp:style>
        <a:lnRef idx="2">
          <a:scrgbClr r="0" g="0" b="0"/>
        </a:lnRef>
        <a:fillRef idx="1">
          <a:scrgbClr r="0" g="0" b="0"/>
        </a:fillRef>
        <a:effectRef idx="0">
          <a:scrgbClr r="0" g="0" b="0"/>
        </a:effectRef>
        <a:fontRef idx="minor"/>
      </dsp:style>
    </dsp:sp>
    <dsp:sp modelId="{340503F1-F8DF-4311-A028-91AB6F39A540}">
      <dsp:nvSpPr>
        <dsp:cNvPr id="0" name=""/>
        <dsp:cNvSpPr/>
      </dsp:nvSpPr>
      <dsp:spPr>
        <a:xfrm>
          <a:off x="755917" y="1153637"/>
          <a:ext cx="2960722" cy="576818"/>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850"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Full </a:t>
          </a:r>
          <a:r>
            <a:rPr lang="en-US" sz="2400" b="1" kern="1200" dirty="0"/>
            <a:t>Hire</a:t>
          </a:r>
        </a:p>
      </dsp:txBody>
      <dsp:txXfrm>
        <a:off x="755917" y="1153637"/>
        <a:ext cx="2960722" cy="576818"/>
      </dsp:txXfrm>
    </dsp:sp>
    <dsp:sp modelId="{CC02BE62-3B7D-4461-9C39-EC575DDD736B}">
      <dsp:nvSpPr>
        <dsp:cNvPr id="0" name=""/>
        <dsp:cNvSpPr/>
      </dsp:nvSpPr>
      <dsp:spPr>
        <a:xfrm>
          <a:off x="395405" y="1081535"/>
          <a:ext cx="721023" cy="721023"/>
        </a:xfrm>
        <a:prstGeom prst="ellipse">
          <a:avLst/>
        </a:prstGeom>
        <a:solidFill>
          <a:schemeClr val="lt1">
            <a:hueOff val="0"/>
            <a:satOff val="0"/>
            <a:lumOff val="0"/>
            <a:alphaOff val="0"/>
          </a:schemeClr>
        </a:solidFill>
        <a:ln w="25400" cap="flat" cmpd="sng" algn="ctr">
          <a:solidFill>
            <a:srgbClr val="1D579B"/>
          </a:solidFill>
          <a:prstDash val="solid"/>
        </a:ln>
        <a:effectLst/>
      </dsp:spPr>
      <dsp:style>
        <a:lnRef idx="2">
          <a:scrgbClr r="0" g="0" b="0"/>
        </a:lnRef>
        <a:fillRef idx="1">
          <a:scrgbClr r="0" g="0" b="0"/>
        </a:fillRef>
        <a:effectRef idx="0">
          <a:scrgbClr r="0" g="0" b="0"/>
        </a:effectRef>
        <a:fontRef idx="minor"/>
      </dsp:style>
    </dsp:sp>
    <dsp:sp modelId="{65241EB3-3C4B-43AD-BA5B-E6DC4D8AFDDF}">
      <dsp:nvSpPr>
        <dsp:cNvPr id="0" name=""/>
        <dsp:cNvSpPr/>
      </dsp:nvSpPr>
      <dsp:spPr>
        <a:xfrm>
          <a:off x="755917" y="2019015"/>
          <a:ext cx="2960722" cy="576818"/>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850"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Concurrent Hire</a:t>
          </a:r>
          <a:endParaRPr lang="en-US" sz="2400" b="1" kern="1200" dirty="0"/>
        </a:p>
      </dsp:txBody>
      <dsp:txXfrm>
        <a:off x="755917" y="2019015"/>
        <a:ext cx="2960722" cy="576818"/>
      </dsp:txXfrm>
    </dsp:sp>
    <dsp:sp modelId="{D3708EAF-8574-41D2-90B9-9AA84178D7F0}">
      <dsp:nvSpPr>
        <dsp:cNvPr id="0" name=""/>
        <dsp:cNvSpPr/>
      </dsp:nvSpPr>
      <dsp:spPr>
        <a:xfrm>
          <a:off x="395405" y="1946913"/>
          <a:ext cx="721023" cy="72102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89CAC6-D76D-4F29-90FB-14FB96FFA4AC}">
      <dsp:nvSpPr>
        <dsp:cNvPr id="0" name=""/>
        <dsp:cNvSpPr/>
      </dsp:nvSpPr>
      <dsp:spPr>
        <a:xfrm>
          <a:off x="425214" y="2884393"/>
          <a:ext cx="3291425" cy="576818"/>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850"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Approvals and Status</a:t>
          </a:r>
          <a:endParaRPr lang="en-US" sz="2400" b="1" kern="1200" dirty="0"/>
        </a:p>
      </dsp:txBody>
      <dsp:txXfrm>
        <a:off x="425214" y="2884393"/>
        <a:ext cx="3291425" cy="576818"/>
      </dsp:txXfrm>
    </dsp:sp>
    <dsp:sp modelId="{B1723BF4-D7DD-4C17-A6F3-37C20564B5D8}">
      <dsp:nvSpPr>
        <dsp:cNvPr id="0" name=""/>
        <dsp:cNvSpPr/>
      </dsp:nvSpPr>
      <dsp:spPr>
        <a:xfrm>
          <a:off x="64702" y="2812291"/>
          <a:ext cx="721023" cy="721023"/>
        </a:xfrm>
        <a:prstGeom prst="ellipse">
          <a:avLst/>
        </a:prstGeom>
        <a:solidFill>
          <a:schemeClr val="lt1">
            <a:hueOff val="0"/>
            <a:satOff val="0"/>
            <a:lumOff val="0"/>
            <a:alphaOff val="0"/>
          </a:schemeClr>
        </a:solidFill>
        <a:ln w="25400" cap="flat" cmpd="sng" algn="ctr">
          <a:solidFill>
            <a:srgbClr val="1D579B"/>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E1670-D66D-4188-8BF4-4EFBAB8E837A}">
      <dsp:nvSpPr>
        <dsp:cNvPr id="0" name=""/>
        <dsp:cNvSpPr/>
      </dsp:nvSpPr>
      <dsp:spPr>
        <a:xfrm>
          <a:off x="793351" y="0"/>
          <a:ext cx="7883434" cy="5128445"/>
        </a:xfrm>
        <a:prstGeom prst="rightArrow">
          <a:avLst/>
        </a:prstGeom>
        <a:gradFill rotWithShape="0">
          <a:gsLst>
            <a:gs pos="0">
              <a:srgbClr val="0064A4">
                <a:tint val="40000"/>
                <a:hueOff val="0"/>
                <a:satOff val="0"/>
                <a:lumOff val="0"/>
                <a:alphaOff val="0"/>
                <a:satMod val="103000"/>
                <a:lumMod val="102000"/>
                <a:tint val="94000"/>
              </a:srgbClr>
            </a:gs>
            <a:gs pos="50000">
              <a:srgbClr val="0064A4">
                <a:tint val="40000"/>
                <a:hueOff val="0"/>
                <a:satOff val="0"/>
                <a:lumOff val="0"/>
                <a:alphaOff val="0"/>
                <a:satMod val="110000"/>
                <a:lumMod val="100000"/>
                <a:shade val="100000"/>
              </a:srgbClr>
            </a:gs>
            <a:gs pos="100000">
              <a:srgbClr val="0064A4">
                <a:tint val="40000"/>
                <a:hueOff val="0"/>
                <a:satOff val="0"/>
                <a:lumOff val="0"/>
                <a:alphaOff val="0"/>
                <a:lumMod val="99000"/>
                <a:satMod val="120000"/>
                <a:shade val="78000"/>
              </a:srgb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2FA13B4-7554-448D-B88A-0ADD25809C46}">
      <dsp:nvSpPr>
        <dsp:cNvPr id="0" name=""/>
        <dsp:cNvSpPr/>
      </dsp:nvSpPr>
      <dsp:spPr>
        <a:xfrm>
          <a:off x="188792" y="1538533"/>
          <a:ext cx="1674749" cy="2051378"/>
        </a:xfrm>
        <a:prstGeom prst="roundRect">
          <a:avLst/>
        </a:prstGeom>
        <a:solidFill>
          <a:srgbClr val="0064A4">
            <a:hueOff val="0"/>
            <a:satOff val="0"/>
            <a:lumOff val="0"/>
          </a:srgb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kern="0" spc="0" baseline="0" dirty="0">
              <a:solidFill>
                <a:sysClr val="window" lastClr="FFFFFF"/>
              </a:solidFill>
              <a:latin typeface="Arial"/>
              <a:ea typeface="+mn-ea"/>
              <a:cs typeface="+mn-cs"/>
            </a:rPr>
            <a:t>Review </a:t>
          </a:r>
          <a:r>
            <a:rPr lang="en-US" sz="1600" b="1" kern="0" spc="0" baseline="0" dirty="0">
              <a:solidFill>
                <a:sysClr val="window" lastClr="FFFFFF"/>
              </a:solidFill>
              <a:latin typeface="Arial"/>
              <a:ea typeface="+mn-ea"/>
              <a:cs typeface="+mn-cs"/>
            </a:rPr>
            <a:t>Person Org Summary </a:t>
          </a:r>
          <a:r>
            <a:rPr lang="en-US" sz="1600" kern="0" spc="0" baseline="0" dirty="0" smtClean="0">
              <a:solidFill>
                <a:sysClr val="window" lastClr="FFFFFF"/>
              </a:solidFill>
              <a:latin typeface="Arial"/>
              <a:ea typeface="+mn-ea"/>
              <a:cs typeface="+mn-cs"/>
            </a:rPr>
            <a:t>page and conduct search using </a:t>
          </a:r>
          <a:r>
            <a:rPr lang="en-US" sz="1600" b="1" kern="0" spc="0" baseline="0" dirty="0" smtClean="0">
              <a:solidFill>
                <a:sysClr val="window" lastClr="FFFFFF"/>
              </a:solidFill>
              <a:latin typeface="Arial"/>
              <a:ea typeface="+mn-ea"/>
              <a:cs typeface="+mn-cs"/>
            </a:rPr>
            <a:t>Search/Match</a:t>
          </a:r>
          <a:endParaRPr lang="en-US" sz="1600" b="1" kern="0" spc="0" baseline="0" dirty="0">
            <a:solidFill>
              <a:sysClr val="window" lastClr="FFFFFF"/>
            </a:solidFill>
            <a:latin typeface="Arial"/>
            <a:ea typeface="+mn-ea"/>
            <a:cs typeface="+mn-cs"/>
          </a:endParaRPr>
        </a:p>
      </dsp:txBody>
      <dsp:txXfrm>
        <a:off x="270547" y="1620288"/>
        <a:ext cx="1511239" cy="1887868"/>
      </dsp:txXfrm>
    </dsp:sp>
    <dsp:sp modelId="{E622D688-5EFF-4F9D-9F3A-16D294BAC2FC}">
      <dsp:nvSpPr>
        <dsp:cNvPr id="0" name=""/>
        <dsp:cNvSpPr/>
      </dsp:nvSpPr>
      <dsp:spPr>
        <a:xfrm>
          <a:off x="2091113" y="1538533"/>
          <a:ext cx="1576220" cy="2051378"/>
        </a:xfrm>
        <a:prstGeom prst="roundRect">
          <a:avLst/>
        </a:prstGeom>
        <a:gradFill rotWithShape="0">
          <a:gsLst>
            <a:gs pos="0">
              <a:srgbClr val="0064A4">
                <a:hueOff val="175582"/>
                <a:satOff val="-9926"/>
                <a:lumOff val="-1373"/>
                <a:alphaOff val="0"/>
                <a:satMod val="103000"/>
                <a:lumMod val="102000"/>
                <a:tint val="94000"/>
              </a:srgbClr>
            </a:gs>
            <a:gs pos="50000">
              <a:srgbClr val="0064A4">
                <a:hueOff val="175582"/>
                <a:satOff val="-9926"/>
                <a:lumOff val="-1373"/>
                <a:alphaOff val="0"/>
                <a:satMod val="110000"/>
                <a:lumMod val="100000"/>
                <a:shade val="100000"/>
              </a:srgbClr>
            </a:gs>
            <a:gs pos="100000">
              <a:srgbClr val="0064A4">
                <a:hueOff val="175582"/>
                <a:satOff val="-9926"/>
                <a:lumOff val="-1373"/>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kern="1200" baseline="0" dirty="0">
              <a:solidFill>
                <a:sysClr val="window" lastClr="FFFFFF"/>
              </a:solidFill>
              <a:latin typeface="Arial"/>
              <a:ea typeface="+mn-ea"/>
              <a:cs typeface="+mn-cs"/>
            </a:rPr>
            <a:t>Navigate to the </a:t>
          </a:r>
          <a:r>
            <a:rPr lang="en-US" sz="1600" b="1" kern="1200" baseline="0" dirty="0">
              <a:solidFill>
                <a:sysClr val="window" lastClr="FFFFFF"/>
              </a:solidFill>
              <a:latin typeface="Arial"/>
              <a:ea typeface="+mn-ea"/>
              <a:cs typeface="+mn-cs"/>
            </a:rPr>
            <a:t>Smart HR Transactions </a:t>
          </a:r>
          <a:r>
            <a:rPr lang="en-US" sz="1600" kern="1200" baseline="0" dirty="0">
              <a:solidFill>
                <a:sysClr val="window" lastClr="FFFFFF"/>
              </a:solidFill>
              <a:latin typeface="Arial"/>
              <a:ea typeface="+mn-ea"/>
              <a:cs typeface="+mn-cs"/>
            </a:rPr>
            <a:t>page</a:t>
          </a:r>
        </a:p>
      </dsp:txBody>
      <dsp:txXfrm>
        <a:off x="2168058" y="1615478"/>
        <a:ext cx="1422330" cy="1897488"/>
      </dsp:txXfrm>
    </dsp:sp>
    <dsp:sp modelId="{7BE2C09B-77B4-4CEB-9C8F-74C2AA2A71DE}">
      <dsp:nvSpPr>
        <dsp:cNvPr id="0" name=""/>
        <dsp:cNvSpPr/>
      </dsp:nvSpPr>
      <dsp:spPr>
        <a:xfrm>
          <a:off x="3853157" y="1538533"/>
          <a:ext cx="2129914" cy="2051378"/>
        </a:xfrm>
        <a:prstGeom prst="roundRect">
          <a:avLst/>
        </a:prstGeom>
        <a:gradFill rotWithShape="0">
          <a:gsLst>
            <a:gs pos="0">
              <a:srgbClr val="0064A4">
                <a:hueOff val="351164"/>
                <a:satOff val="-19853"/>
                <a:lumOff val="-2745"/>
                <a:alphaOff val="0"/>
                <a:satMod val="103000"/>
                <a:lumMod val="102000"/>
                <a:tint val="94000"/>
              </a:srgbClr>
            </a:gs>
            <a:gs pos="50000">
              <a:srgbClr val="0064A4">
                <a:hueOff val="351164"/>
                <a:satOff val="-19853"/>
                <a:lumOff val="-2745"/>
                <a:alphaOff val="0"/>
                <a:satMod val="110000"/>
                <a:lumMod val="100000"/>
                <a:shade val="100000"/>
              </a:srgbClr>
            </a:gs>
            <a:gs pos="100000">
              <a:srgbClr val="0064A4">
                <a:hueOff val="351164"/>
                <a:satOff val="-19853"/>
                <a:lumOff val="-2745"/>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kern="1200" spc="0" baseline="0" dirty="0">
              <a:solidFill>
                <a:sysClr val="window" lastClr="FFFFFF"/>
              </a:solidFill>
              <a:latin typeface="Arial"/>
              <a:ea typeface="+mn-ea"/>
              <a:cs typeface="+mn-cs"/>
            </a:rPr>
            <a:t>Select </a:t>
          </a:r>
          <a:r>
            <a:rPr lang="en-US" sz="1600" kern="1200" spc="0" baseline="0" dirty="0" smtClean="0">
              <a:solidFill>
                <a:sysClr val="window" lastClr="FFFFFF"/>
              </a:solidFill>
              <a:latin typeface="Arial"/>
              <a:ea typeface="+mn-ea"/>
              <a:cs typeface="+mn-cs"/>
            </a:rPr>
            <a:t>the </a:t>
          </a:r>
          <a:r>
            <a:rPr lang="en-US" sz="1400" b="1" kern="1200" spc="0" baseline="0" dirty="0" smtClean="0">
              <a:solidFill>
                <a:sysClr val="window" lastClr="FFFFFF"/>
              </a:solidFill>
              <a:latin typeface="Arial"/>
              <a:ea typeface="+mn-ea"/>
              <a:cs typeface="+mn-cs"/>
            </a:rPr>
            <a:t>UC_FULL_HIRE</a:t>
          </a:r>
          <a:r>
            <a:rPr lang="en-US" sz="1600" kern="1200" spc="0" baseline="0" dirty="0" smtClean="0">
              <a:solidFill>
                <a:sysClr val="window" lastClr="FFFFFF"/>
              </a:solidFill>
              <a:latin typeface="Arial"/>
              <a:ea typeface="+mn-ea"/>
              <a:cs typeface="+mn-cs"/>
            </a:rPr>
            <a:t> template for Staff or </a:t>
          </a:r>
          <a:r>
            <a:rPr lang="en-US" sz="1400" b="1" kern="1200" spc="0" baseline="0" dirty="0" smtClean="0">
              <a:solidFill>
                <a:sysClr val="window" lastClr="FFFFFF"/>
              </a:solidFill>
              <a:latin typeface="Arial"/>
              <a:ea typeface="+mn-ea"/>
              <a:cs typeface="+mn-cs"/>
            </a:rPr>
            <a:t>UC_FULL_HIRE_AC</a:t>
          </a:r>
          <a:r>
            <a:rPr lang="en-US" sz="1600" kern="1200" spc="0" baseline="0" dirty="0" smtClean="0">
              <a:solidFill>
                <a:sysClr val="window" lastClr="FFFFFF"/>
              </a:solidFill>
              <a:latin typeface="Arial"/>
              <a:ea typeface="+mn-ea"/>
              <a:cs typeface="+mn-cs"/>
            </a:rPr>
            <a:t> for Academic</a:t>
          </a:r>
          <a:endParaRPr lang="en-US" sz="1600" kern="1200" spc="0" baseline="0" dirty="0">
            <a:solidFill>
              <a:sysClr val="window" lastClr="FFFFFF"/>
            </a:solidFill>
            <a:latin typeface="Arial"/>
            <a:ea typeface="+mn-ea"/>
            <a:cs typeface="+mn-cs"/>
          </a:endParaRPr>
        </a:p>
      </dsp:txBody>
      <dsp:txXfrm>
        <a:off x="3953297" y="1638673"/>
        <a:ext cx="1929634" cy="1851098"/>
      </dsp:txXfrm>
    </dsp:sp>
    <dsp:sp modelId="{640F6AD1-F585-40D9-8574-6B31B6AA2D59}">
      <dsp:nvSpPr>
        <dsp:cNvPr id="0" name=""/>
        <dsp:cNvSpPr/>
      </dsp:nvSpPr>
      <dsp:spPr>
        <a:xfrm>
          <a:off x="6159443" y="1538533"/>
          <a:ext cx="1616610" cy="2051378"/>
        </a:xfrm>
        <a:prstGeom prst="roundRect">
          <a:avLst/>
        </a:prstGeom>
        <a:gradFill rotWithShape="0">
          <a:gsLst>
            <a:gs pos="0">
              <a:srgbClr val="0064A4">
                <a:hueOff val="526746"/>
                <a:satOff val="-29779"/>
                <a:lumOff val="-4118"/>
                <a:alphaOff val="0"/>
                <a:satMod val="103000"/>
                <a:lumMod val="102000"/>
                <a:tint val="94000"/>
              </a:srgbClr>
            </a:gs>
            <a:gs pos="0">
              <a:srgbClr val="0064A4">
                <a:lumMod val="40000"/>
                <a:lumOff val="60000"/>
              </a:srgbClr>
            </a:gs>
            <a:gs pos="100000">
              <a:srgbClr val="0064A4">
                <a:hueOff val="526746"/>
                <a:satOff val="-29779"/>
                <a:lumOff val="-4118"/>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b="1" kern="1200" dirty="0" smtClean="0">
              <a:solidFill>
                <a:sysClr val="window" lastClr="FFFFFF"/>
              </a:solidFill>
              <a:latin typeface="Arial"/>
              <a:ea typeface="+mn-ea"/>
              <a:cs typeface="+mn-cs"/>
            </a:rPr>
            <a:t>Enter </a:t>
          </a:r>
          <a:r>
            <a:rPr lang="en-US" sz="1600" b="1" kern="1200" dirty="0">
              <a:solidFill>
                <a:sysClr val="window" lastClr="FFFFFF"/>
              </a:solidFill>
              <a:latin typeface="Arial"/>
              <a:ea typeface="+mn-ea"/>
              <a:cs typeface="+mn-cs"/>
            </a:rPr>
            <a:t>hire details </a:t>
          </a:r>
          <a:r>
            <a:rPr lang="en-US" sz="1600" kern="1200" dirty="0">
              <a:solidFill>
                <a:sysClr val="window" lastClr="FFFFFF"/>
              </a:solidFill>
              <a:latin typeface="Arial"/>
              <a:ea typeface="+mn-ea"/>
              <a:cs typeface="+mn-cs"/>
            </a:rPr>
            <a:t>and attach </a:t>
          </a:r>
          <a:r>
            <a:rPr lang="en-US" sz="1600" kern="1200" dirty="0" smtClean="0">
              <a:solidFill>
                <a:sysClr val="window" lastClr="FFFFFF"/>
              </a:solidFill>
              <a:latin typeface="Arial"/>
              <a:ea typeface="+mn-ea"/>
              <a:cs typeface="+mn-cs"/>
            </a:rPr>
            <a:t>supporting documentation </a:t>
          </a:r>
          <a:r>
            <a:rPr lang="en-US" sz="1600" kern="1200" dirty="0">
              <a:solidFill>
                <a:sysClr val="window" lastClr="FFFFFF"/>
              </a:solidFill>
              <a:latin typeface="Arial"/>
              <a:ea typeface="+mn-ea"/>
              <a:cs typeface="+mn-cs"/>
            </a:rPr>
            <a:t>as needed</a:t>
          </a:r>
          <a:endParaRPr lang="en-US" sz="1600" b="1" kern="1200" dirty="0">
            <a:solidFill>
              <a:sysClr val="window" lastClr="FFFFFF"/>
            </a:solidFill>
            <a:latin typeface="Arial"/>
            <a:ea typeface="+mn-ea"/>
            <a:cs typeface="+mn-cs"/>
          </a:endParaRPr>
        </a:p>
      </dsp:txBody>
      <dsp:txXfrm>
        <a:off x="6238359" y="1617449"/>
        <a:ext cx="1458778" cy="1893546"/>
      </dsp:txXfrm>
    </dsp:sp>
    <dsp:sp modelId="{451925E2-D2FA-4057-B830-9CFBC8FE444E}">
      <dsp:nvSpPr>
        <dsp:cNvPr id="0" name=""/>
        <dsp:cNvSpPr/>
      </dsp:nvSpPr>
      <dsp:spPr>
        <a:xfrm>
          <a:off x="7930410" y="1538533"/>
          <a:ext cx="1344152" cy="2051378"/>
        </a:xfrm>
        <a:prstGeom prst="roundRect">
          <a:avLst/>
        </a:prstGeom>
        <a:gradFill rotWithShape="0">
          <a:gsLst>
            <a:gs pos="0">
              <a:srgbClr val="00B050"/>
            </a:gs>
            <a:gs pos="100000">
              <a:srgbClr val="0064A4">
                <a:hueOff val="702328"/>
                <a:satOff val="-39705"/>
                <a:lumOff val="-5490"/>
                <a:alphaOff val="0"/>
                <a:satMod val="110000"/>
                <a:lumMod val="100000"/>
                <a:shade val="100000"/>
              </a:srgbClr>
            </a:gs>
            <a:gs pos="100000">
              <a:srgbClr val="0064A4">
                <a:hueOff val="702328"/>
                <a:satOff val="-39705"/>
                <a:lumOff val="-549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b="1" kern="1200" dirty="0">
              <a:solidFill>
                <a:sysClr val="window" lastClr="FFFFFF"/>
              </a:solidFill>
              <a:latin typeface="Arial"/>
              <a:ea typeface="+mn-ea"/>
              <a:cs typeface="+mn-cs"/>
            </a:rPr>
            <a:t>Save and Submit</a:t>
          </a:r>
        </a:p>
      </dsp:txBody>
      <dsp:txXfrm>
        <a:off x="7996026" y="1604149"/>
        <a:ext cx="1212920" cy="19201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E7FA7-2200-474A-A99F-3A974246DA53}">
      <dsp:nvSpPr>
        <dsp:cNvPr id="0" name=""/>
        <dsp:cNvSpPr/>
      </dsp:nvSpPr>
      <dsp:spPr>
        <a:xfrm>
          <a:off x="-4238484" y="-650309"/>
          <a:ext cx="5050090" cy="5050090"/>
        </a:xfrm>
        <a:prstGeom prst="blockArc">
          <a:avLst>
            <a:gd name="adj1" fmla="val 18900000"/>
            <a:gd name="adj2" fmla="val 2700000"/>
            <a:gd name="adj3" fmla="val 42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E2854F-B583-49DF-9080-F695508E16EF}">
      <dsp:nvSpPr>
        <dsp:cNvPr id="0" name=""/>
        <dsp:cNvSpPr/>
      </dsp:nvSpPr>
      <dsp:spPr>
        <a:xfrm>
          <a:off x="425214" y="288259"/>
          <a:ext cx="3291425" cy="576818"/>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850" tIns="50800" rIns="50800" bIns="50800" numCol="1" spcCol="1270" anchor="ctr" anchorCtr="0">
          <a:noAutofit/>
        </a:bodyPr>
        <a:lstStyle/>
        <a:p>
          <a:pPr lvl="0" algn="l" defTabSz="889000">
            <a:lnSpc>
              <a:spcPct val="90000"/>
            </a:lnSpc>
            <a:spcBef>
              <a:spcPct val="0"/>
            </a:spcBef>
            <a:spcAft>
              <a:spcPct val="35000"/>
            </a:spcAft>
          </a:pPr>
          <a:r>
            <a:rPr lang="en-US" sz="2000" b="1" kern="1200" dirty="0">
              <a:solidFill>
                <a:schemeClr val="bg1"/>
              </a:solidFill>
            </a:rPr>
            <a:t>Template Transactions Overview</a:t>
          </a:r>
        </a:p>
      </dsp:txBody>
      <dsp:txXfrm>
        <a:off x="425214" y="288259"/>
        <a:ext cx="3291425" cy="576818"/>
      </dsp:txXfrm>
    </dsp:sp>
    <dsp:sp modelId="{471854D1-846C-4B50-8281-77CAD1429FF9}">
      <dsp:nvSpPr>
        <dsp:cNvPr id="0" name=""/>
        <dsp:cNvSpPr/>
      </dsp:nvSpPr>
      <dsp:spPr>
        <a:xfrm>
          <a:off x="64702" y="216157"/>
          <a:ext cx="721023" cy="721023"/>
        </a:xfrm>
        <a:prstGeom prst="ellipse">
          <a:avLst/>
        </a:prstGeom>
        <a:solidFill>
          <a:schemeClr val="lt1">
            <a:hueOff val="0"/>
            <a:satOff val="0"/>
            <a:lumOff val="0"/>
            <a:alphaOff val="0"/>
          </a:schemeClr>
        </a:solidFill>
        <a:ln w="25400" cap="flat" cmpd="sng" algn="ctr">
          <a:solidFill>
            <a:srgbClr val="09548D"/>
          </a:solidFill>
          <a:prstDash val="solid"/>
        </a:ln>
        <a:effectLst/>
      </dsp:spPr>
      <dsp:style>
        <a:lnRef idx="2">
          <a:scrgbClr r="0" g="0" b="0"/>
        </a:lnRef>
        <a:fillRef idx="1">
          <a:scrgbClr r="0" g="0" b="0"/>
        </a:fillRef>
        <a:effectRef idx="0">
          <a:scrgbClr r="0" g="0" b="0"/>
        </a:effectRef>
        <a:fontRef idx="minor"/>
      </dsp:style>
    </dsp:sp>
    <dsp:sp modelId="{340503F1-F8DF-4311-A028-91AB6F39A540}">
      <dsp:nvSpPr>
        <dsp:cNvPr id="0" name=""/>
        <dsp:cNvSpPr/>
      </dsp:nvSpPr>
      <dsp:spPr>
        <a:xfrm>
          <a:off x="755917" y="1153637"/>
          <a:ext cx="2960722" cy="576818"/>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850"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Full </a:t>
          </a:r>
          <a:r>
            <a:rPr lang="en-US" sz="2400" b="1" kern="1200" dirty="0"/>
            <a:t>Hire</a:t>
          </a:r>
        </a:p>
      </dsp:txBody>
      <dsp:txXfrm>
        <a:off x="755917" y="1153637"/>
        <a:ext cx="2960722" cy="576818"/>
      </dsp:txXfrm>
    </dsp:sp>
    <dsp:sp modelId="{CC02BE62-3B7D-4461-9C39-EC575DDD736B}">
      <dsp:nvSpPr>
        <dsp:cNvPr id="0" name=""/>
        <dsp:cNvSpPr/>
      </dsp:nvSpPr>
      <dsp:spPr>
        <a:xfrm>
          <a:off x="395405" y="1081535"/>
          <a:ext cx="721023" cy="721023"/>
        </a:xfrm>
        <a:prstGeom prst="ellipse">
          <a:avLst/>
        </a:prstGeom>
        <a:solidFill>
          <a:schemeClr val="lt1">
            <a:hueOff val="0"/>
            <a:satOff val="0"/>
            <a:lumOff val="0"/>
            <a:alphaOff val="0"/>
          </a:schemeClr>
        </a:solidFill>
        <a:ln w="25400" cap="flat" cmpd="sng" algn="ctr">
          <a:solidFill>
            <a:srgbClr val="1D579B"/>
          </a:solidFill>
          <a:prstDash val="solid"/>
        </a:ln>
        <a:effectLst/>
      </dsp:spPr>
      <dsp:style>
        <a:lnRef idx="2">
          <a:scrgbClr r="0" g="0" b="0"/>
        </a:lnRef>
        <a:fillRef idx="1">
          <a:scrgbClr r="0" g="0" b="0"/>
        </a:fillRef>
        <a:effectRef idx="0">
          <a:scrgbClr r="0" g="0" b="0"/>
        </a:effectRef>
        <a:fontRef idx="minor"/>
      </dsp:style>
    </dsp:sp>
    <dsp:sp modelId="{17325049-0600-43F3-B5B6-F9D715A2773F}">
      <dsp:nvSpPr>
        <dsp:cNvPr id="0" name=""/>
        <dsp:cNvSpPr/>
      </dsp:nvSpPr>
      <dsp:spPr>
        <a:xfrm>
          <a:off x="755917" y="2019015"/>
          <a:ext cx="2960722" cy="576818"/>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850"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Concurrent Hire</a:t>
          </a:r>
          <a:endParaRPr lang="en-US" sz="2400" b="1" kern="1200" dirty="0"/>
        </a:p>
      </dsp:txBody>
      <dsp:txXfrm>
        <a:off x="755917" y="2019015"/>
        <a:ext cx="2960722" cy="576818"/>
      </dsp:txXfrm>
    </dsp:sp>
    <dsp:sp modelId="{055E711E-A1B8-4261-A490-B8E719C49399}">
      <dsp:nvSpPr>
        <dsp:cNvPr id="0" name=""/>
        <dsp:cNvSpPr/>
      </dsp:nvSpPr>
      <dsp:spPr>
        <a:xfrm>
          <a:off x="395405" y="1946913"/>
          <a:ext cx="721023" cy="72102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EA8472-A9ED-4829-BB83-A66E41AA8255}">
      <dsp:nvSpPr>
        <dsp:cNvPr id="0" name=""/>
        <dsp:cNvSpPr/>
      </dsp:nvSpPr>
      <dsp:spPr>
        <a:xfrm>
          <a:off x="425214" y="2884393"/>
          <a:ext cx="3291425" cy="576818"/>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850"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t>Approvals and Status</a:t>
          </a:r>
          <a:endParaRPr lang="en-US" sz="2400" b="1" kern="1200" dirty="0"/>
        </a:p>
      </dsp:txBody>
      <dsp:txXfrm>
        <a:off x="425214" y="2884393"/>
        <a:ext cx="3291425" cy="576818"/>
      </dsp:txXfrm>
    </dsp:sp>
    <dsp:sp modelId="{B1723BF4-D7DD-4C17-A6F3-37C20564B5D8}">
      <dsp:nvSpPr>
        <dsp:cNvPr id="0" name=""/>
        <dsp:cNvSpPr/>
      </dsp:nvSpPr>
      <dsp:spPr>
        <a:xfrm>
          <a:off x="64702" y="2812291"/>
          <a:ext cx="721023" cy="721023"/>
        </a:xfrm>
        <a:prstGeom prst="ellipse">
          <a:avLst/>
        </a:prstGeom>
        <a:solidFill>
          <a:schemeClr val="lt1">
            <a:hueOff val="0"/>
            <a:satOff val="0"/>
            <a:lumOff val="0"/>
            <a:alphaOff val="0"/>
          </a:schemeClr>
        </a:solidFill>
        <a:ln w="25400" cap="flat" cmpd="sng" algn="ctr">
          <a:solidFill>
            <a:srgbClr val="1D579B"/>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E1670-D66D-4188-8BF4-4EFBAB8E837A}">
      <dsp:nvSpPr>
        <dsp:cNvPr id="0" name=""/>
        <dsp:cNvSpPr/>
      </dsp:nvSpPr>
      <dsp:spPr>
        <a:xfrm>
          <a:off x="622220" y="0"/>
          <a:ext cx="7051833" cy="4833661"/>
        </a:xfrm>
        <a:prstGeom prst="rightArrow">
          <a:avLst/>
        </a:prstGeom>
        <a:gradFill rotWithShape="0">
          <a:gsLst>
            <a:gs pos="0">
              <a:srgbClr val="0064A4">
                <a:tint val="40000"/>
                <a:hueOff val="0"/>
                <a:satOff val="0"/>
                <a:lumOff val="0"/>
                <a:alphaOff val="0"/>
                <a:satMod val="103000"/>
                <a:lumMod val="102000"/>
                <a:tint val="94000"/>
              </a:srgbClr>
            </a:gs>
            <a:gs pos="50000">
              <a:srgbClr val="0064A4">
                <a:tint val="40000"/>
                <a:hueOff val="0"/>
                <a:satOff val="0"/>
                <a:lumOff val="0"/>
                <a:alphaOff val="0"/>
                <a:satMod val="110000"/>
                <a:lumMod val="100000"/>
                <a:shade val="100000"/>
              </a:srgbClr>
            </a:gs>
            <a:gs pos="100000">
              <a:srgbClr val="0064A4">
                <a:tint val="40000"/>
                <a:hueOff val="0"/>
                <a:satOff val="0"/>
                <a:lumOff val="0"/>
                <a:alphaOff val="0"/>
                <a:lumMod val="99000"/>
                <a:satMod val="120000"/>
                <a:shade val="78000"/>
              </a:srgb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2FA13B4-7554-448D-B88A-0ADD25809C46}">
      <dsp:nvSpPr>
        <dsp:cNvPr id="0" name=""/>
        <dsp:cNvSpPr/>
      </dsp:nvSpPr>
      <dsp:spPr>
        <a:xfrm>
          <a:off x="3645" y="1450098"/>
          <a:ext cx="1594035" cy="1933464"/>
        </a:xfrm>
        <a:prstGeom prst="roundRect">
          <a:avLst/>
        </a:prstGeom>
        <a:solidFill>
          <a:srgbClr val="0064A4">
            <a:hueOff val="0"/>
            <a:satOff val="0"/>
            <a:lumOff val="0"/>
          </a:srgb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ts val="0"/>
            </a:spcAft>
          </a:pPr>
          <a:r>
            <a:rPr lang="en-US" sz="1800" kern="0" spc="0" baseline="0" dirty="0">
              <a:solidFill>
                <a:sysClr val="window" lastClr="FFFFFF"/>
              </a:solidFill>
              <a:latin typeface="Arial"/>
              <a:ea typeface="+mn-ea"/>
              <a:cs typeface="+mn-cs"/>
            </a:rPr>
            <a:t>Review Person Org Summary page</a:t>
          </a:r>
        </a:p>
      </dsp:txBody>
      <dsp:txXfrm>
        <a:off x="81459" y="1527912"/>
        <a:ext cx="1438407" cy="1777836"/>
      </dsp:txXfrm>
    </dsp:sp>
    <dsp:sp modelId="{E622D688-5EFF-4F9D-9F3A-16D294BAC2FC}">
      <dsp:nvSpPr>
        <dsp:cNvPr id="0" name=""/>
        <dsp:cNvSpPr/>
      </dsp:nvSpPr>
      <dsp:spPr>
        <a:xfrm>
          <a:off x="1677382" y="1450098"/>
          <a:ext cx="1594035" cy="1933464"/>
        </a:xfrm>
        <a:prstGeom prst="roundRect">
          <a:avLst/>
        </a:prstGeom>
        <a:gradFill rotWithShape="0">
          <a:gsLst>
            <a:gs pos="0">
              <a:srgbClr val="0064A4">
                <a:hueOff val="175582"/>
                <a:satOff val="-9926"/>
                <a:lumOff val="-1373"/>
                <a:alphaOff val="0"/>
                <a:satMod val="103000"/>
                <a:lumMod val="102000"/>
                <a:tint val="94000"/>
              </a:srgbClr>
            </a:gs>
            <a:gs pos="50000">
              <a:srgbClr val="0064A4">
                <a:hueOff val="175582"/>
                <a:satOff val="-9926"/>
                <a:lumOff val="-1373"/>
                <a:alphaOff val="0"/>
                <a:satMod val="110000"/>
                <a:lumMod val="100000"/>
                <a:shade val="100000"/>
              </a:srgbClr>
            </a:gs>
            <a:gs pos="100000">
              <a:srgbClr val="0064A4">
                <a:hueOff val="175582"/>
                <a:satOff val="-9926"/>
                <a:lumOff val="-1373"/>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ts val="0"/>
            </a:spcAft>
          </a:pPr>
          <a:r>
            <a:rPr lang="en-US" sz="1800" kern="1200" baseline="0" dirty="0">
              <a:solidFill>
                <a:sysClr val="window" lastClr="FFFFFF"/>
              </a:solidFill>
              <a:latin typeface="Arial"/>
              <a:ea typeface="+mn-ea"/>
              <a:cs typeface="+mn-cs"/>
            </a:rPr>
            <a:t>Navigate to Smart HR Transactions page</a:t>
          </a:r>
        </a:p>
      </dsp:txBody>
      <dsp:txXfrm>
        <a:off x="1755196" y="1527912"/>
        <a:ext cx="1438407" cy="1777836"/>
      </dsp:txXfrm>
    </dsp:sp>
    <dsp:sp modelId="{640F6AD1-F585-40D9-8574-6B31B6AA2D59}">
      <dsp:nvSpPr>
        <dsp:cNvPr id="0" name=""/>
        <dsp:cNvSpPr/>
      </dsp:nvSpPr>
      <dsp:spPr>
        <a:xfrm>
          <a:off x="3351119" y="1450098"/>
          <a:ext cx="1594035" cy="1933464"/>
        </a:xfrm>
        <a:prstGeom prst="roundRect">
          <a:avLst/>
        </a:prstGeom>
        <a:gradFill rotWithShape="0">
          <a:gsLst>
            <a:gs pos="0">
              <a:srgbClr val="0064A4">
                <a:hueOff val="526746"/>
                <a:satOff val="-29779"/>
                <a:lumOff val="-4118"/>
                <a:alphaOff val="0"/>
                <a:satMod val="103000"/>
                <a:lumMod val="102000"/>
                <a:tint val="94000"/>
              </a:srgbClr>
            </a:gs>
            <a:gs pos="0">
              <a:srgbClr val="0064A4">
                <a:lumMod val="40000"/>
                <a:lumOff val="60000"/>
              </a:srgbClr>
            </a:gs>
            <a:gs pos="100000">
              <a:srgbClr val="0064A4">
                <a:hueOff val="526746"/>
                <a:satOff val="-29779"/>
                <a:lumOff val="-4118"/>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ts val="0"/>
            </a:spcAft>
          </a:pPr>
          <a:r>
            <a:rPr lang="en-US" sz="1800" b="0" kern="1200" dirty="0">
              <a:solidFill>
                <a:sysClr val="window" lastClr="FFFFFF"/>
              </a:solidFill>
              <a:latin typeface="Arial"/>
              <a:ea typeface="+mn-ea"/>
              <a:cs typeface="+mn-cs"/>
            </a:rPr>
            <a:t>Select the </a:t>
          </a:r>
          <a:r>
            <a:rPr lang="en-US" sz="1800" b="1" kern="1200" dirty="0">
              <a:solidFill>
                <a:sysClr val="window" lastClr="FFFFFF"/>
              </a:solidFill>
              <a:latin typeface="Arial"/>
              <a:ea typeface="+mn-ea"/>
              <a:cs typeface="+mn-cs"/>
            </a:rPr>
            <a:t>Concurrent Hire </a:t>
          </a:r>
          <a:r>
            <a:rPr lang="en-US" sz="1800" b="0" kern="1200" dirty="0">
              <a:solidFill>
                <a:sysClr val="window" lastClr="FFFFFF"/>
              </a:solidFill>
              <a:latin typeface="Arial"/>
              <a:ea typeface="+mn-ea"/>
              <a:cs typeface="+mn-cs"/>
            </a:rPr>
            <a:t>template</a:t>
          </a:r>
        </a:p>
      </dsp:txBody>
      <dsp:txXfrm>
        <a:off x="3428933" y="1527912"/>
        <a:ext cx="1438407" cy="1777836"/>
      </dsp:txXfrm>
    </dsp:sp>
    <dsp:sp modelId="{5FD208ED-9A1F-432E-A7F4-B08DF22A692B}">
      <dsp:nvSpPr>
        <dsp:cNvPr id="0" name=""/>
        <dsp:cNvSpPr/>
      </dsp:nvSpPr>
      <dsp:spPr>
        <a:xfrm>
          <a:off x="5024856" y="1450098"/>
          <a:ext cx="1594035" cy="1933464"/>
        </a:xfrm>
        <a:prstGeom prst="roundRect">
          <a:avLst/>
        </a:prstGeom>
        <a:gradFill rotWithShape="0">
          <a:gsLst>
            <a:gs pos="0">
              <a:srgbClr val="0064A4">
                <a:hueOff val="526746"/>
                <a:satOff val="-29779"/>
                <a:lumOff val="-4118"/>
                <a:alphaOff val="0"/>
                <a:satMod val="103000"/>
                <a:lumMod val="102000"/>
                <a:tint val="94000"/>
              </a:srgbClr>
            </a:gs>
            <a:gs pos="0">
              <a:srgbClr val="0064A4">
                <a:lumMod val="40000"/>
                <a:lumOff val="60000"/>
              </a:srgbClr>
            </a:gs>
            <a:gs pos="100000">
              <a:srgbClr val="0064A4">
                <a:hueOff val="526746"/>
                <a:satOff val="-29779"/>
                <a:lumOff val="-4118"/>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ysClr val="window" lastClr="FFFFFF"/>
              </a:solidFill>
              <a:latin typeface="Arial"/>
              <a:ea typeface="+mn-ea"/>
              <a:cs typeface="+mn-cs"/>
            </a:rPr>
            <a:t>Enter concurrent hire details </a:t>
          </a:r>
          <a:r>
            <a:rPr lang="en-US" sz="1400" b="0" kern="1200" dirty="0">
              <a:solidFill>
                <a:sysClr val="window" lastClr="FFFFFF"/>
              </a:solidFill>
              <a:latin typeface="Arial"/>
              <a:ea typeface="+mn-ea"/>
              <a:cs typeface="+mn-cs"/>
            </a:rPr>
            <a:t>and</a:t>
          </a:r>
          <a:r>
            <a:rPr lang="en-US" sz="1400" b="1" kern="1200" dirty="0">
              <a:solidFill>
                <a:sysClr val="window" lastClr="FFFFFF"/>
              </a:solidFill>
              <a:latin typeface="Arial"/>
              <a:ea typeface="+mn-ea"/>
              <a:cs typeface="+mn-cs"/>
            </a:rPr>
            <a:t> attach supporting documentation </a:t>
          </a:r>
          <a:r>
            <a:rPr lang="en-US" sz="1400" b="0" kern="1200" dirty="0">
              <a:solidFill>
                <a:sysClr val="window" lastClr="FFFFFF"/>
              </a:solidFill>
              <a:latin typeface="Arial"/>
              <a:ea typeface="+mn-ea"/>
              <a:cs typeface="+mn-cs"/>
            </a:rPr>
            <a:t>as needed</a:t>
          </a:r>
        </a:p>
      </dsp:txBody>
      <dsp:txXfrm>
        <a:off x="5102670" y="1527912"/>
        <a:ext cx="1438407" cy="1777836"/>
      </dsp:txXfrm>
    </dsp:sp>
    <dsp:sp modelId="{451925E2-D2FA-4057-B830-9CFBC8FE444E}">
      <dsp:nvSpPr>
        <dsp:cNvPr id="0" name=""/>
        <dsp:cNvSpPr/>
      </dsp:nvSpPr>
      <dsp:spPr>
        <a:xfrm>
          <a:off x="6698593" y="1450098"/>
          <a:ext cx="1594035" cy="1933464"/>
        </a:xfrm>
        <a:prstGeom prst="roundRect">
          <a:avLst/>
        </a:prstGeom>
        <a:gradFill rotWithShape="0">
          <a:gsLst>
            <a:gs pos="0">
              <a:srgbClr val="00B050"/>
            </a:gs>
            <a:gs pos="100000">
              <a:srgbClr val="0064A4">
                <a:hueOff val="702328"/>
                <a:satOff val="-39705"/>
                <a:lumOff val="-5490"/>
                <a:alphaOff val="0"/>
                <a:satMod val="110000"/>
                <a:lumMod val="100000"/>
                <a:shade val="100000"/>
              </a:srgbClr>
            </a:gs>
            <a:gs pos="100000">
              <a:srgbClr val="0064A4">
                <a:hueOff val="702328"/>
                <a:satOff val="-39705"/>
                <a:lumOff val="-549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ts val="0"/>
            </a:spcAft>
          </a:pPr>
          <a:r>
            <a:rPr lang="en-US" sz="1800" b="0" kern="1200" dirty="0">
              <a:solidFill>
                <a:sysClr val="window" lastClr="FFFFFF"/>
              </a:solidFill>
              <a:latin typeface="Arial"/>
              <a:ea typeface="+mn-ea"/>
              <a:cs typeface="+mn-cs"/>
            </a:rPr>
            <a:t>Click </a:t>
          </a:r>
          <a:r>
            <a:rPr lang="en-US" sz="1800" b="1" kern="1200" dirty="0">
              <a:solidFill>
                <a:sysClr val="window" lastClr="FFFFFF"/>
              </a:solidFill>
              <a:latin typeface="Arial"/>
              <a:ea typeface="+mn-ea"/>
              <a:cs typeface="+mn-cs"/>
            </a:rPr>
            <a:t>Save &amp; Submit for Review and Approval</a:t>
          </a:r>
        </a:p>
      </dsp:txBody>
      <dsp:txXfrm>
        <a:off x="6776407" y="1527912"/>
        <a:ext cx="1438407" cy="17778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2A186-9017-4EF8-AA0B-97ADF1DD0A59}">
      <dsp:nvSpPr>
        <dsp:cNvPr id="0" name=""/>
        <dsp:cNvSpPr/>
      </dsp:nvSpPr>
      <dsp:spPr>
        <a:xfrm>
          <a:off x="7233" y="670798"/>
          <a:ext cx="2161877" cy="1297126"/>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The Host location intends to Hire a current UC Employee</a:t>
          </a:r>
        </a:p>
      </dsp:txBody>
      <dsp:txXfrm>
        <a:off x="45225" y="708790"/>
        <a:ext cx="2085893" cy="1221142"/>
      </dsp:txXfrm>
    </dsp:sp>
    <dsp:sp modelId="{041BF1E8-D19C-46A4-B041-434DEB2CED16}">
      <dsp:nvSpPr>
        <dsp:cNvPr id="0" name=""/>
        <dsp:cNvSpPr/>
      </dsp:nvSpPr>
      <dsp:spPr>
        <a:xfrm>
          <a:off x="2359355" y="1051288"/>
          <a:ext cx="458317" cy="536145"/>
        </a:xfrm>
        <a:prstGeom prst="rightArrow">
          <a:avLst>
            <a:gd name="adj1" fmla="val 60000"/>
            <a:gd name="adj2" fmla="val 5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359355" y="1158517"/>
        <a:ext cx="320822" cy="321687"/>
      </dsp:txXfrm>
    </dsp:sp>
    <dsp:sp modelId="{CE7DB700-91F9-43D1-9EC2-C305951C1650}">
      <dsp:nvSpPr>
        <dsp:cNvPr id="0" name=""/>
        <dsp:cNvSpPr/>
      </dsp:nvSpPr>
      <dsp:spPr>
        <a:xfrm>
          <a:off x="3033861" y="670798"/>
          <a:ext cx="2161877" cy="1297126"/>
        </a:xfrm>
        <a:prstGeom prst="roundRect">
          <a:avLst>
            <a:gd name="adj" fmla="val 10000"/>
          </a:avLst>
        </a:prstGeom>
        <a:solidFill>
          <a:schemeClr val="accent5">
            <a:hueOff val="-1470669"/>
            <a:satOff val="-2046"/>
            <a:lumOff val="-78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The Host location completes MLA using Person Org Summary and Host job information </a:t>
          </a:r>
        </a:p>
      </dsp:txBody>
      <dsp:txXfrm>
        <a:off x="3071853" y="708790"/>
        <a:ext cx="2085893" cy="1221142"/>
      </dsp:txXfrm>
    </dsp:sp>
    <dsp:sp modelId="{099C7887-C9AC-46FE-B6B6-34901863B54B}">
      <dsp:nvSpPr>
        <dsp:cNvPr id="0" name=""/>
        <dsp:cNvSpPr/>
      </dsp:nvSpPr>
      <dsp:spPr>
        <a:xfrm>
          <a:off x="5385983" y="1051288"/>
          <a:ext cx="458317" cy="536145"/>
        </a:xfrm>
        <a:prstGeom prst="rightArrow">
          <a:avLst>
            <a:gd name="adj1" fmla="val 60000"/>
            <a:gd name="adj2" fmla="val 50000"/>
          </a:avLst>
        </a:prstGeom>
        <a:solidFill>
          <a:schemeClr val="accent5">
            <a:hueOff val="-1838336"/>
            <a:satOff val="-2557"/>
            <a:lumOff val="-98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5385983" y="1158517"/>
        <a:ext cx="320822" cy="321687"/>
      </dsp:txXfrm>
    </dsp:sp>
    <dsp:sp modelId="{FB3ED870-3EA7-41C4-A16C-BC94F2643D21}">
      <dsp:nvSpPr>
        <dsp:cNvPr id="0" name=""/>
        <dsp:cNvSpPr/>
      </dsp:nvSpPr>
      <dsp:spPr>
        <a:xfrm>
          <a:off x="6060489" y="670798"/>
          <a:ext cx="2161877" cy="1297126"/>
        </a:xfrm>
        <a:prstGeom prst="roundRect">
          <a:avLst>
            <a:gd name="adj" fmla="val 10000"/>
          </a:avLst>
        </a:prstGeom>
        <a:solidFill>
          <a:schemeClr val="accent5">
            <a:hueOff val="-2941338"/>
            <a:satOff val="-4091"/>
            <a:lumOff val="-156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The Host location sends MLA to Home Location </a:t>
          </a:r>
        </a:p>
      </dsp:txBody>
      <dsp:txXfrm>
        <a:off x="6098481" y="708790"/>
        <a:ext cx="2085893" cy="1221142"/>
      </dsp:txXfrm>
    </dsp:sp>
    <dsp:sp modelId="{68627E98-96DD-4DCE-87B4-675380AC4BBD}">
      <dsp:nvSpPr>
        <dsp:cNvPr id="0" name=""/>
        <dsp:cNvSpPr/>
      </dsp:nvSpPr>
      <dsp:spPr>
        <a:xfrm rot="5400000">
          <a:off x="6912269" y="2119255"/>
          <a:ext cx="458317" cy="536145"/>
        </a:xfrm>
        <a:prstGeom prst="rightArrow">
          <a:avLst>
            <a:gd name="adj1" fmla="val 60000"/>
            <a:gd name="adj2" fmla="val 50000"/>
          </a:avLst>
        </a:prstGeom>
        <a:solidFill>
          <a:schemeClr val="accent5">
            <a:hueOff val="-3676672"/>
            <a:satOff val="-5114"/>
            <a:lumOff val="-196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6980585" y="2158169"/>
        <a:ext cx="321687" cy="320822"/>
      </dsp:txXfrm>
    </dsp:sp>
    <dsp:sp modelId="{A6FFCF96-32FF-494D-8398-BE3A6065AD4D}">
      <dsp:nvSpPr>
        <dsp:cNvPr id="0" name=""/>
        <dsp:cNvSpPr/>
      </dsp:nvSpPr>
      <dsp:spPr>
        <a:xfrm>
          <a:off x="6060489" y="2832675"/>
          <a:ext cx="2161877" cy="1297126"/>
        </a:xfrm>
        <a:prstGeom prst="roundRect">
          <a:avLst>
            <a:gd name="adj" fmla="val 10000"/>
          </a:avLst>
        </a:prstGeom>
        <a:solidFill>
          <a:schemeClr val="accent5">
            <a:hueOff val="-4412007"/>
            <a:satOff val="-6137"/>
            <a:lumOff val="-2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The Home Location initiates any required data changes based on discussion with Host Location</a:t>
          </a:r>
          <a:endParaRPr lang="en-US" sz="1500" kern="1200" dirty="0"/>
        </a:p>
      </dsp:txBody>
      <dsp:txXfrm>
        <a:off x="6098481" y="2870667"/>
        <a:ext cx="2085893" cy="1221142"/>
      </dsp:txXfrm>
    </dsp:sp>
    <dsp:sp modelId="{B4BFB1BA-330B-4C06-8228-69BC77BDBD9D}">
      <dsp:nvSpPr>
        <dsp:cNvPr id="0" name=""/>
        <dsp:cNvSpPr/>
      </dsp:nvSpPr>
      <dsp:spPr>
        <a:xfrm rot="10800000">
          <a:off x="5411926" y="3213165"/>
          <a:ext cx="458317" cy="536145"/>
        </a:xfrm>
        <a:prstGeom prst="rightArrow">
          <a:avLst>
            <a:gd name="adj1" fmla="val 60000"/>
            <a:gd name="adj2" fmla="val 50000"/>
          </a:avLst>
        </a:prstGeom>
        <a:solidFill>
          <a:schemeClr val="accent5">
            <a:hueOff val="-5515009"/>
            <a:satOff val="-7671"/>
            <a:lumOff val="-294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5549421" y="3320394"/>
        <a:ext cx="320822" cy="321687"/>
      </dsp:txXfrm>
    </dsp:sp>
    <dsp:sp modelId="{76AF1820-CACD-4F8D-8E52-E0A7D403A1D4}">
      <dsp:nvSpPr>
        <dsp:cNvPr id="0" name=""/>
        <dsp:cNvSpPr/>
      </dsp:nvSpPr>
      <dsp:spPr>
        <a:xfrm>
          <a:off x="3033861" y="2832675"/>
          <a:ext cx="2161877" cy="1297126"/>
        </a:xfrm>
        <a:prstGeom prst="roundRect">
          <a:avLst>
            <a:gd name="adj" fmla="val 10000"/>
          </a:avLst>
        </a:prstGeom>
        <a:solidFill>
          <a:schemeClr val="accent5">
            <a:hueOff val="-5882676"/>
            <a:satOff val="-8182"/>
            <a:lumOff val="-313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The Home Location approves and sends MLA to Host location </a:t>
          </a:r>
          <a:endParaRPr lang="en-US" sz="1500" kern="1200" dirty="0"/>
        </a:p>
      </dsp:txBody>
      <dsp:txXfrm>
        <a:off x="3071853" y="2870667"/>
        <a:ext cx="2085893" cy="1221142"/>
      </dsp:txXfrm>
    </dsp:sp>
    <dsp:sp modelId="{80A04A60-481B-49DF-8555-D7C1F948F627}">
      <dsp:nvSpPr>
        <dsp:cNvPr id="0" name=""/>
        <dsp:cNvSpPr/>
      </dsp:nvSpPr>
      <dsp:spPr>
        <a:xfrm rot="10800000">
          <a:off x="2385298" y="3213165"/>
          <a:ext cx="458317" cy="536145"/>
        </a:xfrm>
        <a:prstGeom prst="rightArrow">
          <a:avLst>
            <a:gd name="adj1" fmla="val 60000"/>
            <a:gd name="adj2" fmla="val 50000"/>
          </a:avLst>
        </a:prstGeom>
        <a:solidFill>
          <a:schemeClr val="accent5">
            <a:hueOff val="-7353344"/>
            <a:satOff val="-10228"/>
            <a:lumOff val="-392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2522793" y="3320394"/>
        <a:ext cx="320822" cy="321687"/>
      </dsp:txXfrm>
    </dsp:sp>
    <dsp:sp modelId="{260A6EC4-C40A-4352-B85F-4FD9360E63AD}">
      <dsp:nvSpPr>
        <dsp:cNvPr id="0" name=""/>
        <dsp:cNvSpPr/>
      </dsp:nvSpPr>
      <dsp:spPr>
        <a:xfrm>
          <a:off x="7233" y="2832675"/>
          <a:ext cx="2161877" cy="1297126"/>
        </a:xfrm>
        <a:prstGeom prst="roundRect">
          <a:avLst>
            <a:gd name="adj" fmla="val 10000"/>
          </a:avLst>
        </a:prstGeom>
        <a:solidFill>
          <a:schemeClr val="accent5">
            <a:hueOff val="-7353344"/>
            <a:satOff val="-10228"/>
            <a:lumOff val="-392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The Host Location initiates a Smart HR template for Concurrent Hire with approved MLA</a:t>
          </a:r>
        </a:p>
      </dsp:txBody>
      <dsp:txXfrm>
        <a:off x="45225" y="2870667"/>
        <a:ext cx="2085893" cy="122114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082" tIns="46542" rIns="93082" bIns="46542" rtlCol="0"/>
          <a:lstStyle>
            <a:lvl1pPr algn="l">
              <a:defRPr sz="1200"/>
            </a:lvl1pPr>
          </a:lstStyle>
          <a:p>
            <a:endParaRPr lang="en-US" dirty="0"/>
          </a:p>
        </p:txBody>
      </p:sp>
      <p:sp>
        <p:nvSpPr>
          <p:cNvPr id="3" name="Date Placeholder 2"/>
          <p:cNvSpPr>
            <a:spLocks noGrp="1"/>
          </p:cNvSpPr>
          <p:nvPr>
            <p:ph type="dt" sz="quarter" idx="1"/>
          </p:nvPr>
        </p:nvSpPr>
        <p:spPr>
          <a:xfrm>
            <a:off x="3970946" y="0"/>
            <a:ext cx="3037840" cy="464820"/>
          </a:xfrm>
          <a:prstGeom prst="rect">
            <a:avLst/>
          </a:prstGeom>
        </p:spPr>
        <p:txBody>
          <a:bodyPr vert="horz" lIns="93082" tIns="46542" rIns="93082" bIns="46542" rtlCol="0"/>
          <a:lstStyle>
            <a:lvl1pPr algn="r">
              <a:defRPr sz="1200"/>
            </a:lvl1pPr>
          </a:lstStyle>
          <a:p>
            <a:fld id="{B53556E5-6382-4B10-BC31-561DC31E4FF6}" type="datetimeFigureOut">
              <a:rPr lang="en-US" smtClean="0"/>
              <a:t>8/18/2020</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3082" tIns="46542" rIns="93082" bIns="4654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46" y="8829966"/>
            <a:ext cx="3037840" cy="464820"/>
          </a:xfrm>
          <a:prstGeom prst="rect">
            <a:avLst/>
          </a:prstGeom>
        </p:spPr>
        <p:txBody>
          <a:bodyPr vert="horz" lIns="93082" tIns="46542" rIns="93082" bIns="46542" rtlCol="0" anchor="b"/>
          <a:lstStyle>
            <a:lvl1pPr algn="r">
              <a:defRPr sz="1200"/>
            </a:lvl1pPr>
          </a:lstStyle>
          <a:p>
            <a:fld id="{478A05DF-8DB9-4927-B5C8-126B58A89DEA}" type="slidenum">
              <a:rPr lang="en-US" smtClean="0"/>
              <a:t>‹#›</a:t>
            </a:fld>
            <a:endParaRPr lang="en-US" dirty="0"/>
          </a:p>
        </p:txBody>
      </p:sp>
    </p:spTree>
    <p:extLst>
      <p:ext uri="{BB962C8B-B14F-4D97-AF65-F5344CB8AC3E}">
        <p14:creationId xmlns:p14="http://schemas.microsoft.com/office/powerpoint/2010/main" val="262020515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9"/>
            <a:ext cx="3037840" cy="466435"/>
          </a:xfrm>
          <a:prstGeom prst="rect">
            <a:avLst/>
          </a:prstGeom>
        </p:spPr>
        <p:txBody>
          <a:bodyPr vert="horz" lIns="93082" tIns="46542" rIns="93082" bIns="46542" rtlCol="0"/>
          <a:lstStyle>
            <a:lvl1pPr algn="l">
              <a:defRPr sz="1200"/>
            </a:lvl1pPr>
          </a:lstStyle>
          <a:p>
            <a:endParaRPr lang="en-US" dirty="0"/>
          </a:p>
        </p:txBody>
      </p:sp>
      <p:sp>
        <p:nvSpPr>
          <p:cNvPr id="3" name="Date Placeholder 2"/>
          <p:cNvSpPr>
            <a:spLocks noGrp="1"/>
          </p:cNvSpPr>
          <p:nvPr>
            <p:ph type="dt" idx="1"/>
          </p:nvPr>
        </p:nvSpPr>
        <p:spPr>
          <a:xfrm>
            <a:off x="3970946" y="9"/>
            <a:ext cx="3037840" cy="466435"/>
          </a:xfrm>
          <a:prstGeom prst="rect">
            <a:avLst/>
          </a:prstGeom>
        </p:spPr>
        <p:txBody>
          <a:bodyPr vert="horz" lIns="93082" tIns="46542" rIns="93082" bIns="46542" rtlCol="0"/>
          <a:lstStyle>
            <a:lvl1pPr algn="r">
              <a:defRPr sz="1200"/>
            </a:lvl1pPr>
          </a:lstStyle>
          <a:p>
            <a:fld id="{70987BF5-9131-4179-8757-0343718F8419}" type="datetimeFigureOut">
              <a:rPr lang="en-US" smtClean="0"/>
              <a:t>8/18/2020</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082" tIns="46542" rIns="93082" bIns="46542" rtlCol="0" anchor="ctr"/>
          <a:lstStyle/>
          <a:p>
            <a:endParaRPr lang="en-US" dirty="0"/>
          </a:p>
        </p:txBody>
      </p:sp>
      <p:sp>
        <p:nvSpPr>
          <p:cNvPr id="5" name="Notes Placeholder 4"/>
          <p:cNvSpPr>
            <a:spLocks noGrp="1"/>
          </p:cNvSpPr>
          <p:nvPr>
            <p:ph type="body" sz="quarter" idx="3"/>
          </p:nvPr>
        </p:nvSpPr>
        <p:spPr>
          <a:xfrm>
            <a:off x="701040" y="4473902"/>
            <a:ext cx="5608320" cy="3660457"/>
          </a:xfrm>
          <a:prstGeom prst="rect">
            <a:avLst/>
          </a:prstGeom>
        </p:spPr>
        <p:txBody>
          <a:bodyPr vert="horz" lIns="93082" tIns="46542" rIns="93082" bIns="465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4"/>
          </a:xfrm>
          <a:prstGeom prst="rect">
            <a:avLst/>
          </a:prstGeom>
        </p:spPr>
        <p:txBody>
          <a:bodyPr vert="horz" lIns="93082" tIns="46542" rIns="93082" bIns="465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6" y="8829969"/>
            <a:ext cx="3037840" cy="466434"/>
          </a:xfrm>
          <a:prstGeom prst="rect">
            <a:avLst/>
          </a:prstGeom>
        </p:spPr>
        <p:txBody>
          <a:bodyPr vert="horz" lIns="93082" tIns="46542" rIns="93082" bIns="46542" rtlCol="0" anchor="b"/>
          <a:lstStyle>
            <a:lvl1pPr algn="r">
              <a:defRPr sz="1200"/>
            </a:lvl1pPr>
          </a:lstStyle>
          <a:p>
            <a:fld id="{1B27D043-2BC0-4472-BF08-3701F4109607}" type="slidenum">
              <a:rPr lang="en-US" smtClean="0"/>
              <a:t>‹#›</a:t>
            </a:fld>
            <a:endParaRPr lang="en-US" dirty="0"/>
          </a:p>
        </p:txBody>
      </p:sp>
    </p:spTree>
    <p:extLst>
      <p:ext uri="{BB962C8B-B14F-4D97-AF65-F5344CB8AC3E}">
        <p14:creationId xmlns:p14="http://schemas.microsoft.com/office/powerpoint/2010/main" val="69451674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dirty="0" smtClean="0">
                <a:latin typeface="Arial"/>
                <a:ea typeface="Arial"/>
                <a:cs typeface="Arial"/>
                <a:sym typeface="Arial"/>
              </a:rPr>
              <a:t>Welcome to the Summer Salary training</a:t>
            </a:r>
            <a:r>
              <a:rPr lang="en-US" sz="1100" baseline="0" dirty="0" smtClean="0">
                <a:latin typeface="Arial"/>
                <a:ea typeface="Arial"/>
                <a:cs typeface="Arial"/>
                <a:sym typeface="Arial"/>
              </a:rPr>
              <a:t> course</a:t>
            </a:r>
            <a:r>
              <a:rPr lang="en-US" sz="1100" dirty="0" smtClean="0">
                <a:latin typeface="Arial"/>
                <a:ea typeface="Arial"/>
                <a:cs typeface="Arial"/>
                <a:sym typeface="Arial"/>
              </a:rPr>
              <a:t>.</a:t>
            </a:r>
            <a:endParaRPr lang="en-US" dirty="0" smtClean="0"/>
          </a:p>
          <a:p>
            <a:pPr marL="0" marR="0" lvl="0" indent="0" algn="l" rtl="0">
              <a:lnSpc>
                <a:spcPct val="100000"/>
              </a:lnSpc>
              <a:spcBef>
                <a:spcPts val="0"/>
              </a:spcBef>
              <a:spcAft>
                <a:spcPts val="0"/>
              </a:spcAft>
              <a:buClr>
                <a:schemeClr val="dk1"/>
              </a:buClr>
              <a:buSzPts val="1100"/>
              <a:buFont typeface="Arial"/>
              <a:buNone/>
            </a:pPr>
            <a:endParaRPr lang="en-US" sz="1100" i="1" dirty="0" smtClean="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i="0" dirty="0" smtClean="0">
                <a:solidFill>
                  <a:schemeClr val="dk1"/>
                </a:solidFill>
                <a:latin typeface="Arial"/>
                <a:ea typeface="Arial"/>
                <a:cs typeface="Arial"/>
                <a:sym typeface="Arial"/>
              </a:rPr>
              <a:t>This UCPath training course is designed to teach you about</a:t>
            </a:r>
            <a:r>
              <a:rPr lang="en-US" sz="1100" i="0" baseline="0" dirty="0" smtClean="0">
                <a:solidFill>
                  <a:schemeClr val="dk1"/>
                </a:solidFill>
                <a:latin typeface="Arial"/>
                <a:ea typeface="Arial"/>
                <a:cs typeface="Arial"/>
                <a:sym typeface="Arial"/>
              </a:rPr>
              <a:t> Summer Salary guidelines, as well as how summer salary is recorded in UCPath.</a:t>
            </a:r>
            <a:endParaRPr lang="en-US" sz="1100" dirty="0" smtClean="0">
              <a:latin typeface="Arial"/>
              <a:ea typeface="Arial"/>
              <a:cs typeface="Arial"/>
              <a:sym typeface="Arial"/>
            </a:endParaRPr>
          </a:p>
          <a:p>
            <a:pPr marL="0" lvl="0" indent="0" algn="l" rtl="0">
              <a:spcBef>
                <a:spcPts val="0"/>
              </a:spcBef>
              <a:spcAft>
                <a:spcPts val="0"/>
              </a:spcAft>
              <a:buNone/>
            </a:pPr>
            <a:endParaRPr lang="en-US" sz="1100" dirty="0" smtClean="0"/>
          </a:p>
          <a:p>
            <a:endParaRPr lang="en-US" dirty="0"/>
          </a:p>
        </p:txBody>
      </p:sp>
    </p:spTree>
    <p:extLst>
      <p:ext uri="{BB962C8B-B14F-4D97-AF65-F5344CB8AC3E}">
        <p14:creationId xmlns:p14="http://schemas.microsoft.com/office/powerpoint/2010/main" val="1620339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Primary focus of Part 1 will be on the highlighted areas – New Hire, Contingent Workers, &amp; Concurrent Hires</a:t>
            </a:r>
            <a:endParaRPr lang="en-US" baseline="0"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10</a:t>
            </a:fld>
            <a:endParaRPr lang="en-US" dirty="0"/>
          </a:p>
        </p:txBody>
      </p:sp>
    </p:spTree>
    <p:extLst>
      <p:ext uri="{BB962C8B-B14F-4D97-AF65-F5344CB8AC3E}">
        <p14:creationId xmlns:p14="http://schemas.microsoft.com/office/powerpoint/2010/main" val="26307174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2 places to view a transaction status depending on whether</a:t>
            </a:r>
            <a:r>
              <a:rPr lang="en-US" baseline="0" dirty="0" smtClean="0"/>
              <a:t> it is in UCI approval or being processed at the UCPath center</a:t>
            </a:r>
          </a:p>
          <a:p>
            <a:endParaRPr lang="en-US" baseline="0" dirty="0" smtClean="0"/>
          </a:p>
          <a:p>
            <a:endParaRPr lang="en-US" dirty="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122</a:t>
            </a:fld>
            <a:endParaRPr lang="en-US" dirty="0"/>
          </a:p>
        </p:txBody>
      </p:sp>
      <p:pic>
        <p:nvPicPr>
          <p:cNvPr id="5" name="Picture 4"/>
          <p:cNvPicPr>
            <a:picLocks noChangeAspect="1"/>
          </p:cNvPicPr>
          <p:nvPr/>
        </p:nvPicPr>
        <p:blipFill>
          <a:blip r:embed="rId3"/>
          <a:stretch>
            <a:fillRect/>
          </a:stretch>
        </p:blipFill>
        <p:spPr>
          <a:xfrm>
            <a:off x="653186" y="4996148"/>
            <a:ext cx="5656174" cy="612381"/>
          </a:xfrm>
          <a:prstGeom prst="rect">
            <a:avLst/>
          </a:prstGeom>
        </p:spPr>
      </p:pic>
    </p:spTree>
    <p:extLst>
      <p:ext uri="{BB962C8B-B14F-4D97-AF65-F5344CB8AC3E}">
        <p14:creationId xmlns:p14="http://schemas.microsoft.com/office/powerpoint/2010/main" val="40374023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view the status of a template transaction that was submitted, use the SS Smart</a:t>
            </a:r>
            <a:r>
              <a:rPr lang="en-US" baseline="0" dirty="0"/>
              <a:t> HR Transactions page.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123</a:t>
            </a:fld>
            <a:endParaRPr lang="en-US" dirty="0"/>
          </a:p>
        </p:txBody>
      </p:sp>
    </p:spTree>
    <p:extLst>
      <p:ext uri="{BB962C8B-B14F-4D97-AF65-F5344CB8AC3E}">
        <p14:creationId xmlns:p14="http://schemas.microsoft.com/office/powerpoint/2010/main" val="13519929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Click for animation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When </a:t>
            </a:r>
            <a:r>
              <a:rPr lang="en-US" dirty="0"/>
              <a:t>displayed in Slide Show mode, this slide includes animation for the gray captions. Click to individually display each caption (and hide the previous caption) as you describe the objects on the </a:t>
            </a:r>
            <a:r>
              <a:rPr lang="en-US" b="1" dirty="0"/>
              <a:t>SS Smart HR Transactions</a:t>
            </a:r>
            <a:r>
              <a:rPr lang="en-US" dirty="0"/>
              <a:t> page.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a:t>
            </a:r>
            <a:r>
              <a:rPr lang="en-US" baseline="0" dirty="0"/>
              <a:t> is the same page that Approvers use to Deny or Approve a template transaction.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124</a:t>
            </a:fld>
            <a:endParaRPr lang="en-US" dirty="0">
              <a:solidFill>
                <a:prstClr val="black"/>
              </a:solidFill>
            </a:endParaRPr>
          </a:p>
        </p:txBody>
      </p:sp>
    </p:spTree>
    <p:extLst>
      <p:ext uri="{BB962C8B-B14F-4D97-AF65-F5344CB8AC3E}">
        <p14:creationId xmlns:p14="http://schemas.microsoft.com/office/powerpoint/2010/main" val="13573772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US" sz="1100" b="0" kern="0" dirty="0" smtClean="0">
                <a:solidFill>
                  <a:srgbClr val="000000"/>
                </a:solidFill>
                <a:ea typeface="Times New Roman"/>
                <a:cs typeface="Arial"/>
              </a:rPr>
              <a:t>Click for animation</a:t>
            </a:r>
          </a:p>
          <a:p>
            <a:pPr marL="0" indent="0">
              <a:buFont typeface="Arial" panose="020B0604020202020204" pitchFamily="34" charset="0"/>
              <a:buNone/>
              <a:defRPr/>
            </a:pPr>
            <a:endParaRPr lang="en-US" sz="1100" b="1" kern="0" dirty="0" smtClean="0">
              <a:solidFill>
                <a:srgbClr val="000000"/>
              </a:solidFill>
              <a:ea typeface="Times New Roman"/>
              <a:cs typeface="Arial"/>
            </a:endParaRPr>
          </a:p>
          <a:p>
            <a:pPr marL="0" indent="0">
              <a:buFont typeface="Arial" panose="020B0604020202020204" pitchFamily="34" charset="0"/>
              <a:buNone/>
              <a:defRPr/>
            </a:pPr>
            <a:r>
              <a:rPr lang="en-US" sz="1100" b="1" kern="0" dirty="0" smtClean="0">
                <a:solidFill>
                  <a:srgbClr val="000000"/>
                </a:solidFill>
                <a:ea typeface="Times New Roman"/>
                <a:cs typeface="Arial"/>
              </a:rPr>
              <a:t>Review </a:t>
            </a:r>
            <a:r>
              <a:rPr lang="en-US" sz="1100" b="1" kern="0" dirty="0">
                <a:solidFill>
                  <a:srgbClr val="000000"/>
                </a:solidFill>
                <a:ea typeface="Times New Roman"/>
                <a:cs typeface="Arial"/>
              </a:rPr>
              <a:t>the Transaction Status page:</a:t>
            </a:r>
          </a:p>
          <a:p>
            <a:pPr marL="0" indent="0">
              <a:buFont typeface="Arial" panose="020B0604020202020204" pitchFamily="34" charset="0"/>
              <a:buNone/>
              <a:defRPr/>
            </a:pPr>
            <a:r>
              <a:rPr lang="en-US" sz="1100" b="1" kern="0" dirty="0">
                <a:solidFill>
                  <a:srgbClr val="000000"/>
                </a:solidFill>
                <a:ea typeface="Times New Roman"/>
                <a:cs typeface="Arial"/>
              </a:rPr>
              <a:t>Select </a:t>
            </a:r>
            <a:r>
              <a:rPr lang="en-US" sz="1100" b="0" kern="0" dirty="0">
                <a:solidFill>
                  <a:srgbClr val="000000"/>
                </a:solidFill>
                <a:ea typeface="Times New Roman"/>
                <a:cs typeface="Arial"/>
              </a:rPr>
              <a:t>– Select</a:t>
            </a:r>
            <a:r>
              <a:rPr lang="en-US" sz="1100" b="0" kern="0" baseline="0" dirty="0">
                <a:solidFill>
                  <a:srgbClr val="000000"/>
                </a:solidFill>
                <a:ea typeface="Times New Roman"/>
                <a:cs typeface="Arial"/>
              </a:rPr>
              <a:t> the check box then click the </a:t>
            </a:r>
            <a:r>
              <a:rPr lang="en-US" sz="1100" b="1" kern="0" baseline="0" dirty="0">
                <a:solidFill>
                  <a:srgbClr val="000000"/>
                </a:solidFill>
                <a:ea typeface="Times New Roman"/>
                <a:cs typeface="Arial"/>
              </a:rPr>
              <a:t>Delete Selected Transactions</a:t>
            </a:r>
            <a:r>
              <a:rPr lang="en-US" sz="1100" b="0" kern="0" baseline="0" dirty="0">
                <a:solidFill>
                  <a:srgbClr val="000000"/>
                </a:solidFill>
                <a:ea typeface="Times New Roman"/>
                <a:cs typeface="Arial"/>
              </a:rPr>
              <a:t> for any transactions you want to delete from the system as well as delete from UCPC WFA Productions processing queue. A warning message appears to ensure you want to take this action.</a:t>
            </a:r>
            <a:endParaRPr lang="en-US" sz="1100" b="0" kern="0" dirty="0">
              <a:solidFill>
                <a:srgbClr val="000000"/>
              </a:solidFill>
              <a:ea typeface="Times New Roman"/>
              <a:cs typeface="Arial"/>
            </a:endParaRPr>
          </a:p>
          <a:p>
            <a:pPr marL="0" indent="0">
              <a:buFont typeface="Arial" panose="020B0604020202020204" pitchFamily="34" charset="0"/>
              <a:buNone/>
              <a:defRPr/>
            </a:pPr>
            <a:r>
              <a:rPr lang="en-US" sz="1100" b="1" kern="0" dirty="0">
                <a:solidFill>
                  <a:srgbClr val="000000"/>
                </a:solidFill>
                <a:ea typeface="Times New Roman"/>
                <a:cs typeface="Arial"/>
              </a:rPr>
              <a:t>Template</a:t>
            </a:r>
            <a:r>
              <a:rPr lang="en-US" sz="1100" b="1" kern="0" baseline="0" dirty="0">
                <a:solidFill>
                  <a:srgbClr val="000000"/>
                </a:solidFill>
                <a:ea typeface="Times New Roman"/>
                <a:cs typeface="Arial"/>
              </a:rPr>
              <a:t> </a:t>
            </a:r>
            <a:r>
              <a:rPr lang="en-US" sz="1100" kern="0" dirty="0">
                <a:solidFill>
                  <a:srgbClr val="000000"/>
                </a:solidFill>
                <a:ea typeface="Times New Roman"/>
                <a:cs typeface="Arial"/>
              </a:rPr>
              <a:t>– The template that was initiated.</a:t>
            </a:r>
          </a:p>
          <a:p>
            <a:pPr marL="0" indent="0">
              <a:buFont typeface="Arial" panose="020B0604020202020204" pitchFamily="34" charset="0"/>
              <a:buNone/>
              <a:defRPr/>
            </a:pPr>
            <a:r>
              <a:rPr lang="en-US" sz="1100" b="1" kern="0" dirty="0">
                <a:solidFill>
                  <a:srgbClr val="000000"/>
                </a:solidFill>
                <a:ea typeface="Times New Roman"/>
                <a:cs typeface="Arial"/>
              </a:rPr>
              <a:t>Effective Date </a:t>
            </a:r>
            <a:r>
              <a:rPr lang="en-US" sz="1100" kern="0" dirty="0">
                <a:solidFill>
                  <a:srgbClr val="000000"/>
                </a:solidFill>
                <a:ea typeface="Times New Roman"/>
                <a:cs typeface="Arial"/>
              </a:rPr>
              <a:t>– The effective</a:t>
            </a:r>
            <a:r>
              <a:rPr lang="en-US" sz="1100" kern="0" baseline="0" dirty="0">
                <a:solidFill>
                  <a:srgbClr val="000000"/>
                </a:solidFill>
                <a:ea typeface="Times New Roman"/>
                <a:cs typeface="Arial"/>
              </a:rPr>
              <a:t> </a:t>
            </a:r>
            <a:r>
              <a:rPr lang="en-US" sz="1100" kern="0" dirty="0">
                <a:solidFill>
                  <a:srgbClr val="000000"/>
                </a:solidFill>
                <a:ea typeface="Times New Roman"/>
                <a:cs typeface="Arial"/>
              </a:rPr>
              <a:t>date of the template transaction.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0" dirty="0">
                <a:solidFill>
                  <a:srgbClr val="000000"/>
                </a:solidFill>
                <a:ea typeface="Times New Roman"/>
                <a:cs typeface="Arial"/>
              </a:rPr>
              <a:t>Transaction Status – </a:t>
            </a:r>
            <a:r>
              <a:rPr lang="en-US" sz="1100" b="0" kern="0" dirty="0">
                <a:solidFill>
                  <a:srgbClr val="000000"/>
                </a:solidFill>
                <a:ea typeface="Times New Roman"/>
                <a:cs typeface="Arial"/>
              </a:rPr>
              <a:t>The current</a:t>
            </a:r>
            <a:r>
              <a:rPr lang="en-US" sz="1100" b="0" kern="0" baseline="0" dirty="0">
                <a:solidFill>
                  <a:srgbClr val="000000"/>
                </a:solidFill>
                <a:ea typeface="Times New Roman"/>
                <a:cs typeface="Arial"/>
              </a:rPr>
              <a:t> status of the template transaction.</a:t>
            </a:r>
          </a:p>
          <a:p>
            <a:pPr marL="123825"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0" baseline="0" dirty="0">
                <a:solidFill>
                  <a:srgbClr val="000000"/>
                </a:solidFill>
                <a:ea typeface="Times New Roman"/>
                <a:cs typeface="Arial"/>
              </a:rPr>
              <a:t>Requested</a:t>
            </a:r>
            <a:r>
              <a:rPr lang="en-US" sz="1100" b="0" kern="0" baseline="0" dirty="0">
                <a:solidFill>
                  <a:srgbClr val="000000"/>
                </a:solidFill>
                <a:ea typeface="Times New Roman"/>
                <a:cs typeface="Arial"/>
              </a:rPr>
              <a:t>: Transaction completed AWE and is waiting for UCPC WFA Production to process.</a:t>
            </a:r>
          </a:p>
          <a:p>
            <a:pPr marL="123825"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0" dirty="0">
                <a:solidFill>
                  <a:srgbClr val="000000"/>
                </a:solidFill>
                <a:ea typeface="Times New Roman"/>
                <a:cs typeface="Arial"/>
              </a:rPr>
              <a:t>Completed</a:t>
            </a:r>
            <a:r>
              <a:rPr lang="en-US" sz="1100" b="0" kern="0" dirty="0">
                <a:solidFill>
                  <a:srgbClr val="000000"/>
                </a:solidFill>
                <a:ea typeface="Times New Roman"/>
                <a:cs typeface="Arial"/>
              </a:rPr>
              <a:t>: Transaction was processed by WFA Production and saved into UCPath.</a:t>
            </a:r>
          </a:p>
          <a:p>
            <a:pPr marL="123825"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0" dirty="0">
                <a:solidFill>
                  <a:srgbClr val="000000"/>
                </a:solidFill>
                <a:ea typeface="Times New Roman"/>
                <a:cs typeface="Arial"/>
              </a:rPr>
              <a:t>Hired/Added</a:t>
            </a:r>
            <a:r>
              <a:rPr lang="en-US" sz="1100" b="0" kern="0" dirty="0">
                <a:solidFill>
                  <a:srgbClr val="000000"/>
                </a:solidFill>
                <a:ea typeface="Times New Roman"/>
                <a:cs typeface="Arial"/>
              </a:rPr>
              <a:t>: Hire or rehire</a:t>
            </a:r>
            <a:r>
              <a:rPr lang="en-US" sz="1100" b="0" kern="0" baseline="0" dirty="0">
                <a:solidFill>
                  <a:srgbClr val="000000"/>
                </a:solidFill>
                <a:ea typeface="Times New Roman"/>
                <a:cs typeface="Arial"/>
              </a:rPr>
              <a:t> transaction was processed by WFA Production and saved into UCPath.</a:t>
            </a:r>
          </a:p>
          <a:p>
            <a:pPr marL="123825"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0" baseline="0" dirty="0">
                <a:solidFill>
                  <a:srgbClr val="000000"/>
                </a:solidFill>
                <a:ea typeface="Times New Roman"/>
                <a:cs typeface="Arial"/>
              </a:rPr>
              <a:t>Cancel</a:t>
            </a:r>
            <a:r>
              <a:rPr lang="en-US" sz="1100" b="0" kern="0" baseline="0" dirty="0">
                <a:solidFill>
                  <a:srgbClr val="000000"/>
                </a:solidFill>
                <a:ea typeface="Times New Roman"/>
                <a:cs typeface="Arial"/>
              </a:rPr>
              <a:t>: Transaction was cancelled by WFA Production. </a:t>
            </a:r>
            <a:r>
              <a:rPr lang="en-US" sz="1100" b="1" kern="0" baseline="0" dirty="0">
                <a:solidFill>
                  <a:srgbClr val="000000"/>
                </a:solidFill>
                <a:ea typeface="Times New Roman"/>
                <a:cs typeface="Arial"/>
              </a:rPr>
              <a:t>View Comments </a:t>
            </a:r>
            <a:r>
              <a:rPr lang="en-US" sz="1100" b="0" kern="0" baseline="0" dirty="0">
                <a:solidFill>
                  <a:srgbClr val="000000"/>
                </a:solidFill>
                <a:ea typeface="Times New Roman"/>
                <a:cs typeface="Arial"/>
              </a:rPr>
              <a:t>to see the reason why it was cancelled.</a:t>
            </a:r>
            <a:endParaRPr lang="en-US" sz="1100" b="0" kern="0" dirty="0">
              <a:solidFill>
                <a:srgbClr val="000000"/>
              </a:solidFill>
              <a:ea typeface="Times New Roman"/>
              <a:cs typeface="Aria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0" dirty="0">
                <a:solidFill>
                  <a:srgbClr val="000000"/>
                </a:solidFill>
                <a:ea typeface="Times New Roman"/>
                <a:cs typeface="Arial"/>
              </a:rPr>
              <a:t>Person ID </a:t>
            </a:r>
            <a:r>
              <a:rPr lang="en-US" sz="1100" kern="0" dirty="0">
                <a:solidFill>
                  <a:srgbClr val="000000"/>
                </a:solidFill>
                <a:ea typeface="Times New Roman"/>
                <a:cs typeface="Arial"/>
              </a:rPr>
              <a:t>– The ID of the employee (displays NEW for full hire transactions).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0" dirty="0">
                <a:solidFill>
                  <a:srgbClr val="000000"/>
                </a:solidFill>
                <a:ea typeface="Times New Roman"/>
                <a:cs typeface="Arial"/>
              </a:rPr>
              <a:t>Empl Record</a:t>
            </a:r>
            <a:r>
              <a:rPr lang="en-US" sz="1100" kern="0" dirty="0">
                <a:solidFill>
                  <a:srgbClr val="000000"/>
                </a:solidFill>
                <a:ea typeface="Times New Roman"/>
                <a:cs typeface="Arial"/>
              </a:rPr>
              <a:t> – The employee record or job for which the</a:t>
            </a:r>
            <a:r>
              <a:rPr lang="en-US" sz="1100" kern="0" baseline="0" dirty="0">
                <a:solidFill>
                  <a:srgbClr val="000000"/>
                </a:solidFill>
                <a:ea typeface="Times New Roman"/>
                <a:cs typeface="Arial"/>
              </a:rPr>
              <a:t> template transaction is initiated.</a:t>
            </a:r>
            <a:endParaRPr lang="en-US" sz="1100" kern="0" dirty="0">
              <a:solidFill>
                <a:srgbClr val="000000"/>
              </a:solidFill>
              <a:ea typeface="Times New Roman"/>
              <a:cs typeface="Arial"/>
            </a:endParaRPr>
          </a:p>
          <a:p>
            <a:pPr marL="0" indent="0">
              <a:buFont typeface="Arial" panose="020B0604020202020204" pitchFamily="34" charset="0"/>
              <a:buNone/>
              <a:defRPr/>
            </a:pPr>
            <a:r>
              <a:rPr lang="en-US" sz="1100" b="1" kern="0" dirty="0">
                <a:solidFill>
                  <a:srgbClr val="000000"/>
                </a:solidFill>
                <a:ea typeface="Times New Roman"/>
                <a:cs typeface="Arial"/>
              </a:rPr>
              <a:t>Action</a:t>
            </a:r>
            <a:r>
              <a:rPr lang="en-US" sz="1100" kern="0" dirty="0">
                <a:solidFill>
                  <a:srgbClr val="000000"/>
                </a:solidFill>
                <a:ea typeface="Times New Roman"/>
                <a:cs typeface="Arial"/>
              </a:rPr>
              <a:t> – The action description for the initiated template transaction.</a:t>
            </a:r>
            <a:endParaRPr lang="en-US" sz="1100" b="0" dirty="0">
              <a:solidFill>
                <a:schemeClr val="tx1"/>
              </a:solidFill>
            </a:endParaRPr>
          </a:p>
          <a:p>
            <a:pPr marL="0" indent="0">
              <a:buFont typeface="Arial" panose="020B0604020202020204" pitchFamily="34" charset="0"/>
              <a:buNone/>
              <a:defRPr/>
            </a:pPr>
            <a:r>
              <a:rPr lang="en-US" sz="1100" b="1" kern="0" dirty="0">
                <a:solidFill>
                  <a:srgbClr val="000000"/>
                </a:solidFill>
                <a:ea typeface="Times New Roman"/>
                <a:cs typeface="Arial"/>
              </a:rPr>
              <a:t>First</a:t>
            </a:r>
            <a:r>
              <a:rPr lang="en-US" sz="1100" b="1" kern="0" baseline="0" dirty="0">
                <a:solidFill>
                  <a:srgbClr val="000000"/>
                </a:solidFill>
                <a:ea typeface="Times New Roman"/>
                <a:cs typeface="Arial"/>
              </a:rPr>
              <a:t> and Last </a:t>
            </a:r>
            <a:r>
              <a:rPr lang="en-US" sz="1100" b="1" kern="0" dirty="0">
                <a:solidFill>
                  <a:srgbClr val="000000"/>
                </a:solidFill>
                <a:ea typeface="Times New Roman"/>
                <a:cs typeface="Arial"/>
              </a:rPr>
              <a:t>Name</a:t>
            </a:r>
            <a:r>
              <a:rPr lang="en-US" sz="1100" kern="0" dirty="0">
                <a:solidFill>
                  <a:srgbClr val="000000"/>
                </a:solidFill>
                <a:ea typeface="Times New Roman"/>
                <a:cs typeface="Arial"/>
              </a:rPr>
              <a:t> – The employee name for the requested template</a:t>
            </a:r>
            <a:r>
              <a:rPr lang="en-US" sz="1100" kern="0" baseline="0" dirty="0">
                <a:solidFill>
                  <a:srgbClr val="000000"/>
                </a:solidFill>
                <a:ea typeface="Times New Roman"/>
                <a:cs typeface="Arial"/>
              </a:rPr>
              <a:t> </a:t>
            </a:r>
            <a:r>
              <a:rPr lang="en-US" sz="1100" kern="0" dirty="0">
                <a:solidFill>
                  <a:srgbClr val="000000"/>
                </a:solidFill>
                <a:ea typeface="Times New Roman"/>
                <a:cs typeface="Arial"/>
              </a:rPr>
              <a:t>transaction.</a:t>
            </a:r>
          </a:p>
          <a:p>
            <a:pPr marL="0" indent="0">
              <a:buFont typeface="Arial" panose="020B0604020202020204" pitchFamily="34" charset="0"/>
              <a:buNone/>
              <a:defRPr/>
            </a:pPr>
            <a:r>
              <a:rPr lang="en-US" sz="1100" b="1" kern="0" dirty="0">
                <a:solidFill>
                  <a:srgbClr val="000000"/>
                </a:solidFill>
                <a:ea typeface="Times New Roman"/>
                <a:cs typeface="Arial"/>
              </a:rPr>
              <a:t>Reason for Cancellation </a:t>
            </a:r>
            <a:r>
              <a:rPr lang="en-US" sz="1100" kern="0" dirty="0">
                <a:solidFill>
                  <a:srgbClr val="000000"/>
                </a:solidFill>
                <a:ea typeface="Times New Roman"/>
                <a:cs typeface="Arial"/>
              </a:rPr>
              <a:t>– A</a:t>
            </a:r>
            <a:r>
              <a:rPr lang="en-US" sz="1100" kern="0" baseline="0" dirty="0">
                <a:solidFill>
                  <a:srgbClr val="000000"/>
                </a:solidFill>
                <a:ea typeface="Times New Roman"/>
                <a:cs typeface="Arial"/>
              </a:rPr>
              <a:t> </a:t>
            </a:r>
            <a:r>
              <a:rPr lang="en-US" sz="1100" b="1" kern="0" baseline="0" dirty="0">
                <a:solidFill>
                  <a:srgbClr val="000000"/>
                </a:solidFill>
                <a:ea typeface="Times New Roman"/>
                <a:cs typeface="Arial"/>
              </a:rPr>
              <a:t>View Comment </a:t>
            </a:r>
            <a:r>
              <a:rPr lang="en-US" sz="1100" kern="0" baseline="0" dirty="0">
                <a:solidFill>
                  <a:srgbClr val="000000"/>
                </a:solidFill>
                <a:ea typeface="Times New Roman"/>
                <a:cs typeface="Arial"/>
              </a:rPr>
              <a:t>link displays for any template transactions that were cancelled by WFA Production so you can view the reason it was cancelled.</a:t>
            </a:r>
          </a:p>
          <a:p>
            <a:pPr marL="0" indent="0">
              <a:buFont typeface="Arial" panose="020B0604020202020204" pitchFamily="34" charset="0"/>
              <a:buNone/>
              <a:defRPr/>
            </a:pPr>
            <a:r>
              <a:rPr lang="en-US" sz="1100" b="1" kern="0" baseline="0" dirty="0">
                <a:solidFill>
                  <a:srgbClr val="000000"/>
                </a:solidFill>
                <a:ea typeface="Times New Roman"/>
                <a:cs typeface="Arial"/>
              </a:rPr>
              <a:t>View Email Text </a:t>
            </a:r>
            <a:r>
              <a:rPr lang="en-US" sz="1100" kern="0" baseline="0" dirty="0">
                <a:solidFill>
                  <a:srgbClr val="000000"/>
                </a:solidFill>
                <a:ea typeface="Times New Roman"/>
                <a:cs typeface="Arial"/>
              </a:rPr>
              <a:t>– A </a:t>
            </a:r>
            <a:r>
              <a:rPr lang="en-US" sz="1100" b="1" kern="0" baseline="0" dirty="0">
                <a:solidFill>
                  <a:srgbClr val="000000"/>
                </a:solidFill>
                <a:ea typeface="Times New Roman"/>
                <a:cs typeface="Arial"/>
              </a:rPr>
              <a:t>View</a:t>
            </a:r>
            <a:r>
              <a:rPr lang="en-US" sz="1100" kern="0" baseline="0" dirty="0">
                <a:solidFill>
                  <a:srgbClr val="000000"/>
                </a:solidFill>
                <a:ea typeface="Times New Roman"/>
                <a:cs typeface="Arial"/>
              </a:rPr>
              <a:t> link displays for any template transactions that WFA Production sent an informational one-time email to the Initiator. The </a:t>
            </a:r>
            <a:r>
              <a:rPr lang="en-US" sz="1100" b="1" kern="0" baseline="0" dirty="0">
                <a:solidFill>
                  <a:srgbClr val="000000"/>
                </a:solidFill>
                <a:ea typeface="Times New Roman"/>
                <a:cs typeface="Arial"/>
              </a:rPr>
              <a:t>View</a:t>
            </a:r>
            <a:r>
              <a:rPr lang="en-US" sz="1100" kern="0" baseline="0" dirty="0">
                <a:solidFill>
                  <a:srgbClr val="000000"/>
                </a:solidFill>
                <a:ea typeface="Times New Roman"/>
                <a:cs typeface="Arial"/>
              </a:rPr>
              <a:t> link displays the text of the one-time email.</a:t>
            </a:r>
            <a:endParaRPr lang="en-US" sz="1100" kern="0" dirty="0">
              <a:solidFill>
                <a:srgbClr val="000000"/>
              </a:solidFill>
              <a:ea typeface="Times New Roman"/>
              <a:cs typeface="Arial"/>
            </a:endParaRPr>
          </a:p>
        </p:txBody>
      </p:sp>
      <p:sp>
        <p:nvSpPr>
          <p:cNvPr id="4" name="Slide Number Placeholder 3"/>
          <p:cNvSpPr>
            <a:spLocks noGrp="1"/>
          </p:cNvSpPr>
          <p:nvPr>
            <p:ph type="sldNum" sz="quarter" idx="10"/>
          </p:nvPr>
        </p:nvSpPr>
        <p:spPr/>
        <p:txBody>
          <a:bodyPr/>
          <a:lstStyle/>
          <a:p>
            <a:fld id="{244E229F-C150-474F-8980-931399A2ED49}" type="slidenum">
              <a:rPr lang="en-US" smtClean="0"/>
              <a:pPr/>
              <a:t>125</a:t>
            </a:fld>
            <a:endParaRPr lang="en-US" dirty="0"/>
          </a:p>
        </p:txBody>
      </p:sp>
    </p:spTree>
    <p:extLst>
      <p:ext uri="{BB962C8B-B14F-4D97-AF65-F5344CB8AC3E}">
        <p14:creationId xmlns:p14="http://schemas.microsoft.com/office/powerpoint/2010/main" val="31454477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with access to the department can use the</a:t>
            </a:r>
            <a:r>
              <a:rPr lang="en-US" baseline="0" dirty="0"/>
              <a:t> </a:t>
            </a:r>
            <a:r>
              <a:rPr lang="en-US" b="1" baseline="0" dirty="0"/>
              <a:t>Transaction Status </a:t>
            </a:r>
            <a:r>
              <a:rPr lang="en-US" baseline="0" dirty="0"/>
              <a:t>page to view</a:t>
            </a:r>
            <a:r>
              <a:rPr lang="en-US" dirty="0"/>
              <a:t> the status of template transactions. It is not restricted to just the Initiators.</a:t>
            </a:r>
          </a:p>
        </p:txBody>
      </p:sp>
      <p:sp>
        <p:nvSpPr>
          <p:cNvPr id="4" name="Slide Number Placeholder 3"/>
          <p:cNvSpPr>
            <a:spLocks noGrp="1"/>
          </p:cNvSpPr>
          <p:nvPr>
            <p:ph type="sldNum" sz="quarter" idx="10"/>
          </p:nvPr>
        </p:nvSpPr>
        <p:spPr/>
        <p:txBody>
          <a:bodyPr/>
          <a:lstStyle/>
          <a:p>
            <a:fld id="{244E229F-C150-474F-8980-931399A2ED49}" type="slidenum">
              <a:rPr lang="en-US" smtClean="0"/>
              <a:pPr/>
              <a:t>126</a:t>
            </a:fld>
            <a:endParaRPr lang="en-US" dirty="0"/>
          </a:p>
        </p:txBody>
      </p:sp>
    </p:spTree>
    <p:extLst>
      <p:ext uri="{BB962C8B-B14F-4D97-AF65-F5344CB8AC3E}">
        <p14:creationId xmlns:p14="http://schemas.microsoft.com/office/powerpoint/2010/main" val="21108159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UCPC</a:t>
            </a:r>
            <a:r>
              <a:rPr lang="en-US" baseline="0" dirty="0"/>
              <a:t> does not DENY transactions instead they CANCEL transactions. In some cases when a transaction is </a:t>
            </a:r>
            <a:r>
              <a:rPr lang="en-US" baseline="0" dirty="0" smtClean="0"/>
              <a:t>denied or canceled</a:t>
            </a:r>
            <a:r>
              <a:rPr lang="en-US" baseline="0" dirty="0"/>
              <a:t>, it can be CLONED and resubmitted. However, if the transaction was submitted using the wrong template </a:t>
            </a:r>
            <a:r>
              <a:rPr lang="en-US" baseline="0" dirty="0" smtClean="0"/>
              <a:t>the </a:t>
            </a:r>
            <a:r>
              <a:rPr lang="en-US" baseline="0" dirty="0"/>
              <a:t>initiator will have to start over from scratch using the correct template.</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128</a:t>
            </a:fld>
            <a:endParaRPr lang="en-US" dirty="0"/>
          </a:p>
        </p:txBody>
      </p:sp>
    </p:spTree>
    <p:extLst>
      <p:ext uri="{BB962C8B-B14F-4D97-AF65-F5344CB8AC3E}">
        <p14:creationId xmlns:p14="http://schemas.microsoft.com/office/powerpoint/2010/main" val="14979585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Click for animation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When </a:t>
            </a:r>
            <a:r>
              <a:rPr lang="en-US" dirty="0"/>
              <a:t>displayed in Slide Show mode, this slide includes animation for the gray captions. Click to individually display each caption (and hide the previous caption) as you describe the objects on the </a:t>
            </a:r>
            <a:r>
              <a:rPr lang="en-US" b="1" dirty="0"/>
              <a:t>Transaction Status</a:t>
            </a:r>
            <a:r>
              <a:rPr lang="en-US" dirty="0"/>
              <a:t> page.</a:t>
            </a:r>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129</a:t>
            </a:fld>
            <a:endParaRPr lang="en-US" dirty="0">
              <a:solidFill>
                <a:prstClr val="black"/>
              </a:solidFill>
            </a:endParaRPr>
          </a:p>
        </p:txBody>
      </p:sp>
    </p:spTree>
    <p:extLst>
      <p:ext uri="{BB962C8B-B14F-4D97-AF65-F5344CB8AC3E}">
        <p14:creationId xmlns:p14="http://schemas.microsoft.com/office/powerpoint/2010/main" val="34832628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UPK simulation-based exercises, instruct the users to open the </a:t>
            </a:r>
            <a:r>
              <a:rPr lang="en-US" baseline="0" dirty="0" smtClean="0"/>
              <a:t>See It </a:t>
            </a:r>
            <a:r>
              <a:rPr lang="en-US" baseline="0" dirty="0"/>
              <a:t>view and complete the task.</a:t>
            </a:r>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130</a:t>
            </a:fld>
            <a:endParaRPr lang="en-US" dirty="0">
              <a:solidFill>
                <a:prstClr val="black"/>
              </a:solidFill>
            </a:endParaRPr>
          </a:p>
        </p:txBody>
      </p:sp>
    </p:spTree>
    <p:extLst>
      <p:ext uri="{BB962C8B-B14F-4D97-AF65-F5344CB8AC3E}">
        <p14:creationId xmlns:p14="http://schemas.microsoft.com/office/powerpoint/2010/main" val="24104430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131</a:t>
            </a:fld>
            <a:endParaRPr lang="en-US" dirty="0">
              <a:solidFill>
                <a:prstClr val="black"/>
              </a:solidFill>
            </a:endParaRPr>
          </a:p>
        </p:txBody>
      </p:sp>
    </p:spTree>
    <p:extLst>
      <p:ext uri="{BB962C8B-B14F-4D97-AF65-F5344CB8AC3E}">
        <p14:creationId xmlns:p14="http://schemas.microsoft.com/office/powerpoint/2010/main" val="162248645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132</a:t>
            </a:fld>
            <a:endParaRPr lang="en-US" dirty="0">
              <a:solidFill>
                <a:prstClr val="black"/>
              </a:solidFill>
            </a:endParaRPr>
          </a:p>
        </p:txBody>
      </p:sp>
    </p:spTree>
    <p:extLst>
      <p:ext uri="{BB962C8B-B14F-4D97-AF65-F5344CB8AC3E}">
        <p14:creationId xmlns:p14="http://schemas.microsoft.com/office/powerpoint/2010/main" val="4058286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Smart</a:t>
            </a:r>
            <a:r>
              <a:rPr lang="en-US" baseline="0" dirty="0"/>
              <a:t> HR Templates are custom templates that provide the fields necessary to complete the transaction all in one place.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 are several templates that are specific to academic and another version specific to staff.  When these templates are selected, the fields and values relevant for academic or staff hires are available. </a:t>
            </a: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p:txBody>
      </p:sp>
      <p:sp>
        <p:nvSpPr>
          <p:cNvPr id="7" name="Slide Number Placeholder 3"/>
          <p:cNvSpPr>
            <a:spLocks noGrp="1"/>
          </p:cNvSpPr>
          <p:nvPr>
            <p:ph type="sldNum" sz="quarter" idx="5"/>
          </p:nvPr>
        </p:nvSpPr>
        <p:spPr/>
        <p:txBody>
          <a:bodyPr/>
          <a:lstStyle/>
          <a:p>
            <a:fld id="{3C2D5646-A00B-3942-B201-4EB41B9B77BE}" type="slidenum">
              <a:rPr lang="en-US" smtClean="0">
                <a:solidFill>
                  <a:prstClr val="black"/>
                </a:solidFill>
              </a:rPr>
              <a:pPr/>
              <a:t>11</a:t>
            </a:fld>
            <a:endParaRPr lang="en-US" dirty="0">
              <a:solidFill>
                <a:prstClr val="black"/>
              </a:solidFill>
            </a:endParaRPr>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30841913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for animation</a:t>
            </a:r>
          </a:p>
          <a:p>
            <a:endParaRPr lang="en-US" dirty="0" smtClean="0"/>
          </a:p>
          <a:p>
            <a:r>
              <a:rPr lang="en-US" dirty="0" smtClean="0"/>
              <a:t>Correct </a:t>
            </a:r>
            <a:r>
              <a:rPr lang="en-US" dirty="0"/>
              <a:t>Answer is:</a:t>
            </a:r>
            <a:r>
              <a:rPr lang="en-US" baseline="0" dirty="0"/>
              <a:t> True</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133</a:t>
            </a:fld>
            <a:endParaRPr lang="en-US" dirty="0">
              <a:solidFill>
                <a:prstClr val="black"/>
              </a:solidFill>
            </a:endParaRPr>
          </a:p>
        </p:txBody>
      </p:sp>
    </p:spTree>
    <p:extLst>
      <p:ext uri="{BB962C8B-B14F-4D97-AF65-F5344CB8AC3E}">
        <p14:creationId xmlns:p14="http://schemas.microsoft.com/office/powerpoint/2010/main" val="23722041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for animation</a:t>
            </a:r>
          </a:p>
          <a:p>
            <a:endParaRPr lang="en-US" dirty="0" smtClean="0"/>
          </a:p>
          <a:p>
            <a:r>
              <a:rPr lang="en-US" dirty="0" smtClean="0"/>
              <a:t>Correct</a:t>
            </a:r>
            <a:r>
              <a:rPr lang="en-US" baseline="0" dirty="0" smtClean="0"/>
              <a:t> </a:t>
            </a:r>
            <a:r>
              <a:rPr lang="en-US" baseline="0" dirty="0"/>
              <a:t>Answer is: Person Org Summary</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134</a:t>
            </a:fld>
            <a:endParaRPr lang="en-US" dirty="0">
              <a:solidFill>
                <a:prstClr val="black"/>
              </a:solidFill>
            </a:endParaRPr>
          </a:p>
        </p:txBody>
      </p:sp>
    </p:spTree>
    <p:extLst>
      <p:ext uri="{BB962C8B-B14F-4D97-AF65-F5344CB8AC3E}">
        <p14:creationId xmlns:p14="http://schemas.microsoft.com/office/powerpoint/2010/main" val="34403347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135</a:t>
            </a:fld>
            <a:endParaRPr lang="en-US" dirty="0">
              <a:solidFill>
                <a:prstClr val="black"/>
              </a:solidFill>
            </a:endParaRPr>
          </a:p>
        </p:txBody>
      </p:sp>
    </p:spTree>
    <p:extLst>
      <p:ext uri="{BB962C8B-B14F-4D97-AF65-F5344CB8AC3E}">
        <p14:creationId xmlns:p14="http://schemas.microsoft.com/office/powerpoint/2010/main" val="37026627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139</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436186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114: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1" name="Google Shape;1491;p114: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
        <p:nvSpPr>
          <p:cNvPr id="1492" name="Google Shape;1492;p114:notes"/>
          <p:cNvSpPr txBox="1">
            <a:spLocks noGrp="1"/>
          </p:cNvSpPr>
          <p:nvPr>
            <p:ph type="sldNum" idx="12"/>
          </p:nvPr>
        </p:nvSpPr>
        <p:spPr>
          <a:xfrm>
            <a:off x="3956558" y="8805843"/>
            <a:ext cx="3026833" cy="465160"/>
          </a:xfrm>
          <a:prstGeom prst="rect">
            <a:avLst/>
          </a:prstGeom>
          <a:noFill/>
          <a:ln>
            <a:noFill/>
          </a:ln>
        </p:spPr>
        <p:txBody>
          <a:bodyPr spcFirstLastPara="1" wrap="square" lIns="92775" tIns="46375" rIns="92775" bIns="46375" anchor="b" anchorCtr="0">
            <a:noAutofit/>
          </a:bodyPr>
          <a:lstStyle/>
          <a:p>
            <a:pPr marL="0" lvl="0" indent="0" algn="r" rtl="0">
              <a:spcBef>
                <a:spcPts val="0"/>
              </a:spcBef>
              <a:spcAft>
                <a:spcPts val="0"/>
              </a:spcAft>
              <a:buNone/>
            </a:pPr>
            <a:fld id="{00000000-1234-1234-1234-123412341234}" type="slidenum">
              <a:rPr lang="en-US"/>
              <a:t>141</a:t>
            </a:fld>
            <a:endParaRPr/>
          </a:p>
        </p:txBody>
      </p:sp>
    </p:spTree>
    <p:extLst>
      <p:ext uri="{BB962C8B-B14F-4D97-AF65-F5344CB8AC3E}">
        <p14:creationId xmlns:p14="http://schemas.microsoft.com/office/powerpoint/2010/main" val="13628028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115: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9" name="Google Shape;1499;p115: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5891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Template Transactions </a:t>
            </a:r>
            <a:r>
              <a:rPr lang="en-US" sz="1100" dirty="0"/>
              <a:t>are initiated by the location/department.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Business Unit </a:t>
            </a:r>
            <a:r>
              <a:rPr lang="en-US" dirty="0"/>
              <a:t>equates</a:t>
            </a:r>
            <a:r>
              <a:rPr lang="en-US" baseline="0" dirty="0"/>
              <a:t> </a:t>
            </a:r>
            <a:r>
              <a:rPr lang="en-US" baseline="0" dirty="0" smtClean="0"/>
              <a:t>to a UC location and its medical centers – like  </a:t>
            </a:r>
            <a:r>
              <a:rPr lang="en-US" dirty="0"/>
              <a:t>UCLA</a:t>
            </a:r>
            <a:r>
              <a:rPr lang="en-US" baseline="0" dirty="0"/>
              <a:t>, UCI, UCB, etc., so the use of the templates in this column will </a:t>
            </a:r>
            <a:r>
              <a:rPr lang="en-US" baseline="0" dirty="0" smtClean="0"/>
              <a:t>can be initiated for employees </a:t>
            </a:r>
            <a:r>
              <a:rPr lang="en-US" baseline="0" dirty="0"/>
              <a:t>across the entire campus.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Department level </a:t>
            </a:r>
            <a:r>
              <a:rPr lang="en-US" baseline="0" dirty="0"/>
              <a:t>security templates will show employees in the Initiator’s </a:t>
            </a:r>
            <a:r>
              <a:rPr lang="en-US" baseline="0" dirty="0" smtClean="0"/>
              <a:t>assigned department(s).</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Templates listed in the </a:t>
            </a:r>
            <a:r>
              <a:rPr lang="en-US" b="1" baseline="0" dirty="0"/>
              <a:t>No Security </a:t>
            </a:r>
            <a:r>
              <a:rPr lang="en-US" baseline="0" dirty="0"/>
              <a:t>column </a:t>
            </a:r>
            <a:r>
              <a:rPr lang="en-US" baseline="0" dirty="0" smtClean="0"/>
              <a:t>can be initiated for employees </a:t>
            </a:r>
            <a:r>
              <a:rPr lang="en-US" baseline="0" dirty="0"/>
              <a:t>across the </a:t>
            </a:r>
            <a:r>
              <a:rPr lang="en-US" baseline="0" dirty="0" smtClean="0"/>
              <a:t>entire UC </a:t>
            </a:r>
            <a:r>
              <a:rPr lang="en-US" baseline="0" dirty="0"/>
              <a:t>system</a:t>
            </a:r>
            <a:r>
              <a:rPr lang="en-US"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Once these templates are submitted, </a:t>
            </a:r>
            <a:r>
              <a:rPr lang="en-US" sz="1100" dirty="0"/>
              <a:t>Approval Workflow Engine (AWE) will route transactions to be approved by the location </a:t>
            </a:r>
            <a:r>
              <a:rPr lang="en-US" sz="1100" dirty="0" smtClean="0"/>
              <a:t>and </a:t>
            </a:r>
            <a:r>
              <a:rPr lang="en-US" sz="1100" dirty="0"/>
              <a:t>the UCPath Center.</a:t>
            </a: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12</a:t>
            </a:fld>
            <a:endParaRPr lang="en-US" dirty="0"/>
          </a:p>
        </p:txBody>
      </p:sp>
    </p:spTree>
    <p:extLst>
      <p:ext uri="{BB962C8B-B14F-4D97-AF65-F5344CB8AC3E}">
        <p14:creationId xmlns:p14="http://schemas.microsoft.com/office/powerpoint/2010/main" val="646843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5"/>
          </p:nvPr>
        </p:nvSpPr>
        <p:spPr/>
        <p:txBody>
          <a:bodyPr/>
          <a:lstStyle/>
          <a:p>
            <a:fld id="{3C2D5646-A00B-3942-B201-4EB41B9B77BE}" type="slidenum">
              <a:rPr lang="en-US" smtClean="0"/>
              <a:pPr/>
              <a:t>13</a:t>
            </a:fld>
            <a:endParaRPr lang="en-US" dirty="0"/>
          </a:p>
        </p:txBody>
      </p:sp>
      <p:sp>
        <p:nvSpPr>
          <p:cNvPr id="4" name="Slide Image Placeholder 3"/>
          <p:cNvSpPr>
            <a:spLocks noGrp="1" noRot="1" noChangeAspect="1"/>
          </p:cNvSpPr>
          <p:nvPr>
            <p:ph type="sldImg"/>
          </p:nvPr>
        </p:nvSpPr>
        <p:spPr/>
      </p:sp>
      <p:sp>
        <p:nvSpPr>
          <p:cNvPr id="6" name="Notes Placeholder 5"/>
          <p:cNvSpPr>
            <a:spLocks noGrp="1"/>
          </p:cNvSpPr>
          <p:nvPr>
            <p:ph type="body" idx="1"/>
          </p:nvPr>
        </p:nvSpPr>
        <p:spPr>
          <a:xfrm>
            <a:off x="685800" y="4210400"/>
            <a:ext cx="5486400" cy="4657153"/>
          </a:xfrm>
        </p:spPr>
        <p:txBody>
          <a:bodyPr/>
          <a:lstStyle/>
          <a:p>
            <a:pPr marL="0" lvl="2" algn="l">
              <a:lnSpc>
                <a:spcPct val="113000"/>
              </a:lnSpc>
              <a:spcBef>
                <a:spcPts val="1200"/>
              </a:spcBef>
            </a:pPr>
            <a:r>
              <a:rPr lang="en-US" sz="1050" dirty="0" smtClean="0"/>
              <a:t>Review </a:t>
            </a:r>
            <a:r>
              <a:rPr lang="en-US" sz="1050" dirty="0"/>
              <a:t>Template Transaction process. </a:t>
            </a:r>
          </a:p>
          <a:p>
            <a:pPr marL="166688" lvl="2" indent="-166688" algn="l">
              <a:lnSpc>
                <a:spcPct val="113000"/>
              </a:lnSpc>
              <a:buFont typeface="Arial" panose="020B0604020202020204" pitchFamily="34" charset="0"/>
              <a:buChar char="•"/>
            </a:pPr>
            <a:r>
              <a:rPr lang="en-US" sz="1050" dirty="0"/>
              <a:t>The Initiator role has access to the Template functionality in UCPath. The Initiator reviews the </a:t>
            </a:r>
            <a:r>
              <a:rPr lang="en-US" sz="1050" b="1" dirty="0"/>
              <a:t>Person Org Summary </a:t>
            </a:r>
            <a:r>
              <a:rPr lang="en-US" sz="1050" dirty="0"/>
              <a:t>page (like IDOC) before initiating a template transaction. This page provides the status of the employee’s current assignments. If you are initiating a full hire template, you should use this page to validate that the person does not already exist in UCPath. You can also use the </a:t>
            </a:r>
            <a:r>
              <a:rPr lang="en-US" sz="1050" b="1" dirty="0"/>
              <a:t>Workforce Job Summary</a:t>
            </a:r>
            <a:r>
              <a:rPr lang="en-US" sz="1050" dirty="0"/>
              <a:t> page.</a:t>
            </a:r>
            <a:r>
              <a:rPr lang="en-US" sz="1050" baseline="0" dirty="0"/>
              <a:t> If you don’t know the employee’s ID you can use the </a:t>
            </a:r>
            <a:r>
              <a:rPr lang="en-US" sz="1050" b="1" baseline="0" dirty="0"/>
              <a:t>Search Match </a:t>
            </a:r>
            <a:r>
              <a:rPr lang="en-US" sz="1050" baseline="0" dirty="0"/>
              <a:t>page to find the ID.</a:t>
            </a:r>
            <a:endParaRPr lang="en-US" sz="1050" dirty="0"/>
          </a:p>
          <a:p>
            <a:pPr marL="166688" lvl="1" indent="-166688">
              <a:lnSpc>
                <a:spcPct val="113000"/>
              </a:lnSpc>
              <a:buFont typeface="Arial" panose="020B0604020202020204" pitchFamily="34" charset="0"/>
              <a:buChar char="•"/>
            </a:pPr>
            <a:r>
              <a:rPr lang="en-US" sz="1050" dirty="0"/>
              <a:t>Before a hire template can be initiated, the position must already exist in UCPath. If it does not, a Position Initiator must initiate a request to have the position entered (and funding if available) prior to hiring the employee. </a:t>
            </a:r>
          </a:p>
          <a:p>
            <a:pPr marL="166688" indent="-166688">
              <a:lnSpc>
                <a:spcPct val="114000"/>
              </a:lnSpc>
              <a:buFont typeface="Arial" panose="020B0604020202020204" pitchFamily="34" charset="0"/>
              <a:buChar char="•"/>
            </a:pPr>
            <a:r>
              <a:rPr lang="en-US" sz="1050" dirty="0"/>
              <a:t>A Location Template Initiator enters the template. When the template is saved and submitted, the transaction automatically routes for approval using Approval Workflow Engine (AWE).</a:t>
            </a:r>
          </a:p>
          <a:p>
            <a:pPr marL="166688" indent="-166688">
              <a:lnSpc>
                <a:spcPct val="114000"/>
              </a:lnSpc>
              <a:buFont typeface="Arial" panose="020B0604020202020204" pitchFamily="34" charset="0"/>
              <a:buChar char="•"/>
            </a:pPr>
            <a:r>
              <a:rPr lang="en-US" sz="1050" dirty="0"/>
              <a:t>Next, a designated Location Template Approver reviews and, if applicable, approves the template transaction. After it is approved, the template is staged for processing. There may be multiple approvers depending on your Location’s business process.</a:t>
            </a:r>
          </a:p>
          <a:p>
            <a:pPr marL="166688" indent="-166688">
              <a:lnSpc>
                <a:spcPct val="114000"/>
              </a:lnSpc>
              <a:buFont typeface="Arial" panose="020B0604020202020204" pitchFamily="34" charset="0"/>
              <a:buChar char="•"/>
            </a:pPr>
            <a:r>
              <a:rPr lang="en-US" sz="1050" dirty="0"/>
              <a:t>WFA Production at UCPath Center (UCPC) processes the template and saves the employee’s information to the UCPath tables. (This step is not part of the AWE process.)</a:t>
            </a:r>
          </a:p>
          <a:p>
            <a:pPr marL="349250" marR="0" lvl="2" indent="-174625" algn="l" defTabSz="914400" rtl="0" eaLnBrk="1" fontAlgn="auto" latinLnBrk="0" hangingPunct="1">
              <a:lnSpc>
                <a:spcPct val="114000"/>
              </a:lnSpc>
              <a:buClrTx/>
              <a:buSzTx/>
              <a:buFont typeface="Arial" panose="020B0604020202020204" pitchFamily="34" charset="0"/>
              <a:buChar char="•"/>
              <a:tabLst/>
              <a:defRPr/>
            </a:pPr>
            <a:r>
              <a:rPr lang="en-US" sz="1050" dirty="0"/>
              <a:t>In some cases, UCPC WFA Production may need to cancel a</a:t>
            </a:r>
            <a:r>
              <a:rPr lang="en-US" sz="1050" baseline="0" dirty="0"/>
              <a:t> </a:t>
            </a:r>
            <a:r>
              <a:rPr lang="en-US" sz="1050" dirty="0"/>
              <a:t>transaction. Comments explaining the cancelled transaction are added in UCPath. In some cases, Initiators can clone the cancelled template, enter corrections and submit the updated transaction.</a:t>
            </a:r>
          </a:p>
          <a:p>
            <a:pPr marL="166688" indent="-166688">
              <a:lnSpc>
                <a:spcPct val="114000"/>
              </a:lnSpc>
              <a:buFont typeface="Arial" panose="020B0604020202020204" pitchFamily="34" charset="0"/>
              <a:buChar char="•"/>
            </a:pPr>
            <a:r>
              <a:rPr lang="en-US" sz="1050" dirty="0"/>
              <a:t>After the templates are processed by WFA Production, users that have row-level security access to the employee data are able to view it.</a:t>
            </a:r>
          </a:p>
        </p:txBody>
      </p:sp>
    </p:spTree>
    <p:extLst>
      <p:ext uri="{BB962C8B-B14F-4D97-AF65-F5344CB8AC3E}">
        <p14:creationId xmlns:p14="http://schemas.microsoft.com/office/powerpoint/2010/main" val="665683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the purposes of this course, template transactions part 1 will focus on the highlighted portions of the system process.</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14</a:t>
            </a:fld>
            <a:endParaRPr lang="en-US" dirty="0"/>
          </a:p>
        </p:txBody>
      </p:sp>
    </p:spTree>
    <p:extLst>
      <p:ext uri="{BB962C8B-B14F-4D97-AF65-F5344CB8AC3E}">
        <p14:creationId xmlns:p14="http://schemas.microsoft.com/office/powerpoint/2010/main" val="3614790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serves</a:t>
            </a:r>
            <a:r>
              <a:rPr lang="en-US" baseline="0" dirty="0"/>
              <a:t> as a quick refresher from </a:t>
            </a:r>
            <a:r>
              <a:rPr lang="en-US" dirty="0"/>
              <a:t>the Positon</a:t>
            </a:r>
            <a:r>
              <a:rPr lang="en-US" baseline="0" dirty="0"/>
              <a:t> Control course. Once a person is hired into an already created position a </a:t>
            </a:r>
            <a:r>
              <a:rPr lang="en-US" baseline="0" dirty="0" smtClean="0"/>
              <a:t>job </a:t>
            </a:r>
            <a:r>
              <a:rPr lang="en-US" baseline="0" dirty="0"/>
              <a:t>is created</a:t>
            </a:r>
            <a:r>
              <a:rPr lang="en-US" baseline="0" dirty="0" smtClean="0"/>
              <a:t>.</a:t>
            </a:r>
          </a:p>
          <a:p>
            <a:endParaRPr lang="en-US" baseline="0" dirty="0" smtClean="0"/>
          </a:p>
          <a:p>
            <a:r>
              <a:rPr lang="en-US" baseline="0" dirty="0" smtClean="0"/>
              <a:t>Click for animation</a:t>
            </a:r>
          </a:p>
          <a:p>
            <a:endParaRPr lang="en-US" baseline="0" dirty="0" smtClean="0"/>
          </a:p>
          <a:p>
            <a:r>
              <a:rPr lang="en-US" baseline="0" dirty="0" smtClean="0"/>
              <a:t>We are now going to focus on this part of the equation, hiring a person to create the job.</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15</a:t>
            </a:fld>
            <a:endParaRPr lang="en-US" dirty="0"/>
          </a:p>
        </p:txBody>
      </p:sp>
    </p:spTree>
    <p:extLst>
      <p:ext uri="{BB962C8B-B14F-4D97-AF65-F5344CB8AC3E}">
        <p14:creationId xmlns:p14="http://schemas.microsoft.com/office/powerpoint/2010/main" val="707464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 Person Organizational</a:t>
            </a:r>
            <a:r>
              <a:rPr lang="en-US" baseline="0" dirty="0" smtClean="0"/>
              <a:t> S</a:t>
            </a:r>
            <a:r>
              <a:rPr lang="en-US" dirty="0" smtClean="0"/>
              <a:t>ummary before entering</a:t>
            </a:r>
            <a:r>
              <a:rPr lang="en-US" baseline="0" dirty="0" smtClean="0"/>
              <a:t> Smart HR Template. Does a person exist in the system? Yes or no depends on what you do next.</a:t>
            </a:r>
            <a:endParaRPr lang="en-US" dirty="0"/>
          </a:p>
        </p:txBody>
      </p:sp>
    </p:spTree>
    <p:extLst>
      <p:ext uri="{BB962C8B-B14F-4D97-AF65-F5344CB8AC3E}">
        <p14:creationId xmlns:p14="http://schemas.microsoft.com/office/powerpoint/2010/main" val="3670627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workforce job summary page</a:t>
            </a:r>
            <a:r>
              <a:rPr lang="en-US" baseline="0" dirty="0" smtClean="0"/>
              <a:t> is security enabled, unlike the person org summary page. This page will only provide access to the employees you have been granted access to in KSAMS (row level security)</a:t>
            </a:r>
            <a:endParaRPr lang="en-US" dirty="0"/>
          </a:p>
        </p:txBody>
      </p:sp>
    </p:spTree>
    <p:extLst>
      <p:ext uri="{BB962C8B-B14F-4D97-AF65-F5344CB8AC3E}">
        <p14:creationId xmlns:p14="http://schemas.microsoft.com/office/powerpoint/2010/main" val="460426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workforce job summary page provides additiona</a:t>
            </a:r>
            <a:r>
              <a:rPr lang="en-US" baseline="0" dirty="0" smtClean="0"/>
              <a:t>l current and historical job details pertaining to that employee. You have the ability to see General information, job details (job code, FTE), work location (dept., BU details), Salary plan and step information, Compensation details (pay group, pay frequency), and UC job data which displays (probation dates, ERIT, post doc anniversary dates.) – This is a holistic view of employee / job details which includes history along with a data trail of changes that were made. </a:t>
            </a:r>
            <a:endParaRPr lang="en-US" dirty="0"/>
          </a:p>
        </p:txBody>
      </p:sp>
    </p:spTree>
    <p:extLst>
      <p:ext uri="{BB962C8B-B14F-4D97-AF65-F5344CB8AC3E}">
        <p14:creationId xmlns:p14="http://schemas.microsoft.com/office/powerpoint/2010/main" val="1527234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6186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2: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770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UPK job aids, instruct the users to open the job aid and review the online PDF version.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job aid is referenced throughout Template Transaction training courses, as the various types of template transactions are practiced.</a:t>
            </a:r>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22</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40102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This is where you’ll go to start initiating</a:t>
            </a:r>
            <a:r>
              <a:rPr lang="en-US" sz="1100" baseline="0" dirty="0">
                <a:solidFill>
                  <a:srgbClr val="000000"/>
                </a:solidFill>
                <a:latin typeface="Arial" panose="020B0604020202020204" pitchFamily="34" charset="0"/>
                <a:cs typeface="Arial" panose="020B0604020202020204" pitchFamily="34" charset="0"/>
              </a:rPr>
              <a:t> your </a:t>
            </a:r>
            <a:r>
              <a:rPr lang="en-US" sz="1100" baseline="0" dirty="0" smtClean="0">
                <a:solidFill>
                  <a:srgbClr val="000000"/>
                </a:solidFill>
                <a:latin typeface="Arial" panose="020B0604020202020204" pitchFamily="34" charset="0"/>
                <a:cs typeface="Arial" panose="020B0604020202020204" pitchFamily="34" charset="0"/>
              </a:rPr>
              <a:t>hire transaction </a:t>
            </a:r>
            <a:r>
              <a:rPr lang="en-US" sz="1100" baseline="0" dirty="0">
                <a:solidFill>
                  <a:srgbClr val="000000"/>
                </a:solidFill>
                <a:latin typeface="Arial" panose="020B0604020202020204" pitchFamily="34" charset="0"/>
                <a:cs typeface="Arial" panose="020B0604020202020204" pitchFamily="34" charset="0"/>
              </a:rPr>
              <a:t>after you’ve checked the Person Org Summary page and applicable reports.</a:t>
            </a:r>
            <a:endParaRPr lang="en-US" sz="1100" dirty="0">
              <a:solidFill>
                <a:srgbClr val="00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23</a:t>
            </a:fld>
            <a:endParaRPr lang="en-US" dirty="0"/>
          </a:p>
        </p:txBody>
      </p:sp>
    </p:spTree>
    <p:extLst>
      <p:ext uri="{BB962C8B-B14F-4D97-AF65-F5344CB8AC3E}">
        <p14:creationId xmlns:p14="http://schemas.microsoft.com/office/powerpoint/2010/main" val="916766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Click for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a:t>
            </a:r>
            <a:r>
              <a:rPr lang="en-US" dirty="0"/>
              <a:t>displayed in Slide Show mode, this slide includes animation for the gray captions. Click to individually display each caption (and hide the previous caption) as you describe the objects on the </a:t>
            </a:r>
            <a:r>
              <a:rPr lang="en-US" b="1" dirty="0"/>
              <a:t>Smart</a:t>
            </a:r>
            <a:r>
              <a:rPr lang="en-US" b="1" baseline="0" dirty="0"/>
              <a:t> HR Transactions</a:t>
            </a:r>
            <a:r>
              <a:rPr lang="en-US" dirty="0"/>
              <a:t> page.</a:t>
            </a:r>
          </a:p>
          <a:p>
            <a:endParaRPr lang="en-US" dirty="0"/>
          </a:p>
          <a:p>
            <a:r>
              <a:rPr lang="en-US" dirty="0"/>
              <a:t>The </a:t>
            </a:r>
            <a:r>
              <a:rPr lang="en-US" b="1" dirty="0"/>
              <a:t>Transactions in Progress </a:t>
            </a:r>
            <a:r>
              <a:rPr lang="en-US" dirty="0"/>
              <a:t>section displays only the transactions you have submitted or have “saved for later.” Y</a:t>
            </a:r>
            <a:r>
              <a:rPr lang="en-US" baseline="0" dirty="0"/>
              <a:t>ou c</a:t>
            </a:r>
            <a:r>
              <a:rPr lang="en-US" dirty="0"/>
              <a:t>an drill down into the transaction to view the approval chain. After</a:t>
            </a:r>
            <a:r>
              <a:rPr lang="en-US" baseline="0" dirty="0"/>
              <a:t> the transaction is approved in AWE, it no longer appears on this list. At that point you can use the </a:t>
            </a:r>
            <a:r>
              <a:rPr lang="en-US" b="1" baseline="0" dirty="0"/>
              <a:t>Transaction Status</a:t>
            </a:r>
            <a:r>
              <a:rPr lang="en-US" baseline="0" dirty="0"/>
              <a:t> page to view the transaction’s progress within WFA Production processing</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244E229F-C150-474F-8980-931399A2ED49}" type="slidenum">
              <a:rPr lang="en-US" smtClean="0"/>
              <a:pPr/>
              <a:t>24</a:t>
            </a:fld>
            <a:endParaRPr lang="en-US" dirty="0"/>
          </a:p>
        </p:txBody>
      </p:sp>
    </p:spTree>
    <p:extLst>
      <p:ext uri="{BB962C8B-B14F-4D97-AF65-F5344CB8AC3E}">
        <p14:creationId xmlns:p14="http://schemas.microsoft.com/office/powerpoint/2010/main" val="52451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for Animation</a:t>
            </a:r>
          </a:p>
          <a:p>
            <a:endParaRPr lang="en-US" dirty="0" smtClean="0"/>
          </a:p>
          <a:p>
            <a:r>
              <a:rPr lang="en-US" dirty="0" smtClean="0"/>
              <a:t>The </a:t>
            </a:r>
            <a:r>
              <a:rPr lang="en-US" b="1" dirty="0"/>
              <a:t>Transaction Type </a:t>
            </a:r>
            <a:r>
              <a:rPr lang="en-US" dirty="0"/>
              <a:t>fields provides filtering options when there is a long list of templates.</a:t>
            </a:r>
            <a:r>
              <a:rPr lang="en-US" baseline="0" dirty="0"/>
              <a:t> The template list at UC is short; therefore, it is not beneficial to filter or to use the </a:t>
            </a:r>
            <a:r>
              <a:rPr lang="en-US" b="1" baseline="0" dirty="0"/>
              <a:t>Transaction Type </a:t>
            </a:r>
            <a:r>
              <a:rPr lang="en-US" baseline="0" dirty="0"/>
              <a:t>field.</a:t>
            </a:r>
            <a:endParaRPr lang="en-US" dirty="0"/>
          </a:p>
          <a:p>
            <a:r>
              <a:rPr lang="en-US" dirty="0"/>
              <a:t>Samples</a:t>
            </a:r>
            <a:r>
              <a:rPr lang="en-US" baseline="0" dirty="0"/>
              <a:t> </a:t>
            </a:r>
            <a:r>
              <a:rPr lang="en-US" dirty="0"/>
              <a:t>of each of these </a:t>
            </a:r>
            <a:r>
              <a:rPr lang="en-US" baseline="0" dirty="0"/>
              <a:t>Templates are covered in the </a:t>
            </a:r>
            <a:r>
              <a:rPr lang="en-US" i="1" baseline="0" dirty="0"/>
              <a:t>Template Transactions – Part I</a:t>
            </a:r>
            <a:r>
              <a:rPr lang="en-US" b="1" baseline="0" dirty="0"/>
              <a:t> </a:t>
            </a:r>
            <a:r>
              <a:rPr lang="en-US" baseline="0" dirty="0"/>
              <a:t>and </a:t>
            </a:r>
            <a:r>
              <a:rPr lang="en-US" i="1" baseline="0" dirty="0"/>
              <a:t>Template Transactions –</a:t>
            </a:r>
            <a:r>
              <a:rPr lang="en-US" i="1" dirty="0"/>
              <a:t> Part </a:t>
            </a:r>
            <a:r>
              <a:rPr lang="en-US" i="1" baseline="0" dirty="0"/>
              <a:t>II</a:t>
            </a:r>
            <a:r>
              <a:rPr lang="en-US" baseline="0" dirty="0"/>
              <a:t> training courses.</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25</a:t>
            </a:fld>
            <a:endParaRPr lang="en-US" dirty="0"/>
          </a:p>
        </p:txBody>
      </p:sp>
    </p:spTree>
    <p:extLst>
      <p:ext uri="{BB962C8B-B14F-4D97-AF65-F5344CB8AC3E}">
        <p14:creationId xmlns:p14="http://schemas.microsoft.com/office/powerpoint/2010/main" val="1641565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 for animation for bottom text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a contingent worker user guide that will be published to the ucpath.uci.edu website which provide in depth information and guidance on CWR.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UPK simulations are available to review how to add a CWR.</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26</a:t>
            </a:fld>
            <a:endParaRPr lang="en-US" dirty="0"/>
          </a:p>
        </p:txBody>
      </p:sp>
    </p:spTree>
    <p:extLst>
      <p:ext uri="{BB962C8B-B14F-4D97-AF65-F5344CB8AC3E}">
        <p14:creationId xmlns:p14="http://schemas.microsoft.com/office/powerpoint/2010/main" val="3861933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At conversion, the title codes mentioned here</a:t>
            </a:r>
            <a:r>
              <a:rPr lang="en-US" sz="1100" baseline="0" dirty="0"/>
              <a:t> will all have job codes in UCPath that begin with CWR####  (i.e., Staff Volunteer Job Code = CWR011)</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For more examples and definitions please see UCI BPG WFA.01 Add or Renew Contingent Worker </a:t>
            </a:r>
          </a:p>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27</a:t>
            </a:fld>
            <a:endParaRPr lang="en-US" dirty="0"/>
          </a:p>
        </p:txBody>
      </p:sp>
    </p:spTree>
    <p:extLst>
      <p:ext uri="{BB962C8B-B14F-4D97-AF65-F5344CB8AC3E}">
        <p14:creationId xmlns:p14="http://schemas.microsoft.com/office/powerpoint/2010/main" val="2931860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100" b="1" dirty="0"/>
              <a:t>Effective Date </a:t>
            </a:r>
            <a:r>
              <a:rPr lang="en-US" sz="1100" dirty="0"/>
              <a:t>field is required for all template transactions. This date represents the date the status becomes current or active.</a:t>
            </a:r>
          </a:p>
          <a:p>
            <a:r>
              <a:rPr lang="en-US" sz="1100" dirty="0"/>
              <a:t>For termination &amp; retirement actions, effective date should always be greater than the Last Date worked (field available on termination / retirement templates). In general, effective date for termination</a:t>
            </a:r>
            <a:r>
              <a:rPr lang="en-US" sz="1100" baseline="0" dirty="0"/>
              <a:t> and retirement</a:t>
            </a:r>
            <a:r>
              <a:rPr lang="en-US" sz="1100" dirty="0"/>
              <a:t> actions is equal to the day after the last day on active status. First</a:t>
            </a:r>
            <a:r>
              <a:rPr lang="en-US" sz="1100" baseline="0" dirty="0"/>
              <a:t> day on the beach.</a:t>
            </a:r>
            <a:endParaRPr lang="en-US" sz="1100" dirty="0"/>
          </a:p>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28</a:t>
            </a:fld>
            <a:endParaRPr lang="en-US" dirty="0"/>
          </a:p>
        </p:txBody>
      </p:sp>
    </p:spTree>
    <p:extLst>
      <p:ext uri="{BB962C8B-B14F-4D97-AF65-F5344CB8AC3E}">
        <p14:creationId xmlns:p14="http://schemas.microsoft.com/office/powerpoint/2010/main" val="1761781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a:t>
            </a:r>
            <a:r>
              <a:rPr lang="en-US" altLang="en-US" baseline="0" dirty="0"/>
              <a:t> the note in blue box states, the Effective Date and Reason Code fields need to be considered carefully as they have many downstream impacts. If the Effective Date needs to be updated from what was entered on the previous page, it can be changed now.</a:t>
            </a:r>
            <a:endParaRPr lang="en-US" altLang="en-US" dirty="0"/>
          </a:p>
          <a:p>
            <a:endParaRPr lang="en-US" altLang="en-US" dirty="0"/>
          </a:p>
          <a:p>
            <a:r>
              <a:rPr lang="en-US" altLang="en-US" dirty="0"/>
              <a:t>The template transaction pages </a:t>
            </a:r>
            <a:r>
              <a:rPr lang="en-US" altLang="en-US" baseline="0" dirty="0"/>
              <a:t>are reviewed in more detail as specific templates are covered in each </a:t>
            </a:r>
            <a:r>
              <a:rPr lang="en-US" altLang="en-US" baseline="0" dirty="0" smtClean="0"/>
              <a:t>Lesson </a:t>
            </a:r>
            <a:r>
              <a:rPr lang="en-US" altLang="en-US" baseline="0" dirty="0"/>
              <a:t>later in the course.</a:t>
            </a:r>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29</a:t>
            </a:fld>
            <a:endParaRPr lang="en-US" dirty="0"/>
          </a:p>
        </p:txBody>
      </p:sp>
    </p:spTree>
    <p:extLst>
      <p:ext uri="{BB962C8B-B14F-4D97-AF65-F5344CB8AC3E}">
        <p14:creationId xmlns:p14="http://schemas.microsoft.com/office/powerpoint/2010/main" val="3384909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30</a:t>
            </a:fld>
            <a:endParaRPr lang="en-US" dirty="0"/>
          </a:p>
        </p:txBody>
      </p:sp>
    </p:spTree>
    <p:extLst>
      <p:ext uri="{BB962C8B-B14F-4D97-AF65-F5344CB8AC3E}">
        <p14:creationId xmlns:p14="http://schemas.microsoft.com/office/powerpoint/2010/main" val="1951387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spcAft>
                <a:spcPts val="0"/>
              </a:spcAft>
              <a:buFont typeface="Arial" panose="020B0604020202020204" pitchFamily="34" charset="0"/>
              <a:buNone/>
            </a:pPr>
            <a:endParaRPr lang="en-US" sz="1100" baseline="0" dirty="0" smtClean="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spcAft>
                <a:spcPts val="0"/>
              </a:spcAft>
              <a:buFont typeface="Arial" panose="020B0604020202020204" pitchFamily="34" charset="0"/>
              <a:buNone/>
            </a:pPr>
            <a:r>
              <a:rPr lang="en-US" sz="1100" baseline="0" dirty="0" smtClean="0">
                <a:solidFill>
                  <a:srgbClr val="000000"/>
                </a:solidFill>
                <a:latin typeface="Arial" panose="020B0604020202020204" pitchFamily="34" charset="0"/>
                <a:cs typeface="Arial" panose="020B0604020202020204" pitchFamily="34" charset="0"/>
              </a:rPr>
              <a:t>. The Job Aid gives the Reason Codes available for each Action.</a:t>
            </a:r>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E229F-C150-474F-8980-931399A2ED4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6508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406525" y="1158875"/>
            <a:ext cx="4171950" cy="3130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492369" y="4461678"/>
            <a:ext cx="6084277" cy="3650456"/>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641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32</a:t>
            </a:fld>
            <a:endParaRPr lang="en-US" dirty="0"/>
          </a:p>
        </p:txBody>
      </p:sp>
    </p:spTree>
    <p:extLst>
      <p:ext uri="{BB962C8B-B14F-4D97-AF65-F5344CB8AC3E}">
        <p14:creationId xmlns:p14="http://schemas.microsoft.com/office/powerpoint/2010/main" val="3185807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for animation</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05746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for animation</a:t>
            </a:r>
          </a:p>
          <a:p>
            <a:r>
              <a:rPr lang="en-US" dirty="0" smtClean="0"/>
              <a:t>Correct</a:t>
            </a:r>
            <a:r>
              <a:rPr lang="en-US" baseline="0" dirty="0" smtClean="0"/>
              <a:t> </a:t>
            </a:r>
            <a:r>
              <a:rPr lang="en-US" baseline="0" dirty="0"/>
              <a:t>answer: True</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34</a:t>
            </a:fld>
            <a:endParaRPr lang="en-US" dirty="0"/>
          </a:p>
        </p:txBody>
      </p:sp>
    </p:spTree>
    <p:extLst>
      <p:ext uri="{BB962C8B-B14F-4D97-AF65-F5344CB8AC3E}">
        <p14:creationId xmlns:p14="http://schemas.microsoft.com/office/powerpoint/2010/main" val="1773782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100" dirty="0" smtClean="0">
                <a:solidFill>
                  <a:srgbClr val="000000"/>
                </a:solidFill>
                <a:latin typeface="Arial" panose="020B0604020202020204" pitchFamily="34" charset="0"/>
                <a:cs typeface="Arial" panose="020B0604020202020204" pitchFamily="34" charset="0"/>
              </a:rPr>
              <a:t>Click for animation</a:t>
            </a:r>
          </a:p>
          <a:p>
            <a:pPr>
              <a:spcBef>
                <a:spcPts val="0"/>
              </a:spcBef>
              <a:spcAft>
                <a:spcPts val="0"/>
              </a:spcAft>
            </a:pPr>
            <a:endParaRPr lang="en-US" sz="1100" dirty="0" smtClean="0">
              <a:solidFill>
                <a:srgbClr val="000000"/>
              </a:solidFill>
              <a:latin typeface="Arial" panose="020B0604020202020204" pitchFamily="34" charset="0"/>
              <a:cs typeface="Arial" panose="020B0604020202020204" pitchFamily="34" charset="0"/>
            </a:endParaRPr>
          </a:p>
          <a:p>
            <a:pPr>
              <a:spcBef>
                <a:spcPts val="0"/>
              </a:spcBef>
              <a:spcAft>
                <a:spcPts val="0"/>
              </a:spcAft>
            </a:pPr>
            <a:r>
              <a:rPr lang="en-US" sz="1100" dirty="0" smtClean="0">
                <a:solidFill>
                  <a:srgbClr val="000000"/>
                </a:solidFill>
                <a:latin typeface="Arial" panose="020B0604020202020204" pitchFamily="34" charset="0"/>
                <a:cs typeface="Arial" panose="020B0604020202020204" pitchFamily="34" charset="0"/>
              </a:rPr>
              <a:t>Correct </a:t>
            </a:r>
            <a:r>
              <a:rPr lang="en-US" sz="1100" dirty="0">
                <a:solidFill>
                  <a:srgbClr val="000000"/>
                </a:solidFill>
                <a:latin typeface="Arial" panose="020B0604020202020204" pitchFamily="34" charset="0"/>
                <a:cs typeface="Arial" panose="020B0604020202020204" pitchFamily="34" charset="0"/>
              </a:rPr>
              <a:t>answer: 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E229F-C150-474F-8980-931399A2ED4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2593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36</a:t>
            </a:fld>
            <a:endParaRPr lang="en-US" dirty="0"/>
          </a:p>
        </p:txBody>
      </p:sp>
    </p:spTree>
    <p:extLst>
      <p:ext uri="{BB962C8B-B14F-4D97-AF65-F5344CB8AC3E}">
        <p14:creationId xmlns:p14="http://schemas.microsoft.com/office/powerpoint/2010/main" val="2971963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37</a:t>
            </a:fld>
            <a:endParaRPr lang="en-US" dirty="0"/>
          </a:p>
        </p:txBody>
      </p:sp>
    </p:spTree>
    <p:extLst>
      <p:ext uri="{BB962C8B-B14F-4D97-AF65-F5344CB8AC3E}">
        <p14:creationId xmlns:p14="http://schemas.microsoft.com/office/powerpoint/2010/main" val="2430282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613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reports to view</a:t>
            </a:r>
            <a:r>
              <a:rPr lang="en-US" baseline="0" dirty="0"/>
              <a:t> historical and future-dated information for employees. It is highly recommended that you review those reports also before processing a template transaction to get a true picture of what is going on with the employee</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244E229F-C150-474F-8980-931399A2ED49}" type="slidenum">
              <a:rPr lang="en-US" smtClean="0"/>
              <a:pPr/>
              <a:t>39</a:t>
            </a:fld>
            <a:endParaRPr lang="en-US" dirty="0"/>
          </a:p>
        </p:txBody>
      </p:sp>
    </p:spTree>
    <p:extLst>
      <p:ext uri="{BB962C8B-B14F-4D97-AF65-F5344CB8AC3E}">
        <p14:creationId xmlns:p14="http://schemas.microsoft.com/office/powerpoint/2010/main" val="1741200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a:t>
            </a:r>
            <a:r>
              <a:rPr lang="en-US" baseline="0" dirty="0" smtClean="0"/>
              <a:t> CLICK FOR ANIMATION</a:t>
            </a:r>
            <a:endParaRPr lang="en-US" dirty="0" smtClean="0"/>
          </a:p>
          <a:p>
            <a:endParaRPr lang="en-US" dirty="0" smtClean="0"/>
          </a:p>
          <a:p>
            <a:r>
              <a:rPr lang="en-US" dirty="0" smtClean="0"/>
              <a:t>This </a:t>
            </a:r>
            <a:r>
              <a:rPr lang="en-US" dirty="0"/>
              <a:t>is a</a:t>
            </a:r>
            <a:r>
              <a:rPr lang="en-US" baseline="0" dirty="0"/>
              <a:t> slide to show Person Org Summary.  This page is used to view the summary of an employee’s current organizational relationships across all of the University of California locations.  </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1" dirty="0" smtClean="0"/>
              <a:t>Person Organizational Summary </a:t>
            </a:r>
            <a:r>
              <a:rPr lang="en-US" dirty="0" smtClean="0"/>
              <a:t>page displays information for Employees and </a:t>
            </a:r>
            <a:r>
              <a:rPr lang="en-US" baseline="0" dirty="0" smtClean="0"/>
              <a:t>CWRs. </a:t>
            </a:r>
            <a:r>
              <a:rPr lang="en-US" sz="1200" dirty="0" smtClean="0">
                <a:solidFill>
                  <a:srgbClr val="000000"/>
                </a:solidFill>
                <a:latin typeface="Arial" panose="020B0604020202020204" pitchFamily="34" charset="0"/>
                <a:cs typeface="Arial" panose="020B0604020202020204" pitchFamily="34" charset="0"/>
              </a:rPr>
              <a:t>The purpose of this step is to make sure that whatever action you want to initiate is not going to conflict with the terms and conditions of current employment. Initiators should look here to make sure there is no conflict with existing personnel</a:t>
            </a:r>
            <a:r>
              <a:rPr lang="en-US" sz="1200" baseline="0" dirty="0" smtClean="0">
                <a:solidFill>
                  <a:srgbClr val="000000"/>
                </a:solidFill>
                <a:latin typeface="Arial" panose="020B0604020202020204" pitchFamily="34" charset="0"/>
                <a:cs typeface="Arial" panose="020B0604020202020204" pitchFamily="34" charset="0"/>
              </a:rPr>
              <a:t> or </a:t>
            </a:r>
            <a:r>
              <a:rPr lang="en-US" sz="1200" dirty="0" smtClean="0">
                <a:solidFill>
                  <a:srgbClr val="000000"/>
                </a:solidFill>
                <a:latin typeface="Arial" panose="020B0604020202020204" pitchFamily="34" charset="0"/>
                <a:cs typeface="Arial" panose="020B0604020202020204" pitchFamily="34" charset="0"/>
              </a:rPr>
              <a:t>controlling policies and resolve any conflicts before moving forward to the next step and initiating the transaction.</a:t>
            </a:r>
          </a:p>
          <a:p>
            <a:endParaRPr lang="en-US" baseline="0"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40</a:t>
            </a:fld>
            <a:endParaRPr lang="en-US" dirty="0"/>
          </a:p>
        </p:txBody>
      </p:sp>
    </p:spTree>
    <p:extLst>
      <p:ext uri="{BB962C8B-B14F-4D97-AF65-F5344CB8AC3E}">
        <p14:creationId xmlns:p14="http://schemas.microsoft.com/office/powerpoint/2010/main" val="3686867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41</a:t>
            </a:fld>
            <a:endParaRPr lang="en-US" dirty="0"/>
          </a:p>
        </p:txBody>
      </p:sp>
    </p:spTree>
    <p:extLst>
      <p:ext uri="{BB962C8B-B14F-4D97-AF65-F5344CB8AC3E}">
        <p14:creationId xmlns:p14="http://schemas.microsoft.com/office/powerpoint/2010/main" val="944064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4</a:t>
            </a:fld>
            <a:endParaRPr lang="en-US" dirty="0"/>
          </a:p>
        </p:txBody>
      </p:sp>
    </p:spTree>
    <p:extLst>
      <p:ext uri="{BB962C8B-B14F-4D97-AF65-F5344CB8AC3E}">
        <p14:creationId xmlns:p14="http://schemas.microsoft.com/office/powerpoint/2010/main" val="3289132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latin typeface="Arial" panose="020B0604020202020204" pitchFamily="34" charset="0"/>
                <a:cs typeface="Arial" panose="020B0604020202020204" pitchFamily="34" charset="0"/>
              </a:rPr>
              <a:t>In order to avoid</a:t>
            </a:r>
            <a:r>
              <a:rPr lang="en-US" sz="1100" baseline="0" dirty="0" smtClean="0">
                <a:solidFill>
                  <a:srgbClr val="000000"/>
                </a:solidFill>
                <a:latin typeface="Arial" panose="020B0604020202020204" pitchFamily="34" charset="0"/>
                <a:cs typeface="Arial" panose="020B0604020202020204" pitchFamily="34" charset="0"/>
              </a:rPr>
              <a:t> entering duplicate employees in UCPath, check the Search Match page. Use the following criteria to conduct your 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solidFill>
                <a:srgbClr val="000000"/>
              </a:solidFill>
              <a:latin typeface="Arial" panose="020B0604020202020204" pitchFamily="34" charset="0"/>
              <a:cs typeface="Arial" panose="020B0604020202020204" pitchFamily="34" charset="0"/>
            </a:endParaRPr>
          </a:p>
          <a:p>
            <a:pPr marL="914400" lvl="1" indent="-457200">
              <a:spcBef>
                <a:spcPts val="0"/>
              </a:spcBef>
              <a:buFont typeface="+mj-lt"/>
              <a:buAutoNum type="arabicPeriod"/>
            </a:pPr>
            <a:r>
              <a:rPr lang="en-US" sz="2200" dirty="0" smtClean="0"/>
              <a:t>The employee’s Social Security number, if you have it.</a:t>
            </a:r>
          </a:p>
          <a:p>
            <a:pPr marL="914400" lvl="1" indent="-457200">
              <a:spcBef>
                <a:spcPts val="0"/>
              </a:spcBef>
              <a:buFont typeface="+mj-lt"/>
              <a:buAutoNum type="arabicPeriod"/>
            </a:pPr>
            <a:r>
              <a:rPr lang="en-US" sz="2200" dirty="0" smtClean="0"/>
              <a:t>The employee’s first name and/or last name and the date of birth.</a:t>
            </a:r>
          </a:p>
          <a:p>
            <a:pPr marL="914400" lvl="1" indent="-457200">
              <a:spcBef>
                <a:spcPts val="0"/>
              </a:spcBef>
              <a:buFont typeface="+mj-lt"/>
              <a:buAutoNum type="arabicPeriod"/>
            </a:pPr>
            <a:r>
              <a:rPr lang="en-US" sz="2200" dirty="0" smtClean="0"/>
              <a:t>The employees first and last name.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latin typeface="Arial" panose="020B0604020202020204" pitchFamily="34" charset="0"/>
              <a:cs typeface="Arial" panose="020B0604020202020204" pitchFamily="34" charset="0"/>
            </a:endParaRPr>
          </a:p>
          <a:p>
            <a:r>
              <a:rPr lang="en-US" dirty="0" smtClean="0"/>
              <a:t>If the person already exist</a:t>
            </a:r>
            <a:r>
              <a:rPr lang="en-US" baseline="0" dirty="0" smtClean="0"/>
              <a:t>s in UCPath it would determine which template and Action/Reason Codes that are used. It’s possible they could be entered using the Rehire template or the Full Hire template with a Rehire Reason Code.</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42</a:t>
            </a:fld>
            <a:endParaRPr lang="en-US" dirty="0"/>
          </a:p>
        </p:txBody>
      </p:sp>
    </p:spTree>
    <p:extLst>
      <p:ext uri="{BB962C8B-B14F-4D97-AF65-F5344CB8AC3E}">
        <p14:creationId xmlns:p14="http://schemas.microsoft.com/office/powerpoint/2010/main" val="2341461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5"/>
          </p:nvPr>
        </p:nvSpPr>
        <p:spPr/>
        <p:txBody>
          <a:bodyPr/>
          <a:lstStyle/>
          <a:p>
            <a:fld id="{3C2D5646-A00B-3942-B201-4EB41B9B77BE}" type="slidenum">
              <a:rPr lang="en-US" smtClean="0"/>
              <a:pPr/>
              <a:t>43</a:t>
            </a:fld>
            <a:endParaRPr lang="en-US" dirty="0"/>
          </a:p>
        </p:txBody>
      </p:sp>
      <p:sp>
        <p:nvSpPr>
          <p:cNvPr id="4" name="Slide Image Placeholder 3"/>
          <p:cNvSpPr>
            <a:spLocks noGrp="1" noRot="1" noChangeAspect="1"/>
          </p:cNvSpPr>
          <p:nvPr>
            <p:ph type="sldImg"/>
          </p:nvPr>
        </p:nvSpPr>
        <p:spPr/>
      </p:sp>
      <p:sp>
        <p:nvSpPr>
          <p:cNvPr id="6" name="Notes Placeholder 5"/>
          <p:cNvSpPr>
            <a:spLocks noGrp="1"/>
          </p:cNvSpPr>
          <p:nvPr>
            <p:ph type="body" idx="1"/>
          </p:nvPr>
        </p:nvSpPr>
        <p:spPr/>
        <p:txBody>
          <a:bodyPr/>
          <a:lstStyle/>
          <a:p>
            <a:pPr marL="0" lvl="2" algn="l">
              <a:spcBef>
                <a:spcPts val="1200"/>
              </a:spcBef>
            </a:pPr>
            <a:r>
              <a:rPr lang="en-US" dirty="0"/>
              <a:t>Full Hire Template Transaction key system</a:t>
            </a:r>
            <a:r>
              <a:rPr lang="en-US" baseline="0" dirty="0"/>
              <a:t> steps</a:t>
            </a:r>
            <a:r>
              <a:rPr lang="en-US" dirty="0"/>
              <a:t>. </a:t>
            </a:r>
          </a:p>
          <a:p>
            <a:pPr marL="166688" lvl="2" indent="-166688" algn="l">
              <a:buFont typeface="Arial" panose="020B0604020202020204" pitchFamily="34" charset="0"/>
              <a:buChar char="•"/>
            </a:pPr>
            <a:r>
              <a:rPr lang="en-US" dirty="0"/>
              <a:t>Access the </a:t>
            </a:r>
            <a:r>
              <a:rPr lang="en-US" b="1" dirty="0"/>
              <a:t>Person Org Summary </a:t>
            </a:r>
            <a:r>
              <a:rPr lang="en-US" dirty="0"/>
              <a:t>page before initiating a hire template transaction to validate that the person does not already exist in UCPath. You</a:t>
            </a:r>
            <a:r>
              <a:rPr lang="en-US" baseline="0" dirty="0"/>
              <a:t> </a:t>
            </a:r>
            <a:r>
              <a:rPr lang="en-US" baseline="0" dirty="0" smtClean="0"/>
              <a:t>should also </a:t>
            </a:r>
            <a:r>
              <a:rPr lang="en-US" baseline="0" dirty="0"/>
              <a:t>use the </a:t>
            </a:r>
            <a:r>
              <a:rPr lang="en-US" b="1" baseline="0" dirty="0" smtClean="0"/>
              <a:t>Search/Match </a:t>
            </a:r>
            <a:r>
              <a:rPr lang="en-US" baseline="0" dirty="0"/>
              <a:t>page.</a:t>
            </a:r>
            <a:endParaRPr lang="en-US" dirty="0"/>
          </a:p>
          <a:p>
            <a:pPr marL="166688" indent="-166688">
              <a:lnSpc>
                <a:spcPct val="114000"/>
              </a:lnSpc>
              <a:buFont typeface="Arial" panose="020B0604020202020204" pitchFamily="34" charset="0"/>
              <a:buChar char="•"/>
            </a:pPr>
            <a:r>
              <a:rPr lang="en-US" dirty="0"/>
              <a:t>Navigate to the </a:t>
            </a:r>
            <a:r>
              <a:rPr lang="en-US" b="1" dirty="0"/>
              <a:t>Smart HR Transactions </a:t>
            </a:r>
            <a:r>
              <a:rPr lang="en-US" dirty="0"/>
              <a:t>page.</a:t>
            </a:r>
          </a:p>
          <a:p>
            <a:pPr marL="166688" indent="-166688">
              <a:lnSpc>
                <a:spcPct val="114000"/>
              </a:lnSpc>
              <a:buFont typeface="Arial" panose="020B0604020202020204" pitchFamily="34" charset="0"/>
              <a:buChar char="•"/>
            </a:pPr>
            <a:r>
              <a:rPr lang="en-US" dirty="0"/>
              <a:t>Select the appropriate hire template: Academic or Staff. </a:t>
            </a:r>
          </a:p>
          <a:p>
            <a:pPr marL="166688" indent="-166688">
              <a:lnSpc>
                <a:spcPct val="114000"/>
              </a:lnSpc>
              <a:buFont typeface="Arial" panose="020B0604020202020204" pitchFamily="34" charset="0"/>
              <a:buChar char="•"/>
            </a:pPr>
            <a:r>
              <a:rPr lang="en-US" dirty="0"/>
              <a:t>Enter the employee’s personal information,</a:t>
            </a:r>
            <a:r>
              <a:rPr lang="en-US" baseline="0" dirty="0"/>
              <a:t> </a:t>
            </a:r>
            <a:r>
              <a:rPr lang="en-US" dirty="0"/>
              <a:t>job information</a:t>
            </a:r>
            <a:r>
              <a:rPr lang="en-US" baseline="0" dirty="0"/>
              <a:t>, </a:t>
            </a:r>
            <a:r>
              <a:rPr lang="en-US" dirty="0"/>
              <a:t>JED and additional pay</a:t>
            </a:r>
            <a:r>
              <a:rPr lang="en-US" baseline="0" dirty="0"/>
              <a:t> as needed.</a:t>
            </a:r>
            <a:endParaRPr lang="en-US" dirty="0"/>
          </a:p>
          <a:p>
            <a:pPr marL="623888" lvl="1" indent="-166688">
              <a:lnSpc>
                <a:spcPct val="114000"/>
              </a:lnSpc>
              <a:buFont typeface="Arial" panose="020B0604020202020204" pitchFamily="34" charset="0"/>
              <a:buChar char="•"/>
            </a:pPr>
            <a:r>
              <a:rPr lang="en-US" dirty="0"/>
              <a:t>Comments for</a:t>
            </a:r>
            <a:r>
              <a:rPr lang="en-US" baseline="0" dirty="0"/>
              <a:t> </a:t>
            </a:r>
            <a:r>
              <a:rPr lang="en-US" dirty="0"/>
              <a:t>the approvers should be entered in </a:t>
            </a:r>
            <a:r>
              <a:rPr lang="en-US" b="1" dirty="0"/>
              <a:t>Initiator Comments </a:t>
            </a:r>
            <a:r>
              <a:rPr lang="en-US" dirty="0"/>
              <a:t>field. Any information that is meant for UCPC WFA Production, and cannot be entered in one of the existing fields, are entered in </a:t>
            </a:r>
            <a:r>
              <a:rPr lang="en-US" b="1" dirty="0"/>
              <a:t>Comments</a:t>
            </a:r>
            <a:r>
              <a:rPr lang="en-US" dirty="0"/>
              <a:t> field.</a:t>
            </a:r>
          </a:p>
          <a:p>
            <a:pPr marL="166688" indent="-166688">
              <a:lnSpc>
                <a:spcPct val="114000"/>
              </a:lnSpc>
              <a:buFont typeface="Arial" panose="020B0604020202020204" pitchFamily="34" charset="0"/>
              <a:buChar char="•"/>
            </a:pPr>
            <a:r>
              <a:rPr lang="en-US" dirty="0"/>
              <a:t>When the transaction is complete, select the </a:t>
            </a:r>
            <a:r>
              <a:rPr lang="en-US" b="1" dirty="0"/>
              <a:t>Save and Submit </a:t>
            </a:r>
            <a:r>
              <a:rPr lang="en-US" dirty="0"/>
              <a:t>button.</a:t>
            </a:r>
          </a:p>
          <a:p>
            <a:pPr marL="349250" marR="0" lvl="1" indent="-174625" algn="l" defTabSz="914400" rtl="0" eaLnBrk="1" fontAlgn="auto" latinLnBrk="0" hangingPunct="1">
              <a:lnSpc>
                <a:spcPct val="114000"/>
              </a:lnSpc>
              <a:buClrTx/>
              <a:buSzTx/>
              <a:buFont typeface="Arial" panose="020B0604020202020204" pitchFamily="34" charset="0"/>
              <a:buChar char="•"/>
              <a:tabLst/>
              <a:defRPr/>
            </a:pPr>
            <a:r>
              <a:rPr lang="en-US" dirty="0"/>
              <a:t>After the Initiator saves the transaction, it is automatically routed for approval using AWE. A designated Location Template Approver reviews and, if applicable, approves the transaction. After AWE, </a:t>
            </a:r>
            <a:r>
              <a:rPr lang="en-US" sz="1100" dirty="0"/>
              <a:t>the template is staged until it is processed</a:t>
            </a:r>
            <a:r>
              <a:rPr lang="en-US" sz="1100" baseline="0" dirty="0"/>
              <a:t> by UCPC WFA Production</a:t>
            </a:r>
            <a:r>
              <a:rPr lang="en-US" sz="1100" baseline="0" dirty="0" smtClean="0"/>
              <a:t>.</a:t>
            </a:r>
            <a:endParaRPr lang="en-US" sz="1100" dirty="0"/>
          </a:p>
        </p:txBody>
      </p:sp>
    </p:spTree>
    <p:extLst>
      <p:ext uri="{BB962C8B-B14F-4D97-AF65-F5344CB8AC3E}">
        <p14:creationId xmlns:p14="http://schemas.microsoft.com/office/powerpoint/2010/main" val="1505650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Animation</a:t>
            </a:r>
            <a:r>
              <a:rPr lang="en-US" b="1" baseline="0" dirty="0" smtClean="0"/>
              <a:t> on Slide!</a:t>
            </a:r>
          </a:p>
          <a:p>
            <a:endParaRPr lang="en-US" b="1" baseline="0" dirty="0" smtClean="0"/>
          </a:p>
          <a:p>
            <a:r>
              <a:rPr lang="en-US" b="1" baseline="0" dirty="0" smtClean="0"/>
              <a:t>Please refer to position control course for guidance on updating or creating new positions.</a:t>
            </a:r>
            <a:endParaRPr lang="en-US" b="1" dirty="0" smtClean="0"/>
          </a:p>
          <a:p>
            <a:endParaRPr lang="en-US" b="1" dirty="0" smtClean="0"/>
          </a:p>
          <a:p>
            <a:r>
              <a:rPr lang="en-US" b="1" dirty="0" smtClean="0"/>
              <a:t>Image</a:t>
            </a:r>
            <a:r>
              <a:rPr lang="en-US" b="1" baseline="0" dirty="0" smtClean="0"/>
              <a:t> 1: </a:t>
            </a:r>
            <a:r>
              <a:rPr lang="en-US" baseline="0" dirty="0" smtClean="0"/>
              <a:t>When searching for vacant positions, using a combination of the following fields would be most effective.</a:t>
            </a:r>
          </a:p>
          <a:p>
            <a:endParaRPr lang="en-US" b="1" baseline="0" dirty="0" smtClean="0"/>
          </a:p>
          <a:p>
            <a:r>
              <a:rPr lang="en-US" b="1" baseline="0" dirty="0" smtClean="0"/>
              <a:t>Image 2: </a:t>
            </a:r>
            <a:r>
              <a:rPr lang="en-US" baseline="0" dirty="0" smtClean="0"/>
              <a:t>Once you entered your search parameters, the search results will display matching position information. Initiators can view which positions are vacant vs. filled per their respective department access, along with position numbers in the event an update needs to be applied after review.</a:t>
            </a:r>
            <a:endParaRPr lang="en-US" dirty="0"/>
          </a:p>
        </p:txBody>
      </p:sp>
    </p:spTree>
    <p:extLst>
      <p:ext uri="{BB962C8B-B14F-4D97-AF65-F5344CB8AC3E}">
        <p14:creationId xmlns:p14="http://schemas.microsoft.com/office/powerpoint/2010/main" val="1985490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for animation - bottom table</a:t>
            </a:r>
          </a:p>
          <a:p>
            <a:endParaRPr lang="en-US" dirty="0" smtClean="0"/>
          </a:p>
          <a:p>
            <a:r>
              <a:rPr lang="en-US" dirty="0" smtClean="0"/>
              <a:t>Reminder:</a:t>
            </a:r>
            <a:r>
              <a:rPr lang="en-US" baseline="0" dirty="0" smtClean="0"/>
              <a:t> FTE is established on the position. </a:t>
            </a:r>
            <a:endParaRPr lang="en-US" dirty="0" smtClean="0"/>
          </a:p>
        </p:txBody>
      </p:sp>
      <p:sp>
        <p:nvSpPr>
          <p:cNvPr id="4" name="Slide Number Placeholder 3"/>
          <p:cNvSpPr>
            <a:spLocks noGrp="1"/>
          </p:cNvSpPr>
          <p:nvPr>
            <p:ph type="sldNum" sz="quarter" idx="10"/>
          </p:nvPr>
        </p:nvSpPr>
        <p:spPr/>
        <p:txBody>
          <a:bodyPr/>
          <a:lstStyle/>
          <a:p>
            <a:fld id="{244E229F-C150-474F-8980-931399A2ED49}" type="slidenum">
              <a:rPr lang="en-US" smtClean="0"/>
              <a:pPr/>
              <a:t>45</a:t>
            </a:fld>
            <a:endParaRPr lang="en-US" dirty="0"/>
          </a:p>
        </p:txBody>
      </p:sp>
    </p:spTree>
    <p:extLst>
      <p:ext uri="{BB962C8B-B14F-4D97-AF65-F5344CB8AC3E}">
        <p14:creationId xmlns:p14="http://schemas.microsoft.com/office/powerpoint/2010/main" val="17434266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5"/>
          </p:nvPr>
        </p:nvSpPr>
        <p:spPr/>
        <p:txBody>
          <a:bodyPr/>
          <a:lstStyle/>
          <a:p>
            <a:fld id="{3C2D5646-A00B-3942-B201-4EB41B9B77BE}" type="slidenum">
              <a:rPr lang="en-US" smtClean="0"/>
              <a:pPr/>
              <a:t>46</a:t>
            </a:fld>
            <a:endParaRPr lang="en-US" dirty="0"/>
          </a:p>
        </p:txBody>
      </p:sp>
      <p:sp>
        <p:nvSpPr>
          <p:cNvPr id="4" name="Slide Image Placeholder 3"/>
          <p:cNvSpPr>
            <a:spLocks noGrp="1" noRot="1" noChangeAspect="1"/>
          </p:cNvSpPr>
          <p:nvPr>
            <p:ph type="sldImg"/>
          </p:nvPr>
        </p:nvSpPr>
        <p:spPr/>
      </p:sp>
      <p:sp>
        <p:nvSpPr>
          <p:cNvPr id="6" name="Notes Placeholder 5"/>
          <p:cNvSpPr>
            <a:spLocks noGrp="1"/>
          </p:cNvSpPr>
          <p:nvPr>
            <p:ph type="body" idx="1"/>
          </p:nvPr>
        </p:nvSpPr>
        <p:spPr/>
        <p:txBody>
          <a:bodyPr/>
          <a:lstStyle/>
          <a:p>
            <a:r>
              <a:rPr lang="en-US" dirty="0"/>
              <a:t>Remember, the Rehire template has BU security</a:t>
            </a:r>
            <a:r>
              <a:rPr lang="en-US" baseline="0" dirty="0"/>
              <a:t> on the </a:t>
            </a:r>
            <a:r>
              <a:rPr lang="en-US" baseline="0" dirty="0" err="1"/>
              <a:t>Empl</a:t>
            </a:r>
            <a:r>
              <a:rPr lang="en-US" baseline="0" dirty="0"/>
              <a:t> ID and </a:t>
            </a:r>
            <a:r>
              <a:rPr lang="en-US" baseline="0" dirty="0" err="1"/>
              <a:t>Empl</a:t>
            </a:r>
            <a:r>
              <a:rPr lang="en-US" baseline="0" dirty="0"/>
              <a:t> Record fields. The </a:t>
            </a:r>
            <a:r>
              <a:rPr lang="en-US" dirty="0"/>
              <a:t>Full</a:t>
            </a:r>
            <a:r>
              <a:rPr lang="en-US" baseline="0" dirty="0"/>
              <a:t> Hire template does not have any security on the Empl ID field.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Business Unit is as defined before. For example, UCI Campus is a business unit. UCI Medical Center is a business unit.</a:t>
            </a:r>
          </a:p>
          <a:p>
            <a:endParaRPr lang="en-US" dirty="0"/>
          </a:p>
        </p:txBody>
      </p:sp>
    </p:spTree>
    <p:extLst>
      <p:ext uri="{BB962C8B-B14F-4D97-AF65-F5344CB8AC3E}">
        <p14:creationId xmlns:p14="http://schemas.microsoft.com/office/powerpoint/2010/main" val="515465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Click for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latin typeface="Arial" panose="020B0604020202020204" pitchFamily="34" charset="0"/>
                <a:cs typeface="Arial" panose="020B0604020202020204" pitchFamily="34" charset="0"/>
              </a:rPr>
              <a:t>As</a:t>
            </a:r>
            <a:r>
              <a:rPr lang="en-US" sz="1100" baseline="0" dirty="0" smtClean="0">
                <a:solidFill>
                  <a:srgbClr val="000000"/>
                </a:solidFill>
                <a:latin typeface="Arial" panose="020B0604020202020204" pitchFamily="34" charset="0"/>
                <a:cs typeface="Arial" panose="020B0604020202020204" pitchFamily="34" charset="0"/>
              </a:rPr>
              <a:t> a reminder, before initiating any template transaction, please check the person organizational summary page to verify employee’s details and status. Also conduct a person search match if hiring a new employee.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latin typeface="Arial" panose="020B0604020202020204" pitchFamily="34" charset="0"/>
                <a:cs typeface="Arial" panose="020B0604020202020204" pitchFamily="34" charset="0"/>
              </a:rPr>
              <a:t>Let’s continue with </a:t>
            </a:r>
            <a:r>
              <a:rPr lang="en-US" sz="1100" baseline="0" dirty="0" smtClean="0">
                <a:solidFill>
                  <a:srgbClr val="000000"/>
                </a:solidFill>
                <a:latin typeface="Arial" panose="020B0604020202020204" pitchFamily="34" charset="0"/>
                <a:cs typeface="Arial" panose="020B0604020202020204" pitchFamily="34" charset="0"/>
              </a:rPr>
              <a:t>step </a:t>
            </a:r>
            <a:r>
              <a:rPr lang="en-US" sz="1100" baseline="0" dirty="0">
                <a:solidFill>
                  <a:srgbClr val="000000"/>
                </a:solidFill>
                <a:latin typeface="Arial" panose="020B0604020202020204" pitchFamily="34" charset="0"/>
                <a:cs typeface="Arial" panose="020B0604020202020204" pitchFamily="34" charset="0"/>
              </a:rPr>
              <a:t>two of the Full Hire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a:solidFill>
                  <a:srgbClr val="000000"/>
                </a:solidFill>
                <a:latin typeface="Arial" panose="020B0604020202020204" pitchFamily="34" charset="0"/>
                <a:cs typeface="Arial" panose="020B0604020202020204" pitchFamily="34" charset="0"/>
              </a:rPr>
              <a:t>Navigate to the Smart HR transactions page to select full hire template. Enter the </a:t>
            </a:r>
            <a:r>
              <a:rPr lang="en-US" sz="1100" b="1" baseline="0" dirty="0">
                <a:solidFill>
                  <a:srgbClr val="000000"/>
                </a:solidFill>
                <a:latin typeface="Arial" panose="020B0604020202020204" pitchFamily="34" charset="0"/>
                <a:cs typeface="Arial" panose="020B0604020202020204" pitchFamily="34" charset="0"/>
              </a:rPr>
              <a:t>Effective Date </a:t>
            </a:r>
            <a:r>
              <a:rPr lang="en-US" sz="1100" baseline="0" dirty="0">
                <a:solidFill>
                  <a:srgbClr val="000000"/>
                </a:solidFill>
                <a:latin typeface="Arial" panose="020B0604020202020204" pitchFamily="34" charset="0"/>
                <a:cs typeface="Arial" panose="020B0604020202020204" pitchFamily="34" charset="0"/>
              </a:rPr>
              <a:t>and click the </a:t>
            </a:r>
            <a:r>
              <a:rPr lang="en-US" sz="1100" b="1" baseline="0" dirty="0">
                <a:solidFill>
                  <a:srgbClr val="000000"/>
                </a:solidFill>
                <a:latin typeface="Arial" panose="020B0604020202020204" pitchFamily="34" charset="0"/>
                <a:cs typeface="Arial" panose="020B0604020202020204" pitchFamily="34" charset="0"/>
              </a:rPr>
              <a:t>Create Transaction </a:t>
            </a:r>
            <a:r>
              <a:rPr lang="en-US" sz="1100" baseline="0" dirty="0">
                <a:solidFill>
                  <a:srgbClr val="000000"/>
                </a:solidFill>
                <a:latin typeface="Arial" panose="020B0604020202020204" pitchFamily="34" charset="0"/>
                <a:cs typeface="Arial" panose="020B0604020202020204" pitchFamily="34" charset="0"/>
              </a:rPr>
              <a:t>button.</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47</a:t>
            </a:fld>
            <a:endParaRPr lang="en-US" dirty="0"/>
          </a:p>
        </p:txBody>
      </p:sp>
    </p:spTree>
    <p:extLst>
      <p:ext uri="{BB962C8B-B14F-4D97-AF65-F5344CB8AC3E}">
        <p14:creationId xmlns:p14="http://schemas.microsoft.com/office/powerpoint/2010/main" val="40987447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Click for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Remember a Job Aid is available for Reason Codes.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*Please note that the “With Prior UC Affiliation” is used for CWRs that are offered employment with the university.</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a:t>
            </a:r>
            <a:r>
              <a:rPr lang="en-US" dirty="0"/>
              <a:t>displayed in Slide Show mode, this slide includes animation for the yellow captions. Click to individually display each caption (and hide the previous caption) as you describe the objects on the </a:t>
            </a:r>
            <a:r>
              <a:rPr lang="en-US" b="1" dirty="0"/>
              <a:t>Enter</a:t>
            </a:r>
            <a:r>
              <a:rPr lang="en-US" b="1" baseline="0" dirty="0"/>
              <a:t> Transaction Details</a:t>
            </a:r>
            <a:r>
              <a:rPr lang="en-US" dirty="0"/>
              <a:t> page.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48</a:t>
            </a:fld>
            <a:endParaRPr lang="en-US" dirty="0"/>
          </a:p>
        </p:txBody>
      </p:sp>
    </p:spTree>
    <p:extLst>
      <p:ext uri="{BB962C8B-B14F-4D97-AF65-F5344CB8AC3E}">
        <p14:creationId xmlns:p14="http://schemas.microsoft.com/office/powerpoint/2010/main" val="512071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Pre-hire process allows the minimum amount of an employee’s information to be entered prior to their start date. For UCI,</a:t>
            </a:r>
            <a:r>
              <a:rPr lang="en-US" baseline="0" dirty="0"/>
              <a:t> the items listed here are Pre-hire requirements.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UCPath will</a:t>
            </a:r>
            <a:r>
              <a:rPr lang="en-US" baseline="0" dirty="0"/>
              <a:t> allow submission of a new hire without some of the items listed.  However fewer negative downstream impacts are experienced when all items listed are included with the hire submission.   For example, not having either the SSN or DOB prohibits the identity management system from having enough information to make a proper match and could cause the transaction to be canceled when it reaches the UCPC.</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50</a:t>
            </a:fld>
            <a:endParaRPr lang="en-US" dirty="0"/>
          </a:p>
        </p:txBody>
      </p:sp>
    </p:spTree>
    <p:extLst>
      <p:ext uri="{BB962C8B-B14F-4D97-AF65-F5344CB8AC3E}">
        <p14:creationId xmlns:p14="http://schemas.microsoft.com/office/powerpoint/2010/main" val="30010402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system steps are covered in more detail during the instructor demonstration and participant exercise. </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a:t>
            </a:r>
            <a:r>
              <a:rPr lang="en-US" baseline="0" dirty="0"/>
              <a:t>Employee Experience tab is replaced with the Person Profile tab for the Full Hire – Academic Template.  </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Remember </a:t>
            </a:r>
            <a:r>
              <a:rPr lang="en-US" baseline="0" dirty="0"/>
              <a:t>funding is on the position not the person.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51</a:t>
            </a:fld>
            <a:endParaRPr lang="en-US" dirty="0"/>
          </a:p>
        </p:txBody>
      </p:sp>
    </p:spTree>
    <p:extLst>
      <p:ext uri="{BB962C8B-B14F-4D97-AF65-F5344CB8AC3E}">
        <p14:creationId xmlns:p14="http://schemas.microsoft.com/office/powerpoint/2010/main" val="2494244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369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5</a:t>
            </a:fld>
            <a:endParaRPr lang="en-US" dirty="0"/>
          </a:p>
        </p:txBody>
      </p:sp>
    </p:spTree>
    <p:extLst>
      <p:ext uri="{BB962C8B-B14F-4D97-AF65-F5344CB8AC3E}">
        <p14:creationId xmlns:p14="http://schemas.microsoft.com/office/powerpoint/2010/main" val="2629076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for animation</a:t>
            </a:r>
          </a:p>
          <a:p>
            <a:endParaRPr lang="en-US" dirty="0" smtClean="0"/>
          </a:p>
          <a:p>
            <a:r>
              <a:rPr lang="en-US" dirty="0" smtClean="0"/>
              <a:t>Although </a:t>
            </a:r>
            <a:r>
              <a:rPr lang="en-US" dirty="0"/>
              <a:t>no</a:t>
            </a:r>
            <a:r>
              <a:rPr lang="en-US" baseline="0" dirty="0"/>
              <a:t> asterisk is present, the DOB or SSN is </a:t>
            </a:r>
            <a:r>
              <a:rPr lang="en-US" baseline="0" dirty="0" smtClean="0"/>
              <a:t>required for UCI. </a:t>
            </a:r>
            <a:r>
              <a:rPr lang="en-US" baseline="0" dirty="0"/>
              <a:t>Failure to enter at least one of these </a:t>
            </a:r>
            <a:r>
              <a:rPr lang="en-US" baseline="0" dirty="0" smtClean="0"/>
              <a:t>items prevents </a:t>
            </a:r>
            <a:r>
              <a:rPr lang="en-US" baseline="0" dirty="0"/>
              <a:t>the Identity Management system from checking for duplicates in UCPath. </a:t>
            </a:r>
          </a:p>
          <a:p>
            <a:endParaRPr lang="en-US" sz="11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Employees will have the option to self identify for their gender and sexual orientation </a:t>
            </a:r>
            <a:r>
              <a:rPr lang="en-US" baseline="0" dirty="0"/>
              <a:t>via Employee Self Service.</a:t>
            </a:r>
          </a:p>
          <a:p>
            <a:endParaRPr lang="en-US" baseline="0" dirty="0"/>
          </a:p>
          <a:p>
            <a:r>
              <a:rPr lang="en-US" baseline="0" dirty="0"/>
              <a:t>If the Hire Effective date is in the future the system will allow you to submit the Hire Template without a Date of Birth. If the Hire Effective Date is the current date then DOB is required.</a:t>
            </a:r>
          </a:p>
          <a:p>
            <a:endParaRPr lang="en-US" baseline="0" dirty="0"/>
          </a:p>
          <a:p>
            <a:r>
              <a:rPr lang="en-US" sz="1100" b="1" kern="1200" dirty="0">
                <a:solidFill>
                  <a:schemeClr val="tx1"/>
                </a:solidFill>
                <a:effectLst/>
                <a:latin typeface="Arial" panose="020B0604020202020204" pitchFamily="34" charset="0"/>
                <a:ea typeface="+mn-ea"/>
                <a:cs typeface="Arial" panose="020B0604020202020204" pitchFamily="34" charset="0"/>
              </a:rPr>
              <a:t>For hires without SSN the initiator places a note into the Template comments field that the employee has applied to ensure the processing of the transaction is not impacted, UCPC also reaches out to locations to retrieve missing SSN’s.</a:t>
            </a:r>
            <a:r>
              <a:rPr lang="en-US" sz="1100" kern="1200" dirty="0">
                <a:solidFill>
                  <a:schemeClr val="tx1"/>
                </a:solidFill>
                <a:effectLst/>
                <a:latin typeface="Arial" panose="020B0604020202020204" pitchFamily="34" charset="0"/>
                <a:ea typeface="+mn-ea"/>
                <a:cs typeface="Arial" panose="020B0604020202020204" pitchFamily="34" charset="0"/>
              </a:rPr>
              <a:t> </a:t>
            </a:r>
          </a:p>
          <a:p>
            <a:r>
              <a:rPr lang="en-US" sz="1100" kern="1200" dirty="0">
                <a:solidFill>
                  <a:schemeClr val="tx1"/>
                </a:solidFill>
                <a:effectLst/>
                <a:latin typeface="Arial" panose="020B0604020202020204" pitchFamily="34" charset="0"/>
                <a:ea typeface="+mn-ea"/>
                <a:cs typeface="Arial" panose="020B0604020202020204" pitchFamily="34" charset="0"/>
              </a:rPr>
              <a:t> </a:t>
            </a:r>
          </a:p>
          <a:p>
            <a:r>
              <a:rPr lang="en-US" sz="1100" b="1" kern="1200" dirty="0">
                <a:solidFill>
                  <a:schemeClr val="tx1"/>
                </a:solidFill>
                <a:effectLst/>
                <a:latin typeface="Arial" panose="020B0604020202020204" pitchFamily="34" charset="0"/>
                <a:ea typeface="+mn-ea"/>
                <a:cs typeface="Arial" panose="020B0604020202020204" pitchFamily="34" charset="0"/>
              </a:rPr>
              <a:t>Fidelity IDs must be assigned to individuals who do not have a valid SSN (e.g., a foreign national who has applied for an SSN but has not yet received one) and are either eligible for the Savings Choice program, or were assessed retirement contributions in payroll and now those contributions need to be submitted to Fidelity for processing (e.g., DCP Safe Harbor).  Once we receive the employees SSN we will add it into UCPath to ensure their record is updated.”</a:t>
            </a:r>
          </a:p>
          <a:p>
            <a:endParaRPr lang="en-US" dirty="0"/>
          </a:p>
          <a:p>
            <a:endParaRPr lang="en-US" dirty="0"/>
          </a:p>
          <a:p>
            <a:r>
              <a:rPr lang="en-US" dirty="0"/>
              <a:t>Most</a:t>
            </a:r>
            <a:r>
              <a:rPr lang="en-US" baseline="0" dirty="0"/>
              <a:t> of the fields can later be updated by the employee via Self Service Portal. </a:t>
            </a:r>
            <a:r>
              <a:rPr lang="en-US" dirty="0"/>
              <a:t>For more information on Personal Data Changes see Template</a:t>
            </a:r>
            <a:r>
              <a:rPr lang="en-US" baseline="0" dirty="0"/>
              <a:t> Transactions Part 2 ILT training or refer to UCI Business Process Guide WFA.10 Personal Data Changes.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54</a:t>
            </a:fld>
            <a:endParaRPr lang="en-US" dirty="0"/>
          </a:p>
        </p:txBody>
      </p:sp>
    </p:spTree>
    <p:extLst>
      <p:ext uri="{BB962C8B-B14F-4D97-AF65-F5344CB8AC3E}">
        <p14:creationId xmlns:p14="http://schemas.microsoft.com/office/powerpoint/2010/main" val="2316823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Click for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a:t>
            </a:r>
            <a:r>
              <a:rPr lang="en-US" dirty="0"/>
              <a:t>is additional</a:t>
            </a:r>
            <a:r>
              <a:rPr lang="en-US" baseline="0" dirty="0"/>
              <a:t> information captured by the Full Hire Template. </a:t>
            </a:r>
            <a:endParaRPr lang="en-US" dirty="0"/>
          </a:p>
          <a:p>
            <a:endParaRPr lang="en-US" dirty="0"/>
          </a:p>
          <a:p>
            <a:r>
              <a:rPr lang="en-US" dirty="0"/>
              <a:t>For more information on Personal Data Changes see Template</a:t>
            </a:r>
            <a:r>
              <a:rPr lang="en-US" baseline="0" dirty="0"/>
              <a:t> Transactions Part 2 ILT training or refer to UCI Business Process Guide WFA.10 Personal Data Changes. </a:t>
            </a:r>
          </a:p>
          <a:p>
            <a:endParaRPr lang="en-US" baseline="0" dirty="0"/>
          </a:p>
          <a:p>
            <a:r>
              <a:rPr lang="en-US" b="1" dirty="0"/>
              <a:t>UCI:</a:t>
            </a:r>
            <a:r>
              <a:rPr lang="en-US" b="1" baseline="0" dirty="0"/>
              <a:t> Modified Patent Acknowledgment</a:t>
            </a:r>
            <a:r>
              <a:rPr lang="en-US" baseline="0" dirty="0"/>
              <a:t> - </a:t>
            </a:r>
            <a:r>
              <a:rPr lang="en-US" dirty="0"/>
              <a:t>Regarding the patent amendment, for all employees hired on or after November 1, 2011 the modified patent acknowledgement must be signed.  If hired on or before October 31, 2011 the original patent amendment was signed.  This group was required to sign an addendum to the original patent amendment. </a:t>
            </a:r>
          </a:p>
        </p:txBody>
      </p:sp>
      <p:sp>
        <p:nvSpPr>
          <p:cNvPr id="4" name="Slide Number Placeholder 3"/>
          <p:cNvSpPr>
            <a:spLocks noGrp="1"/>
          </p:cNvSpPr>
          <p:nvPr>
            <p:ph type="sldNum" sz="quarter" idx="10"/>
          </p:nvPr>
        </p:nvSpPr>
        <p:spPr/>
        <p:txBody>
          <a:bodyPr/>
          <a:lstStyle/>
          <a:p>
            <a:fld id="{244E229F-C150-474F-8980-931399A2ED49}" type="slidenum">
              <a:rPr lang="en-US" smtClean="0"/>
              <a:pPr/>
              <a:t>55</a:t>
            </a:fld>
            <a:endParaRPr lang="en-US" dirty="0"/>
          </a:p>
        </p:txBody>
      </p:sp>
    </p:spTree>
    <p:extLst>
      <p:ext uri="{BB962C8B-B14F-4D97-AF65-F5344CB8AC3E}">
        <p14:creationId xmlns:p14="http://schemas.microsoft.com/office/powerpoint/2010/main" val="10547933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2539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for animation</a:t>
            </a:r>
          </a:p>
          <a:p>
            <a:endParaRPr lang="en-US" dirty="0" smtClean="0"/>
          </a:p>
          <a:p>
            <a:r>
              <a:rPr lang="en-US" dirty="0" smtClean="0"/>
              <a:t>The</a:t>
            </a:r>
            <a:r>
              <a:rPr lang="en-US" baseline="0" dirty="0" smtClean="0"/>
              <a:t> </a:t>
            </a:r>
            <a:r>
              <a:rPr lang="en-US" baseline="0" dirty="0"/>
              <a:t>Position must already be created in UCPath before the hire template can be initiated.  If you do not know the positon number, the next slide will show you how to use the Advanced Search feature to look it up. </a:t>
            </a:r>
            <a:r>
              <a:rPr lang="en-US" dirty="0"/>
              <a:t>Several fields default after you enter the </a:t>
            </a:r>
            <a:r>
              <a:rPr lang="en-US" b="1" dirty="0"/>
              <a:t>Position</a:t>
            </a:r>
            <a:r>
              <a:rPr lang="en-US" dirty="0"/>
              <a:t>. </a:t>
            </a:r>
          </a:p>
          <a:p>
            <a:r>
              <a:rPr lang="en-US" dirty="0"/>
              <a:t>They include:</a:t>
            </a:r>
            <a:br>
              <a:rPr lang="en-US" dirty="0"/>
            </a:b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Job Code</a:t>
            </a:r>
            <a:endParaRPr lang="en-US" dirty="0"/>
          </a:p>
          <a:p>
            <a:pPr marL="171450" lvl="0" indent="-171450">
              <a:buFont typeface="Arial" panose="020B0604020202020204" pitchFamily="34" charset="0"/>
              <a:buChar char="•"/>
            </a:pPr>
            <a:r>
              <a:rPr lang="en-US" b="1" dirty="0"/>
              <a:t>Standard Hours</a:t>
            </a:r>
            <a:r>
              <a:rPr lang="en-US" b="1" baseline="0" dirty="0"/>
              <a:t> </a:t>
            </a:r>
            <a:endParaRPr lang="en-US" b="0" dirty="0"/>
          </a:p>
          <a:p>
            <a:pPr marL="171450" lvl="0" indent="-171450">
              <a:buFont typeface="Arial" panose="020B0604020202020204" pitchFamily="34" charset="0"/>
              <a:buChar char="•"/>
            </a:pPr>
            <a:r>
              <a:rPr lang="en-US" b="1" dirty="0"/>
              <a:t>FTE</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Salary Admin Plan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Salary Grade</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Employee Classification </a:t>
            </a:r>
            <a:r>
              <a:rPr lang="en-US" dirty="0"/>
              <a:t>(for Academic</a:t>
            </a:r>
            <a:r>
              <a:rPr lang="en-US" sz="1100" kern="1200" dirty="0">
                <a:solidFill>
                  <a:schemeClr val="tx1"/>
                </a:solidFill>
                <a:effectLst/>
                <a:latin typeface="Arial" panose="020B0604020202020204" pitchFamily="34" charset="0"/>
                <a:ea typeface="+mn-ea"/>
                <a:cs typeface="Arial" panose="020B0604020202020204" pitchFamily="34" charset="0"/>
              </a:rPr>
              <a:t> </a:t>
            </a:r>
            <a:r>
              <a:rPr lang="en-US" dirty="0"/>
              <a:t>employees)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Arial" panose="020B0604020202020204" pitchFamily="34" charset="0"/>
                <a:ea typeface="+mn-ea"/>
                <a:cs typeface="Arial" panose="020B0604020202020204" pitchFamily="34" charset="0"/>
              </a:rPr>
              <a:t>Local Bargaining Unit </a:t>
            </a:r>
            <a:r>
              <a:rPr lang="en-US" sz="1100" kern="1200" dirty="0">
                <a:solidFill>
                  <a:schemeClr val="tx1"/>
                </a:solidFill>
                <a:effectLst/>
                <a:latin typeface="Arial" panose="020B0604020202020204" pitchFamily="34" charset="0"/>
                <a:ea typeface="+mn-ea"/>
                <a:cs typeface="Arial" panose="020B0604020202020204" pitchFamily="34" charset="0"/>
              </a:rPr>
              <a:t>(e.g. K9 and M9) Sal Plans are also loaded to UCPath.  Other local scale plans would not be loaded to UCPath.  Employees on these plans should not show a salary plan in their position.</a:t>
            </a:r>
          </a:p>
          <a:p>
            <a:pPr lvl="1"/>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dirty="0">
                <a:solidFill>
                  <a:schemeClr val="tx1"/>
                </a:solidFill>
                <a:effectLst/>
                <a:latin typeface="Arial" panose="020B0604020202020204" pitchFamily="34" charset="0"/>
                <a:ea typeface="+mn-ea"/>
                <a:cs typeface="Arial" panose="020B0604020202020204" pitchFamily="34" charset="0"/>
              </a:rPr>
              <a:t>All job codes are </a:t>
            </a:r>
            <a:r>
              <a:rPr lang="en-US" sz="1100" b="1" kern="1200" dirty="0">
                <a:solidFill>
                  <a:schemeClr val="tx1"/>
                </a:solidFill>
                <a:effectLst/>
                <a:latin typeface="Arial" panose="020B0604020202020204" pitchFamily="34" charset="0"/>
                <a:ea typeface="+mn-ea"/>
                <a:cs typeface="Arial" panose="020B0604020202020204" pitchFamily="34" charset="0"/>
              </a:rPr>
              <a:t>not</a:t>
            </a:r>
            <a:r>
              <a:rPr lang="en-US" sz="1100" kern="1200" dirty="0">
                <a:solidFill>
                  <a:schemeClr val="tx1"/>
                </a:solidFill>
                <a:effectLst/>
                <a:latin typeface="Arial" panose="020B0604020202020204" pitchFamily="34" charset="0"/>
                <a:ea typeface="+mn-ea"/>
                <a:cs typeface="Arial" panose="020B0604020202020204" pitchFamily="34" charset="0"/>
              </a:rPr>
              <a:t> used by all campuses. Each campus uses</a:t>
            </a:r>
            <a:r>
              <a:rPr lang="en-US" sz="1100" kern="1200" baseline="0" dirty="0">
                <a:solidFill>
                  <a:schemeClr val="tx1"/>
                </a:solidFill>
                <a:effectLst/>
                <a:latin typeface="Arial" panose="020B0604020202020204" pitchFamily="34" charset="0"/>
                <a:ea typeface="+mn-ea"/>
                <a:cs typeface="Arial" panose="020B0604020202020204" pitchFamily="34" charset="0"/>
              </a:rPr>
              <a:t> </a:t>
            </a:r>
            <a:r>
              <a:rPr lang="en-US" sz="1100" kern="1200" dirty="0">
                <a:solidFill>
                  <a:schemeClr val="tx1"/>
                </a:solidFill>
                <a:effectLst/>
                <a:latin typeface="Arial" panose="020B0604020202020204" pitchFamily="34" charset="0"/>
                <a:ea typeface="+mn-ea"/>
                <a:cs typeface="Arial" panose="020B0604020202020204" pitchFamily="34" charset="0"/>
              </a:rPr>
              <a:t>a subset of job</a:t>
            </a:r>
            <a:r>
              <a:rPr lang="en-US" sz="1100" kern="1200" baseline="0" dirty="0">
                <a:solidFill>
                  <a:schemeClr val="tx1"/>
                </a:solidFill>
                <a:effectLst/>
                <a:latin typeface="Arial" panose="020B0604020202020204" pitchFamily="34" charset="0"/>
                <a:ea typeface="+mn-ea"/>
                <a:cs typeface="Arial" panose="020B0604020202020204" pitchFamily="34" charset="0"/>
              </a:rPr>
              <a:t> codes. </a:t>
            </a:r>
            <a:r>
              <a:rPr lang="en-US" dirty="0"/>
              <a:t>The </a:t>
            </a:r>
            <a:r>
              <a:rPr lang="en-US" b="1" dirty="0"/>
              <a:t>Job Code </a:t>
            </a:r>
            <a:r>
              <a:rPr lang="en-US" dirty="0"/>
              <a:t>determines the </a:t>
            </a:r>
            <a:r>
              <a:rPr lang="en-US" b="1" dirty="0"/>
              <a:t>Salary Admin Plan </a:t>
            </a:r>
            <a:r>
              <a:rPr lang="en-US" dirty="0"/>
              <a:t>and </a:t>
            </a:r>
            <a:r>
              <a:rPr lang="en-US" b="1" dirty="0"/>
              <a:t>Salary Grade </a:t>
            </a:r>
            <a:r>
              <a:rPr lang="en-US" dirty="0"/>
              <a:t>(that is entered on the </a:t>
            </a:r>
            <a:r>
              <a:rPr lang="en-US" b="1" dirty="0"/>
              <a:t>Position</a:t>
            </a:r>
            <a:r>
              <a:rPr lang="en-US" dirty="0"/>
              <a:t>). Some </a:t>
            </a:r>
            <a:r>
              <a:rPr lang="en-US" b="1" dirty="0"/>
              <a:t>Job Codes </a:t>
            </a:r>
            <a:r>
              <a:rPr lang="en-US" dirty="0"/>
              <a:t>do not have any established </a:t>
            </a:r>
            <a:r>
              <a:rPr lang="en-US" b="1" dirty="0"/>
              <a:t>Salary Plans</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1200" dirty="0">
              <a:solidFill>
                <a:schemeClr val="tx1"/>
              </a:solidFill>
              <a:effectLst/>
              <a:latin typeface="Arial" panose="020B0604020202020204" pitchFamily="34" charset="0"/>
              <a:ea typeface="+mn-ea"/>
              <a:cs typeface="Arial" panose="020B0604020202020204" pitchFamily="34" charset="0"/>
            </a:endParaRPr>
          </a:p>
          <a:p>
            <a:r>
              <a:rPr lang="en-US" dirty="0"/>
              <a:t>For many </a:t>
            </a:r>
            <a:r>
              <a:rPr lang="en-US" b="1" dirty="0"/>
              <a:t>Job Codes </a:t>
            </a:r>
            <a:r>
              <a:rPr lang="en-US" dirty="0"/>
              <a:t>a </a:t>
            </a:r>
            <a:r>
              <a:rPr lang="en-US" b="1" dirty="0"/>
              <a:t>Step</a:t>
            </a:r>
            <a:r>
              <a:rPr lang="en-US" dirty="0"/>
              <a:t> must be entered to populate the compensation fields.  Stepped positions are largely represented staff and a majority of the academic positions.  If the salary plan is open range, there are no steps available to select.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a:t>
            </a:r>
            <a:r>
              <a:rPr lang="en-US" dirty="0"/>
              <a:t>steps are not applicable for the </a:t>
            </a:r>
            <a:r>
              <a:rPr lang="en-US" b="1" dirty="0"/>
              <a:t>Job Code</a:t>
            </a:r>
            <a:r>
              <a:rPr lang="en-US" dirty="0"/>
              <a:t>, the compensation fields must be manually entered</a:t>
            </a:r>
            <a:r>
              <a:rPr lang="en-US" dirty="0" smtClean="0"/>
              <a:t>. If the job includes half-steps, use the </a:t>
            </a:r>
            <a:r>
              <a:rPr lang="en-US" b="1" dirty="0" smtClean="0"/>
              <a:t>Step</a:t>
            </a:r>
            <a:r>
              <a:rPr lang="en-US" dirty="0" smtClean="0"/>
              <a:t> field </a:t>
            </a:r>
            <a:r>
              <a:rPr lang="en-US" b="1" dirty="0" smtClean="0"/>
              <a:t>Look Up</a:t>
            </a:r>
            <a:r>
              <a:rPr lang="en-US" dirty="0" smtClean="0"/>
              <a:t> button to review the </a:t>
            </a:r>
            <a:r>
              <a:rPr lang="en-US" b="1" dirty="0" smtClean="0"/>
              <a:t>Step Description </a:t>
            </a:r>
            <a:r>
              <a:rPr lang="en-US" dirty="0" smtClean="0"/>
              <a:t>and </a:t>
            </a:r>
            <a:r>
              <a:rPr lang="en-US" b="1" dirty="0" smtClean="0"/>
              <a:t>Hourly Rate </a:t>
            </a:r>
            <a:r>
              <a:rPr lang="en-US" dirty="0" smtClean="0"/>
              <a:t>to ensure you are selecting the appropriate step value.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cases where there are no salary plan options to select – this could be because the job code is intended to have a negotiated (by agreement) salary.</a:t>
            </a:r>
          </a:p>
        </p:txBody>
      </p:sp>
      <p:sp>
        <p:nvSpPr>
          <p:cNvPr id="4" name="Slide Number Placeholder 3"/>
          <p:cNvSpPr>
            <a:spLocks noGrp="1"/>
          </p:cNvSpPr>
          <p:nvPr>
            <p:ph type="sldNum" sz="quarter" idx="10"/>
          </p:nvPr>
        </p:nvSpPr>
        <p:spPr/>
        <p:txBody>
          <a:bodyPr/>
          <a:lstStyle/>
          <a:p>
            <a:fld id="{244E229F-C150-474F-8980-931399A2ED49}" type="slidenum">
              <a:rPr lang="en-US" smtClean="0"/>
              <a:pPr/>
              <a:t>57</a:t>
            </a:fld>
            <a:endParaRPr lang="en-US" dirty="0"/>
          </a:p>
        </p:txBody>
      </p:sp>
    </p:spTree>
    <p:extLst>
      <p:ext uri="{BB962C8B-B14F-4D97-AF65-F5344CB8AC3E}">
        <p14:creationId xmlns:p14="http://schemas.microsoft.com/office/powerpoint/2010/main" val="30807508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for animation</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58</a:t>
            </a:fld>
            <a:endParaRPr lang="en-US" dirty="0"/>
          </a:p>
        </p:txBody>
      </p:sp>
    </p:spTree>
    <p:extLst>
      <p:ext uri="{BB962C8B-B14F-4D97-AF65-F5344CB8AC3E}">
        <p14:creationId xmlns:p14="http://schemas.microsoft.com/office/powerpoint/2010/main" val="9566742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for animation</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59</a:t>
            </a:fld>
            <a:endParaRPr lang="en-US" dirty="0"/>
          </a:p>
        </p:txBody>
      </p:sp>
    </p:spTree>
    <p:extLst>
      <p:ext uri="{BB962C8B-B14F-4D97-AF65-F5344CB8AC3E}">
        <p14:creationId xmlns:p14="http://schemas.microsoft.com/office/powerpoint/2010/main" val="1704654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61</a:t>
            </a:fld>
            <a:endParaRPr lang="en-US" dirty="0"/>
          </a:p>
        </p:txBody>
      </p:sp>
    </p:spTree>
    <p:extLst>
      <p:ext uri="{BB962C8B-B14F-4D97-AF65-F5344CB8AC3E}">
        <p14:creationId xmlns:p14="http://schemas.microsoft.com/office/powerpoint/2010/main" val="10977777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u="none" strike="noStrike" kern="1200" dirty="0" smtClean="0">
                <a:solidFill>
                  <a:schemeClr val="tx1"/>
                </a:solidFill>
                <a:effectLst/>
                <a:latin typeface="Arial" panose="020B0604020202020204" pitchFamily="34" charset="0"/>
                <a:ea typeface="+mn-ea"/>
                <a:cs typeface="Arial" panose="020B0604020202020204" pitchFamily="34" charset="0"/>
              </a:rPr>
              <a:t>Click for animation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u="none" strike="noStrike"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E229F-C150-474F-8980-931399A2ED4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13175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US" dirty="0" smtClean="0"/>
              <a:t>Faculty who are paid off-scale will have two compensation pay components in UCPath (vs. the one they currently have in PPS). </a:t>
            </a:r>
          </a:p>
          <a:p>
            <a:pPr marL="171450" indent="-171450">
              <a:buFont typeface="Arial" panose="020B0604020202020204" pitchFamily="34" charset="0"/>
              <a:buChar char="•"/>
              <a:defRPr/>
            </a:pPr>
            <a:r>
              <a:rPr lang="en-US" dirty="0" smtClean="0"/>
              <a:t>One line will show the scale amount ("salary step"), </a:t>
            </a:r>
          </a:p>
          <a:p>
            <a:pPr marL="171450" indent="-171450">
              <a:buFont typeface="Arial" panose="020B0604020202020204" pitchFamily="34" charset="0"/>
              <a:buChar char="•"/>
              <a:defRPr/>
            </a:pPr>
            <a:r>
              <a:rPr lang="en-US" dirty="0" smtClean="0"/>
              <a:t>and the other line will show the off-scale amount ("manual") in the </a:t>
            </a:r>
            <a:r>
              <a:rPr lang="en-US" b="1" dirty="0" smtClean="0"/>
              <a:t>Rate Code Source </a:t>
            </a:r>
            <a:r>
              <a:rPr lang="en-US" dirty="0" smtClean="0"/>
              <a:t>column.</a:t>
            </a:r>
          </a:p>
          <a:p>
            <a:pPr marL="171450" indent="-171450">
              <a:buFont typeface="Arial" panose="020B0604020202020204" pitchFamily="34" charset="0"/>
              <a:buChar char="•"/>
              <a:defRPr/>
            </a:pPr>
            <a:endParaRPr lang="en-US" dirty="0" smtClean="0"/>
          </a:p>
          <a:p>
            <a:pPr marL="171450" indent="-171450">
              <a:buFont typeface="Arial" panose="020B0604020202020204" pitchFamily="34" charset="0"/>
              <a:buChar char="•"/>
              <a:defRPr/>
            </a:pPr>
            <a:r>
              <a:rPr lang="en-US" dirty="0" smtClean="0"/>
              <a:t>Please refer to the MCOP</a:t>
            </a:r>
            <a:r>
              <a:rPr lang="en-US" baseline="0" dirty="0" smtClean="0"/>
              <a:t> training for additional guidance on using the multiple components of pay worksheet.</a:t>
            </a:r>
            <a:endParaRPr lang="en-US" dirty="0" smtClean="0"/>
          </a:p>
          <a:p>
            <a:pPr marL="171450" indent="-171450">
              <a:buFont typeface="Arial" panose="020B0604020202020204" pitchFamily="34" charset="0"/>
              <a:buChar char="•"/>
              <a:defRPr/>
            </a:pPr>
            <a:endParaRPr lang="en-US" dirty="0" smtClean="0"/>
          </a:p>
        </p:txBody>
      </p:sp>
      <p:sp>
        <p:nvSpPr>
          <p:cNvPr id="4" name="Slide Number Placeholder 3"/>
          <p:cNvSpPr>
            <a:spLocks noGrp="1"/>
          </p:cNvSpPr>
          <p:nvPr>
            <p:ph type="sldNum" sz="quarter" idx="10"/>
          </p:nvPr>
        </p:nvSpPr>
        <p:spPr/>
        <p:txBody>
          <a:bodyPr/>
          <a:lstStyle/>
          <a:p>
            <a:fld id="{244E229F-C150-474F-8980-931399A2ED49}" type="slidenum">
              <a:rPr lang="en-US" smtClean="0"/>
              <a:pPr/>
              <a:t>65</a:t>
            </a:fld>
            <a:endParaRPr lang="en-US" dirty="0"/>
          </a:p>
        </p:txBody>
      </p:sp>
    </p:spTree>
    <p:extLst>
      <p:ext uri="{BB962C8B-B14F-4D97-AF65-F5344CB8AC3E}">
        <p14:creationId xmlns:p14="http://schemas.microsoft.com/office/powerpoint/2010/main" val="354180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Font typeface="Arial" panose="020B0604020202020204" pitchFamily="34" charset="0"/>
              <a:buNone/>
            </a:pPr>
            <a:r>
              <a:rPr lang="en-US" sz="1100" b="0" i="0" u="none" strike="noStrike" kern="1200" dirty="0">
                <a:solidFill>
                  <a:schemeClr val="tx1"/>
                </a:solidFill>
                <a:effectLst/>
                <a:latin typeface="Arial" panose="020B0604020202020204" pitchFamily="34" charset="0"/>
                <a:ea typeface="+mn-ea"/>
                <a:cs typeface="Arial" panose="020B0604020202020204" pitchFamily="34" charset="0"/>
              </a:rPr>
              <a:t>If hiring someone for 2/3 quarters, Contract Pay is used to pay the same annual amount, but this amount is spread across the time period they are working (i.e. late hire, visa issues)</a:t>
            </a:r>
            <a:r>
              <a:rPr lang="en-US" b="0" dirty="0"/>
              <a:t> </a:t>
            </a:r>
          </a:p>
          <a:p>
            <a:pPr marL="171450" indent="-171450">
              <a:spcBef>
                <a:spcPts val="0"/>
              </a:spcBef>
              <a:spcAft>
                <a:spcPts val="0"/>
              </a:spcAft>
              <a:buFont typeface="Arial" panose="020B0604020202020204" pitchFamily="34" charset="0"/>
              <a:buChar char="•"/>
            </a:pPr>
            <a:endParaRPr lang="en-US" sz="1100" b="0" dirty="0">
              <a:solidFill>
                <a:srgbClr val="000000"/>
              </a:solidFill>
              <a:latin typeface="Arial" panose="020B0604020202020204" pitchFamily="34" charset="0"/>
              <a:cs typeface="Arial" panose="020B0604020202020204" pitchFamily="34" charset="0"/>
            </a:endParaRPr>
          </a:p>
          <a:p>
            <a:r>
              <a:rPr lang="en-US" sz="1100" kern="1200" dirty="0">
                <a:solidFill>
                  <a:schemeClr val="tx1"/>
                </a:solidFill>
                <a:effectLst/>
                <a:latin typeface="Arial" panose="020B0604020202020204" pitchFamily="34" charset="0"/>
                <a:ea typeface="+mn-ea"/>
                <a:cs typeface="Arial" panose="020B0604020202020204" pitchFamily="34" charset="0"/>
              </a:rPr>
              <a:t>If an academic hire does not line up with a full academic year, there are still options outside of contract pay to pay them accurately.  We can still pay faculty 9</a:t>
            </a:r>
            <a:r>
              <a:rPr lang="en-US" sz="1100" kern="1200" baseline="0" dirty="0">
                <a:solidFill>
                  <a:schemeClr val="tx1"/>
                </a:solidFill>
                <a:effectLst/>
                <a:latin typeface="Arial" panose="020B0604020202020204" pitchFamily="34" charset="0"/>
                <a:ea typeface="+mn-ea"/>
                <a:cs typeface="Arial" panose="020B0604020202020204" pitchFamily="34" charset="0"/>
              </a:rPr>
              <a:t> over </a:t>
            </a:r>
            <a:r>
              <a:rPr lang="en-US" sz="1100" kern="1200" dirty="0">
                <a:solidFill>
                  <a:schemeClr val="tx1"/>
                </a:solidFill>
                <a:effectLst/>
                <a:latin typeface="Arial" panose="020B0604020202020204" pitchFamily="34" charset="0"/>
                <a:ea typeface="+mn-ea"/>
                <a:cs typeface="Arial" panose="020B0604020202020204" pitchFamily="34" charset="0"/>
              </a:rPr>
              <a:t>9 (instead of 9</a:t>
            </a:r>
            <a:r>
              <a:rPr lang="en-US" sz="1100" kern="1200" baseline="0" dirty="0">
                <a:solidFill>
                  <a:schemeClr val="tx1"/>
                </a:solidFill>
                <a:effectLst/>
                <a:latin typeface="Arial" panose="020B0604020202020204" pitchFamily="34" charset="0"/>
                <a:ea typeface="+mn-ea"/>
                <a:cs typeface="Arial" panose="020B0604020202020204" pitchFamily="34" charset="0"/>
              </a:rPr>
              <a:t> over</a:t>
            </a:r>
            <a:r>
              <a:rPr lang="en-US" sz="1100" kern="1200" dirty="0">
                <a:solidFill>
                  <a:schemeClr val="tx1"/>
                </a:solidFill>
                <a:effectLst/>
                <a:latin typeface="Arial" panose="020B0604020202020204" pitchFamily="34" charset="0"/>
                <a:ea typeface="+mn-ea"/>
                <a:cs typeface="Arial" panose="020B0604020202020204" pitchFamily="34" charset="0"/>
              </a:rPr>
              <a:t>12) if they start cleanly at the beginning of the quarter.</a:t>
            </a:r>
          </a:p>
          <a:p>
            <a:r>
              <a:rPr lang="en-US" sz="1100" kern="1200" dirty="0">
                <a:solidFill>
                  <a:schemeClr val="tx1"/>
                </a:solidFill>
                <a:effectLst/>
                <a:latin typeface="Arial" panose="020B0604020202020204" pitchFamily="34" charset="0"/>
                <a:ea typeface="+mn-ea"/>
                <a:cs typeface="Arial" panose="020B0604020202020204" pitchFamily="34" charset="0"/>
              </a:rPr>
              <a:t> </a:t>
            </a:r>
          </a:p>
          <a:p>
            <a:r>
              <a:rPr lang="en-US" sz="1100" kern="1200" dirty="0">
                <a:solidFill>
                  <a:schemeClr val="tx1"/>
                </a:solidFill>
                <a:effectLst/>
                <a:latin typeface="Arial" panose="020B0604020202020204" pitchFamily="34" charset="0"/>
                <a:ea typeface="+mn-ea"/>
                <a:cs typeface="Arial" panose="020B0604020202020204" pitchFamily="34" charset="0"/>
              </a:rPr>
              <a:t>Contract pay should be used for 2 scenarios:</a:t>
            </a:r>
          </a:p>
          <a:p>
            <a:pPr marL="171450" lvl="0" indent="-171450">
              <a:buFont typeface="Arial" panose="020B0604020202020204" pitchFamily="34" charset="0"/>
              <a:buChar char="•"/>
            </a:pPr>
            <a:r>
              <a:rPr lang="en-US" sz="1100" kern="1200" dirty="0">
                <a:solidFill>
                  <a:schemeClr val="tx1"/>
                </a:solidFill>
                <a:effectLst/>
                <a:latin typeface="Arial" panose="020B0604020202020204" pitchFamily="34" charset="0"/>
                <a:ea typeface="+mn-ea"/>
                <a:cs typeface="Arial" panose="020B0604020202020204" pitchFamily="34" charset="0"/>
              </a:rPr>
              <a:t>Full year pay over a truncated timeline </a:t>
            </a:r>
          </a:p>
          <a:p>
            <a:pPr marL="171450" lvl="0" indent="-171450">
              <a:buFont typeface="Arial" panose="020B0604020202020204" pitchFamily="34" charset="0"/>
              <a:buChar char="•"/>
            </a:pPr>
            <a:r>
              <a:rPr lang="en-US" sz="1100" kern="1200" dirty="0">
                <a:solidFill>
                  <a:schemeClr val="tx1"/>
                </a:solidFill>
                <a:effectLst/>
                <a:latin typeface="Arial" panose="020B0604020202020204" pitchFamily="34" charset="0"/>
                <a:ea typeface="+mn-ea"/>
                <a:cs typeface="Arial" panose="020B0604020202020204" pitchFamily="34" charset="0"/>
              </a:rPr>
              <a:t>Prorated pay due to a late start.  </a:t>
            </a:r>
          </a:p>
          <a:p>
            <a:endParaRPr lang="en-US" sz="1100" kern="1200" dirty="0">
              <a:solidFill>
                <a:schemeClr val="tx1"/>
              </a:solidFill>
              <a:effectLst/>
              <a:latin typeface="Arial" panose="020B0604020202020204" pitchFamily="34" charset="0"/>
              <a:ea typeface="+mn-ea"/>
              <a:cs typeface="Arial" panose="020B0604020202020204" pitchFamily="34" charset="0"/>
            </a:endParaRPr>
          </a:p>
          <a:p>
            <a:r>
              <a:rPr lang="en-US" sz="1100" kern="1200" dirty="0">
                <a:solidFill>
                  <a:schemeClr val="tx1"/>
                </a:solidFill>
                <a:effectLst/>
                <a:latin typeface="Arial" panose="020B0604020202020204" pitchFamily="34" charset="0"/>
                <a:ea typeface="+mn-ea"/>
                <a:cs typeface="Arial" panose="020B0604020202020204" pitchFamily="34" charset="0"/>
              </a:rPr>
              <a:t>Once July 1 starts the employee is on the full academic schedule.</a:t>
            </a:r>
          </a:p>
          <a:p>
            <a:pPr marL="0" indent="0">
              <a:spcBef>
                <a:spcPts val="0"/>
              </a:spcBef>
              <a:spcAft>
                <a:spcPts val="0"/>
              </a:spcAft>
              <a:buFont typeface="Arial" panose="020B0604020202020204" pitchFamily="34" charset="0"/>
              <a:buNone/>
            </a:pPr>
            <a:endParaRPr lang="en-US" sz="1100" b="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E229F-C150-474F-8980-931399A2ED4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5080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6</a:t>
            </a:fld>
            <a:endParaRPr lang="en-US" dirty="0"/>
          </a:p>
        </p:txBody>
      </p:sp>
    </p:spTree>
    <p:extLst>
      <p:ext uri="{BB962C8B-B14F-4D97-AF65-F5344CB8AC3E}">
        <p14:creationId xmlns:p14="http://schemas.microsoft.com/office/powerpoint/2010/main" val="4746277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Bef>
                <a:spcPts val="0"/>
              </a:spcBef>
              <a:spcAft>
                <a:spcPts val="0"/>
              </a:spcAft>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For comp rate codes, when you put in the Step, the code defaults, if no Step, you can see all the codes in the dropdown menu.</a:t>
            </a:r>
          </a:p>
          <a:p>
            <a:pPr marL="171450" indent="-171450">
              <a:lnSpc>
                <a:spcPct val="100000"/>
              </a:lnSpc>
              <a:spcBef>
                <a:spcPts val="0"/>
              </a:spcBef>
              <a:spcAft>
                <a:spcPts val="0"/>
              </a:spcAft>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If an employee starts late, the following year they will be on the correct full year schedule-- can complete a </a:t>
            </a:r>
            <a:r>
              <a:rPr lang="en-US" sz="1100" dirty="0" err="1">
                <a:solidFill>
                  <a:srgbClr val="000000"/>
                </a:solidFill>
                <a:latin typeface="Arial" panose="020B0604020202020204" pitchFamily="34" charset="0"/>
                <a:cs typeface="Arial" panose="020B0604020202020204" pitchFamily="34" charset="0"/>
              </a:rPr>
              <a:t>PayPath</a:t>
            </a:r>
            <a:r>
              <a:rPr lang="en-US" sz="1100" dirty="0">
                <a:solidFill>
                  <a:srgbClr val="000000"/>
                </a:solidFill>
                <a:latin typeface="Arial" panose="020B0604020202020204" pitchFamily="34" charset="0"/>
                <a:cs typeface="Arial" panose="020B0604020202020204" pitchFamily="34" charset="0"/>
              </a:rPr>
              <a:t> transaction to initiate this change</a:t>
            </a:r>
          </a:p>
          <a:p>
            <a:pPr marL="223959" lvl="1">
              <a:lnSpc>
                <a:spcPct val="100000"/>
              </a:lnSpc>
              <a:spcBef>
                <a:spcPts val="0"/>
              </a:spcBef>
              <a:spcAft>
                <a:spcPts val="0"/>
              </a:spcAft>
            </a:pPr>
            <a:endParaRPr lang="en-US" sz="1100" dirty="0">
              <a:solidFill>
                <a:srgbClr val="000000"/>
              </a:solidFill>
              <a:latin typeface="Arial" panose="020B0604020202020204" pitchFamily="34" charset="0"/>
              <a:cs typeface="Arial" panose="020B0604020202020204" pitchFamily="34" charset="0"/>
            </a:endParaRPr>
          </a:p>
          <a:p>
            <a:pPr marL="223959" lvl="1">
              <a:lnSpc>
                <a:spcPct val="100000"/>
              </a:lnSpc>
              <a:spcBef>
                <a:spcPts val="0"/>
              </a:spcBef>
              <a:spcAft>
                <a:spcPts val="0"/>
              </a:spcAft>
            </a:pPr>
            <a:endParaRPr lang="en-US" sz="1100" dirty="0">
              <a:solidFill>
                <a:srgbClr val="000000"/>
              </a:solidFill>
              <a:latin typeface="Arial" panose="020B0604020202020204" pitchFamily="34" charset="0"/>
              <a:cs typeface="Arial" panose="020B0604020202020204" pitchFamily="34" charset="0"/>
            </a:endParaRPr>
          </a:p>
          <a:p>
            <a:pPr>
              <a:lnSpc>
                <a:spcPct val="100000"/>
              </a:lnSpc>
              <a:spcBef>
                <a:spcPts val="0"/>
              </a:spcBef>
              <a:spcAft>
                <a:spcPts val="0"/>
              </a:spcAft>
            </a:pPr>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E229F-C150-474F-8980-931399A2ED4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4684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rgbClr val="000000"/>
                </a:solidFill>
                <a:effectLst/>
                <a:latin typeface="Arial" panose="020B0604020202020204" pitchFamily="34" charset="0"/>
                <a:ea typeface="+mn-ea"/>
                <a:cs typeface="Arial" panose="020B0604020202020204" pitchFamily="34" charset="0"/>
              </a:rPr>
              <a:t>The importance of the </a:t>
            </a:r>
            <a:r>
              <a:rPr lang="en-US" sz="1100" b="1" kern="1200" dirty="0">
                <a:solidFill>
                  <a:srgbClr val="000000"/>
                </a:solidFill>
                <a:effectLst/>
                <a:latin typeface="Arial" panose="020B0604020202020204" pitchFamily="34" charset="0"/>
                <a:ea typeface="+mn-ea"/>
                <a:cs typeface="Arial" panose="020B0604020202020204" pitchFamily="34" charset="0"/>
              </a:rPr>
              <a:t>compensation frequency </a:t>
            </a:r>
            <a:r>
              <a:rPr lang="en-US" sz="1100" kern="1200" dirty="0">
                <a:solidFill>
                  <a:srgbClr val="000000"/>
                </a:solidFill>
                <a:effectLst/>
                <a:latin typeface="Arial" panose="020B0604020202020204" pitchFamily="34" charset="0"/>
                <a:ea typeface="+mn-ea"/>
                <a:cs typeface="Arial" panose="020B0604020202020204" pitchFamily="34" charset="0"/>
              </a:rPr>
              <a:t>field is that this tells UCPC how to calculate the employee’s pay per the frequency.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rgbClr val="000000"/>
                </a:solidFill>
                <a:effectLst/>
                <a:latin typeface="Arial" panose="020B0604020202020204" pitchFamily="34" charset="0"/>
                <a:ea typeface="+mn-ea"/>
                <a:cs typeface="Arial" panose="020B0604020202020204" pitchFamily="34" charset="0"/>
              </a:rPr>
              <a:t>For Example, if the employee is an hourly employee with a specific rate, the frequency will show H.  For C, this is showing that the rate is contract and will be paid based on the specified contract rate.  This field will default based on the Position number you select.</a:t>
            </a:r>
          </a:p>
          <a:p>
            <a:pPr marL="0" indent="0">
              <a:lnSpc>
                <a:spcPct val="100000"/>
              </a:lnSpc>
              <a:spcBef>
                <a:spcPts val="0"/>
              </a:spcBef>
              <a:spcAft>
                <a:spcPts val="0"/>
              </a:spcAft>
              <a:buFont typeface="Arial" panose="020B0604020202020204" pitchFamily="34" charset="0"/>
              <a:buNone/>
            </a:pPr>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E229F-C150-474F-8980-931399A2ED4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37285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a:t>This for the non-senate academics generally includes every academic except for those that are tenured, continuing lecturers, and Lecturers with Security of Employment.</a:t>
            </a:r>
          </a:p>
          <a:p>
            <a:endParaRPr lang="en-US" dirty="0"/>
          </a:p>
          <a:p>
            <a:r>
              <a:rPr lang="en-US" dirty="0"/>
              <a:t>For more information</a:t>
            </a:r>
            <a:r>
              <a:rPr lang="en-US" baseline="0" dirty="0"/>
              <a:t> on job end date use and monitoring please see the UCI BPG WFA.07 Job Record End Date </a:t>
            </a:r>
            <a:r>
              <a:rPr lang="en-US" baseline="0" dirty="0" smtClean="0"/>
              <a:t>Monitoring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70</a:t>
            </a:fld>
            <a:endParaRPr lang="en-US" dirty="0"/>
          </a:p>
        </p:txBody>
      </p:sp>
    </p:spTree>
    <p:extLst>
      <p:ext uri="{BB962C8B-B14F-4D97-AF65-F5344CB8AC3E}">
        <p14:creationId xmlns:p14="http://schemas.microsoft.com/office/powerpoint/2010/main" val="24041381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When an employee is</a:t>
            </a:r>
            <a:r>
              <a:rPr lang="en-US" baseline="0" dirty="0"/>
              <a:t> automatically terminated there is no need to submit the Termination Template. UCPC will process the termination based on the Expected Job End Date. Final Pay may still be required, please see </a:t>
            </a:r>
            <a:r>
              <a:rPr lang="en-US" i="1" baseline="0" dirty="0"/>
              <a:t>Additional Compensation and Pay Adjustments </a:t>
            </a:r>
            <a:r>
              <a:rPr lang="en-US" i="0" baseline="0" dirty="0"/>
              <a:t>ILT</a:t>
            </a:r>
            <a:r>
              <a:rPr lang="en-US" i="1" baseline="0" dirty="0"/>
              <a:t> </a:t>
            </a:r>
            <a:r>
              <a:rPr lang="en-US" baseline="0" dirty="0"/>
              <a:t>training for more information. </a:t>
            </a:r>
            <a:endParaRPr lang="en-US" baseline="0" dirty="0" smtClean="0"/>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244E229F-C150-474F-8980-931399A2ED49}" type="slidenum">
              <a:rPr lang="en-US" smtClean="0"/>
              <a:pPr/>
              <a:t>71</a:t>
            </a:fld>
            <a:endParaRPr lang="en-US" dirty="0"/>
          </a:p>
        </p:txBody>
      </p:sp>
    </p:spTree>
    <p:extLst>
      <p:ext uri="{BB962C8B-B14F-4D97-AF65-F5344CB8AC3E}">
        <p14:creationId xmlns:p14="http://schemas.microsoft.com/office/powerpoint/2010/main" val="24758620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Although</a:t>
            </a:r>
            <a:r>
              <a:rPr lang="en-US" baseline="0" dirty="0"/>
              <a:t> the employee is not automatically terminated on this date, there are many PayPath transactions UCPath will not allow you to do until the Expected Job End Date is extended</a:t>
            </a:r>
            <a:r>
              <a:rPr lang="en-US" baseline="0" dirty="0" smtClean="0"/>
              <a:t>.</a:t>
            </a:r>
          </a:p>
          <a:p>
            <a:pPr marL="0" indent="0">
              <a:buFont typeface="Arial" panose="020B0604020202020204" pitchFamily="34" charset="0"/>
              <a:buNone/>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expected end date should be entered for the following academic employee classes: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3-Academic Recall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9-Faculty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10-Non-Faculty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11-Academic Student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14-Academic Contingent Worker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21-Emeriti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22-Deans/Faculty Administrators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23-Post Docs</a:t>
            </a: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72</a:t>
            </a:fld>
            <a:endParaRPr lang="en-US" dirty="0"/>
          </a:p>
        </p:txBody>
      </p:sp>
    </p:spTree>
    <p:extLst>
      <p:ext uri="{BB962C8B-B14F-4D97-AF65-F5344CB8AC3E}">
        <p14:creationId xmlns:p14="http://schemas.microsoft.com/office/powerpoint/2010/main" val="1667410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spcBef>
                <a:spcPts val="0"/>
              </a:spcBef>
              <a:spcAft>
                <a:spcPts val="0"/>
              </a:spcAft>
              <a:buFont typeface="Arial" panose="020B0604020202020204" pitchFamily="34" charset="0"/>
              <a:buNone/>
            </a:pPr>
            <a:r>
              <a:rPr lang="en-US" sz="1100" baseline="0" dirty="0" smtClean="0">
                <a:solidFill>
                  <a:srgbClr val="000000"/>
                </a:solidFill>
                <a:latin typeface="Arial" panose="020B0604020202020204" pitchFamily="34" charset="0"/>
                <a:cs typeface="Arial" panose="020B0604020202020204" pitchFamily="34" charset="0"/>
              </a:rPr>
              <a:t>Click for animation</a:t>
            </a:r>
          </a:p>
          <a:p>
            <a:pPr marL="0" indent="0">
              <a:spcBef>
                <a:spcPts val="0"/>
              </a:spcBef>
              <a:spcAft>
                <a:spcPts val="0"/>
              </a:spcAft>
              <a:buFont typeface="Arial" panose="020B0604020202020204" pitchFamily="34" charset="0"/>
              <a:buNone/>
            </a:pPr>
            <a:endParaRPr lang="en-US" sz="1100" baseline="0" dirty="0" smtClean="0">
              <a:solidFill>
                <a:srgbClr val="000000"/>
              </a:solidFill>
              <a:latin typeface="Arial" panose="020B0604020202020204" pitchFamily="34" charset="0"/>
              <a:cs typeface="Arial" panose="020B0604020202020204" pitchFamily="34" charset="0"/>
            </a:endParaRPr>
          </a:p>
          <a:p>
            <a:pPr marL="171450" indent="-171450">
              <a:spcBef>
                <a:spcPts val="0"/>
              </a:spcBef>
              <a:spcAft>
                <a:spcPts val="0"/>
              </a:spcAft>
              <a:buFont typeface="Arial" panose="020B0604020202020204" pitchFamily="34" charset="0"/>
              <a:buChar char="•"/>
            </a:pPr>
            <a:r>
              <a:rPr lang="en-US" sz="1100" baseline="0" dirty="0" smtClean="0">
                <a:solidFill>
                  <a:srgbClr val="000000"/>
                </a:solidFill>
                <a:latin typeface="Arial" panose="020B0604020202020204" pitchFamily="34" charset="0"/>
                <a:cs typeface="Arial" panose="020B0604020202020204" pitchFamily="34" charset="0"/>
              </a:rPr>
              <a:t>BELI </a:t>
            </a:r>
            <a:r>
              <a:rPr lang="en-US" sz="1100" baseline="0" dirty="0">
                <a:solidFill>
                  <a:srgbClr val="000000"/>
                </a:solidFill>
                <a:latin typeface="Arial" panose="020B0604020202020204" pitchFamily="34" charset="0"/>
                <a:cs typeface="Arial" panose="020B0604020202020204" pitchFamily="34" charset="0"/>
              </a:rPr>
              <a:t>is no longer entered, it is system derived in UCPath.</a:t>
            </a:r>
          </a:p>
          <a:p>
            <a:pPr marL="171450" indent="-171450">
              <a:spcBef>
                <a:spcPts val="0"/>
              </a:spcBef>
              <a:spcAft>
                <a:spcPts val="0"/>
              </a:spcAft>
              <a:buFont typeface="Arial" panose="020B0604020202020204" pitchFamily="34" charset="0"/>
              <a:buChar char="•"/>
            </a:pPr>
            <a:r>
              <a:rPr lang="en-US" sz="1100" baseline="0" dirty="0">
                <a:solidFill>
                  <a:srgbClr val="000000"/>
                </a:solidFill>
                <a:latin typeface="Arial" panose="020B0604020202020204" pitchFamily="34" charset="0"/>
                <a:cs typeface="Arial" panose="020B0604020202020204" pitchFamily="34" charset="0"/>
              </a:rPr>
              <a:t>Examples of Empl Class are: </a:t>
            </a:r>
          </a:p>
          <a:p>
            <a:pPr marL="685800" lvl="1" indent="-228600">
              <a:spcBef>
                <a:spcPts val="0"/>
              </a:spcBef>
              <a:spcAft>
                <a:spcPts val="0"/>
              </a:spcAft>
              <a:buFont typeface="+mj-lt"/>
              <a:buAutoNum type="arabicPeriod"/>
            </a:pPr>
            <a:r>
              <a:rPr lang="en-US" sz="1100" baseline="0" dirty="0">
                <a:solidFill>
                  <a:srgbClr val="000000"/>
                </a:solidFill>
                <a:latin typeface="Arial" panose="020B0604020202020204" pitchFamily="34" charset="0"/>
                <a:cs typeface="Arial" panose="020B0604020202020204" pitchFamily="34" charset="0"/>
              </a:rPr>
              <a:t>Staff: Contract</a:t>
            </a:r>
          </a:p>
          <a:p>
            <a:pPr marL="685800" lvl="1" indent="-228600">
              <a:spcBef>
                <a:spcPts val="0"/>
              </a:spcBef>
              <a:spcAft>
                <a:spcPts val="0"/>
              </a:spcAft>
              <a:buFont typeface="+mj-lt"/>
              <a:buAutoNum type="arabicPeriod"/>
            </a:pPr>
            <a:r>
              <a:rPr lang="en-US" sz="1100" baseline="0" dirty="0">
                <a:solidFill>
                  <a:srgbClr val="000000"/>
                </a:solidFill>
                <a:latin typeface="Arial" panose="020B0604020202020204" pitchFamily="34" charset="0"/>
                <a:cs typeface="Arial" panose="020B0604020202020204" pitchFamily="34" charset="0"/>
              </a:rPr>
              <a:t>Staff: Career</a:t>
            </a:r>
          </a:p>
          <a:p>
            <a:pPr marL="685800" lvl="1" indent="-228600">
              <a:spcBef>
                <a:spcPts val="0"/>
              </a:spcBef>
              <a:spcAft>
                <a:spcPts val="0"/>
              </a:spcAft>
              <a:buFont typeface="+mj-lt"/>
              <a:buAutoNum type="arabicPeriod"/>
            </a:pPr>
            <a:r>
              <a:rPr lang="en-US" sz="1100" baseline="0" dirty="0">
                <a:solidFill>
                  <a:srgbClr val="000000"/>
                </a:solidFill>
                <a:latin typeface="Arial" panose="020B0604020202020204" pitchFamily="34" charset="0"/>
                <a:cs typeface="Arial" panose="020B0604020202020204" pitchFamily="34" charset="0"/>
              </a:rPr>
              <a:t>Staff: Limited</a:t>
            </a:r>
          </a:p>
          <a:p>
            <a:pPr marL="685800" lvl="1" indent="-228600">
              <a:spcBef>
                <a:spcPts val="0"/>
              </a:spcBef>
              <a:spcAft>
                <a:spcPts val="0"/>
              </a:spcAft>
              <a:buFont typeface="+mj-lt"/>
              <a:buAutoNum type="arabicPeriod"/>
            </a:pPr>
            <a:r>
              <a:rPr lang="en-US" sz="1100" baseline="0" dirty="0">
                <a:solidFill>
                  <a:srgbClr val="000000"/>
                </a:solidFill>
                <a:latin typeface="Arial" panose="020B0604020202020204" pitchFamily="34" charset="0"/>
                <a:cs typeface="Arial" panose="020B0604020202020204" pitchFamily="34" charset="0"/>
              </a:rPr>
              <a:t>Staff: Rehired Retiree</a:t>
            </a:r>
          </a:p>
          <a:p>
            <a:pPr marL="171450" indent="-171450">
              <a:spcBef>
                <a:spcPts val="0"/>
              </a:spcBef>
              <a:spcAft>
                <a:spcPts val="0"/>
              </a:spcAft>
              <a:buFont typeface="Arial" panose="020B0604020202020204" pitchFamily="34" charset="0"/>
              <a:buChar char="•"/>
            </a:pPr>
            <a:r>
              <a:rPr lang="en-US" sz="1100" baseline="0" dirty="0">
                <a:solidFill>
                  <a:srgbClr val="000000"/>
                </a:solidFill>
                <a:latin typeface="Arial" panose="020B0604020202020204" pitchFamily="34" charset="0"/>
                <a:cs typeface="Arial" panose="020B0604020202020204" pitchFamily="34" charset="0"/>
              </a:rPr>
              <a:t>Once template transactions are processed and finalized by the UCPath Center, Benefits Eligibility process is automatically triggered in UCPath via overnight batch process.</a:t>
            </a:r>
          </a:p>
          <a:p>
            <a:pPr marL="171450" indent="-171450">
              <a:spcBef>
                <a:spcPts val="0"/>
              </a:spcBef>
              <a:spcAft>
                <a:spcPts val="0"/>
              </a:spcAft>
              <a:buFont typeface="Arial" panose="020B0604020202020204" pitchFamily="34" charset="0"/>
              <a:buChar char="•"/>
            </a:pPr>
            <a:r>
              <a:rPr lang="en-US" sz="1100" baseline="0" dirty="0">
                <a:solidFill>
                  <a:srgbClr val="000000"/>
                </a:solidFill>
                <a:latin typeface="Arial" panose="020B0604020202020204" pitchFamily="34" charset="0"/>
                <a:cs typeface="Arial" panose="020B0604020202020204" pitchFamily="34" charset="0"/>
              </a:rPr>
              <a:t>The Initiator does not have to do anything. The system handles this entire process</a:t>
            </a:r>
            <a:r>
              <a:rPr lang="en-US" sz="1100" baseline="0" dirty="0" smtClean="0">
                <a:solidFill>
                  <a:srgbClr val="000000"/>
                </a:solidFill>
                <a:latin typeface="Arial" panose="020B0604020202020204" pitchFamily="34" charset="0"/>
                <a:cs typeface="Arial" panose="020B0604020202020204" pitchFamily="34" charset="0"/>
              </a:rPr>
              <a:t>.</a:t>
            </a:r>
          </a:p>
          <a:p>
            <a:pPr marL="171450" indent="-171450">
              <a:spcBef>
                <a:spcPts val="0"/>
              </a:spcBef>
              <a:spcAft>
                <a:spcPts val="0"/>
              </a:spcAft>
              <a:buFont typeface="Arial" panose="020B0604020202020204" pitchFamily="34" charset="0"/>
              <a:buChar char="•"/>
            </a:pPr>
            <a:endParaRPr lang="en-US" sz="1100" baseline="0" dirty="0" smtClean="0">
              <a:solidFill>
                <a:srgbClr val="000000"/>
              </a:solidFill>
              <a:latin typeface="Arial" panose="020B0604020202020204" pitchFamily="34" charset="0"/>
              <a:cs typeface="Arial" panose="020B0604020202020204" pitchFamily="34" charset="0"/>
            </a:endParaRPr>
          </a:p>
          <a:p>
            <a:pPr marL="0" indent="0">
              <a:spcBef>
                <a:spcPts val="0"/>
              </a:spcBef>
              <a:spcAft>
                <a:spcPts val="0"/>
              </a:spcAft>
              <a:buFont typeface="Arial" panose="020B0604020202020204" pitchFamily="34" charset="0"/>
              <a:buNone/>
            </a:pPr>
            <a:r>
              <a:rPr lang="en-US" sz="1100" b="1" baseline="0" dirty="0" smtClean="0">
                <a:solidFill>
                  <a:srgbClr val="000000"/>
                </a:solidFill>
                <a:latin typeface="Arial" panose="020B0604020202020204" pitchFamily="34" charset="0"/>
                <a:cs typeface="Arial" panose="020B0604020202020204" pitchFamily="34" charset="0"/>
              </a:rPr>
              <a:t>Note: </a:t>
            </a:r>
            <a:r>
              <a:rPr lang="en-US" sz="1100" baseline="0" dirty="0" smtClean="0">
                <a:solidFill>
                  <a:srgbClr val="000000"/>
                </a:solidFill>
                <a:latin typeface="Arial" panose="020B0604020202020204" pitchFamily="34" charset="0"/>
                <a:cs typeface="Arial" panose="020B0604020202020204" pitchFamily="34" charset="0"/>
              </a:rPr>
              <a:t>If there is some reason to add a status qualifier, e.g. grant ends sooner than a year, </a:t>
            </a:r>
            <a:r>
              <a:rPr lang="en-US" sz="1100" baseline="0" dirty="0" err="1" smtClean="0">
                <a:solidFill>
                  <a:srgbClr val="000000"/>
                </a:solidFill>
                <a:latin typeface="Arial" panose="020B0604020202020204" pitchFamily="34" charset="0"/>
                <a:cs typeface="Arial" panose="020B0604020202020204" pitchFamily="34" charset="0"/>
              </a:rPr>
              <a:t>appt</a:t>
            </a:r>
            <a:r>
              <a:rPr lang="en-US" sz="1100" baseline="0" dirty="0" smtClean="0">
                <a:solidFill>
                  <a:srgbClr val="000000"/>
                </a:solidFill>
                <a:latin typeface="Arial" panose="020B0604020202020204" pitchFamily="34" charset="0"/>
                <a:cs typeface="Arial" panose="020B0604020202020204" pitchFamily="34" charset="0"/>
              </a:rPr>
              <a:t> will be extended, but the intent is to provide benefits to the employee now, then the comments section should be used to inform the UCPC since the system will derive no benefits v. your intent of medical or full benefits.</a:t>
            </a:r>
            <a:endParaRPr lang="en-US" sz="1100" baseline="0" dirty="0">
              <a:solidFill>
                <a:srgbClr val="000000"/>
              </a:solidFill>
              <a:latin typeface="Arial" panose="020B0604020202020204" pitchFamily="34" charset="0"/>
              <a:cs typeface="Arial" panose="020B0604020202020204" pitchFamily="34" charset="0"/>
            </a:endParaRPr>
          </a:p>
          <a:p>
            <a:pPr marL="171450" indent="-171450">
              <a:spcBef>
                <a:spcPts val="0"/>
              </a:spcBef>
              <a:spcAft>
                <a:spcPts val="0"/>
              </a:spcAft>
              <a:buFont typeface="Arial" panose="020B0604020202020204" pitchFamily="34" charset="0"/>
              <a:buChar char="•"/>
            </a:pPr>
            <a:endParaRPr lang="en-US" sz="1100" baseline="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D5646-A00B-3942-B201-4EB41B9B7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592860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16865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Bef>
                <a:spcPts val="0"/>
              </a:spcBef>
              <a:spcAft>
                <a:spcPts val="0"/>
              </a:spcAft>
              <a:buFont typeface="Arial" panose="020B0604020202020204" pitchFamily="34" charset="0"/>
              <a:buChar char="•"/>
            </a:pPr>
            <a:r>
              <a:rPr lang="en-US" sz="1200" dirty="0" smtClean="0">
                <a:solidFill>
                  <a:srgbClr val="000000"/>
                </a:solidFill>
                <a:latin typeface="Arial" panose="020B0604020202020204" pitchFamily="34" charset="0"/>
                <a:cs typeface="Arial" panose="020B0604020202020204" pitchFamily="34" charset="0"/>
              </a:rPr>
              <a:t>The implication of Job Earnings</a:t>
            </a:r>
            <a:r>
              <a:rPr lang="en-US" sz="1200" baseline="0" dirty="0" smtClean="0">
                <a:solidFill>
                  <a:srgbClr val="000000"/>
                </a:solidFill>
                <a:latin typeface="Arial" panose="020B0604020202020204" pitchFamily="34" charset="0"/>
                <a:cs typeface="Arial" panose="020B0604020202020204" pitchFamily="34" charset="0"/>
              </a:rPr>
              <a:t> Distribution, which you may hear referred to as</a:t>
            </a:r>
            <a:r>
              <a:rPr lang="en-US" sz="1200" dirty="0" smtClean="0">
                <a:solidFill>
                  <a:srgbClr val="000000"/>
                </a:solidFill>
                <a:latin typeface="Arial" panose="020B0604020202020204" pitchFamily="34" charset="0"/>
                <a:cs typeface="Arial" panose="020B0604020202020204" pitchFamily="34" charset="0"/>
              </a:rPr>
              <a:t> JED,</a:t>
            </a:r>
            <a:r>
              <a:rPr lang="en-US" sz="1200" baseline="0" dirty="0" smtClean="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is that an employee's funding can be distributed to different sources. </a:t>
            </a:r>
            <a:br>
              <a:rPr lang="en-US" sz="1200" dirty="0" smtClean="0">
                <a:solidFill>
                  <a:srgbClr val="000000"/>
                </a:solidFill>
                <a:latin typeface="Arial" panose="020B0604020202020204" pitchFamily="34" charset="0"/>
                <a:cs typeface="Arial" panose="020B0604020202020204" pitchFamily="34" charset="0"/>
              </a:rPr>
            </a:br>
            <a:endParaRPr lang="en-US" sz="1200" dirty="0" smtClean="0">
              <a:solidFill>
                <a:srgbClr val="000000"/>
              </a:solidFill>
              <a:latin typeface="Arial" panose="020B0604020202020204" pitchFamily="34" charset="0"/>
              <a:cs typeface="Arial" panose="020B0604020202020204" pitchFamily="34" charset="0"/>
            </a:endParaRPr>
          </a:p>
          <a:p>
            <a:pPr marL="171450" indent="-171450">
              <a:lnSpc>
                <a:spcPct val="100000"/>
              </a:lnSpc>
              <a:spcBef>
                <a:spcPts val="0"/>
              </a:spcBef>
              <a:spcAft>
                <a:spcPts val="0"/>
              </a:spcAft>
              <a:buFont typeface="Arial" panose="020B0604020202020204" pitchFamily="34" charset="0"/>
              <a:buChar char="•"/>
            </a:pPr>
            <a:r>
              <a:rPr lang="en-US" sz="1200" dirty="0" smtClean="0">
                <a:solidFill>
                  <a:srgbClr val="000000"/>
                </a:solidFill>
                <a:latin typeface="Arial" panose="020B0604020202020204" pitchFamily="34" charset="0"/>
                <a:cs typeface="Arial" panose="020B0604020202020204" pitchFamily="34" charset="0"/>
              </a:rPr>
              <a:t>This mostly happens for employees that have the Health Sciences Comp Plan (HSCP) or NSTP (Negotiated Salary Trial</a:t>
            </a:r>
            <a:r>
              <a:rPr lang="en-US" sz="1200" baseline="0" dirty="0" smtClean="0">
                <a:solidFill>
                  <a:srgbClr val="000000"/>
                </a:solidFill>
                <a:latin typeface="Arial" panose="020B0604020202020204" pitchFamily="34" charset="0"/>
                <a:cs typeface="Arial" panose="020B0604020202020204" pitchFamily="34" charset="0"/>
              </a:rPr>
              <a:t> Plan)</a:t>
            </a:r>
            <a:r>
              <a:rPr lang="en-US" sz="1200" dirty="0" smtClean="0">
                <a:solidFill>
                  <a:srgbClr val="000000"/>
                </a:solidFill>
                <a:latin typeface="Arial" panose="020B0604020202020204" pitchFamily="34" charset="0"/>
                <a:cs typeface="Arial" panose="020B0604020202020204" pitchFamily="34" charset="0"/>
              </a:rPr>
              <a:t>. </a:t>
            </a:r>
            <a:endParaRPr lang="en-US" sz="12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44E229F-C150-474F-8980-931399A2ED49}" type="slidenum">
              <a:rPr lang="en-US" smtClean="0"/>
              <a:pPr/>
              <a:t>75</a:t>
            </a:fld>
            <a:endParaRPr lang="en-US" dirty="0"/>
          </a:p>
        </p:txBody>
      </p:sp>
    </p:spTree>
    <p:extLst>
      <p:ext uri="{BB962C8B-B14F-4D97-AF65-F5344CB8AC3E}">
        <p14:creationId xmlns:p14="http://schemas.microsoft.com/office/powerpoint/2010/main" val="947997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2400" dirty="0" smtClean="0"/>
              <a:t>For the most part, data entry for</a:t>
            </a:r>
            <a:r>
              <a:rPr lang="en-US" sz="2400" baseline="0" dirty="0" smtClean="0"/>
              <a:t> </a:t>
            </a:r>
            <a:r>
              <a:rPr lang="en-US" sz="2400" b="1" baseline="0" dirty="0" smtClean="0"/>
              <a:t>Earnings Distribution </a:t>
            </a:r>
            <a:r>
              <a:rPr lang="en-US" sz="2400" baseline="0" dirty="0" smtClean="0"/>
              <a:t>tab </a:t>
            </a:r>
            <a:r>
              <a:rPr lang="en-US" sz="2400" dirty="0" smtClean="0"/>
              <a:t>is automated; however, the Initiator can enter distribution information manually, if needed.</a:t>
            </a:r>
          </a:p>
          <a:p>
            <a:pPr marL="171450" lvl="0" indent="-171450">
              <a:buFont typeface="Arial" panose="020B0604020202020204" pitchFamily="34" charset="0"/>
              <a:buChar char="•"/>
            </a:pPr>
            <a:r>
              <a:rPr lang="en-US" sz="2400" dirty="0" smtClean="0"/>
              <a:t>For manual entry, the Initiator must select either </a:t>
            </a:r>
            <a:r>
              <a:rPr lang="en-US" sz="2400" b="1" dirty="0" smtClean="0"/>
              <a:t>By Percent</a:t>
            </a:r>
            <a:r>
              <a:rPr lang="en-US" sz="2400" dirty="0" smtClean="0"/>
              <a:t> or </a:t>
            </a:r>
            <a:r>
              <a:rPr lang="en-US" sz="2400" b="1" dirty="0" smtClean="0"/>
              <a:t>By Amount</a:t>
            </a:r>
            <a:r>
              <a:rPr lang="en-US" sz="2400" dirty="0" smtClean="0"/>
              <a:t> for </a:t>
            </a:r>
            <a:r>
              <a:rPr lang="en-US" sz="2400" b="1" dirty="0" smtClean="0"/>
              <a:t>Earnings Distribution Type </a:t>
            </a:r>
            <a:r>
              <a:rPr lang="en-US" sz="2400" dirty="0" smtClean="0"/>
              <a:t>field.</a:t>
            </a:r>
          </a:p>
          <a:p>
            <a:pPr marL="628650" lvl="1" indent="-171450">
              <a:buFont typeface="Arial" panose="020B0604020202020204" pitchFamily="34" charset="0"/>
              <a:buChar char="•"/>
            </a:pPr>
            <a:r>
              <a:rPr lang="en-US" sz="2400" dirty="0" smtClean="0"/>
              <a:t>If </a:t>
            </a:r>
            <a:r>
              <a:rPr lang="en-US" sz="2400" b="1" dirty="0" smtClean="0"/>
              <a:t>By Percent</a:t>
            </a:r>
            <a:r>
              <a:rPr lang="en-US" sz="2400" dirty="0" smtClean="0"/>
              <a:t>  is selected , then percentages entered for all rows must add up to 100%.</a:t>
            </a:r>
          </a:p>
          <a:p>
            <a:pPr marL="628650" lvl="1" indent="-171450">
              <a:buFont typeface="Arial" panose="020B0604020202020204" pitchFamily="34" charset="0"/>
              <a:buChar char="•"/>
            </a:pPr>
            <a:r>
              <a:rPr lang="en-US" sz="2400" dirty="0" smtClean="0"/>
              <a:t>If </a:t>
            </a:r>
            <a:r>
              <a:rPr lang="en-US" sz="2400" b="1" dirty="0" smtClean="0"/>
              <a:t>By Amount</a:t>
            </a:r>
            <a:r>
              <a:rPr lang="en-US" sz="2400" dirty="0" smtClean="0"/>
              <a:t>  is selected, then amount entered for all rows must add up to </a:t>
            </a:r>
            <a:r>
              <a:rPr lang="en-US" sz="2400" b="1" dirty="0" smtClean="0"/>
              <a:t>Aggregate Comp Rate</a:t>
            </a:r>
            <a:r>
              <a:rPr lang="en-US" sz="2400" dirty="0" smtClean="0"/>
              <a:t>.</a:t>
            </a:r>
          </a:p>
          <a:p>
            <a:pPr marL="0" indent="0">
              <a:spcAft>
                <a:spcPts val="600"/>
              </a:spcAft>
              <a:buClr>
                <a:srgbClr val="09548D"/>
              </a:buClr>
              <a:buFont typeface="Arial" panose="020B0604020202020204" pitchFamily="34" charset="0"/>
              <a:buNone/>
            </a:pPr>
            <a:endParaRPr lang="en-US" sz="2200" dirty="0" smtClean="0"/>
          </a:p>
          <a:p>
            <a:pPr marL="0" indent="0">
              <a:spcAft>
                <a:spcPts val="600"/>
              </a:spcAft>
              <a:buClr>
                <a:srgbClr val="09548D"/>
              </a:buClr>
              <a:buFont typeface="Arial" panose="020B0604020202020204" pitchFamily="34" charset="0"/>
              <a:buNone/>
            </a:pPr>
            <a:endParaRPr lang="en-US" sz="2200" dirty="0" smtClean="0"/>
          </a:p>
          <a:p>
            <a:pPr marL="0" indent="0">
              <a:spcAft>
                <a:spcPts val="600"/>
              </a:spcAft>
              <a:buClr>
                <a:srgbClr val="09548D"/>
              </a:buClr>
              <a:buFont typeface="Arial" panose="020B0604020202020204" pitchFamily="34" charset="0"/>
              <a:buNone/>
            </a:pPr>
            <a:endParaRPr lang="en-US" sz="2200" dirty="0" smtClean="0"/>
          </a:p>
          <a:p>
            <a:pPr marL="0" indent="0">
              <a:spcAft>
                <a:spcPts val="600"/>
              </a:spcAft>
              <a:buClr>
                <a:srgbClr val="09548D"/>
              </a:buClr>
              <a:buFont typeface="Arial" panose="020B0604020202020204" pitchFamily="34" charset="0"/>
              <a:buNone/>
            </a:pPr>
            <a:r>
              <a:rPr lang="en-US" sz="2200" dirty="0" smtClean="0"/>
              <a:t>JED also can be requested for employees through </a:t>
            </a:r>
            <a:r>
              <a:rPr lang="en-US" sz="2200" b="1" dirty="0" smtClean="0"/>
              <a:t>PayPath Actions</a:t>
            </a:r>
            <a:r>
              <a:rPr lang="en-US" sz="2200" dirty="0" smtClean="0"/>
              <a:t>, for the following examples: </a:t>
            </a:r>
          </a:p>
          <a:p>
            <a:pPr lvl="1">
              <a:spcBef>
                <a:spcPts val="600"/>
              </a:spcBef>
              <a:spcAft>
                <a:spcPts val="600"/>
              </a:spcAft>
            </a:pPr>
            <a:r>
              <a:rPr lang="en-US" sz="2000" dirty="0" smtClean="0"/>
              <a:t>Employee Reduction in Time (ERIT)</a:t>
            </a:r>
          </a:p>
          <a:p>
            <a:pPr lvl="1">
              <a:spcBef>
                <a:spcPts val="600"/>
              </a:spcBef>
              <a:spcAft>
                <a:spcPts val="600"/>
              </a:spcAft>
            </a:pPr>
            <a:r>
              <a:rPr lang="en-US" sz="2000" dirty="0" smtClean="0"/>
              <a:t>HSCP-related automated JED by Earn Code</a:t>
            </a:r>
          </a:p>
          <a:p>
            <a:pPr lvl="1">
              <a:spcBef>
                <a:spcPts val="600"/>
              </a:spcBef>
              <a:spcAft>
                <a:spcPts val="600"/>
              </a:spcAft>
            </a:pPr>
            <a:r>
              <a:rPr lang="en-US" sz="2000" dirty="0" smtClean="0"/>
              <a:t>NSTP-Negotiated Salary Trial Program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76</a:t>
            </a:fld>
            <a:endParaRPr lang="en-US" dirty="0"/>
          </a:p>
        </p:txBody>
      </p:sp>
    </p:spTree>
    <p:extLst>
      <p:ext uri="{BB962C8B-B14F-4D97-AF65-F5344CB8AC3E}">
        <p14:creationId xmlns:p14="http://schemas.microsoft.com/office/powerpoint/2010/main" val="21718738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6507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Font typeface="Arial" panose="020B0604020202020204" pitchFamily="34" charset="0"/>
              <a:buNone/>
            </a:pPr>
            <a:endParaRPr lang="en-US" sz="1100" baseline="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E229F-C150-474F-8980-931399A2ED4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6449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49200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t>
            </a:r>
            <a:r>
              <a:rPr lang="en-US" dirty="0"/>
              <a:t>you</a:t>
            </a:r>
            <a:r>
              <a:rPr lang="en-US" baseline="0" dirty="0"/>
              <a:t> missed any of the tabs the Save and Submit button will be grayed out. Even if you do not have information to enter you must click </a:t>
            </a:r>
            <a:r>
              <a:rPr lang="en-US" baseline="0" dirty="0" smtClean="0"/>
              <a:t>all tabs </a:t>
            </a:r>
            <a:r>
              <a:rPr lang="en-US" baseline="0" dirty="0"/>
              <a:t>to submit the template transaction</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244E229F-C150-474F-8980-931399A2ED49}" type="slidenum">
              <a:rPr lang="en-US" smtClean="0"/>
              <a:pPr/>
              <a:t>80</a:t>
            </a:fld>
            <a:endParaRPr lang="en-US" dirty="0"/>
          </a:p>
        </p:txBody>
      </p:sp>
    </p:spTree>
    <p:extLst>
      <p:ext uri="{BB962C8B-B14F-4D97-AF65-F5344CB8AC3E}">
        <p14:creationId xmlns:p14="http://schemas.microsoft.com/office/powerpoint/2010/main" val="20376749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This</a:t>
            </a:r>
            <a:r>
              <a:rPr lang="en-US" baseline="0" dirty="0" smtClean="0"/>
              <a:t> last tab is different depending on whether it’s a staff or academic hire.</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If </a:t>
            </a:r>
            <a:r>
              <a:rPr lang="en-US" dirty="0"/>
              <a:t>an Academic Employee adds Degree information, it will not be automatically added to their profile until approved by other department-- this information will be used for reporting to UCOP</a:t>
            </a:r>
          </a:p>
          <a:p>
            <a:pPr marL="171450" indent="-171450">
              <a:buFont typeface="Arial" panose="020B0604020202020204" pitchFamily="34" charset="0"/>
              <a:buChar char="•"/>
            </a:pPr>
            <a:r>
              <a:rPr lang="en-US" dirty="0"/>
              <a:t>The Effective Date for Degrees is usually the date of Hire, Rehire or first time the Degree is being entered.  There is a different field that captures when the employee obtains the degree. </a:t>
            </a:r>
          </a:p>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81</a:t>
            </a:fld>
            <a:endParaRPr lang="en-US" dirty="0"/>
          </a:p>
        </p:txBody>
      </p:sp>
    </p:spTree>
    <p:extLst>
      <p:ext uri="{BB962C8B-B14F-4D97-AF65-F5344CB8AC3E}">
        <p14:creationId xmlns:p14="http://schemas.microsoft.com/office/powerpoint/2010/main" val="1400863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37678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smtClean="0">
                <a:solidFill>
                  <a:srgbClr val="000000"/>
                </a:solidFill>
                <a:latin typeface="Arial" panose="020B0604020202020204" pitchFamily="34" charset="0"/>
                <a:cs typeface="Arial" panose="020B0604020202020204" pitchFamily="34" charset="0"/>
              </a:rPr>
              <a:t>One of the</a:t>
            </a:r>
            <a:r>
              <a:rPr lang="en-US" sz="1100" baseline="0" dirty="0" smtClean="0">
                <a:solidFill>
                  <a:srgbClr val="000000"/>
                </a:solidFill>
                <a:latin typeface="Arial" panose="020B0604020202020204" pitchFamily="34" charset="0"/>
                <a:cs typeface="Arial" panose="020B0604020202020204" pitchFamily="34" charset="0"/>
              </a:rPr>
              <a:t> main pieces of information being shared between UCPath and Tracker is the employee’s SSN.</a:t>
            </a:r>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E229F-C150-474F-8980-931399A2ED4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38207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aseline="0" dirty="0" smtClean="0">
                <a:solidFill>
                  <a:srgbClr val="000000"/>
                </a:solidFill>
                <a:latin typeface="Arial" panose="020B0604020202020204" pitchFamily="34" charset="0"/>
                <a:cs typeface="Arial" panose="020B0604020202020204" pitchFamily="34" charset="0"/>
              </a:rPr>
              <a:t>This process applies to departments that do not use people services for their new hire onboarding.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E229F-C150-474F-8980-931399A2ED4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92161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smtClean="0">
                <a:solidFill>
                  <a:srgbClr val="000000"/>
                </a:solidFill>
                <a:latin typeface="Arial" panose="020B0604020202020204" pitchFamily="34" charset="0"/>
                <a:cs typeface="Arial" panose="020B0604020202020204" pitchFamily="34" charset="0"/>
              </a:rPr>
              <a:t>Scenario</a:t>
            </a:r>
            <a:r>
              <a:rPr lang="en-US" sz="1100" baseline="0" dirty="0" smtClean="0">
                <a:solidFill>
                  <a:srgbClr val="000000"/>
                </a:solidFill>
                <a:latin typeface="Arial" panose="020B0604020202020204" pitchFamily="34" charset="0"/>
                <a:cs typeface="Arial" panose="020B0604020202020204" pitchFamily="34" charset="0"/>
              </a:rPr>
              <a:t> 1: </a:t>
            </a:r>
            <a:r>
              <a:rPr lang="en-US" sz="1100" dirty="0" smtClean="0">
                <a:solidFill>
                  <a:srgbClr val="000000"/>
                </a:solidFill>
                <a:latin typeface="Arial" panose="020B0604020202020204" pitchFamily="34" charset="0"/>
                <a:cs typeface="Arial" panose="020B0604020202020204" pitchFamily="34" charset="0"/>
              </a:rPr>
              <a:t>If tracker is completed</a:t>
            </a:r>
            <a:r>
              <a:rPr lang="en-US" sz="1100" baseline="0" dirty="0" smtClean="0">
                <a:solidFill>
                  <a:srgbClr val="000000"/>
                </a:solidFill>
                <a:latin typeface="Arial" panose="020B0604020202020204" pitchFamily="34" charset="0"/>
                <a:cs typeface="Arial" panose="020B0604020202020204" pitchFamily="34" charset="0"/>
              </a:rPr>
              <a:t> prior to initiating the template transaction, the initiator must obtain and enter the </a:t>
            </a:r>
            <a:r>
              <a:rPr lang="en-US" sz="1100" b="1" baseline="0" dirty="0" smtClean="0">
                <a:solidFill>
                  <a:srgbClr val="000000"/>
                </a:solidFill>
                <a:latin typeface="Arial" panose="020B0604020202020204" pitchFamily="34" charset="0"/>
                <a:cs typeface="Arial" panose="020B0604020202020204" pitchFamily="34" charset="0"/>
              </a:rPr>
              <a:t>Tracker Profile ID </a:t>
            </a:r>
            <a:r>
              <a:rPr lang="en-US" sz="1100" baseline="0" dirty="0" smtClean="0">
                <a:solidFill>
                  <a:srgbClr val="000000"/>
                </a:solidFill>
                <a:latin typeface="Arial" panose="020B0604020202020204" pitchFamily="34" charset="0"/>
                <a:cs typeface="Arial" panose="020B0604020202020204" pitchFamily="34" charset="0"/>
              </a:rPr>
              <a:t>manually into the SMART HR Template.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smtClean="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smtClean="0">
                <a:solidFill>
                  <a:srgbClr val="000000"/>
                </a:solidFill>
                <a:latin typeface="Arial" panose="020B0604020202020204" pitchFamily="34" charset="0"/>
                <a:cs typeface="Arial" panose="020B0604020202020204" pitchFamily="34" charset="0"/>
              </a:rPr>
              <a:t>Scenario</a:t>
            </a:r>
            <a:r>
              <a:rPr lang="en-US" sz="1100" baseline="0" dirty="0" smtClean="0">
                <a:solidFill>
                  <a:srgbClr val="000000"/>
                </a:solidFill>
                <a:latin typeface="Arial" panose="020B0604020202020204" pitchFamily="34" charset="0"/>
                <a:cs typeface="Arial" panose="020B0604020202020204" pitchFamily="34" charset="0"/>
              </a:rPr>
              <a:t> 2: Initiator enters the SMART HR Template with an SSN, once the template is approved Tracker sends the employee a link to go into Tracker to setup a profile and complete information.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aseline="0" dirty="0" smtClean="0">
              <a:solidFill>
                <a:srgbClr val="000000"/>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rgbClr val="000000"/>
                </a:solidFill>
                <a:latin typeface="Arial" panose="020B0604020202020204" pitchFamily="34" charset="0"/>
                <a:cs typeface="Arial" panose="020B0604020202020204" pitchFamily="34" charset="0"/>
              </a:rPr>
              <a:t>If the SMART HR Template is completed prior to entering the Tracker Profile ID, once the template is approved a notification automatically goes to the employee with a link to go into Tracker </a:t>
            </a:r>
            <a:r>
              <a:rPr lang="en-US" sz="1100" dirty="0" smtClean="0">
                <a:solidFill>
                  <a:srgbClr val="000000"/>
                </a:solidFill>
                <a:latin typeface="Arial" panose="020B0604020202020204" pitchFamily="34" charset="0"/>
                <a:cs typeface="Arial" panose="020B0604020202020204" pitchFamily="34" charset="0"/>
              </a:rPr>
              <a:t>Once section 2 or 3 is completed</a:t>
            </a:r>
            <a:r>
              <a:rPr lang="en-US" sz="1100" baseline="0" dirty="0" smtClean="0">
                <a:solidFill>
                  <a:srgbClr val="000000"/>
                </a:solidFill>
                <a:latin typeface="Arial" panose="020B0604020202020204" pitchFamily="34" charset="0"/>
                <a:cs typeface="Arial" panose="020B0604020202020204" pitchFamily="34" charset="0"/>
              </a:rPr>
              <a:t> in Tracker; it sends information back to UCPath  </a:t>
            </a:r>
            <a:r>
              <a:rPr lang="en-US" sz="1100" b="1" baseline="0" dirty="0" smtClean="0">
                <a:solidFill>
                  <a:srgbClr val="000000"/>
                </a:solidFill>
                <a:latin typeface="Arial" panose="020B0604020202020204" pitchFamily="34" charset="0"/>
                <a:cs typeface="Arial" panose="020B0604020202020204" pitchFamily="34" charset="0"/>
              </a:rPr>
              <a:t>OR</a:t>
            </a:r>
            <a:endParaRPr lang="en-US" sz="1100" b="1" dirty="0" smtClean="0">
              <a:solidFill>
                <a:srgbClr val="000000"/>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solidFill>
                  <a:srgbClr val="000000"/>
                </a:solidFill>
                <a:latin typeface="Arial" panose="020B0604020202020204" pitchFamily="34" charset="0"/>
                <a:cs typeface="Arial" panose="020B0604020202020204" pitchFamily="34" charset="0"/>
              </a:rPr>
              <a:t>As long as the SSN is entered on the hire</a:t>
            </a:r>
            <a:r>
              <a:rPr lang="en-US" sz="1100" baseline="0" dirty="0" smtClean="0">
                <a:solidFill>
                  <a:srgbClr val="000000"/>
                </a:solidFill>
                <a:latin typeface="Arial" panose="020B0604020202020204" pitchFamily="34" charset="0"/>
                <a:cs typeface="Arial" panose="020B0604020202020204" pitchFamily="34" charset="0"/>
              </a:rPr>
              <a:t> template, Tracker is able to match the Tracker Profile ID (when created) with the employee in UCPath.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aseline="0" dirty="0" smtClean="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aseline="0" dirty="0" smtClean="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aseline="0" dirty="0" smtClean="0">
                <a:solidFill>
                  <a:srgbClr val="000000"/>
                </a:solidFill>
                <a:latin typeface="Arial" panose="020B0604020202020204" pitchFamily="34" charset="0"/>
                <a:cs typeface="Arial" panose="020B0604020202020204" pitchFamily="34" charset="0"/>
              </a:rPr>
              <a:t>Scenario 3: Initiator submits a Pre-Hire using the SMART HR Template but does not provide an SSN. In this scenario Tracker may not have the information to send an email link to the employee.  So the Initiator may have to go into </a:t>
            </a:r>
            <a:r>
              <a:rPr lang="en-US" sz="1100" baseline="0" dirty="0" err="1" smtClean="0">
                <a:solidFill>
                  <a:srgbClr val="000000"/>
                </a:solidFill>
                <a:latin typeface="Arial" panose="020B0604020202020204" pitchFamily="34" charset="0"/>
                <a:cs typeface="Arial" panose="020B0604020202020204" pitchFamily="34" charset="0"/>
              </a:rPr>
              <a:t>Trackerwill</a:t>
            </a:r>
            <a:r>
              <a:rPr lang="en-US" sz="1100" baseline="0" dirty="0" smtClean="0">
                <a:solidFill>
                  <a:srgbClr val="000000"/>
                </a:solidFill>
                <a:latin typeface="Arial" panose="020B0604020202020204" pitchFamily="34" charset="0"/>
                <a:cs typeface="Arial" panose="020B0604020202020204" pitchFamily="34" charset="0"/>
              </a:rPr>
              <a:t> have to go into Personal Profile &gt;UC I-9 Information tab afterwards to add the Tracker Profile ID.</a:t>
            </a:r>
            <a:endParaRPr lang="en-US" sz="1100" dirty="0" smtClean="0">
              <a:solidFill>
                <a:srgbClr val="000000"/>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smtClean="0">
              <a:solidFill>
                <a:srgbClr val="000000"/>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rgbClr val="000000"/>
                </a:solidFill>
                <a:latin typeface="Arial" panose="020B0604020202020204" pitchFamily="34" charset="0"/>
                <a:cs typeface="Arial" panose="020B0604020202020204" pitchFamily="34" charset="0"/>
              </a:rPr>
              <a:t>In the case of a Pre-hire where the SSN is not entered in the hire template, Tracker will be unable to make a match in UCPath.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baseline="0" dirty="0" smtClean="0">
                <a:solidFill>
                  <a:srgbClr val="000000"/>
                </a:solidFill>
                <a:latin typeface="Arial" panose="020B0604020202020204" pitchFamily="34" charset="0"/>
                <a:cs typeface="Arial" panose="020B0604020202020204" pitchFamily="34" charset="0"/>
              </a:rPr>
              <a:t>This scenario simply involves more manual intervention than the other two scenarios.</a:t>
            </a:r>
            <a:endParaRPr lang="en-US" sz="1100" b="1" dirty="0" smtClean="0">
              <a:solidFill>
                <a:srgbClr val="000000"/>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smtClean="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E229F-C150-474F-8980-931399A2ED4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41396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41579707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All of the CWR templates</a:t>
            </a:r>
            <a:r>
              <a:rPr lang="en-US" baseline="0" dirty="0" smtClean="0"/>
              <a:t> have a version for with a position and one for without a position with the exception of the Complete a CWR template.</a:t>
            </a:r>
          </a:p>
          <a:p>
            <a:endParaRPr lang="en-US" baseline="0" dirty="0" smtClean="0"/>
          </a:p>
          <a:p>
            <a:r>
              <a:rPr lang="en-US" baseline="0" dirty="0" smtClean="0"/>
              <a:t>The </a:t>
            </a:r>
            <a:r>
              <a:rPr lang="en-US" b="1" baseline="0" dirty="0" smtClean="0"/>
              <a:t>Add a CWR </a:t>
            </a:r>
            <a:r>
              <a:rPr lang="en-US" baseline="0" dirty="0" smtClean="0"/>
              <a:t>templates are used to “hire” contingent workers. If the person will have UCI employees reporting to them, then the </a:t>
            </a:r>
            <a:r>
              <a:rPr lang="en-US" b="1" baseline="0" dirty="0" smtClean="0"/>
              <a:t>UC_ADD_CWR_POSN</a:t>
            </a:r>
            <a:r>
              <a:rPr lang="en-US" baseline="0" dirty="0" smtClean="0"/>
              <a:t> version of the template should be used. This ensure that CWR will have access to their direct reports via Manager Self Service, if needed.</a:t>
            </a:r>
          </a:p>
          <a:p>
            <a:endParaRPr lang="en-US" baseline="0" dirty="0" smtClean="0"/>
          </a:p>
          <a:p>
            <a:r>
              <a:rPr lang="en-US" dirty="0" smtClean="0"/>
              <a:t>The </a:t>
            </a:r>
            <a:r>
              <a:rPr lang="en-US" b="1" dirty="0" smtClean="0"/>
              <a:t>Extend CWR </a:t>
            </a:r>
            <a:r>
              <a:rPr lang="en-US" dirty="0" smtClean="0"/>
              <a:t>templates</a:t>
            </a:r>
            <a:r>
              <a:rPr lang="en-US" baseline="0" dirty="0" smtClean="0"/>
              <a:t> are used to extend the appointment of a contingent worker. Again, you should use the version that corresponds to whether or not they as in a position or not.</a:t>
            </a:r>
          </a:p>
          <a:p>
            <a:endParaRPr lang="en-US" baseline="0" dirty="0" smtClean="0"/>
          </a:p>
          <a:p>
            <a:r>
              <a:rPr lang="en-US" dirty="0" smtClean="0"/>
              <a:t>The </a:t>
            </a:r>
            <a:r>
              <a:rPr lang="en-US" b="1" dirty="0" smtClean="0"/>
              <a:t>Complete</a:t>
            </a:r>
            <a:r>
              <a:rPr lang="en-US" b="1" baseline="0" dirty="0" smtClean="0"/>
              <a:t> CWR </a:t>
            </a:r>
            <a:r>
              <a:rPr lang="en-US" baseline="0" dirty="0" smtClean="0"/>
              <a:t>template is used to terminate the appointment of a contingent worker. There is only one version of this template.</a:t>
            </a:r>
          </a:p>
          <a:p>
            <a:endParaRPr lang="en-US" baseline="0" dirty="0" smtClean="0"/>
          </a:p>
          <a:p>
            <a:r>
              <a:rPr lang="en-US" baseline="0" dirty="0" smtClean="0"/>
              <a:t>The </a:t>
            </a:r>
            <a:r>
              <a:rPr lang="en-US" b="1" baseline="0" dirty="0" smtClean="0"/>
              <a:t>Renew CWR </a:t>
            </a:r>
            <a:r>
              <a:rPr lang="en-US" baseline="0" dirty="0" smtClean="0"/>
              <a:t>templates are used to “rehire” a contingent worker who had a previous appointment. Again, you should use the version that is appropriate depending upon if they will have direct reports or not.</a:t>
            </a:r>
            <a:endParaRPr lang="en-US" dirty="0"/>
          </a:p>
        </p:txBody>
      </p:sp>
    </p:spTree>
    <p:extLst>
      <p:ext uri="{BB962C8B-B14F-4D97-AF65-F5344CB8AC3E}">
        <p14:creationId xmlns:p14="http://schemas.microsoft.com/office/powerpoint/2010/main" val="38845951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Immediately</a:t>
            </a:r>
            <a:r>
              <a:rPr lang="en-US" baseline="0" dirty="0" smtClean="0"/>
              <a:t> </a:t>
            </a:r>
            <a:r>
              <a:rPr lang="en-US" baseline="0" dirty="0"/>
              <a:t>after go-live it is recommended that you submit transactions that require UCPC AWE approval at least 2 weeks (14 days) in advance to account for mistakes or templates being returned and re-processed</a:t>
            </a:r>
            <a:r>
              <a:rPr lang="en-US" baseline="0" dirty="0" smtClean="0"/>
              <a: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more information on </a:t>
            </a:r>
            <a:r>
              <a:rPr lang="en-US" baseline="0" dirty="0" err="1" smtClean="0"/>
              <a:t>PayPath</a:t>
            </a:r>
            <a:r>
              <a:rPr lang="en-US" baseline="0" dirty="0" smtClean="0"/>
              <a:t> </a:t>
            </a:r>
            <a:r>
              <a:rPr lang="en-US" dirty="0" smtClean="0"/>
              <a:t>refer to </a:t>
            </a:r>
            <a:r>
              <a:rPr lang="en-US" i="1" dirty="0" smtClean="0"/>
              <a:t>UCI </a:t>
            </a:r>
            <a:r>
              <a:rPr lang="en-US" i="1" dirty="0" err="1" smtClean="0"/>
              <a:t>PayPath</a:t>
            </a:r>
            <a:r>
              <a:rPr lang="en-US" i="1" dirty="0" smtClean="0"/>
              <a:t> Transactions Part 1 and Part 2 </a:t>
            </a:r>
            <a:r>
              <a:rPr lang="en-US" dirty="0" smtClean="0"/>
              <a:t>ILT courses.</a:t>
            </a:r>
            <a:r>
              <a:rPr lang="en-US" baseline="0" dirty="0" smtClean="0"/>
              <a:t> </a:t>
            </a:r>
            <a:endParaRPr lang="en-US" dirty="0" smtClean="0"/>
          </a:p>
          <a:p>
            <a:pPr marL="0" indent="0">
              <a:buNone/>
            </a:pPr>
            <a:endParaRPr lang="en-US" sz="1200" b="1" dirty="0" smtClean="0">
              <a:solidFill>
                <a:srgbClr val="C00000"/>
              </a:solidFill>
            </a:endParaRPr>
          </a:p>
          <a:p>
            <a:pPr marL="0" indent="0">
              <a:buNone/>
            </a:pPr>
            <a:r>
              <a:rPr lang="en-US" sz="1050" dirty="0" smtClean="0"/>
              <a:t>Please note that the probation status needs to be updated manually upon completion.</a:t>
            </a:r>
          </a:p>
          <a:p>
            <a:r>
              <a:rPr lang="en-US" dirty="0" smtClean="0"/>
              <a:t>______________________________________</a:t>
            </a:r>
          </a:p>
          <a:p>
            <a:endParaRPr lang="en-US" dirty="0" smtClean="0"/>
          </a:p>
          <a:p>
            <a:r>
              <a:rPr lang="en-US" dirty="0" smtClean="0"/>
              <a:t>Originally</a:t>
            </a:r>
            <a:r>
              <a:rPr lang="en-US" baseline="0" dirty="0" smtClean="0"/>
              <a:t> on slide….</a:t>
            </a:r>
            <a:endParaRPr lang="en-US" dirty="0" smtClean="0"/>
          </a:p>
          <a:p>
            <a:pPr marL="0" indent="0">
              <a:spcAft>
                <a:spcPts val="600"/>
              </a:spcAft>
              <a:buNone/>
            </a:pPr>
            <a:r>
              <a:rPr lang="en-US" sz="1200" dirty="0" smtClean="0"/>
              <a:t>Any future changes to employee’s job data, including probation status, salary, compensation, job earnings distribution and recurring additional pay can be done via </a:t>
            </a:r>
            <a:r>
              <a:rPr lang="en-US" sz="1200" b="1" dirty="0" err="1" smtClean="0"/>
              <a:t>PayPath</a:t>
            </a:r>
            <a:r>
              <a:rPr lang="en-US" sz="1200" b="1" dirty="0" smtClean="0"/>
              <a:t>:</a:t>
            </a:r>
          </a:p>
          <a:p>
            <a:pPr marL="0" indent="0">
              <a:spcAft>
                <a:spcPts val="600"/>
              </a:spcAft>
              <a:buNone/>
            </a:pPr>
            <a:r>
              <a:rPr lang="en-US" sz="1200" i="1" dirty="0" smtClean="0"/>
              <a:t>Navigation: PeopleSoft Menu &gt; UC Customizations &gt; UC Extensions &gt; </a:t>
            </a:r>
            <a:r>
              <a:rPr lang="en-US" sz="1200" i="1" dirty="0" err="1" smtClean="0"/>
              <a:t>PayPath</a:t>
            </a:r>
            <a:r>
              <a:rPr lang="en-US" sz="1200" i="1" dirty="0" smtClean="0"/>
              <a:t> Actions</a:t>
            </a:r>
            <a:endParaRPr lang="en-US" sz="1000" i="1" dirty="0" smtClean="0"/>
          </a:p>
          <a:p>
            <a:r>
              <a:rPr lang="en-US" sz="1200" dirty="0" smtClean="0"/>
              <a:t>Any future changes to employee Personal Data can be made via </a:t>
            </a:r>
            <a:r>
              <a:rPr lang="en-US" sz="1200" b="1" dirty="0" smtClean="0"/>
              <a:t>Smart HR Template Personal Data </a:t>
            </a:r>
            <a:r>
              <a:rPr lang="en-US" sz="1200" dirty="0" smtClean="0"/>
              <a:t>(see </a:t>
            </a:r>
            <a:r>
              <a:rPr lang="en-US" sz="1200" i="1" dirty="0" smtClean="0"/>
              <a:t>UCI Template Transactions Part 2 </a:t>
            </a:r>
            <a:r>
              <a:rPr lang="en-US" sz="1200" dirty="0" smtClean="0"/>
              <a:t>course for more information).   </a:t>
            </a:r>
          </a:p>
          <a:p>
            <a:r>
              <a:rPr lang="en-US" sz="1200" b="1" dirty="0" smtClean="0">
                <a:solidFill>
                  <a:srgbClr val="C00000"/>
                </a:solidFill>
              </a:rPr>
              <a:t>Effective </a:t>
            </a:r>
            <a:r>
              <a:rPr lang="en-US" sz="1200" b="1" dirty="0" err="1" smtClean="0">
                <a:solidFill>
                  <a:srgbClr val="C00000"/>
                </a:solidFill>
              </a:rPr>
              <a:t>Date?yes</a:t>
            </a:r>
            <a:endParaRPr lang="en-US" sz="1200" b="1" dirty="0" smtClean="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89</a:t>
            </a:fld>
            <a:endParaRPr lang="en-US" dirty="0"/>
          </a:p>
        </p:txBody>
      </p:sp>
    </p:spTree>
    <p:extLst>
      <p:ext uri="{BB962C8B-B14F-4D97-AF65-F5344CB8AC3E}">
        <p14:creationId xmlns:p14="http://schemas.microsoft.com/office/powerpoint/2010/main" val="3661900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8</a:t>
            </a:fld>
            <a:endParaRPr lang="en-US" dirty="0"/>
          </a:p>
        </p:txBody>
      </p:sp>
    </p:spTree>
    <p:extLst>
      <p:ext uri="{BB962C8B-B14F-4D97-AF65-F5344CB8AC3E}">
        <p14:creationId xmlns:p14="http://schemas.microsoft.com/office/powerpoint/2010/main" val="33621335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UPK simulation-based exercises, instruct the users to open the </a:t>
            </a:r>
            <a:r>
              <a:rPr lang="en-US" baseline="0" dirty="0" smtClean="0"/>
              <a:t>See It </a:t>
            </a:r>
            <a:r>
              <a:rPr lang="en-US" baseline="0" dirty="0"/>
              <a:t>view and complete the task.</a:t>
            </a:r>
          </a:p>
        </p:txBody>
      </p:sp>
      <p:sp>
        <p:nvSpPr>
          <p:cNvPr id="4" name="Slide Number Placeholder 3"/>
          <p:cNvSpPr>
            <a:spLocks noGrp="1"/>
          </p:cNvSpPr>
          <p:nvPr>
            <p:ph type="sldNum" sz="quarter" idx="10"/>
          </p:nvPr>
        </p:nvSpPr>
        <p:spPr/>
        <p:txBody>
          <a:bodyPr/>
          <a:lstStyle/>
          <a:p>
            <a:fld id="{244E229F-C150-474F-8980-931399A2ED49}" type="slidenum">
              <a:rPr lang="en-US" smtClean="0"/>
              <a:pPr/>
              <a:t>90</a:t>
            </a:fld>
            <a:endParaRPr lang="en-US" dirty="0"/>
          </a:p>
        </p:txBody>
      </p:sp>
    </p:spTree>
    <p:extLst>
      <p:ext uri="{BB962C8B-B14F-4D97-AF65-F5344CB8AC3E}">
        <p14:creationId xmlns:p14="http://schemas.microsoft.com/office/powerpoint/2010/main" val="3303869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91</a:t>
            </a:fld>
            <a:endParaRPr lang="en-US" dirty="0"/>
          </a:p>
        </p:txBody>
      </p:sp>
    </p:spTree>
    <p:extLst>
      <p:ext uri="{BB962C8B-B14F-4D97-AF65-F5344CB8AC3E}">
        <p14:creationId xmlns:p14="http://schemas.microsoft.com/office/powerpoint/2010/main" val="16316181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92</a:t>
            </a:fld>
            <a:endParaRPr lang="en-US" dirty="0"/>
          </a:p>
        </p:txBody>
      </p:sp>
    </p:spTree>
    <p:extLst>
      <p:ext uri="{BB962C8B-B14F-4D97-AF65-F5344CB8AC3E}">
        <p14:creationId xmlns:p14="http://schemas.microsoft.com/office/powerpoint/2010/main" val="28398459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97</a:t>
            </a:fld>
            <a:endParaRPr lang="en-US" dirty="0"/>
          </a:p>
        </p:txBody>
      </p:sp>
    </p:spTree>
    <p:extLst>
      <p:ext uri="{BB962C8B-B14F-4D97-AF65-F5344CB8AC3E}">
        <p14:creationId xmlns:p14="http://schemas.microsoft.com/office/powerpoint/2010/main" val="31005000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98</a:t>
            </a:fld>
            <a:endParaRPr lang="en-US" dirty="0"/>
          </a:p>
        </p:txBody>
      </p:sp>
    </p:spTree>
    <p:extLst>
      <p:ext uri="{BB962C8B-B14F-4D97-AF65-F5344CB8AC3E}">
        <p14:creationId xmlns:p14="http://schemas.microsoft.com/office/powerpoint/2010/main" val="33859798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5"/>
          </p:nvPr>
        </p:nvSpPr>
        <p:spPr/>
        <p:txBody>
          <a:bodyPr/>
          <a:lstStyle/>
          <a:p>
            <a:fld id="{3C2D5646-A00B-3942-B201-4EB41B9B77BE}" type="slidenum">
              <a:rPr lang="en-US" smtClean="0">
                <a:solidFill>
                  <a:prstClr val="black"/>
                </a:solidFill>
              </a:rPr>
              <a:pPr/>
              <a:t>100</a:t>
            </a:fld>
            <a:endParaRPr lang="en-US" dirty="0">
              <a:solidFill>
                <a:prstClr val="black"/>
              </a:solidFill>
            </a:endParaRPr>
          </a:p>
        </p:txBody>
      </p:sp>
      <p:sp>
        <p:nvSpPr>
          <p:cNvPr id="4" name="Slide Image Placeholder 3"/>
          <p:cNvSpPr>
            <a:spLocks noGrp="1" noRot="1" noChangeAspect="1"/>
          </p:cNvSpPr>
          <p:nvPr>
            <p:ph type="sldImg"/>
          </p:nvPr>
        </p:nvSpPr>
        <p:spPr/>
      </p:sp>
      <p:sp>
        <p:nvSpPr>
          <p:cNvPr id="6" name="Notes Placeholder 5"/>
          <p:cNvSpPr>
            <a:spLocks noGrp="1"/>
          </p:cNvSpPr>
          <p:nvPr>
            <p:ph type="body" idx="1"/>
          </p:nvPr>
        </p:nvSpPr>
        <p:spPr/>
        <p:txBody>
          <a:bodyPr/>
          <a:lstStyle/>
          <a:p>
            <a:r>
              <a:rPr lang="en-US" baseline="0" dirty="0" smtClean="0"/>
              <a:t>In </a:t>
            </a:r>
            <a:r>
              <a:rPr lang="en-US" baseline="0" dirty="0"/>
              <a:t>UCPath one job </a:t>
            </a:r>
            <a:r>
              <a:rPr lang="en-US" baseline="0" dirty="0" smtClean="0"/>
              <a:t>record can </a:t>
            </a:r>
            <a:r>
              <a:rPr lang="en-US" baseline="0" dirty="0"/>
              <a:t>be created at a time. Once the first job has been created and approved and the employee ID has been generated, the second job can be added. </a:t>
            </a:r>
          </a:p>
          <a:p>
            <a:endParaRPr lang="en-US" baseline="0" dirty="0"/>
          </a:p>
          <a:p>
            <a:endParaRPr lang="en-US" baseline="0" dirty="0"/>
          </a:p>
          <a:p>
            <a:r>
              <a:rPr lang="en-US" baseline="0" dirty="0"/>
              <a:t>Additional Info: </a:t>
            </a:r>
          </a:p>
          <a:p>
            <a:endParaRPr lang="en-US" baseline="0" dirty="0"/>
          </a:p>
          <a:p>
            <a:r>
              <a:rPr lang="en-US" b="1" baseline="0" dirty="0"/>
              <a:t>Non-Dual: </a:t>
            </a:r>
            <a:r>
              <a:rPr lang="en-US" baseline="0" dirty="0"/>
              <a:t>Two or more jobs that do not exceed a total percent time of 100%.</a:t>
            </a:r>
          </a:p>
          <a:p>
            <a:endParaRPr lang="en-US" b="1" baseline="0" dirty="0"/>
          </a:p>
          <a:p>
            <a:r>
              <a:rPr lang="en-US" b="1" baseline="0" dirty="0"/>
              <a:t>Dual: </a:t>
            </a:r>
            <a:r>
              <a:rPr lang="en-US" baseline="0" dirty="0"/>
              <a:t>Two or more jobs that exceed a total percent time of 100%. Applies to staff Empl Classes only and occurs through additional job that is separate from any other job an employee holds.</a:t>
            </a:r>
            <a:endParaRPr lang="en-US" dirty="0"/>
          </a:p>
          <a:p>
            <a:endParaRPr lang="en-US" dirty="0"/>
          </a:p>
        </p:txBody>
      </p:sp>
    </p:spTree>
    <p:extLst>
      <p:ext uri="{BB962C8B-B14F-4D97-AF65-F5344CB8AC3E}">
        <p14:creationId xmlns:p14="http://schemas.microsoft.com/office/powerpoint/2010/main" val="23746247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5"/>
          </p:nvPr>
        </p:nvSpPr>
        <p:spPr/>
        <p:txBody>
          <a:bodyPr/>
          <a:lstStyle/>
          <a:p>
            <a:fld id="{3C2D5646-A00B-3942-B201-4EB41B9B77BE}" type="slidenum">
              <a:rPr lang="en-US" smtClean="0">
                <a:solidFill>
                  <a:prstClr val="black"/>
                </a:solidFill>
              </a:rPr>
              <a:pPr/>
              <a:t>101</a:t>
            </a:fld>
            <a:endParaRPr lang="en-US" dirty="0">
              <a:solidFill>
                <a:prstClr val="black"/>
              </a:solidFill>
            </a:endParaRPr>
          </a:p>
        </p:txBody>
      </p:sp>
      <p:sp>
        <p:nvSpPr>
          <p:cNvPr id="4" name="Slide Image Placeholder 3"/>
          <p:cNvSpPr>
            <a:spLocks noGrp="1" noRot="1" noChangeAspect="1"/>
          </p:cNvSpPr>
          <p:nvPr>
            <p:ph type="sldImg"/>
          </p:nvPr>
        </p:nvSpPr>
        <p:spPr/>
      </p:sp>
      <p:sp>
        <p:nvSpPr>
          <p:cNvPr id="6" name="Notes Placeholder 5"/>
          <p:cNvSpPr>
            <a:spLocks noGrp="1"/>
          </p:cNvSpPr>
          <p:nvPr>
            <p:ph type="body" idx="1"/>
          </p:nvPr>
        </p:nvSpPr>
        <p:spPr/>
        <p:txBody>
          <a:bodyPr/>
          <a:lstStyle/>
          <a:p>
            <a:pPr marL="0" lvl="2">
              <a:spcBef>
                <a:spcPts val="1200"/>
              </a:spcBef>
            </a:pPr>
            <a:r>
              <a:rPr lang="en-US" dirty="0"/>
              <a:t>Concurrent Hire Template Transaction key system</a:t>
            </a:r>
            <a:r>
              <a:rPr lang="en-US" baseline="0" dirty="0"/>
              <a:t> steps</a:t>
            </a:r>
            <a:r>
              <a:rPr lang="en-US" dirty="0"/>
              <a:t>. </a:t>
            </a:r>
          </a:p>
          <a:p>
            <a:pPr marL="166688" lvl="2" indent="-166688">
              <a:buFont typeface="Arial" panose="020B0604020202020204" pitchFamily="34" charset="0"/>
              <a:buChar char="•"/>
            </a:pPr>
            <a:r>
              <a:rPr lang="en-US" dirty="0"/>
              <a:t>Access the </a:t>
            </a:r>
            <a:r>
              <a:rPr lang="en-US" b="1" dirty="0"/>
              <a:t>Person Org Summary </a:t>
            </a:r>
            <a:r>
              <a:rPr lang="en-US" dirty="0"/>
              <a:t>page before initiating a concurrent hire template transaction to gain an understanding of the employees current assignments.</a:t>
            </a:r>
          </a:p>
          <a:p>
            <a:pPr marL="166688" indent="-166688">
              <a:lnSpc>
                <a:spcPct val="114000"/>
              </a:lnSpc>
              <a:buFont typeface="Arial" panose="020B0604020202020204" pitchFamily="34" charset="0"/>
              <a:buChar char="•"/>
            </a:pPr>
            <a:r>
              <a:rPr lang="en-US" dirty="0"/>
              <a:t>Navigate to the </a:t>
            </a:r>
            <a:r>
              <a:rPr lang="en-US" b="1" dirty="0"/>
              <a:t>Smart HR Transactions </a:t>
            </a:r>
            <a:r>
              <a:rPr lang="en-US" dirty="0"/>
              <a:t>page.</a:t>
            </a:r>
          </a:p>
          <a:p>
            <a:pPr marL="166688" indent="-166688">
              <a:lnSpc>
                <a:spcPct val="114000"/>
              </a:lnSpc>
              <a:buFont typeface="Arial" panose="020B0604020202020204" pitchFamily="34" charset="0"/>
              <a:buChar char="•"/>
            </a:pPr>
            <a:r>
              <a:rPr lang="en-US" dirty="0"/>
              <a:t>Select the appropriate concurrent hire template: Academic or Staff. </a:t>
            </a:r>
          </a:p>
          <a:p>
            <a:pPr marL="166688" indent="-166688">
              <a:lnSpc>
                <a:spcPct val="114000"/>
              </a:lnSpc>
              <a:buFont typeface="Arial" panose="020B0604020202020204" pitchFamily="34" charset="0"/>
              <a:buChar char="•"/>
            </a:pPr>
            <a:r>
              <a:rPr lang="en-US" dirty="0"/>
              <a:t>Review the employee’s personal information (any personal data changes should be submitted using the personal data change template or through</a:t>
            </a:r>
            <a:r>
              <a:rPr lang="en-US" baseline="0" dirty="0"/>
              <a:t> s</a:t>
            </a:r>
            <a:r>
              <a:rPr lang="en-US" dirty="0"/>
              <a:t>elf service.)</a:t>
            </a:r>
            <a:r>
              <a:rPr lang="en-US" baseline="0" dirty="0"/>
              <a:t> </a:t>
            </a:r>
            <a:r>
              <a:rPr lang="en-US" dirty="0"/>
              <a:t>Add the concurrent job information, JED and additional pay</a:t>
            </a:r>
            <a:r>
              <a:rPr lang="en-US" baseline="0" dirty="0"/>
              <a:t> as needed. Also add </a:t>
            </a:r>
            <a:r>
              <a:rPr lang="en-US" dirty="0"/>
              <a:t>attachments, if needed. </a:t>
            </a:r>
          </a:p>
          <a:p>
            <a:pPr marL="623888" marR="0" lvl="2" indent="-166688"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dirty="0"/>
              <a:t>Comments for</a:t>
            </a:r>
            <a:r>
              <a:rPr lang="en-US" baseline="0" dirty="0"/>
              <a:t> </a:t>
            </a:r>
            <a:r>
              <a:rPr lang="en-US" dirty="0"/>
              <a:t>the approvers should be entered in </a:t>
            </a:r>
            <a:r>
              <a:rPr lang="en-US" b="1" dirty="0"/>
              <a:t>Initiator Comments </a:t>
            </a:r>
            <a:r>
              <a:rPr lang="en-US" dirty="0"/>
              <a:t>field. Any information that is meant for UCPC WFA Production, and cannot be entered in one of the existing fields, are entered in </a:t>
            </a:r>
            <a:r>
              <a:rPr lang="en-US" b="1" dirty="0"/>
              <a:t>Comments</a:t>
            </a:r>
            <a:r>
              <a:rPr lang="en-US" dirty="0"/>
              <a:t> field.</a:t>
            </a:r>
          </a:p>
          <a:p>
            <a:pPr marL="166688" indent="-166688">
              <a:lnSpc>
                <a:spcPct val="114000"/>
              </a:lnSpc>
              <a:buFont typeface="Arial" panose="020B0604020202020204" pitchFamily="34" charset="0"/>
              <a:buChar char="•"/>
            </a:pPr>
            <a:r>
              <a:rPr lang="en-US" dirty="0"/>
              <a:t>When the transaction is complete, select the </a:t>
            </a:r>
            <a:r>
              <a:rPr lang="en-US" b="1" dirty="0"/>
              <a:t>Save and Submit </a:t>
            </a:r>
            <a:r>
              <a:rPr lang="en-US" dirty="0"/>
              <a:t>button.</a:t>
            </a:r>
          </a:p>
          <a:p>
            <a:pPr marL="349250" marR="0" lvl="1" indent="-182563" fontAlgn="auto">
              <a:lnSpc>
                <a:spcPct val="114000"/>
              </a:lnSpc>
              <a:buClrTx/>
              <a:buSzTx/>
              <a:buFont typeface="Arial" panose="020B0604020202020204" pitchFamily="34" charset="0"/>
              <a:buChar char="•"/>
              <a:tabLst/>
              <a:defRPr/>
            </a:pPr>
            <a:r>
              <a:rPr lang="en-US" dirty="0"/>
              <a:t>After the Initiator saves the transaction, it is automatically routed for approval using AWE. A designated Location Template Approver reviews and, if applicable, approves the transaction. After AWE, the template is staged until it is processed by UCPC WFA Production.</a:t>
            </a:r>
          </a:p>
          <a:p>
            <a:pPr marL="349250" lvl="1" indent="-182563">
              <a:lnSpc>
                <a:spcPct val="114000"/>
              </a:lnSpc>
              <a:buFont typeface="Arial" panose="020B0604020202020204" pitchFamily="34" charset="0"/>
              <a:buChar char="•"/>
            </a:pPr>
            <a:r>
              <a:rPr lang="en-US" dirty="0"/>
              <a:t>There may be multiple AWE Approvers depending on your Location’s business process.</a:t>
            </a:r>
          </a:p>
          <a:p>
            <a:pPr marL="800100" lvl="1" indent="-342900">
              <a:lnSpc>
                <a:spcPct val="114000"/>
              </a:lnSpc>
              <a:spcBef>
                <a:spcPts val="600"/>
              </a:spcBef>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2341199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types of Concurrent Hires –</a:t>
            </a:r>
            <a:r>
              <a:rPr lang="en-US" baseline="0" dirty="0"/>
              <a:t> Inter and Intra-location. </a:t>
            </a:r>
          </a:p>
        </p:txBody>
      </p:sp>
      <p:sp>
        <p:nvSpPr>
          <p:cNvPr id="4" name="Slide Number Placeholder 3"/>
          <p:cNvSpPr>
            <a:spLocks noGrp="1"/>
          </p:cNvSpPr>
          <p:nvPr>
            <p:ph type="sldNum" sz="quarter" idx="10"/>
          </p:nvPr>
        </p:nvSpPr>
        <p:spPr/>
        <p:txBody>
          <a:bodyPr/>
          <a:lstStyle/>
          <a:p>
            <a:fld id="{244E229F-C150-474F-8980-931399A2ED49}" type="slidenum">
              <a:rPr lang="en-US" smtClean="0"/>
              <a:pPr/>
              <a:t>102</a:t>
            </a:fld>
            <a:endParaRPr lang="en-US" dirty="0"/>
          </a:p>
        </p:txBody>
      </p:sp>
    </p:spTree>
    <p:extLst>
      <p:ext uri="{BB962C8B-B14F-4D97-AF65-F5344CB8AC3E}">
        <p14:creationId xmlns:p14="http://schemas.microsoft.com/office/powerpoint/2010/main" val="36367329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employee can only be paid by one location, if an employee is working at 2 or more locations at once, one location is designated as the “Home” (originating) location. The non-Home location is considered the “Host” (receiving) location. </a:t>
            </a:r>
          </a:p>
          <a:p>
            <a:endParaRPr lang="en-US" dirty="0"/>
          </a:p>
        </p:txBody>
      </p:sp>
    </p:spTree>
    <p:extLst>
      <p:ext uri="{BB962C8B-B14F-4D97-AF65-F5344CB8AC3E}">
        <p14:creationId xmlns:p14="http://schemas.microsoft.com/office/powerpoint/2010/main" val="22888959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Locations</a:t>
            </a:r>
            <a:r>
              <a:rPr lang="en-US" baseline="0" dirty="0"/>
              <a:t> may have a system or process other than UCPath that is used to track the Multi-Location Agreement form.</a:t>
            </a:r>
            <a:endParaRPr lang="en-US" dirty="0"/>
          </a:p>
          <a:p>
            <a:endParaRPr lang="en-US" dirty="0" smtClean="0"/>
          </a:p>
          <a:p>
            <a:r>
              <a:rPr lang="en-US" sz="1200" dirty="0" smtClean="0"/>
              <a:t>If a concurrent job is between multiple Locations, the Location must complete a Multi-Location Agreement (MLA) form and attach it to the concurrent hire template transaction.</a:t>
            </a:r>
          </a:p>
          <a:p>
            <a:r>
              <a:rPr lang="en-US" sz="1200" dirty="0" smtClean="0"/>
              <a:t>Until all Locations are live on UCPath, use the following guidelines for new concurrent jobs between Locations.</a:t>
            </a:r>
          </a:p>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105</a:t>
            </a:fld>
            <a:endParaRPr lang="en-US" dirty="0"/>
          </a:p>
        </p:txBody>
      </p:sp>
    </p:spTree>
    <p:extLst>
      <p:ext uri="{BB962C8B-B14F-4D97-AF65-F5344CB8AC3E}">
        <p14:creationId xmlns:p14="http://schemas.microsoft.com/office/powerpoint/2010/main" val="2877476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9</a:t>
            </a:fld>
            <a:endParaRPr lang="en-US" dirty="0"/>
          </a:p>
        </p:txBody>
      </p:sp>
    </p:spTree>
    <p:extLst>
      <p:ext uri="{BB962C8B-B14F-4D97-AF65-F5344CB8AC3E}">
        <p14:creationId xmlns:p14="http://schemas.microsoft.com/office/powerpoint/2010/main" val="27240670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There are 4 FLSA statuses</a:t>
            </a:r>
            <a:r>
              <a:rPr lang="en-US" baseline="0" dirty="0"/>
              <a:t> available:</a:t>
            </a:r>
          </a:p>
          <a:p>
            <a:pPr marL="171450" indent="-171450" defTabSz="931774">
              <a:buFontTx/>
              <a:buChar char="-"/>
              <a:defRPr/>
            </a:pPr>
            <a:r>
              <a:rPr lang="en-US" baseline="0" dirty="0"/>
              <a:t>Exempt</a:t>
            </a:r>
          </a:p>
          <a:p>
            <a:pPr marL="171450" indent="-171450" defTabSz="931774">
              <a:buFontTx/>
              <a:buChar char="-"/>
              <a:defRPr/>
            </a:pPr>
            <a:r>
              <a:rPr lang="en-US" baseline="0" dirty="0"/>
              <a:t>No FLSA Required</a:t>
            </a:r>
          </a:p>
          <a:p>
            <a:pPr marL="171450" indent="-171450" defTabSz="931774">
              <a:buFontTx/>
              <a:buChar char="-"/>
              <a:defRPr/>
            </a:pPr>
            <a:r>
              <a:rPr lang="en-US" baseline="0" dirty="0"/>
              <a:t>Nonexempt </a:t>
            </a:r>
          </a:p>
          <a:p>
            <a:pPr marL="171450" indent="-171450" defTabSz="931774">
              <a:buFontTx/>
              <a:buChar char="-"/>
              <a:defRPr/>
            </a:pPr>
            <a:r>
              <a:rPr lang="en-US" baseline="0" dirty="0"/>
              <a:t>Non</a:t>
            </a:r>
            <a:r>
              <a:rPr lang="en-US" dirty="0"/>
              <a:t>exempt alt overtime</a:t>
            </a:r>
            <a:r>
              <a:rPr lang="en-US" baseline="0" dirty="0"/>
              <a:t> (this value is used to track whether someone is eligible for an alternate overtime calculation, which is applicable for employees who are working in certain states that do not use the federal overtime guidelines) </a:t>
            </a:r>
          </a:p>
          <a:p>
            <a:pPr marL="171450" indent="-171450" defTabSz="931774">
              <a:buFontTx/>
              <a:buChar char="-"/>
              <a:defRPr/>
            </a:pPr>
            <a:endParaRPr lang="en-US" baseline="0" dirty="0"/>
          </a:p>
          <a:p>
            <a:pPr marL="0" indent="0" defTabSz="931774">
              <a:buFontTx/>
              <a:buNone/>
              <a:defRPr/>
            </a:pPr>
            <a:r>
              <a:rPr lang="en-US" baseline="0" dirty="0"/>
              <a:t>The Initiators can check the FLSA status of the existing job on Person Organizational Summary page. </a:t>
            </a:r>
          </a:p>
          <a:p>
            <a:pPr marL="171450" indent="-171450" defTabSz="931774">
              <a:buFontTx/>
              <a:buChar char="-"/>
              <a:defRPr/>
            </a:pPr>
            <a:endParaRPr lang="en-US" baseline="0" dirty="0"/>
          </a:p>
          <a:p>
            <a:pPr marL="0" indent="0" defTabSz="931774">
              <a:buFontTx/>
              <a:buNone/>
              <a:defRPr/>
            </a:pPr>
            <a:r>
              <a:rPr lang="en-US" baseline="0" dirty="0"/>
              <a:t>A report on FLSA status will be available to help the organizations manage FLSA status changes and highlight conflicts if they occur. </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109</a:t>
            </a:fld>
            <a:endParaRPr lang="en-US" dirty="0"/>
          </a:p>
        </p:txBody>
      </p:sp>
    </p:spTree>
    <p:extLst>
      <p:ext uri="{BB962C8B-B14F-4D97-AF65-F5344CB8AC3E}">
        <p14:creationId xmlns:p14="http://schemas.microsoft.com/office/powerpoint/2010/main" val="21533442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Click for</a:t>
            </a:r>
            <a:r>
              <a:rPr lang="en-US" baseline="0" dirty="0" smtClean="0"/>
              <a:t>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a:t>
            </a:r>
            <a:r>
              <a:rPr lang="en-US" dirty="0"/>
              <a:t>displayed in Slide Show mode, this slide includes animation for the gray captions. Click to individually display each caption (and hide the previous caption) as you describe the objects on the </a:t>
            </a:r>
            <a:r>
              <a:rPr lang="en-US" b="1" dirty="0"/>
              <a:t>Smart HR Transactions</a:t>
            </a:r>
            <a:r>
              <a:rPr lang="en-US" dirty="0"/>
              <a:t> page.</a:t>
            </a:r>
          </a:p>
          <a:p>
            <a:endParaRPr lang="en-US" dirty="0"/>
          </a:p>
          <a:p>
            <a:r>
              <a:rPr lang="en-US" dirty="0"/>
              <a:t>This is the start page for any Template</a:t>
            </a:r>
            <a:r>
              <a:rPr lang="en-US" baseline="0" dirty="0"/>
              <a:t> Transaction.</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12926181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Click for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a:t>
            </a:r>
            <a:r>
              <a:rPr lang="en-US" dirty="0"/>
              <a:t>displayed in Slide Show mode, this slide includes animation for the gray captions. Click to individually display each caption (and hide the previous caption) as you describe the objects on the </a:t>
            </a:r>
            <a:r>
              <a:rPr lang="en-US" b="1" dirty="0"/>
              <a:t>Enter Transaction Details</a:t>
            </a:r>
            <a:r>
              <a:rPr lang="en-US" dirty="0"/>
              <a:t> page.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285287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Any personal data changes should be submitted using the personal data change template or through</a:t>
            </a:r>
            <a:r>
              <a:rPr lang="en-US" baseline="0" dirty="0"/>
              <a:t> s</a:t>
            </a:r>
            <a:r>
              <a:rPr lang="en-US" dirty="0"/>
              <a:t>elf service.</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system steps are covered in more detail during the instructor demonstration and participant exercise.</a:t>
            </a:r>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5485154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UPK simulation-based exercises, instruct the users to open the </a:t>
            </a:r>
            <a:r>
              <a:rPr lang="en-US" baseline="0" dirty="0" smtClean="0"/>
              <a:t>See It </a:t>
            </a:r>
            <a:r>
              <a:rPr lang="en-US" baseline="0" dirty="0"/>
              <a:t>view and complete the task.</a:t>
            </a:r>
          </a:p>
        </p:txBody>
      </p:sp>
      <p:sp>
        <p:nvSpPr>
          <p:cNvPr id="4" name="Slide Number Placeholder 3"/>
          <p:cNvSpPr>
            <a:spLocks noGrp="1"/>
          </p:cNvSpPr>
          <p:nvPr>
            <p:ph type="sldNum" sz="quarter" idx="10"/>
          </p:nvPr>
        </p:nvSpPr>
        <p:spPr/>
        <p:txBody>
          <a:bodyPr/>
          <a:lstStyle/>
          <a:p>
            <a:fld id="{244E229F-C150-474F-8980-931399A2ED49}"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12821466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116</a:t>
            </a:fld>
            <a:endParaRPr lang="en-US" dirty="0"/>
          </a:p>
        </p:txBody>
      </p:sp>
    </p:spTree>
    <p:extLst>
      <p:ext uri="{BB962C8B-B14F-4D97-AF65-F5344CB8AC3E}">
        <p14:creationId xmlns:p14="http://schemas.microsoft.com/office/powerpoint/2010/main" val="29840108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latin typeface="Arial" panose="020B0604020202020204" pitchFamily="34" charset="0"/>
                <a:cs typeface="Arial" panose="020B0604020202020204" pitchFamily="34" charset="0"/>
              </a:rPr>
              <a:t>Click for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smtClean="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latin typeface="Arial" panose="020B0604020202020204" pitchFamily="34" charset="0"/>
                <a:cs typeface="Arial" panose="020B0604020202020204" pitchFamily="34" charset="0"/>
              </a:rPr>
              <a:t>After </a:t>
            </a:r>
            <a:r>
              <a:rPr lang="en-US" sz="1100" dirty="0">
                <a:solidFill>
                  <a:srgbClr val="000000"/>
                </a:solidFill>
                <a:latin typeface="Arial" panose="020B0604020202020204" pitchFamily="34" charset="0"/>
                <a:cs typeface="Arial" panose="020B0604020202020204" pitchFamily="34" charset="0"/>
              </a:rPr>
              <a:t>a </a:t>
            </a:r>
            <a:r>
              <a:rPr lang="en-US" sz="1100" baseline="0" dirty="0">
                <a:solidFill>
                  <a:srgbClr val="000000"/>
                </a:solidFill>
                <a:latin typeface="Arial" panose="020B0604020202020204" pitchFamily="34" charset="0"/>
                <a:cs typeface="Arial" panose="020B0604020202020204" pitchFamily="34" charset="0"/>
              </a:rPr>
              <a:t>transaction is initiated, </a:t>
            </a:r>
            <a:r>
              <a:rPr lang="en-US" sz="1100" dirty="0">
                <a:solidFill>
                  <a:srgbClr val="000000"/>
                </a:solidFill>
                <a:latin typeface="Arial" panose="020B0604020202020204" pitchFamily="34" charset="0"/>
                <a:cs typeface="Arial" panose="020B0604020202020204" pitchFamily="34" charset="0"/>
              </a:rPr>
              <a:t>the transaction is automatically routed to the designated </a:t>
            </a:r>
            <a:r>
              <a:rPr lang="en-US" sz="1100" dirty="0" smtClean="0">
                <a:solidFill>
                  <a:srgbClr val="000000"/>
                </a:solidFill>
                <a:latin typeface="Arial" panose="020B0604020202020204" pitchFamily="34" charset="0"/>
                <a:cs typeface="Arial" panose="020B0604020202020204" pitchFamily="34" charset="0"/>
              </a:rPr>
              <a:t>department </a:t>
            </a:r>
            <a:r>
              <a:rPr lang="en-US" sz="1100" dirty="0">
                <a:solidFill>
                  <a:srgbClr val="000000"/>
                </a:solidFill>
                <a:latin typeface="Arial" panose="020B0604020202020204" pitchFamily="34" charset="0"/>
                <a:cs typeface="Arial" panose="020B0604020202020204" pitchFamily="34" charset="0"/>
              </a:rPr>
              <a:t>Approver</a:t>
            </a:r>
            <a:r>
              <a:rPr lang="en-US" sz="1100" baseline="0" dirty="0">
                <a:solidFill>
                  <a:srgbClr val="000000"/>
                </a:solidFill>
                <a:latin typeface="Arial" panose="020B0604020202020204" pitchFamily="34" charset="0"/>
                <a:cs typeface="Arial" panose="020B0604020202020204" pitchFamily="34" charset="0"/>
              </a:rPr>
              <a:t> for review via AWE.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a:solidFill>
                  <a:srgbClr val="000000"/>
                </a:solidFill>
                <a:latin typeface="Arial" panose="020B0604020202020204" pitchFamily="34" charset="0"/>
                <a:cs typeface="Arial" panose="020B0604020202020204" pitchFamily="34" charset="0"/>
              </a:rPr>
              <a:t>In the bottom image, because the initiator is also an </a:t>
            </a:r>
            <a:r>
              <a:rPr lang="en-US" sz="1100" baseline="0" dirty="0" smtClean="0">
                <a:solidFill>
                  <a:srgbClr val="000000"/>
                </a:solidFill>
                <a:latin typeface="Arial" panose="020B0604020202020204" pitchFamily="34" charset="0"/>
                <a:cs typeface="Arial" panose="020B0604020202020204" pitchFamily="34" charset="0"/>
              </a:rPr>
              <a:t>approver, </a:t>
            </a:r>
            <a:r>
              <a:rPr lang="en-US" sz="1100" baseline="0" dirty="0">
                <a:solidFill>
                  <a:srgbClr val="000000"/>
                </a:solidFill>
                <a:latin typeface="Arial" panose="020B0604020202020204" pitchFamily="34" charset="0"/>
                <a:cs typeface="Arial" panose="020B0604020202020204" pitchFamily="34" charset="0"/>
              </a:rPr>
              <a:t>they were skipped and the transaction is routed to other approvers.  The initiator can never approve their own transactions. </a:t>
            </a:r>
            <a:endParaRPr lang="en-US" sz="1100" baseline="0" dirty="0" smtClean="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solidFill>
                <a:srgbClr val="000000"/>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rgbClr val="000000"/>
                </a:solidFill>
                <a:latin typeface="Arial" panose="020B0604020202020204" pitchFamily="34" charset="0"/>
                <a:cs typeface="Arial" panose="020B0604020202020204" pitchFamily="34" charset="0"/>
              </a:rPr>
              <a:t>You may also click on the “multiple approvers” link in the dialogue box to display a list of approvers the transaction was routed to. All users listed will receive notification of pending action. 	</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117</a:t>
            </a:fld>
            <a:endParaRPr lang="en-US" dirty="0"/>
          </a:p>
        </p:txBody>
      </p:sp>
    </p:spTree>
    <p:extLst>
      <p:ext uri="{BB962C8B-B14F-4D97-AF65-F5344CB8AC3E}">
        <p14:creationId xmlns:p14="http://schemas.microsoft.com/office/powerpoint/2010/main" val="31296128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aseline="0" dirty="0">
                <a:solidFill>
                  <a:srgbClr val="000000"/>
                </a:solidFill>
                <a:latin typeface="Arial" panose="020B0604020202020204" pitchFamily="34" charset="0"/>
                <a:cs typeface="Arial" panose="020B0604020202020204" pitchFamily="34" charset="0"/>
              </a:rPr>
              <a:t>The first approver can either </a:t>
            </a:r>
            <a:r>
              <a:rPr lang="en-US" sz="1100" baseline="0" dirty="0" smtClean="0">
                <a:solidFill>
                  <a:srgbClr val="000000"/>
                </a:solidFill>
                <a:latin typeface="Arial" panose="020B0604020202020204" pitchFamily="34" charset="0"/>
                <a:cs typeface="Arial" panose="020B0604020202020204" pitchFamily="34" charset="0"/>
              </a:rPr>
              <a:t>approve </a:t>
            </a:r>
            <a:r>
              <a:rPr lang="en-US" sz="1100" baseline="0" dirty="0">
                <a:solidFill>
                  <a:srgbClr val="000000"/>
                </a:solidFill>
                <a:latin typeface="Arial" panose="020B0604020202020204" pitchFamily="34" charset="0"/>
                <a:cs typeface="Arial" panose="020B0604020202020204" pitchFamily="34" charset="0"/>
              </a:rPr>
              <a:t>or deny (with comments) the transaction.</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aseline="0" dirty="0">
                <a:solidFill>
                  <a:srgbClr val="000000"/>
                </a:solidFill>
                <a:latin typeface="Arial" panose="020B0604020202020204" pitchFamily="34" charset="0"/>
                <a:cs typeface="Arial" panose="020B0604020202020204" pitchFamily="34" charset="0"/>
              </a:rPr>
              <a:t>If a transaction with multiple approvers is denied at level 2,  doing a “Pushback” sends the transaction back to Approver 1 in the routing.</a:t>
            </a:r>
          </a:p>
          <a:p>
            <a:pPr marL="171450" indent="-171450">
              <a:spcBef>
                <a:spcPts val="0"/>
              </a:spcBef>
              <a:spcAft>
                <a:spcPts val="1200"/>
              </a:spcAft>
              <a:buFont typeface="Arial" panose="020B0604020202020204" pitchFamily="34" charset="0"/>
              <a:buChar char="•"/>
            </a:pPr>
            <a:r>
              <a:rPr lang="en-US" sz="1100" baseline="0" dirty="0">
                <a:solidFill>
                  <a:srgbClr val="000000"/>
                </a:solidFill>
                <a:latin typeface="Arial" panose="020B0604020202020204" pitchFamily="34" charset="0"/>
                <a:cs typeface="Arial" panose="020B0604020202020204" pitchFamily="34" charset="0"/>
              </a:rPr>
              <a:t>Approved template transactions become available for processing by WFA Production at the UCPath Center.</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aseline="0" dirty="0">
                <a:solidFill>
                  <a:srgbClr val="000000"/>
                </a:solidFill>
                <a:latin typeface="Arial" panose="020B0604020202020204" pitchFamily="34" charset="0"/>
                <a:cs typeface="Arial" panose="020B0604020202020204" pitchFamily="34" charset="0"/>
              </a:rPr>
              <a:t>There will be an email notification sent to the initiator when transactions are approved or denied. </a:t>
            </a:r>
          </a:p>
          <a:p>
            <a:pPr marL="171450" indent="-171450">
              <a:spcBef>
                <a:spcPts val="0"/>
              </a:spcBef>
              <a:spcAft>
                <a:spcPts val="1200"/>
              </a:spcAft>
              <a:buFont typeface="Arial" panose="020B0604020202020204" pitchFamily="34" charset="0"/>
              <a:buChar char="•"/>
            </a:pPr>
            <a:r>
              <a:rPr lang="en-US" sz="1100" baseline="0" dirty="0" smtClean="0">
                <a:solidFill>
                  <a:srgbClr val="000000"/>
                </a:solidFill>
                <a:latin typeface="Arial" panose="020B0604020202020204" pitchFamily="34" charset="0"/>
                <a:cs typeface="Arial" panose="020B0604020202020204" pitchFamily="34" charset="0"/>
              </a:rPr>
              <a:t>Depending on the type of template submitted, Approvers may have the ability to update or modify some of the details. </a:t>
            </a:r>
          </a:p>
          <a:p>
            <a:pPr marL="171450" indent="-171450">
              <a:spcBef>
                <a:spcPts val="0"/>
              </a:spcBef>
              <a:spcAft>
                <a:spcPts val="1200"/>
              </a:spcAft>
              <a:buFont typeface="Arial" panose="020B0604020202020204" pitchFamily="34" charset="0"/>
              <a:buChar char="•"/>
            </a:pPr>
            <a:endParaRPr lang="en-US" sz="1100" baseline="0" dirty="0" smtClean="0">
              <a:solidFill>
                <a:srgbClr val="000000"/>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aseline="0" dirty="0" smtClean="0">
                <a:solidFill>
                  <a:srgbClr val="000000"/>
                </a:solidFill>
                <a:latin typeface="Arial" panose="020B0604020202020204" pitchFamily="34" charset="0"/>
                <a:cs typeface="Arial" panose="020B0604020202020204" pitchFamily="34" charset="0"/>
              </a:rPr>
              <a:t>Transactions will not allow double approval, so if an approver clicks on an already approved transaction, there will be no action buttons available.</a:t>
            </a:r>
          </a:p>
          <a:p>
            <a:pPr marL="171450" indent="-171450">
              <a:spcBef>
                <a:spcPts val="0"/>
              </a:spcBef>
              <a:spcAft>
                <a:spcPts val="1200"/>
              </a:spcAft>
              <a:buFont typeface="Arial" panose="020B0604020202020204" pitchFamily="34" charset="0"/>
              <a:buChar char="•"/>
            </a:pPr>
            <a:endParaRPr lang="en-US" sz="1100" baseline="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D5646-A00B-3942-B201-4EB41B9B7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791685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for animation.</a:t>
            </a:r>
          </a:p>
          <a:p>
            <a:endParaRPr lang="en-US" dirty="0" smtClean="0"/>
          </a:p>
          <a:p>
            <a:r>
              <a:rPr lang="en-US" dirty="0" smtClean="0"/>
              <a:t>Click twice</a:t>
            </a:r>
            <a:r>
              <a:rPr lang="en-US" baseline="0" dirty="0" smtClean="0"/>
              <a:t> to view animation fully.</a:t>
            </a:r>
            <a:endParaRPr lang="en-US" dirty="0" smtClean="0"/>
          </a:p>
          <a:p>
            <a:endParaRPr lang="en-US" dirty="0" smtClean="0"/>
          </a:p>
          <a:p>
            <a:r>
              <a:rPr lang="en-US" dirty="0" smtClean="0"/>
              <a:t>Any of</a:t>
            </a:r>
            <a:r>
              <a:rPr lang="en-US" baseline="0" dirty="0" smtClean="0"/>
              <a:t> you can be an Approver and this will be covered in another class.</a:t>
            </a:r>
          </a:p>
          <a:p>
            <a:endParaRPr lang="en-US" baseline="0" dirty="0" smtClean="0"/>
          </a:p>
          <a:p>
            <a:r>
              <a:rPr lang="en-US" baseline="0" dirty="0" smtClean="0"/>
              <a:t>You can not approve your own submission.</a:t>
            </a:r>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119</a:t>
            </a:fld>
            <a:endParaRPr lang="en-US" dirty="0"/>
          </a:p>
        </p:txBody>
      </p:sp>
    </p:spTree>
    <p:extLst>
      <p:ext uri="{BB962C8B-B14F-4D97-AF65-F5344CB8AC3E}">
        <p14:creationId xmlns:p14="http://schemas.microsoft.com/office/powerpoint/2010/main" val="35246612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1" dirty="0" smtClean="0"/>
              <a:t>When the transaction is submitted</a:t>
            </a:r>
            <a:r>
              <a:rPr lang="en-US" sz="2000" dirty="0" smtClean="0"/>
              <a:t>, </a:t>
            </a:r>
          </a:p>
          <a:p>
            <a:pPr lvl="1"/>
            <a:r>
              <a:rPr lang="en-US" sz="1800" dirty="0" smtClean="0"/>
              <a:t>An email and Worklist notification is sent to all approvers selected at the first level.  </a:t>
            </a:r>
            <a:r>
              <a:rPr lang="en-US" sz="2000" dirty="0" smtClean="0"/>
              <a:t> </a:t>
            </a:r>
          </a:p>
          <a:p>
            <a:pPr marL="0" indent="0">
              <a:buNone/>
            </a:pPr>
            <a:r>
              <a:rPr lang="en-US" sz="2000" b="1" dirty="0" smtClean="0"/>
              <a:t>When the transaction is approved at any level, </a:t>
            </a:r>
          </a:p>
          <a:p>
            <a:pPr lvl="1"/>
            <a:r>
              <a:rPr lang="en-US" sz="1800" dirty="0" smtClean="0"/>
              <a:t>An email and Worklist notification is sent to all approvers selected at the next level. </a:t>
            </a:r>
          </a:p>
          <a:p>
            <a:pPr marL="0" indent="0">
              <a:buNone/>
            </a:pPr>
            <a:r>
              <a:rPr lang="en-US" sz="2000" b="1" dirty="0" smtClean="0"/>
              <a:t>When the transaction receives final approval</a:t>
            </a:r>
            <a:r>
              <a:rPr lang="en-US" sz="2000" dirty="0" smtClean="0"/>
              <a:t>, </a:t>
            </a:r>
          </a:p>
          <a:p>
            <a:pPr lvl="1"/>
            <a:r>
              <a:rPr lang="en-US" sz="1800" dirty="0" smtClean="0"/>
              <a:t>An email is sent to the initiator.</a:t>
            </a:r>
          </a:p>
          <a:p>
            <a:pPr marL="0" indent="0">
              <a:buNone/>
            </a:pPr>
            <a:r>
              <a:rPr lang="en-US" sz="2000" b="1" dirty="0" smtClean="0"/>
              <a:t>When the transaction is denied</a:t>
            </a:r>
            <a:r>
              <a:rPr lang="en-US" sz="2000" dirty="0" smtClean="0"/>
              <a:t>, </a:t>
            </a:r>
          </a:p>
          <a:p>
            <a:pPr lvl="1"/>
            <a:r>
              <a:rPr lang="en-US" sz="1800" dirty="0" smtClean="0"/>
              <a:t>An email is sent to the initiator, and an email is sent to any approver who had previously approved the transaction.</a:t>
            </a:r>
          </a:p>
          <a:p>
            <a:pPr marL="0" indent="0">
              <a:buNone/>
            </a:pPr>
            <a:r>
              <a:rPr lang="en-US" sz="2000" b="1" dirty="0" smtClean="0"/>
              <a:t>When the transaction is pushed back</a:t>
            </a:r>
            <a:r>
              <a:rPr lang="en-US" sz="2000" dirty="0" smtClean="0"/>
              <a:t>, </a:t>
            </a:r>
          </a:p>
          <a:p>
            <a:pPr lvl="1"/>
            <a:r>
              <a:rPr lang="en-US" sz="1800" dirty="0" smtClean="0"/>
              <a:t>An email and Worklist notification is sent to all approvers selected at the level to which the transaction has been pushed.</a:t>
            </a:r>
            <a:r>
              <a:rPr lang="en-US" sz="2000" dirty="0" smtClean="0"/>
              <a:t> </a:t>
            </a:r>
          </a:p>
          <a:p>
            <a:endParaRPr lang="en-US"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120</a:t>
            </a:fld>
            <a:endParaRPr lang="en-US" dirty="0"/>
          </a:p>
        </p:txBody>
      </p:sp>
    </p:spTree>
    <p:extLst>
      <p:ext uri="{BB962C8B-B14F-4D97-AF65-F5344CB8AC3E}">
        <p14:creationId xmlns:p14="http://schemas.microsoft.com/office/powerpoint/2010/main" val="1681523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5.JP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stretch>
            <a:fillRect/>
          </a:stretch>
        </p:blipFill>
        <p:spPr>
          <a:xfrm>
            <a:off x="17200" y="6322497"/>
            <a:ext cx="9134475" cy="546847"/>
          </a:xfrm>
          <a:prstGeom prst="rect">
            <a:avLst/>
          </a:prstGeom>
        </p:spPr>
      </p:pic>
      <p:sp>
        <p:nvSpPr>
          <p:cNvPr id="2" name="Title 1"/>
          <p:cNvSpPr>
            <a:spLocks noGrp="1"/>
          </p:cNvSpPr>
          <p:nvPr>
            <p:ph type="ctrTitle"/>
          </p:nvPr>
        </p:nvSpPr>
        <p:spPr>
          <a:xfrm>
            <a:off x="926093" y="2738243"/>
            <a:ext cx="7310244" cy="1325757"/>
          </a:xfrm>
          <a:noFill/>
        </p:spPr>
        <p:txBody>
          <a:bodyPr>
            <a:normAutofit/>
          </a:bodyPr>
          <a:lstStyle>
            <a:lvl1pPr algn="ctr">
              <a:defRPr sz="4000" b="1">
                <a:solidFill>
                  <a:schemeClr val="tx1"/>
                </a:solidFill>
                <a:latin typeface="+mj-lt"/>
              </a:defRPr>
            </a:lvl1pPr>
          </a:lstStyle>
          <a:p>
            <a:r>
              <a:rPr lang="en-US" dirty="0"/>
              <a:t>Click to edit Master title style</a:t>
            </a:r>
          </a:p>
        </p:txBody>
      </p:sp>
      <p:sp>
        <p:nvSpPr>
          <p:cNvPr id="3" name="Subtitle 2"/>
          <p:cNvSpPr>
            <a:spLocks noGrp="1"/>
          </p:cNvSpPr>
          <p:nvPr>
            <p:ph type="subTitle" idx="1"/>
          </p:nvPr>
        </p:nvSpPr>
        <p:spPr>
          <a:xfrm>
            <a:off x="926093" y="4194097"/>
            <a:ext cx="7307224" cy="1508047"/>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8" name="Date Placeholder 3"/>
          <p:cNvSpPr txBox="1">
            <a:spLocks/>
          </p:cNvSpPr>
          <p:nvPr userDrawn="1"/>
        </p:nvSpPr>
        <p:spPr>
          <a:xfrm>
            <a:off x="7817390" y="6420056"/>
            <a:ext cx="1165713"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AD83044-5616-EB46-B9A2-9F24EAB05028}" type="datetime1">
              <a:rPr lang="en-US" sz="1400" b="1" smtClean="0">
                <a:solidFill>
                  <a:schemeClr val="tx1"/>
                </a:solidFill>
              </a:rPr>
              <a:pPr/>
              <a:t>8/18/2020</a:t>
            </a:fld>
            <a:endParaRPr lang="en-US" sz="1400" b="1" dirty="0">
              <a:solidFill>
                <a:schemeClr val="tx1"/>
              </a:solidFill>
            </a:endParaRPr>
          </a:p>
        </p:txBody>
      </p:sp>
      <p:sp>
        <p:nvSpPr>
          <p:cNvPr id="9" name="Rectangle 8"/>
          <p:cNvSpPr/>
          <p:nvPr userDrawn="1"/>
        </p:nvSpPr>
        <p:spPr>
          <a:xfrm>
            <a:off x="26625" y="19492"/>
            <a:ext cx="9144000" cy="1548051"/>
          </a:xfrm>
          <a:prstGeom prst="rect">
            <a:avLst/>
          </a:prstGeom>
          <a:gradFill>
            <a:gsLst>
              <a:gs pos="0">
                <a:srgbClr val="1D579B"/>
              </a:gs>
              <a:gs pos="100000">
                <a:schemeClr val="accent5">
                  <a:tint val="50000"/>
                  <a:shade val="100000"/>
                  <a:satMod val="350000"/>
                </a:schemeClr>
              </a:gs>
            </a:gsLs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pic>
        <p:nvPicPr>
          <p:cNvPr id="11" name="Picture 10" descr="UCI14_UCPath_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15497" y="436315"/>
            <a:ext cx="5433403" cy="714404"/>
          </a:xfrm>
          <a:prstGeom prst="rect">
            <a:avLst/>
          </a:prstGeom>
        </p:spPr>
      </p:pic>
      <p:sp>
        <p:nvSpPr>
          <p:cNvPr id="10" name="Rectangle 9"/>
          <p:cNvSpPr/>
          <p:nvPr userDrawn="1"/>
        </p:nvSpPr>
        <p:spPr>
          <a:xfrm>
            <a:off x="-7222" y="6319761"/>
            <a:ext cx="284257" cy="539496"/>
          </a:xfrm>
          <a:prstGeom prst="rect">
            <a:avLst/>
          </a:prstGeom>
          <a:solidFill>
            <a:srgbClr val="1D57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926093" y="6420056"/>
            <a:ext cx="2922576" cy="365125"/>
          </a:xfrm>
          <a:prstGeom prst="rect">
            <a:avLst/>
          </a:prstGeom>
          <a:solidFill>
            <a:srgbClr val="0954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nti Taller Software Libre: Richard Stallman habla sobre el Copyright"/>
          <p:cNvPicPr>
            <a:picLocks noChangeAspect="1"/>
          </p:cNvPicPr>
          <p:nvPr userDrawn="1"/>
        </p:nvPicPr>
        <p:blipFill>
          <a:blip r:embed="rId5">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789613" y="6462416"/>
            <a:ext cx="261262" cy="241451"/>
          </a:xfrm>
          <a:prstGeom prst="rect">
            <a:avLst/>
          </a:prstGeom>
        </p:spPr>
      </p:pic>
      <p:sp>
        <p:nvSpPr>
          <p:cNvPr id="6" name="TextBox 5"/>
          <p:cNvSpPr txBox="1"/>
          <p:nvPr userDrawn="1"/>
        </p:nvSpPr>
        <p:spPr>
          <a:xfrm>
            <a:off x="1009935" y="6392760"/>
            <a:ext cx="2962866" cy="369332"/>
          </a:xfrm>
          <a:prstGeom prst="rect">
            <a:avLst/>
          </a:prstGeom>
          <a:noFill/>
        </p:spPr>
        <p:txBody>
          <a:bodyPr wrap="square" rtlCol="0">
            <a:spAutoFit/>
          </a:bodyPr>
          <a:lstStyle/>
          <a:p>
            <a:r>
              <a:rPr lang="en-US" b="0" dirty="0">
                <a:solidFill>
                  <a:schemeClr val="bg1"/>
                </a:solidFill>
              </a:rPr>
              <a:t>Copyright UCI UCPath </a:t>
            </a:r>
            <a:r>
              <a:rPr lang="en-US" b="0" dirty="0" smtClean="0">
                <a:solidFill>
                  <a:schemeClr val="bg1"/>
                </a:solidFill>
              </a:rPr>
              <a:t>2020</a:t>
            </a:r>
            <a:endParaRPr lang="en-US" b="0" dirty="0">
              <a:solidFill>
                <a:schemeClr val="bg1"/>
              </a:solidFill>
            </a:endParaRPr>
          </a:p>
        </p:txBody>
      </p:sp>
    </p:spTree>
    <p:custDataLst>
      <p:tags r:id="rId1"/>
    </p:custDataLst>
    <p:extLst>
      <p:ext uri="{BB962C8B-B14F-4D97-AF65-F5344CB8AC3E}">
        <p14:creationId xmlns:p14="http://schemas.microsoft.com/office/powerpoint/2010/main" val="3450617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lim Pic and Text 2">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13" name="Rectangle 1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Rectangle 15"/>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Rectangle 21"/>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4" name="Rectangle 23"/>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Text Placeholder 7"/>
          <p:cNvSpPr>
            <a:spLocks noGrp="1"/>
          </p:cNvSpPr>
          <p:nvPr>
            <p:ph type="body" sz="quarter" idx="11"/>
          </p:nvPr>
        </p:nvSpPr>
        <p:spPr>
          <a:xfrm>
            <a:off x="1469337" y="1281034"/>
            <a:ext cx="7611163" cy="4785810"/>
          </a:xfrm>
          <a:prstGeom prst="rect">
            <a:avLst/>
          </a:prstGeom>
        </p:spPr>
        <p:txBody>
          <a:bodyPr/>
          <a:lstStyle>
            <a:lvl1pPr>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Courier New" panose="02070309020205020404" pitchFamily="49" charset="0"/>
              <a:buChar char="o"/>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108805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Asymmetrica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888343" y="1371600"/>
            <a:ext cx="5816745" cy="5029200"/>
          </a:xfrm>
        </p:spPr>
        <p:txBody>
          <a:bodyPr/>
          <a:lstStyle/>
          <a:p>
            <a:pPr lvl="0"/>
            <a:r>
              <a:rPr lang="en-US" dirty="0"/>
              <a:t>Click to edit Master text styles</a:t>
            </a:r>
          </a:p>
          <a:p>
            <a:pPr lvl="1"/>
            <a:r>
              <a:rPr lang="en-US" dirty="0"/>
              <a:t>Second level</a:t>
            </a:r>
          </a:p>
          <a:p>
            <a:pPr lvl="2"/>
            <a:r>
              <a:rPr lang="en-US" dirty="0"/>
              <a:t>Third level</a:t>
            </a:r>
          </a:p>
        </p:txBody>
      </p:sp>
      <p:sp>
        <p:nvSpPr>
          <p:cNvPr id="3" name="Content Placeholder 2"/>
          <p:cNvSpPr>
            <a:spLocks noGrp="1"/>
          </p:cNvSpPr>
          <p:nvPr>
            <p:ph sz="half" idx="1"/>
          </p:nvPr>
        </p:nvSpPr>
        <p:spPr>
          <a:xfrm>
            <a:off x="475488" y="1371600"/>
            <a:ext cx="2267712" cy="5029200"/>
          </a:xfr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459619" y="40228"/>
            <a:ext cx="8227181" cy="850911"/>
          </a:xfrm>
        </p:spPr>
        <p:txBody>
          <a:bodyPr/>
          <a:lstStyle/>
          <a:p>
            <a:r>
              <a:rPr lang="en-US" dirty="0"/>
              <a:t>Click to edit Master title style</a:t>
            </a:r>
          </a:p>
        </p:txBody>
      </p:sp>
      <p:sp>
        <p:nvSpPr>
          <p:cNvPr id="5" name="Slide Number Placeholder 2"/>
          <p:cNvSpPr>
            <a:spLocks noGrp="1"/>
          </p:cNvSpPr>
          <p:nvPr>
            <p:ph type="sldNum" sz="quarter" idx="13"/>
          </p:nvPr>
        </p:nvSpPr>
        <p:spPr>
          <a:xfrm>
            <a:off x="4326792" y="6434278"/>
            <a:ext cx="412075" cy="362210"/>
          </a:xfrm>
          <a:prstGeom prst="rect">
            <a:avLst/>
          </a:prstGeom>
        </p:spPr>
        <p:txBody>
          <a:bodyPr/>
          <a:lstStyle/>
          <a:p>
            <a:fld id="{D27D3C37-BFEB-BA4B-B781-4564C6A0B2B2}" type="slidenum">
              <a:rPr lang="en-US" smtClean="0">
                <a:solidFill>
                  <a:srgbClr val="005581"/>
                </a:solidFill>
              </a:rPr>
              <a:pPr/>
              <a:t>‹#›</a:t>
            </a:fld>
            <a:endParaRPr lang="en-US" dirty="0">
              <a:solidFill>
                <a:srgbClr val="005581"/>
              </a:solidFill>
            </a:endParaRPr>
          </a:p>
        </p:txBody>
      </p:sp>
    </p:spTree>
    <p:custDataLst>
      <p:tags r:id="rId1"/>
    </p:custDataLst>
    <p:extLst>
      <p:ext uri="{BB962C8B-B14F-4D97-AF65-F5344CB8AC3E}">
        <p14:creationId xmlns:p14="http://schemas.microsoft.com/office/powerpoint/2010/main" val="217898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459619" y="40224"/>
            <a:ext cx="8227181" cy="850911"/>
          </a:xfrm>
        </p:spPr>
        <p:txBody>
          <a:bodyPr/>
          <a:lstStyle/>
          <a:p>
            <a:r>
              <a:rPr lang="en-US"/>
              <a:t>Click to edit Master title style</a:t>
            </a:r>
            <a:endParaRPr lang="en-US" dirty="0"/>
          </a:p>
        </p:txBody>
      </p:sp>
      <p:sp>
        <p:nvSpPr>
          <p:cNvPr id="4" name="Slide Number Placeholder 2"/>
          <p:cNvSpPr>
            <a:spLocks noGrp="1"/>
          </p:cNvSpPr>
          <p:nvPr>
            <p:ph type="sldNum" sz="quarter" idx="13"/>
          </p:nvPr>
        </p:nvSpPr>
        <p:spPr>
          <a:xfrm>
            <a:off x="4350856" y="6434278"/>
            <a:ext cx="412075" cy="362210"/>
          </a:xfrm>
          <a:prstGeom prst="rect">
            <a:avLst/>
          </a:prstGeom>
        </p:spPr>
        <p:txBody>
          <a:bodyPr/>
          <a:lstStyle/>
          <a:p>
            <a:fld id="{D27D3C37-BFEB-BA4B-B781-4564C6A0B2B2}" type="slidenum">
              <a:rPr lang="en-US" smtClean="0">
                <a:solidFill>
                  <a:srgbClr val="005581"/>
                </a:solidFill>
              </a:rPr>
              <a:pPr/>
              <a:t>‹#›</a:t>
            </a:fld>
            <a:endParaRPr lang="en-US" dirty="0">
              <a:solidFill>
                <a:srgbClr val="005581"/>
              </a:solidFill>
            </a:endParaRPr>
          </a:p>
        </p:txBody>
      </p:sp>
    </p:spTree>
    <p:custDataLst>
      <p:tags r:id="rId1"/>
    </p:custDataLst>
    <p:extLst>
      <p:ext uri="{BB962C8B-B14F-4D97-AF65-F5344CB8AC3E}">
        <p14:creationId xmlns:p14="http://schemas.microsoft.com/office/powerpoint/2010/main" val="18173012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Two Content with Subtitl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90288" y="2195512"/>
            <a:ext cx="4114800" cy="3976688"/>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590287" y="1371600"/>
            <a:ext cx="4114800"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75488" y="2195512"/>
            <a:ext cx="4114800" cy="3976688"/>
          </a:xfrm>
        </p:spPr>
        <p:txBody>
          <a:bodyPr/>
          <a:lstStyle/>
          <a:p>
            <a:pPr lvl="0"/>
            <a:r>
              <a:rPr lang="en-US" dirty="0"/>
              <a:t>Click to edit Master text styles</a:t>
            </a:r>
          </a:p>
          <a:p>
            <a:pPr lvl="1"/>
            <a:r>
              <a:rPr lang="en-US" dirty="0"/>
              <a:t>Second level</a:t>
            </a:r>
          </a:p>
          <a:p>
            <a:pPr lvl="2"/>
            <a:r>
              <a:rPr lang="en-US" dirty="0"/>
              <a:t>Third level</a:t>
            </a:r>
          </a:p>
        </p:txBody>
      </p:sp>
      <p:sp>
        <p:nvSpPr>
          <p:cNvPr id="3" name="Text Placeholder 2"/>
          <p:cNvSpPr>
            <a:spLocks noGrp="1"/>
          </p:cNvSpPr>
          <p:nvPr>
            <p:ph type="body" idx="1"/>
          </p:nvPr>
        </p:nvSpPr>
        <p:spPr>
          <a:xfrm>
            <a:off x="475488" y="1371600"/>
            <a:ext cx="4114800"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393192" y="5866"/>
            <a:ext cx="8366760" cy="960120"/>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64404158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11680"/>
            <a:ext cx="8229600" cy="4160520"/>
          </a:xfrm>
        </p:spPr>
        <p:txBody>
          <a:bodyPr/>
          <a:lstStyle/>
          <a:p>
            <a:pPr lvl="0"/>
            <a:r>
              <a:rPr lang="en-US" dirty="0"/>
              <a:t>Click to edit Master text styles</a:t>
            </a:r>
          </a:p>
          <a:p>
            <a:pPr lvl="1"/>
            <a:r>
              <a:rPr lang="en-US" dirty="0"/>
              <a:t>Second level</a:t>
            </a:r>
          </a:p>
          <a:p>
            <a:pPr lvl="2"/>
            <a:r>
              <a:rPr lang="en-US" dirty="0"/>
              <a:t>Third level</a:t>
            </a:r>
          </a:p>
        </p:txBody>
      </p:sp>
      <p:sp>
        <p:nvSpPr>
          <p:cNvPr id="4" name="Text Placeholder 2"/>
          <p:cNvSpPr>
            <a:spLocks noGrp="1"/>
          </p:cNvSpPr>
          <p:nvPr>
            <p:ph type="body" idx="10"/>
          </p:nvPr>
        </p:nvSpPr>
        <p:spPr>
          <a:xfrm>
            <a:off x="457200" y="1371600"/>
            <a:ext cx="8229600" cy="640080"/>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59619" y="26578"/>
            <a:ext cx="8227181" cy="850911"/>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7259437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Module Cov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3192" y="3044952"/>
            <a:ext cx="8348472" cy="457200"/>
          </a:xfrm>
        </p:spPr>
        <p:txBody>
          <a:bodyPr>
            <a:noAutofit/>
          </a:bodyPr>
          <a:lstStyle>
            <a:lvl1pPr marL="0" indent="0">
              <a:buNone/>
              <a:defRPr sz="2800">
                <a:solidFill>
                  <a:srgbClr val="00000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1"/>
          <p:cNvSpPr>
            <a:spLocks noGrp="1"/>
          </p:cNvSpPr>
          <p:nvPr>
            <p:ph type="title"/>
          </p:nvPr>
        </p:nvSpPr>
        <p:spPr>
          <a:xfrm>
            <a:off x="393192" y="2121408"/>
            <a:ext cx="8366760" cy="749808"/>
          </a:xfrm>
        </p:spPr>
        <p:txBody>
          <a:bodyPr anchor="ctr">
            <a:normAutofit/>
          </a:bodyPr>
          <a:lstStyle>
            <a:lvl1pPr>
              <a:defRPr sz="4000"/>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472581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KC: True or False">
    <p:spTree>
      <p:nvGrpSpPr>
        <p:cNvPr id="1" name=""/>
        <p:cNvGrpSpPr/>
        <p:nvPr/>
      </p:nvGrpSpPr>
      <p:grpSpPr>
        <a:xfrm>
          <a:off x="0" y="0"/>
          <a:ext cx="0" cy="0"/>
          <a:chOff x="0" y="0"/>
          <a:chExt cx="0" cy="0"/>
        </a:xfrm>
      </p:grpSpPr>
      <p:sp>
        <p:nvSpPr>
          <p:cNvPr id="7" name="Content Placeholder 2"/>
          <p:cNvSpPr>
            <a:spLocks noGrp="1"/>
          </p:cNvSpPr>
          <p:nvPr>
            <p:ph idx="10"/>
          </p:nvPr>
        </p:nvSpPr>
        <p:spPr>
          <a:xfrm>
            <a:off x="457200" y="4489704"/>
            <a:ext cx="8229600" cy="1682496"/>
          </a:xfrm>
        </p:spPr>
        <p:txBody>
          <a:bodyPr/>
          <a:lstStyle>
            <a:lvl1pPr marL="0" indent="0">
              <a:buNone/>
              <a:defRPr>
                <a:solidFill>
                  <a:schemeClr val="accent1"/>
                </a:solidFill>
              </a:defRPr>
            </a:lvl1pPr>
            <a:lvl2pPr marL="457200" indent="0">
              <a:buNone/>
              <a:defRPr/>
            </a:lvl2pPr>
            <a:lvl3pPr marL="914400" indent="0">
              <a:buNone/>
              <a:defRPr/>
            </a:lvl3pPr>
          </a:lstStyle>
          <a:p>
            <a:pPr lvl="0"/>
            <a:r>
              <a:rPr lang="en-US" dirty="0"/>
              <a:t>Click to edit Master text styles</a:t>
            </a:r>
          </a:p>
        </p:txBody>
      </p:sp>
      <p:sp>
        <p:nvSpPr>
          <p:cNvPr id="3" name="Content Placeholder 2"/>
          <p:cNvSpPr>
            <a:spLocks noGrp="1"/>
          </p:cNvSpPr>
          <p:nvPr>
            <p:ph idx="1"/>
          </p:nvPr>
        </p:nvSpPr>
        <p:spPr>
          <a:xfrm>
            <a:off x="457200" y="1371600"/>
            <a:ext cx="8229600" cy="2971800"/>
          </a:xfrm>
        </p:spPr>
        <p:txBody>
          <a:bodyPr/>
          <a:lstStyle>
            <a:lvl1pPr marL="0" indent="0">
              <a:buNone/>
              <a:defRPr/>
            </a:lvl1pPr>
            <a:lvl2pPr marL="457200" indent="0">
              <a:buNone/>
              <a:defRPr/>
            </a:lvl2pPr>
            <a:lvl3pPr marL="914400" indent="0">
              <a:buNone/>
              <a:defRPr/>
            </a:lvl3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936030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61"/>
        <p:cNvGrpSpPr/>
        <p:nvPr/>
      </p:nvGrpSpPr>
      <p:grpSpPr>
        <a:xfrm>
          <a:off x="0" y="0"/>
          <a:ext cx="0" cy="0"/>
          <a:chOff x="0" y="0"/>
          <a:chExt cx="0" cy="0"/>
        </a:xfrm>
      </p:grpSpPr>
      <p:sp>
        <p:nvSpPr>
          <p:cNvPr id="62" name="Google Shape;62;p1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3" name="Google Shape;63;p1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4" name="Google Shape;64;p125"/>
          <p:cNvSpPr txBox="1">
            <a:spLocks noGrp="1"/>
          </p:cNvSpPr>
          <p:nvPr>
            <p:ph type="title"/>
          </p:nvPr>
        </p:nvSpPr>
        <p:spPr>
          <a:xfrm>
            <a:off x="0" y="16208"/>
            <a:ext cx="8227181" cy="85091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E4386"/>
              </a:buClr>
              <a:buSzPts val="4000"/>
              <a:buFont typeface="Arial"/>
              <a:buNone/>
              <a:defRPr sz="4000" b="1">
                <a:solidFill>
                  <a:srgbClr val="1E438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ustDataLst>
      <p:tags r:id="rId1"/>
    </p:custDataLst>
    <p:extLst>
      <p:ext uri="{BB962C8B-B14F-4D97-AF65-F5344CB8AC3E}">
        <p14:creationId xmlns:p14="http://schemas.microsoft.com/office/powerpoint/2010/main" val="42720411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992" y="1064524"/>
            <a:ext cx="8705088" cy="5189971"/>
          </a:xfrm>
        </p:spPr>
        <p:txBody>
          <a:bodyPr/>
          <a:lstStyle>
            <a:lvl1pPr marL="342900" indent="-342900">
              <a:buClr>
                <a:srgbClr val="1F497D"/>
              </a:buClr>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14748" y="76757"/>
            <a:ext cx="8125935" cy="623163"/>
          </a:xfrm>
          <a:prstGeom prst="rect">
            <a:avLst/>
          </a:prstGeom>
        </p:spPr>
        <p:txBody>
          <a:bodyPr vert="horz" lIns="91440" tIns="45720" rIns="91440" bIns="45720" rtlCol="0" anchor="ctr">
            <a:normAutofit/>
          </a:bodyPr>
          <a:lstStyle>
            <a:lvl1pPr>
              <a:defRPr sz="4000" b="1">
                <a:solidFill>
                  <a:srgbClr val="1E4386"/>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a:xfrm>
            <a:off x="0" y="16208"/>
            <a:ext cx="8227181" cy="850911"/>
          </a:xfrm>
          <a:prstGeom prst="rect">
            <a:avLst/>
          </a:prstGeom>
        </p:spPr>
        <p:txBody>
          <a:bodyPr vert="horz" lIns="91440" tIns="45720" rIns="91440" bIns="45720" rtlCol="0" anchor="ctr">
            <a:normAutofit/>
          </a:bodyPr>
          <a:lstStyle>
            <a:lvl1pPr>
              <a:defRPr sz="4000" b="1">
                <a:solidFill>
                  <a:srgbClr val="1E4386"/>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68676" y="2422689"/>
            <a:ext cx="5786324" cy="1979704"/>
          </a:xfrm>
          <a:prstGeom prst="rect">
            <a:avLst/>
          </a:prstGeom>
        </p:spPr>
        <p:txBody>
          <a:bodyPr vert="horz" lIns="91440" tIns="45720" rIns="91440" bIns="45720" rtlCol="0" anchor="ctr">
            <a:normAutofit/>
          </a:bodyPr>
          <a:lstStyle>
            <a:lvl1pPr algn="ctr">
              <a:defRPr b="1">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05469"/>
            <a:ext cx="3008313" cy="955847"/>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105469"/>
            <a:ext cx="5111750" cy="5020694"/>
          </a:xfrm>
        </p:spPr>
        <p:txBody>
          <a:bodyPr/>
          <a:lstStyle>
            <a:lvl1pPr>
              <a:defRPr sz="3200"/>
            </a:lvl1pPr>
            <a:lvl2pPr marL="742950" indent="-285750">
              <a:buFont typeface="Arial" panose="020B0604020202020204" pitchFamily="34" charset="0"/>
              <a:buChar char="•"/>
              <a:defRPr sz="2800"/>
            </a:lvl2pPr>
            <a:lvl3pPr marL="1257300" indent="-342900">
              <a:buFont typeface="Arial" panose="020B0604020202020204" pitchFamily="34" charset="0"/>
              <a:buChar char="•"/>
              <a:defRPr sz="2400"/>
            </a:lvl3pPr>
            <a:lvl4pPr marL="1600200" indent="-228600">
              <a:buFont typeface="Wingdings" panose="05000000000000000000" pitchFamily="2" charset="2"/>
              <a:buChar cha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267520"/>
            <a:ext cx="3008313" cy="38586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132763"/>
            <a:ext cx="5486400" cy="35948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9619" y="53872"/>
            <a:ext cx="8684381" cy="850911"/>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flipH="1">
            <a:off x="462638" y="389223"/>
            <a:ext cx="8221476" cy="14700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62638" y="1922278"/>
            <a:ext cx="8221476" cy="45719"/>
          </a:xfrm>
          <a:prstGeom prst="rect">
            <a:avLst/>
          </a:prstGeom>
          <a:solidFill>
            <a:srgbClr val="1E43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0"/>
            <a:ext cx="9144000" cy="1969842"/>
          </a:xfrm>
          <a:prstGeom prst="rect">
            <a:avLst/>
          </a:prstGeom>
          <a:gradFill>
            <a:gsLst>
              <a:gs pos="0">
                <a:srgbClr val="0064A8"/>
              </a:gs>
              <a:gs pos="100000">
                <a:srgbClr val="1E438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p:nvPr>
        </p:nvSpPr>
        <p:spPr>
          <a:xfrm>
            <a:off x="462639" y="396702"/>
            <a:ext cx="8221476" cy="1470025"/>
          </a:xfrm>
        </p:spPr>
        <p:txBody>
          <a:bodyPr/>
          <a:lstStyle>
            <a:lvl1pPr>
              <a:defRPr b="1">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ubtitle 2"/>
          <p:cNvSpPr>
            <a:spLocks noGrp="1"/>
          </p:cNvSpPr>
          <p:nvPr>
            <p:ph type="subTitle" idx="1"/>
          </p:nvPr>
        </p:nvSpPr>
        <p:spPr>
          <a:xfrm>
            <a:off x="462639" y="2045143"/>
            <a:ext cx="8221476" cy="4108963"/>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ustDataLst>
      <p:tags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asic &quot;takeaway&quot;/quot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2782652" y="1135345"/>
            <a:ext cx="6297848" cy="4875229"/>
          </a:xfrm>
          <a:prstGeom prst="rect">
            <a:avLst/>
          </a:prstGeom>
        </p:spPr>
        <p:txBody>
          <a:bodyPr vert="horz" lIns="91440" tIns="45720" rIns="91440" bIns="45720" rtlCol="0">
            <a:normAutofit/>
          </a:bodyPr>
          <a:lstStyle>
            <a:lvl1pPr>
              <a:defRPr lang="en-US" dirty="0" smtClean="0">
                <a:solidFill>
                  <a:schemeClr val="bg1"/>
                </a:solidFill>
              </a:defRPr>
            </a:lvl1pPr>
          </a:lstStyle>
          <a:p>
            <a:pPr lvl="0"/>
            <a:r>
              <a:rPr lang="en-US" dirty="0"/>
              <a:t>Click to add your main point or basic “takeaway” </a:t>
            </a:r>
          </a:p>
        </p:txBody>
      </p:sp>
      <p:sp>
        <p:nvSpPr>
          <p:cNvPr id="11"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12" name="Rectangle 11"/>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ectangle 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ectangle 14"/>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7" name="Rectangle 16"/>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ectangle 18"/>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Rectangle 2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Tree>
    <p:custDataLst>
      <p:tags r:id="rId1"/>
    </p:custDataLst>
    <p:extLst>
      <p:ext uri="{BB962C8B-B14F-4D97-AF65-F5344CB8AC3E}">
        <p14:creationId xmlns:p14="http://schemas.microsoft.com/office/powerpoint/2010/main" val="129209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2385875" y="6377089"/>
            <a:ext cx="6758125" cy="502920"/>
          </a:xfrm>
          <a:prstGeom prst="rect">
            <a:avLst/>
          </a:prstGeom>
          <a:solidFill>
            <a:srgbClr val="1D57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93576" y="131821"/>
            <a:ext cx="8750424" cy="85091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9619" y="1381512"/>
            <a:ext cx="8227181" cy="47446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UCI14_UCPath_W.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430043" y="6469276"/>
            <a:ext cx="2279067" cy="299660"/>
          </a:xfrm>
          <a:prstGeom prst="rect">
            <a:avLst/>
          </a:prstGeom>
        </p:spPr>
      </p:pic>
      <p:sp>
        <p:nvSpPr>
          <p:cNvPr id="5" name="TextBox 4"/>
          <p:cNvSpPr txBox="1"/>
          <p:nvPr userDrawn="1"/>
        </p:nvSpPr>
        <p:spPr>
          <a:xfrm>
            <a:off x="5709110" y="6344166"/>
            <a:ext cx="2557965" cy="553998"/>
          </a:xfrm>
          <a:prstGeom prst="rect">
            <a:avLst/>
          </a:prstGeom>
          <a:noFill/>
        </p:spPr>
        <p:txBody>
          <a:bodyPr wrap="square" rtlCol="0">
            <a:spAutoFit/>
          </a:bodyPr>
          <a:lstStyle/>
          <a:p>
            <a:r>
              <a:rPr lang="en-US" sz="2800" b="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3000" b="1" i="0" u="none" baseline="0" dirty="0">
                <a:solidFill>
                  <a:schemeClr val="bg1"/>
                </a:solidFill>
                <a:latin typeface="Verdana" panose="020B0604030504040204" pitchFamily="34" charset="0"/>
                <a:ea typeface="Verdana" panose="020B0604030504040204" pitchFamily="34" charset="0"/>
                <a:cs typeface="Verdana" panose="020B0604030504040204" pitchFamily="34" charset="0"/>
              </a:rPr>
              <a:t>Training</a:t>
            </a:r>
          </a:p>
        </p:txBody>
      </p:sp>
      <p:cxnSp>
        <p:nvCxnSpPr>
          <p:cNvPr id="12" name="Straight Connector 11"/>
          <p:cNvCxnSpPr/>
          <p:nvPr userDrawn="1"/>
        </p:nvCxnSpPr>
        <p:spPr>
          <a:xfrm>
            <a:off x="0" y="948654"/>
            <a:ext cx="9144000" cy="0"/>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4" name="Slide Number Placeholder 4"/>
          <p:cNvSpPr txBox="1">
            <a:spLocks/>
          </p:cNvSpPr>
          <p:nvPr userDrawn="1"/>
        </p:nvSpPr>
        <p:spPr>
          <a:xfrm>
            <a:off x="8480254" y="6438001"/>
            <a:ext cx="549608" cy="3622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3D49D0-3318-4167-8E42-CD520D3A3E07}" type="slidenum">
              <a:rPr lang="en-US" b="1" smtClean="0">
                <a:solidFill>
                  <a:schemeClr val="bg1"/>
                </a:solidFill>
              </a:rPr>
              <a:pPr/>
              <a:t>‹#›</a:t>
            </a:fld>
            <a:endParaRPr lang="en-US" b="1" dirty="0">
              <a:solidFill>
                <a:schemeClr val="bg1"/>
              </a:solidFill>
            </a:endParaRPr>
          </a:p>
        </p:txBody>
      </p:sp>
      <p:pic>
        <p:nvPicPr>
          <p:cNvPr id="17" name="Picture 16"/>
          <p:cNvPicPr>
            <a:picLocks noChangeAspect="1"/>
          </p:cNvPicPr>
          <p:nvPr userDrawn="1"/>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735547"/>
            <a:ext cx="9144000" cy="790079"/>
          </a:xfrm>
          <a:prstGeom prst="rect">
            <a:avLst/>
          </a:prstGeom>
        </p:spPr>
      </p:pic>
      <p:sp>
        <p:nvSpPr>
          <p:cNvPr id="16" name="Rectangle 15"/>
          <p:cNvSpPr/>
          <p:nvPr userDrawn="1"/>
        </p:nvSpPr>
        <p:spPr>
          <a:xfrm>
            <a:off x="-12879" y="6368077"/>
            <a:ext cx="2401237" cy="50292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F9D6CBB-0C17-42C6-92A5-641BE29A50D7}"/>
              </a:ext>
            </a:extLst>
          </p:cNvPr>
          <p:cNvPicPr>
            <a:picLocks noChangeAspect="1"/>
          </p:cNvPicPr>
          <p:nvPr userDrawn="1"/>
        </p:nvPicPr>
        <p:blipFill>
          <a:blip r:embed="rId22">
            <a:extLst>
              <a:ext uri="{BEBA8EAE-BF5A-486C-A8C5-ECC9F3942E4B}">
                <a14:imgProps xmlns:a14="http://schemas.microsoft.com/office/drawing/2010/main">
                  <a14:imgLayer r:embed="rId23">
                    <a14:imgEffect>
                      <a14:artisticCement/>
                    </a14:imgEffect>
                    <a14:imgEffect>
                      <a14:brightnessContrast contrast="-40000"/>
                    </a14:imgEffect>
                  </a14:imgLayer>
                </a14:imgProps>
              </a:ext>
            </a:extLst>
          </a:blip>
          <a:stretch>
            <a:fillRect/>
          </a:stretch>
        </p:blipFill>
        <p:spPr>
          <a:xfrm>
            <a:off x="962552" y="6373472"/>
            <a:ext cx="502920" cy="502920"/>
          </a:xfrm>
          <a:prstGeom prst="rect">
            <a:avLst/>
          </a:prstGeom>
        </p:spPr>
      </p:pic>
    </p:spTree>
    <p:custDataLst>
      <p:tags r:id="rId19"/>
    </p:custDataLst>
  </p:cSld>
  <p:clrMap bg1="lt1" tx1="dk1" bg2="lt2" tx2="dk2" accent1="accent1" accent2="accent2" accent3="accent3" accent4="accent4" accent5="accent5" accent6="accent6" hlink="hlink" folHlink="folHlink"/>
  <p:sldLayoutIdLst>
    <p:sldLayoutId id="2147483661" r:id="rId1"/>
    <p:sldLayoutId id="2147483650" r:id="rId2"/>
    <p:sldLayoutId id="2147483652" r:id="rId3"/>
    <p:sldLayoutId id="2147483654" r:id="rId4"/>
    <p:sldLayoutId id="2147483656" r:id="rId5"/>
    <p:sldLayoutId id="2147483657" r:id="rId6"/>
    <p:sldLayoutId id="2147483658" r:id="rId7"/>
    <p:sldLayoutId id="2147483649"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hf sldNum="0" hdr="0" dt="0"/>
  <p:txStyles>
    <p:titleStyle>
      <a:lvl1pPr algn="l" defTabSz="457200" rtl="0" eaLnBrk="1" latinLnBrk="0" hangingPunct="1">
        <a:spcBef>
          <a:spcPct val="0"/>
        </a:spcBef>
        <a:buNone/>
        <a:defRPr lang="en-US" sz="4000" b="0" i="0" u="none" kern="1200" baseline="0" dirty="0">
          <a:solidFill>
            <a:srgbClr val="000000"/>
          </a:solidFill>
          <a:latin typeface="Arial Black" panose="020B0A04020102020204" pitchFamily="34" charset="0"/>
          <a:ea typeface="Verdana" panose="020B0604030504040204" pitchFamily="34" charset="0"/>
          <a:cs typeface="Verdana" panose="020B060403050404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0.xml"/><Relationship Id="rId7" Type="http://schemas.openxmlformats.org/officeDocument/2006/relationships/diagramColors" Target="../diagrams/colors3.xml"/><Relationship Id="rId2" Type="http://schemas.openxmlformats.org/officeDocument/2006/relationships/slideLayout" Target="../slideLayouts/slideLayout12.xml"/><Relationship Id="rId1" Type="http://schemas.openxmlformats.org/officeDocument/2006/relationships/tags" Target="../tags/tag2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119.xml"/><Relationship Id="rId4" Type="http://schemas.openxmlformats.org/officeDocument/2006/relationships/image" Target="../media/image10.png"/></Relationships>
</file>

<file path=ppt/slides/_rels/slide10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86.xml"/><Relationship Id="rId7" Type="http://schemas.openxmlformats.org/officeDocument/2006/relationships/diagramColors" Target="../diagrams/colors8.xml"/><Relationship Id="rId2" Type="http://schemas.openxmlformats.org/officeDocument/2006/relationships/slideLayout" Target="../slideLayouts/slideLayout12.xml"/><Relationship Id="rId1" Type="http://schemas.openxmlformats.org/officeDocument/2006/relationships/tags" Target="../tags/tag120.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2.xml"/><Relationship Id="rId1" Type="http://schemas.openxmlformats.org/officeDocument/2006/relationships/tags" Target="../tags/tag121.xml"/><Relationship Id="rId5" Type="http://schemas.openxmlformats.org/officeDocument/2006/relationships/image" Target="../media/image81.png"/><Relationship Id="rId4" Type="http://schemas.openxmlformats.org/officeDocument/2006/relationships/image" Target="../media/image80.png"/></Relationships>
</file>

<file path=ppt/slides/_rels/slide10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88.xml"/><Relationship Id="rId7" Type="http://schemas.openxmlformats.org/officeDocument/2006/relationships/image" Target="../media/image85.png"/><Relationship Id="rId2" Type="http://schemas.openxmlformats.org/officeDocument/2006/relationships/slideLayout" Target="../slideLayouts/slideLayout12.xml"/><Relationship Id="rId1" Type="http://schemas.openxmlformats.org/officeDocument/2006/relationships/tags" Target="../tags/tag12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0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slideLayout" Target="../slideLayouts/slideLayout12.xml"/><Relationship Id="rId1" Type="http://schemas.openxmlformats.org/officeDocument/2006/relationships/tags" Target="../tags/tag12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2.xml"/><Relationship Id="rId1" Type="http://schemas.openxmlformats.org/officeDocument/2006/relationships/tags" Target="../tags/tag124.xml"/></Relationships>
</file>

<file path=ppt/slides/_rels/slide10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slideLayout" Target="../slideLayouts/slideLayout12.xml"/><Relationship Id="rId1" Type="http://schemas.openxmlformats.org/officeDocument/2006/relationships/tags" Target="../tags/tag125.xml"/></Relationships>
</file>

<file path=ppt/slides/_rels/slide10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slideLayout" Target="../slideLayouts/slideLayout12.xml"/><Relationship Id="rId1" Type="http://schemas.openxmlformats.org/officeDocument/2006/relationships/tags" Target="../tags/tag12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0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12.xml"/><Relationship Id="rId1" Type="http://schemas.openxmlformats.org/officeDocument/2006/relationships/tags" Target="../tags/tag12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89.png"/><Relationship Id="rId2" Type="http://schemas.openxmlformats.org/officeDocument/2006/relationships/slideLayout" Target="../slideLayouts/slideLayout12.xml"/><Relationship Id="rId1" Type="http://schemas.openxmlformats.org/officeDocument/2006/relationships/tags" Target="../tags/tag128.xml"/><Relationship Id="rId6" Type="http://schemas.openxmlformats.org/officeDocument/2006/relationships/image" Target="../media/image88.png"/><Relationship Id="rId5" Type="http://schemas.openxmlformats.org/officeDocument/2006/relationships/hyperlink" Target="http://hr.uci.edu/partnership/flsa/" TargetMode="External"/><Relationship Id="rId4" Type="http://schemas.openxmlformats.org/officeDocument/2006/relationships/hyperlink" Target="http://ap.uci.edu/compensation/flsa/"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0.xml"/><Relationship Id="rId1" Type="http://schemas.openxmlformats.org/officeDocument/2006/relationships/themeOverride" Target="../theme/themeOverride1.xml"/><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29.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30.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2.xml"/><Relationship Id="rId1" Type="http://schemas.openxmlformats.org/officeDocument/2006/relationships/tags" Target="../tags/tag131.xml"/><Relationship Id="rId4" Type="http://schemas.openxmlformats.org/officeDocument/2006/relationships/image" Target="../media/image90.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2.xml"/><Relationship Id="rId1" Type="http://schemas.openxmlformats.org/officeDocument/2006/relationships/tags" Target="../tags/tag132.xml"/><Relationship Id="rId5" Type="http://schemas.openxmlformats.org/officeDocument/2006/relationships/image" Target="../media/image92.png"/><Relationship Id="rId4" Type="http://schemas.openxmlformats.org/officeDocument/2006/relationships/image" Target="../media/image91.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xml"/><Relationship Id="rId1" Type="http://schemas.openxmlformats.org/officeDocument/2006/relationships/tags" Target="../tags/tag133.xml"/><Relationship Id="rId4" Type="http://schemas.openxmlformats.org/officeDocument/2006/relationships/image" Target="../media/image93.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4.xml"/><Relationship Id="rId1" Type="http://schemas.openxmlformats.org/officeDocument/2006/relationships/tags" Target="../tags/tag134.xml"/><Relationship Id="rId5" Type="http://schemas.openxmlformats.org/officeDocument/2006/relationships/hyperlink" Target="https://sp.ucop.edu/sites/ucpathhelp/LocationUsers/LOCplayer/data/toc.html" TargetMode="External"/><Relationship Id="rId4" Type="http://schemas.openxmlformats.org/officeDocument/2006/relationships/image" Target="../media/image22.png"/></Relationships>
</file>

<file path=ppt/slides/_rels/slide11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95.xml"/><Relationship Id="rId7" Type="http://schemas.openxmlformats.org/officeDocument/2006/relationships/diagramColors" Target="../diagrams/colors11.xml"/><Relationship Id="rId2" Type="http://schemas.openxmlformats.org/officeDocument/2006/relationships/slideLayout" Target="../slideLayouts/slideLayout11.xml"/><Relationship Id="rId1" Type="http://schemas.openxmlformats.org/officeDocument/2006/relationships/tags" Target="../tags/tag135.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9.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4.xml"/><Relationship Id="rId1" Type="http://schemas.openxmlformats.org/officeDocument/2006/relationships/tags" Target="../tags/tag136.xml"/><Relationship Id="rId5" Type="http://schemas.openxmlformats.org/officeDocument/2006/relationships/image" Target="../media/image95.png"/><Relationship Id="rId4" Type="http://schemas.openxmlformats.org/officeDocument/2006/relationships/image" Target="../media/image94.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2.xml"/><Relationship Id="rId1" Type="http://schemas.openxmlformats.org/officeDocument/2006/relationships/tags" Target="../tags/tag137.xml"/><Relationship Id="rId4" Type="http://schemas.openxmlformats.org/officeDocument/2006/relationships/image" Target="../media/image96.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100.png"/><Relationship Id="rId2" Type="http://schemas.openxmlformats.org/officeDocument/2006/relationships/slideLayout" Target="../slideLayouts/slideLayout14.xml"/><Relationship Id="rId1" Type="http://schemas.openxmlformats.org/officeDocument/2006/relationships/tags" Target="../tags/tag13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31.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4.xml"/><Relationship Id="rId1" Type="http://schemas.openxmlformats.org/officeDocument/2006/relationships/tags" Target="../tags/tag139.xml"/></Relationships>
</file>

<file path=ppt/slides/_rels/slide12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slideLayout" Target="../slideLayouts/slideLayout4.xml"/><Relationship Id="rId1" Type="http://schemas.openxmlformats.org/officeDocument/2006/relationships/tags" Target="../tags/tag14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2.xml"/><Relationship Id="rId1" Type="http://schemas.openxmlformats.org/officeDocument/2006/relationships/tags" Target="../tags/tag14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2.xml"/><Relationship Id="rId1" Type="http://schemas.openxmlformats.org/officeDocument/2006/relationships/tags" Target="../tags/tag142.xml"/><Relationship Id="rId5" Type="http://schemas.openxmlformats.org/officeDocument/2006/relationships/image" Target="../media/image104.png"/><Relationship Id="rId4" Type="http://schemas.openxmlformats.org/officeDocument/2006/relationships/image" Target="../media/image103.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4.xml"/><Relationship Id="rId1" Type="http://schemas.openxmlformats.org/officeDocument/2006/relationships/tags" Target="../tags/tag143.xml"/><Relationship Id="rId4" Type="http://schemas.openxmlformats.org/officeDocument/2006/relationships/image" Target="../media/image105.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2.xml"/><Relationship Id="rId1" Type="http://schemas.openxmlformats.org/officeDocument/2006/relationships/tags" Target="../tags/tag144.xml"/><Relationship Id="rId4" Type="http://schemas.openxmlformats.org/officeDocument/2006/relationships/image" Target="../media/image106.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2.xml"/><Relationship Id="rId1" Type="http://schemas.openxmlformats.org/officeDocument/2006/relationships/tags" Target="../tags/tag145.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slideLayout" Target="../slideLayouts/slideLayout4.xml"/><Relationship Id="rId1" Type="http://schemas.openxmlformats.org/officeDocument/2006/relationships/tags" Target="../tags/tag14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2.xml"/><Relationship Id="rId1" Type="http://schemas.openxmlformats.org/officeDocument/2006/relationships/tags" Target="../tags/tag147.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2.xml"/><Relationship Id="rId1" Type="http://schemas.openxmlformats.org/officeDocument/2006/relationships/tags" Target="../tags/tag148.xml"/><Relationship Id="rId4" Type="http://schemas.openxmlformats.org/officeDocument/2006/relationships/image" Target="../media/image108.pn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3.xml"/><Relationship Id="rId7" Type="http://schemas.openxmlformats.org/officeDocument/2006/relationships/diagramColors" Target="../diagrams/colors4.xml"/><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32.xml"/><Relationship Id="rId6" Type="http://schemas.openxmlformats.org/officeDocument/2006/relationships/diagramQuickStyle" Target="../diagrams/quickStyle4.xml"/><Relationship Id="rId11" Type="http://schemas.openxmlformats.org/officeDocument/2006/relationships/image" Target="../media/image13.jpeg"/><Relationship Id="rId5" Type="http://schemas.openxmlformats.org/officeDocument/2006/relationships/diagramLayout" Target="../diagrams/layout4.xml"/><Relationship Id="rId10" Type="http://schemas.openxmlformats.org/officeDocument/2006/relationships/image" Target="../media/image12.png"/><Relationship Id="rId4" Type="http://schemas.openxmlformats.org/officeDocument/2006/relationships/diagramData" Target="../diagrams/data4.xml"/><Relationship Id="rId9" Type="http://schemas.openxmlformats.org/officeDocument/2006/relationships/image" Target="../media/image11.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4.xml"/><Relationship Id="rId1" Type="http://schemas.openxmlformats.org/officeDocument/2006/relationships/tags" Target="../tags/tag149.xml"/><Relationship Id="rId5" Type="http://schemas.openxmlformats.org/officeDocument/2006/relationships/hyperlink" Target="https://sp.ucop.edu/sites/ucpathhelp/LocationUsers/LOCplayer/data/toc.html" TargetMode="External"/><Relationship Id="rId4" Type="http://schemas.openxmlformats.org/officeDocument/2006/relationships/image" Target="../media/image22.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1.xml"/><Relationship Id="rId1" Type="http://schemas.openxmlformats.org/officeDocument/2006/relationships/tags" Target="../tags/tag150.xml"/><Relationship Id="rId5" Type="http://schemas.openxmlformats.org/officeDocument/2006/relationships/image" Target="../media/image109.png"/><Relationship Id="rId4" Type="http://schemas.openxmlformats.org/officeDocument/2006/relationships/image" Target="../media/image9.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4.xml"/><Relationship Id="rId1" Type="http://schemas.openxmlformats.org/officeDocument/2006/relationships/tags" Target="../tags/tag151.xml"/><Relationship Id="rId4" Type="http://schemas.openxmlformats.org/officeDocument/2006/relationships/image" Target="../media/image110.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6.xml"/><Relationship Id="rId1" Type="http://schemas.openxmlformats.org/officeDocument/2006/relationships/tags" Target="../tags/tag15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2.xml"/><Relationship Id="rId1" Type="http://schemas.openxmlformats.org/officeDocument/2006/relationships/tags" Target="../tags/tag15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1.xml"/><Relationship Id="rId1" Type="http://schemas.openxmlformats.org/officeDocument/2006/relationships/tags" Target="../tags/tag154.xml"/><Relationship Id="rId5" Type="http://schemas.openxmlformats.org/officeDocument/2006/relationships/image" Target="../media/image109.png"/><Relationship Id="rId4" Type="http://schemas.openxmlformats.org/officeDocument/2006/relationships/image" Target="../media/image9.png"/></Relationships>
</file>

<file path=ppt/slides/_rels/slide1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5.xml"/><Relationship Id="rId1" Type="http://schemas.openxmlformats.org/officeDocument/2006/relationships/tags" Target="../tags/tag155.xml"/><Relationship Id="rId4" Type="http://schemas.openxmlformats.org/officeDocument/2006/relationships/image" Target="../media/image111.png"/></Relationships>
</file>

<file path=ppt/slides/_rels/slide137.xml.rels><?xml version="1.0" encoding="UTF-8" standalone="yes"?>
<Relationships xmlns="http://schemas.openxmlformats.org/package/2006/relationships"><Relationship Id="rId3" Type="http://schemas.openxmlformats.org/officeDocument/2006/relationships/hyperlink" Target="http://www.hr.uci.edu/" TargetMode="External"/><Relationship Id="rId2" Type="http://schemas.openxmlformats.org/officeDocument/2006/relationships/slideLayout" Target="../slideLayouts/slideLayout12.xml"/><Relationship Id="rId1" Type="http://schemas.openxmlformats.org/officeDocument/2006/relationships/tags" Target="../tags/tag156.xml"/><Relationship Id="rId6" Type="http://schemas.openxmlformats.org/officeDocument/2006/relationships/hyperlink" Target="https://ucpath.uci.edu/training/index.php" TargetMode="External"/><Relationship Id="rId5" Type="http://schemas.openxmlformats.org/officeDocument/2006/relationships/hyperlink" Target="http://www.uclc.uci.edu/" TargetMode="External"/><Relationship Id="rId4" Type="http://schemas.openxmlformats.org/officeDocument/2006/relationships/hyperlink" Target="https://ap.uci.edu/" TargetMode="Externa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57.xml"/></Relationships>
</file>

<file path=ppt/slides/_rels/slide13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113.xml"/><Relationship Id="rId7" Type="http://schemas.openxmlformats.org/officeDocument/2006/relationships/diagramColors" Target="../diagrams/colors12.xml"/><Relationship Id="rId2" Type="http://schemas.openxmlformats.org/officeDocument/2006/relationships/slideLayout" Target="../slideLayouts/slideLayout14.xml"/><Relationship Id="rId1" Type="http://schemas.openxmlformats.org/officeDocument/2006/relationships/tags" Target="../tags/tag15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tags" Target="../tags/tag3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5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14.xml"/><Relationship Id="rId7" Type="http://schemas.openxmlformats.org/officeDocument/2006/relationships/hyperlink" Target="mailto:UCPathTraining@uci.edu" TargetMode="External"/><Relationship Id="rId2" Type="http://schemas.openxmlformats.org/officeDocument/2006/relationships/slideLayout" Target="../slideLayouts/slideLayout12.xml"/><Relationship Id="rId1" Type="http://schemas.openxmlformats.org/officeDocument/2006/relationships/tags" Target="../tags/tag160.xml"/><Relationship Id="rId6" Type="http://schemas.openxmlformats.org/officeDocument/2006/relationships/image" Target="../media/image112.png"/><Relationship Id="rId5" Type="http://schemas.openxmlformats.org/officeDocument/2006/relationships/hyperlink" Target="ucpath.uci.edu" TargetMode="External"/><Relationship Id="rId4" Type="http://schemas.openxmlformats.org/officeDocument/2006/relationships/hyperlink" Target="https://sp.ucop.edu/sites/ucpathhelp/LocationUsers/LOCplayer/data/toc.html" TargetMode="Externa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7.xml"/><Relationship Id="rId1" Type="http://schemas.openxmlformats.org/officeDocument/2006/relationships/tags" Target="../tags/tag16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41.xml"/><Relationship Id="rId6" Type="http://schemas.openxmlformats.org/officeDocument/2006/relationships/image" Target="../media/image22.png"/><Relationship Id="rId5" Type="http://schemas.openxmlformats.org/officeDocument/2006/relationships/hyperlink" Target="https://ucpath.uci.edu/training/pdf/templates-by-functions-user-guide.pdf" TargetMode="External"/><Relationship Id="rId4" Type="http://schemas.openxmlformats.org/officeDocument/2006/relationships/hyperlink" Target="https://sp.ucop.edu/sites/ucpathhelp/LocationUsers/LOCplayer/data/toc.html"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2.xml"/><Relationship Id="rId1" Type="http://schemas.openxmlformats.org/officeDocument/2006/relationships/themeOverride" Target="../theme/themeOverride2.xml"/><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4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44.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45.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46.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ags" Target="../tags/tag4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4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tags" Target="../tags/tag49.xml"/><Relationship Id="rId5" Type="http://schemas.openxmlformats.org/officeDocument/2006/relationships/image" Target="../media/image3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50.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51.xml"/><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xml"/><Relationship Id="rId1" Type="http://schemas.openxmlformats.org/officeDocument/2006/relationships/tags" Target="../tags/tag5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55.xml"/></Relationships>
</file>

<file path=ppt/slides/_rels/slide3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5.xml"/><Relationship Id="rId7" Type="http://schemas.openxmlformats.org/officeDocument/2006/relationships/diagramColors" Target="../diagrams/colors5.xml"/><Relationship Id="rId2" Type="http://schemas.openxmlformats.org/officeDocument/2006/relationships/slideLayout" Target="../slideLayouts/slideLayout11.xml"/><Relationship Id="rId1" Type="http://schemas.openxmlformats.org/officeDocument/2006/relationships/tags" Target="../tags/tag5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57.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xml"/><Relationship Id="rId1" Type="http://schemas.openxmlformats.org/officeDocument/2006/relationships/tags" Target="../tags/tag58.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ags" Target="../tags/tag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59.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0.xml"/><Relationship Id="rId1" Type="http://schemas.openxmlformats.org/officeDocument/2006/relationships/themeOverride" Target="../theme/themeOverride3.xml"/><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8.png"/><Relationship Id="rId2" Type="http://schemas.openxmlformats.org/officeDocument/2006/relationships/tags" Target="../tags/tag61.xml"/><Relationship Id="rId1" Type="http://schemas.openxmlformats.org/officeDocument/2006/relationships/themeOverride" Target="../theme/themeOverride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41.xml"/><Relationship Id="rId7" Type="http://schemas.openxmlformats.org/officeDocument/2006/relationships/diagramColors" Target="../diagrams/colors6.xml"/><Relationship Id="rId2" Type="http://schemas.openxmlformats.org/officeDocument/2006/relationships/slideLayout" Target="../slideLayouts/slideLayout12.xml"/><Relationship Id="rId1" Type="http://schemas.openxmlformats.org/officeDocument/2006/relationships/tags" Target="../tags/tag6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64.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65.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66.xml"/><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67.xml"/><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4.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ags" Target="../tags/tag69.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70.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15.xml"/><Relationship Id="rId1" Type="http://schemas.openxmlformats.org/officeDocument/2006/relationships/tags" Target="../tags/tag7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7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73.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2.xml"/><Relationship Id="rId1" Type="http://schemas.openxmlformats.org/officeDocument/2006/relationships/tags" Target="../tags/tag74.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52.xml"/><Relationship Id="rId7"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tags" Target="../tags/tag75.x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tags" Target="../tags/tag76.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56.png"/><Relationship Id="rId2" Type="http://schemas.openxmlformats.org/officeDocument/2006/relationships/slideLayout" Target="../slideLayouts/slideLayout12.xml"/><Relationship Id="rId1" Type="http://schemas.openxmlformats.org/officeDocument/2006/relationships/tags" Target="../tags/tag7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2.xml"/><Relationship Id="rId1" Type="http://schemas.openxmlformats.org/officeDocument/2006/relationships/tags" Target="../tags/tag78.xml"/><Relationship Id="rId6" Type="http://schemas.openxmlformats.org/officeDocument/2006/relationships/image" Target="../media/image58.png"/><Relationship Id="rId5" Type="http://schemas.openxmlformats.org/officeDocument/2006/relationships/image" Target="../media/image55.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slideLayout" Target="../slideLayouts/slideLayout4.xml"/><Relationship Id="rId1" Type="http://schemas.openxmlformats.org/officeDocument/2006/relationships/tags" Target="../tags/tag7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2.xml"/><Relationship Id="rId1" Type="http://schemas.openxmlformats.org/officeDocument/2006/relationships/tags" Target="../tags/tag8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2.xml"/><Relationship Id="rId1" Type="http://schemas.openxmlformats.org/officeDocument/2006/relationships/tags" Target="../tags/tag82.xml"/><Relationship Id="rId5" Type="http://schemas.openxmlformats.org/officeDocument/2006/relationships/comments" Target="../comments/comment1.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8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4.xml"/><Relationship Id="rId1" Type="http://schemas.openxmlformats.org/officeDocument/2006/relationships/themeOverride" Target="../theme/themeOverride5.xml"/><Relationship Id="rId6" Type="http://schemas.openxmlformats.org/officeDocument/2006/relationships/comments" Target="../comments/comment2.xml"/><Relationship Id="rId5" Type="http://schemas.openxmlformats.org/officeDocument/2006/relationships/image" Target="../media/image61.png"/><Relationship Id="rId4"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xml"/><Relationship Id="rId1" Type="http://schemas.openxmlformats.org/officeDocument/2006/relationships/tags" Target="../tags/tag8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xml"/><Relationship Id="rId1" Type="http://schemas.openxmlformats.org/officeDocument/2006/relationships/tags" Target="../tags/tag86.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xml"/><Relationship Id="rId1" Type="http://schemas.openxmlformats.org/officeDocument/2006/relationships/tags" Target="../tags/tag87.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88.xml"/><Relationship Id="rId5" Type="http://schemas.openxmlformats.org/officeDocument/2006/relationships/image" Target="../media/image65.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2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2.xml"/><Relationship Id="rId1" Type="http://schemas.openxmlformats.org/officeDocument/2006/relationships/tags" Target="../tags/tag8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2.xml"/><Relationship Id="rId1" Type="http://schemas.openxmlformats.org/officeDocument/2006/relationships/tags" Target="../tags/tag90.xml"/><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tags" Target="../tags/tag91.xml"/><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2.xml"/><Relationship Id="rId1" Type="http://schemas.openxmlformats.org/officeDocument/2006/relationships/tags" Target="../tags/tag92.xml"/><Relationship Id="rId6" Type="http://schemas.microsoft.com/office/2007/relationships/hdphoto" Target="../media/hdphoto5.wdp"/><Relationship Id="rId5" Type="http://schemas.openxmlformats.org/officeDocument/2006/relationships/image" Target="../media/image68.png"/><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tags" Target="../tags/tag93.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2.xml"/><Relationship Id="rId1" Type="http://schemas.openxmlformats.org/officeDocument/2006/relationships/tags" Target="../tags/tag94.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xml"/><Relationship Id="rId1" Type="http://schemas.openxmlformats.org/officeDocument/2006/relationships/tags" Target="../tags/tag95.xml"/><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xml"/><Relationship Id="rId1" Type="http://schemas.openxmlformats.org/officeDocument/2006/relationships/tags" Target="../tags/tag96.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9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xml"/><Relationship Id="rId1" Type="http://schemas.openxmlformats.org/officeDocument/2006/relationships/tags" Target="../tags/tag98.xml"/><Relationship Id="rId4" Type="http://schemas.openxmlformats.org/officeDocument/2006/relationships/image" Target="../media/image73.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27.xml"/><Relationship Id="rId5" Type="http://schemas.openxmlformats.org/officeDocument/2006/relationships/image" Target="../media/image6.jpg"/><Relationship Id="rId4" Type="http://schemas.openxmlformats.org/officeDocument/2006/relationships/slide" Target="slide5.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2.xml"/><Relationship Id="rId1" Type="http://schemas.openxmlformats.org/officeDocument/2006/relationships/tags" Target="../tags/tag99.xml"/><Relationship Id="rId5" Type="http://schemas.microsoft.com/office/2007/relationships/hdphoto" Target="../media/hdphoto6.wdp"/><Relationship Id="rId4" Type="http://schemas.openxmlformats.org/officeDocument/2006/relationships/image" Target="../media/image7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2.xml"/><Relationship Id="rId1" Type="http://schemas.openxmlformats.org/officeDocument/2006/relationships/tags" Target="../tags/tag100.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tags" Target="../tags/tag101.xml"/><Relationship Id="rId4" Type="http://schemas.openxmlformats.org/officeDocument/2006/relationships/image" Target="../media/image76.jp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xml"/><Relationship Id="rId1" Type="http://schemas.openxmlformats.org/officeDocument/2006/relationships/tags" Target="../tags/tag10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2.xml"/><Relationship Id="rId1" Type="http://schemas.openxmlformats.org/officeDocument/2006/relationships/tags" Target="../tags/tag103.xml"/><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04.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2.xml"/><Relationship Id="rId1" Type="http://schemas.openxmlformats.org/officeDocument/2006/relationships/tags" Target="../tags/tag105.xml"/><Relationship Id="rId4" Type="http://schemas.openxmlformats.org/officeDocument/2006/relationships/image" Target="../media/image78.jp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2.xml"/><Relationship Id="rId1" Type="http://schemas.openxmlformats.org/officeDocument/2006/relationships/tags" Target="../tags/tag10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2.xml"/><Relationship Id="rId1" Type="http://schemas.openxmlformats.org/officeDocument/2006/relationships/tags" Target="../tags/tag107.xml"/><Relationship Id="rId5" Type="http://schemas.openxmlformats.org/officeDocument/2006/relationships/comments" Target="../comments/comment3.xml"/><Relationship Id="rId4" Type="http://schemas.openxmlformats.org/officeDocument/2006/relationships/image" Target="../media/image79.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2.xml"/><Relationship Id="rId1" Type="http://schemas.openxmlformats.org/officeDocument/2006/relationships/tags" Target="../tags/tag10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9.xml"/><Relationship Id="rId7" Type="http://schemas.openxmlformats.org/officeDocument/2006/relationships/diagramQuickStyle" Target="../diagrams/quickStyle2.xml"/><Relationship Id="rId2" Type="http://schemas.openxmlformats.org/officeDocument/2006/relationships/slideLayout" Target="../slideLayouts/slideLayout11.xml"/><Relationship Id="rId1" Type="http://schemas.openxmlformats.org/officeDocument/2006/relationships/tags" Target="../tags/tag2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png"/><Relationship Id="rId9" Type="http://schemas.microsoft.com/office/2007/relationships/diagramDrawing" Target="../diagrams/drawing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4.xml"/><Relationship Id="rId1" Type="http://schemas.openxmlformats.org/officeDocument/2006/relationships/tags" Target="../tags/tag109.xml"/><Relationship Id="rId5" Type="http://schemas.openxmlformats.org/officeDocument/2006/relationships/image" Target="../media/image22.png"/><Relationship Id="rId4" Type="http://schemas.openxmlformats.org/officeDocument/2006/relationships/hyperlink" Target="https://sp.ucop.edu/sites/ucpathhelp/LocationUsers/LOCplayer/data/toc.html" TargetMode="Externa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1.xml"/><Relationship Id="rId1" Type="http://schemas.openxmlformats.org/officeDocument/2006/relationships/tags" Target="../tags/tag110.xml"/><Relationship Id="rId5" Type="http://schemas.openxmlformats.org/officeDocument/2006/relationships/image" Target="../media/image30.png"/><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4.xml"/><Relationship Id="rId1" Type="http://schemas.openxmlformats.org/officeDocument/2006/relationships/tags" Target="../tags/tag111.xml"/><Relationship Id="rId4" Type="http://schemas.openxmlformats.org/officeDocument/2006/relationships/image" Target="../media/image32.jp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12.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13.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14.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1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5.xml"/><Relationship Id="rId1" Type="http://schemas.openxmlformats.org/officeDocument/2006/relationships/tags" Target="../tags/tag116.xml"/><Relationship Id="rId5" Type="http://schemas.openxmlformats.org/officeDocument/2006/relationships/image" Target="../media/image6.jpg"/><Relationship Id="rId4" Type="http://schemas.openxmlformats.org/officeDocument/2006/relationships/slide" Target="slide5.xml"/></Relationships>
</file>

<file path=ppt/slides/_rels/slide9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84.xml"/><Relationship Id="rId7" Type="http://schemas.openxmlformats.org/officeDocument/2006/relationships/diagramColors" Target="../diagrams/colors7.xml"/><Relationship Id="rId2" Type="http://schemas.openxmlformats.org/officeDocument/2006/relationships/slideLayout" Target="../slideLayouts/slideLayout11.xml"/><Relationship Id="rId1" Type="http://schemas.openxmlformats.org/officeDocument/2006/relationships/tags" Target="../tags/tag11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9.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65849" y="2748914"/>
            <a:ext cx="7310244" cy="2443572"/>
          </a:xfrm>
        </p:spPr>
        <p:txBody>
          <a:bodyPr>
            <a:normAutofit fontScale="90000"/>
          </a:bodyPr>
          <a:lstStyle/>
          <a:p>
            <a:r>
              <a:rPr lang="en-US" sz="4400" dirty="0" smtClean="0">
                <a:latin typeface="Yu Gothic Medium" panose="020B0500000000000000" pitchFamily="34" charset="-128"/>
                <a:ea typeface="Yu Gothic Medium" panose="020B0500000000000000" pitchFamily="34" charset="-128"/>
              </a:rPr>
              <a:t>Welcome to </a:t>
            </a:r>
            <a:r>
              <a:rPr lang="en-US" dirty="0" smtClean="0">
                <a:latin typeface="Yu Gothic Medium" panose="020B0500000000000000" pitchFamily="34" charset="-128"/>
                <a:ea typeface="Yu Gothic Medium" panose="020B0500000000000000" pitchFamily="34" charset="-128"/>
              </a:rPr>
              <a:t/>
            </a:r>
            <a:br>
              <a:rPr lang="en-US" dirty="0" smtClean="0">
                <a:latin typeface="Yu Gothic Medium" panose="020B0500000000000000" pitchFamily="34" charset="-128"/>
                <a:ea typeface="Yu Gothic Medium" panose="020B0500000000000000" pitchFamily="34" charset="-128"/>
              </a:rPr>
            </a:br>
            <a:r>
              <a:rPr lang="en-US" sz="6000" dirty="0" smtClean="0">
                <a:latin typeface="Yu Gothic Medium" panose="020B0500000000000000" pitchFamily="34" charset="-128"/>
                <a:ea typeface="Yu Gothic Medium" panose="020B0500000000000000" pitchFamily="34" charset="-128"/>
              </a:rPr>
              <a:t>Template Transactions </a:t>
            </a:r>
            <a:br>
              <a:rPr lang="en-US" sz="6000" dirty="0" smtClean="0">
                <a:latin typeface="Yu Gothic Medium" panose="020B0500000000000000" pitchFamily="34" charset="-128"/>
                <a:ea typeface="Yu Gothic Medium" panose="020B0500000000000000" pitchFamily="34" charset="-128"/>
              </a:rPr>
            </a:br>
            <a:r>
              <a:rPr lang="en-US" sz="5300" dirty="0" smtClean="0">
                <a:latin typeface="Yu Gothic Medium" panose="020B0500000000000000" pitchFamily="34" charset="-128"/>
                <a:ea typeface="Yu Gothic Medium" panose="020B0500000000000000" pitchFamily="34" charset="-128"/>
              </a:rPr>
              <a:t>Part 1 </a:t>
            </a:r>
            <a:r>
              <a:rPr lang="en-US" sz="4900" b="0" dirty="0" smtClean="0">
                <a:latin typeface="Yu Gothic Medium" panose="020B0500000000000000" pitchFamily="34" charset="-128"/>
                <a:ea typeface="Yu Gothic Medium" panose="020B0500000000000000" pitchFamily="34" charset="-128"/>
              </a:rPr>
              <a:t/>
            </a:r>
            <a:br>
              <a:rPr lang="en-US" sz="4900" b="0" dirty="0" smtClean="0">
                <a:latin typeface="Yu Gothic Medium" panose="020B0500000000000000" pitchFamily="34" charset="-128"/>
                <a:ea typeface="Yu Gothic Medium" panose="020B0500000000000000" pitchFamily="34" charset="-128"/>
              </a:rPr>
            </a:br>
            <a:r>
              <a:rPr lang="en-US" dirty="0">
                <a:latin typeface="Yu Gothic Medium" panose="020B0500000000000000" pitchFamily="34" charset="-128"/>
                <a:ea typeface="Yu Gothic Medium" panose="020B0500000000000000" pitchFamily="34" charset="-128"/>
              </a:rPr>
              <a:t/>
            </a:r>
            <a:br>
              <a:rPr lang="en-US" dirty="0">
                <a:latin typeface="Yu Gothic Medium" panose="020B0500000000000000" pitchFamily="34" charset="-128"/>
                <a:ea typeface="Yu Gothic Medium" panose="020B0500000000000000" pitchFamily="34" charset="-128"/>
              </a:rPr>
            </a:br>
            <a:endParaRPr lang="en-US" sz="3600" b="0" dirty="0">
              <a:latin typeface="Yu Gothic Medium" panose="020B0500000000000000" pitchFamily="34" charset="-128"/>
              <a:ea typeface="Yu Gothic Medium" panose="020B0500000000000000" pitchFamily="34" charset="-128"/>
            </a:endParaRPr>
          </a:p>
        </p:txBody>
      </p:sp>
    </p:spTree>
    <p:custDataLst>
      <p:tags r:id="rId1"/>
    </p:custDataLst>
    <p:extLst>
      <p:ext uri="{BB962C8B-B14F-4D97-AF65-F5344CB8AC3E}">
        <p14:creationId xmlns:p14="http://schemas.microsoft.com/office/powerpoint/2010/main" val="2323934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48491" y="1205218"/>
            <a:ext cx="8229600" cy="766916"/>
          </a:xfrm>
        </p:spPr>
        <p:txBody>
          <a:bodyPr>
            <a:normAutofit fontScale="85000" lnSpcReduction="10000"/>
          </a:bodyPr>
          <a:lstStyle/>
          <a:p>
            <a:pPr marL="0" indent="0">
              <a:buNone/>
            </a:pPr>
            <a:r>
              <a:rPr lang="en-US" dirty="0"/>
              <a:t>The actions that are processed using templates include:</a:t>
            </a:r>
          </a:p>
        </p:txBody>
      </p:sp>
      <p:sp>
        <p:nvSpPr>
          <p:cNvPr id="4" name="Title 3"/>
          <p:cNvSpPr>
            <a:spLocks noGrp="1"/>
          </p:cNvSpPr>
          <p:nvPr>
            <p:ph type="title"/>
          </p:nvPr>
        </p:nvSpPr>
        <p:spPr>
          <a:xfrm>
            <a:off x="1" y="40224"/>
            <a:ext cx="9569668" cy="850911"/>
          </a:xfrm>
        </p:spPr>
        <p:txBody>
          <a:bodyPr vert="horz" lIns="91440" tIns="45720" rIns="91440" bIns="45720" rtlCol="0" anchor="ctr">
            <a:noAutofit/>
          </a:bodyPr>
          <a:lstStyle/>
          <a:p>
            <a:r>
              <a:rPr lang="en-US" sz="3800" b="1" dirty="0" smtClean="0">
                <a:solidFill>
                  <a:srgbClr val="1E4386"/>
                </a:solidFill>
                <a:latin typeface="Arial" panose="020B0604020202020204" pitchFamily="34" charset="0"/>
                <a:cs typeface="Arial" panose="020B0604020202020204" pitchFamily="34" charset="0"/>
              </a:rPr>
              <a:t>Actions with </a:t>
            </a:r>
            <a:r>
              <a:rPr lang="en-US" sz="3800" b="1" dirty="0" err="1" smtClean="0">
                <a:solidFill>
                  <a:srgbClr val="1E4386"/>
                </a:solidFill>
                <a:latin typeface="Arial" panose="020B0604020202020204" pitchFamily="34" charset="0"/>
                <a:cs typeface="Arial" panose="020B0604020202020204" pitchFamily="34" charset="0"/>
              </a:rPr>
              <a:t>SmartHR</a:t>
            </a:r>
            <a:r>
              <a:rPr lang="en-US" sz="3800" b="1" dirty="0" smtClean="0">
                <a:solidFill>
                  <a:srgbClr val="1E4386"/>
                </a:solidFill>
                <a:latin typeface="Arial" panose="020B0604020202020204" pitchFamily="34" charset="0"/>
                <a:cs typeface="Arial" panose="020B0604020202020204" pitchFamily="34" charset="0"/>
              </a:rPr>
              <a:t> Templates</a:t>
            </a:r>
            <a:endParaRPr lang="en-US" sz="3800" b="1" dirty="0">
              <a:solidFill>
                <a:srgbClr val="1E4386"/>
              </a:solidFill>
              <a:latin typeface="Arial" panose="020B0604020202020204" pitchFamily="34" charset="0"/>
              <a:cs typeface="Arial" panose="020B0604020202020204" pitchFamily="34" charset="0"/>
            </a:endParaRPr>
          </a:p>
        </p:txBody>
      </p:sp>
      <p:graphicFrame>
        <p:nvGraphicFramePr>
          <p:cNvPr id="6" name="Diagram 5"/>
          <p:cNvGraphicFramePr/>
          <p:nvPr>
            <p:extLst>
              <p:ext uri="{D42A27DB-BD31-4B8C-83A1-F6EECF244321}">
                <p14:modId xmlns:p14="http://schemas.microsoft.com/office/powerpoint/2010/main" val="1006486848"/>
              </p:ext>
            </p:extLst>
          </p:nvPr>
        </p:nvGraphicFramePr>
        <p:xfrm>
          <a:off x="1445622" y="1710789"/>
          <a:ext cx="6148251" cy="3488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664143" y="5421182"/>
            <a:ext cx="7851207" cy="923330"/>
          </a:xfrm>
          <a:prstGeom prst="rect">
            <a:avLst/>
          </a:prstGeom>
          <a:noFill/>
        </p:spPr>
        <p:txBody>
          <a:bodyPr wrap="square" rtlCol="0">
            <a:spAutoFit/>
          </a:bodyPr>
          <a:lstStyle/>
          <a:p>
            <a:pPr marL="285750" indent="-285750">
              <a:buClr>
                <a:srgbClr val="09548D"/>
              </a:buClr>
              <a:buFont typeface="Arial" panose="020B0604020202020204" pitchFamily="34" charset="0"/>
              <a:buChar char="♦"/>
            </a:pPr>
            <a:r>
              <a:rPr lang="en-US" b="1" dirty="0"/>
              <a:t>Template Transactions </a:t>
            </a:r>
            <a:r>
              <a:rPr lang="en-US" dirty="0"/>
              <a:t>are initiated by the location/department. An Approval Workflow Engine (AWE) will route transactions to be approved by the location and/or the UCPath Center.</a:t>
            </a:r>
          </a:p>
        </p:txBody>
      </p:sp>
      <p:sp>
        <p:nvSpPr>
          <p:cNvPr id="2" name="Rectangle 1"/>
          <p:cNvSpPr/>
          <p:nvPr/>
        </p:nvSpPr>
        <p:spPr>
          <a:xfrm>
            <a:off x="1316182" y="1627659"/>
            <a:ext cx="6567054" cy="121252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8592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48018" y="1174641"/>
            <a:ext cx="4038600" cy="4525963"/>
          </a:xfrm>
        </p:spPr>
        <p:txBody>
          <a:bodyPr>
            <a:noAutofit/>
          </a:bodyPr>
          <a:lstStyle/>
          <a:p>
            <a:pPr marL="0" indent="0">
              <a:lnSpc>
                <a:spcPct val="100000"/>
              </a:lnSpc>
              <a:buNone/>
            </a:pPr>
            <a:r>
              <a:rPr lang="en-US" b="1" dirty="0"/>
              <a:t>Concurrent Hire:</a:t>
            </a:r>
          </a:p>
          <a:p>
            <a:pPr>
              <a:lnSpc>
                <a:spcPct val="100000"/>
              </a:lnSpc>
              <a:buClr>
                <a:srgbClr val="09548D"/>
              </a:buClr>
              <a:buFont typeface="Arial" panose="020B0604020202020204" pitchFamily="34" charset="0"/>
              <a:buChar char="♦"/>
            </a:pPr>
            <a:r>
              <a:rPr lang="en-US" sz="2000" dirty="0"/>
              <a:t>A staff or academic employee adds an additional job, which is concurrent to his or her existing job with UC.</a:t>
            </a:r>
          </a:p>
          <a:p>
            <a:pPr>
              <a:lnSpc>
                <a:spcPct val="100000"/>
              </a:lnSpc>
              <a:buClr>
                <a:srgbClr val="09548D"/>
              </a:buClr>
              <a:buFont typeface="Arial" panose="020B0604020202020204" pitchFamily="34" charset="0"/>
              <a:buChar char="♦"/>
            </a:pPr>
            <a:r>
              <a:rPr lang="en-US" sz="2000" dirty="0"/>
              <a:t>A separate concurrent hire template is available for academic and for staff.</a:t>
            </a:r>
          </a:p>
          <a:p>
            <a:pPr marL="0" indent="0">
              <a:lnSpc>
                <a:spcPct val="100000"/>
              </a:lnSpc>
              <a:spcBef>
                <a:spcPts val="500"/>
              </a:spcBef>
              <a:buNone/>
            </a:pPr>
            <a:r>
              <a:rPr lang="en-US" sz="2000" dirty="0"/>
              <a:t>Concurrent hire templates are also used for interlocation transfers. </a:t>
            </a:r>
          </a:p>
          <a:p>
            <a:pPr>
              <a:lnSpc>
                <a:spcPct val="100000"/>
              </a:lnSpc>
              <a:buClr>
                <a:srgbClr val="09548D"/>
              </a:buClr>
              <a:buFont typeface="Arial" panose="020B0604020202020204" pitchFamily="34" charset="0"/>
              <a:buChar char="♦"/>
            </a:pPr>
            <a:r>
              <a:rPr lang="en-US" sz="2000" dirty="0"/>
              <a:t>Interlocation transfers are covered in the course </a:t>
            </a:r>
            <a:r>
              <a:rPr lang="en-US" sz="2000" i="1" dirty="0"/>
              <a:t>Template Transactions - Part II</a:t>
            </a:r>
            <a:r>
              <a:rPr lang="en-US" sz="2000" dirty="0"/>
              <a:t>.</a:t>
            </a:r>
          </a:p>
          <a:p>
            <a:pPr>
              <a:lnSpc>
                <a:spcPct val="100000"/>
              </a:lnSpc>
            </a:pPr>
            <a:endParaRPr lang="en-US" sz="2000" dirty="0"/>
          </a:p>
        </p:txBody>
      </p:sp>
      <p:sp>
        <p:nvSpPr>
          <p:cNvPr id="4" name="Title 3"/>
          <p:cNvSpPr>
            <a:spLocks noGrp="1"/>
          </p:cNvSpPr>
          <p:nvPr>
            <p:ph type="title"/>
          </p:nvPr>
        </p:nvSpPr>
        <p:spPr/>
        <p:txBody>
          <a:bodyPr vert="horz" lIns="91440" tIns="45720" rIns="91440" bIns="45720" rtlCol="0" anchor="ctr">
            <a:noAutofit/>
          </a:bodyPr>
          <a:lstStyle/>
          <a:p>
            <a:r>
              <a:rPr lang="en-US" dirty="0"/>
              <a:t>Concurrent Hire Templates</a:t>
            </a:r>
          </a:p>
        </p:txBody>
      </p:sp>
      <p:graphicFrame>
        <p:nvGraphicFramePr>
          <p:cNvPr id="7" name="Table 6"/>
          <p:cNvGraphicFramePr>
            <a:graphicFrameLocks noGrp="1"/>
          </p:cNvGraphicFramePr>
          <p:nvPr>
            <p:extLst/>
          </p:nvPr>
        </p:nvGraphicFramePr>
        <p:xfrm>
          <a:off x="4602653" y="1486722"/>
          <a:ext cx="4206240" cy="4196822"/>
        </p:xfrm>
        <a:graphic>
          <a:graphicData uri="http://schemas.openxmlformats.org/drawingml/2006/table">
            <a:tbl>
              <a:tblPr firstRow="1" bandRow="1">
                <a:tableStyleId>{7DF18680-E054-41AD-8BC1-D1AEF772440D}</a:tableStyleId>
              </a:tblPr>
              <a:tblGrid>
                <a:gridCol w="4206240">
                  <a:extLst>
                    <a:ext uri="{9D8B030D-6E8A-4147-A177-3AD203B41FA5}">
                      <a16:colId xmlns:a16="http://schemas.microsoft.com/office/drawing/2014/main" val="20000"/>
                    </a:ext>
                  </a:extLst>
                </a:gridCol>
              </a:tblGrid>
              <a:tr h="511223">
                <a:tc>
                  <a:txBody>
                    <a:bodyPr/>
                    <a:lstStyle/>
                    <a:p>
                      <a:pPr algn="ctr"/>
                      <a:r>
                        <a:rPr lang="en-US" sz="2400" dirty="0"/>
                        <a:t>Available</a:t>
                      </a:r>
                      <a:r>
                        <a:rPr lang="en-US" sz="2400" baseline="0" dirty="0"/>
                        <a:t> </a:t>
                      </a:r>
                      <a:r>
                        <a:rPr lang="en-US" sz="2400" dirty="0"/>
                        <a:t>Templates</a:t>
                      </a:r>
                    </a:p>
                  </a:txBody>
                  <a:tcPr/>
                </a:tc>
                <a:extLst>
                  <a:ext uri="{0D108BD9-81ED-4DB2-BD59-A6C34878D82A}">
                    <a16:rowId xmlns:a16="http://schemas.microsoft.com/office/drawing/2014/main" val="10000"/>
                  </a:ext>
                </a:extLst>
              </a:tr>
              <a:tr h="3685599">
                <a:tc>
                  <a:txBody>
                    <a:bodyPr/>
                    <a:lstStyle/>
                    <a:p>
                      <a:endParaRPr lang="en-US" sz="1800" b="1" dirty="0"/>
                    </a:p>
                  </a:txBody>
                  <a:tcPr/>
                </a:tc>
                <a:extLst>
                  <a:ext uri="{0D108BD9-81ED-4DB2-BD59-A6C34878D82A}">
                    <a16:rowId xmlns:a16="http://schemas.microsoft.com/office/drawing/2014/main" val="10001"/>
                  </a:ext>
                </a:extLst>
              </a:tr>
            </a:tbl>
          </a:graphicData>
        </a:graphic>
      </p:graphicFrame>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797" y="2054599"/>
            <a:ext cx="3979913"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a:spLocks noChangeArrowheads="1"/>
          </p:cNvSpPr>
          <p:nvPr/>
        </p:nvSpPr>
        <p:spPr bwMode="auto">
          <a:xfrm>
            <a:off x="4723487" y="2774424"/>
            <a:ext cx="3984525" cy="363337"/>
          </a:xfrm>
          <a:prstGeom prst="rect">
            <a:avLst/>
          </a:prstGeom>
          <a:noFill/>
          <a:ln w="19050" algn="ctr">
            <a:solidFill>
              <a:srgbClr val="FF6E1B"/>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defRPr/>
            </a:pPr>
            <a:endParaRPr lang="en-US" kern="0" dirty="0">
              <a:solidFill>
                <a:sysClr val="windowText" lastClr="000000"/>
              </a:solidFill>
            </a:endParaRPr>
          </a:p>
        </p:txBody>
      </p:sp>
    </p:spTree>
    <p:custDataLst>
      <p:tags r:id="rId1"/>
    </p:custDataLst>
    <p:extLst>
      <p:ext uri="{BB962C8B-B14F-4D97-AF65-F5344CB8AC3E}">
        <p14:creationId xmlns:p14="http://schemas.microsoft.com/office/powerpoint/2010/main" val="223652464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3899" y="40224"/>
            <a:ext cx="8372901" cy="850911"/>
          </a:xfrm>
        </p:spPr>
        <p:txBody>
          <a:bodyPr>
            <a:noAutofit/>
          </a:bodyPr>
          <a:lstStyle/>
          <a:p>
            <a:r>
              <a:rPr lang="en-US" sz="3200" dirty="0"/>
              <a:t>Concurrent Hire – Key System Steps</a:t>
            </a:r>
          </a:p>
        </p:txBody>
      </p:sp>
      <p:graphicFrame>
        <p:nvGraphicFramePr>
          <p:cNvPr id="6" name="Content Placeholder 3"/>
          <p:cNvGraphicFramePr>
            <a:graphicFrameLocks/>
          </p:cNvGraphicFramePr>
          <p:nvPr>
            <p:extLst/>
          </p:nvPr>
        </p:nvGraphicFramePr>
        <p:xfrm>
          <a:off x="425767" y="1210693"/>
          <a:ext cx="8296275" cy="48336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p:cNvSpPr/>
          <p:nvPr/>
        </p:nvSpPr>
        <p:spPr>
          <a:xfrm>
            <a:off x="1320800" y="2438401"/>
            <a:ext cx="1320800" cy="537028"/>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tx1"/>
                </a:solidFill>
              </a:rPr>
              <a:t>Determine if changes need to be made.</a:t>
            </a:r>
            <a:endParaRPr lang="en-US" sz="1100" b="1" dirty="0">
              <a:solidFill>
                <a:schemeClr val="tx1"/>
              </a:solidFill>
            </a:endParaRPr>
          </a:p>
        </p:txBody>
      </p:sp>
    </p:spTree>
    <p:custDataLst>
      <p:tags r:id="rId1"/>
    </p:custDataLst>
    <p:extLst>
      <p:ext uri="{BB962C8B-B14F-4D97-AF65-F5344CB8AC3E}">
        <p14:creationId xmlns:p14="http://schemas.microsoft.com/office/powerpoint/2010/main" val="231357244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28153" y="1398322"/>
            <a:ext cx="3784821" cy="4197259"/>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idx="1"/>
          </p:nvPr>
        </p:nvSpPr>
        <p:spPr/>
        <p:txBody>
          <a:bodyPr/>
          <a:lstStyle/>
          <a:p>
            <a:pPr marL="0" indent="0">
              <a:buNone/>
            </a:pPr>
            <a:r>
              <a:rPr lang="en-US" dirty="0"/>
              <a:t> </a:t>
            </a:r>
          </a:p>
        </p:txBody>
      </p:sp>
      <p:sp>
        <p:nvSpPr>
          <p:cNvPr id="3" name="Title 2"/>
          <p:cNvSpPr>
            <a:spLocks noGrp="1"/>
          </p:cNvSpPr>
          <p:nvPr>
            <p:ph type="title"/>
          </p:nvPr>
        </p:nvSpPr>
        <p:spPr>
          <a:xfrm>
            <a:off x="33233" y="40224"/>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Types of Concurrent Hires</a:t>
            </a:r>
          </a:p>
        </p:txBody>
      </p:sp>
      <p:sp>
        <p:nvSpPr>
          <p:cNvPr id="5" name="TextBox 4"/>
          <p:cNvSpPr txBox="1"/>
          <p:nvPr/>
        </p:nvSpPr>
        <p:spPr>
          <a:xfrm>
            <a:off x="1021456" y="1676617"/>
            <a:ext cx="3125368" cy="1600438"/>
          </a:xfrm>
          <a:prstGeom prst="rect">
            <a:avLst/>
          </a:prstGeom>
          <a:noFill/>
        </p:spPr>
        <p:txBody>
          <a:bodyPr wrap="square" rtlCol="0">
            <a:spAutoFit/>
          </a:bodyPr>
          <a:lstStyle/>
          <a:p>
            <a:pPr algn="ctr"/>
            <a:r>
              <a:rPr lang="en-US" sz="2000" b="1" u="sng" dirty="0"/>
              <a:t>Inter-location</a:t>
            </a:r>
          </a:p>
          <a:p>
            <a:pPr algn="ctr"/>
            <a:r>
              <a:rPr lang="en-US" sz="2000" b="1" u="sng" dirty="0"/>
              <a:t>(Multiple-Location)  </a:t>
            </a:r>
          </a:p>
          <a:p>
            <a:pPr algn="ctr"/>
            <a:r>
              <a:rPr lang="en-US" sz="2000" b="1" dirty="0"/>
              <a:t>across multiple Business Units*</a:t>
            </a:r>
          </a:p>
          <a:p>
            <a:endParaRPr lang="en-US" dirty="0"/>
          </a:p>
        </p:txBody>
      </p:sp>
      <p:sp>
        <p:nvSpPr>
          <p:cNvPr id="18" name="Rounded Rectangle 17"/>
          <p:cNvSpPr/>
          <p:nvPr/>
        </p:nvSpPr>
        <p:spPr>
          <a:xfrm>
            <a:off x="4683762" y="1398323"/>
            <a:ext cx="3917978" cy="4197258"/>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1829920" y="3004390"/>
            <a:ext cx="1381286" cy="1381286"/>
          </a:xfrm>
          <a:prstGeom prst="rect">
            <a:avLst/>
          </a:prstGeom>
        </p:spPr>
      </p:pic>
      <p:sp>
        <p:nvSpPr>
          <p:cNvPr id="8" name="TextBox 7"/>
          <p:cNvSpPr txBox="1"/>
          <p:nvPr/>
        </p:nvSpPr>
        <p:spPr>
          <a:xfrm>
            <a:off x="4743254" y="1661510"/>
            <a:ext cx="3658106" cy="707886"/>
          </a:xfrm>
          <a:prstGeom prst="rect">
            <a:avLst/>
          </a:prstGeom>
          <a:noFill/>
        </p:spPr>
        <p:txBody>
          <a:bodyPr wrap="square" rtlCol="0">
            <a:spAutoFit/>
          </a:bodyPr>
          <a:lstStyle/>
          <a:p>
            <a:pPr algn="ctr"/>
            <a:r>
              <a:rPr lang="en-US" sz="2000" b="1" u="sng" dirty="0"/>
              <a:t>Intra-location</a:t>
            </a:r>
            <a:r>
              <a:rPr lang="en-US" sz="2000" b="1" dirty="0"/>
              <a:t> </a:t>
            </a:r>
          </a:p>
          <a:p>
            <a:pPr algn="ctr"/>
            <a:r>
              <a:rPr lang="en-US" sz="2000" b="1" dirty="0"/>
              <a:t>within Business Units**</a:t>
            </a:r>
            <a:endParaRPr lang="en-US" dirty="0"/>
          </a:p>
        </p:txBody>
      </p:sp>
      <p:sp>
        <p:nvSpPr>
          <p:cNvPr id="20" name="TextBox 19"/>
          <p:cNvSpPr txBox="1"/>
          <p:nvPr/>
        </p:nvSpPr>
        <p:spPr>
          <a:xfrm>
            <a:off x="4976002" y="4475697"/>
            <a:ext cx="3539348" cy="1077218"/>
          </a:xfrm>
          <a:prstGeom prst="rect">
            <a:avLst/>
          </a:prstGeom>
          <a:noFill/>
        </p:spPr>
        <p:txBody>
          <a:bodyPr wrap="square" rtlCol="0">
            <a:spAutoFit/>
          </a:bodyPr>
          <a:lstStyle/>
          <a:p>
            <a:r>
              <a:rPr lang="en-US" sz="1600" i="1" dirty="0"/>
              <a:t>* For the purpose of the Intra-location Concurrent Jobs process UCI Campus and Medical Center are considered one Business Unit. </a:t>
            </a:r>
          </a:p>
        </p:txBody>
      </p:sp>
      <p:pic>
        <p:nvPicPr>
          <p:cNvPr id="11" name="Picture 10"/>
          <p:cNvPicPr>
            <a:picLocks noChangeAspect="1"/>
          </p:cNvPicPr>
          <p:nvPr/>
        </p:nvPicPr>
        <p:blipFill>
          <a:blip r:embed="rId5"/>
          <a:stretch>
            <a:fillRect/>
          </a:stretch>
        </p:blipFill>
        <p:spPr>
          <a:xfrm>
            <a:off x="5824525" y="2910120"/>
            <a:ext cx="1436069" cy="1431989"/>
          </a:xfrm>
          <a:prstGeom prst="rect">
            <a:avLst/>
          </a:prstGeom>
        </p:spPr>
      </p:pic>
      <p:sp>
        <p:nvSpPr>
          <p:cNvPr id="9" name="TextBox 8"/>
          <p:cNvSpPr txBox="1"/>
          <p:nvPr/>
        </p:nvSpPr>
        <p:spPr>
          <a:xfrm>
            <a:off x="669019" y="4790835"/>
            <a:ext cx="3743955" cy="584775"/>
          </a:xfrm>
          <a:prstGeom prst="rect">
            <a:avLst/>
          </a:prstGeom>
          <a:noFill/>
        </p:spPr>
        <p:txBody>
          <a:bodyPr wrap="square" rtlCol="0">
            <a:spAutoFit/>
          </a:bodyPr>
          <a:lstStyle/>
          <a:p>
            <a:pPr algn="ctr"/>
            <a:r>
              <a:rPr lang="en-US" sz="1600" i="1" dirty="0"/>
              <a:t>*Business Units refer to individual UC Locations (ex: UCLA to UCI)</a:t>
            </a:r>
          </a:p>
        </p:txBody>
      </p:sp>
    </p:spTree>
    <p:custDataLst>
      <p:tags r:id="rId1"/>
    </p:custDataLst>
    <p:extLst>
      <p:ext uri="{BB962C8B-B14F-4D97-AF65-F5344CB8AC3E}">
        <p14:creationId xmlns:p14="http://schemas.microsoft.com/office/powerpoint/2010/main" val="269568753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6184"/>
            <a:ext cx="8229600" cy="4800600"/>
          </a:xfrm>
        </p:spPr>
        <p:txBody>
          <a:bodyPr>
            <a:normAutofit/>
          </a:bodyPr>
          <a:lstStyle/>
          <a:p>
            <a:pPr>
              <a:buClr>
                <a:srgbClr val="09548D"/>
              </a:buClr>
              <a:buFont typeface="Arial" panose="020B0604020202020204" pitchFamily="34" charset="0"/>
              <a:buChar char="♦"/>
            </a:pPr>
            <a:r>
              <a:rPr lang="en-US" sz="1800" dirty="0"/>
              <a:t>Multi-location jobs </a:t>
            </a:r>
            <a:r>
              <a:rPr lang="en-US" sz="1800" dirty="0" smtClean="0"/>
              <a:t>are </a:t>
            </a:r>
            <a:r>
              <a:rPr lang="en-US" sz="1800" dirty="0"/>
              <a:t>when an employee works for two or more UC Locations simultaneously (e.g., UCI and UC San Diego)</a:t>
            </a:r>
          </a:p>
          <a:p>
            <a:pPr>
              <a:buClr>
                <a:srgbClr val="09548D"/>
              </a:buClr>
              <a:buFont typeface="Arial" panose="020B0604020202020204" pitchFamily="34" charset="0"/>
              <a:buChar char="♦"/>
            </a:pPr>
            <a:r>
              <a:rPr lang="en-US" sz="1800" dirty="0"/>
              <a:t>As an employee can only be paid by one location, when an employee is employed by 2 or more locations at once, one location is designated as the "Home" location. The non-Home location is considered the "Host" location.  </a:t>
            </a:r>
          </a:p>
          <a:p>
            <a:endParaRPr lang="en-US" sz="1800" dirty="0"/>
          </a:p>
        </p:txBody>
      </p:sp>
      <p:sp>
        <p:nvSpPr>
          <p:cNvPr id="3" name="Title 2"/>
          <p:cNvSpPr>
            <a:spLocks noGrp="1"/>
          </p:cNvSpPr>
          <p:nvPr>
            <p:ph type="title"/>
          </p:nvPr>
        </p:nvSpPr>
        <p:spPr>
          <a:xfrm>
            <a:off x="146844" y="40224"/>
            <a:ext cx="8997155"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Multi-location Jobs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393" y="2783376"/>
            <a:ext cx="2143125" cy="21431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7929" y="2785301"/>
            <a:ext cx="2143125" cy="214312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677770">
            <a:off x="4220448" y="3653913"/>
            <a:ext cx="840754" cy="840754"/>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5686" y="3789340"/>
            <a:ext cx="946537" cy="946537"/>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6222" y="3789340"/>
            <a:ext cx="946537" cy="946537"/>
          </a:xfrm>
          <a:prstGeom prst="rect">
            <a:avLst/>
          </a:prstGeom>
        </p:spPr>
      </p:pic>
      <p:sp>
        <p:nvSpPr>
          <p:cNvPr id="5" name="TextBox 4"/>
          <p:cNvSpPr txBox="1"/>
          <p:nvPr/>
        </p:nvSpPr>
        <p:spPr>
          <a:xfrm>
            <a:off x="2127416" y="5287009"/>
            <a:ext cx="1675052" cy="738664"/>
          </a:xfrm>
          <a:prstGeom prst="rect">
            <a:avLst/>
          </a:prstGeom>
          <a:noFill/>
        </p:spPr>
        <p:txBody>
          <a:bodyPr wrap="square" rtlCol="0">
            <a:spAutoFit/>
          </a:bodyPr>
          <a:lstStyle/>
          <a:p>
            <a:pPr algn="ctr"/>
            <a:r>
              <a:rPr lang="en-US" sz="1400" b="1" dirty="0" smtClean="0"/>
              <a:t>UCI</a:t>
            </a:r>
            <a:endParaRPr lang="en-US" sz="1400" b="1" dirty="0"/>
          </a:p>
          <a:p>
            <a:pPr algn="ctr"/>
            <a:r>
              <a:rPr lang="en-US" sz="1400" dirty="0"/>
              <a:t>(where the primary job exists)</a:t>
            </a:r>
          </a:p>
        </p:txBody>
      </p:sp>
      <p:sp>
        <p:nvSpPr>
          <p:cNvPr id="15" name="TextBox 14"/>
          <p:cNvSpPr txBox="1"/>
          <p:nvPr/>
        </p:nvSpPr>
        <p:spPr>
          <a:xfrm>
            <a:off x="5235316" y="5145870"/>
            <a:ext cx="1909090" cy="954107"/>
          </a:xfrm>
          <a:prstGeom prst="rect">
            <a:avLst/>
          </a:prstGeom>
          <a:noFill/>
        </p:spPr>
        <p:txBody>
          <a:bodyPr wrap="square" rtlCol="0">
            <a:spAutoFit/>
          </a:bodyPr>
          <a:lstStyle/>
          <a:p>
            <a:pPr algn="ctr"/>
            <a:r>
              <a:rPr lang="en-US" sz="1400" b="1" dirty="0"/>
              <a:t>Receiving Location </a:t>
            </a:r>
          </a:p>
          <a:p>
            <a:pPr algn="ctr"/>
            <a:r>
              <a:rPr lang="en-US" sz="1400" dirty="0"/>
              <a:t>(the location adding employment to existing </a:t>
            </a:r>
            <a:r>
              <a:rPr lang="en-US" sz="1400" dirty="0" smtClean="0"/>
              <a:t>job record. )</a:t>
            </a:r>
            <a:endParaRPr lang="en-US" sz="1400" dirty="0"/>
          </a:p>
        </p:txBody>
      </p:sp>
      <p:sp>
        <p:nvSpPr>
          <p:cNvPr id="7" name="TextBox 6"/>
          <p:cNvSpPr txBox="1"/>
          <p:nvPr/>
        </p:nvSpPr>
        <p:spPr>
          <a:xfrm>
            <a:off x="2368645" y="4873299"/>
            <a:ext cx="1192594" cy="373705"/>
          </a:xfrm>
          <a:prstGeom prst="rect">
            <a:avLst/>
          </a:prstGeom>
          <a:noFill/>
        </p:spPr>
        <p:txBody>
          <a:bodyPr wrap="square" rtlCol="0">
            <a:spAutoFit/>
          </a:bodyPr>
          <a:lstStyle/>
          <a:p>
            <a:pPr algn="ctr"/>
            <a:r>
              <a:rPr lang="en-US" b="1" dirty="0"/>
              <a:t>HOME</a:t>
            </a:r>
          </a:p>
        </p:txBody>
      </p:sp>
      <p:sp>
        <p:nvSpPr>
          <p:cNvPr id="16" name="TextBox 15"/>
          <p:cNvSpPr txBox="1"/>
          <p:nvPr/>
        </p:nvSpPr>
        <p:spPr>
          <a:xfrm>
            <a:off x="5597208" y="4873299"/>
            <a:ext cx="1192594" cy="373705"/>
          </a:xfrm>
          <a:prstGeom prst="rect">
            <a:avLst/>
          </a:prstGeom>
          <a:noFill/>
        </p:spPr>
        <p:txBody>
          <a:bodyPr wrap="square" rtlCol="0">
            <a:spAutoFit/>
          </a:bodyPr>
          <a:lstStyle/>
          <a:p>
            <a:pPr algn="ctr"/>
            <a:r>
              <a:rPr lang="en-US" b="1" dirty="0" smtClean="0"/>
              <a:t>HOST</a:t>
            </a:r>
            <a:endParaRPr lang="en-US" b="1" dirty="0"/>
          </a:p>
        </p:txBody>
      </p:sp>
      <p:pic>
        <p:nvPicPr>
          <p:cNvPr id="21" name="Picture 20"/>
          <p:cNvPicPr>
            <a:picLocks noChangeAspect="1"/>
          </p:cNvPicPr>
          <p:nvPr/>
        </p:nvPicPr>
        <p:blipFill>
          <a:blip r:embed="rId8"/>
          <a:stretch>
            <a:fillRect/>
          </a:stretch>
        </p:blipFill>
        <p:spPr>
          <a:xfrm>
            <a:off x="146844" y="3304739"/>
            <a:ext cx="1614617" cy="1621762"/>
          </a:xfrm>
          <a:prstGeom prst="rect">
            <a:avLst/>
          </a:prstGeom>
        </p:spPr>
      </p:pic>
    </p:spTree>
    <p:custDataLst>
      <p:tags r:id="rId1"/>
    </p:custDataLst>
    <p:extLst>
      <p:ext uri="{BB962C8B-B14F-4D97-AF65-F5344CB8AC3E}">
        <p14:creationId xmlns:p14="http://schemas.microsoft.com/office/powerpoint/2010/main" val="13118854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824259"/>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95534" y="40224"/>
            <a:ext cx="9253181" cy="850911"/>
          </a:xfrm>
        </p:spPr>
        <p:txBody>
          <a:bodyPr>
            <a:normAutofit/>
          </a:bodyPr>
          <a:lstStyle/>
          <a:p>
            <a:r>
              <a:rPr lang="en-US" sz="3200" dirty="0"/>
              <a:t>Multi-location Jobs Process Overview </a:t>
            </a:r>
          </a:p>
        </p:txBody>
      </p:sp>
      <p:sp>
        <p:nvSpPr>
          <p:cNvPr id="2" name="TextBox 1"/>
          <p:cNvSpPr txBox="1"/>
          <p:nvPr/>
        </p:nvSpPr>
        <p:spPr>
          <a:xfrm>
            <a:off x="1501254" y="1261770"/>
            <a:ext cx="7445797" cy="830997"/>
          </a:xfrm>
          <a:prstGeom prst="rect">
            <a:avLst/>
          </a:prstGeom>
          <a:noFill/>
        </p:spPr>
        <p:txBody>
          <a:bodyPr wrap="square" rtlCol="0">
            <a:spAutoFit/>
          </a:bodyPr>
          <a:lstStyle/>
          <a:p>
            <a:r>
              <a:rPr lang="en-US" sz="2400" dirty="0"/>
              <a:t>Process Overview for Inter-location Hires when both locations are on UCPath.  </a:t>
            </a:r>
          </a:p>
        </p:txBody>
      </p:sp>
      <p:pic>
        <p:nvPicPr>
          <p:cNvPr id="7" name="Picture 6"/>
          <p:cNvPicPr>
            <a:picLocks noChangeAspect="1"/>
          </p:cNvPicPr>
          <p:nvPr/>
        </p:nvPicPr>
        <p:blipFill>
          <a:blip r:embed="rId8"/>
          <a:stretch>
            <a:fillRect/>
          </a:stretch>
        </p:blipFill>
        <p:spPr>
          <a:xfrm>
            <a:off x="257221" y="1175823"/>
            <a:ext cx="1102571" cy="1099439"/>
          </a:xfrm>
          <a:prstGeom prst="rect">
            <a:avLst/>
          </a:prstGeom>
        </p:spPr>
      </p:pic>
    </p:spTree>
    <p:custDataLst>
      <p:tags r:id="rId1"/>
    </p:custDataLst>
    <p:extLst>
      <p:ext uri="{BB962C8B-B14F-4D97-AF65-F5344CB8AC3E}">
        <p14:creationId xmlns:p14="http://schemas.microsoft.com/office/powerpoint/2010/main" val="380514201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9960" y="1101316"/>
            <a:ext cx="9034040" cy="4800600"/>
          </a:xfrm>
        </p:spPr>
        <p:txBody>
          <a:bodyPr>
            <a:normAutofit/>
          </a:bodyPr>
          <a:lstStyle/>
          <a:p>
            <a:pPr>
              <a:buClr>
                <a:srgbClr val="09548D"/>
              </a:buClr>
              <a:buFont typeface="Arial" panose="020B0604020202020204" pitchFamily="34" charset="0"/>
              <a:buChar char="♦"/>
            </a:pPr>
            <a:r>
              <a:rPr lang="en-US" sz="2000" dirty="0"/>
              <a:t>If a concurrent job is between multiple Locations, the </a:t>
            </a:r>
            <a:r>
              <a:rPr lang="en-US" sz="2000" b="1" dirty="0" smtClean="0"/>
              <a:t>Host</a:t>
            </a:r>
            <a:r>
              <a:rPr lang="en-US" sz="2000" dirty="0" smtClean="0"/>
              <a:t> Location </a:t>
            </a:r>
            <a:r>
              <a:rPr lang="en-US" sz="2000" dirty="0"/>
              <a:t>must complete a Multi-Location Agreement (MLA) form </a:t>
            </a:r>
            <a:r>
              <a:rPr lang="en-US" sz="2000" dirty="0" smtClean="0"/>
              <a:t>and have it signed by the Home location. </a:t>
            </a:r>
          </a:p>
          <a:p>
            <a:pPr>
              <a:buClr>
                <a:srgbClr val="09548D"/>
              </a:buClr>
              <a:buFont typeface="Arial" panose="020B0604020202020204" pitchFamily="34" charset="0"/>
              <a:buChar char="♦"/>
            </a:pPr>
            <a:r>
              <a:rPr lang="en-US" sz="2000" dirty="0" smtClean="0"/>
              <a:t>Host location will need to attach MLA </a:t>
            </a:r>
            <a:r>
              <a:rPr lang="en-US" sz="2000" dirty="0"/>
              <a:t>to the concurrent hire template transaction.</a:t>
            </a:r>
          </a:p>
          <a:p>
            <a:pPr>
              <a:buClr>
                <a:srgbClr val="09548D"/>
              </a:buClr>
              <a:buFont typeface="Arial" panose="020B0604020202020204" pitchFamily="34" charset="0"/>
              <a:buChar char="♦"/>
            </a:pPr>
            <a:r>
              <a:rPr lang="en-US" sz="2000" dirty="0"/>
              <a:t>Until all Locations are live on UCPath, use the following guidelines for new concurrent jobs </a:t>
            </a:r>
            <a:r>
              <a:rPr lang="en-US" sz="2000" dirty="0" smtClean="0"/>
              <a:t>between multiple </a:t>
            </a:r>
            <a:r>
              <a:rPr lang="en-US" sz="2000" dirty="0"/>
              <a:t>Locations.</a:t>
            </a:r>
          </a:p>
          <a:p>
            <a:pPr>
              <a:buClr>
                <a:srgbClr val="09548D"/>
              </a:buClr>
              <a:buFont typeface="Arial" panose="020B0604020202020204" pitchFamily="34" charset="0"/>
              <a:buChar char="♦"/>
            </a:pPr>
            <a:endParaRPr lang="en-US" sz="2000" dirty="0"/>
          </a:p>
        </p:txBody>
      </p:sp>
      <p:sp>
        <p:nvSpPr>
          <p:cNvPr id="5" name="Title 4"/>
          <p:cNvSpPr>
            <a:spLocks noGrp="1"/>
          </p:cNvSpPr>
          <p:nvPr>
            <p:ph type="title"/>
          </p:nvPr>
        </p:nvSpPr>
        <p:spPr>
          <a:xfrm>
            <a:off x="109958" y="-33493"/>
            <a:ext cx="9034041" cy="960120"/>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Multi-Location Agreement Form </a:t>
            </a:r>
            <a:r>
              <a:rPr lang="en-US" sz="2800" b="1" dirty="0">
                <a:solidFill>
                  <a:srgbClr val="1E4386"/>
                </a:solidFill>
                <a:latin typeface="Arial" panose="020B0604020202020204" pitchFamily="34" charset="0"/>
                <a:cs typeface="Arial" panose="020B0604020202020204" pitchFamily="34" charset="0"/>
              </a:rPr>
              <a:t>(MLA)</a:t>
            </a:r>
          </a:p>
        </p:txBody>
      </p:sp>
      <p:graphicFrame>
        <p:nvGraphicFramePr>
          <p:cNvPr id="7" name="Content Placeholder 3"/>
          <p:cNvGraphicFramePr>
            <a:graphicFrameLocks/>
          </p:cNvGraphicFramePr>
          <p:nvPr>
            <p:extLst/>
          </p:nvPr>
        </p:nvGraphicFramePr>
        <p:xfrm>
          <a:off x="403524" y="3290600"/>
          <a:ext cx="8336952" cy="2920130"/>
        </p:xfrm>
        <a:graphic>
          <a:graphicData uri="http://schemas.openxmlformats.org/drawingml/2006/table">
            <a:tbl>
              <a:tblPr firstRow="1" bandRow="1" bandCol="1">
                <a:tableStyleId>{F2DE63D5-997A-4646-A377-4702673A728D}</a:tableStyleId>
              </a:tblPr>
              <a:tblGrid>
                <a:gridCol w="938354">
                  <a:extLst>
                    <a:ext uri="{9D8B030D-6E8A-4147-A177-3AD203B41FA5}">
                      <a16:colId xmlns:a16="http://schemas.microsoft.com/office/drawing/2014/main" val="20000"/>
                    </a:ext>
                  </a:extLst>
                </a:gridCol>
                <a:gridCol w="938354">
                  <a:extLst>
                    <a:ext uri="{9D8B030D-6E8A-4147-A177-3AD203B41FA5}">
                      <a16:colId xmlns:a16="http://schemas.microsoft.com/office/drawing/2014/main" val="20001"/>
                    </a:ext>
                  </a:extLst>
                </a:gridCol>
                <a:gridCol w="3230122">
                  <a:extLst>
                    <a:ext uri="{9D8B030D-6E8A-4147-A177-3AD203B41FA5}">
                      <a16:colId xmlns:a16="http://schemas.microsoft.com/office/drawing/2014/main" val="20002"/>
                    </a:ext>
                  </a:extLst>
                </a:gridCol>
                <a:gridCol w="3230122">
                  <a:extLst>
                    <a:ext uri="{9D8B030D-6E8A-4147-A177-3AD203B41FA5}">
                      <a16:colId xmlns:a16="http://schemas.microsoft.com/office/drawing/2014/main" val="20003"/>
                    </a:ext>
                  </a:extLst>
                </a:gridCol>
              </a:tblGrid>
              <a:tr h="370840">
                <a:tc>
                  <a:txBody>
                    <a:bodyPr/>
                    <a:lstStyle/>
                    <a:p>
                      <a:pPr algn="ctr"/>
                      <a:r>
                        <a:rPr lang="en-US" sz="1600" dirty="0" smtClean="0"/>
                        <a:t>Host</a:t>
                      </a:r>
                      <a:endParaRPr lang="en-US" sz="1600" dirty="0"/>
                    </a:p>
                  </a:txBody>
                  <a:tcPr>
                    <a:solidFill>
                      <a:schemeClr val="accent2"/>
                    </a:solidFill>
                  </a:tcPr>
                </a:tc>
                <a:tc>
                  <a:txBody>
                    <a:bodyPr/>
                    <a:lstStyle/>
                    <a:p>
                      <a:pPr algn="ctr"/>
                      <a:r>
                        <a:rPr lang="en-US" sz="1600" dirty="0" smtClean="0"/>
                        <a:t>Home</a:t>
                      </a:r>
                      <a:endParaRPr lang="en-US" sz="1600" dirty="0"/>
                    </a:p>
                  </a:txBody>
                  <a:tcPr>
                    <a:solidFill>
                      <a:schemeClr val="accent2"/>
                    </a:solidFill>
                  </a:tcPr>
                </a:tc>
                <a:tc>
                  <a:txBody>
                    <a:bodyPr/>
                    <a:lstStyle/>
                    <a:p>
                      <a:pPr algn="ctr"/>
                      <a:r>
                        <a:rPr lang="en-US" sz="1600" dirty="0" smtClean="0"/>
                        <a:t>Receiving Location (Host)</a:t>
                      </a:r>
                      <a:endParaRPr lang="en-US" sz="1600" dirty="0"/>
                    </a:p>
                  </a:txBody>
                  <a:tcPr>
                    <a:solidFill>
                      <a:schemeClr val="accent2"/>
                    </a:solidFill>
                  </a:tcPr>
                </a:tc>
                <a:tc>
                  <a:txBody>
                    <a:bodyPr/>
                    <a:lstStyle/>
                    <a:p>
                      <a:pPr algn="ctr"/>
                      <a:r>
                        <a:rPr lang="en-US" sz="1600" dirty="0"/>
                        <a:t>Originating Location (Home)</a:t>
                      </a:r>
                    </a:p>
                  </a:txBody>
                  <a:tcPr>
                    <a:solidFill>
                      <a:schemeClr val="accent2"/>
                    </a:solidFill>
                  </a:tcPr>
                </a:tc>
                <a:extLst>
                  <a:ext uri="{0D108BD9-81ED-4DB2-BD59-A6C34878D82A}">
                    <a16:rowId xmlns:a16="http://schemas.microsoft.com/office/drawing/2014/main" val="10000"/>
                  </a:ext>
                </a:extLst>
              </a:tr>
              <a:tr h="370840">
                <a:tc>
                  <a:txBody>
                    <a:bodyPr/>
                    <a:lstStyle/>
                    <a:p>
                      <a:pPr algn="ctr"/>
                      <a:r>
                        <a:rPr lang="en-US" sz="1600" dirty="0"/>
                        <a:t>UCPath</a:t>
                      </a:r>
                    </a:p>
                  </a:txBody>
                  <a:tcPr anchor="ctr"/>
                </a:tc>
                <a:tc>
                  <a:txBody>
                    <a:bodyPr/>
                    <a:lstStyle/>
                    <a:p>
                      <a:pPr algn="ctr"/>
                      <a:r>
                        <a:rPr lang="en-US" sz="1600" dirty="0"/>
                        <a:t>UCPath</a:t>
                      </a:r>
                    </a:p>
                  </a:txBody>
                  <a:tcPr anchor="ctr"/>
                </a:tc>
                <a:tc>
                  <a:txBody>
                    <a:bodyPr/>
                    <a:lstStyle/>
                    <a:p>
                      <a:pPr algn="l"/>
                      <a:r>
                        <a:rPr lang="en-US" sz="1600" dirty="0"/>
                        <a:t>Submit concurrent hire template with </a:t>
                      </a:r>
                      <a:r>
                        <a:rPr lang="en-US" sz="1600" dirty="0" smtClean="0"/>
                        <a:t>MLA attached.</a:t>
                      </a:r>
                      <a:endParaRPr lang="en-US" sz="1600" dirty="0"/>
                    </a:p>
                  </a:txBody>
                  <a:tcPr anchor="ctr"/>
                </a:tc>
                <a:tc>
                  <a:txBody>
                    <a:bodyPr/>
                    <a:lstStyle/>
                    <a:p>
                      <a:pPr algn="l"/>
                      <a:r>
                        <a:rPr lang="en-US" sz="1600" dirty="0"/>
                        <a:t>Coordinate with receiving </a:t>
                      </a:r>
                      <a:r>
                        <a:rPr lang="en-US" sz="1600" dirty="0" smtClean="0"/>
                        <a:t>location </a:t>
                      </a:r>
                      <a:r>
                        <a:rPr lang="en-US" sz="1600" dirty="0"/>
                        <a:t>and</a:t>
                      </a:r>
                      <a:r>
                        <a:rPr lang="en-US" sz="1600" baseline="0" dirty="0"/>
                        <a:t> make any applicable data changes.</a:t>
                      </a:r>
                      <a:endParaRPr lang="en-US" sz="1600" dirty="0"/>
                    </a:p>
                  </a:txBody>
                  <a:tcPr anchor="ctr"/>
                </a:tc>
                <a:extLst>
                  <a:ext uri="{0D108BD9-81ED-4DB2-BD59-A6C34878D82A}">
                    <a16:rowId xmlns:a16="http://schemas.microsoft.com/office/drawing/2014/main" val="10001"/>
                  </a:ext>
                </a:extLst>
              </a:tr>
              <a:tr h="1147210">
                <a:tc>
                  <a:txBody>
                    <a:bodyPr/>
                    <a:lstStyle/>
                    <a:p>
                      <a:pPr algn="ctr"/>
                      <a:r>
                        <a:rPr lang="en-US" sz="1600" dirty="0"/>
                        <a:t>UCPath</a:t>
                      </a:r>
                    </a:p>
                  </a:txBody>
                  <a:tcPr anchor="ctr"/>
                </a:tc>
                <a:tc>
                  <a:txBody>
                    <a:bodyPr/>
                    <a:lstStyle/>
                    <a:p>
                      <a:pPr algn="ctr"/>
                      <a:r>
                        <a:rPr lang="en-US" sz="1600" dirty="0"/>
                        <a:t>PPS</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Submit Contingent</a:t>
                      </a:r>
                      <a:r>
                        <a:rPr lang="en-US" sz="1600" baseline="0" dirty="0" smtClean="0"/>
                        <a:t> Worker template </a:t>
                      </a:r>
                      <a:r>
                        <a:rPr lang="en-US" sz="1600" dirty="0" smtClean="0"/>
                        <a:t>with MLA attached and use Job Code CWR017 (UC Employee-Different Business Unit).</a:t>
                      </a:r>
                    </a:p>
                  </a:txBody>
                  <a:tcPr anchor="ctr"/>
                </a:tc>
                <a:tc>
                  <a:txBody>
                    <a:bodyPr/>
                    <a:lstStyle/>
                    <a:p>
                      <a:pPr algn="l"/>
                      <a:r>
                        <a:rPr lang="en-US" sz="1600" dirty="0" smtClean="0"/>
                        <a:t>Continue local</a:t>
                      </a:r>
                      <a:r>
                        <a:rPr lang="en-US" sz="1600" baseline="0" dirty="0" smtClean="0"/>
                        <a:t> process for data changes, if applicable.</a:t>
                      </a:r>
                      <a:endParaRPr lang="en-US" sz="1600" dirty="0" smtClean="0"/>
                    </a:p>
                  </a:txBody>
                  <a:tcPr anchor="ctr"/>
                </a:tc>
                <a:extLst>
                  <a:ext uri="{0D108BD9-81ED-4DB2-BD59-A6C34878D82A}">
                    <a16:rowId xmlns:a16="http://schemas.microsoft.com/office/drawing/2014/main" val="10002"/>
                  </a:ext>
                </a:extLst>
              </a:tr>
              <a:tr h="370840">
                <a:tc>
                  <a:txBody>
                    <a:bodyPr/>
                    <a:lstStyle/>
                    <a:p>
                      <a:pPr algn="ctr"/>
                      <a:r>
                        <a:rPr lang="en-US" sz="1600" dirty="0"/>
                        <a:t>PPS</a:t>
                      </a:r>
                    </a:p>
                  </a:txBody>
                  <a:tcPr anchor="ctr"/>
                </a:tc>
                <a:tc>
                  <a:txBody>
                    <a:bodyPr/>
                    <a:lstStyle/>
                    <a:p>
                      <a:pPr algn="ctr"/>
                      <a:r>
                        <a:rPr lang="en-US" sz="1600" dirty="0"/>
                        <a:t>UCPath</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Complete MLA and send to originating Location. </a:t>
                      </a:r>
                    </a:p>
                  </a:txBody>
                  <a:tcPr anchor="ctr"/>
                </a:tc>
                <a:tc>
                  <a:txBody>
                    <a:bodyPr/>
                    <a:lstStyle/>
                    <a:p>
                      <a:pPr algn="l"/>
                      <a:r>
                        <a:rPr lang="en-US" sz="1600" dirty="0" smtClean="0"/>
                        <a:t>No UCPath changes</a:t>
                      </a:r>
                      <a:r>
                        <a:rPr lang="en-US" sz="1600" baseline="0" dirty="0" smtClean="0"/>
                        <a:t> needed. </a:t>
                      </a:r>
                      <a:endParaRPr lang="en-US" sz="1600" dirty="0"/>
                    </a:p>
                  </a:txBody>
                  <a:tcPr anchor="ct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46165147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2615" y="1794033"/>
            <a:ext cx="8227181" cy="4744652"/>
          </a:xfrm>
        </p:spPr>
        <p:txBody>
          <a:bodyPr vert="horz" lIns="91440" tIns="45720" rIns="91440" bIns="45720" rtlCol="0">
            <a:noAutofit/>
          </a:bodyPr>
          <a:lstStyle/>
          <a:p>
            <a:pPr marL="0" indent="0">
              <a:buNone/>
            </a:pPr>
            <a:r>
              <a:rPr lang="en-US" sz="4800" b="1"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Intra-location Concurrent Jobs</a:t>
            </a:r>
          </a:p>
        </p:txBody>
      </p:sp>
      <p:pic>
        <p:nvPicPr>
          <p:cNvPr id="4" name="Picture 3" descr="3 Ways to Work Two Part Time Jobs Instead of One Full Time Jo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206" y="3199576"/>
            <a:ext cx="4002121" cy="3001591"/>
          </a:xfrm>
          <a:prstGeom prst="rect">
            <a:avLst/>
          </a:prstGeom>
        </p:spPr>
      </p:pic>
    </p:spTree>
    <p:custDataLst>
      <p:tags r:id="rId1"/>
    </p:custDataLst>
    <p:extLst>
      <p:ext uri="{BB962C8B-B14F-4D97-AF65-F5344CB8AC3E}">
        <p14:creationId xmlns:p14="http://schemas.microsoft.com/office/powerpoint/2010/main" val="67598878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7038" y="2057400"/>
            <a:ext cx="8229600" cy="4800600"/>
          </a:xfrm>
        </p:spPr>
        <p:txBody>
          <a:bodyPr/>
          <a:lstStyle/>
          <a:p>
            <a:pPr marL="0" indent="0">
              <a:buNone/>
            </a:pPr>
            <a:r>
              <a:rPr lang="en-US" dirty="0"/>
              <a:t> </a:t>
            </a:r>
          </a:p>
        </p:txBody>
      </p:sp>
      <p:sp>
        <p:nvSpPr>
          <p:cNvPr id="3" name="Title 2"/>
          <p:cNvSpPr>
            <a:spLocks noGrp="1"/>
          </p:cNvSpPr>
          <p:nvPr>
            <p:ph type="title"/>
          </p:nvPr>
        </p:nvSpPr>
        <p:spPr>
          <a:xfrm>
            <a:off x="20883" y="40224"/>
            <a:ext cx="8227181"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Intra-location Concurrent Jobs </a:t>
            </a:r>
          </a:p>
        </p:txBody>
      </p:sp>
      <p:sp>
        <p:nvSpPr>
          <p:cNvPr id="6" name="TextBox 5"/>
          <p:cNvSpPr txBox="1"/>
          <p:nvPr/>
        </p:nvSpPr>
        <p:spPr>
          <a:xfrm>
            <a:off x="161686" y="1296020"/>
            <a:ext cx="8794952" cy="923330"/>
          </a:xfrm>
          <a:prstGeom prst="rect">
            <a:avLst/>
          </a:prstGeom>
          <a:noFill/>
        </p:spPr>
        <p:txBody>
          <a:bodyPr wrap="square" rtlCol="0">
            <a:spAutoFit/>
          </a:bodyPr>
          <a:lstStyle/>
          <a:p>
            <a:pPr marL="342900" indent="-342900">
              <a:lnSpc>
                <a:spcPct val="90000"/>
              </a:lnSpc>
              <a:spcBef>
                <a:spcPts val="1000"/>
              </a:spcBef>
              <a:buClr>
                <a:srgbClr val="0064A4"/>
              </a:buClr>
              <a:buFont typeface="Arial" panose="020B0604020202020204" pitchFamily="34" charset="0"/>
              <a:buChar char="♦"/>
            </a:pPr>
            <a:r>
              <a:rPr lang="en-US" sz="2000" dirty="0">
                <a:latin typeface="Arial" panose="020B0604020202020204" pitchFamily="34" charset="0"/>
                <a:cs typeface="Arial" panose="020B0604020202020204" pitchFamily="34" charset="0"/>
              </a:rPr>
              <a:t>Refers to an employee having two jobs within the same Location (concurrent employment at UCI Campus or at UCI Campus &amp; UCI Medical Center)</a:t>
            </a:r>
          </a:p>
        </p:txBody>
      </p:sp>
      <p:pic>
        <p:nvPicPr>
          <p:cNvPr id="7" name="Picture 6"/>
          <p:cNvPicPr>
            <a:picLocks noChangeAspect="1"/>
          </p:cNvPicPr>
          <p:nvPr/>
        </p:nvPicPr>
        <p:blipFill>
          <a:blip r:embed="rId3"/>
          <a:stretch>
            <a:fillRect/>
          </a:stretch>
        </p:blipFill>
        <p:spPr>
          <a:xfrm>
            <a:off x="749164" y="3007481"/>
            <a:ext cx="1645403" cy="164072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9644" y="2505085"/>
            <a:ext cx="2143125" cy="21431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0180" y="2507010"/>
            <a:ext cx="2143125" cy="214312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677770">
            <a:off x="4912699" y="3375622"/>
            <a:ext cx="840754" cy="84075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7937" y="3511049"/>
            <a:ext cx="946537" cy="94653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8473" y="3511049"/>
            <a:ext cx="946537" cy="946537"/>
          </a:xfrm>
          <a:prstGeom prst="rect">
            <a:avLst/>
          </a:prstGeom>
        </p:spPr>
      </p:pic>
      <p:sp>
        <p:nvSpPr>
          <p:cNvPr id="13" name="TextBox 12"/>
          <p:cNvSpPr txBox="1"/>
          <p:nvPr/>
        </p:nvSpPr>
        <p:spPr>
          <a:xfrm>
            <a:off x="2819667" y="4681332"/>
            <a:ext cx="1675052" cy="954107"/>
          </a:xfrm>
          <a:prstGeom prst="rect">
            <a:avLst/>
          </a:prstGeom>
          <a:noFill/>
        </p:spPr>
        <p:txBody>
          <a:bodyPr wrap="square" rtlCol="0">
            <a:spAutoFit/>
          </a:bodyPr>
          <a:lstStyle/>
          <a:p>
            <a:pPr algn="ctr"/>
            <a:r>
              <a:rPr lang="en-US" sz="1400" b="1" dirty="0"/>
              <a:t>Originating Department</a:t>
            </a:r>
          </a:p>
          <a:p>
            <a:pPr algn="ctr"/>
            <a:r>
              <a:rPr lang="en-US" sz="1400" dirty="0"/>
              <a:t>(where the current job exists)</a:t>
            </a:r>
          </a:p>
        </p:txBody>
      </p:sp>
      <p:sp>
        <p:nvSpPr>
          <p:cNvPr id="14" name="TextBox 13"/>
          <p:cNvSpPr txBox="1"/>
          <p:nvPr/>
        </p:nvSpPr>
        <p:spPr>
          <a:xfrm>
            <a:off x="6203149" y="4525607"/>
            <a:ext cx="1324510" cy="1169551"/>
          </a:xfrm>
          <a:prstGeom prst="rect">
            <a:avLst/>
          </a:prstGeom>
          <a:noFill/>
        </p:spPr>
        <p:txBody>
          <a:bodyPr wrap="square" rtlCol="0">
            <a:spAutoFit/>
          </a:bodyPr>
          <a:lstStyle/>
          <a:p>
            <a:pPr algn="ctr"/>
            <a:r>
              <a:rPr lang="en-US" sz="1400" b="1" dirty="0"/>
              <a:t>Receiving Department</a:t>
            </a:r>
          </a:p>
          <a:p>
            <a:pPr algn="ctr"/>
            <a:r>
              <a:rPr lang="en-US" sz="1400" dirty="0"/>
              <a:t>(where the new job is being created) </a:t>
            </a:r>
          </a:p>
        </p:txBody>
      </p:sp>
    </p:spTree>
    <p:custDataLst>
      <p:tags r:id="rId1"/>
    </p:custDataLst>
    <p:extLst>
      <p:ext uri="{BB962C8B-B14F-4D97-AF65-F5344CB8AC3E}">
        <p14:creationId xmlns:p14="http://schemas.microsoft.com/office/powerpoint/2010/main" val="143245058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285750" y="20574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150125" y="40224"/>
            <a:ext cx="8536675" cy="850911"/>
          </a:xfrm>
        </p:spPr>
        <p:txBody>
          <a:bodyPr>
            <a:noAutofit/>
          </a:bodyPr>
          <a:lstStyle/>
          <a:p>
            <a:r>
              <a:rPr lang="en-US" sz="2800" dirty="0"/>
              <a:t>Intra-location Concurrent Jobs – Process Overview  </a:t>
            </a:r>
          </a:p>
        </p:txBody>
      </p:sp>
      <p:pic>
        <p:nvPicPr>
          <p:cNvPr id="7" name="Picture 6"/>
          <p:cNvPicPr>
            <a:picLocks noChangeAspect="1"/>
          </p:cNvPicPr>
          <p:nvPr/>
        </p:nvPicPr>
        <p:blipFill>
          <a:blip r:embed="rId8"/>
          <a:stretch>
            <a:fillRect/>
          </a:stretch>
        </p:blipFill>
        <p:spPr>
          <a:xfrm>
            <a:off x="257221" y="1175823"/>
            <a:ext cx="1102571" cy="1099439"/>
          </a:xfrm>
          <a:prstGeom prst="rect">
            <a:avLst/>
          </a:prstGeom>
        </p:spPr>
      </p:pic>
      <p:sp>
        <p:nvSpPr>
          <p:cNvPr id="2" name="TextBox 1"/>
          <p:cNvSpPr txBox="1"/>
          <p:nvPr/>
        </p:nvSpPr>
        <p:spPr>
          <a:xfrm>
            <a:off x="1501253" y="1371600"/>
            <a:ext cx="6208903" cy="707886"/>
          </a:xfrm>
          <a:prstGeom prst="rect">
            <a:avLst/>
          </a:prstGeom>
          <a:noFill/>
        </p:spPr>
        <p:txBody>
          <a:bodyPr wrap="square" rtlCol="0">
            <a:spAutoFit/>
          </a:bodyPr>
          <a:lstStyle/>
          <a:p>
            <a:r>
              <a:rPr lang="en-US" sz="2000" dirty="0"/>
              <a:t>This is a Business Process for Intra-location Concurrent Hires. </a:t>
            </a:r>
          </a:p>
        </p:txBody>
      </p:sp>
    </p:spTree>
    <p:custDataLst>
      <p:tags r:id="rId1"/>
    </p:custDataLst>
    <p:extLst>
      <p:ext uri="{BB962C8B-B14F-4D97-AF65-F5344CB8AC3E}">
        <p14:creationId xmlns:p14="http://schemas.microsoft.com/office/powerpoint/2010/main" val="39437625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534" y="40224"/>
            <a:ext cx="9416955" cy="850911"/>
          </a:xfrm>
        </p:spPr>
        <p:txBody>
          <a:bodyPr vert="horz" lIns="91440" tIns="45720" rIns="91440" bIns="45720" rtlCol="0" anchor="ctr">
            <a:noAutofit/>
          </a:bodyPr>
          <a:lstStyle/>
          <a:p>
            <a:r>
              <a:rPr lang="en-US" sz="3200" b="1" dirty="0">
                <a:solidFill>
                  <a:srgbClr val="1E4386"/>
                </a:solidFill>
                <a:latin typeface="Arial" panose="020B0604020202020204" pitchFamily="34" charset="0"/>
                <a:cs typeface="Arial" panose="020B0604020202020204" pitchFamily="34" charset="0"/>
              </a:rPr>
              <a:t>Concurrent Hire - FLSA Status Management  </a:t>
            </a:r>
          </a:p>
        </p:txBody>
      </p:sp>
      <p:sp>
        <p:nvSpPr>
          <p:cNvPr id="2" name="Content Placeholder 1"/>
          <p:cNvSpPr>
            <a:spLocks noGrp="1"/>
          </p:cNvSpPr>
          <p:nvPr>
            <p:ph idx="1"/>
          </p:nvPr>
        </p:nvSpPr>
        <p:spPr>
          <a:xfrm>
            <a:off x="390524" y="1079082"/>
            <a:ext cx="8753475" cy="4800600"/>
          </a:xfrm>
        </p:spPr>
        <p:txBody>
          <a:bodyPr>
            <a:normAutofit/>
          </a:bodyPr>
          <a:lstStyle/>
          <a:p>
            <a:pPr marL="0" indent="0">
              <a:buNone/>
            </a:pPr>
            <a:r>
              <a:rPr lang="en-US" sz="2400" dirty="0"/>
              <a:t>FLSA is an attribute of the position and defaults from the Job Code. </a:t>
            </a:r>
          </a:p>
          <a:p>
            <a:pPr marL="0" indent="0">
              <a:buNone/>
            </a:pPr>
            <a:r>
              <a:rPr lang="en-US" sz="1600" dirty="0"/>
              <a:t>In UCPath an employee can only be assigned one FLSA status. When there is a need to change the FLSA due to the conflict when adding Concurrent Jobs the Units can contact Academic Personnel or Central HR for further guidelines. They will evaluate the jobs and decide what the FLSA status should be assigned. The FLSA Status can then be overridden as required via PayPath. </a:t>
            </a:r>
          </a:p>
          <a:p>
            <a:pPr marL="0" indent="0">
              <a:buNone/>
            </a:pPr>
            <a:r>
              <a:rPr lang="en-US" sz="1400" dirty="0"/>
              <a:t>For more guidelines on updating the FLSA statuses visit:</a:t>
            </a:r>
          </a:p>
          <a:p>
            <a:pPr lvl="1"/>
            <a:r>
              <a:rPr lang="en-US" sz="1400" dirty="0">
                <a:hlinkClick r:id="rId4"/>
              </a:rPr>
              <a:t>http://ap.uci.edu/compensation/flsa/</a:t>
            </a:r>
            <a:r>
              <a:rPr lang="en-US" sz="1400" dirty="0"/>
              <a:t> for academic employee or</a:t>
            </a:r>
          </a:p>
          <a:p>
            <a:pPr lvl="1"/>
            <a:r>
              <a:rPr lang="en-US" sz="1400" dirty="0">
                <a:hlinkClick r:id="rId5"/>
              </a:rPr>
              <a:t>http://hr.uci.edu/partnership/flsa/</a:t>
            </a:r>
            <a:r>
              <a:rPr lang="en-US" sz="1400" dirty="0"/>
              <a:t> for staff </a:t>
            </a:r>
          </a:p>
          <a:p>
            <a:pPr>
              <a:buFont typeface="Arial" panose="020B0604020202020204" pitchFamily="34" charset="0"/>
              <a:buChar char="•"/>
            </a:pPr>
            <a:endParaRPr lang="en-US" sz="1600" dirty="0"/>
          </a:p>
          <a:p>
            <a:pPr marL="0" indent="0">
              <a:buNone/>
            </a:pPr>
            <a:endParaRPr lang="en-US" sz="1600" dirty="0"/>
          </a:p>
        </p:txBody>
      </p:sp>
      <p:pic>
        <p:nvPicPr>
          <p:cNvPr id="5" name="Picture 4"/>
          <p:cNvPicPr>
            <a:picLocks noChangeAspect="1"/>
          </p:cNvPicPr>
          <p:nvPr/>
        </p:nvPicPr>
        <p:blipFill>
          <a:blip r:embed="rId6"/>
          <a:stretch>
            <a:fillRect/>
          </a:stretch>
        </p:blipFill>
        <p:spPr>
          <a:xfrm>
            <a:off x="612781" y="3513534"/>
            <a:ext cx="7679546" cy="252118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7"/>
          <a:srcRect t="6075" r="1904"/>
          <a:stretch/>
        </p:blipFill>
        <p:spPr>
          <a:xfrm>
            <a:off x="4652165" y="4798006"/>
            <a:ext cx="2494439" cy="617220"/>
          </a:xfrm>
          <a:prstGeom prst="rect">
            <a:avLst/>
          </a:prstGeom>
          <a:ln w="19050">
            <a:solidFill>
              <a:srgbClr val="09548D"/>
            </a:solidFill>
          </a:ln>
        </p:spPr>
      </p:pic>
      <p:cxnSp>
        <p:nvCxnSpPr>
          <p:cNvPr id="7" name="Straight Arrow Connector 6"/>
          <p:cNvCxnSpPr/>
          <p:nvPr/>
        </p:nvCxnSpPr>
        <p:spPr>
          <a:xfrm flipH="1">
            <a:off x="4259595" y="4853401"/>
            <a:ext cx="385919" cy="358700"/>
          </a:xfrm>
          <a:prstGeom prst="straightConnector1">
            <a:avLst/>
          </a:prstGeom>
          <a:ln w="19050">
            <a:solidFill>
              <a:srgbClr val="09548D"/>
            </a:solidFill>
            <a:tailEnd type="triangle"/>
          </a:ln>
        </p:spPr>
        <p:style>
          <a:lnRef idx="1">
            <a:schemeClr val="accent1"/>
          </a:lnRef>
          <a:fillRef idx="0">
            <a:schemeClr val="accent1"/>
          </a:fillRef>
          <a:effectRef idx="0">
            <a:schemeClr val="accent1"/>
          </a:effectRef>
          <a:fontRef idx="minor">
            <a:schemeClr val="tx1"/>
          </a:fontRef>
        </p:style>
      </p:cxnSp>
      <p:sp>
        <p:nvSpPr>
          <p:cNvPr id="10" name="Right Arrow 9"/>
          <p:cNvSpPr>
            <a:spLocks noChangeArrowheads="1"/>
          </p:cNvSpPr>
          <p:nvPr/>
        </p:nvSpPr>
        <p:spPr bwMode="auto">
          <a:xfrm rot="10800000" flipH="1">
            <a:off x="1280894" y="5212101"/>
            <a:ext cx="457835" cy="221615"/>
          </a:xfrm>
          <a:prstGeom prst="rightArrow">
            <a:avLst>
              <a:gd name="adj1" fmla="val 50000"/>
              <a:gd name="adj2" fmla="val 55763"/>
            </a:avLst>
          </a:prstGeom>
          <a:solidFill>
            <a:srgbClr val="FF0000"/>
          </a:solidFill>
          <a:ln w="25400" algn="ctr">
            <a:solidFill>
              <a:srgbClr val="FF0000"/>
            </a:solidFill>
            <a:miter lim="800000"/>
            <a:headEnd/>
            <a:tailEnd/>
          </a:ln>
        </p:spPr>
        <p:txBody>
          <a:bodyPr rot="0" vert="horz" wrap="square" lIns="91440" tIns="45720" rIns="91440" bIns="45720" anchor="ctr" anchorCtr="0" upright="1">
            <a:noAutofit/>
          </a:bodyPr>
          <a:lstStyle/>
          <a:p>
            <a:pPr>
              <a:defRPr/>
            </a:pPr>
            <a:endParaRPr lang="en-US" kern="0" dirty="0">
              <a:solidFill>
                <a:sysClr val="windowText" lastClr="000000"/>
              </a:solidFill>
            </a:endParaRPr>
          </a:p>
        </p:txBody>
      </p:sp>
    </p:spTree>
    <p:custDataLst>
      <p:tags r:id="rId1"/>
    </p:custDataLst>
    <p:extLst>
      <p:ext uri="{BB962C8B-B14F-4D97-AF65-F5344CB8AC3E}">
        <p14:creationId xmlns:p14="http://schemas.microsoft.com/office/powerpoint/2010/main" val="1057887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9500" y="2001892"/>
            <a:ext cx="3953201" cy="4244401"/>
          </a:xfrm>
        </p:spPr>
        <p:txBody>
          <a:bodyPr>
            <a:noAutofit/>
          </a:bodyPr>
          <a:lstStyle/>
          <a:p>
            <a:pPr>
              <a:buClr>
                <a:srgbClr val="09548D"/>
              </a:buClr>
              <a:buFont typeface="Arial" panose="020B0604020202020204" pitchFamily="34" charset="0"/>
              <a:buChar char="♦"/>
            </a:pPr>
            <a:r>
              <a:rPr lang="en-US" sz="2200" dirty="0"/>
              <a:t>Custom templates provide the fields necessary to complete the transaction all in one place.</a:t>
            </a:r>
          </a:p>
          <a:p>
            <a:pPr>
              <a:buClr>
                <a:srgbClr val="09548D"/>
              </a:buClr>
              <a:buFont typeface="Arial" panose="020B0604020202020204" pitchFamily="34" charset="0"/>
              <a:buChar char="♦"/>
            </a:pPr>
            <a:r>
              <a:rPr lang="en-US" sz="2200" dirty="0"/>
              <a:t>In many cases, there is a template specific to academic and another specific to staff. </a:t>
            </a:r>
            <a:endParaRPr lang="en-US" sz="2200" dirty="0" smtClean="0"/>
          </a:p>
          <a:p>
            <a:pPr marL="0" indent="0">
              <a:buClr>
                <a:srgbClr val="09548D"/>
              </a:buClr>
              <a:buNone/>
            </a:pPr>
            <a:r>
              <a:rPr lang="en-US" sz="2200" dirty="0"/>
              <a:t>	</a:t>
            </a:r>
            <a:r>
              <a:rPr lang="en-US" sz="2200" i="1" dirty="0" smtClean="0"/>
              <a:t>For </a:t>
            </a:r>
            <a:r>
              <a:rPr lang="en-US" sz="2200" i="1" dirty="0"/>
              <a:t>example:</a:t>
            </a:r>
          </a:p>
          <a:p>
            <a:pPr lvl="1"/>
            <a:r>
              <a:rPr lang="en-US" sz="2200" dirty="0"/>
              <a:t>Full Hire - Staff Only</a:t>
            </a:r>
          </a:p>
          <a:p>
            <a:pPr lvl="1"/>
            <a:r>
              <a:rPr lang="en-US" sz="2200" dirty="0"/>
              <a:t>Full Hire - Academic Use Only</a:t>
            </a:r>
          </a:p>
        </p:txBody>
      </p:sp>
      <p:sp>
        <p:nvSpPr>
          <p:cNvPr id="4" name="Title 3"/>
          <p:cNvSpPr>
            <a:spLocks noGrp="1"/>
          </p:cNvSpPr>
          <p:nvPr>
            <p:ph type="title"/>
          </p:nvPr>
        </p:nvSpPr>
        <p:spPr>
          <a:xfrm>
            <a:off x="33950" y="40224"/>
            <a:ext cx="8227181" cy="850911"/>
          </a:xfrm>
        </p:spPr>
        <p:txBody>
          <a:bodyPr vert="horz" lIns="91440" tIns="45720" rIns="91440" bIns="45720" rtlCol="0" anchor="ctr">
            <a:noAutofit/>
          </a:bodyPr>
          <a:lstStyle/>
          <a:p>
            <a:r>
              <a:rPr lang="en-US" sz="3800" b="1" dirty="0">
                <a:solidFill>
                  <a:srgbClr val="1E4386"/>
                </a:solidFill>
                <a:latin typeface="Arial" panose="020B0604020202020204" pitchFamily="34" charset="0"/>
                <a:cs typeface="Arial" panose="020B0604020202020204" pitchFamily="34" charset="0"/>
              </a:rPr>
              <a:t>Available </a:t>
            </a:r>
            <a:r>
              <a:rPr lang="en-US" sz="3800" b="1" dirty="0" err="1" smtClean="0">
                <a:solidFill>
                  <a:srgbClr val="1E4386"/>
                </a:solidFill>
                <a:latin typeface="Arial" panose="020B0604020202020204" pitchFamily="34" charset="0"/>
                <a:cs typeface="Arial" panose="020B0604020202020204" pitchFamily="34" charset="0"/>
              </a:rPr>
              <a:t>SmartHR</a:t>
            </a:r>
            <a:r>
              <a:rPr lang="en-US" sz="3800" b="1" dirty="0" smtClean="0">
                <a:solidFill>
                  <a:srgbClr val="1E4386"/>
                </a:solidFill>
                <a:latin typeface="Arial" panose="020B0604020202020204" pitchFamily="34" charset="0"/>
                <a:cs typeface="Arial" panose="020B0604020202020204" pitchFamily="34" charset="0"/>
              </a:rPr>
              <a:t> Templates</a:t>
            </a:r>
            <a:endParaRPr lang="en-US" sz="3800" b="1" dirty="0">
              <a:solidFill>
                <a:srgbClr val="1E4386"/>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31685714"/>
              </p:ext>
            </p:extLst>
          </p:nvPr>
        </p:nvGraphicFramePr>
        <p:xfrm>
          <a:off x="378353" y="2001893"/>
          <a:ext cx="4304356" cy="4269206"/>
        </p:xfrm>
        <a:graphic>
          <a:graphicData uri="http://schemas.openxmlformats.org/drawingml/2006/table">
            <a:tbl>
              <a:tblPr firstRow="1" bandRow="1">
                <a:tableStyleId>{7DF18680-E054-41AD-8BC1-D1AEF772440D}</a:tableStyleId>
              </a:tblPr>
              <a:tblGrid>
                <a:gridCol w="4304356">
                  <a:extLst>
                    <a:ext uri="{9D8B030D-6E8A-4147-A177-3AD203B41FA5}">
                      <a16:colId xmlns:a16="http://schemas.microsoft.com/office/drawing/2014/main" val="20000"/>
                    </a:ext>
                  </a:extLst>
                </a:gridCol>
              </a:tblGrid>
              <a:tr h="520040">
                <a:tc>
                  <a:txBody>
                    <a:bodyPr/>
                    <a:lstStyle/>
                    <a:p>
                      <a:pPr algn="ctr"/>
                      <a:r>
                        <a:rPr lang="en-US" sz="2400" dirty="0"/>
                        <a:t>Available</a:t>
                      </a:r>
                      <a:r>
                        <a:rPr lang="en-US" sz="2400" baseline="0" dirty="0"/>
                        <a:t> </a:t>
                      </a:r>
                      <a:r>
                        <a:rPr lang="en-US" sz="2400" dirty="0"/>
                        <a:t>Templates</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49166">
                <a:tc>
                  <a:txBody>
                    <a:bodyPr/>
                    <a:lstStyle/>
                    <a:p>
                      <a:endParaRPr lang="en-US"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28" y="2525763"/>
            <a:ext cx="4072750" cy="3649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5572" y="1116085"/>
            <a:ext cx="8858427" cy="1200329"/>
          </a:xfrm>
          <a:prstGeom prst="rect">
            <a:avLst/>
          </a:prstGeom>
          <a:noFill/>
        </p:spPr>
        <p:txBody>
          <a:bodyPr wrap="square" rtlCol="0">
            <a:spAutoFit/>
          </a:bodyPr>
          <a:lstStyle/>
          <a:p>
            <a:r>
              <a:rPr lang="en-US" sz="2400" dirty="0"/>
              <a:t>Template transactions are initiated through a UCPath template-based page called </a:t>
            </a:r>
            <a:r>
              <a:rPr lang="en-US" sz="2400" b="1" dirty="0"/>
              <a:t>Smart HR Templates</a:t>
            </a:r>
            <a:r>
              <a:rPr lang="en-US" sz="2400" dirty="0"/>
              <a:t>.</a:t>
            </a:r>
          </a:p>
          <a:p>
            <a:endParaRPr lang="en-US" sz="2400" dirty="0"/>
          </a:p>
        </p:txBody>
      </p:sp>
      <p:sp>
        <p:nvSpPr>
          <p:cNvPr id="10" name="Rectangle 9"/>
          <p:cNvSpPr/>
          <p:nvPr/>
        </p:nvSpPr>
        <p:spPr>
          <a:xfrm>
            <a:off x="459619" y="3987538"/>
            <a:ext cx="4112859" cy="37707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endParaRPr lang="en-US" dirty="0"/>
          </a:p>
        </p:txBody>
      </p:sp>
      <p:sp>
        <p:nvSpPr>
          <p:cNvPr id="9" name="Rectangle 8"/>
          <p:cNvSpPr/>
          <p:nvPr/>
        </p:nvSpPr>
        <p:spPr>
          <a:xfrm>
            <a:off x="455343" y="3275691"/>
            <a:ext cx="4112859" cy="37707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59619" y="2739901"/>
            <a:ext cx="4112859" cy="37707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2"/>
    </p:custDataLst>
    <p:extLst>
      <p:ext uri="{BB962C8B-B14F-4D97-AF65-F5344CB8AC3E}">
        <p14:creationId xmlns:p14="http://schemas.microsoft.com/office/powerpoint/2010/main" val="15361254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266825"/>
            <a:ext cx="8469984" cy="5061547"/>
          </a:xfrm>
        </p:spPr>
        <p:txBody>
          <a:bodyPr>
            <a:normAutofit/>
          </a:bodyPr>
          <a:lstStyle/>
          <a:p>
            <a:pPr>
              <a:buClr>
                <a:srgbClr val="09548D"/>
              </a:buClr>
              <a:buFont typeface="Arial" panose="020B0604020202020204" pitchFamily="34" charset="0"/>
              <a:buChar char="♦"/>
            </a:pPr>
            <a:r>
              <a:rPr lang="en-US" sz="2400" dirty="0"/>
              <a:t>Concurrent Hire process also covers </a:t>
            </a:r>
            <a:r>
              <a:rPr lang="en-US" sz="2400" b="1" dirty="0"/>
              <a:t>Dual Employment. </a:t>
            </a:r>
          </a:p>
          <a:p>
            <a:pPr>
              <a:buClr>
                <a:srgbClr val="09548D"/>
              </a:buClr>
              <a:buFont typeface="Arial" panose="020B0604020202020204" pitchFamily="34" charset="0"/>
              <a:buChar char="♦"/>
            </a:pPr>
            <a:r>
              <a:rPr lang="en-US" sz="2400" dirty="0"/>
              <a:t>For Dual Employment, the additional appointment (job) is generally in another department.</a:t>
            </a:r>
          </a:p>
          <a:p>
            <a:pPr lvl="1">
              <a:spcBef>
                <a:spcPts val="600"/>
              </a:spcBef>
            </a:pPr>
            <a:r>
              <a:rPr lang="en-US" sz="1800" dirty="0" smtClean="0"/>
              <a:t>Applies </a:t>
            </a:r>
            <a:r>
              <a:rPr lang="en-US" sz="1800" dirty="0"/>
              <a:t>to </a:t>
            </a:r>
            <a:r>
              <a:rPr lang="en-US" sz="1800" b="1" dirty="0" smtClean="0"/>
              <a:t>Academic</a:t>
            </a:r>
            <a:r>
              <a:rPr lang="en-US" sz="1800" b="1" dirty="0" smtClean="0"/>
              <a:t> </a:t>
            </a:r>
            <a:r>
              <a:rPr lang="en-US" sz="1800" b="1" dirty="0"/>
              <a:t>appointments </a:t>
            </a:r>
            <a:r>
              <a:rPr lang="en-US" sz="1800" b="1" dirty="0" smtClean="0"/>
              <a:t>only. </a:t>
            </a:r>
          </a:p>
          <a:p>
            <a:pPr lvl="1">
              <a:spcBef>
                <a:spcPts val="600"/>
              </a:spcBef>
            </a:pPr>
            <a:r>
              <a:rPr lang="en-US" sz="1800" dirty="0" smtClean="0"/>
              <a:t>Additional </a:t>
            </a:r>
            <a:r>
              <a:rPr lang="en-US" sz="1800" dirty="0"/>
              <a:t>appointment </a:t>
            </a:r>
            <a:r>
              <a:rPr lang="en-US" sz="1800" dirty="0" smtClean="0"/>
              <a:t>is </a:t>
            </a:r>
            <a:r>
              <a:rPr lang="en-US" sz="1800" dirty="0"/>
              <a:t>separate from any other job an employee </a:t>
            </a:r>
            <a:r>
              <a:rPr lang="en-US" sz="1800" dirty="0" smtClean="0"/>
              <a:t>holds. </a:t>
            </a:r>
          </a:p>
          <a:p>
            <a:pPr lvl="1">
              <a:spcBef>
                <a:spcPts val="600"/>
              </a:spcBef>
            </a:pPr>
            <a:r>
              <a:rPr lang="en-US" sz="1800" dirty="0" smtClean="0"/>
              <a:t>Results </a:t>
            </a:r>
            <a:r>
              <a:rPr lang="en-US" sz="1800" dirty="0"/>
              <a:t>in the employee working </a:t>
            </a:r>
            <a:r>
              <a:rPr lang="en-US" sz="1800" dirty="0" smtClean="0"/>
              <a:t>&gt; 1.00 FTE (100%) </a:t>
            </a:r>
            <a:r>
              <a:rPr lang="en-US" sz="1800" dirty="0"/>
              <a:t>in any given month. </a:t>
            </a:r>
          </a:p>
          <a:p>
            <a:pPr lvl="1">
              <a:spcBef>
                <a:spcPts val="600"/>
              </a:spcBef>
            </a:pPr>
            <a:r>
              <a:rPr lang="en-US" sz="1800" dirty="0" smtClean="0"/>
              <a:t>May </a:t>
            </a:r>
            <a:r>
              <a:rPr lang="en-US" sz="1800" dirty="0"/>
              <a:t>occur in an employee’s home department </a:t>
            </a:r>
            <a:r>
              <a:rPr lang="en-US" sz="1800" b="1" dirty="0"/>
              <a:t>only</a:t>
            </a:r>
            <a:r>
              <a:rPr lang="en-US" sz="1800" dirty="0"/>
              <a:t> if the additional work is </a:t>
            </a:r>
            <a:r>
              <a:rPr lang="en-US" sz="1800" b="1" dirty="0"/>
              <a:t>unrelated</a:t>
            </a:r>
            <a:r>
              <a:rPr lang="en-US" sz="1800" dirty="0"/>
              <a:t> to their current job </a:t>
            </a:r>
            <a:r>
              <a:rPr lang="en-US" sz="1800" b="1" dirty="0"/>
              <a:t>and</a:t>
            </a:r>
            <a:r>
              <a:rPr lang="en-US" sz="1800" dirty="0"/>
              <a:t> the employee works under a different </a:t>
            </a:r>
            <a:r>
              <a:rPr lang="en-US" sz="1800" dirty="0" smtClean="0"/>
              <a:t>Job Code</a:t>
            </a:r>
            <a:r>
              <a:rPr lang="en-US" sz="1800" dirty="0"/>
              <a:t>. </a:t>
            </a:r>
          </a:p>
          <a:p>
            <a:pPr lvl="1">
              <a:spcBef>
                <a:spcPts val="600"/>
              </a:spcBef>
            </a:pPr>
            <a:r>
              <a:rPr lang="en-US" sz="1800" dirty="0" smtClean="0"/>
              <a:t>Only </a:t>
            </a:r>
            <a:r>
              <a:rPr lang="en-US" sz="1800" b="1" dirty="0"/>
              <a:t>permitted on an exceptional basis</a:t>
            </a:r>
            <a:r>
              <a:rPr lang="en-US" sz="1800" dirty="0"/>
              <a:t>; central HR/AP approval is required. </a:t>
            </a:r>
          </a:p>
          <a:p>
            <a:pPr lvl="1">
              <a:spcBef>
                <a:spcPts val="600"/>
              </a:spcBef>
            </a:pPr>
            <a:r>
              <a:rPr lang="en-US" sz="1800" b="1" dirty="0"/>
              <a:t>Multi-location </a:t>
            </a:r>
            <a:r>
              <a:rPr lang="en-US" sz="1800" b="1" dirty="0" smtClean="0"/>
              <a:t>Dual Employment (&gt; 1.00 FTE) </a:t>
            </a:r>
            <a:r>
              <a:rPr lang="en-US" sz="1800" b="1" dirty="0"/>
              <a:t>is never permitted</a:t>
            </a:r>
            <a:r>
              <a:rPr lang="en-US" sz="1800" dirty="0"/>
              <a:t>.</a:t>
            </a:r>
          </a:p>
          <a:p>
            <a:pPr lvl="1">
              <a:spcBef>
                <a:spcPts val="600"/>
              </a:spcBef>
            </a:pPr>
            <a:r>
              <a:rPr lang="en-US" sz="1800" dirty="0"/>
              <a:t>Location must provide </a:t>
            </a:r>
            <a:r>
              <a:rPr lang="en-US" sz="1800" b="1" dirty="0"/>
              <a:t>authorization</a:t>
            </a:r>
            <a:r>
              <a:rPr lang="en-US" sz="1800" dirty="0"/>
              <a:t> to UCPC for the dual employment, in the form of a </a:t>
            </a:r>
            <a:r>
              <a:rPr lang="en-US" sz="1800" b="1" dirty="0"/>
              <a:t>D</a:t>
            </a:r>
            <a:r>
              <a:rPr lang="en-US" sz="1800" b="1" dirty="0" smtClean="0"/>
              <a:t>ual </a:t>
            </a:r>
            <a:r>
              <a:rPr lang="en-US" sz="1800" b="1" dirty="0"/>
              <a:t>E</a:t>
            </a:r>
            <a:r>
              <a:rPr lang="en-US" sz="1800" b="1" dirty="0" smtClean="0"/>
              <a:t>mployment </a:t>
            </a:r>
            <a:r>
              <a:rPr lang="en-US" sz="1800" b="1" dirty="0"/>
              <a:t>form</a:t>
            </a:r>
            <a:r>
              <a:rPr lang="en-US" sz="1800" dirty="0"/>
              <a:t> attached to the Smart HR Template.</a:t>
            </a:r>
          </a:p>
        </p:txBody>
      </p:sp>
      <p:sp>
        <p:nvSpPr>
          <p:cNvPr id="6" name="Title 5"/>
          <p:cNvSpPr>
            <a:spLocks noGrp="1"/>
          </p:cNvSpPr>
          <p:nvPr>
            <p:ph type="title"/>
          </p:nvPr>
        </p:nvSpPr>
        <p:spPr>
          <a:xfrm>
            <a:off x="95535" y="40224"/>
            <a:ext cx="9430602"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Concurrent Hires - Dual Employment </a:t>
            </a:r>
          </a:p>
        </p:txBody>
      </p:sp>
    </p:spTree>
    <p:custDataLst>
      <p:tags r:id="rId1"/>
    </p:custDataLst>
    <p:extLst>
      <p:ext uri="{BB962C8B-B14F-4D97-AF65-F5344CB8AC3E}">
        <p14:creationId xmlns:p14="http://schemas.microsoft.com/office/powerpoint/2010/main" val="4678373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2015" y="1082769"/>
            <a:ext cx="8589080" cy="4910625"/>
          </a:xfrm>
        </p:spPr>
        <p:txBody>
          <a:bodyPr>
            <a:noAutofit/>
          </a:bodyPr>
          <a:lstStyle/>
          <a:p>
            <a:pPr>
              <a:buClr>
                <a:srgbClr val="09548D"/>
              </a:buClr>
              <a:buFont typeface="Arial" panose="020B0604020202020204" pitchFamily="34" charset="0"/>
              <a:buChar char="♦"/>
            </a:pPr>
            <a:r>
              <a:rPr lang="en-US" sz="2200" dirty="0"/>
              <a:t>It is the </a:t>
            </a:r>
            <a:r>
              <a:rPr lang="en-US" sz="2200" dirty="0" smtClean="0"/>
              <a:t>HOME department’s responsibility - where </a:t>
            </a:r>
            <a:r>
              <a:rPr lang="en-US" sz="2200" dirty="0"/>
              <a:t>the </a:t>
            </a:r>
            <a:r>
              <a:rPr lang="en-US" sz="2200" b="1" dirty="0"/>
              <a:t>existing</a:t>
            </a:r>
            <a:r>
              <a:rPr lang="en-US" sz="2200" dirty="0"/>
              <a:t> job is </a:t>
            </a:r>
            <a:r>
              <a:rPr lang="en-US" sz="2200" dirty="0" smtClean="0"/>
              <a:t>located - to </a:t>
            </a:r>
            <a:r>
              <a:rPr lang="en-US" sz="2200" dirty="0"/>
              <a:t>perform an analysis of </a:t>
            </a:r>
            <a:r>
              <a:rPr lang="en-US" sz="2200" b="1" dirty="0"/>
              <a:t>the FTE </a:t>
            </a:r>
            <a:r>
              <a:rPr lang="en-US" sz="2200" dirty="0"/>
              <a:t>(appointment percentage) to ensure the employee will not exceed 100% time for all jobs once the new job is added. </a:t>
            </a:r>
          </a:p>
          <a:p>
            <a:pPr>
              <a:buClr>
                <a:srgbClr val="09548D"/>
              </a:buClr>
              <a:buFont typeface="Arial" panose="020B0604020202020204" pitchFamily="34" charset="0"/>
              <a:buChar char="♦"/>
            </a:pPr>
            <a:r>
              <a:rPr lang="en-US" sz="2200" b="1" dirty="0"/>
              <a:t>Coordination at the location level </a:t>
            </a:r>
            <a:r>
              <a:rPr lang="en-US" sz="2200" dirty="0"/>
              <a:t>will be required for both jobs should adjustments be needed to:</a:t>
            </a:r>
          </a:p>
          <a:p>
            <a:pPr lvl="1"/>
            <a:r>
              <a:rPr lang="en-US" sz="2000" dirty="0"/>
              <a:t>FTE</a:t>
            </a:r>
          </a:p>
          <a:p>
            <a:pPr lvl="1"/>
            <a:r>
              <a:rPr lang="en-US" sz="2000" dirty="0"/>
              <a:t>FLSA Status (see the next slide) </a:t>
            </a:r>
          </a:p>
          <a:p>
            <a:pPr lvl="1"/>
            <a:r>
              <a:rPr lang="en-US" sz="2000" dirty="0"/>
              <a:t>Benefits or leave accrual eligibility</a:t>
            </a:r>
          </a:p>
          <a:p>
            <a:pPr lvl="1"/>
            <a:r>
              <a:rPr lang="en-US" sz="2000" dirty="0"/>
              <a:t>Probationary period status</a:t>
            </a:r>
          </a:p>
          <a:p>
            <a:pPr lvl="1"/>
            <a:r>
              <a:rPr lang="en-US" sz="2000" dirty="0"/>
              <a:t>The 750 hour rule for Unit 18 lecturers</a:t>
            </a:r>
          </a:p>
          <a:p>
            <a:pPr lvl="1"/>
            <a:r>
              <a:rPr lang="en-US" sz="2000" dirty="0"/>
              <a:t>Hours toward career status considerations</a:t>
            </a:r>
          </a:p>
          <a:p>
            <a:pPr lvl="1"/>
            <a:r>
              <a:rPr lang="en-US" sz="2000" dirty="0"/>
              <a:t>Ongoing coordination of time and attendance</a:t>
            </a:r>
          </a:p>
        </p:txBody>
      </p:sp>
      <p:sp>
        <p:nvSpPr>
          <p:cNvPr id="3" name="Title 2"/>
          <p:cNvSpPr>
            <a:spLocks noGrp="1"/>
          </p:cNvSpPr>
          <p:nvPr>
            <p:ph type="title"/>
          </p:nvPr>
        </p:nvSpPr>
        <p:spPr>
          <a:xfrm>
            <a:off x="0" y="40224"/>
            <a:ext cx="8591266"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Concurrent Hires – Additional Notes </a:t>
            </a:r>
          </a:p>
        </p:txBody>
      </p:sp>
    </p:spTree>
    <p:custDataLst>
      <p:tags r:id="rId1"/>
    </p:custDataLst>
    <p:extLst>
      <p:ext uri="{BB962C8B-B14F-4D97-AF65-F5344CB8AC3E}">
        <p14:creationId xmlns:p14="http://schemas.microsoft.com/office/powerpoint/2010/main" val="178152008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00957" y="2545504"/>
            <a:ext cx="8742086" cy="3365899"/>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idx="1"/>
          </p:nvPr>
        </p:nvSpPr>
        <p:spPr>
          <a:xfrm>
            <a:off x="457200" y="1207790"/>
            <a:ext cx="8229600" cy="840086"/>
          </a:xfrm>
          <a:prstGeom prst="rect">
            <a:avLst/>
          </a:prstGeom>
          <a:solidFill>
            <a:schemeClr val="accent4">
              <a:lumMod val="20000"/>
              <a:lumOff val="80000"/>
            </a:schemeClr>
          </a:solidFill>
          <a:ln w="25400">
            <a:solidFill>
              <a:schemeClr val="tx1"/>
            </a:solidFill>
          </a:ln>
        </p:spPr>
        <p:txBody>
          <a:bodyPr rot="0" vert="horz" wrap="square" lIns="91440" tIns="91440" rIns="91440" bIns="45720" anchor="t" anchorCtr="0" upright="1">
            <a:noAutofit/>
          </a:bodyPr>
          <a:lstStyle/>
          <a:p>
            <a:pPr marL="0" indent="0">
              <a:spcBef>
                <a:spcPts val="600"/>
              </a:spcBef>
              <a:buNone/>
            </a:pPr>
            <a:r>
              <a:rPr lang="en-US" sz="1800" b="1" dirty="0">
                <a:latin typeface="Arial" panose="020B0604020202020204" pitchFamily="34" charset="0"/>
                <a:ea typeface="Times New Roman"/>
                <a:cs typeface="Arial" panose="020B0604020202020204" pitchFamily="34" charset="0"/>
              </a:rPr>
              <a:t>Navigation: </a:t>
            </a:r>
            <a:r>
              <a:rPr lang="en-US" sz="1800" dirty="0">
                <a:latin typeface="Arial" panose="020B0604020202020204" pitchFamily="34" charset="0"/>
                <a:ea typeface="Times New Roman"/>
                <a:cs typeface="Arial" panose="020B0604020202020204" pitchFamily="34" charset="0"/>
              </a:rPr>
              <a:t>PeopleSoft Menu </a:t>
            </a:r>
            <a:r>
              <a:rPr lang="en-US" sz="1800" dirty="0">
                <a:latin typeface="Arial" panose="020B0604020202020204" pitchFamily="34" charset="0"/>
                <a:ea typeface="Times New Roman"/>
                <a:cs typeface="Arial" panose="020B0604020202020204" pitchFamily="34" charset="0"/>
                <a:sym typeface="Wingdings" panose="05000000000000000000" pitchFamily="2" charset="2"/>
              </a:rPr>
              <a:t>&gt; </a:t>
            </a:r>
            <a:r>
              <a:rPr lang="en-US" sz="1800" dirty="0">
                <a:latin typeface="Arial" panose="020B0604020202020204" pitchFamily="34" charset="0"/>
                <a:ea typeface="Times New Roman"/>
                <a:cs typeface="Arial" panose="020B0604020202020204" pitchFamily="34" charset="0"/>
              </a:rPr>
              <a:t>Workforce Administration </a:t>
            </a:r>
            <a:r>
              <a:rPr lang="en-US" sz="1800" dirty="0">
                <a:latin typeface="Arial" panose="020B0604020202020204" pitchFamily="34" charset="0"/>
                <a:ea typeface="Times New Roman"/>
                <a:cs typeface="Arial" panose="020B0604020202020204" pitchFamily="34" charset="0"/>
                <a:sym typeface="Wingdings" panose="05000000000000000000" pitchFamily="2" charset="2"/>
              </a:rPr>
              <a:t>&gt;</a:t>
            </a:r>
            <a:r>
              <a:rPr lang="en-US" sz="1800" dirty="0">
                <a:latin typeface="Arial" panose="020B0604020202020204" pitchFamily="34" charset="0"/>
                <a:ea typeface="Times New Roman"/>
                <a:cs typeface="Arial" panose="020B0604020202020204" pitchFamily="34" charset="0"/>
              </a:rPr>
              <a:t> Smart HR Template </a:t>
            </a:r>
            <a:r>
              <a:rPr lang="en-US" sz="1800" dirty="0">
                <a:latin typeface="Arial" panose="020B0604020202020204" pitchFamily="34" charset="0"/>
                <a:ea typeface="Times New Roman"/>
                <a:cs typeface="Arial" panose="020B0604020202020204" pitchFamily="34" charset="0"/>
                <a:sym typeface="Wingdings" panose="05000000000000000000" pitchFamily="2" charset="2"/>
              </a:rPr>
              <a:t>&gt;</a:t>
            </a:r>
            <a:r>
              <a:rPr lang="en-US" sz="1800" dirty="0">
                <a:latin typeface="Arial" panose="020B0604020202020204" pitchFamily="34" charset="0"/>
                <a:ea typeface="Times New Roman"/>
                <a:cs typeface="Arial" panose="020B0604020202020204" pitchFamily="34" charset="0"/>
              </a:rPr>
              <a:t> </a:t>
            </a:r>
            <a:r>
              <a:rPr lang="en-US" sz="1800" b="1" dirty="0">
                <a:latin typeface="Arial" panose="020B0604020202020204" pitchFamily="34" charset="0"/>
                <a:ea typeface="Times New Roman"/>
                <a:cs typeface="Arial" panose="020B0604020202020204" pitchFamily="34" charset="0"/>
              </a:rPr>
              <a:t>Smart HR Transactions</a:t>
            </a:r>
          </a:p>
        </p:txBody>
      </p:sp>
      <p:sp>
        <p:nvSpPr>
          <p:cNvPr id="5" name="Title 4"/>
          <p:cNvSpPr>
            <a:spLocks noGrp="1"/>
          </p:cNvSpPr>
          <p:nvPr>
            <p:ph type="title"/>
          </p:nvPr>
        </p:nvSpPr>
        <p:spPr>
          <a:xfrm>
            <a:off x="0" y="32657"/>
            <a:ext cx="8227181" cy="850911"/>
          </a:xfrm>
        </p:spPr>
        <p:txBody>
          <a:bodyPr vert="horz" lIns="91440" tIns="45720" rIns="91440" bIns="45720" rtlCol="0" anchor="ctr">
            <a:noAutofit/>
          </a:bodyPr>
          <a:lstStyle/>
          <a:p>
            <a:r>
              <a:rPr lang="en-US" sz="3200" b="1" dirty="0">
                <a:solidFill>
                  <a:srgbClr val="1E4386"/>
                </a:solidFill>
                <a:latin typeface="Arial" panose="020B0604020202020204" pitchFamily="34" charset="0"/>
                <a:cs typeface="Arial" panose="020B0604020202020204" pitchFamily="34" charset="0"/>
              </a:rPr>
              <a:t>Smart HR Transactions Page</a:t>
            </a:r>
          </a:p>
        </p:txBody>
      </p:sp>
      <p:sp>
        <p:nvSpPr>
          <p:cNvPr id="7" name="Line Callout 1 6"/>
          <p:cNvSpPr/>
          <p:nvPr/>
        </p:nvSpPr>
        <p:spPr>
          <a:xfrm flipH="1">
            <a:off x="7271188" y="3147908"/>
            <a:ext cx="1736885" cy="571500"/>
          </a:xfrm>
          <a:prstGeom prst="borderCallout1">
            <a:avLst>
              <a:gd name="adj1" fmla="val 103487"/>
              <a:gd name="adj2" fmla="val 29780"/>
              <a:gd name="adj3" fmla="val 166702"/>
              <a:gd name="adj4" fmla="val 53126"/>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Click </a:t>
            </a:r>
            <a:r>
              <a:rPr lang="en-US" sz="1100" b="1" kern="0" dirty="0">
                <a:solidFill>
                  <a:srgbClr val="000000"/>
                </a:solidFill>
                <a:latin typeface="Arial" panose="020B0604020202020204" pitchFamily="34" charset="0"/>
                <a:ea typeface="Times New Roman"/>
                <a:cs typeface="Arial" panose="020B0604020202020204" pitchFamily="34" charset="0"/>
              </a:rPr>
              <a:t>Create Transaction </a:t>
            </a:r>
            <a:r>
              <a:rPr lang="en-US" sz="1100" kern="0" dirty="0">
                <a:solidFill>
                  <a:srgbClr val="000000"/>
                </a:solidFill>
                <a:latin typeface="Arial" panose="020B0604020202020204" pitchFamily="34" charset="0"/>
                <a:ea typeface="Times New Roman"/>
                <a:cs typeface="Arial" panose="020B0604020202020204" pitchFamily="34" charset="0"/>
              </a:rPr>
              <a:t>to begin entry of the template transaction.</a:t>
            </a:r>
          </a:p>
        </p:txBody>
      </p:sp>
      <p:sp>
        <p:nvSpPr>
          <p:cNvPr id="8" name="Line Callout 1 7"/>
          <p:cNvSpPr/>
          <p:nvPr/>
        </p:nvSpPr>
        <p:spPr>
          <a:xfrm flipH="1">
            <a:off x="3461331" y="2862158"/>
            <a:ext cx="1564098" cy="571500"/>
          </a:xfrm>
          <a:prstGeom prst="borderCallout1">
            <a:avLst>
              <a:gd name="adj1" fmla="val 104529"/>
              <a:gd name="adj2" fmla="val 71519"/>
              <a:gd name="adj3" fmla="val 234345"/>
              <a:gd name="adj4" fmla="val 102731"/>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Select the </a:t>
            </a:r>
            <a:r>
              <a:rPr lang="en-US" sz="1100" b="1" kern="0" dirty="0">
                <a:solidFill>
                  <a:srgbClr val="000000"/>
                </a:solidFill>
                <a:latin typeface="Arial" panose="020B0604020202020204" pitchFamily="34" charset="0"/>
                <a:ea typeface="Times New Roman"/>
                <a:cs typeface="Arial" panose="020B0604020202020204" pitchFamily="34" charset="0"/>
              </a:rPr>
              <a:t>concurrent hire</a:t>
            </a:r>
            <a:r>
              <a:rPr lang="en-US" sz="1100" kern="0" dirty="0">
                <a:solidFill>
                  <a:srgbClr val="000000"/>
                </a:solidFill>
                <a:latin typeface="Arial" panose="020B0604020202020204" pitchFamily="34" charset="0"/>
                <a:ea typeface="Times New Roman"/>
                <a:cs typeface="Arial" panose="020B0604020202020204" pitchFamily="34" charset="0"/>
              </a:rPr>
              <a:t> (staff or academic) template.</a:t>
            </a:r>
          </a:p>
        </p:txBody>
      </p:sp>
      <p:sp>
        <p:nvSpPr>
          <p:cNvPr id="9" name="Line Callout 1 8"/>
          <p:cNvSpPr/>
          <p:nvPr/>
        </p:nvSpPr>
        <p:spPr>
          <a:xfrm flipH="1">
            <a:off x="5411146" y="2396372"/>
            <a:ext cx="1564098" cy="571500"/>
          </a:xfrm>
          <a:prstGeom prst="borderCallout1">
            <a:avLst>
              <a:gd name="adj1" fmla="val 104529"/>
              <a:gd name="adj2" fmla="val 71519"/>
              <a:gd name="adj3" fmla="val 252373"/>
              <a:gd name="adj4" fmla="val 36859"/>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Enter the </a:t>
            </a:r>
            <a:r>
              <a:rPr lang="en-US" sz="1100" b="1" kern="0" dirty="0">
                <a:solidFill>
                  <a:srgbClr val="000000"/>
                </a:solidFill>
                <a:latin typeface="Arial" panose="020B0604020202020204" pitchFamily="34" charset="0"/>
                <a:ea typeface="Times New Roman"/>
                <a:cs typeface="Arial" panose="020B0604020202020204" pitchFamily="34" charset="0"/>
              </a:rPr>
              <a:t>effective date </a:t>
            </a:r>
            <a:r>
              <a:rPr lang="en-US" sz="1100" kern="0" dirty="0">
                <a:solidFill>
                  <a:srgbClr val="000000"/>
                </a:solidFill>
                <a:latin typeface="Arial" panose="020B0604020202020204" pitchFamily="34" charset="0"/>
                <a:ea typeface="Times New Roman"/>
                <a:cs typeface="Arial" panose="020B0604020202020204" pitchFamily="34" charset="0"/>
              </a:rPr>
              <a:t>of the transaction</a:t>
            </a:r>
          </a:p>
        </p:txBody>
      </p:sp>
    </p:spTree>
    <p:custDataLst>
      <p:tags r:id="rId1"/>
    </p:custDataLst>
    <p:extLst>
      <p:ext uri="{BB962C8B-B14F-4D97-AF65-F5344CB8AC3E}">
        <p14:creationId xmlns:p14="http://schemas.microsoft.com/office/powerpoint/2010/main" val="36531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819870" y="2098711"/>
            <a:ext cx="6752907" cy="4151294"/>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idx="1"/>
          </p:nvPr>
        </p:nvSpPr>
        <p:spPr>
          <a:xfrm>
            <a:off x="334368" y="1030400"/>
            <a:ext cx="8229600" cy="4800600"/>
          </a:xfrm>
        </p:spPr>
        <p:txBody>
          <a:bodyPr>
            <a:normAutofit/>
          </a:bodyPr>
          <a:lstStyle/>
          <a:p>
            <a:pPr marL="0" indent="0">
              <a:buNone/>
            </a:pPr>
            <a:r>
              <a:rPr lang="en-US" sz="2800" dirty="0"/>
              <a:t>Enter the details for the concurrent hire, beginning with the </a:t>
            </a:r>
            <a:r>
              <a:rPr lang="en-US" sz="2800" b="1" dirty="0"/>
              <a:t>Employee ID, Effective Date</a:t>
            </a:r>
            <a:r>
              <a:rPr lang="en-US" sz="2800" dirty="0"/>
              <a:t> and the </a:t>
            </a:r>
            <a:r>
              <a:rPr lang="en-US" sz="2800" b="1" dirty="0"/>
              <a:t>Reason Code</a:t>
            </a:r>
            <a:r>
              <a:rPr lang="en-US" sz="2800" dirty="0"/>
              <a:t>.</a:t>
            </a:r>
          </a:p>
        </p:txBody>
      </p:sp>
      <p:sp>
        <p:nvSpPr>
          <p:cNvPr id="5" name="Title 4"/>
          <p:cNvSpPr>
            <a:spLocks noGrp="1"/>
          </p:cNvSpPr>
          <p:nvPr>
            <p:ph type="title"/>
          </p:nvPr>
        </p:nvSpPr>
        <p:spPr>
          <a:xfrm>
            <a:off x="0" y="8025"/>
            <a:ext cx="9143999" cy="850911"/>
          </a:xfrm>
        </p:spPr>
        <p:txBody>
          <a:bodyPr vert="horz" lIns="91440" tIns="45720" rIns="91440" bIns="45720" rtlCol="0" anchor="ctr">
            <a:noAutofit/>
          </a:bodyPr>
          <a:lstStyle/>
          <a:p>
            <a:r>
              <a:rPr lang="en-US" sz="3200" b="1" dirty="0">
                <a:solidFill>
                  <a:srgbClr val="1E4386"/>
                </a:solidFill>
                <a:latin typeface="Arial" panose="020B0604020202020204" pitchFamily="34" charset="0"/>
                <a:cs typeface="Arial" panose="020B0604020202020204" pitchFamily="34" charset="0"/>
              </a:rPr>
              <a:t>Enter Transaction Details Page</a:t>
            </a:r>
          </a:p>
        </p:txBody>
      </p:sp>
      <p:sp>
        <p:nvSpPr>
          <p:cNvPr id="8" name="Line Callout 1 7"/>
          <p:cNvSpPr/>
          <p:nvPr/>
        </p:nvSpPr>
        <p:spPr>
          <a:xfrm flipH="1">
            <a:off x="5893773" y="3784196"/>
            <a:ext cx="1945910" cy="469510"/>
          </a:xfrm>
          <a:prstGeom prst="borderCallout1">
            <a:avLst>
              <a:gd name="adj1" fmla="val 49422"/>
              <a:gd name="adj2" fmla="val 100213"/>
              <a:gd name="adj3" fmla="val 50544"/>
              <a:gd name="adj4" fmla="val 114814"/>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Enter the employee’s current </a:t>
            </a:r>
            <a:r>
              <a:rPr lang="en-US" sz="1100" b="1" kern="0" dirty="0">
                <a:solidFill>
                  <a:srgbClr val="000000"/>
                </a:solidFill>
                <a:latin typeface="Arial" panose="020B0604020202020204" pitchFamily="34" charset="0"/>
                <a:ea typeface="Times New Roman"/>
                <a:cs typeface="Arial" panose="020B0604020202020204" pitchFamily="34" charset="0"/>
              </a:rPr>
              <a:t>Employee ID</a:t>
            </a:r>
            <a:r>
              <a:rPr lang="en-US" sz="1100" kern="0" dirty="0">
                <a:solidFill>
                  <a:srgbClr val="000000"/>
                </a:solidFill>
                <a:latin typeface="Arial" panose="020B0604020202020204" pitchFamily="34" charset="0"/>
                <a:ea typeface="Times New Roman"/>
                <a:cs typeface="Arial" panose="020B0604020202020204" pitchFamily="34" charset="0"/>
              </a:rPr>
              <a:t>.</a:t>
            </a:r>
          </a:p>
        </p:txBody>
      </p:sp>
      <p:sp>
        <p:nvSpPr>
          <p:cNvPr id="10" name="Line Callout 1 9"/>
          <p:cNvSpPr/>
          <p:nvPr/>
        </p:nvSpPr>
        <p:spPr>
          <a:xfrm flipH="1">
            <a:off x="552960" y="4804010"/>
            <a:ext cx="1599689" cy="612349"/>
          </a:xfrm>
          <a:prstGeom prst="borderCallout1">
            <a:avLst>
              <a:gd name="adj1" fmla="val 103317"/>
              <a:gd name="adj2" fmla="val 49638"/>
              <a:gd name="adj3" fmla="val 153124"/>
              <a:gd name="adj4" fmla="val 42227"/>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Click </a:t>
            </a:r>
            <a:r>
              <a:rPr lang="en-US" sz="1100" b="1" kern="0" dirty="0">
                <a:solidFill>
                  <a:srgbClr val="000000"/>
                </a:solidFill>
                <a:latin typeface="Arial" panose="020B0604020202020204" pitchFamily="34" charset="0"/>
                <a:ea typeface="Times New Roman"/>
                <a:cs typeface="Arial" panose="020B0604020202020204" pitchFamily="34" charset="0"/>
              </a:rPr>
              <a:t>Continue</a:t>
            </a:r>
            <a:r>
              <a:rPr lang="en-US" sz="1100" kern="0" dirty="0">
                <a:solidFill>
                  <a:srgbClr val="000000"/>
                </a:solidFill>
                <a:latin typeface="Arial" panose="020B0604020202020204" pitchFamily="34" charset="0"/>
                <a:ea typeface="Times New Roman"/>
                <a:cs typeface="Arial" panose="020B0604020202020204" pitchFamily="34" charset="0"/>
              </a:rPr>
              <a:t> to enter the remaining details of the template.</a:t>
            </a:r>
          </a:p>
        </p:txBody>
      </p:sp>
      <p:sp>
        <p:nvSpPr>
          <p:cNvPr id="7" name="Text Box 348" descr="5%"/>
          <p:cNvSpPr txBox="1">
            <a:spLocks noChangeArrowheads="1"/>
          </p:cNvSpPr>
          <p:nvPr/>
        </p:nvSpPr>
        <p:spPr bwMode="auto">
          <a:xfrm>
            <a:off x="4743449" y="2098711"/>
            <a:ext cx="4087427" cy="1168364"/>
          </a:xfrm>
          <a:prstGeom prst="rect">
            <a:avLst/>
          </a:prstGeom>
          <a:solidFill>
            <a:schemeClr val="accent2">
              <a:lumMod val="40000"/>
              <a:lumOff val="60000"/>
            </a:schemeClr>
          </a:solidFill>
          <a:ln w="25400">
            <a:solidFill>
              <a:schemeClr val="tx1"/>
            </a:solidFill>
          </a:ln>
          <a:extLst/>
        </p:spPr>
        <p:txBody>
          <a:bodyPr rot="0" vert="horz" wrap="square" lIns="91440" tIns="91440" rIns="91440" bIns="45720" anchor="t" anchorCtr="0" upright="1">
            <a:noAutofit/>
          </a:bodyPr>
          <a:lstStyle>
            <a:defPPr>
              <a:defRPr lang="en-US"/>
            </a:defPPr>
            <a:lvl1pPr>
              <a:spcBef>
                <a:spcPts val="600"/>
              </a:spcBef>
              <a:defRPr sz="1200" b="0">
                <a:latin typeface="Arial" panose="020B0604020202020204" pitchFamily="34" charset="0"/>
                <a:ea typeface="Times New Roman"/>
                <a:cs typeface="Arial" panose="020B0604020202020204" pitchFamily="34" charset="0"/>
              </a:defRPr>
            </a:lvl1pPr>
          </a:lstStyle>
          <a:p>
            <a:r>
              <a:rPr lang="en-US" sz="1400" b="1" dirty="0"/>
              <a:t>Important</a:t>
            </a:r>
          </a:p>
          <a:p>
            <a:r>
              <a:rPr lang="en-US" dirty="0"/>
              <a:t>Ensure that you select the correct </a:t>
            </a:r>
            <a:r>
              <a:rPr lang="en-US" b="1" dirty="0"/>
              <a:t>Effective Date </a:t>
            </a:r>
            <a:r>
              <a:rPr lang="en-US" dirty="0"/>
              <a:t>and </a:t>
            </a:r>
            <a:r>
              <a:rPr lang="en-US" b="1" dirty="0"/>
              <a:t>Reason Code</a:t>
            </a:r>
            <a:r>
              <a:rPr lang="en-US" dirty="0"/>
              <a:t>. These fields are important entry points for the employee’s record and have many downstream effects.</a:t>
            </a:r>
          </a:p>
        </p:txBody>
      </p:sp>
      <p:sp>
        <p:nvSpPr>
          <p:cNvPr id="3" name="Rectangle 2"/>
          <p:cNvSpPr/>
          <p:nvPr/>
        </p:nvSpPr>
        <p:spPr>
          <a:xfrm>
            <a:off x="3928057" y="5090001"/>
            <a:ext cx="3000778" cy="3129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ne Callout 1 8"/>
          <p:cNvSpPr/>
          <p:nvPr/>
        </p:nvSpPr>
        <p:spPr>
          <a:xfrm flipH="1">
            <a:off x="7273563" y="4535601"/>
            <a:ext cx="1557312" cy="536817"/>
          </a:xfrm>
          <a:prstGeom prst="borderCallout1">
            <a:avLst>
              <a:gd name="adj1" fmla="val 100775"/>
              <a:gd name="adj2" fmla="val 53430"/>
              <a:gd name="adj3" fmla="val 163293"/>
              <a:gd name="adj4" fmla="val 124705"/>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Select the appropriate </a:t>
            </a:r>
            <a:r>
              <a:rPr lang="en-US" sz="1100" b="1" kern="0" dirty="0">
                <a:solidFill>
                  <a:srgbClr val="000000"/>
                </a:solidFill>
                <a:latin typeface="Arial" panose="020B0604020202020204" pitchFamily="34" charset="0"/>
                <a:ea typeface="Times New Roman"/>
                <a:cs typeface="Arial" panose="020B0604020202020204" pitchFamily="34" charset="0"/>
              </a:rPr>
              <a:t>Reason Code</a:t>
            </a:r>
            <a:r>
              <a:rPr lang="en-US" sz="1100" kern="0" dirty="0">
                <a:solidFill>
                  <a:srgbClr val="000000"/>
                </a:solidFill>
                <a:latin typeface="Arial" panose="020B0604020202020204" pitchFamily="34" charset="0"/>
                <a:ea typeface="Times New Roman"/>
                <a:cs typeface="Arial" panose="020B0604020202020204" pitchFamily="34" charset="0"/>
              </a:rPr>
              <a:t>.</a:t>
            </a:r>
          </a:p>
        </p:txBody>
      </p:sp>
      <p:pic>
        <p:nvPicPr>
          <p:cNvPr id="12" name="Picture 11"/>
          <p:cNvPicPr>
            <a:picLocks noChangeAspect="1"/>
          </p:cNvPicPr>
          <p:nvPr/>
        </p:nvPicPr>
        <p:blipFill>
          <a:blip r:embed="rId5"/>
          <a:stretch>
            <a:fillRect/>
          </a:stretch>
        </p:blipFill>
        <p:spPr>
          <a:xfrm>
            <a:off x="1347675" y="2441639"/>
            <a:ext cx="6704544" cy="3101031"/>
          </a:xfrm>
          <a:prstGeom prst="rect">
            <a:avLst/>
          </a:prstGeom>
        </p:spPr>
      </p:pic>
    </p:spTree>
    <p:custDataLst>
      <p:tags r:id="rId1"/>
    </p:custDataLst>
    <p:extLst>
      <p:ext uri="{BB962C8B-B14F-4D97-AF65-F5344CB8AC3E}">
        <p14:creationId xmlns:p14="http://schemas.microsoft.com/office/powerpoint/2010/main" val="75826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animBg="1"/>
      <p:bldP spid="3" grpId="0" animBg="1"/>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616" y="1186256"/>
            <a:ext cx="4114800" cy="4996205"/>
          </a:xfrm>
        </p:spPr>
        <p:txBody>
          <a:bodyPr>
            <a:normAutofit/>
          </a:bodyPr>
          <a:lstStyle/>
          <a:p>
            <a:pPr>
              <a:buClr>
                <a:srgbClr val="09548D"/>
              </a:buClr>
              <a:buFont typeface="Arial" panose="020B0604020202020204" pitchFamily="34" charset="0"/>
              <a:buChar char="♦"/>
            </a:pPr>
            <a:r>
              <a:rPr lang="en-US" sz="2200" dirty="0" smtClean="0"/>
              <a:t>Some existing </a:t>
            </a:r>
            <a:r>
              <a:rPr lang="en-US" sz="2200" dirty="0"/>
              <a:t>personal information is automatically </a:t>
            </a:r>
            <a:r>
              <a:rPr lang="en-US" sz="2200" dirty="0" smtClean="0"/>
              <a:t>populated. </a:t>
            </a:r>
            <a:endParaRPr lang="en-US" sz="2200" dirty="0"/>
          </a:p>
          <a:p>
            <a:pPr>
              <a:buClr>
                <a:srgbClr val="09548D"/>
              </a:buClr>
              <a:buFont typeface="Arial" panose="020B0604020202020204" pitchFamily="34" charset="0"/>
              <a:buChar char="♦"/>
            </a:pPr>
            <a:r>
              <a:rPr lang="en-US" sz="2200" dirty="0" smtClean="0"/>
              <a:t>Complete each tab, then </a:t>
            </a:r>
            <a:r>
              <a:rPr lang="en-US" sz="2200" dirty="0"/>
              <a:t>click the </a:t>
            </a:r>
            <a:r>
              <a:rPr lang="en-US" sz="2200" b="1" dirty="0"/>
              <a:t>Save and Submit </a:t>
            </a:r>
            <a:r>
              <a:rPr lang="en-US" sz="2200" dirty="0"/>
              <a:t>button to submit the template for review and approval. </a:t>
            </a:r>
          </a:p>
          <a:p>
            <a:pPr>
              <a:buClr>
                <a:srgbClr val="09548D"/>
              </a:buClr>
              <a:buFont typeface="Arial" panose="020B0604020202020204" pitchFamily="34" charset="0"/>
              <a:buChar char="♦"/>
            </a:pPr>
            <a:r>
              <a:rPr lang="en-US" sz="2200" dirty="0"/>
              <a:t>T</a:t>
            </a:r>
            <a:r>
              <a:rPr lang="en-US" sz="2200" dirty="0" smtClean="0"/>
              <a:t>he </a:t>
            </a:r>
            <a:r>
              <a:rPr lang="en-US" sz="2200" b="1" dirty="0"/>
              <a:t>Save and Submit</a:t>
            </a:r>
            <a:r>
              <a:rPr lang="en-US" sz="2200" dirty="0"/>
              <a:t> button is </a:t>
            </a:r>
            <a:r>
              <a:rPr lang="en-US" sz="2200" dirty="0" smtClean="0"/>
              <a:t>available only on the “Additional Pay” tab.</a:t>
            </a:r>
            <a:endParaRPr lang="en-US" sz="2200" dirty="0"/>
          </a:p>
        </p:txBody>
      </p:sp>
      <p:sp>
        <p:nvSpPr>
          <p:cNvPr id="5" name="Title 4"/>
          <p:cNvSpPr>
            <a:spLocks noGrp="1"/>
          </p:cNvSpPr>
          <p:nvPr>
            <p:ph type="title"/>
          </p:nvPr>
        </p:nvSpPr>
        <p:spPr>
          <a:xfrm>
            <a:off x="0" y="16208"/>
            <a:ext cx="9144000" cy="850911"/>
          </a:xfrm>
        </p:spPr>
        <p:txBody>
          <a:bodyPr vert="horz" lIns="91440" tIns="45720" rIns="91440" bIns="45720" rtlCol="0" anchor="ctr">
            <a:noAutofit/>
          </a:bodyPr>
          <a:lstStyle/>
          <a:p>
            <a:r>
              <a:rPr lang="en-US" sz="3200" dirty="0"/>
              <a:t>Enter Transaction Information Page</a:t>
            </a:r>
          </a:p>
        </p:txBody>
      </p:sp>
      <p:pic>
        <p:nvPicPr>
          <p:cNvPr id="2" name="Picture 1"/>
          <p:cNvPicPr>
            <a:picLocks noChangeAspect="1"/>
          </p:cNvPicPr>
          <p:nvPr/>
        </p:nvPicPr>
        <p:blipFill>
          <a:blip r:embed="rId4"/>
          <a:stretch>
            <a:fillRect/>
          </a:stretch>
        </p:blipFill>
        <p:spPr>
          <a:xfrm>
            <a:off x="4276163" y="1336141"/>
            <a:ext cx="4630353" cy="484632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2057702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416256" y="1084995"/>
            <a:ext cx="8229600" cy="640080"/>
          </a:xfrm>
        </p:spPr>
        <p:txBody>
          <a:bodyPr>
            <a:normAutofit/>
          </a:bodyPr>
          <a:lstStyle/>
          <a:p>
            <a:r>
              <a:rPr lang="en-US" sz="2800" dirty="0"/>
              <a:t>Initiate Concurrent Hire Template Transaction</a:t>
            </a:r>
          </a:p>
        </p:txBody>
      </p:sp>
      <p:sp>
        <p:nvSpPr>
          <p:cNvPr id="4" name="Title 3"/>
          <p:cNvSpPr>
            <a:spLocks noGrp="1"/>
          </p:cNvSpPr>
          <p:nvPr>
            <p:ph type="title"/>
          </p:nvPr>
        </p:nvSpPr>
        <p:spPr/>
        <p:txBody>
          <a:bodyPr/>
          <a:lstStyle/>
          <a:p>
            <a:r>
              <a:rPr lang="en-US" dirty="0" smtClean="0"/>
              <a:t>Instructor Demo UPK</a:t>
            </a:r>
            <a:endParaRPr lang="en-US" dirty="0">
              <a:solidFill>
                <a:srgbClr val="FF0000"/>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4538" y="3547891"/>
            <a:ext cx="2712955" cy="2712955"/>
          </a:xfrm>
          <a:prstGeom prst="rect">
            <a:avLst/>
          </a:prstGeom>
          <a:ln>
            <a:noFill/>
          </a:ln>
          <a:effectLst>
            <a:outerShdw blurRad="292100" dist="139700" dir="2700000" algn="tl" rotWithShape="0">
              <a:srgbClr val="333333">
                <a:alpha val="65000"/>
              </a:srgbClr>
            </a:outerShdw>
          </a:effectLst>
        </p:spPr>
      </p:pic>
      <p:sp>
        <p:nvSpPr>
          <p:cNvPr id="7" name="Content Placeholder 1"/>
          <p:cNvSpPr>
            <a:spLocks noGrp="1"/>
          </p:cNvSpPr>
          <p:nvPr>
            <p:ph idx="1"/>
          </p:nvPr>
        </p:nvSpPr>
        <p:spPr>
          <a:xfrm>
            <a:off x="457200" y="1903611"/>
            <a:ext cx="8229600" cy="4160520"/>
          </a:xfrm>
        </p:spPr>
        <p:txBody>
          <a:bodyPr>
            <a:normAutofit/>
          </a:bodyPr>
          <a:lstStyle/>
          <a:p>
            <a:r>
              <a:rPr lang="en-US" sz="2400" dirty="0"/>
              <a:t>This is your opportunity to </a:t>
            </a:r>
            <a:r>
              <a:rPr lang="en-US" sz="2400" dirty="0" smtClean="0"/>
              <a:t>view </a:t>
            </a:r>
            <a:r>
              <a:rPr lang="en-US" sz="2400" dirty="0"/>
              <a:t>this task on your own.</a:t>
            </a:r>
          </a:p>
          <a:p>
            <a:pPr lvl="1"/>
            <a:r>
              <a:rPr lang="en-US" sz="2200" b="1" dirty="0"/>
              <a:t>Staff:</a:t>
            </a:r>
            <a:r>
              <a:rPr lang="en-US" sz="2200" dirty="0"/>
              <a:t> Open the </a:t>
            </a:r>
            <a:r>
              <a:rPr lang="en-US" sz="2200" dirty="0">
                <a:hlinkClick r:id="rId5"/>
              </a:rPr>
              <a:t>UCPath Help site </a:t>
            </a:r>
            <a:r>
              <a:rPr lang="en-US" sz="2200" dirty="0"/>
              <a:t>and refer to the </a:t>
            </a:r>
            <a:r>
              <a:rPr lang="en-US" sz="2200" i="1" dirty="0"/>
              <a:t>Initiate Concurrent Hire Template Transaction (Staff) </a:t>
            </a:r>
            <a:r>
              <a:rPr lang="en-US" sz="2200" dirty="0"/>
              <a:t>topic. </a:t>
            </a:r>
          </a:p>
          <a:p>
            <a:pPr lvl="1"/>
            <a:r>
              <a:rPr lang="en-US" sz="2200" b="1" dirty="0"/>
              <a:t>Academic:</a:t>
            </a:r>
            <a:r>
              <a:rPr lang="en-US" sz="2200" dirty="0"/>
              <a:t> Open the UCPath Help site and refer to the </a:t>
            </a:r>
            <a:r>
              <a:rPr lang="en-US" sz="2200" i="1" dirty="0"/>
              <a:t>Initiate Concurrent Hire Template Transaction (</a:t>
            </a:r>
            <a:r>
              <a:rPr lang="en-US" sz="2200" i="1" dirty="0" err="1"/>
              <a:t>Acad</a:t>
            </a:r>
            <a:r>
              <a:rPr lang="en-US" sz="2200" i="1" dirty="0"/>
              <a:t>) </a:t>
            </a:r>
            <a:r>
              <a:rPr lang="en-US" sz="2200" dirty="0"/>
              <a:t>topic.</a:t>
            </a:r>
          </a:p>
          <a:p>
            <a:r>
              <a:rPr lang="en-US" sz="2400" dirty="0" smtClean="0"/>
              <a:t>Launch </a:t>
            </a:r>
            <a:r>
              <a:rPr lang="en-US" sz="2400" dirty="0"/>
              <a:t>the </a:t>
            </a:r>
            <a:r>
              <a:rPr lang="en-US" sz="2400" b="1" dirty="0" smtClean="0"/>
              <a:t>See </a:t>
            </a:r>
            <a:r>
              <a:rPr lang="en-US" sz="2400" b="1" dirty="0"/>
              <a:t>It </a:t>
            </a:r>
            <a:r>
              <a:rPr lang="en-US" sz="2400" dirty="0"/>
              <a:t>version of the topic.</a:t>
            </a:r>
          </a:p>
          <a:p>
            <a:r>
              <a:rPr lang="en-US" sz="2400" dirty="0"/>
              <a:t>Ask your instructor for assistance.</a:t>
            </a:r>
          </a:p>
        </p:txBody>
      </p:sp>
    </p:spTree>
    <p:custDataLst>
      <p:tags r:id="rId1"/>
    </p:custDataLst>
    <p:extLst>
      <p:ext uri="{BB962C8B-B14F-4D97-AF65-F5344CB8AC3E}">
        <p14:creationId xmlns:p14="http://schemas.microsoft.com/office/powerpoint/2010/main" val="327812675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520222636"/>
              </p:ext>
            </p:extLst>
          </p:nvPr>
        </p:nvGraphicFramePr>
        <p:xfrm>
          <a:off x="279710" y="1310208"/>
          <a:ext cx="3766859" cy="3749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p:txBody>
          <a:bodyPr vert="horz" lIns="91440" tIns="45720" rIns="91440" bIns="45720" rtlCol="0" anchor="ctr">
            <a:noAutofit/>
          </a:bodyPr>
          <a:lstStyle/>
          <a:p>
            <a:r>
              <a:rPr lang="en-US" dirty="0">
                <a:solidFill>
                  <a:srgbClr val="1E4386"/>
                </a:solidFill>
              </a:rPr>
              <a:t>Lesson Objectives</a:t>
            </a: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885" y="121018"/>
            <a:ext cx="914400" cy="914400"/>
          </a:xfrm>
          <a:prstGeom prst="rect">
            <a:avLst/>
          </a:prstGeom>
        </p:spPr>
      </p:pic>
      <p:sp>
        <p:nvSpPr>
          <p:cNvPr id="8" name="Content Placeholder 1"/>
          <p:cNvSpPr>
            <a:spLocks noGrp="1"/>
          </p:cNvSpPr>
          <p:nvPr>
            <p:ph sz="half" idx="2"/>
          </p:nvPr>
        </p:nvSpPr>
        <p:spPr>
          <a:xfrm>
            <a:off x="4259136" y="1528233"/>
            <a:ext cx="5078184" cy="4082507"/>
          </a:xfrm>
        </p:spPr>
        <p:txBody>
          <a:bodyPr>
            <a:normAutofit/>
          </a:bodyPr>
          <a:lstStyle/>
          <a:p>
            <a:pPr marL="0" indent="0">
              <a:buNone/>
            </a:pPr>
            <a:r>
              <a:rPr lang="en-US" sz="2800" b="1" i="1" dirty="0"/>
              <a:t>In this l</a:t>
            </a:r>
            <a:r>
              <a:rPr lang="en-US" sz="2800" b="1" i="1" dirty="0" smtClean="0"/>
              <a:t>esson you will:</a:t>
            </a:r>
            <a:endParaRPr lang="en-US" sz="2800" b="1" i="1" dirty="0"/>
          </a:p>
          <a:p>
            <a:pPr marL="0" indent="0">
              <a:buNone/>
            </a:pPr>
            <a:endParaRPr lang="en-US" sz="500" b="1" dirty="0"/>
          </a:p>
          <a:p>
            <a:pPr>
              <a:buClr>
                <a:srgbClr val="09548D"/>
              </a:buClr>
              <a:buFont typeface="Arial" panose="020B0604020202020204" pitchFamily="34" charset="0"/>
              <a:buChar char="♦"/>
            </a:pPr>
            <a:r>
              <a:rPr lang="en-US" sz="2400" dirty="0"/>
              <a:t>Describe the </a:t>
            </a:r>
            <a:r>
              <a:rPr lang="en-US" sz="2400" dirty="0" smtClean="0"/>
              <a:t>steps in the approval process.</a:t>
            </a:r>
            <a:endParaRPr lang="en-US" sz="2400" dirty="0"/>
          </a:p>
          <a:p>
            <a:pPr>
              <a:buClr>
                <a:srgbClr val="09548D"/>
              </a:buClr>
              <a:buFont typeface="Arial" panose="020B0604020202020204" pitchFamily="34" charset="0"/>
              <a:buChar char="♦"/>
            </a:pPr>
            <a:r>
              <a:rPr lang="en-US" sz="2400" dirty="0" smtClean="0"/>
              <a:t>Learn about the approval workflow cycle.</a:t>
            </a:r>
            <a:endParaRPr lang="en-US" sz="2400" dirty="0"/>
          </a:p>
          <a:p>
            <a:pPr>
              <a:buClr>
                <a:srgbClr val="09548D"/>
              </a:buClr>
              <a:buFont typeface="Arial" panose="020B0604020202020204" pitchFamily="34" charset="0"/>
              <a:buChar char="♦"/>
            </a:pPr>
            <a:r>
              <a:rPr lang="en-US" sz="2400" dirty="0"/>
              <a:t>L</a:t>
            </a:r>
            <a:r>
              <a:rPr lang="en-US" sz="2400" dirty="0" smtClean="0"/>
              <a:t>ook up the status of a template transaction transaction.</a:t>
            </a:r>
            <a:endParaRPr lang="en-US" sz="2400" dirty="0"/>
          </a:p>
        </p:txBody>
      </p:sp>
      <p:sp>
        <p:nvSpPr>
          <p:cNvPr id="6" name="5-Point Star 5"/>
          <p:cNvSpPr/>
          <p:nvPr/>
        </p:nvSpPr>
        <p:spPr>
          <a:xfrm>
            <a:off x="397954" y="4200486"/>
            <a:ext cx="622489" cy="511383"/>
          </a:xfrm>
          <a:prstGeom prst="star5">
            <a:avLst/>
          </a:prstGeom>
          <a:solidFill>
            <a:srgbClr val="FFFF00"/>
          </a:solidFill>
          <a:ln>
            <a:solidFill>
              <a:srgbClr val="0954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009521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282430" y="1086561"/>
            <a:ext cx="8404370" cy="776561"/>
          </a:xfrm>
        </p:spPr>
        <p:txBody>
          <a:bodyPr>
            <a:normAutofit lnSpcReduction="10000"/>
          </a:bodyPr>
          <a:lstStyle/>
          <a:p>
            <a:pPr>
              <a:spcBef>
                <a:spcPts val="0"/>
              </a:spcBef>
            </a:pPr>
            <a:r>
              <a:rPr lang="en-US" b="0" dirty="0"/>
              <a:t>When a transaction is submitted by the initiator, AWE </a:t>
            </a:r>
            <a:r>
              <a:rPr lang="en-US" dirty="0"/>
              <a:t>routes the transaction for review and approval</a:t>
            </a:r>
            <a:r>
              <a:rPr lang="en-US" b="0" dirty="0"/>
              <a:t>.</a:t>
            </a:r>
          </a:p>
        </p:txBody>
      </p:sp>
      <p:sp>
        <p:nvSpPr>
          <p:cNvPr id="4" name="Title 3"/>
          <p:cNvSpPr>
            <a:spLocks noGrp="1"/>
          </p:cNvSpPr>
          <p:nvPr>
            <p:ph type="title"/>
          </p:nvPr>
        </p:nvSpPr>
        <p:spPr>
          <a:xfrm>
            <a:off x="51405" y="0"/>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AWE Approvals</a:t>
            </a:r>
          </a:p>
        </p:txBody>
      </p:sp>
      <p:sp>
        <p:nvSpPr>
          <p:cNvPr id="10" name="TextBox 9"/>
          <p:cNvSpPr txBox="1"/>
          <p:nvPr/>
        </p:nvSpPr>
        <p:spPr>
          <a:xfrm>
            <a:off x="2316195" y="6085684"/>
            <a:ext cx="4981074" cy="246221"/>
          </a:xfrm>
          <a:prstGeom prst="rect">
            <a:avLst/>
          </a:prstGeom>
          <a:noFill/>
        </p:spPr>
        <p:txBody>
          <a:bodyPr wrap="square" rtlCol="0">
            <a:spAutoFit/>
          </a:bodyPr>
          <a:lstStyle/>
          <a:p>
            <a:pPr algn="ctr"/>
            <a:r>
              <a:rPr lang="en-US" sz="1000" b="1" i="1" dirty="0">
                <a:solidFill>
                  <a:schemeClr val="tx1">
                    <a:lumMod val="65000"/>
                    <a:lumOff val="35000"/>
                  </a:schemeClr>
                </a:solidFill>
              </a:rPr>
              <a:t>Initiator is also an approver so they were skipped in the approval flow</a:t>
            </a:r>
          </a:p>
        </p:txBody>
      </p:sp>
      <p:sp>
        <p:nvSpPr>
          <p:cNvPr id="8" name="TextBox 7"/>
          <p:cNvSpPr txBox="1"/>
          <p:nvPr/>
        </p:nvSpPr>
        <p:spPr>
          <a:xfrm>
            <a:off x="2932812" y="3683736"/>
            <a:ext cx="2770271" cy="246221"/>
          </a:xfrm>
          <a:prstGeom prst="rect">
            <a:avLst/>
          </a:prstGeom>
          <a:noFill/>
        </p:spPr>
        <p:txBody>
          <a:bodyPr wrap="square" rtlCol="0">
            <a:spAutoFit/>
          </a:bodyPr>
          <a:lstStyle/>
          <a:p>
            <a:pPr algn="ctr"/>
            <a:r>
              <a:rPr lang="en-US" sz="1000" b="1" i="1" dirty="0">
                <a:solidFill>
                  <a:schemeClr val="tx1">
                    <a:lumMod val="65000"/>
                    <a:lumOff val="35000"/>
                  </a:schemeClr>
                </a:solidFill>
              </a:rPr>
              <a:t>Initiator is not an approver</a:t>
            </a:r>
          </a:p>
        </p:txBody>
      </p:sp>
      <p:pic>
        <p:nvPicPr>
          <p:cNvPr id="2" name="Picture 1"/>
          <p:cNvPicPr>
            <a:picLocks noChangeAspect="1"/>
          </p:cNvPicPr>
          <p:nvPr/>
        </p:nvPicPr>
        <p:blipFill>
          <a:blip r:embed="rId4"/>
          <a:stretch>
            <a:fillRect/>
          </a:stretch>
        </p:blipFill>
        <p:spPr>
          <a:xfrm>
            <a:off x="1169263" y="1797782"/>
            <a:ext cx="6542673" cy="1920240"/>
          </a:xfrm>
          <a:prstGeom prst="rect">
            <a:avLst/>
          </a:prstGeom>
        </p:spPr>
      </p:pic>
      <p:sp>
        <p:nvSpPr>
          <p:cNvPr id="12" name="Line Callout 1 11"/>
          <p:cNvSpPr/>
          <p:nvPr/>
        </p:nvSpPr>
        <p:spPr>
          <a:xfrm flipH="1">
            <a:off x="4440599" y="2620651"/>
            <a:ext cx="2856670" cy="758700"/>
          </a:xfrm>
          <a:prstGeom prst="borderCallout1">
            <a:avLst>
              <a:gd name="adj1" fmla="val 54632"/>
              <a:gd name="adj2" fmla="val 101370"/>
              <a:gd name="adj3" fmla="val 55236"/>
              <a:gd name="adj4" fmla="val 145104"/>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smtClean="0">
                <a:solidFill>
                  <a:srgbClr val="000000"/>
                </a:solidFill>
                <a:latin typeface="Arial" panose="020B0604020202020204" pitchFamily="34" charset="0"/>
                <a:ea typeface="Times New Roman"/>
                <a:cs typeface="Arial" panose="020B0604020202020204" pitchFamily="34" charset="0"/>
              </a:rPr>
              <a:t>AWE Dialogue box displays as </a:t>
            </a:r>
            <a:r>
              <a:rPr lang="en-US" sz="1200" b="1" kern="0" dirty="0" smtClean="0">
                <a:solidFill>
                  <a:srgbClr val="000000"/>
                </a:solidFill>
                <a:latin typeface="Arial" panose="020B0604020202020204" pitchFamily="34" charset="0"/>
                <a:ea typeface="Times New Roman"/>
                <a:cs typeface="Arial" panose="020B0604020202020204" pitchFamily="34" charset="0"/>
              </a:rPr>
              <a:t>Pending.</a:t>
            </a:r>
            <a:r>
              <a:rPr lang="en-US" sz="1200" kern="0" dirty="0" smtClean="0">
                <a:solidFill>
                  <a:srgbClr val="000000"/>
                </a:solidFill>
                <a:latin typeface="Arial" panose="020B0604020202020204" pitchFamily="34" charset="0"/>
                <a:ea typeface="Times New Roman"/>
                <a:cs typeface="Arial" panose="020B0604020202020204" pitchFamily="34" charset="0"/>
              </a:rPr>
              <a:t> Click “Multiple Approves” to see list of Approvers for that transaction.</a:t>
            </a:r>
            <a:endParaRPr lang="en-US" sz="1200" kern="0" dirty="0">
              <a:solidFill>
                <a:srgbClr val="000000"/>
              </a:solidFill>
              <a:latin typeface="Arial" panose="020B0604020202020204" pitchFamily="34" charset="0"/>
              <a:ea typeface="Times New Roman"/>
              <a:cs typeface="Arial" panose="020B0604020202020204" pitchFamily="34" charset="0"/>
            </a:endParaRPr>
          </a:p>
        </p:txBody>
      </p:sp>
      <p:pic>
        <p:nvPicPr>
          <p:cNvPr id="6" name="Picture 5"/>
          <p:cNvPicPr>
            <a:picLocks noChangeAspect="1"/>
          </p:cNvPicPr>
          <p:nvPr/>
        </p:nvPicPr>
        <p:blipFill>
          <a:blip r:embed="rId5"/>
          <a:stretch>
            <a:fillRect/>
          </a:stretch>
        </p:blipFill>
        <p:spPr>
          <a:xfrm>
            <a:off x="1169263" y="3962921"/>
            <a:ext cx="6542673" cy="2103120"/>
          </a:xfrm>
          <a:prstGeom prst="rect">
            <a:avLst/>
          </a:prstGeom>
        </p:spPr>
      </p:pic>
      <p:sp>
        <p:nvSpPr>
          <p:cNvPr id="9" name="Line Callout 1 8"/>
          <p:cNvSpPr/>
          <p:nvPr/>
        </p:nvSpPr>
        <p:spPr>
          <a:xfrm flipH="1">
            <a:off x="4209474" y="4672000"/>
            <a:ext cx="2694222" cy="810471"/>
          </a:xfrm>
          <a:prstGeom prst="borderCallout1">
            <a:avLst>
              <a:gd name="adj1" fmla="val 54632"/>
              <a:gd name="adj2" fmla="val 101370"/>
              <a:gd name="adj3" fmla="val 56001"/>
              <a:gd name="adj4" fmla="val 134625"/>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The initiator is also an AWE approver. The initiator was skipped </a:t>
            </a:r>
            <a:r>
              <a:rPr lang="en-US" sz="1200" kern="0" dirty="0" smtClean="0">
                <a:solidFill>
                  <a:srgbClr val="000000"/>
                </a:solidFill>
                <a:latin typeface="Arial" panose="020B0604020202020204" pitchFamily="34" charset="0"/>
                <a:ea typeface="Times New Roman"/>
                <a:cs typeface="Arial" panose="020B0604020202020204" pitchFamily="34" charset="0"/>
              </a:rPr>
              <a:t>because initiators cannot </a:t>
            </a:r>
            <a:r>
              <a:rPr lang="en-US" sz="1200" kern="0" dirty="0">
                <a:solidFill>
                  <a:srgbClr val="000000"/>
                </a:solidFill>
                <a:latin typeface="Arial" panose="020B0604020202020204" pitchFamily="34" charset="0"/>
                <a:ea typeface="Times New Roman"/>
                <a:cs typeface="Arial" panose="020B0604020202020204" pitchFamily="34" charset="0"/>
              </a:rPr>
              <a:t>approve </a:t>
            </a:r>
            <a:r>
              <a:rPr lang="en-US" sz="1200" kern="0" dirty="0" smtClean="0">
                <a:solidFill>
                  <a:srgbClr val="000000"/>
                </a:solidFill>
                <a:latin typeface="Arial" panose="020B0604020202020204" pitchFamily="34" charset="0"/>
                <a:ea typeface="Times New Roman"/>
                <a:cs typeface="Arial" panose="020B0604020202020204" pitchFamily="34" charset="0"/>
              </a:rPr>
              <a:t>their </a:t>
            </a:r>
            <a:r>
              <a:rPr lang="en-US" sz="1200" kern="0" dirty="0">
                <a:solidFill>
                  <a:srgbClr val="000000"/>
                </a:solidFill>
                <a:latin typeface="Arial" panose="020B0604020202020204" pitchFamily="34" charset="0"/>
                <a:ea typeface="Times New Roman"/>
                <a:cs typeface="Arial" panose="020B0604020202020204" pitchFamily="34" charset="0"/>
              </a:rPr>
              <a:t>own transactions in UCPath.</a:t>
            </a:r>
          </a:p>
        </p:txBody>
      </p:sp>
      <p:sp>
        <p:nvSpPr>
          <p:cNvPr id="5" name="Rectangle 4"/>
          <p:cNvSpPr/>
          <p:nvPr/>
        </p:nvSpPr>
        <p:spPr>
          <a:xfrm>
            <a:off x="1645920" y="2715065"/>
            <a:ext cx="801858" cy="16881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3507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4451627" y="1399564"/>
            <a:ext cx="4533900" cy="3952875"/>
          </a:xfrm>
          <a:prstGeom prst="rect">
            <a:avLst/>
          </a:prstGeom>
        </p:spPr>
      </p:pic>
      <p:sp>
        <p:nvSpPr>
          <p:cNvPr id="3" name="Text Placeholder 2"/>
          <p:cNvSpPr>
            <a:spLocks noGrp="1"/>
          </p:cNvSpPr>
          <p:nvPr>
            <p:ph idx="1"/>
          </p:nvPr>
        </p:nvSpPr>
        <p:spPr>
          <a:xfrm>
            <a:off x="68580" y="1149664"/>
            <a:ext cx="8298180" cy="845720"/>
          </a:xfrm>
        </p:spPr>
        <p:txBody>
          <a:bodyPr>
            <a:normAutofit/>
          </a:bodyPr>
          <a:lstStyle/>
          <a:p>
            <a:endParaRPr lang="en-US" sz="2000" dirty="0"/>
          </a:p>
          <a:p>
            <a:pPr marL="0" indent="0">
              <a:buNone/>
            </a:pPr>
            <a:endParaRPr lang="en-US" sz="2000" b="1" dirty="0"/>
          </a:p>
        </p:txBody>
      </p:sp>
      <p:sp>
        <p:nvSpPr>
          <p:cNvPr id="2" name="Title 1"/>
          <p:cNvSpPr>
            <a:spLocks noGrp="1"/>
          </p:cNvSpPr>
          <p:nvPr>
            <p:ph type="title"/>
          </p:nvPr>
        </p:nvSpPr>
        <p:spPr>
          <a:xfrm>
            <a:off x="0" y="22191"/>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Location AWE Approver Options</a:t>
            </a:r>
          </a:p>
        </p:txBody>
      </p:sp>
      <p:sp>
        <p:nvSpPr>
          <p:cNvPr id="5" name="TextBox 4"/>
          <p:cNvSpPr txBox="1"/>
          <p:nvPr/>
        </p:nvSpPr>
        <p:spPr>
          <a:xfrm>
            <a:off x="122831" y="4805552"/>
            <a:ext cx="4416223" cy="369332"/>
          </a:xfrm>
          <a:prstGeom prst="rect">
            <a:avLst/>
          </a:prstGeom>
          <a:noFill/>
        </p:spPr>
        <p:txBody>
          <a:bodyPr wrap="square" rtlCol="0">
            <a:spAutoFit/>
          </a:bodyPr>
          <a:lstStyle/>
          <a:p>
            <a:r>
              <a:rPr lang="en-US" b="1" u="sng" dirty="0"/>
              <a:t>2</a:t>
            </a:r>
            <a:r>
              <a:rPr lang="en-US" b="1" u="sng" baseline="30000" dirty="0"/>
              <a:t>nd</a:t>
            </a:r>
            <a:r>
              <a:rPr lang="en-US" b="1" u="sng" dirty="0"/>
              <a:t> AWE Approver*</a:t>
            </a:r>
            <a:endParaRPr lang="en-US" dirty="0"/>
          </a:p>
        </p:txBody>
      </p:sp>
      <p:graphicFrame>
        <p:nvGraphicFramePr>
          <p:cNvPr id="7" name="Table 6"/>
          <p:cNvGraphicFramePr>
            <a:graphicFrameLocks noGrp="1"/>
          </p:cNvGraphicFramePr>
          <p:nvPr>
            <p:extLst/>
          </p:nvPr>
        </p:nvGraphicFramePr>
        <p:xfrm>
          <a:off x="122831" y="1473801"/>
          <a:ext cx="4226123" cy="2926080"/>
        </p:xfrm>
        <a:graphic>
          <a:graphicData uri="http://schemas.openxmlformats.org/drawingml/2006/table">
            <a:tbl>
              <a:tblPr firstRow="1" bandRow="1">
                <a:tableStyleId>{5C22544A-7EE6-4342-B048-85BDC9FD1C3A}</a:tableStyleId>
              </a:tblPr>
              <a:tblGrid>
                <a:gridCol w="1121270">
                  <a:extLst>
                    <a:ext uri="{9D8B030D-6E8A-4147-A177-3AD203B41FA5}">
                      <a16:colId xmlns:a16="http://schemas.microsoft.com/office/drawing/2014/main" val="20000"/>
                    </a:ext>
                  </a:extLst>
                </a:gridCol>
                <a:gridCol w="3104853">
                  <a:extLst>
                    <a:ext uri="{9D8B030D-6E8A-4147-A177-3AD203B41FA5}">
                      <a16:colId xmlns:a16="http://schemas.microsoft.com/office/drawing/2014/main" val="2000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dirty="0">
                          <a:solidFill>
                            <a:schemeClr val="tx1"/>
                          </a:solidFill>
                        </a:rPr>
                        <a:t>Approve</a:t>
                      </a:r>
                    </a:p>
                    <a:p>
                      <a:pPr marL="342900" indent="-342900">
                        <a:buFont typeface="+mj-lt"/>
                        <a:buAutoNum type="alphaLcParenR"/>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42900" marR="0" lvl="0" indent="-342900" algn="l" defTabSz="914400" rtl="0" eaLnBrk="1" fontAlgn="auto" latinLnBrk="0" hangingPunct="1">
                        <a:lnSpc>
                          <a:spcPct val="100000"/>
                        </a:lnSpc>
                        <a:spcBef>
                          <a:spcPts val="1200"/>
                        </a:spcBef>
                        <a:spcAft>
                          <a:spcPts val="600"/>
                        </a:spcAft>
                        <a:buClrTx/>
                        <a:buSzTx/>
                        <a:buFont typeface="+mj-lt"/>
                        <a:buAutoNum type="alphaLcParenR"/>
                        <a:tabLst/>
                        <a:defRPr/>
                      </a:pPr>
                      <a:r>
                        <a:rPr lang="en-US" sz="1400" b="0" baseline="0" dirty="0">
                          <a:solidFill>
                            <a:schemeClr val="tx1"/>
                          </a:solidFill>
                        </a:rPr>
                        <a:t>Edit transaction, if needed</a:t>
                      </a:r>
                      <a:br>
                        <a:rPr lang="en-US" sz="1400" b="0" baseline="0" dirty="0">
                          <a:solidFill>
                            <a:schemeClr val="tx1"/>
                          </a:solidFill>
                        </a:rPr>
                      </a:br>
                      <a:r>
                        <a:rPr lang="en-US" sz="1400" b="0" baseline="0" dirty="0">
                          <a:solidFill>
                            <a:schemeClr val="tx1"/>
                          </a:solidFill>
                        </a:rPr>
                        <a:t/>
                      </a:r>
                      <a:br>
                        <a:rPr lang="en-US" sz="1400" b="0" baseline="0" dirty="0">
                          <a:solidFill>
                            <a:schemeClr val="tx1"/>
                          </a:solidFill>
                        </a:rPr>
                      </a:br>
                      <a:r>
                        <a:rPr lang="en-US" sz="1400" b="0" baseline="0" dirty="0">
                          <a:solidFill>
                            <a:schemeClr val="tx1"/>
                          </a:solidFill>
                        </a:rPr>
                        <a:t>and</a:t>
                      </a:r>
                    </a:p>
                    <a:p>
                      <a:pPr marL="342900" marR="0" lvl="0" indent="-342900" algn="l" defTabSz="914400" rtl="0" eaLnBrk="1" fontAlgn="auto" latinLnBrk="0" hangingPunct="1">
                        <a:lnSpc>
                          <a:spcPct val="100000"/>
                        </a:lnSpc>
                        <a:spcBef>
                          <a:spcPts val="1200"/>
                        </a:spcBef>
                        <a:spcAft>
                          <a:spcPts val="600"/>
                        </a:spcAft>
                        <a:buClrTx/>
                        <a:buSzTx/>
                        <a:buFont typeface="+mj-lt"/>
                        <a:buAutoNum type="alphaLcParenR"/>
                        <a:tabLst/>
                        <a:defRPr/>
                      </a:pPr>
                      <a:r>
                        <a:rPr lang="en-US" sz="1400" b="0" baseline="0" dirty="0">
                          <a:solidFill>
                            <a:schemeClr val="tx1"/>
                          </a:solidFill>
                        </a:rPr>
                        <a:t>Route to the next level of approval*</a:t>
                      </a:r>
                    </a:p>
                    <a:p>
                      <a:pPr marL="365760" marR="0" lvl="1" indent="0" algn="l" defTabSz="914400" rtl="0" eaLnBrk="1" fontAlgn="auto" latinLnBrk="0" hangingPunct="1">
                        <a:lnSpc>
                          <a:spcPct val="100000"/>
                        </a:lnSpc>
                        <a:spcBef>
                          <a:spcPts val="1200"/>
                        </a:spcBef>
                        <a:spcAft>
                          <a:spcPts val="600"/>
                        </a:spcAft>
                        <a:buClrTx/>
                        <a:buSzTx/>
                        <a:buFont typeface="+mj-lt"/>
                        <a:buNone/>
                        <a:tabLst/>
                        <a:defRPr/>
                      </a:pPr>
                      <a:r>
                        <a:rPr lang="en-US" sz="1400" b="0" baseline="0" dirty="0">
                          <a:solidFill>
                            <a:schemeClr val="tx1"/>
                          </a:solidFill>
                        </a:rPr>
                        <a:t>and/or</a:t>
                      </a:r>
                    </a:p>
                    <a:p>
                      <a:pPr marL="342900" indent="-342900">
                        <a:spcBef>
                          <a:spcPts val="600"/>
                        </a:spcBef>
                        <a:spcAft>
                          <a:spcPts val="600"/>
                        </a:spcAft>
                        <a:buFont typeface="+mj-lt"/>
                        <a:buAutoNum type="alphaLcParenR"/>
                      </a:pPr>
                      <a:r>
                        <a:rPr lang="en-US" sz="1400" b="0" dirty="0">
                          <a:solidFill>
                            <a:schemeClr val="tx1"/>
                          </a:solidFill>
                        </a:rPr>
                        <a:t>Submit</a:t>
                      </a:r>
                      <a:r>
                        <a:rPr lang="en-US" sz="1400" b="0" baseline="0" dirty="0">
                          <a:solidFill>
                            <a:schemeClr val="tx1"/>
                          </a:solidFill>
                        </a:rPr>
                        <a:t> for p</a:t>
                      </a:r>
                      <a:r>
                        <a:rPr lang="en-US" sz="1400" b="0" dirty="0">
                          <a:solidFill>
                            <a:schemeClr val="tx1"/>
                          </a:solidFill>
                        </a:rPr>
                        <a:t>rocessing</a:t>
                      </a:r>
                      <a:r>
                        <a:rPr lang="en-US" sz="1400" b="0" baseline="0" dirty="0">
                          <a:solidFill>
                            <a:schemeClr val="tx1"/>
                          </a:solidFill>
                        </a:rPr>
                        <a:t> by UCPC.</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Deny</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CFBC"/>
                    </a:solidFill>
                  </a:tcPr>
                </a:tc>
                <a:tc>
                  <a:txBody>
                    <a:bodyPr/>
                    <a:lstStyle/>
                    <a:p>
                      <a:r>
                        <a:rPr lang="en-US" sz="1400" dirty="0"/>
                        <a:t>Enter comments</a:t>
                      </a:r>
                      <a:r>
                        <a:rPr lang="en-US" sz="1400" baseline="0" dirty="0"/>
                        <a:t> and </a:t>
                      </a:r>
                      <a:r>
                        <a:rPr lang="en-US" sz="1400" dirty="0"/>
                        <a:t>deny</a:t>
                      </a:r>
                      <a:r>
                        <a:rPr lang="en-US" sz="1400" baseline="0" dirty="0"/>
                        <a:t> transaction. It r</a:t>
                      </a:r>
                      <a:r>
                        <a:rPr lang="en-US" sz="1400" dirty="0"/>
                        <a:t>outes back to initiator -</a:t>
                      </a:r>
                      <a:r>
                        <a:rPr lang="en-US" sz="1400" baseline="0" dirty="0"/>
                        <a:t> no additions or changes reflected in UCPath.</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CFBC"/>
                    </a:solid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nvPr>
        </p:nvGraphicFramePr>
        <p:xfrm>
          <a:off x="152724" y="5176569"/>
          <a:ext cx="4128962" cy="731520"/>
        </p:xfrm>
        <a:graphic>
          <a:graphicData uri="http://schemas.openxmlformats.org/drawingml/2006/table">
            <a:tbl>
              <a:tblPr firstRow="1" bandRow="1">
                <a:tableStyleId>{5C22544A-7EE6-4342-B048-85BDC9FD1C3A}</a:tableStyleId>
              </a:tblPr>
              <a:tblGrid>
                <a:gridCol w="1382829">
                  <a:extLst>
                    <a:ext uri="{9D8B030D-6E8A-4147-A177-3AD203B41FA5}">
                      <a16:colId xmlns:a16="http://schemas.microsoft.com/office/drawing/2014/main" val="20000"/>
                    </a:ext>
                  </a:extLst>
                </a:gridCol>
                <a:gridCol w="2746133">
                  <a:extLst>
                    <a:ext uri="{9D8B030D-6E8A-4147-A177-3AD203B41FA5}">
                      <a16:colId xmlns:a16="http://schemas.microsoft.com/office/drawing/2014/main" val="20001"/>
                    </a:ext>
                  </a:extLst>
                </a:gridCol>
              </a:tblGrid>
              <a:tr h="370840">
                <a:tc>
                  <a:txBody>
                    <a:bodyPr/>
                    <a:lstStyle/>
                    <a:p>
                      <a:pPr marL="0" indent="0">
                        <a:buClr>
                          <a:srgbClr val="0064A4"/>
                        </a:buClr>
                        <a:buFont typeface="Arial" panose="020B0604020202020204" pitchFamily="34" charset="0"/>
                        <a:buNone/>
                      </a:pPr>
                      <a:r>
                        <a:rPr lang="en-US" dirty="0">
                          <a:solidFill>
                            <a:schemeClr val="tx1"/>
                          </a:solidFill>
                        </a:rPr>
                        <a:t>Pushback </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rPr>
                        <a:t>Enter</a:t>
                      </a:r>
                      <a:r>
                        <a:rPr lang="en-US" sz="1400" b="0" i="0" baseline="0" dirty="0">
                          <a:solidFill>
                            <a:schemeClr val="tx1"/>
                          </a:solidFill>
                        </a:rPr>
                        <a:t> comments and </a:t>
                      </a:r>
                      <a:r>
                        <a:rPr lang="en-US" sz="1400" b="0" i="0" dirty="0">
                          <a:solidFill>
                            <a:schemeClr val="tx1"/>
                          </a:solidFill>
                        </a:rPr>
                        <a:t>push the transaction back to lower level approver (Approver</a:t>
                      </a:r>
                      <a:r>
                        <a:rPr lang="en-US" sz="1400" b="0" i="0" baseline="0" dirty="0">
                          <a:solidFill>
                            <a:schemeClr val="tx1"/>
                          </a:solidFill>
                        </a:rPr>
                        <a:t> 1)</a:t>
                      </a:r>
                      <a:r>
                        <a:rPr lang="en-US" sz="1400" b="0" i="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00"/>
                  </a:ext>
                </a:extLst>
              </a:tr>
            </a:tbl>
          </a:graphicData>
        </a:graphic>
      </p:graphicFrame>
      <p:cxnSp>
        <p:nvCxnSpPr>
          <p:cNvPr id="10" name="Straight Arrow Connector 9"/>
          <p:cNvCxnSpPr/>
          <p:nvPr/>
        </p:nvCxnSpPr>
        <p:spPr>
          <a:xfrm flipV="1">
            <a:off x="3910841" y="3690094"/>
            <a:ext cx="1950028" cy="1469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5929" y="1063122"/>
            <a:ext cx="8881338" cy="369332"/>
          </a:xfrm>
          <a:prstGeom prst="rect">
            <a:avLst/>
          </a:prstGeom>
          <a:noFill/>
        </p:spPr>
        <p:txBody>
          <a:bodyPr wrap="square" rtlCol="0">
            <a:spAutoFit/>
          </a:bodyPr>
          <a:lstStyle/>
          <a:p>
            <a:r>
              <a:rPr lang="en-US" b="1" u="sng" dirty="0"/>
              <a:t>1</a:t>
            </a:r>
            <a:r>
              <a:rPr lang="en-US" b="1" u="sng" baseline="30000" dirty="0"/>
              <a:t>st</a:t>
            </a:r>
            <a:r>
              <a:rPr lang="en-US" b="1" u="sng" dirty="0"/>
              <a:t> AWE Approver (Approver 2)</a:t>
            </a:r>
            <a:endParaRPr lang="en-US" dirty="0"/>
          </a:p>
        </p:txBody>
      </p:sp>
      <p:sp>
        <p:nvSpPr>
          <p:cNvPr id="12" name="TextBox 11"/>
          <p:cNvSpPr txBox="1"/>
          <p:nvPr/>
        </p:nvSpPr>
        <p:spPr>
          <a:xfrm>
            <a:off x="192512" y="5882478"/>
            <a:ext cx="8836214" cy="338554"/>
          </a:xfrm>
          <a:prstGeom prst="rect">
            <a:avLst/>
          </a:prstGeom>
          <a:noFill/>
        </p:spPr>
        <p:txBody>
          <a:bodyPr wrap="square" rtlCol="0">
            <a:spAutoFit/>
          </a:bodyPr>
          <a:lstStyle/>
          <a:p>
            <a:r>
              <a:rPr lang="en-US" sz="1600" b="1" dirty="0"/>
              <a:t>*</a:t>
            </a:r>
            <a:r>
              <a:rPr lang="en-US" sz="1100" dirty="0"/>
              <a:t>A </a:t>
            </a:r>
            <a:r>
              <a:rPr lang="en-US" sz="1100" dirty="0" smtClean="0"/>
              <a:t>second or third </a:t>
            </a:r>
            <a:r>
              <a:rPr lang="en-US" sz="1100" dirty="0"/>
              <a:t>AWE approver can appear </a:t>
            </a:r>
            <a:r>
              <a:rPr lang="en-US" sz="1100" dirty="0" smtClean="0"/>
              <a:t>if an ad-hoc department approver adds </a:t>
            </a:r>
            <a:r>
              <a:rPr lang="en-US" sz="1100" dirty="0"/>
              <a:t>another approver using the Ad-hoc functionality.</a:t>
            </a:r>
          </a:p>
        </p:txBody>
      </p:sp>
    </p:spTree>
    <p:custDataLst>
      <p:tags r:id="rId1"/>
    </p:custDataLst>
    <p:extLst>
      <p:ext uri="{BB962C8B-B14F-4D97-AF65-F5344CB8AC3E}">
        <p14:creationId xmlns:p14="http://schemas.microsoft.com/office/powerpoint/2010/main" val="4798115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563785" y="2013448"/>
            <a:ext cx="7172325" cy="1790700"/>
          </a:xfrm>
          <a:prstGeom prst="rect">
            <a:avLst/>
          </a:prstGeom>
        </p:spPr>
      </p:pic>
      <p:sp>
        <p:nvSpPr>
          <p:cNvPr id="3" name="Text Placeholder 2"/>
          <p:cNvSpPr>
            <a:spLocks noGrp="1"/>
          </p:cNvSpPr>
          <p:nvPr>
            <p:ph type="body" idx="10"/>
          </p:nvPr>
        </p:nvSpPr>
        <p:spPr>
          <a:xfrm>
            <a:off x="345271" y="1154433"/>
            <a:ext cx="8602176" cy="700926"/>
          </a:xfrm>
        </p:spPr>
        <p:txBody>
          <a:bodyPr>
            <a:noAutofit/>
          </a:bodyPr>
          <a:lstStyle/>
          <a:p>
            <a:r>
              <a:rPr lang="en-US" b="0" dirty="0"/>
              <a:t>Additional reviewers and approvers can be added by accessing the </a:t>
            </a:r>
            <a:r>
              <a:rPr lang="en-US" dirty="0"/>
              <a:t>Ad-hoc</a:t>
            </a:r>
            <a:r>
              <a:rPr lang="en-US" b="0" dirty="0"/>
              <a:t> feature </a:t>
            </a:r>
            <a:r>
              <a:rPr lang="en-US" b="0" dirty="0" smtClean="0"/>
              <a:t>(    ) </a:t>
            </a:r>
            <a:r>
              <a:rPr lang="en-US" b="0" dirty="0"/>
              <a:t>in the approval workflow. </a:t>
            </a:r>
            <a:endParaRPr lang="en-US" sz="1800" b="0" dirty="0"/>
          </a:p>
        </p:txBody>
      </p:sp>
      <p:sp>
        <p:nvSpPr>
          <p:cNvPr id="4" name="Title 3"/>
          <p:cNvSpPr>
            <a:spLocks noGrp="1"/>
          </p:cNvSpPr>
          <p:nvPr>
            <p:ph type="title"/>
          </p:nvPr>
        </p:nvSpPr>
        <p:spPr>
          <a:xfrm>
            <a:off x="25097" y="26578"/>
            <a:ext cx="9242523"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Ad-hoc Reviewers and Approvers</a:t>
            </a:r>
          </a:p>
        </p:txBody>
      </p:sp>
      <p:pic>
        <p:nvPicPr>
          <p:cNvPr id="2" name="Picture 1"/>
          <p:cNvPicPr>
            <a:picLocks noChangeAspect="1"/>
          </p:cNvPicPr>
          <p:nvPr/>
        </p:nvPicPr>
        <p:blipFill rotWithShape="1">
          <a:blip r:embed="rId5"/>
          <a:srcRect l="8894" t="7900"/>
          <a:stretch/>
        </p:blipFill>
        <p:spPr>
          <a:xfrm>
            <a:off x="2502488" y="1574404"/>
            <a:ext cx="223616" cy="252645"/>
          </a:xfrm>
          <a:prstGeom prst="rect">
            <a:avLst/>
          </a:prstGeom>
        </p:spPr>
      </p:pic>
      <p:pic>
        <p:nvPicPr>
          <p:cNvPr id="9" name="Picture 8"/>
          <p:cNvPicPr>
            <a:picLocks noChangeAspect="1"/>
          </p:cNvPicPr>
          <p:nvPr/>
        </p:nvPicPr>
        <p:blipFill>
          <a:blip r:embed="rId6"/>
          <a:stretch>
            <a:fillRect/>
          </a:stretch>
        </p:blipFill>
        <p:spPr>
          <a:xfrm>
            <a:off x="5705826" y="3461157"/>
            <a:ext cx="2809524" cy="179047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stretch>
            <a:fillRect/>
          </a:stretch>
        </p:blipFill>
        <p:spPr>
          <a:xfrm>
            <a:off x="557212" y="4356395"/>
            <a:ext cx="8029575" cy="1952625"/>
          </a:xfrm>
          <a:prstGeom prst="rect">
            <a:avLst/>
          </a:prstGeom>
        </p:spPr>
      </p:pic>
    </p:spTree>
    <p:custDataLst>
      <p:tags r:id="rId1"/>
    </p:custDataLst>
    <p:extLst>
      <p:ext uri="{BB962C8B-B14F-4D97-AF65-F5344CB8AC3E}">
        <p14:creationId xmlns:p14="http://schemas.microsoft.com/office/powerpoint/2010/main" val="408774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7206" y="1171056"/>
            <a:ext cx="8883099" cy="1721015"/>
          </a:xfrm>
        </p:spPr>
        <p:txBody>
          <a:bodyPr>
            <a:noAutofit/>
          </a:bodyPr>
          <a:lstStyle/>
          <a:p>
            <a:pPr marL="0" indent="0">
              <a:buNone/>
            </a:pPr>
            <a:r>
              <a:rPr lang="en-US" sz="2400" dirty="0"/>
              <a:t>Some templates </a:t>
            </a:r>
            <a:r>
              <a:rPr lang="en-US" sz="2400" dirty="0" smtClean="0"/>
              <a:t>have </a:t>
            </a:r>
            <a:r>
              <a:rPr lang="en-US" sz="2400" dirty="0"/>
              <a:t>system security features </a:t>
            </a:r>
            <a:r>
              <a:rPr lang="en-US" sz="2400" dirty="0" smtClean="0"/>
              <a:t>enabled that prevent </a:t>
            </a:r>
            <a:r>
              <a:rPr lang="en-US" sz="2400" dirty="0"/>
              <a:t>initiators from entering transactions for users in different Business Units and/or departments</a:t>
            </a:r>
            <a:r>
              <a:rPr lang="en-US" sz="2400" dirty="0" smtClean="0"/>
              <a:t>.</a:t>
            </a:r>
            <a:endParaRPr lang="en-US" sz="2400" dirty="0"/>
          </a:p>
          <a:p>
            <a:pPr marL="0" indent="0">
              <a:buNone/>
            </a:pPr>
            <a:endParaRPr lang="en-US" sz="100" dirty="0"/>
          </a:p>
          <a:p>
            <a:pPr>
              <a:buClr>
                <a:srgbClr val="09548D"/>
              </a:buClr>
              <a:buFont typeface="Arial" panose="020B0604020202020204" pitchFamily="34" charset="0"/>
              <a:buChar char="♦"/>
            </a:pPr>
            <a:r>
              <a:rPr lang="en-US" sz="2400" dirty="0"/>
              <a:t>Below is an example of what type of security is enabled for certain templates.</a:t>
            </a:r>
          </a:p>
        </p:txBody>
      </p:sp>
      <p:sp>
        <p:nvSpPr>
          <p:cNvPr id="5" name="Title 4"/>
          <p:cNvSpPr>
            <a:spLocks noGrp="1"/>
          </p:cNvSpPr>
          <p:nvPr>
            <p:ph type="title"/>
          </p:nvPr>
        </p:nvSpPr>
        <p:spPr>
          <a:xfrm>
            <a:off x="0" y="40224"/>
            <a:ext cx="8227181" cy="850911"/>
          </a:xfrm>
        </p:spPr>
        <p:txBody>
          <a:bodyPr vert="horz" lIns="91440" tIns="45720" rIns="91440" bIns="45720" rtlCol="0" anchor="ctr">
            <a:noAutofit/>
          </a:bodyPr>
          <a:lstStyle/>
          <a:p>
            <a:r>
              <a:rPr lang="en-US" sz="3800" b="1" dirty="0">
                <a:solidFill>
                  <a:srgbClr val="1E4386"/>
                </a:solidFill>
                <a:latin typeface="Arial" panose="020B0604020202020204" pitchFamily="34" charset="0"/>
                <a:cs typeface="Arial" panose="020B0604020202020204" pitchFamily="34" charset="0"/>
              </a:rPr>
              <a:t>System Security by Template</a:t>
            </a:r>
          </a:p>
        </p:txBody>
      </p:sp>
      <p:graphicFrame>
        <p:nvGraphicFramePr>
          <p:cNvPr id="8" name="Content Placeholder 5"/>
          <p:cNvGraphicFramePr>
            <a:graphicFrameLocks/>
          </p:cNvGraphicFramePr>
          <p:nvPr>
            <p:extLst>
              <p:ext uri="{D42A27DB-BD31-4B8C-83A1-F6EECF244321}">
                <p14:modId xmlns:p14="http://schemas.microsoft.com/office/powerpoint/2010/main" val="427669608"/>
              </p:ext>
            </p:extLst>
          </p:nvPr>
        </p:nvGraphicFramePr>
        <p:xfrm>
          <a:off x="294715" y="3220624"/>
          <a:ext cx="8615219" cy="2829560"/>
        </p:xfrm>
        <a:graphic>
          <a:graphicData uri="http://schemas.openxmlformats.org/drawingml/2006/table">
            <a:tbl>
              <a:tblPr firstRow="1" bandRow="1">
                <a:tableStyleId>{5C22544A-7EE6-4342-B048-85BDC9FD1C3A}</a:tableStyleId>
              </a:tblPr>
              <a:tblGrid>
                <a:gridCol w="2964284">
                  <a:extLst>
                    <a:ext uri="{9D8B030D-6E8A-4147-A177-3AD203B41FA5}">
                      <a16:colId xmlns:a16="http://schemas.microsoft.com/office/drawing/2014/main" val="20000"/>
                    </a:ext>
                  </a:extLst>
                </a:gridCol>
                <a:gridCol w="2786743">
                  <a:extLst>
                    <a:ext uri="{9D8B030D-6E8A-4147-A177-3AD203B41FA5}">
                      <a16:colId xmlns:a16="http://schemas.microsoft.com/office/drawing/2014/main" val="20001"/>
                    </a:ext>
                  </a:extLst>
                </a:gridCol>
                <a:gridCol w="2864192">
                  <a:extLst>
                    <a:ext uri="{9D8B030D-6E8A-4147-A177-3AD203B41FA5}">
                      <a16:colId xmlns:a16="http://schemas.microsoft.com/office/drawing/2014/main" val="20002"/>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rPr>
                        <a:t>Location Specific</a:t>
                      </a:r>
                      <a:endParaRPr lang="en-US" sz="1800" dirty="0">
                        <a:effectLst/>
                        <a:latin typeface="Times New Roman"/>
                        <a:ea typeface="Times New Roman"/>
                      </a:endParaRPr>
                    </a:p>
                  </a:txBody>
                  <a:tcP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rPr>
                        <a:t>UCI</a:t>
                      </a:r>
                      <a:r>
                        <a:rPr lang="en-US" sz="1800" baseline="0" dirty="0" smtClean="0">
                          <a:effectLst/>
                        </a:rPr>
                        <a:t> </a:t>
                      </a:r>
                      <a:r>
                        <a:rPr lang="en-US" sz="1800" dirty="0" smtClean="0">
                          <a:effectLst/>
                        </a:rPr>
                        <a:t>Department</a:t>
                      </a:r>
                      <a:endParaRPr lang="en-US" sz="1800" dirty="0">
                        <a:effectLst/>
                        <a:latin typeface="Times New Roman"/>
                        <a:ea typeface="Times New Roman"/>
                      </a:endParaRPr>
                    </a:p>
                  </a:txBody>
                  <a:tcP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rPr>
                        <a:t>Any Location/Department</a:t>
                      </a:r>
                      <a:endParaRPr lang="en-US" sz="1800" dirty="0">
                        <a:effectLst/>
                        <a:latin typeface="Times New Roman"/>
                        <a:ea typeface="Times New Roman"/>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600" b="0" kern="1200" dirty="0">
                          <a:effectLst/>
                        </a:rPr>
                        <a:t>Rehire</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effectLst/>
                        </a:rPr>
                        <a:t>Involuntary</a:t>
                      </a:r>
                      <a:r>
                        <a:rPr lang="en-US" sz="1600" baseline="0" dirty="0">
                          <a:effectLst/>
                        </a:rPr>
                        <a:t> </a:t>
                      </a:r>
                      <a:r>
                        <a:rPr lang="en-US" sz="1600" dirty="0">
                          <a:effectLst/>
                        </a:rPr>
                        <a:t>Termination</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600"/>
                        </a:spcBef>
                        <a:spcAft>
                          <a:spcPts val="600"/>
                        </a:spcAft>
                      </a:pPr>
                      <a:r>
                        <a:rPr lang="en-US" sz="1600" kern="1200" dirty="0">
                          <a:solidFill>
                            <a:schemeClr val="dk1"/>
                          </a:solidFill>
                          <a:effectLst/>
                          <a:latin typeface="+mn-lt"/>
                          <a:ea typeface="+mn-ea"/>
                          <a:cs typeface="+mn-cs"/>
                        </a:rPr>
                        <a:t>Concurrent Hire</a:t>
                      </a:r>
                    </a:p>
                  </a:txBody>
                  <a:tcPr marL="67821" marR="678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a:effectLst/>
                        </a:rPr>
                        <a:t>Renew Contingent Worker</a:t>
                      </a:r>
                      <a:endParaRPr lang="en-US" sz="1600" b="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effectLst/>
                        </a:rPr>
                        <a:t>Voluntary</a:t>
                      </a:r>
                      <a:r>
                        <a:rPr lang="en-US" sz="1600" baseline="0" dirty="0">
                          <a:effectLst/>
                        </a:rPr>
                        <a:t> </a:t>
                      </a:r>
                      <a:r>
                        <a:rPr lang="en-US" sz="1600" dirty="0">
                          <a:effectLst/>
                        </a:rPr>
                        <a:t>Termination</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600"/>
                        </a:spcBef>
                        <a:spcAft>
                          <a:spcPts val="600"/>
                        </a:spcAft>
                      </a:pPr>
                      <a:r>
                        <a:rPr lang="en-US" sz="1600" dirty="0">
                          <a:effectLst/>
                        </a:rPr>
                        <a:t>Full Hire</a:t>
                      </a:r>
                      <a:endParaRPr lang="en-US" sz="1600" dirty="0">
                        <a:effectLst/>
                        <a:latin typeface="Times New Roman"/>
                        <a:ea typeface="Times New Roman"/>
                      </a:endParaRPr>
                    </a:p>
                  </a:txBody>
                  <a:tcPr marL="67821" marR="678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370840">
                <a:tc>
                  <a:txBody>
                    <a:bodyPr/>
                    <a:lstStyle/>
                    <a:p>
                      <a:r>
                        <a:rPr lang="en-US" sz="1600" b="0" kern="1200" dirty="0">
                          <a:effectLst/>
                        </a:rPr>
                        <a:t>Intralocation Transfer</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rPr>
                        <a:t>Personal</a:t>
                      </a:r>
                      <a:r>
                        <a:rPr lang="en-US" sz="1600" dirty="0">
                          <a:effectLst/>
                        </a:rPr>
                        <a:t> Data</a:t>
                      </a:r>
                      <a:endParaRPr lang="en-US" sz="1600" dirty="0">
                        <a:effectLst/>
                        <a:latin typeface="Times New Roman"/>
                        <a:ea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600"/>
                        </a:spcBef>
                        <a:spcAft>
                          <a:spcPts val="600"/>
                        </a:spcAft>
                      </a:pPr>
                      <a:r>
                        <a:rPr lang="en-US" sz="1600" kern="1200" dirty="0">
                          <a:solidFill>
                            <a:schemeClr val="dk1"/>
                          </a:solidFill>
                          <a:effectLst/>
                          <a:latin typeface="+mn-lt"/>
                          <a:ea typeface="+mn-ea"/>
                          <a:cs typeface="+mn-cs"/>
                        </a:rPr>
                        <a:t>Add Contingent Worker with Position</a:t>
                      </a:r>
                    </a:p>
                  </a:txBody>
                  <a:tcPr marL="67821" marR="678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Rehire Reinstatement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effectLst/>
                        </a:rPr>
                        <a:t>Retirement</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600"/>
                        </a:spcBef>
                        <a:spcAft>
                          <a:spcPts val="600"/>
                        </a:spcAft>
                      </a:pPr>
                      <a:r>
                        <a:rPr lang="en-US" sz="1600" kern="1200" dirty="0">
                          <a:solidFill>
                            <a:schemeClr val="dk1"/>
                          </a:solidFill>
                          <a:effectLst/>
                          <a:latin typeface="+mn-lt"/>
                          <a:ea typeface="+mn-ea"/>
                          <a:cs typeface="+mn-cs"/>
                        </a:rPr>
                        <a:t>Add Contingent Worker</a:t>
                      </a:r>
                      <a:br>
                        <a:rPr lang="en-US" sz="1600" kern="1200" dirty="0">
                          <a:solidFill>
                            <a:schemeClr val="dk1"/>
                          </a:solidFill>
                          <a:effectLst/>
                          <a:latin typeface="+mn-lt"/>
                          <a:ea typeface="+mn-ea"/>
                          <a:cs typeface="+mn-cs"/>
                        </a:rPr>
                      </a:br>
                      <a:r>
                        <a:rPr lang="en-US" sz="1600" kern="1200" dirty="0">
                          <a:solidFill>
                            <a:schemeClr val="dk1"/>
                          </a:solidFill>
                          <a:effectLst/>
                          <a:latin typeface="+mn-lt"/>
                          <a:ea typeface="+mn-ea"/>
                          <a:cs typeface="+mn-cs"/>
                        </a:rPr>
                        <a:t> (No Position)</a:t>
                      </a:r>
                    </a:p>
                  </a:txBody>
                  <a:tcPr marL="67821" marR="678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370840">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End</a:t>
                      </a:r>
                      <a:r>
                        <a:rPr lang="en-US" sz="1600" baseline="0" dirty="0"/>
                        <a:t> CWR Assignment</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600"/>
                        </a:spcBef>
                        <a:spcAft>
                          <a:spcPts val="600"/>
                        </a:spcAft>
                      </a:pPr>
                      <a:endParaRPr lang="en-US" sz="1600" dirty="0">
                        <a:effectLst/>
                        <a:latin typeface="Times New Roman"/>
                        <a:ea typeface="Times New Roman"/>
                      </a:endParaRPr>
                    </a:p>
                  </a:txBody>
                  <a:tcPr marL="67821" marR="678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Extend CWR</a:t>
                      </a:r>
                      <a:r>
                        <a:rPr lang="en-US" sz="1600" baseline="0" dirty="0"/>
                        <a:t> Assignment</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600"/>
                        </a:spcBef>
                        <a:spcAft>
                          <a:spcPts val="600"/>
                        </a:spcAft>
                      </a:pPr>
                      <a:endParaRPr lang="en-US" sz="1600" dirty="0">
                        <a:effectLst/>
                        <a:latin typeface="Times New Roman"/>
                        <a:ea typeface="Times New Roman"/>
                      </a:endParaRPr>
                    </a:p>
                  </a:txBody>
                  <a:tcPr marL="67821" marR="678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5018524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493" y="12930"/>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AWE Notifications</a:t>
            </a:r>
          </a:p>
        </p:txBody>
      </p:sp>
      <p:graphicFrame>
        <p:nvGraphicFramePr>
          <p:cNvPr id="3" name="Table 2"/>
          <p:cNvGraphicFramePr>
            <a:graphicFrameLocks noGrp="1"/>
          </p:cNvGraphicFramePr>
          <p:nvPr>
            <p:extLst>
              <p:ext uri="{D42A27DB-BD31-4B8C-83A1-F6EECF244321}">
                <p14:modId xmlns:p14="http://schemas.microsoft.com/office/powerpoint/2010/main" val="3588325519"/>
              </p:ext>
            </p:extLst>
          </p:nvPr>
        </p:nvGraphicFramePr>
        <p:xfrm>
          <a:off x="253093" y="1199405"/>
          <a:ext cx="8490857" cy="4160520"/>
        </p:xfrm>
        <a:graphic>
          <a:graphicData uri="http://schemas.openxmlformats.org/drawingml/2006/table">
            <a:tbl>
              <a:tblPr firstRow="1" bandRow="1">
                <a:tableStyleId>{C4B1156A-380E-4F78-BDF5-A606A8083BF9}</a:tableStyleId>
              </a:tblPr>
              <a:tblGrid>
                <a:gridCol w="3143250">
                  <a:extLst>
                    <a:ext uri="{9D8B030D-6E8A-4147-A177-3AD203B41FA5}">
                      <a16:colId xmlns:a16="http://schemas.microsoft.com/office/drawing/2014/main" val="1607263902"/>
                    </a:ext>
                  </a:extLst>
                </a:gridCol>
                <a:gridCol w="2104571">
                  <a:extLst>
                    <a:ext uri="{9D8B030D-6E8A-4147-A177-3AD203B41FA5}">
                      <a16:colId xmlns:a16="http://schemas.microsoft.com/office/drawing/2014/main" val="3237891442"/>
                    </a:ext>
                  </a:extLst>
                </a:gridCol>
                <a:gridCol w="3243036">
                  <a:extLst>
                    <a:ext uri="{9D8B030D-6E8A-4147-A177-3AD203B41FA5}">
                      <a16:colId xmlns:a16="http://schemas.microsoft.com/office/drawing/2014/main" val="1263189079"/>
                    </a:ext>
                  </a:extLst>
                </a:gridCol>
              </a:tblGrid>
              <a:tr h="731520">
                <a:tc gridSpan="3">
                  <a:txBody>
                    <a:bodyPr/>
                    <a:lstStyle/>
                    <a:p>
                      <a:pPr algn="ctr"/>
                      <a:r>
                        <a:rPr lang="en-US" sz="2800" dirty="0" smtClean="0">
                          <a:solidFill>
                            <a:schemeClr val="bg1"/>
                          </a:solidFill>
                        </a:rPr>
                        <a:t>Type of Notification</a:t>
                      </a:r>
                      <a:endParaRPr lang="en-US" sz="2800" dirty="0">
                        <a:solidFill>
                          <a:schemeClr val="bg1"/>
                        </a:solidFill>
                      </a:endParaRPr>
                    </a:p>
                  </a:txBody>
                  <a:tcPr anchor="ctr">
                    <a:solidFill>
                      <a:srgbClr val="09548D"/>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487915490"/>
                  </a:ext>
                </a:extLst>
              </a:tr>
              <a:tr h="685800">
                <a:tc>
                  <a:txBody>
                    <a:bodyPr/>
                    <a:lstStyle/>
                    <a:p>
                      <a:r>
                        <a:rPr lang="en-US" sz="2400" b="1" dirty="0" smtClean="0"/>
                        <a:t>Transaction</a:t>
                      </a:r>
                      <a:r>
                        <a:rPr lang="en-US" sz="2400" b="1" baseline="0" dirty="0" smtClean="0"/>
                        <a:t> Status</a:t>
                      </a:r>
                      <a:endParaRPr lang="en-US" sz="2400" b="1" dirty="0"/>
                    </a:p>
                  </a:txBody>
                  <a:tcPr anchor="ctr">
                    <a:solidFill>
                      <a:schemeClr val="accent1">
                        <a:lumMod val="20000"/>
                        <a:lumOff val="80000"/>
                      </a:schemeClr>
                    </a:solidFill>
                  </a:tcPr>
                </a:tc>
                <a:tc>
                  <a:txBody>
                    <a:bodyPr/>
                    <a:lstStyle/>
                    <a:p>
                      <a:r>
                        <a:rPr lang="en-US" sz="2400" b="1" dirty="0" smtClean="0"/>
                        <a:t>Notification?</a:t>
                      </a:r>
                      <a:endParaRPr lang="en-US" sz="2400" b="1" dirty="0"/>
                    </a:p>
                  </a:txBody>
                  <a:tcPr anchor="ctr">
                    <a:solidFill>
                      <a:schemeClr val="accent1">
                        <a:lumMod val="20000"/>
                        <a:lumOff val="80000"/>
                      </a:schemeClr>
                    </a:solidFill>
                  </a:tcPr>
                </a:tc>
                <a:tc>
                  <a:txBody>
                    <a:bodyPr/>
                    <a:lstStyle/>
                    <a:p>
                      <a:r>
                        <a:rPr lang="en-US" sz="2400" b="1" dirty="0" smtClean="0"/>
                        <a:t>To Who?</a:t>
                      </a:r>
                      <a:endParaRPr lang="en-US" sz="2400" b="1" dirty="0"/>
                    </a:p>
                  </a:txBody>
                  <a:tcPr anchor="ctr">
                    <a:solidFill>
                      <a:schemeClr val="accent1">
                        <a:lumMod val="20000"/>
                        <a:lumOff val="80000"/>
                      </a:schemeClr>
                    </a:solidFill>
                  </a:tcPr>
                </a:tc>
                <a:extLst>
                  <a:ext uri="{0D108BD9-81ED-4DB2-BD59-A6C34878D82A}">
                    <a16:rowId xmlns:a16="http://schemas.microsoft.com/office/drawing/2014/main" val="357959237"/>
                  </a:ext>
                </a:extLst>
              </a:tr>
              <a:tr h="685800">
                <a:tc>
                  <a:txBody>
                    <a:bodyPr/>
                    <a:lstStyle/>
                    <a:p>
                      <a:r>
                        <a:rPr lang="en-US" sz="2000" dirty="0" smtClean="0"/>
                        <a:t>Submitted</a:t>
                      </a:r>
                      <a:endParaRPr lang="en-US" sz="2000" b="0" dirty="0"/>
                    </a:p>
                  </a:txBody>
                  <a:tcPr anchor="ctr">
                    <a:solidFill>
                      <a:schemeClr val="bg1"/>
                    </a:solidFill>
                  </a:tcPr>
                </a:tc>
                <a:tc>
                  <a:txBody>
                    <a:bodyPr/>
                    <a:lstStyle/>
                    <a:p>
                      <a:r>
                        <a:rPr lang="en-US" sz="2000" dirty="0" smtClean="0"/>
                        <a:t>AWE Email</a:t>
                      </a:r>
                      <a:endParaRPr lang="en-US" sz="2000" b="0" dirty="0"/>
                    </a:p>
                  </a:txBody>
                  <a:tcPr anchor="ctr">
                    <a:solidFill>
                      <a:schemeClr val="bg1"/>
                    </a:solidFill>
                  </a:tcPr>
                </a:tc>
                <a:tc>
                  <a:txBody>
                    <a:bodyPr/>
                    <a:lstStyle/>
                    <a:p>
                      <a:r>
                        <a:rPr lang="en-US" sz="2000" dirty="0" smtClean="0"/>
                        <a:t>Initiator &amp; Approver</a:t>
                      </a:r>
                      <a:endParaRPr lang="en-US" sz="2000" b="0" dirty="0"/>
                    </a:p>
                  </a:txBody>
                  <a:tcPr anchor="ctr">
                    <a:solidFill>
                      <a:schemeClr val="bg1"/>
                    </a:solidFill>
                  </a:tcPr>
                </a:tc>
                <a:extLst>
                  <a:ext uri="{0D108BD9-81ED-4DB2-BD59-A6C34878D82A}">
                    <a16:rowId xmlns:a16="http://schemas.microsoft.com/office/drawing/2014/main" val="4184021167"/>
                  </a:ext>
                </a:extLst>
              </a:tr>
              <a:tr h="685800">
                <a:tc>
                  <a:txBody>
                    <a:bodyPr/>
                    <a:lstStyle/>
                    <a:p>
                      <a:r>
                        <a:rPr lang="en-US" sz="2000" b="0" dirty="0" smtClean="0"/>
                        <a:t>Local</a:t>
                      </a:r>
                      <a:r>
                        <a:rPr lang="en-US" sz="2000" b="0" baseline="0" dirty="0" smtClean="0"/>
                        <a:t> Approval / Denial</a:t>
                      </a:r>
                      <a:endParaRPr lang="en-US" sz="2000" b="0" dirty="0"/>
                    </a:p>
                  </a:txBody>
                  <a:tcPr anchor="ctr">
                    <a:solidFill>
                      <a:schemeClr val="accent1">
                        <a:lumMod val="20000"/>
                        <a:lumOff val="80000"/>
                      </a:schemeClr>
                    </a:solidFill>
                  </a:tcPr>
                </a:tc>
                <a:tc>
                  <a:txBody>
                    <a:bodyPr/>
                    <a:lstStyle/>
                    <a:p>
                      <a:r>
                        <a:rPr lang="en-US" sz="2000" b="0" dirty="0" smtClean="0"/>
                        <a:t>AWE Email</a:t>
                      </a:r>
                      <a:endParaRPr lang="en-US" sz="2000" b="0" dirty="0"/>
                    </a:p>
                  </a:txBody>
                  <a:tcPr anchor="c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t>Initiator</a:t>
                      </a:r>
                      <a:r>
                        <a:rPr lang="en-US" sz="2000" baseline="0" dirty="0" smtClean="0"/>
                        <a:t> &amp; Approver</a:t>
                      </a:r>
                      <a:endParaRPr lang="en-US" sz="2000" dirty="0" smtClean="0"/>
                    </a:p>
                  </a:txBody>
                  <a:tcPr anchor="ctr">
                    <a:solidFill>
                      <a:schemeClr val="accent1">
                        <a:lumMod val="20000"/>
                        <a:lumOff val="80000"/>
                      </a:schemeClr>
                    </a:solidFill>
                  </a:tcPr>
                </a:tc>
                <a:extLst>
                  <a:ext uri="{0D108BD9-81ED-4DB2-BD59-A6C34878D82A}">
                    <a16:rowId xmlns:a16="http://schemas.microsoft.com/office/drawing/2014/main" val="2816507132"/>
                  </a:ext>
                </a:extLst>
              </a:tr>
              <a:tr h="685800">
                <a:tc>
                  <a:txBody>
                    <a:bodyPr/>
                    <a:lstStyle/>
                    <a:p>
                      <a:r>
                        <a:rPr lang="en-US" sz="2000" dirty="0" smtClean="0"/>
                        <a:t>UCPC Approval / Cancel</a:t>
                      </a:r>
                      <a:endParaRPr lang="en-US" sz="2000" b="0" dirty="0"/>
                    </a:p>
                  </a:txBody>
                  <a:tcPr anchor="ctr">
                    <a:solidFill>
                      <a:schemeClr val="bg1"/>
                    </a:solidFill>
                  </a:tcPr>
                </a:tc>
                <a:tc>
                  <a:txBody>
                    <a:bodyPr/>
                    <a:lstStyle/>
                    <a:p>
                      <a:r>
                        <a:rPr lang="en-US" sz="2000" dirty="0" smtClean="0"/>
                        <a:t>AWE Email</a:t>
                      </a:r>
                      <a:endParaRPr lang="en-US" sz="2000" b="0" dirty="0"/>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t>Initiator</a:t>
                      </a:r>
                      <a:r>
                        <a:rPr lang="en-US" sz="2000" baseline="0" dirty="0" smtClean="0"/>
                        <a:t> &amp; Approver</a:t>
                      </a:r>
                      <a:endParaRPr lang="en-US" sz="2000" dirty="0" smtClean="0"/>
                    </a:p>
                  </a:txBody>
                  <a:tcPr anchor="ctr">
                    <a:solidFill>
                      <a:schemeClr val="bg1"/>
                    </a:solidFill>
                  </a:tcPr>
                </a:tc>
                <a:extLst>
                  <a:ext uri="{0D108BD9-81ED-4DB2-BD59-A6C34878D82A}">
                    <a16:rowId xmlns:a16="http://schemas.microsoft.com/office/drawing/2014/main" val="1952061501"/>
                  </a:ext>
                </a:extLst>
              </a:tr>
              <a:tr h="685800">
                <a:tc>
                  <a:txBody>
                    <a:bodyPr/>
                    <a:lstStyle/>
                    <a:p>
                      <a:r>
                        <a:rPr lang="en-US" sz="2000" dirty="0" smtClean="0"/>
                        <a:t>Pushback</a:t>
                      </a:r>
                      <a:endParaRPr lang="en-US" sz="2000" b="0" dirty="0"/>
                    </a:p>
                  </a:txBody>
                  <a:tcPr anchor="ctr">
                    <a:solidFill>
                      <a:schemeClr val="bg1"/>
                    </a:solidFill>
                  </a:tcPr>
                </a:tc>
                <a:tc>
                  <a:txBody>
                    <a:bodyPr/>
                    <a:lstStyle/>
                    <a:p>
                      <a:r>
                        <a:rPr lang="en-US" sz="2000" b="0" dirty="0" smtClean="0"/>
                        <a:t>UCPC Email</a:t>
                      </a:r>
                      <a:endParaRPr lang="en-US" sz="2000" b="0" dirty="0"/>
                    </a:p>
                  </a:txBody>
                  <a:tcPr anchor="ctr">
                    <a:solidFill>
                      <a:schemeClr val="bg1"/>
                    </a:solidFill>
                  </a:tcPr>
                </a:tc>
                <a:tc>
                  <a:txBody>
                    <a:bodyPr/>
                    <a:lstStyle/>
                    <a:p>
                      <a:r>
                        <a:rPr lang="en-US" sz="2000" dirty="0" smtClean="0"/>
                        <a:t>Email to Initiator &amp; Approver</a:t>
                      </a:r>
                      <a:endParaRPr lang="en-US" sz="2000" b="0" dirty="0"/>
                    </a:p>
                  </a:txBody>
                  <a:tcPr anchor="ctr">
                    <a:solidFill>
                      <a:schemeClr val="bg1"/>
                    </a:solidFill>
                  </a:tcPr>
                </a:tc>
                <a:extLst>
                  <a:ext uri="{0D108BD9-81ED-4DB2-BD59-A6C34878D82A}">
                    <a16:rowId xmlns:a16="http://schemas.microsoft.com/office/drawing/2014/main" val="3326600355"/>
                  </a:ext>
                </a:extLst>
              </a:tr>
            </a:tbl>
          </a:graphicData>
        </a:graphic>
      </p:graphicFrame>
    </p:spTree>
    <p:custDataLst>
      <p:tags r:id="rId1"/>
    </p:custDataLst>
    <p:extLst>
      <p:ext uri="{BB962C8B-B14F-4D97-AF65-F5344CB8AC3E}">
        <p14:creationId xmlns:p14="http://schemas.microsoft.com/office/powerpoint/2010/main" val="65405339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527" y="1636585"/>
            <a:ext cx="5786324" cy="1979704"/>
          </a:xfrm>
        </p:spPr>
        <p:txBody>
          <a:bodyPr vert="horz" lIns="91440" tIns="45720" rIns="91440" bIns="45720" rtlCol="0" anchor="ctr">
            <a:noAutofit/>
          </a:bodyPr>
          <a:lstStyle/>
          <a:p>
            <a:pPr algn="l">
              <a:spcBef>
                <a:spcPct val="20000"/>
              </a:spcBef>
              <a:buFont typeface="Arial"/>
            </a:pPr>
            <a:r>
              <a:rPr lang="en-US" sz="5400" dirty="0" smtClean="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Viewing </a:t>
            </a:r>
            <a:r>
              <a:rPr lang="en-US" sz="5400"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Transaction Status</a:t>
            </a:r>
          </a:p>
        </p:txBody>
      </p:sp>
      <p:pic>
        <p:nvPicPr>
          <p:cNvPr id="3" name="Picture 2" descr="another you, a picture, a voice message, mi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9404" y="3907884"/>
            <a:ext cx="3326104" cy="1704480"/>
          </a:xfrm>
          <a:prstGeom prst="rect">
            <a:avLst/>
          </a:prstGeom>
        </p:spPr>
      </p:pic>
    </p:spTree>
    <p:custDataLst>
      <p:tags r:id="rId1"/>
    </p:custDataLst>
    <p:extLst>
      <p:ext uri="{BB962C8B-B14F-4D97-AF65-F5344CB8AC3E}">
        <p14:creationId xmlns:p14="http://schemas.microsoft.com/office/powerpoint/2010/main" val="217803782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27685" y="1222105"/>
            <a:ext cx="8229600" cy="800100"/>
          </a:xfrm>
        </p:spPr>
        <p:txBody>
          <a:bodyPr>
            <a:normAutofit fontScale="85000" lnSpcReduction="20000"/>
          </a:bodyPr>
          <a:lstStyle/>
          <a:p>
            <a:pPr marL="0" indent="0">
              <a:buNone/>
            </a:pPr>
            <a:r>
              <a:rPr lang="en-US" dirty="0"/>
              <a:t>Use the following pages to view the status of template transactions.</a:t>
            </a:r>
          </a:p>
        </p:txBody>
      </p:sp>
      <p:sp>
        <p:nvSpPr>
          <p:cNvPr id="5" name="Title 4"/>
          <p:cNvSpPr>
            <a:spLocks noGrp="1"/>
          </p:cNvSpPr>
          <p:nvPr>
            <p:ph type="title"/>
          </p:nvPr>
        </p:nvSpPr>
        <p:spPr>
          <a:xfrm>
            <a:off x="0" y="-24352"/>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Transaction Status</a:t>
            </a:r>
          </a:p>
        </p:txBody>
      </p:sp>
      <p:sp>
        <p:nvSpPr>
          <p:cNvPr id="2" name="TextBox 1"/>
          <p:cNvSpPr txBox="1"/>
          <p:nvPr/>
        </p:nvSpPr>
        <p:spPr>
          <a:xfrm>
            <a:off x="768787" y="3668382"/>
            <a:ext cx="7825220" cy="307777"/>
          </a:xfrm>
          <a:prstGeom prst="rect">
            <a:avLst/>
          </a:prstGeom>
          <a:solidFill>
            <a:schemeClr val="bg1">
              <a:lumMod val="85000"/>
            </a:schemeClr>
          </a:solidFill>
        </p:spPr>
        <p:txBody>
          <a:bodyPr wrap="square" rtlCol="0">
            <a:spAutoFit/>
          </a:bodyPr>
          <a:lstStyle/>
          <a:p>
            <a:pPr algn="ctr"/>
            <a:r>
              <a:rPr lang="en-US" sz="1400" dirty="0"/>
              <a:t>PeopleSoft Menu &gt; UC Customizations &gt; UC Extensions &gt; SS Smart HR Transactions</a:t>
            </a:r>
          </a:p>
        </p:txBody>
      </p:sp>
      <p:sp>
        <p:nvSpPr>
          <p:cNvPr id="13" name="TextBox 12"/>
          <p:cNvSpPr txBox="1"/>
          <p:nvPr/>
        </p:nvSpPr>
        <p:spPr>
          <a:xfrm>
            <a:off x="671023" y="5944892"/>
            <a:ext cx="7825220" cy="307777"/>
          </a:xfrm>
          <a:prstGeom prst="rect">
            <a:avLst/>
          </a:prstGeom>
          <a:solidFill>
            <a:schemeClr val="bg1">
              <a:lumMod val="85000"/>
            </a:schemeClr>
          </a:solidFill>
        </p:spPr>
        <p:txBody>
          <a:bodyPr wrap="square" rtlCol="0">
            <a:spAutoFit/>
          </a:bodyPr>
          <a:lstStyle/>
          <a:p>
            <a:pPr algn="ctr"/>
            <a:r>
              <a:rPr lang="en-US" sz="1400" dirty="0"/>
              <a:t>PeopleSoft Menu &gt; Workforce Administration &gt; Smart HR Template &gt; Transaction Status</a:t>
            </a:r>
          </a:p>
        </p:txBody>
      </p:sp>
      <p:sp>
        <p:nvSpPr>
          <p:cNvPr id="3" name="Rectangle 2"/>
          <p:cNvSpPr/>
          <p:nvPr/>
        </p:nvSpPr>
        <p:spPr>
          <a:xfrm>
            <a:off x="692906" y="4621453"/>
            <a:ext cx="8239402" cy="1323439"/>
          </a:xfrm>
          <a:prstGeom prst="rect">
            <a:avLst/>
          </a:prstGeom>
          <a:ln>
            <a:solidFill>
              <a:schemeClr val="tx1">
                <a:lumMod val="75000"/>
                <a:lumOff val="25000"/>
              </a:schemeClr>
            </a:solidFill>
          </a:ln>
        </p:spPr>
        <p:txBody>
          <a:bodyPr wrap="square">
            <a:spAutoFit/>
          </a:bodyPr>
          <a:lstStyle/>
          <a:p>
            <a:endParaRPr lang="en-US" sz="1600" dirty="0"/>
          </a:p>
          <a:p>
            <a:r>
              <a:rPr lang="en-US" sz="1600" dirty="0"/>
              <a:t>Use to view the status of template transactions that have </a:t>
            </a:r>
            <a:r>
              <a:rPr lang="en-US" sz="1600" dirty="0" smtClean="0"/>
              <a:t>began </a:t>
            </a:r>
            <a:r>
              <a:rPr lang="en-US" sz="1600" dirty="0"/>
              <a:t>the approval </a:t>
            </a:r>
            <a:r>
              <a:rPr lang="en-US" sz="1600" dirty="0" smtClean="0"/>
              <a:t>workflow process to be completed by the UCPath </a:t>
            </a:r>
            <a:r>
              <a:rPr lang="en-US" sz="1600" dirty="0"/>
              <a:t>Center WFA Production. This page allows you to search for and view template transactions you have submitted, as well as those in departments for which you have row-level security </a:t>
            </a:r>
            <a:r>
              <a:rPr lang="en-US" sz="1600" dirty="0" smtClean="0"/>
              <a:t>access to.</a:t>
            </a:r>
            <a:endParaRPr lang="en-US" sz="1600" dirty="0"/>
          </a:p>
        </p:txBody>
      </p:sp>
      <p:sp>
        <p:nvSpPr>
          <p:cNvPr id="4" name="Rectangle 3"/>
          <p:cNvSpPr/>
          <p:nvPr/>
        </p:nvSpPr>
        <p:spPr>
          <a:xfrm>
            <a:off x="799536" y="2551638"/>
            <a:ext cx="7548738" cy="1114151"/>
          </a:xfrm>
          <a:prstGeom prst="rect">
            <a:avLst/>
          </a:prstGeom>
          <a:ln>
            <a:solidFill>
              <a:schemeClr val="tx1">
                <a:lumMod val="85000"/>
                <a:lumOff val="15000"/>
              </a:schemeClr>
            </a:solidFill>
          </a:ln>
        </p:spPr>
        <p:txBody>
          <a:bodyPr wrap="square">
            <a:spAutoFit/>
          </a:bodyPr>
          <a:lstStyle/>
          <a:p>
            <a:pPr marL="0" lvl="1" defTabSz="889000">
              <a:spcBef>
                <a:spcPct val="0"/>
              </a:spcBef>
              <a:spcAft>
                <a:spcPct val="15000"/>
              </a:spcAft>
            </a:pPr>
            <a:endParaRPr lang="en-US" sz="1600" dirty="0"/>
          </a:p>
          <a:p>
            <a:pPr marL="0" lvl="1" defTabSz="889000">
              <a:spcBef>
                <a:spcPct val="0"/>
              </a:spcBef>
              <a:spcAft>
                <a:spcPct val="15000"/>
              </a:spcAft>
            </a:pPr>
            <a:r>
              <a:rPr lang="en-US" sz="1600" dirty="0"/>
              <a:t>Use to view template transactions and their status in the approval workflow. </a:t>
            </a:r>
            <a:r>
              <a:rPr lang="en-US" sz="1600" dirty="0" smtClean="0"/>
              <a:t>Use the assigned Transaction ID to </a:t>
            </a:r>
            <a:r>
              <a:rPr lang="en-US" sz="1600" dirty="0"/>
              <a:t>search for and view template transactions within the Business Units for which you have </a:t>
            </a:r>
            <a:r>
              <a:rPr lang="en-US" sz="1600" dirty="0" smtClean="0"/>
              <a:t>access</a:t>
            </a:r>
            <a:r>
              <a:rPr lang="en-US" sz="1600" dirty="0"/>
              <a:t> </a:t>
            </a:r>
            <a:r>
              <a:rPr lang="en-US" sz="1600" dirty="0" smtClean="0"/>
              <a:t>to.</a:t>
            </a:r>
            <a:endParaRPr lang="en-US" sz="1600" dirty="0"/>
          </a:p>
        </p:txBody>
      </p:sp>
      <p:sp>
        <p:nvSpPr>
          <p:cNvPr id="12" name="Freeform 11"/>
          <p:cNvSpPr/>
          <p:nvPr/>
        </p:nvSpPr>
        <p:spPr>
          <a:xfrm>
            <a:off x="1110095" y="2194923"/>
            <a:ext cx="6400816" cy="640080"/>
          </a:xfrm>
          <a:custGeom>
            <a:avLst/>
            <a:gdLst>
              <a:gd name="connsiteX0" fmla="*/ 0 w 6400816"/>
              <a:gd name="connsiteY0" fmla="*/ 164612 h 987655"/>
              <a:gd name="connsiteX1" fmla="*/ 164612 w 6400816"/>
              <a:gd name="connsiteY1" fmla="*/ 0 h 987655"/>
              <a:gd name="connsiteX2" fmla="*/ 6236204 w 6400816"/>
              <a:gd name="connsiteY2" fmla="*/ 0 h 987655"/>
              <a:gd name="connsiteX3" fmla="*/ 6400816 w 6400816"/>
              <a:gd name="connsiteY3" fmla="*/ 164612 h 987655"/>
              <a:gd name="connsiteX4" fmla="*/ 6400816 w 6400816"/>
              <a:gd name="connsiteY4" fmla="*/ 823043 h 987655"/>
              <a:gd name="connsiteX5" fmla="*/ 6236204 w 6400816"/>
              <a:gd name="connsiteY5" fmla="*/ 987655 h 987655"/>
              <a:gd name="connsiteX6" fmla="*/ 164612 w 6400816"/>
              <a:gd name="connsiteY6" fmla="*/ 987655 h 987655"/>
              <a:gd name="connsiteX7" fmla="*/ 0 w 6400816"/>
              <a:gd name="connsiteY7" fmla="*/ 823043 h 987655"/>
              <a:gd name="connsiteX8" fmla="*/ 0 w 6400816"/>
              <a:gd name="connsiteY8" fmla="*/ 164612 h 98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816" h="987655">
                <a:moveTo>
                  <a:pt x="0" y="164612"/>
                </a:moveTo>
                <a:cubicBezTo>
                  <a:pt x="0" y="73699"/>
                  <a:pt x="73699" y="0"/>
                  <a:pt x="164612" y="0"/>
                </a:cubicBezTo>
                <a:lnTo>
                  <a:pt x="6236204" y="0"/>
                </a:lnTo>
                <a:cubicBezTo>
                  <a:pt x="6327117" y="0"/>
                  <a:pt x="6400816" y="73699"/>
                  <a:pt x="6400816" y="164612"/>
                </a:cubicBezTo>
                <a:lnTo>
                  <a:pt x="6400816" y="823043"/>
                </a:lnTo>
                <a:cubicBezTo>
                  <a:pt x="6400816" y="913956"/>
                  <a:pt x="6327117" y="987655"/>
                  <a:pt x="6236204" y="987655"/>
                </a:cubicBezTo>
                <a:lnTo>
                  <a:pt x="164612" y="987655"/>
                </a:lnTo>
                <a:cubicBezTo>
                  <a:pt x="73699" y="987655"/>
                  <a:pt x="0" y="913956"/>
                  <a:pt x="0" y="823043"/>
                </a:cubicBezTo>
                <a:lnTo>
                  <a:pt x="0" y="164612"/>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906" tIns="48213" rIns="259906" bIns="48213" numCol="1" spcCol="1270" anchor="ctr" anchorCtr="0">
            <a:noAutofit/>
          </a:bodyPr>
          <a:lstStyle/>
          <a:p>
            <a:pPr lvl="0" algn="l" defTabSz="977900">
              <a:lnSpc>
                <a:spcPct val="100000"/>
              </a:lnSpc>
              <a:spcBef>
                <a:spcPct val="0"/>
              </a:spcBef>
              <a:spcAft>
                <a:spcPts val="0"/>
              </a:spcAft>
            </a:pPr>
            <a:r>
              <a:rPr lang="en-US" sz="2200" b="1" kern="1200" dirty="0">
                <a:solidFill>
                  <a:schemeClr val="tx1"/>
                </a:solidFill>
                <a:latin typeface="Arial" panose="020B0604020202020204" pitchFamily="34" charset="0"/>
                <a:cs typeface="Arial" panose="020B0604020202020204" pitchFamily="34" charset="0"/>
              </a:rPr>
              <a:t>SS Smart HR Transaction </a:t>
            </a:r>
            <a:r>
              <a:rPr lang="en-US" sz="2200" b="1" kern="1200" dirty="0" smtClean="0">
                <a:solidFill>
                  <a:schemeClr val="tx1"/>
                </a:solidFill>
                <a:latin typeface="Arial" panose="020B0604020202020204" pitchFamily="34" charset="0"/>
                <a:cs typeface="Arial" panose="020B0604020202020204" pitchFamily="34" charset="0"/>
              </a:rPr>
              <a:t>Page – UCI </a:t>
            </a:r>
            <a:endParaRPr lang="en-US" sz="2200" b="1" kern="1200" dirty="0">
              <a:solidFill>
                <a:schemeClr val="tx1"/>
              </a:solidFill>
              <a:latin typeface="Arial" panose="020B0604020202020204" pitchFamily="34" charset="0"/>
              <a:cs typeface="Arial" panose="020B0604020202020204" pitchFamily="34" charset="0"/>
            </a:endParaRPr>
          </a:p>
        </p:txBody>
      </p:sp>
      <p:sp>
        <p:nvSpPr>
          <p:cNvPr id="10" name="Freeform 9"/>
          <p:cNvSpPr/>
          <p:nvPr/>
        </p:nvSpPr>
        <p:spPr>
          <a:xfrm>
            <a:off x="1110095" y="4268085"/>
            <a:ext cx="6400816" cy="551208"/>
          </a:xfrm>
          <a:custGeom>
            <a:avLst/>
            <a:gdLst>
              <a:gd name="connsiteX0" fmla="*/ 0 w 6400816"/>
              <a:gd name="connsiteY0" fmla="*/ 161369 h 968196"/>
              <a:gd name="connsiteX1" fmla="*/ 161369 w 6400816"/>
              <a:gd name="connsiteY1" fmla="*/ 0 h 968196"/>
              <a:gd name="connsiteX2" fmla="*/ 6239447 w 6400816"/>
              <a:gd name="connsiteY2" fmla="*/ 0 h 968196"/>
              <a:gd name="connsiteX3" fmla="*/ 6400816 w 6400816"/>
              <a:gd name="connsiteY3" fmla="*/ 161369 h 968196"/>
              <a:gd name="connsiteX4" fmla="*/ 6400816 w 6400816"/>
              <a:gd name="connsiteY4" fmla="*/ 806827 h 968196"/>
              <a:gd name="connsiteX5" fmla="*/ 6239447 w 6400816"/>
              <a:gd name="connsiteY5" fmla="*/ 968196 h 968196"/>
              <a:gd name="connsiteX6" fmla="*/ 161369 w 6400816"/>
              <a:gd name="connsiteY6" fmla="*/ 968196 h 968196"/>
              <a:gd name="connsiteX7" fmla="*/ 0 w 6400816"/>
              <a:gd name="connsiteY7" fmla="*/ 806827 h 968196"/>
              <a:gd name="connsiteX8" fmla="*/ 0 w 6400816"/>
              <a:gd name="connsiteY8" fmla="*/ 161369 h 96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816" h="968196">
                <a:moveTo>
                  <a:pt x="0" y="161369"/>
                </a:moveTo>
                <a:cubicBezTo>
                  <a:pt x="0" y="72247"/>
                  <a:pt x="72247" y="0"/>
                  <a:pt x="161369" y="0"/>
                </a:cubicBezTo>
                <a:lnTo>
                  <a:pt x="6239447" y="0"/>
                </a:lnTo>
                <a:cubicBezTo>
                  <a:pt x="6328569" y="0"/>
                  <a:pt x="6400816" y="72247"/>
                  <a:pt x="6400816" y="161369"/>
                </a:cubicBezTo>
                <a:lnTo>
                  <a:pt x="6400816" y="806827"/>
                </a:lnTo>
                <a:cubicBezTo>
                  <a:pt x="6400816" y="895949"/>
                  <a:pt x="6328569" y="968196"/>
                  <a:pt x="6239447" y="968196"/>
                </a:cubicBezTo>
                <a:lnTo>
                  <a:pt x="161369" y="968196"/>
                </a:lnTo>
                <a:cubicBezTo>
                  <a:pt x="72247" y="968196"/>
                  <a:pt x="0" y="895949"/>
                  <a:pt x="0" y="806827"/>
                </a:cubicBezTo>
                <a:lnTo>
                  <a:pt x="0" y="161369"/>
                </a:lnTo>
                <a:close/>
              </a:path>
            </a:pathLst>
          </a:custGeom>
          <a:solidFill>
            <a:schemeClr val="accent1">
              <a:lumMod val="75000"/>
            </a:schemeClr>
          </a:solidFill>
          <a:ln>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956" tIns="47263" rIns="258956" bIns="47263" numCol="1" spcCol="1270" anchor="ctr" anchorCtr="0">
            <a:noAutofit/>
          </a:bodyPr>
          <a:lstStyle/>
          <a:p>
            <a:pPr lvl="0" algn="l" defTabSz="977900">
              <a:lnSpc>
                <a:spcPct val="90000"/>
              </a:lnSpc>
              <a:spcBef>
                <a:spcPct val="0"/>
              </a:spcBef>
              <a:spcAft>
                <a:spcPct val="35000"/>
              </a:spcAft>
            </a:pPr>
            <a:r>
              <a:rPr lang="en-US" sz="2200" b="1" kern="1200" dirty="0">
                <a:latin typeface="Arial" panose="020B0604020202020204" pitchFamily="34" charset="0"/>
                <a:cs typeface="Arial" panose="020B0604020202020204" pitchFamily="34" charset="0"/>
              </a:rPr>
              <a:t>Transaction Status </a:t>
            </a:r>
            <a:r>
              <a:rPr lang="en-US" sz="2200" b="1" kern="1200" dirty="0" smtClean="0">
                <a:latin typeface="Arial" panose="020B0604020202020204" pitchFamily="34" charset="0"/>
                <a:cs typeface="Arial" panose="020B0604020202020204" pitchFamily="34" charset="0"/>
              </a:rPr>
              <a:t>Page – UCPath Center</a:t>
            </a:r>
            <a:endParaRPr lang="en-US" sz="2200" b="1" kern="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6033016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 y="77546"/>
            <a:ext cx="9144000" cy="850911"/>
          </a:xfrm>
        </p:spPr>
        <p:txBody>
          <a:bodyPr vert="horz" lIns="91440" tIns="45720" rIns="91440" bIns="45720" rtlCol="0" anchor="ctr">
            <a:noAutofit/>
          </a:bodyPr>
          <a:lstStyle/>
          <a:p>
            <a:r>
              <a:rPr lang="en-US" sz="3600" b="1" dirty="0">
                <a:solidFill>
                  <a:srgbClr val="1E4386"/>
                </a:solidFill>
                <a:cs typeface="Arial" panose="020B0604020202020204" pitchFamily="34" charset="0"/>
              </a:rPr>
              <a:t>Option 1: </a:t>
            </a:r>
            <a:r>
              <a:rPr lang="en-US" sz="3600" b="1" dirty="0">
                <a:solidFill>
                  <a:srgbClr val="1E4386"/>
                </a:solidFill>
                <a:latin typeface="Arial" panose="020B0604020202020204" pitchFamily="34" charset="0"/>
                <a:cs typeface="Arial" panose="020B0604020202020204" pitchFamily="34" charset="0"/>
              </a:rPr>
              <a:t>SS Smart HR </a:t>
            </a:r>
            <a:r>
              <a:rPr lang="en-US" sz="3600" b="1" dirty="0" smtClean="0">
                <a:solidFill>
                  <a:srgbClr val="1E4386"/>
                </a:solidFill>
                <a:latin typeface="Arial" panose="020B0604020202020204" pitchFamily="34" charset="0"/>
                <a:cs typeface="Arial" panose="020B0604020202020204" pitchFamily="34" charset="0"/>
              </a:rPr>
              <a:t>Transactions</a:t>
            </a:r>
            <a:endParaRPr lang="en-US" sz="3600" b="1" dirty="0">
              <a:solidFill>
                <a:srgbClr val="1E4386"/>
              </a:solidFill>
              <a:latin typeface="Arial" panose="020B0604020202020204" pitchFamily="34" charset="0"/>
              <a:cs typeface="Arial" panose="020B0604020202020204" pitchFamily="34" charset="0"/>
            </a:endParaRPr>
          </a:p>
        </p:txBody>
      </p:sp>
      <p:sp>
        <p:nvSpPr>
          <p:cNvPr id="6" name="Text Placeholder 1"/>
          <p:cNvSpPr txBox="1">
            <a:spLocks/>
          </p:cNvSpPr>
          <p:nvPr/>
        </p:nvSpPr>
        <p:spPr>
          <a:xfrm>
            <a:off x="390525" y="1182559"/>
            <a:ext cx="8201025" cy="742980"/>
          </a:xfrm>
          <a:prstGeom prst="rect">
            <a:avLst/>
          </a:prstGeom>
          <a:solidFill>
            <a:schemeClr val="accent4">
              <a:lumMod val="20000"/>
              <a:lumOff val="80000"/>
            </a:schemeClr>
          </a:solidFill>
          <a:ln>
            <a:solidFill>
              <a:schemeClr val="accent1"/>
            </a:solidFill>
          </a:ln>
        </p:spPr>
        <p:txBody>
          <a:bodyPr anchor="ctr">
            <a:normAutofit/>
          </a:bodyPr>
          <a:lstStyle>
            <a:lvl1pPr marL="228600" indent="-228600" algn="l" defTabSz="914400" rtl="0" eaLnBrk="1" latinLnBrk="0" hangingPunct="1">
              <a:lnSpc>
                <a:spcPct val="90000"/>
              </a:lnSpc>
              <a:spcBef>
                <a:spcPts val="1000"/>
              </a:spcBef>
              <a:buClr>
                <a:srgbClr val="0064A4"/>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4A4"/>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428750" indent="-514350" algn="l" defTabSz="914400" rtl="0" eaLnBrk="1" latinLnBrk="0" hangingPunct="1">
              <a:lnSpc>
                <a:spcPct val="90000"/>
              </a:lnSpc>
              <a:spcBef>
                <a:spcPts val="500"/>
              </a:spcBef>
              <a:buClr>
                <a:srgbClr val="0064A4"/>
              </a:buClr>
              <a:buFont typeface="+mj-lt"/>
              <a:buAutoNum type="romanLcPeriod"/>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Navigation: PeopleSoft Menu </a:t>
            </a:r>
            <a:r>
              <a:rPr lang="en-US" sz="2000" dirty="0">
                <a:sym typeface="Wingdings" panose="05000000000000000000" pitchFamily="2" charset="2"/>
              </a:rPr>
              <a:t>&gt; </a:t>
            </a:r>
            <a:r>
              <a:rPr lang="en-US" sz="2000" dirty="0"/>
              <a:t>UC Customizations </a:t>
            </a:r>
            <a:r>
              <a:rPr lang="en-US" sz="2000" dirty="0">
                <a:sym typeface="Wingdings" panose="05000000000000000000" pitchFamily="2" charset="2"/>
              </a:rPr>
              <a:t>&gt;</a:t>
            </a:r>
            <a:r>
              <a:rPr lang="en-US" sz="2000" dirty="0"/>
              <a:t> UC Extensions </a:t>
            </a:r>
            <a:r>
              <a:rPr lang="en-US" sz="2000" dirty="0">
                <a:sym typeface="Wingdings" panose="05000000000000000000" pitchFamily="2" charset="2"/>
              </a:rPr>
              <a:t>&gt;</a:t>
            </a:r>
            <a:r>
              <a:rPr lang="en-US" sz="2000" dirty="0"/>
              <a:t> </a:t>
            </a:r>
            <a:r>
              <a:rPr lang="en-US" sz="2000" b="1" dirty="0"/>
              <a:t>SS Smart HR Transactions</a:t>
            </a:r>
          </a:p>
        </p:txBody>
      </p:sp>
      <p:pic>
        <p:nvPicPr>
          <p:cNvPr id="4100" name="Picture 4" descr="C:\Users\arriver2\AppData\Local\Temp\SNAGHTMLa9718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5691" y="2089768"/>
            <a:ext cx="5537337" cy="41933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390525" y="2179641"/>
            <a:ext cx="5518036" cy="398946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Line Callout 1 7"/>
          <p:cNvSpPr/>
          <p:nvPr/>
        </p:nvSpPr>
        <p:spPr>
          <a:xfrm flipH="1">
            <a:off x="5096136" y="3100375"/>
            <a:ext cx="2695975" cy="855146"/>
          </a:xfrm>
          <a:prstGeom prst="borderCallout1">
            <a:avLst>
              <a:gd name="adj1" fmla="val 44410"/>
              <a:gd name="adj2" fmla="val 100906"/>
              <a:gd name="adj3" fmla="val 44799"/>
              <a:gd name="adj4" fmla="val 170778"/>
            </a:avLst>
          </a:prstGeom>
          <a:solidFill>
            <a:srgbClr val="F7EB5F"/>
          </a:solidFill>
          <a:ln w="25400" cap="sq" cmpd="sng" algn="ctr">
            <a:solidFill>
              <a:srgbClr val="0064A4"/>
            </a:solidFill>
            <a:prstDash val="solid"/>
            <a:tailEnd type="triangle" w="lg" len="lg"/>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100"/>
              </a:lnSpc>
              <a:defRPr/>
            </a:pPr>
            <a:r>
              <a:rPr lang="en-US" sz="1200" kern="0" dirty="0" smtClean="0">
                <a:solidFill>
                  <a:srgbClr val="000000"/>
                </a:solidFill>
                <a:latin typeface="Arial" panose="020B0604020202020204" pitchFamily="34" charset="0"/>
                <a:ea typeface="Times New Roman"/>
                <a:cs typeface="Arial" panose="020B0604020202020204" pitchFamily="34" charset="0"/>
              </a:rPr>
              <a:t>Use the </a:t>
            </a:r>
            <a:r>
              <a:rPr lang="en-US" sz="1200" b="1" kern="0" dirty="0" smtClean="0">
                <a:solidFill>
                  <a:srgbClr val="000000"/>
                </a:solidFill>
                <a:latin typeface="Arial" panose="020B0604020202020204" pitchFamily="34" charset="0"/>
                <a:ea typeface="Times New Roman"/>
                <a:cs typeface="Arial" panose="020B0604020202020204" pitchFamily="34" charset="0"/>
              </a:rPr>
              <a:t>Transaction ID </a:t>
            </a:r>
            <a:r>
              <a:rPr lang="en-US" sz="1200" kern="0" dirty="0" smtClean="0">
                <a:solidFill>
                  <a:srgbClr val="000000"/>
                </a:solidFill>
                <a:latin typeface="Arial" panose="020B0604020202020204" pitchFamily="34" charset="0"/>
                <a:ea typeface="Times New Roman"/>
                <a:cs typeface="Arial" panose="020B0604020202020204" pitchFamily="34" charset="0"/>
              </a:rPr>
              <a:t>field to populate the transaction number. This would the most effective way to search on this page.</a:t>
            </a:r>
            <a:endParaRPr lang="en-US" sz="1200" kern="0" dirty="0">
              <a:solidFill>
                <a:srgbClr val="000000"/>
              </a:solidFill>
              <a:latin typeface="Arial" panose="020B0604020202020204" pitchFamily="34" charset="0"/>
              <a:ea typeface="Times New Roman"/>
              <a:cs typeface="Arial" panose="020B0604020202020204" pitchFamily="34" charset="0"/>
            </a:endParaRPr>
          </a:p>
        </p:txBody>
      </p:sp>
    </p:spTree>
    <p:custDataLst>
      <p:tags r:id="rId1"/>
    </p:custDataLst>
    <p:extLst>
      <p:ext uri="{BB962C8B-B14F-4D97-AF65-F5344CB8AC3E}">
        <p14:creationId xmlns:p14="http://schemas.microsoft.com/office/powerpoint/2010/main" val="322046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00"/>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3625"/>
          <a:stretch/>
        </p:blipFill>
        <p:spPr>
          <a:xfrm>
            <a:off x="1749045" y="2319639"/>
            <a:ext cx="6828571" cy="3889818"/>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1" y="26578"/>
            <a:ext cx="9144001" cy="850911"/>
          </a:xfrm>
        </p:spPr>
        <p:txBody>
          <a:bodyPr vert="horz" lIns="91440" tIns="45720" rIns="91440" bIns="45720" rtlCol="0" anchor="ctr">
            <a:noAutofit/>
          </a:bodyPr>
          <a:lstStyle/>
          <a:p>
            <a:r>
              <a:rPr lang="fr-FR" sz="3600" b="1" dirty="0">
                <a:solidFill>
                  <a:srgbClr val="1E4386"/>
                </a:solidFill>
                <a:latin typeface="Arial" panose="020B0604020202020204" pitchFamily="34" charset="0"/>
                <a:cs typeface="Arial" panose="020B0604020202020204" pitchFamily="34" charset="0"/>
              </a:rPr>
              <a:t>SS Smart HR Transactions Page</a:t>
            </a:r>
            <a:endParaRPr lang="en-US" sz="3600" b="1" dirty="0">
              <a:solidFill>
                <a:srgbClr val="1E4386"/>
              </a:solidFill>
              <a:latin typeface="Arial" panose="020B0604020202020204" pitchFamily="34" charset="0"/>
              <a:cs typeface="Arial" panose="020B0604020202020204" pitchFamily="34" charset="0"/>
            </a:endParaRPr>
          </a:p>
        </p:txBody>
      </p:sp>
      <p:sp>
        <p:nvSpPr>
          <p:cNvPr id="8" name="Line Callout 1 7"/>
          <p:cNvSpPr/>
          <p:nvPr/>
        </p:nvSpPr>
        <p:spPr>
          <a:xfrm flipH="1">
            <a:off x="350435" y="2836342"/>
            <a:ext cx="1566341" cy="641557"/>
          </a:xfrm>
          <a:prstGeom prst="borderCallout1">
            <a:avLst>
              <a:gd name="adj1" fmla="val 48063"/>
              <a:gd name="adj2" fmla="val 541"/>
              <a:gd name="adj3" fmla="val 86068"/>
              <a:gd name="adj4" fmla="val -21785"/>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defRPr/>
            </a:pPr>
            <a:r>
              <a:rPr lang="en-US" sz="1200" kern="0" dirty="0">
                <a:solidFill>
                  <a:srgbClr val="000000"/>
                </a:solidFill>
                <a:latin typeface="Arial" panose="020B0604020202020204" pitchFamily="34" charset="0"/>
                <a:ea typeface="Times New Roman"/>
                <a:cs typeface="Arial" panose="020B0604020202020204" pitchFamily="34" charset="0"/>
              </a:rPr>
              <a:t>To view the template transaction details, click the </a:t>
            </a:r>
            <a:r>
              <a:rPr lang="en-US" sz="1200" b="1" kern="0" dirty="0">
                <a:solidFill>
                  <a:srgbClr val="000000"/>
                </a:solidFill>
                <a:latin typeface="Arial" panose="020B0604020202020204" pitchFamily="34" charset="0"/>
                <a:ea typeface="Times New Roman"/>
                <a:cs typeface="Arial" panose="020B0604020202020204" pitchFamily="34" charset="0"/>
              </a:rPr>
              <a:t>Name</a:t>
            </a:r>
            <a:r>
              <a:rPr lang="en-US" sz="1200" kern="0" dirty="0">
                <a:solidFill>
                  <a:srgbClr val="000000"/>
                </a:solidFill>
                <a:latin typeface="Arial" panose="020B0604020202020204" pitchFamily="34" charset="0"/>
                <a:ea typeface="Times New Roman"/>
                <a:cs typeface="Arial" panose="020B0604020202020204" pitchFamily="34" charset="0"/>
              </a:rPr>
              <a:t> link. </a:t>
            </a:r>
          </a:p>
        </p:txBody>
      </p:sp>
      <p:sp>
        <p:nvSpPr>
          <p:cNvPr id="9" name="Line Callout 1 8"/>
          <p:cNvSpPr/>
          <p:nvPr/>
        </p:nvSpPr>
        <p:spPr>
          <a:xfrm flipH="1">
            <a:off x="5647679" y="5132375"/>
            <a:ext cx="2695975" cy="855146"/>
          </a:xfrm>
          <a:prstGeom prst="borderCallout1">
            <a:avLst>
              <a:gd name="adj1" fmla="val 44410"/>
              <a:gd name="adj2" fmla="val 100906"/>
              <a:gd name="adj3" fmla="val 44799"/>
              <a:gd name="adj4" fmla="val 170778"/>
            </a:avLst>
          </a:prstGeom>
          <a:solidFill>
            <a:srgbClr val="F7EB5F"/>
          </a:solidFill>
          <a:ln w="25400" cap="sq" cmpd="sng" algn="ctr">
            <a:solidFill>
              <a:srgbClr val="0064A4"/>
            </a:solidFill>
            <a:prstDash val="solid"/>
            <a:tailEnd type="triangle" w="lg" len="lg"/>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100"/>
              </a:lnSpc>
              <a:defRPr/>
            </a:pPr>
            <a:r>
              <a:rPr lang="en-US" sz="1200" kern="0" dirty="0">
                <a:solidFill>
                  <a:srgbClr val="000000"/>
                </a:solidFill>
                <a:latin typeface="Arial" panose="020B0604020202020204" pitchFamily="34" charset="0"/>
                <a:ea typeface="Times New Roman"/>
                <a:cs typeface="Arial" panose="020B0604020202020204" pitchFamily="34" charset="0"/>
              </a:rPr>
              <a:t>This section displays the Location approvers to which the transaction is routed. To display the specific Location approver name(s), click the </a:t>
            </a:r>
            <a:r>
              <a:rPr lang="en-US" sz="1200" b="1" kern="0" dirty="0">
                <a:solidFill>
                  <a:srgbClr val="000000"/>
                </a:solidFill>
                <a:latin typeface="Arial" panose="020B0604020202020204" pitchFamily="34" charset="0"/>
                <a:ea typeface="Times New Roman"/>
                <a:cs typeface="Arial" panose="020B0604020202020204" pitchFamily="34" charset="0"/>
              </a:rPr>
              <a:t>Name/Approver </a:t>
            </a:r>
            <a:r>
              <a:rPr lang="en-US" sz="1200" kern="0" dirty="0">
                <a:solidFill>
                  <a:srgbClr val="000000"/>
                </a:solidFill>
                <a:latin typeface="Arial" panose="020B0604020202020204" pitchFamily="34" charset="0"/>
                <a:ea typeface="Times New Roman"/>
                <a:cs typeface="Arial" panose="020B0604020202020204" pitchFamily="34" charset="0"/>
              </a:rPr>
              <a:t>link.</a:t>
            </a:r>
          </a:p>
        </p:txBody>
      </p:sp>
      <p:sp>
        <p:nvSpPr>
          <p:cNvPr id="7" name="Line Callout 1 6"/>
          <p:cNvSpPr/>
          <p:nvPr/>
        </p:nvSpPr>
        <p:spPr>
          <a:xfrm flipH="1">
            <a:off x="6344882" y="2005141"/>
            <a:ext cx="2468880" cy="687334"/>
          </a:xfrm>
          <a:prstGeom prst="borderCallout1">
            <a:avLst>
              <a:gd name="adj1" fmla="val 69291"/>
              <a:gd name="adj2" fmla="val 100775"/>
              <a:gd name="adj3" fmla="val 126083"/>
              <a:gd name="adj4" fmla="val 124683"/>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45720" bIns="45720" numCol="1" spcCol="0" rtlCol="0" fromWordArt="0" anchor="ctr" anchorCtr="0" forceAA="0" compatLnSpc="1">
            <a:prstTxWarp prst="textNoShape">
              <a:avLst/>
            </a:prstTxWarp>
            <a:noAutofit/>
          </a:bodyPr>
          <a:lstStyle/>
          <a:p>
            <a:pPr lvl="0">
              <a:defRPr/>
            </a:pPr>
            <a:r>
              <a:rPr lang="en-US" sz="1200" kern="0" dirty="0">
                <a:solidFill>
                  <a:srgbClr val="000000"/>
                </a:solidFill>
                <a:latin typeface="Arial" panose="020B0604020202020204" pitchFamily="34" charset="0"/>
                <a:ea typeface="Times New Roman"/>
                <a:cs typeface="Arial" panose="020B0604020202020204" pitchFamily="34" charset="0"/>
              </a:rPr>
              <a:t>The </a:t>
            </a:r>
            <a:r>
              <a:rPr lang="en-US" sz="1200" b="1" kern="0" dirty="0">
                <a:solidFill>
                  <a:srgbClr val="000000"/>
                </a:solidFill>
                <a:latin typeface="Arial" panose="020B0604020202020204" pitchFamily="34" charset="0"/>
                <a:ea typeface="Times New Roman"/>
                <a:cs typeface="Arial" panose="020B0604020202020204" pitchFamily="34" charset="0"/>
              </a:rPr>
              <a:t>status</a:t>
            </a:r>
            <a:r>
              <a:rPr lang="en-US" sz="1200" kern="0" dirty="0">
                <a:solidFill>
                  <a:srgbClr val="000000"/>
                </a:solidFill>
                <a:latin typeface="Arial" panose="020B0604020202020204" pitchFamily="34" charset="0"/>
                <a:ea typeface="Times New Roman"/>
                <a:cs typeface="Arial" panose="020B0604020202020204" pitchFamily="34" charset="0"/>
              </a:rPr>
              <a:t> appears at the top of the page and also at the bottom of the page.</a:t>
            </a:r>
          </a:p>
        </p:txBody>
      </p:sp>
      <p:cxnSp>
        <p:nvCxnSpPr>
          <p:cNvPr id="10" name="Straight Arrow Connector 9"/>
          <p:cNvCxnSpPr/>
          <p:nvPr/>
        </p:nvCxnSpPr>
        <p:spPr>
          <a:xfrm flipH="1">
            <a:off x="6914403" y="2711931"/>
            <a:ext cx="956754" cy="2198508"/>
          </a:xfrm>
          <a:prstGeom prst="straightConnector1">
            <a:avLst/>
          </a:prstGeom>
          <a:ln w="28575">
            <a:solidFill>
              <a:srgbClr val="0064A4"/>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1" name="Text Placeholder 1"/>
          <p:cNvSpPr>
            <a:spLocks noGrp="1"/>
          </p:cNvSpPr>
          <p:nvPr>
            <p:ph idx="1"/>
          </p:nvPr>
        </p:nvSpPr>
        <p:spPr>
          <a:xfrm>
            <a:off x="200024" y="1131887"/>
            <a:ext cx="8710512" cy="1224957"/>
          </a:xfrm>
        </p:spPr>
        <p:txBody>
          <a:bodyPr>
            <a:normAutofit fontScale="92500" lnSpcReduction="20000"/>
          </a:bodyPr>
          <a:lstStyle/>
          <a:p>
            <a:pPr marL="0" indent="0">
              <a:spcBef>
                <a:spcPts val="600"/>
              </a:spcBef>
              <a:buNone/>
            </a:pPr>
            <a:r>
              <a:rPr lang="en-US" sz="2000" dirty="0"/>
              <a:t>Use the </a:t>
            </a:r>
            <a:r>
              <a:rPr lang="en-US" sz="2000" b="1" dirty="0"/>
              <a:t>SS Smart HR Transactions </a:t>
            </a:r>
            <a:r>
              <a:rPr lang="en-US" sz="2000" dirty="0"/>
              <a:t>page to:</a:t>
            </a:r>
          </a:p>
          <a:p>
            <a:pPr lvl="1">
              <a:spcBef>
                <a:spcPts val="0"/>
              </a:spcBef>
              <a:spcAft>
                <a:spcPts val="600"/>
              </a:spcAft>
              <a:buClr>
                <a:srgbClr val="09548D"/>
              </a:buClr>
              <a:buFont typeface="Arial" panose="020B0604020202020204" pitchFamily="34" charset="0"/>
              <a:buChar char="♦"/>
            </a:pPr>
            <a:r>
              <a:rPr lang="en-US" sz="1600" dirty="0"/>
              <a:t>View the template transaction details and where it is within the approval workflow.</a:t>
            </a:r>
          </a:p>
          <a:p>
            <a:pPr lvl="1">
              <a:spcBef>
                <a:spcPts val="0"/>
              </a:spcBef>
              <a:spcAft>
                <a:spcPts val="300"/>
              </a:spcAft>
              <a:buClr>
                <a:srgbClr val="09548D"/>
              </a:buClr>
              <a:buFont typeface="Arial" panose="020B0604020202020204" pitchFamily="34" charset="0"/>
              <a:buChar char="♦"/>
            </a:pPr>
            <a:r>
              <a:rPr lang="en-US" sz="1600" dirty="0"/>
              <a:t>View transactions you have submitted along with all transactions submitted within your business unit. </a:t>
            </a:r>
          </a:p>
          <a:p>
            <a:pPr lvl="1">
              <a:spcBef>
                <a:spcPts val="0"/>
              </a:spcBef>
              <a:spcAft>
                <a:spcPts val="300"/>
              </a:spcAft>
              <a:buClr>
                <a:srgbClr val="09548D"/>
              </a:buClr>
              <a:buFont typeface="Arial" panose="020B0604020202020204" pitchFamily="34" charset="0"/>
              <a:buChar char="♦"/>
            </a:pPr>
            <a:r>
              <a:rPr lang="en-US" sz="1600" dirty="0"/>
              <a:t>Review who the approvers are.</a:t>
            </a:r>
          </a:p>
        </p:txBody>
      </p:sp>
    </p:spTree>
    <p:custDataLst>
      <p:tags r:id="rId1"/>
    </p:custDataLst>
    <p:extLst>
      <p:ext uri="{BB962C8B-B14F-4D97-AF65-F5344CB8AC3E}">
        <p14:creationId xmlns:p14="http://schemas.microsoft.com/office/powerpoint/2010/main" val="424292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106580"/>
            <a:ext cx="8229600" cy="746198"/>
          </a:xfrm>
          <a:prstGeom prst="roundRect">
            <a:avLst/>
          </a:prstGeom>
          <a:solidFill>
            <a:schemeClr val="accent4">
              <a:lumMod val="20000"/>
              <a:lumOff val="80000"/>
            </a:schemeClr>
          </a:solidFill>
          <a:ln>
            <a:solidFill>
              <a:schemeClr val="accent1"/>
            </a:solidFill>
          </a:ln>
        </p:spPr>
        <p:txBody>
          <a:bodyPr anchor="ctr">
            <a:normAutofit lnSpcReduction="10000"/>
          </a:bodyPr>
          <a:lstStyle/>
          <a:p>
            <a:pPr marL="0" indent="0">
              <a:buNone/>
            </a:pPr>
            <a:r>
              <a:rPr lang="en-US" sz="2000" b="1" dirty="0"/>
              <a:t>Navigation:</a:t>
            </a:r>
            <a:r>
              <a:rPr lang="en-US" sz="2000" dirty="0"/>
              <a:t> PeopleSoft Menu </a:t>
            </a:r>
            <a:r>
              <a:rPr lang="en-US" sz="2000" dirty="0">
                <a:sym typeface="Wingdings" panose="05000000000000000000" pitchFamily="2" charset="2"/>
              </a:rPr>
              <a:t>&gt; </a:t>
            </a:r>
            <a:r>
              <a:rPr lang="en-US" sz="2000" dirty="0"/>
              <a:t>Workforce Administration </a:t>
            </a:r>
            <a:r>
              <a:rPr lang="en-US" sz="2000" dirty="0">
                <a:sym typeface="Wingdings" panose="05000000000000000000" pitchFamily="2" charset="2"/>
              </a:rPr>
              <a:t>&gt;</a:t>
            </a:r>
            <a:r>
              <a:rPr lang="en-US" sz="2000" dirty="0"/>
              <a:t> Smart HR Template </a:t>
            </a:r>
            <a:r>
              <a:rPr lang="en-US" sz="2000" dirty="0">
                <a:sym typeface="Wingdings" panose="05000000000000000000" pitchFamily="2" charset="2"/>
              </a:rPr>
              <a:t>&gt;</a:t>
            </a:r>
            <a:r>
              <a:rPr lang="en-US" sz="2000" dirty="0"/>
              <a:t> </a:t>
            </a:r>
            <a:r>
              <a:rPr lang="en-US" sz="2000" b="1" dirty="0"/>
              <a:t>Transaction Status</a:t>
            </a:r>
          </a:p>
        </p:txBody>
      </p:sp>
      <p:sp>
        <p:nvSpPr>
          <p:cNvPr id="5" name="Title 4"/>
          <p:cNvSpPr>
            <a:spLocks noGrp="1"/>
          </p:cNvSpPr>
          <p:nvPr>
            <p:ph type="title"/>
          </p:nvPr>
        </p:nvSpPr>
        <p:spPr>
          <a:xfrm>
            <a:off x="0" y="64645"/>
            <a:ext cx="8823960" cy="960120"/>
          </a:xfrm>
        </p:spPr>
        <p:txBody>
          <a:bodyPr vert="horz" lIns="91440" tIns="45720" rIns="91440" bIns="45720" rtlCol="0" anchor="ctr">
            <a:noAutofit/>
          </a:bodyPr>
          <a:lstStyle/>
          <a:p>
            <a:r>
              <a:rPr lang="en-US" sz="3600" b="1" dirty="0">
                <a:solidFill>
                  <a:srgbClr val="1E4386"/>
                </a:solidFill>
                <a:cs typeface="Arial" panose="020B0604020202020204" pitchFamily="34" charset="0"/>
              </a:rPr>
              <a:t>Option 2: </a:t>
            </a:r>
            <a:r>
              <a:rPr lang="en-US" sz="3600" b="1" dirty="0">
                <a:solidFill>
                  <a:srgbClr val="1E4386"/>
                </a:solidFill>
                <a:latin typeface="Arial" panose="020B0604020202020204" pitchFamily="34" charset="0"/>
                <a:cs typeface="Arial" panose="020B0604020202020204" pitchFamily="34" charset="0"/>
              </a:rPr>
              <a:t>Transaction Status Page</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01839"/>
            <a:ext cx="8229600" cy="4526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Line Callout 1 12"/>
          <p:cNvSpPr/>
          <p:nvPr/>
        </p:nvSpPr>
        <p:spPr>
          <a:xfrm flipH="1">
            <a:off x="5712913" y="2222898"/>
            <a:ext cx="2349741" cy="796177"/>
          </a:xfrm>
          <a:prstGeom prst="borderCallout1">
            <a:avLst>
              <a:gd name="adj1" fmla="val 58844"/>
              <a:gd name="adj2" fmla="val -68607"/>
              <a:gd name="adj3" fmla="val 51722"/>
              <a:gd name="adj4" fmla="val -68070"/>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Adjust the </a:t>
            </a:r>
            <a:r>
              <a:rPr lang="en-US" sz="1200" b="1" kern="0" dirty="0">
                <a:solidFill>
                  <a:srgbClr val="000000"/>
                </a:solidFill>
                <a:latin typeface="Arial" panose="020B0604020202020204" pitchFamily="34" charset="0"/>
                <a:ea typeface="Times New Roman"/>
                <a:cs typeface="Arial" panose="020B0604020202020204" pitchFamily="34" charset="0"/>
              </a:rPr>
              <a:t>selection criteria </a:t>
            </a:r>
            <a:r>
              <a:rPr lang="en-US" sz="1200" kern="0" dirty="0">
                <a:solidFill>
                  <a:srgbClr val="000000"/>
                </a:solidFill>
                <a:latin typeface="Arial" panose="020B0604020202020204" pitchFamily="34" charset="0"/>
                <a:ea typeface="Times New Roman"/>
                <a:cs typeface="Arial" panose="020B0604020202020204" pitchFamily="34" charset="0"/>
              </a:rPr>
              <a:t>as needed to filter the displayed transactions. Start Date From and To = effective date of the transaction.</a:t>
            </a:r>
          </a:p>
        </p:txBody>
      </p:sp>
      <p:sp>
        <p:nvSpPr>
          <p:cNvPr id="14" name="Line Callout 1 13"/>
          <p:cNvSpPr/>
          <p:nvPr/>
        </p:nvSpPr>
        <p:spPr>
          <a:xfrm flipH="1">
            <a:off x="3126316" y="4419416"/>
            <a:ext cx="1992093" cy="691189"/>
          </a:xfrm>
          <a:prstGeom prst="borderCallout1">
            <a:avLst>
              <a:gd name="adj1" fmla="val -1675"/>
              <a:gd name="adj2" fmla="val 97786"/>
              <a:gd name="adj3" fmla="val -46485"/>
              <a:gd name="adj4" fmla="val 107303"/>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b="1" kern="0" dirty="0">
                <a:solidFill>
                  <a:srgbClr val="000000"/>
                </a:solidFill>
                <a:latin typeface="Arial" panose="020B0604020202020204" pitchFamily="34" charset="0"/>
                <a:ea typeface="Times New Roman"/>
                <a:cs typeface="Arial" panose="020B0604020202020204" pitchFamily="34" charset="0"/>
              </a:rPr>
              <a:t>Transaction Status </a:t>
            </a:r>
            <a:r>
              <a:rPr lang="en-US" sz="1200" kern="0" dirty="0">
                <a:solidFill>
                  <a:srgbClr val="000000"/>
                </a:solidFill>
                <a:latin typeface="Arial" panose="020B0604020202020204" pitchFamily="34" charset="0"/>
                <a:ea typeface="Times New Roman"/>
                <a:cs typeface="Arial" panose="020B0604020202020204" pitchFamily="34" charset="0"/>
              </a:rPr>
              <a:t>values include: Requested, Completed, Hired/Added, Denied and Cancel.</a:t>
            </a:r>
          </a:p>
        </p:txBody>
      </p:sp>
      <p:sp>
        <p:nvSpPr>
          <p:cNvPr id="16" name="Line Callout 1 15"/>
          <p:cNvSpPr/>
          <p:nvPr/>
        </p:nvSpPr>
        <p:spPr>
          <a:xfrm flipH="1">
            <a:off x="2708366" y="5577475"/>
            <a:ext cx="2410043" cy="751139"/>
          </a:xfrm>
          <a:prstGeom prst="borderCallout1">
            <a:avLst>
              <a:gd name="adj1" fmla="val 44845"/>
              <a:gd name="adj2" fmla="val 100933"/>
              <a:gd name="adj3" fmla="val 58028"/>
              <a:gd name="adj4" fmla="val 120592"/>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b="1" kern="0" dirty="0">
                <a:solidFill>
                  <a:srgbClr val="000000"/>
                </a:solidFill>
                <a:latin typeface="Arial" panose="020B0604020202020204" pitchFamily="34" charset="0"/>
                <a:ea typeface="Times New Roman"/>
                <a:cs typeface="Arial" panose="020B0604020202020204" pitchFamily="34" charset="0"/>
              </a:rPr>
              <a:t>Caution: </a:t>
            </a:r>
            <a:r>
              <a:rPr lang="en-US" sz="1200" kern="0" dirty="0">
                <a:solidFill>
                  <a:srgbClr val="000000"/>
                </a:solidFill>
                <a:latin typeface="Arial" panose="020B0604020202020204" pitchFamily="34" charset="0"/>
                <a:ea typeface="Times New Roman"/>
                <a:cs typeface="Arial" panose="020B0604020202020204" pitchFamily="34" charset="0"/>
              </a:rPr>
              <a:t>This button deletes the selected transaction(s) from the system, removing it from UCPC’s processing list.</a:t>
            </a:r>
          </a:p>
        </p:txBody>
      </p:sp>
      <p:cxnSp>
        <p:nvCxnSpPr>
          <p:cNvPr id="17" name="Straight Arrow Connector 16"/>
          <p:cNvCxnSpPr/>
          <p:nvPr/>
        </p:nvCxnSpPr>
        <p:spPr>
          <a:xfrm flipV="1">
            <a:off x="7362802" y="4247709"/>
            <a:ext cx="0" cy="641414"/>
          </a:xfrm>
          <a:prstGeom prst="straightConnector1">
            <a:avLst/>
          </a:prstGeom>
          <a:solidFill>
            <a:srgbClr val="BEB6AF"/>
          </a:solidFill>
          <a:ln w="25400" cap="sq" cmpd="sng" algn="ctr">
            <a:solidFill>
              <a:srgbClr val="0064A4"/>
            </a:solidFill>
            <a:prstDash val="solid"/>
            <a:tailEnd type="triangle" w="lg" len="lg"/>
          </a:ln>
          <a:effectLst/>
        </p:spPr>
      </p:cxnSp>
      <p:sp>
        <p:nvSpPr>
          <p:cNvPr id="18" name="Right Brace 17"/>
          <p:cNvSpPr/>
          <p:nvPr/>
        </p:nvSpPr>
        <p:spPr>
          <a:xfrm>
            <a:off x="5369316" y="2183121"/>
            <a:ext cx="343597" cy="827716"/>
          </a:xfrm>
          <a:prstGeom prst="rightBrace">
            <a:avLst/>
          </a:prstGeom>
          <a:noFill/>
          <a:ln w="25400" cap="sq" cmpd="sng" algn="ctr">
            <a:solidFill>
              <a:srgbClr val="0064A4"/>
            </a:solidFill>
            <a:prstDash val="solid"/>
            <a:tailEnd type="none" w="lg" len="lg"/>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pPr>
            <a:endParaRPr lang="en-US" sz="1000" kern="0" dirty="0">
              <a:solidFill>
                <a:srgbClr val="000000"/>
              </a:solidFill>
              <a:latin typeface="Arial" panose="020B0604020202020204" pitchFamily="34" charset="0"/>
              <a:ea typeface="Times New Roman"/>
              <a:cs typeface="Arial" panose="020B0604020202020204" pitchFamily="34" charset="0"/>
            </a:endParaRPr>
          </a:p>
        </p:txBody>
      </p:sp>
      <p:sp>
        <p:nvSpPr>
          <p:cNvPr id="19" name="Line Callout 1 18"/>
          <p:cNvSpPr/>
          <p:nvPr/>
        </p:nvSpPr>
        <p:spPr>
          <a:xfrm flipH="1">
            <a:off x="5580213" y="4671928"/>
            <a:ext cx="3243746" cy="1485606"/>
          </a:xfrm>
          <a:prstGeom prst="borderCallout1">
            <a:avLst>
              <a:gd name="adj1" fmla="val -2048"/>
              <a:gd name="adj2" fmla="val 101027"/>
              <a:gd name="adj3" fmla="val -27453"/>
              <a:gd name="adj4" fmla="val 118051"/>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If a transaction is cancelled, you can </a:t>
            </a:r>
            <a:r>
              <a:rPr lang="en-US" sz="1200" b="1" kern="0" dirty="0">
                <a:solidFill>
                  <a:srgbClr val="000000"/>
                </a:solidFill>
                <a:latin typeface="Arial" panose="020B0604020202020204" pitchFamily="34" charset="0"/>
                <a:ea typeface="Times New Roman"/>
                <a:cs typeface="Arial" panose="020B0604020202020204" pitchFamily="34" charset="0"/>
              </a:rPr>
              <a:t>View</a:t>
            </a:r>
            <a:r>
              <a:rPr lang="en-US" sz="1200" kern="0" dirty="0">
                <a:solidFill>
                  <a:srgbClr val="000000"/>
                </a:solidFill>
                <a:latin typeface="Arial" panose="020B0604020202020204" pitchFamily="34" charset="0"/>
                <a:ea typeface="Times New Roman"/>
                <a:cs typeface="Arial" panose="020B0604020202020204" pitchFamily="34" charset="0"/>
              </a:rPr>
              <a:t> </a:t>
            </a:r>
            <a:r>
              <a:rPr lang="en-US" sz="1200" b="1" kern="0" dirty="0">
                <a:solidFill>
                  <a:srgbClr val="000000"/>
                </a:solidFill>
                <a:latin typeface="Arial" panose="020B0604020202020204" pitchFamily="34" charset="0"/>
                <a:ea typeface="Times New Roman"/>
                <a:cs typeface="Arial" panose="020B0604020202020204" pitchFamily="34" charset="0"/>
              </a:rPr>
              <a:t>Comments</a:t>
            </a:r>
            <a:r>
              <a:rPr lang="en-US" sz="1200" kern="0" dirty="0">
                <a:solidFill>
                  <a:srgbClr val="000000"/>
                </a:solidFill>
                <a:latin typeface="Arial" panose="020B0604020202020204" pitchFamily="34" charset="0"/>
                <a:ea typeface="Times New Roman"/>
                <a:cs typeface="Arial" panose="020B0604020202020204" pitchFamily="34" charset="0"/>
              </a:rPr>
              <a:t> to see why it was cancelled, then </a:t>
            </a:r>
            <a:r>
              <a:rPr lang="en-US" sz="1200" b="1" kern="0" dirty="0">
                <a:solidFill>
                  <a:srgbClr val="000000"/>
                </a:solidFill>
                <a:latin typeface="Arial" panose="020B0604020202020204" pitchFamily="34" charset="0"/>
                <a:ea typeface="Times New Roman"/>
                <a:cs typeface="Arial" panose="020B0604020202020204" pitchFamily="34" charset="0"/>
              </a:rPr>
              <a:t>Clone</a:t>
            </a:r>
            <a:r>
              <a:rPr lang="en-US" sz="1200" kern="0" dirty="0">
                <a:solidFill>
                  <a:srgbClr val="000000"/>
                </a:solidFill>
                <a:latin typeface="Arial" panose="020B0604020202020204" pitchFamily="34" charset="0"/>
                <a:ea typeface="Times New Roman"/>
                <a:cs typeface="Arial" panose="020B0604020202020204" pitchFamily="34" charset="0"/>
              </a:rPr>
              <a:t> the existing template information into a new template, correct and submit.</a:t>
            </a:r>
          </a:p>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You can also </a:t>
            </a:r>
            <a:r>
              <a:rPr lang="en-US" sz="1200" b="1" kern="0" dirty="0">
                <a:solidFill>
                  <a:srgbClr val="000000"/>
                </a:solidFill>
                <a:latin typeface="Arial" panose="020B0604020202020204" pitchFamily="34" charset="0"/>
                <a:ea typeface="Times New Roman"/>
                <a:cs typeface="Arial" panose="020B0604020202020204" pitchFamily="34" charset="0"/>
              </a:rPr>
              <a:t>Clone</a:t>
            </a:r>
            <a:r>
              <a:rPr lang="en-US" sz="1200" kern="0" dirty="0">
                <a:solidFill>
                  <a:srgbClr val="000000"/>
                </a:solidFill>
                <a:latin typeface="Arial" panose="020B0604020202020204" pitchFamily="34" charset="0"/>
                <a:ea typeface="Times New Roman"/>
                <a:cs typeface="Arial" panose="020B0604020202020204" pitchFamily="34" charset="0"/>
              </a:rPr>
              <a:t> transactions that have been denied by an Approver; however, you must review the comments from the Approver in the SS Smart HR Transactions page.</a:t>
            </a:r>
          </a:p>
        </p:txBody>
      </p:sp>
    </p:spTree>
    <p:custDataLst>
      <p:tags r:id="rId1"/>
    </p:custDataLst>
    <p:extLst>
      <p:ext uri="{BB962C8B-B14F-4D97-AF65-F5344CB8AC3E}">
        <p14:creationId xmlns:p14="http://schemas.microsoft.com/office/powerpoint/2010/main" val="112995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332599" y="1181477"/>
            <a:ext cx="8616529" cy="5279284"/>
          </a:xfrm>
        </p:spPr>
        <p:txBody>
          <a:bodyPr>
            <a:normAutofit/>
          </a:bodyPr>
          <a:lstStyle/>
          <a:p>
            <a:pPr marL="0" indent="0">
              <a:spcAft>
                <a:spcPts val="600"/>
              </a:spcAft>
              <a:buNone/>
            </a:pPr>
            <a:r>
              <a:rPr lang="en-US" sz="2800" dirty="0">
                <a:latin typeface="Arial" panose="020B0604020202020204" pitchFamily="34" charset="0"/>
                <a:cs typeface="Arial" panose="020B0604020202020204" pitchFamily="34" charset="0"/>
              </a:rPr>
              <a:t>Use the </a:t>
            </a:r>
            <a:r>
              <a:rPr lang="en-US" sz="2800" b="1" dirty="0">
                <a:latin typeface="Arial" panose="020B0604020202020204" pitchFamily="34" charset="0"/>
                <a:cs typeface="Arial" panose="020B0604020202020204" pitchFamily="34" charset="0"/>
              </a:rPr>
              <a:t>Transaction Status </a:t>
            </a:r>
            <a:r>
              <a:rPr lang="en-US" sz="2800" dirty="0">
                <a:latin typeface="Arial" panose="020B0604020202020204" pitchFamily="34" charset="0"/>
                <a:cs typeface="Arial" panose="020B0604020202020204" pitchFamily="34" charset="0"/>
              </a:rPr>
              <a:t>page to:</a:t>
            </a:r>
          </a:p>
          <a:p>
            <a:pPr marL="457200" indent="-279400">
              <a:buFont typeface="+mj-lt"/>
              <a:buAutoNum type="arabicPeriod"/>
            </a:pPr>
            <a:r>
              <a:rPr lang="en-US" sz="2400" dirty="0">
                <a:latin typeface="Arial" panose="020B0604020202020204" pitchFamily="34" charset="0"/>
                <a:cs typeface="Arial" panose="020B0604020202020204" pitchFamily="34" charset="0"/>
              </a:rPr>
              <a:t>View the status of the template as it goes through the queue at UCPC (WFA Production).</a:t>
            </a:r>
          </a:p>
          <a:p>
            <a:pPr marL="857250" lvl="2" indent="-279400">
              <a:spcBef>
                <a:spcPts val="1200"/>
              </a:spcBef>
              <a:buFont typeface="+mj-lt"/>
              <a:buAutoNum type="alphaLcPeriod"/>
            </a:pPr>
            <a:r>
              <a:rPr lang="en-US" sz="2000" dirty="0">
                <a:latin typeface="Arial" panose="020B0604020202020204" pitchFamily="34" charset="0"/>
                <a:cs typeface="Arial" panose="020B0604020202020204" pitchFamily="34" charset="0"/>
              </a:rPr>
              <a:t>This page tracks the status of templates after approval at the Locations.</a:t>
            </a:r>
          </a:p>
          <a:p>
            <a:pPr marL="457200" indent="-279400">
              <a:spcBef>
                <a:spcPts val="1200"/>
              </a:spcBef>
              <a:buFont typeface="+mj-lt"/>
              <a:buAutoNum type="arabicPeriod"/>
            </a:pPr>
            <a:r>
              <a:rPr lang="en-US" sz="2400" dirty="0">
                <a:latin typeface="Arial" panose="020B0604020202020204" pitchFamily="34" charset="0"/>
                <a:cs typeface="Arial" panose="020B0604020202020204" pitchFamily="34" charset="0"/>
              </a:rPr>
              <a:t>View the </a:t>
            </a:r>
            <a:r>
              <a:rPr lang="en-US" sz="2400" b="1" dirty="0">
                <a:latin typeface="Arial" panose="020B0604020202020204" pitchFamily="34" charset="0"/>
                <a:cs typeface="Arial" panose="020B0604020202020204" pitchFamily="34" charset="0"/>
              </a:rPr>
              <a:t>Person/Empl ID </a:t>
            </a:r>
            <a:r>
              <a:rPr lang="en-US" sz="2400" dirty="0">
                <a:latin typeface="Arial" panose="020B0604020202020204" pitchFamily="34" charset="0"/>
                <a:cs typeface="Arial" panose="020B0604020202020204" pitchFamily="34" charset="0"/>
              </a:rPr>
              <a:t>that </a:t>
            </a:r>
            <a:r>
              <a:rPr lang="en-US" sz="2400" dirty="0" smtClean="0">
                <a:latin typeface="Arial" panose="020B0604020202020204" pitchFamily="34" charset="0"/>
                <a:cs typeface="Arial" panose="020B0604020202020204" pitchFamily="34" charset="0"/>
              </a:rPr>
              <a:t>was generated </a:t>
            </a:r>
            <a:r>
              <a:rPr lang="en-US" sz="2400" dirty="0">
                <a:latin typeface="Arial" panose="020B0604020202020204" pitchFamily="34" charset="0"/>
                <a:cs typeface="Arial" panose="020B0604020202020204" pitchFamily="34" charset="0"/>
              </a:rPr>
              <a:t>for new hire transactions.</a:t>
            </a:r>
          </a:p>
          <a:p>
            <a:pPr marL="457200" indent="-279400">
              <a:spcBef>
                <a:spcPts val="1200"/>
              </a:spcBef>
              <a:buFont typeface="+mj-lt"/>
              <a:buAutoNum type="arabicPeriod"/>
            </a:pPr>
            <a:r>
              <a:rPr lang="en-US" sz="2400" dirty="0">
                <a:latin typeface="Arial" panose="020B0604020202020204" pitchFamily="34" charset="0"/>
                <a:cs typeface="Arial" panose="020B0604020202020204" pitchFamily="34" charset="0"/>
              </a:rPr>
              <a:t>View transactions you submitted along with all transactions for departments for which you have security access.</a:t>
            </a:r>
          </a:p>
          <a:p>
            <a:pPr marL="457200" indent="-279400">
              <a:spcBef>
                <a:spcPts val="1200"/>
              </a:spcBef>
              <a:buFont typeface="+mj-lt"/>
              <a:buAutoNum type="arabicPeriod"/>
            </a:pPr>
            <a:r>
              <a:rPr lang="en-US" sz="2400" dirty="0">
                <a:latin typeface="Arial" panose="020B0604020202020204" pitchFamily="34" charset="0"/>
                <a:cs typeface="Arial" panose="020B0604020202020204" pitchFamily="34" charset="0"/>
              </a:rPr>
              <a:t>Clone a transaction that was cancelled by UCPath Center.</a:t>
            </a:r>
          </a:p>
          <a:p>
            <a:pPr marL="457200" indent="-279400">
              <a:spcBef>
                <a:spcPts val="1200"/>
              </a:spcBef>
              <a:buFont typeface="+mj-lt"/>
              <a:buAutoNum type="arabicPeriod"/>
            </a:pPr>
            <a:r>
              <a:rPr lang="en-US" sz="2400" dirty="0">
                <a:latin typeface="Arial" panose="020B0604020202020204" pitchFamily="34" charset="0"/>
                <a:cs typeface="Arial" panose="020B0604020202020204" pitchFamily="34" charset="0"/>
              </a:rPr>
              <a:t>View </a:t>
            </a:r>
            <a:r>
              <a:rPr lang="en-US" sz="2400" dirty="0" smtClean="0">
                <a:latin typeface="Arial" panose="020B0604020202020204" pitchFamily="34" charset="0"/>
                <a:cs typeface="Arial" panose="020B0604020202020204" pitchFamily="34" charset="0"/>
              </a:rPr>
              <a:t>transaction </a:t>
            </a:r>
            <a:r>
              <a:rPr lang="en-US" sz="2400" dirty="0">
                <a:latin typeface="Arial" panose="020B0604020202020204" pitchFamily="34" charset="0"/>
                <a:cs typeface="Arial" panose="020B0604020202020204" pitchFamily="34" charset="0"/>
              </a:rPr>
              <a:t>notes sent by </a:t>
            </a:r>
            <a:r>
              <a:rPr lang="en-US" sz="2400" dirty="0" smtClean="0">
                <a:latin typeface="Arial" panose="020B0604020202020204" pitchFamily="34" charset="0"/>
                <a:cs typeface="Arial" panose="020B0604020202020204" pitchFamily="34" charset="0"/>
              </a:rPr>
              <a:t>UCPC WFA Team.</a:t>
            </a:r>
            <a:endParaRPr lang="en-US" sz="24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0" y="40224"/>
            <a:ext cx="8227181"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Transaction </a:t>
            </a:r>
            <a:r>
              <a:rPr lang="en-US" sz="3600" b="1" dirty="0" smtClean="0">
                <a:solidFill>
                  <a:srgbClr val="1E4386"/>
                </a:solidFill>
                <a:latin typeface="Arial" panose="020B0604020202020204" pitchFamily="34" charset="0"/>
                <a:cs typeface="Arial" panose="020B0604020202020204" pitchFamily="34" charset="0"/>
              </a:rPr>
              <a:t>Status Page (cont’d)</a:t>
            </a:r>
            <a:endParaRPr lang="en-US" sz="3600" b="1" dirty="0">
              <a:solidFill>
                <a:srgbClr val="1E4386"/>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5857404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399" y="1750885"/>
            <a:ext cx="5786324" cy="1979704"/>
          </a:xfrm>
        </p:spPr>
        <p:txBody>
          <a:bodyPr/>
          <a:lstStyle/>
          <a:p>
            <a:r>
              <a:rPr lang="en-US" dirty="0" smtClean="0"/>
              <a:t>Cloning a Denied Template</a:t>
            </a:r>
            <a:endParaRPr lang="en-US" dirty="0"/>
          </a:p>
        </p:txBody>
      </p:sp>
      <p:pic>
        <p:nvPicPr>
          <p:cNvPr id="4" name="Picture 3" descr="What is Duplicate Content? - Dex M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161" y="3460666"/>
            <a:ext cx="4876800" cy="2512291"/>
          </a:xfrm>
          <a:prstGeom prst="rect">
            <a:avLst/>
          </a:prstGeom>
        </p:spPr>
      </p:pic>
    </p:spTree>
    <p:custDataLst>
      <p:tags r:id="rId1"/>
    </p:custDataLst>
    <p:extLst>
      <p:ext uri="{BB962C8B-B14F-4D97-AF65-F5344CB8AC3E}">
        <p14:creationId xmlns:p14="http://schemas.microsoft.com/office/powerpoint/2010/main" val="392835617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9027" y="1095468"/>
            <a:ext cx="8657552" cy="5125449"/>
          </a:xfrm>
        </p:spPr>
        <p:txBody>
          <a:bodyPr>
            <a:normAutofit/>
          </a:bodyPr>
          <a:lstStyle/>
          <a:p>
            <a:pPr marL="0" indent="0">
              <a:buNone/>
            </a:pPr>
            <a:r>
              <a:rPr lang="en-US" sz="2400" dirty="0" smtClean="0">
                <a:latin typeface="Arial" panose="020B0604020202020204" pitchFamily="34" charset="0"/>
                <a:cs typeface="Arial" panose="020B0604020202020204" pitchFamily="34" charset="0"/>
              </a:rPr>
              <a:t>You can clone a template transaction if that transaction has been </a:t>
            </a:r>
            <a:r>
              <a:rPr lang="en-US" sz="2400" u="sng" dirty="0" smtClean="0">
                <a:latin typeface="Arial" panose="020B0604020202020204" pitchFamily="34" charset="0"/>
                <a:cs typeface="Arial" panose="020B0604020202020204" pitchFamily="34" charset="0"/>
              </a:rPr>
              <a:t>DENIED by UCI </a:t>
            </a:r>
            <a:r>
              <a:rPr lang="en-US" sz="2400" dirty="0" smtClean="0">
                <a:latin typeface="Arial" panose="020B0604020202020204" pitchFamily="34" charset="0"/>
                <a:cs typeface="Arial" panose="020B0604020202020204" pitchFamily="34" charset="0"/>
              </a:rPr>
              <a:t>or </a:t>
            </a:r>
            <a:r>
              <a:rPr lang="en-US" sz="2400" u="sng" dirty="0" smtClean="0">
                <a:latin typeface="Arial" panose="020B0604020202020204" pitchFamily="34" charset="0"/>
                <a:cs typeface="Arial" panose="020B0604020202020204" pitchFamily="34" charset="0"/>
              </a:rPr>
              <a:t>CANCELED</a:t>
            </a:r>
            <a:r>
              <a:rPr lang="en-US" sz="2400" u="sng" dirty="0">
                <a:latin typeface="Arial" panose="020B0604020202020204" pitchFamily="34" charset="0"/>
                <a:cs typeface="Arial" panose="020B0604020202020204" pitchFamily="34" charset="0"/>
              </a:rPr>
              <a:t> </a:t>
            </a:r>
            <a:r>
              <a:rPr lang="en-US" sz="2400" u="sng" dirty="0" smtClean="0">
                <a:latin typeface="Arial" panose="020B0604020202020204" pitchFamily="34" charset="0"/>
                <a:cs typeface="Arial" panose="020B0604020202020204" pitchFamily="34" charset="0"/>
              </a:rPr>
              <a:t>by the UCPC</a:t>
            </a:r>
            <a:r>
              <a:rPr lang="en-US" sz="2400" dirty="0" smtClean="0">
                <a:latin typeface="Arial" panose="020B0604020202020204" pitchFamily="34" charset="0"/>
                <a:cs typeface="Arial" panose="020B0604020202020204" pitchFamily="34" charset="0"/>
              </a:rPr>
              <a:t>.</a:t>
            </a:r>
          </a:p>
          <a:p>
            <a:pPr>
              <a:spcBef>
                <a:spcPts val="1200"/>
              </a:spcBef>
              <a:buClr>
                <a:srgbClr val="09548D"/>
              </a:buClr>
              <a:buFont typeface="Arial" panose="020B0604020202020204" pitchFamily="34" charset="0"/>
              <a:buChar char="♦"/>
            </a:pPr>
            <a:r>
              <a:rPr lang="en-US" sz="2200" dirty="0" smtClean="0">
                <a:latin typeface="Arial" panose="020B0604020202020204" pitchFamily="34" charset="0"/>
                <a:cs typeface="Arial" panose="020B0604020202020204" pitchFamily="34" charset="0"/>
              </a:rPr>
              <a:t>When a template has been denied or canceled: </a:t>
            </a:r>
          </a:p>
          <a:p>
            <a:pPr lvl="1">
              <a:spcBef>
                <a:spcPts val="1200"/>
              </a:spcBef>
            </a:pPr>
            <a:r>
              <a:rPr lang="en-US" sz="2000" dirty="0" smtClean="0">
                <a:latin typeface="Arial" panose="020B0604020202020204" pitchFamily="34" charset="0"/>
                <a:cs typeface="Arial" panose="020B0604020202020204" pitchFamily="34" charset="0"/>
              </a:rPr>
              <a:t>There should be comments from the Approver or the UCPath Center </a:t>
            </a:r>
            <a:r>
              <a:rPr lang="en-US" sz="2000" dirty="0">
                <a:latin typeface="Arial" panose="020B0604020202020204" pitchFamily="34" charset="0"/>
                <a:cs typeface="Arial" panose="020B0604020202020204" pitchFamily="34" charset="0"/>
              </a:rPr>
              <a:t>explaining </a:t>
            </a:r>
            <a:r>
              <a:rPr lang="en-US" sz="2000" dirty="0" smtClean="0">
                <a:latin typeface="Arial" panose="020B0604020202020204" pitchFamily="34" charset="0"/>
                <a:cs typeface="Arial" panose="020B0604020202020204" pitchFamily="34" charset="0"/>
              </a:rPr>
              <a:t>why, or what needs to be corrected.</a:t>
            </a:r>
            <a:endParaRPr lang="en-US" sz="2000" dirty="0">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A system generated email </a:t>
            </a:r>
            <a:r>
              <a:rPr lang="en-US" sz="2000" dirty="0">
                <a:latin typeface="Arial" panose="020B0604020202020204" pitchFamily="34" charset="0"/>
                <a:cs typeface="Arial" panose="020B0604020202020204" pitchFamily="34" charset="0"/>
              </a:rPr>
              <a:t>notification is sent to the Template Initiator when </a:t>
            </a:r>
            <a:r>
              <a:rPr lang="en-US" sz="2000" dirty="0" smtClean="0">
                <a:latin typeface="Arial" panose="020B0604020202020204" pitchFamily="34" charset="0"/>
                <a:cs typeface="Arial" panose="020B0604020202020204" pitchFamily="34" charset="0"/>
              </a:rPr>
              <a:t>a template has been denied or canceled.</a:t>
            </a:r>
            <a:endParaRPr lang="en-US" sz="2000" dirty="0">
              <a:latin typeface="Arial" panose="020B0604020202020204" pitchFamily="34" charset="0"/>
              <a:cs typeface="Arial" panose="020B0604020202020204" pitchFamily="34" charset="0"/>
            </a:endParaRPr>
          </a:p>
          <a:p>
            <a:pPr>
              <a:spcBef>
                <a:spcPts val="1200"/>
              </a:spcBef>
              <a:buClr>
                <a:srgbClr val="09548D"/>
              </a:buClr>
              <a:buFont typeface="Arial" panose="020B0604020202020204" pitchFamily="34" charset="0"/>
              <a:buChar char="♦"/>
            </a:pPr>
            <a:r>
              <a:rPr lang="en-US" sz="2200" dirty="0">
                <a:latin typeface="Arial" panose="020B0604020202020204" pitchFamily="34" charset="0"/>
                <a:cs typeface="Arial" panose="020B0604020202020204" pitchFamily="34" charset="0"/>
              </a:rPr>
              <a:t>Access the </a:t>
            </a:r>
            <a:r>
              <a:rPr lang="en-US" sz="2200" b="1" dirty="0">
                <a:latin typeface="Arial" panose="020B0604020202020204" pitchFamily="34" charset="0"/>
                <a:cs typeface="Arial" panose="020B0604020202020204" pitchFamily="34" charset="0"/>
              </a:rPr>
              <a:t>Transaction Status </a:t>
            </a:r>
            <a:r>
              <a:rPr lang="en-US" sz="2200" dirty="0">
                <a:latin typeface="Arial" panose="020B0604020202020204" pitchFamily="34" charset="0"/>
                <a:cs typeface="Arial" panose="020B0604020202020204" pitchFamily="34" charset="0"/>
              </a:rPr>
              <a:t>page to view the status of transactions, review comments and clone the template that was </a:t>
            </a:r>
            <a:r>
              <a:rPr lang="en-US" sz="2200" dirty="0" smtClean="0">
                <a:latin typeface="Arial" panose="020B0604020202020204" pitchFamily="34" charset="0"/>
                <a:cs typeface="Arial" panose="020B0604020202020204" pitchFamily="34" charset="0"/>
              </a:rPr>
              <a:t>denied or cancelled</a:t>
            </a:r>
            <a:r>
              <a:rPr lang="en-US" sz="2200" dirty="0">
                <a:latin typeface="Arial" panose="020B0604020202020204" pitchFamily="34" charset="0"/>
                <a:cs typeface="Arial" panose="020B0604020202020204" pitchFamily="34" charset="0"/>
              </a:rPr>
              <a:t>, if applicable. </a:t>
            </a:r>
          </a:p>
        </p:txBody>
      </p:sp>
      <p:sp>
        <p:nvSpPr>
          <p:cNvPr id="5" name="Title 4"/>
          <p:cNvSpPr>
            <a:spLocks noGrp="1"/>
          </p:cNvSpPr>
          <p:nvPr>
            <p:ph type="title"/>
          </p:nvPr>
        </p:nvSpPr>
        <p:spPr>
          <a:xfrm>
            <a:off x="0" y="0"/>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Clone a Template</a:t>
            </a:r>
          </a:p>
        </p:txBody>
      </p:sp>
    </p:spTree>
    <p:custDataLst>
      <p:tags r:id="rId1"/>
    </p:custDataLst>
    <p:extLst>
      <p:ext uri="{BB962C8B-B14F-4D97-AF65-F5344CB8AC3E}">
        <p14:creationId xmlns:p14="http://schemas.microsoft.com/office/powerpoint/2010/main" val="344386504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 y="2179126"/>
            <a:ext cx="8321040" cy="40581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idx="1"/>
          </p:nvPr>
        </p:nvSpPr>
        <p:spPr>
          <a:xfrm>
            <a:off x="411480" y="1144908"/>
            <a:ext cx="8229600" cy="936244"/>
          </a:xfrm>
          <a:prstGeom prst="rect">
            <a:avLst/>
          </a:prstGeom>
          <a:solidFill>
            <a:schemeClr val="accent4">
              <a:lumMod val="20000"/>
              <a:lumOff val="80000"/>
            </a:schemeClr>
          </a:solidFill>
          <a:ln w="25400">
            <a:solidFill>
              <a:schemeClr val="tx1"/>
            </a:solidFill>
          </a:ln>
        </p:spPr>
        <p:txBody>
          <a:bodyPr rot="0" vert="horz" wrap="square" lIns="91440" tIns="91440" rIns="91440" bIns="45720" anchor="ctr" anchorCtr="0" upright="1">
            <a:noAutofit/>
          </a:bodyPr>
          <a:lstStyle/>
          <a:p>
            <a:pPr marL="0" indent="0">
              <a:spcBef>
                <a:spcPts val="600"/>
              </a:spcBef>
              <a:buNone/>
            </a:pPr>
            <a:r>
              <a:rPr lang="en-US" sz="1800" b="1" dirty="0">
                <a:latin typeface="Arial" panose="020B0604020202020204" pitchFamily="34" charset="0"/>
                <a:ea typeface="Times New Roman"/>
                <a:cs typeface="Arial" panose="020B0604020202020204" pitchFamily="34" charset="0"/>
              </a:rPr>
              <a:t>Navigation: </a:t>
            </a:r>
            <a:r>
              <a:rPr lang="en-US" sz="1800" dirty="0">
                <a:latin typeface="Arial" panose="020B0604020202020204" pitchFamily="34" charset="0"/>
                <a:ea typeface="Times New Roman"/>
                <a:cs typeface="Arial" panose="020B0604020202020204" pitchFamily="34" charset="0"/>
              </a:rPr>
              <a:t>PeopleSoft Menu </a:t>
            </a:r>
            <a:r>
              <a:rPr lang="en-US" sz="1800" dirty="0">
                <a:latin typeface="Arial" panose="020B0604020202020204" pitchFamily="34" charset="0"/>
                <a:ea typeface="Times New Roman"/>
                <a:cs typeface="Arial" panose="020B0604020202020204" pitchFamily="34" charset="0"/>
                <a:sym typeface="Wingdings" panose="05000000000000000000" pitchFamily="2" charset="2"/>
              </a:rPr>
              <a:t>&gt; </a:t>
            </a:r>
            <a:r>
              <a:rPr lang="en-US" sz="1800" dirty="0">
                <a:latin typeface="Arial" panose="020B0604020202020204" pitchFamily="34" charset="0"/>
                <a:ea typeface="Times New Roman"/>
                <a:cs typeface="Arial" panose="020B0604020202020204" pitchFamily="34" charset="0"/>
              </a:rPr>
              <a:t>Workforce Administration </a:t>
            </a:r>
            <a:r>
              <a:rPr lang="en-US" sz="1800" dirty="0">
                <a:latin typeface="Arial" panose="020B0604020202020204" pitchFamily="34" charset="0"/>
                <a:ea typeface="Times New Roman"/>
                <a:cs typeface="Arial" panose="020B0604020202020204" pitchFamily="34" charset="0"/>
                <a:sym typeface="Wingdings" panose="05000000000000000000" pitchFamily="2" charset="2"/>
              </a:rPr>
              <a:t>&gt;</a:t>
            </a:r>
            <a:r>
              <a:rPr lang="en-US" sz="1800" dirty="0">
                <a:latin typeface="Arial" panose="020B0604020202020204" pitchFamily="34" charset="0"/>
                <a:ea typeface="Times New Roman"/>
                <a:cs typeface="Arial" panose="020B0604020202020204" pitchFamily="34" charset="0"/>
              </a:rPr>
              <a:t> Smart HR Template </a:t>
            </a:r>
            <a:r>
              <a:rPr lang="en-US" sz="1800" dirty="0">
                <a:latin typeface="Arial" panose="020B0604020202020204" pitchFamily="34" charset="0"/>
                <a:ea typeface="Times New Roman"/>
                <a:cs typeface="Arial" panose="020B0604020202020204" pitchFamily="34" charset="0"/>
                <a:sym typeface="Wingdings" panose="05000000000000000000" pitchFamily="2" charset="2"/>
              </a:rPr>
              <a:t>&gt;</a:t>
            </a:r>
            <a:r>
              <a:rPr lang="en-US" sz="1800" dirty="0">
                <a:latin typeface="Arial" panose="020B0604020202020204" pitchFamily="34" charset="0"/>
                <a:ea typeface="Times New Roman"/>
                <a:cs typeface="Arial" panose="020B0604020202020204" pitchFamily="34" charset="0"/>
              </a:rPr>
              <a:t> </a:t>
            </a:r>
            <a:r>
              <a:rPr lang="en-US" sz="1800" b="1" dirty="0">
                <a:latin typeface="Arial" panose="020B0604020202020204" pitchFamily="34" charset="0"/>
                <a:ea typeface="Times New Roman"/>
                <a:cs typeface="Arial" panose="020B0604020202020204" pitchFamily="34" charset="0"/>
              </a:rPr>
              <a:t>Transaction Status</a:t>
            </a:r>
          </a:p>
        </p:txBody>
      </p:sp>
      <p:sp>
        <p:nvSpPr>
          <p:cNvPr id="5" name="Title 4"/>
          <p:cNvSpPr>
            <a:spLocks noGrp="1"/>
          </p:cNvSpPr>
          <p:nvPr>
            <p:ph type="title"/>
          </p:nvPr>
        </p:nvSpPr>
        <p:spPr>
          <a:xfrm>
            <a:off x="177421" y="40224"/>
            <a:ext cx="8966579" cy="850911"/>
          </a:xfrm>
        </p:spPr>
        <p:txBody>
          <a:bodyPr vert="horz" lIns="91440" tIns="45720" rIns="91440" bIns="45720" rtlCol="0" anchor="ctr">
            <a:noAutofit/>
          </a:bodyPr>
          <a:lstStyle/>
          <a:p>
            <a:r>
              <a:rPr lang="en-US" sz="3200" b="1" dirty="0">
                <a:solidFill>
                  <a:srgbClr val="1E4386"/>
                </a:solidFill>
                <a:latin typeface="Arial" panose="020B0604020202020204" pitchFamily="34" charset="0"/>
                <a:cs typeface="Arial" panose="020B0604020202020204" pitchFamily="34" charset="0"/>
              </a:rPr>
              <a:t>Clone </a:t>
            </a:r>
            <a:r>
              <a:rPr lang="en-US" sz="3200" b="1" dirty="0" smtClean="0">
                <a:solidFill>
                  <a:srgbClr val="1E4386"/>
                </a:solidFill>
                <a:latin typeface="Arial" panose="020B0604020202020204" pitchFamily="34" charset="0"/>
                <a:cs typeface="Arial" panose="020B0604020202020204" pitchFamily="34" charset="0"/>
              </a:rPr>
              <a:t>Template  </a:t>
            </a:r>
            <a:r>
              <a:rPr lang="en-US" sz="3200" b="1" dirty="0">
                <a:solidFill>
                  <a:srgbClr val="1E4386"/>
                </a:solidFill>
                <a:latin typeface="Arial" panose="020B0604020202020204" pitchFamily="34" charset="0"/>
                <a:cs typeface="Arial" panose="020B0604020202020204" pitchFamily="34" charset="0"/>
              </a:rPr>
              <a:t>– Transaction Status Page</a:t>
            </a:r>
          </a:p>
        </p:txBody>
      </p:sp>
      <p:sp>
        <p:nvSpPr>
          <p:cNvPr id="8" name="Line Callout 1 7"/>
          <p:cNvSpPr/>
          <p:nvPr/>
        </p:nvSpPr>
        <p:spPr>
          <a:xfrm flipH="1">
            <a:off x="3998043" y="3260264"/>
            <a:ext cx="1937241" cy="548640"/>
          </a:xfrm>
          <a:prstGeom prst="borderCallout1">
            <a:avLst>
              <a:gd name="adj1" fmla="val 102149"/>
              <a:gd name="adj2" fmla="val 69776"/>
              <a:gd name="adj3" fmla="val 278715"/>
              <a:gd name="adj4" fmla="val 108033"/>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You can clone transaction that display a Transaction Status of Cancel.</a:t>
            </a:r>
          </a:p>
        </p:txBody>
      </p:sp>
      <p:cxnSp>
        <p:nvCxnSpPr>
          <p:cNvPr id="14" name="Straight Arrow Connector 13"/>
          <p:cNvCxnSpPr/>
          <p:nvPr/>
        </p:nvCxnSpPr>
        <p:spPr>
          <a:xfrm>
            <a:off x="7558366" y="3976316"/>
            <a:ext cx="314553" cy="688170"/>
          </a:xfrm>
          <a:prstGeom prst="straightConnector1">
            <a:avLst/>
          </a:prstGeom>
          <a:ln w="2222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 name="Line Callout 1 11"/>
          <p:cNvSpPr/>
          <p:nvPr/>
        </p:nvSpPr>
        <p:spPr>
          <a:xfrm flipH="1">
            <a:off x="6138449" y="3238791"/>
            <a:ext cx="1857182" cy="953561"/>
          </a:xfrm>
          <a:prstGeom prst="borderCallout1">
            <a:avLst>
              <a:gd name="adj1" fmla="val 102010"/>
              <a:gd name="adj2" fmla="val 82541"/>
              <a:gd name="adj3" fmla="val 146246"/>
              <a:gd name="adj4" fmla="val 88335"/>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You can View Comments to see why it was cancelled, then Clone the existing template information into a new template, correct and resubmit.</a:t>
            </a:r>
          </a:p>
        </p:txBody>
      </p:sp>
    </p:spTree>
    <p:custDataLst>
      <p:tags r:id="rId1"/>
    </p:custDataLst>
    <p:extLst>
      <p:ext uri="{BB962C8B-B14F-4D97-AF65-F5344CB8AC3E}">
        <p14:creationId xmlns:p14="http://schemas.microsoft.com/office/powerpoint/2010/main" val="261829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371600"/>
            <a:ext cx="8229600" cy="501445"/>
          </a:xfrm>
        </p:spPr>
        <p:txBody>
          <a:bodyPr>
            <a:normAutofit fontScale="92500" lnSpcReduction="20000"/>
          </a:bodyPr>
          <a:lstStyle/>
          <a:p>
            <a:pPr marL="0" indent="0">
              <a:buNone/>
            </a:pPr>
            <a:r>
              <a:rPr lang="en-US" dirty="0"/>
              <a:t>Review the process:</a:t>
            </a:r>
          </a:p>
        </p:txBody>
      </p:sp>
      <p:sp>
        <p:nvSpPr>
          <p:cNvPr id="4" name="Title 3"/>
          <p:cNvSpPr>
            <a:spLocks noGrp="1"/>
          </p:cNvSpPr>
          <p:nvPr>
            <p:ph type="title"/>
          </p:nvPr>
        </p:nvSpPr>
        <p:spPr>
          <a:xfrm>
            <a:off x="163773" y="40224"/>
            <a:ext cx="9075761" cy="850911"/>
          </a:xfrm>
        </p:spPr>
        <p:txBody>
          <a:bodyPr vert="horz" lIns="91440" tIns="45720" rIns="91440" bIns="45720" rtlCol="0" anchor="ctr">
            <a:noAutofit/>
          </a:bodyPr>
          <a:lstStyle/>
          <a:p>
            <a:r>
              <a:rPr lang="en-US" sz="3200" b="1" dirty="0">
                <a:solidFill>
                  <a:srgbClr val="1E4386"/>
                </a:solidFill>
                <a:latin typeface="Arial" panose="020B0604020202020204" pitchFamily="34" charset="0"/>
                <a:cs typeface="Arial" panose="020B0604020202020204" pitchFamily="34" charset="0"/>
              </a:rPr>
              <a:t>Template Transactions – System Process</a:t>
            </a:r>
          </a:p>
        </p:txBody>
      </p:sp>
      <p:grpSp>
        <p:nvGrpSpPr>
          <p:cNvPr id="2" name="Group 1"/>
          <p:cNvGrpSpPr/>
          <p:nvPr/>
        </p:nvGrpSpPr>
        <p:grpSpPr>
          <a:xfrm>
            <a:off x="270962" y="1248769"/>
            <a:ext cx="8489160" cy="5027872"/>
            <a:chOff x="270962" y="1385249"/>
            <a:chExt cx="8489160" cy="5027872"/>
          </a:xfrm>
        </p:grpSpPr>
        <p:graphicFrame>
          <p:nvGraphicFramePr>
            <p:cNvPr id="18" name="Content Placeholder 3"/>
            <p:cNvGraphicFramePr>
              <a:graphicFrameLocks/>
            </p:cNvGraphicFramePr>
            <p:nvPr>
              <p:extLst>
                <p:ext uri="{D42A27DB-BD31-4B8C-83A1-F6EECF244321}">
                  <p14:modId xmlns:p14="http://schemas.microsoft.com/office/powerpoint/2010/main" val="1006502832"/>
                </p:ext>
              </p:extLst>
            </p:nvPr>
          </p:nvGraphicFramePr>
          <p:xfrm>
            <a:off x="270962" y="1385249"/>
            <a:ext cx="8489160" cy="5027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Box 16"/>
            <p:cNvSpPr txBox="1"/>
            <p:nvPr/>
          </p:nvSpPr>
          <p:spPr>
            <a:xfrm>
              <a:off x="383828" y="2904860"/>
              <a:ext cx="1325880" cy="457200"/>
            </a:xfrm>
            <a:prstGeom prst="roundRect">
              <a:avLst/>
            </a:prstGeom>
            <a:solidFill>
              <a:srgbClr val="FFC000"/>
            </a:solidFill>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00778B"/>
                  </a:solidFill>
                </a:rPr>
                <a:t>UCI</a:t>
              </a:r>
              <a:r>
                <a:rPr kumimoji="0" lang="en-US" sz="1200" b="0" i="0" u="none" strike="noStrike" kern="0" cap="none" spc="0" normalizeH="0" baseline="0" noProof="0" dirty="0">
                  <a:ln>
                    <a:noFill/>
                  </a:ln>
                  <a:solidFill>
                    <a:srgbClr val="00778B"/>
                  </a:solidFill>
                  <a:effectLst/>
                  <a:uLnTx/>
                  <a:uFillTx/>
                </a:rPr>
                <a:t/>
              </a:r>
              <a:br>
                <a:rPr kumimoji="0" lang="en-US" sz="1200" b="0" i="0" u="none" strike="noStrike" kern="0" cap="none" spc="0" normalizeH="0" baseline="0" noProof="0" dirty="0">
                  <a:ln>
                    <a:noFill/>
                  </a:ln>
                  <a:solidFill>
                    <a:srgbClr val="00778B"/>
                  </a:solidFill>
                  <a:effectLst/>
                  <a:uLnTx/>
                  <a:uFillTx/>
                </a:rPr>
              </a:br>
              <a:r>
                <a:rPr kumimoji="0" lang="en-US" sz="1200" b="0" i="0" u="none" strike="noStrike" kern="0" cap="none" spc="0" normalizeH="0" baseline="0" noProof="0" dirty="0" smtClean="0">
                  <a:ln>
                    <a:noFill/>
                  </a:ln>
                  <a:solidFill>
                    <a:srgbClr val="00778B"/>
                  </a:solidFill>
                  <a:effectLst/>
                  <a:uLnTx/>
                  <a:uFillTx/>
                </a:rPr>
                <a:t>Dept. </a:t>
              </a:r>
              <a:r>
                <a:rPr kumimoji="0" lang="en-US" sz="1200" b="0" i="0" u="none" strike="noStrike" kern="0" cap="none" spc="0" normalizeH="0" baseline="0" noProof="0" dirty="0">
                  <a:ln>
                    <a:noFill/>
                  </a:ln>
                  <a:solidFill>
                    <a:srgbClr val="00778B"/>
                  </a:solidFill>
                  <a:effectLst/>
                  <a:uLnTx/>
                  <a:uFillTx/>
                </a:rPr>
                <a:t>Initiator</a:t>
              </a:r>
            </a:p>
          </p:txBody>
        </p:sp>
        <p:sp>
          <p:nvSpPr>
            <p:cNvPr id="19" name="Pentagon 18"/>
            <p:cNvSpPr>
              <a:spLocks noChangeArrowheads="1"/>
            </p:cNvSpPr>
            <p:nvPr/>
          </p:nvSpPr>
          <p:spPr bwMode="auto">
            <a:xfrm>
              <a:off x="3249711" y="4846752"/>
              <a:ext cx="612700" cy="206263"/>
            </a:xfrm>
            <a:prstGeom prst="homePlate">
              <a:avLst/>
            </a:prstGeom>
            <a:ln>
              <a:solidFill>
                <a:schemeClr val="tx1"/>
              </a:solidFill>
              <a:headEnd/>
              <a:tailEnd/>
            </a:ln>
          </p:spPr>
          <p:style>
            <a:lnRef idx="2">
              <a:schemeClr val="accent3"/>
            </a:lnRef>
            <a:fillRef idx="1">
              <a:schemeClr val="lt1"/>
            </a:fillRef>
            <a:effectRef idx="0">
              <a:schemeClr val="accent3"/>
            </a:effectRef>
            <a:fontRef idx="minor">
              <a:schemeClr val="dk1"/>
            </a:fontRef>
          </p:style>
          <p:txBody>
            <a:bodyPr rot="0" vert="horz" wrap="square" lIns="91440" tIns="45720" rIns="91440" bIns="45720" anchor="ctr" anchorCtr="0" upright="1">
              <a:noAutofit/>
            </a:bodyPr>
            <a:lstStyle/>
            <a:p>
              <a:pPr>
                <a:defRPr/>
              </a:pPr>
              <a:r>
                <a:rPr lang="en-US" sz="1200" b="1" kern="0" dirty="0">
                  <a:solidFill>
                    <a:srgbClr val="085581"/>
                  </a:solidFill>
                </a:rPr>
                <a:t>AWE</a:t>
              </a:r>
              <a:endParaRPr lang="en-US" sz="1300" b="1" kern="0" dirty="0">
                <a:solidFill>
                  <a:srgbClr val="085581"/>
                </a:solidFill>
              </a:endParaRPr>
            </a:p>
          </p:txBody>
        </p:sp>
        <p:sp>
          <p:nvSpPr>
            <p:cNvPr id="27" name="TextBox 26"/>
            <p:cNvSpPr txBox="1"/>
            <p:nvPr/>
          </p:nvSpPr>
          <p:spPr>
            <a:xfrm>
              <a:off x="2104273" y="2904860"/>
              <a:ext cx="1325880" cy="457200"/>
            </a:xfrm>
            <a:prstGeom prst="roundRect">
              <a:avLst/>
            </a:prstGeom>
            <a:solidFill>
              <a:srgbClr val="FFC000"/>
            </a:solidFill>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00778B"/>
                  </a:solidFill>
                </a:rPr>
                <a:t>UCI</a:t>
              </a:r>
              <a:r>
                <a:rPr kumimoji="0" lang="en-US" sz="1200" b="0" i="0" u="none" strike="noStrike" kern="0" cap="none" spc="0" normalizeH="0" baseline="0" noProof="0" dirty="0">
                  <a:ln>
                    <a:noFill/>
                  </a:ln>
                  <a:solidFill>
                    <a:srgbClr val="00778B"/>
                  </a:solidFill>
                  <a:effectLst/>
                  <a:uLnTx/>
                  <a:uFillTx/>
                </a:rPr>
                <a:t/>
              </a:r>
              <a:br>
                <a:rPr kumimoji="0" lang="en-US" sz="1200" b="0" i="0" u="none" strike="noStrike" kern="0" cap="none" spc="0" normalizeH="0" baseline="0" noProof="0" dirty="0">
                  <a:ln>
                    <a:noFill/>
                  </a:ln>
                  <a:solidFill>
                    <a:srgbClr val="00778B"/>
                  </a:solidFill>
                  <a:effectLst/>
                  <a:uLnTx/>
                  <a:uFillTx/>
                </a:rPr>
              </a:br>
              <a:r>
                <a:rPr kumimoji="0" lang="en-US" sz="1200" b="0" i="0" u="none" strike="noStrike" kern="0" cap="none" spc="0" normalizeH="0" baseline="0" noProof="0" dirty="0" smtClean="0">
                  <a:ln>
                    <a:noFill/>
                  </a:ln>
                  <a:solidFill>
                    <a:srgbClr val="00778B"/>
                  </a:solidFill>
                  <a:effectLst/>
                  <a:uLnTx/>
                  <a:uFillTx/>
                </a:rPr>
                <a:t>Dept. </a:t>
              </a:r>
              <a:r>
                <a:rPr kumimoji="0" lang="en-US" sz="1200" b="0" i="0" u="none" strike="noStrike" kern="0" cap="none" spc="0" normalizeH="0" baseline="0" noProof="0" dirty="0">
                  <a:ln>
                    <a:noFill/>
                  </a:ln>
                  <a:solidFill>
                    <a:srgbClr val="00778B"/>
                  </a:solidFill>
                  <a:effectLst/>
                  <a:uLnTx/>
                  <a:uFillTx/>
                </a:rPr>
                <a:t>Initiator</a:t>
              </a:r>
            </a:p>
          </p:txBody>
        </p:sp>
        <p:sp>
          <p:nvSpPr>
            <p:cNvPr id="30" name="TextBox 29"/>
            <p:cNvSpPr txBox="1"/>
            <p:nvPr/>
          </p:nvSpPr>
          <p:spPr>
            <a:xfrm>
              <a:off x="3781565" y="2904860"/>
              <a:ext cx="1325880" cy="457200"/>
            </a:xfrm>
            <a:prstGeom prst="roundRect">
              <a:avLst/>
            </a:prstGeom>
            <a:solidFill>
              <a:srgbClr val="FFC000"/>
            </a:solidFill>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00778B"/>
                  </a:solidFill>
                </a:rPr>
                <a:t>UCI</a:t>
              </a:r>
              <a:r>
                <a:rPr kumimoji="0" lang="en-US" sz="1200" b="0" i="0" u="none" strike="noStrike" kern="0" cap="none" spc="0" normalizeH="0" noProof="0" dirty="0">
                  <a:ln>
                    <a:noFill/>
                  </a:ln>
                  <a:solidFill>
                    <a:srgbClr val="00778B"/>
                  </a:solidFill>
                  <a:effectLst/>
                  <a:uLnTx/>
                  <a:uFillTx/>
                </a:rPr>
                <a:t> </a:t>
              </a:r>
              <a:br>
                <a:rPr kumimoji="0" lang="en-US" sz="1200" b="0" i="0" u="none" strike="noStrike" kern="0" cap="none" spc="0" normalizeH="0" noProof="0" dirty="0">
                  <a:ln>
                    <a:noFill/>
                  </a:ln>
                  <a:solidFill>
                    <a:srgbClr val="00778B"/>
                  </a:solidFill>
                  <a:effectLst/>
                  <a:uLnTx/>
                  <a:uFillTx/>
                </a:rPr>
              </a:br>
              <a:r>
                <a:rPr kumimoji="0" lang="en-US" sz="1200" b="0" i="0" u="none" strike="noStrike" kern="0" cap="none" spc="0" normalizeH="0" baseline="0" noProof="0" dirty="0" smtClean="0">
                  <a:ln>
                    <a:noFill/>
                  </a:ln>
                  <a:solidFill>
                    <a:srgbClr val="00778B"/>
                  </a:solidFill>
                  <a:effectLst/>
                  <a:uLnTx/>
                  <a:uFillTx/>
                </a:rPr>
                <a:t>Dept. </a:t>
              </a:r>
              <a:r>
                <a:rPr kumimoji="0" lang="en-US" sz="1200" b="0" i="0" u="none" strike="noStrike" kern="0" cap="none" spc="0" normalizeH="0" baseline="0" noProof="0" dirty="0">
                  <a:ln>
                    <a:noFill/>
                  </a:ln>
                  <a:solidFill>
                    <a:srgbClr val="00778B"/>
                  </a:solidFill>
                  <a:effectLst/>
                  <a:uLnTx/>
                  <a:uFillTx/>
                </a:rPr>
                <a:t>Approver</a:t>
              </a:r>
            </a:p>
          </p:txBody>
        </p:sp>
        <p:sp>
          <p:nvSpPr>
            <p:cNvPr id="31" name="TextBox 30"/>
            <p:cNvSpPr txBox="1"/>
            <p:nvPr/>
          </p:nvSpPr>
          <p:spPr>
            <a:xfrm>
              <a:off x="5627945" y="2904860"/>
              <a:ext cx="1325880" cy="457200"/>
            </a:xfrm>
            <a:prstGeom prst="roundRect">
              <a:avLst/>
            </a:prstGeom>
            <a:solidFill>
              <a:srgbClr val="FFC000"/>
            </a:solidFill>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778B"/>
                  </a:solidFill>
                  <a:effectLst/>
                  <a:uLnTx/>
                  <a:uFillTx/>
                </a:rPr>
                <a:t>UCPC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778B"/>
                  </a:solidFill>
                  <a:effectLst/>
                  <a:uLnTx/>
                  <a:uFillTx/>
                </a:rPr>
                <a:t> WFA </a:t>
              </a:r>
              <a:r>
                <a:rPr kumimoji="0" lang="en-US" sz="1200" b="0" i="0" u="none" strike="noStrike" kern="0" cap="none" spc="0" normalizeH="0" baseline="0" noProof="0" dirty="0" smtClean="0">
                  <a:ln>
                    <a:noFill/>
                  </a:ln>
                  <a:solidFill>
                    <a:srgbClr val="00778B"/>
                  </a:solidFill>
                  <a:effectLst/>
                  <a:uLnTx/>
                  <a:uFillTx/>
                </a:rPr>
                <a:t>Team</a:t>
              </a:r>
              <a:endParaRPr kumimoji="0" lang="en-US" sz="1200" b="0" i="0" u="none" strike="noStrike" kern="0" cap="none" spc="0" normalizeH="0" baseline="0" noProof="0" dirty="0">
                <a:ln>
                  <a:noFill/>
                </a:ln>
                <a:solidFill>
                  <a:srgbClr val="00778B"/>
                </a:solidFill>
                <a:effectLst/>
                <a:uLnTx/>
                <a:uFillTx/>
              </a:endParaRPr>
            </a:p>
          </p:txBody>
        </p:sp>
        <p:sp>
          <p:nvSpPr>
            <p:cNvPr id="32" name="TextBox 31"/>
            <p:cNvSpPr txBox="1"/>
            <p:nvPr/>
          </p:nvSpPr>
          <p:spPr>
            <a:xfrm>
              <a:off x="7393298" y="2904860"/>
              <a:ext cx="1325880" cy="457200"/>
            </a:xfrm>
            <a:prstGeom prst="roundRect">
              <a:avLst/>
            </a:prstGeom>
            <a:solidFill>
              <a:srgbClr val="FFC000"/>
            </a:solidFill>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778B"/>
                  </a:solidFill>
                  <a:effectLst/>
                  <a:uLnTx/>
                  <a:uFillTx/>
                </a:rPr>
                <a:t>All</a:t>
              </a:r>
            </a:p>
          </p:txBody>
        </p:sp>
        <p:pic>
          <p:nvPicPr>
            <p:cNvPr id="33" name="Picture 6" descr="C:\Users\dallen\Documents\UCPath\Templates and Standards\ILT WBT Icons\21070-20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9416" y="219227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Users\dallen\Documents\UCPath\Templates and Standards\ILT WBT Icons\21070-20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568" y="221431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281587" y="2237112"/>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9" descr="C:\Users\dallen\Documents\UCPath\Templates and Standards\ILT WBT Icons\approver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6182" y="2156950"/>
              <a:ext cx="769600" cy="7315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C:\Users\dallen\AppData\Local\Temp\SNAGHTML15d83f5.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37252" y="2254388"/>
              <a:ext cx="742950" cy="742951"/>
            </a:xfrm>
            <a:prstGeom prst="rect">
              <a:avLst/>
            </a:prstGeom>
            <a:noFill/>
            <a:extLst>
              <a:ext uri="{909E8E84-426E-40DD-AFC4-6F175D3DCCD1}">
                <a14:hiddenFill xmlns:a14="http://schemas.microsoft.com/office/drawing/2010/main">
                  <a:solidFill>
                    <a:srgbClr val="FFFFFF"/>
                  </a:solidFill>
                </a14:hiddenFill>
              </a:ext>
            </a:extLst>
          </p:spPr>
        </p:pic>
        <p:sp>
          <p:nvSpPr>
            <p:cNvPr id="16" name="Pentagon 15"/>
            <p:cNvSpPr>
              <a:spLocks noChangeArrowheads="1"/>
            </p:cNvSpPr>
            <p:nvPr/>
          </p:nvSpPr>
          <p:spPr bwMode="auto">
            <a:xfrm>
              <a:off x="4984006" y="4846752"/>
              <a:ext cx="612700" cy="206263"/>
            </a:xfrm>
            <a:prstGeom prst="homePlate">
              <a:avLst/>
            </a:prstGeom>
            <a:ln>
              <a:solidFill>
                <a:schemeClr val="tx1"/>
              </a:solidFill>
              <a:headEnd/>
              <a:tailEnd/>
            </a:ln>
          </p:spPr>
          <p:style>
            <a:lnRef idx="2">
              <a:schemeClr val="accent3"/>
            </a:lnRef>
            <a:fillRef idx="1">
              <a:schemeClr val="lt1"/>
            </a:fillRef>
            <a:effectRef idx="0">
              <a:schemeClr val="accent3"/>
            </a:effectRef>
            <a:fontRef idx="minor">
              <a:schemeClr val="dk1"/>
            </a:fontRef>
          </p:style>
          <p:txBody>
            <a:bodyPr rot="0" vert="horz" wrap="square" lIns="91440" tIns="45720" rIns="91440" bIns="45720" anchor="ctr" anchorCtr="0" upright="1">
              <a:noAutofit/>
            </a:bodyPr>
            <a:lstStyle/>
            <a:p>
              <a:pPr>
                <a:defRPr/>
              </a:pPr>
              <a:r>
                <a:rPr lang="en-US" sz="1200" b="1" kern="0" dirty="0">
                  <a:solidFill>
                    <a:srgbClr val="085581"/>
                  </a:solidFill>
                </a:rPr>
                <a:t>AWE</a:t>
              </a:r>
              <a:endParaRPr lang="en-US" sz="1300" b="1" kern="0" dirty="0">
                <a:solidFill>
                  <a:srgbClr val="085581"/>
                </a:solidFill>
              </a:endParaRPr>
            </a:p>
          </p:txBody>
        </p:sp>
      </p:grpSp>
    </p:spTree>
    <p:custDataLst>
      <p:tags r:id="rId1"/>
    </p:custDataLst>
    <p:extLst>
      <p:ext uri="{BB962C8B-B14F-4D97-AF65-F5344CB8AC3E}">
        <p14:creationId xmlns:p14="http://schemas.microsoft.com/office/powerpoint/2010/main" val="134912400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402608" y="1153232"/>
            <a:ext cx="8229600" cy="640080"/>
          </a:xfrm>
        </p:spPr>
        <p:txBody>
          <a:bodyPr>
            <a:normAutofit/>
          </a:bodyPr>
          <a:lstStyle/>
          <a:p>
            <a:r>
              <a:rPr lang="en-US" sz="2800" dirty="0"/>
              <a:t>Clone Template Transaction</a:t>
            </a:r>
          </a:p>
        </p:txBody>
      </p:sp>
      <p:sp>
        <p:nvSpPr>
          <p:cNvPr id="4" name="Title 3"/>
          <p:cNvSpPr>
            <a:spLocks noGrp="1"/>
          </p:cNvSpPr>
          <p:nvPr>
            <p:ph type="title"/>
          </p:nvPr>
        </p:nvSpPr>
        <p:spPr/>
        <p:txBody>
          <a:bodyPr/>
          <a:lstStyle/>
          <a:p>
            <a:r>
              <a:rPr lang="en-US" dirty="0" smtClean="0"/>
              <a:t>Instructor Demo UPK</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9837" y="3254041"/>
            <a:ext cx="2859069" cy="2859069"/>
          </a:xfrm>
          <a:prstGeom prst="rect">
            <a:avLst/>
          </a:prstGeom>
          <a:ln>
            <a:noFill/>
          </a:ln>
          <a:effectLst>
            <a:outerShdw blurRad="292100" dist="139700" dir="2700000" algn="tl" rotWithShape="0">
              <a:srgbClr val="333333">
                <a:alpha val="65000"/>
              </a:srgbClr>
            </a:outerShdw>
          </a:effectLst>
        </p:spPr>
      </p:pic>
      <p:sp>
        <p:nvSpPr>
          <p:cNvPr id="7" name="Content Placeholder 1"/>
          <p:cNvSpPr>
            <a:spLocks noGrp="1"/>
          </p:cNvSpPr>
          <p:nvPr>
            <p:ph idx="1"/>
          </p:nvPr>
        </p:nvSpPr>
        <p:spPr>
          <a:xfrm>
            <a:off x="486915" y="1919618"/>
            <a:ext cx="8229600" cy="4234436"/>
          </a:xfrm>
        </p:spPr>
        <p:txBody>
          <a:bodyPr>
            <a:normAutofit/>
          </a:bodyPr>
          <a:lstStyle/>
          <a:p>
            <a:r>
              <a:rPr lang="en-US" sz="2400" dirty="0" smtClean="0">
                <a:latin typeface="Arial" panose="020B0604020202020204" pitchFamily="34" charset="0"/>
                <a:cs typeface="Arial" panose="020B0604020202020204" pitchFamily="34" charset="0"/>
              </a:rPr>
              <a:t>This is your opportunity to view this task on your own.</a:t>
            </a:r>
          </a:p>
          <a:p>
            <a:pPr lvl="1"/>
            <a:r>
              <a:rPr lang="en-US" sz="2400" dirty="0" smtClean="0">
                <a:latin typeface="Arial" panose="020B0604020202020204" pitchFamily="34" charset="0"/>
                <a:cs typeface="Arial" panose="020B0604020202020204" pitchFamily="34" charset="0"/>
              </a:rPr>
              <a:t>Open </a:t>
            </a:r>
            <a:r>
              <a:rPr lang="en-US" sz="2400" dirty="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hlinkClick r:id="rId5"/>
              </a:rPr>
              <a:t>UCPath Help site </a:t>
            </a:r>
            <a:r>
              <a:rPr lang="en-US" sz="2400" dirty="0">
                <a:latin typeface="Arial" panose="020B0604020202020204" pitchFamily="34" charset="0"/>
                <a:cs typeface="Arial" panose="020B0604020202020204" pitchFamily="34" charset="0"/>
              </a:rPr>
              <a:t>and refer to the </a:t>
            </a:r>
            <a:r>
              <a:rPr lang="en-US" sz="2400" i="1" dirty="0">
                <a:latin typeface="Arial" panose="020B0604020202020204" pitchFamily="34" charset="0"/>
                <a:cs typeface="Arial" panose="020B0604020202020204" pitchFamily="34" charset="0"/>
              </a:rPr>
              <a:t>Clone Template Transaction </a:t>
            </a:r>
            <a:r>
              <a:rPr lang="en-US" sz="2400" dirty="0">
                <a:latin typeface="Arial" panose="020B0604020202020204" pitchFamily="34" charset="0"/>
                <a:cs typeface="Arial" panose="020B0604020202020204" pitchFamily="34" charset="0"/>
              </a:rPr>
              <a:t>topic.</a:t>
            </a:r>
          </a:p>
          <a:p>
            <a:r>
              <a:rPr lang="en-US" sz="2400" dirty="0" smtClean="0">
                <a:latin typeface="Arial" panose="020B0604020202020204" pitchFamily="34" charset="0"/>
                <a:cs typeface="Arial" panose="020B0604020202020204" pitchFamily="34" charset="0"/>
              </a:rPr>
              <a:t>Launch the </a:t>
            </a:r>
            <a:r>
              <a:rPr lang="en-US" sz="2400" b="1" dirty="0" smtClean="0">
                <a:latin typeface="Arial" panose="020B0604020202020204" pitchFamily="34" charset="0"/>
                <a:cs typeface="Arial" panose="020B0604020202020204" pitchFamily="34" charset="0"/>
              </a:rPr>
              <a:t>See It </a:t>
            </a:r>
            <a:r>
              <a:rPr lang="en-US" sz="2400" dirty="0" smtClean="0">
                <a:latin typeface="Arial" panose="020B0604020202020204" pitchFamily="34" charset="0"/>
                <a:cs typeface="Arial" panose="020B0604020202020204" pitchFamily="34" charset="0"/>
              </a:rPr>
              <a:t>version of the topic.</a:t>
            </a: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Ask </a:t>
            </a:r>
            <a:r>
              <a:rPr lang="en-US" sz="2400" dirty="0">
                <a:latin typeface="Arial" panose="020B0604020202020204" pitchFamily="34" charset="0"/>
                <a:cs typeface="Arial" panose="020B0604020202020204" pitchFamily="34" charset="0"/>
              </a:rPr>
              <a:t>your instructor for assistance.</a:t>
            </a:r>
          </a:p>
          <a:p>
            <a:pPr marL="457200" lvl="1" indent="0">
              <a:buNone/>
            </a:pPr>
            <a:endParaRPr lang="en-US"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2446768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907778" y="1371600"/>
            <a:ext cx="7806453" cy="4332514"/>
          </a:xfrm>
        </p:spPr>
        <p:txBody>
          <a:bodyPr>
            <a:normAutofit/>
          </a:bodyPr>
          <a:lstStyle/>
          <a:p>
            <a:pPr marL="0" indent="0">
              <a:spcAft>
                <a:spcPts val="1200"/>
              </a:spcAft>
              <a:buNone/>
            </a:pPr>
            <a:r>
              <a:rPr lang="en-US" sz="3000" b="1" dirty="0" smtClean="0"/>
              <a:t>Having completed this Lesson, you should now be able to:</a:t>
            </a:r>
          </a:p>
          <a:p>
            <a:pPr>
              <a:buClr>
                <a:srgbClr val="09548D"/>
              </a:buClr>
              <a:buFont typeface="Arial" panose="020B0604020202020204" pitchFamily="34" charset="0"/>
              <a:buChar char="♦"/>
            </a:pPr>
            <a:r>
              <a:rPr lang="en-US" sz="2600" dirty="0" smtClean="0"/>
              <a:t>Understand how the Approval Workflow process works.</a:t>
            </a:r>
            <a:endParaRPr lang="en-US" sz="2600" dirty="0"/>
          </a:p>
          <a:p>
            <a:pPr>
              <a:spcBef>
                <a:spcPts val="1200"/>
              </a:spcBef>
              <a:buClr>
                <a:srgbClr val="09548D"/>
              </a:buClr>
              <a:buFont typeface="Arial" panose="020B0604020202020204" pitchFamily="34" charset="0"/>
              <a:buChar char="♦"/>
            </a:pPr>
            <a:r>
              <a:rPr lang="en-US" sz="2600" dirty="0" smtClean="0"/>
              <a:t>Navigate to Transaction Status pages to view the latest status of your template transaction</a:t>
            </a:r>
            <a:endParaRPr lang="en-US" sz="2600" dirty="0"/>
          </a:p>
          <a:p>
            <a:pPr>
              <a:spcBef>
                <a:spcPts val="1200"/>
              </a:spcBef>
              <a:buClr>
                <a:srgbClr val="09548D"/>
              </a:buClr>
              <a:buFont typeface="Arial" panose="020B0604020202020204" pitchFamily="34" charset="0"/>
              <a:buChar char="♦"/>
            </a:pPr>
            <a:r>
              <a:rPr lang="en-US" sz="2600" dirty="0" smtClean="0"/>
              <a:t>Clone a denied or cancelled hire template / transaction</a:t>
            </a:r>
            <a:endParaRPr lang="en-US" sz="2600" dirty="0"/>
          </a:p>
        </p:txBody>
      </p:sp>
      <p:sp>
        <p:nvSpPr>
          <p:cNvPr id="4" name="Title 3"/>
          <p:cNvSpPr>
            <a:spLocks noGrp="1"/>
          </p:cNvSpPr>
          <p:nvPr>
            <p:ph type="title"/>
          </p:nvPr>
        </p:nvSpPr>
        <p:spPr/>
        <p:txBody>
          <a:bodyPr/>
          <a:lstStyle/>
          <a:p>
            <a:r>
              <a:rPr lang="en-US" dirty="0" smtClean="0"/>
              <a:t>Lesson Complete</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832" y="283464"/>
            <a:ext cx="914400" cy="914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614" y="1502229"/>
            <a:ext cx="728164" cy="745640"/>
          </a:xfrm>
          <a:prstGeom prst="rect">
            <a:avLst/>
          </a:prstGeom>
        </p:spPr>
      </p:pic>
    </p:spTree>
    <p:custDataLst>
      <p:tags r:id="rId1"/>
    </p:custDataLst>
    <p:extLst>
      <p:ext uri="{BB962C8B-B14F-4D97-AF65-F5344CB8AC3E}">
        <p14:creationId xmlns:p14="http://schemas.microsoft.com/office/powerpoint/2010/main" val="217906239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7325" y="1752371"/>
            <a:ext cx="8229600" cy="4160520"/>
          </a:xfrm>
        </p:spPr>
        <p:txBody>
          <a:bodyPr>
            <a:normAutofit/>
          </a:bodyPr>
          <a:lstStyle/>
          <a:p>
            <a:pPr>
              <a:buClr>
                <a:srgbClr val="09548D"/>
              </a:buClr>
              <a:buFont typeface="Arial" panose="020B0604020202020204" pitchFamily="34" charset="0"/>
              <a:buChar char="♦"/>
            </a:pPr>
            <a:r>
              <a:rPr lang="en-US" sz="2400" dirty="0"/>
              <a:t>You now have the opportunity to assess your knowledge of the information presented in this </a:t>
            </a:r>
            <a:r>
              <a:rPr lang="en-US" sz="2400" dirty="0" smtClean="0"/>
              <a:t>Lesson.</a:t>
            </a:r>
            <a:endParaRPr lang="en-US" sz="2400" dirty="0"/>
          </a:p>
          <a:p>
            <a:pPr>
              <a:buClr>
                <a:srgbClr val="09548D"/>
              </a:buClr>
              <a:buFont typeface="Arial" panose="020B0604020202020204" pitchFamily="34" charset="0"/>
              <a:buChar char="♦"/>
            </a:pPr>
            <a:r>
              <a:rPr lang="en-US" sz="2400" dirty="0"/>
              <a:t>The questions and answers presented in this review help you to determine whether you remember and understand the important points.</a:t>
            </a:r>
          </a:p>
        </p:txBody>
      </p:sp>
      <p:sp>
        <p:nvSpPr>
          <p:cNvPr id="3" name="Text Placeholder 2"/>
          <p:cNvSpPr>
            <a:spLocks noGrp="1"/>
          </p:cNvSpPr>
          <p:nvPr>
            <p:ph type="body" idx="10"/>
          </p:nvPr>
        </p:nvSpPr>
        <p:spPr>
          <a:xfrm>
            <a:off x="457200" y="1112291"/>
            <a:ext cx="8229600" cy="640080"/>
          </a:xfrm>
        </p:spPr>
        <p:txBody>
          <a:bodyPr>
            <a:normAutofit/>
          </a:bodyPr>
          <a:lstStyle/>
          <a:p>
            <a:r>
              <a:rPr lang="en-US" sz="2800" dirty="0"/>
              <a:t>Assessment</a:t>
            </a:r>
          </a:p>
        </p:txBody>
      </p:sp>
      <p:sp>
        <p:nvSpPr>
          <p:cNvPr id="4" name="Title 3"/>
          <p:cNvSpPr>
            <a:spLocks noGrp="1"/>
          </p:cNvSpPr>
          <p:nvPr>
            <p:ph type="title"/>
          </p:nvPr>
        </p:nvSpPr>
        <p:spPr/>
        <p:txBody>
          <a:bodyPr/>
          <a:lstStyle/>
          <a:p>
            <a:r>
              <a:rPr lang="en-US" dirty="0" smtClean="0"/>
              <a:t>Lesson </a:t>
            </a:r>
            <a:r>
              <a:rPr lang="en-US" dirty="0"/>
              <a:t>Review</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6515" y="3521230"/>
            <a:ext cx="2650970" cy="2650970"/>
          </a:xfrm>
          <a:prstGeom prst="rect">
            <a:avLst/>
          </a:prstGeom>
        </p:spPr>
      </p:pic>
    </p:spTree>
    <p:custDataLst>
      <p:tags r:id="rId1"/>
    </p:custDataLst>
    <p:extLst>
      <p:ext uri="{BB962C8B-B14F-4D97-AF65-F5344CB8AC3E}">
        <p14:creationId xmlns:p14="http://schemas.microsoft.com/office/powerpoint/2010/main" val="278671136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00000"/>
              </a:lnSpc>
            </a:pPr>
            <a:r>
              <a:rPr lang="en-US" sz="2800" dirty="0"/>
              <a:t>A concurrent hire is when a staff or academic employee adds an additional job, which is concurrent to his or her existing job with UC.</a:t>
            </a:r>
          </a:p>
          <a:p>
            <a:pPr>
              <a:lnSpc>
                <a:spcPct val="100000"/>
              </a:lnSpc>
            </a:pPr>
            <a:endParaRPr lang="en-US" sz="2800" dirty="0"/>
          </a:p>
        </p:txBody>
      </p:sp>
      <p:sp>
        <p:nvSpPr>
          <p:cNvPr id="4" name="Title 3"/>
          <p:cNvSpPr>
            <a:spLocks noGrp="1"/>
          </p:cNvSpPr>
          <p:nvPr>
            <p:ph type="title"/>
          </p:nvPr>
        </p:nvSpPr>
        <p:spPr/>
        <p:txBody>
          <a:bodyPr/>
          <a:lstStyle/>
          <a:p>
            <a:r>
              <a:rPr lang="en-US" dirty="0"/>
              <a:t>True or False</a:t>
            </a:r>
          </a:p>
        </p:txBody>
      </p:sp>
      <p:sp>
        <p:nvSpPr>
          <p:cNvPr id="6" name="Rounded Rectangle 5"/>
          <p:cNvSpPr/>
          <p:nvPr/>
        </p:nvSpPr>
        <p:spPr>
          <a:xfrm>
            <a:off x="1335316" y="2931887"/>
            <a:ext cx="2859314" cy="2075543"/>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bg1"/>
                </a:solidFill>
              </a:rPr>
              <a:t>True</a:t>
            </a:r>
            <a:endParaRPr lang="en-US" sz="3200" b="1" dirty="0">
              <a:solidFill>
                <a:schemeClr val="bg1"/>
              </a:solidFill>
            </a:endParaRPr>
          </a:p>
        </p:txBody>
      </p:sp>
      <p:sp>
        <p:nvSpPr>
          <p:cNvPr id="7" name="Rounded Rectangle 6"/>
          <p:cNvSpPr/>
          <p:nvPr/>
        </p:nvSpPr>
        <p:spPr>
          <a:xfrm>
            <a:off x="4896155" y="2931886"/>
            <a:ext cx="2859314" cy="2075543"/>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False</a:t>
            </a:r>
            <a:endParaRPr lang="en-US" sz="3200" b="1" dirty="0"/>
          </a:p>
        </p:txBody>
      </p:sp>
    </p:spTree>
    <p:custDataLst>
      <p:tags r:id="rId1"/>
    </p:custDataLst>
    <p:extLst>
      <p:ext uri="{BB962C8B-B14F-4D97-AF65-F5344CB8AC3E}">
        <p14:creationId xmlns:p14="http://schemas.microsoft.com/office/powerpoint/2010/main" val="242627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00B05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7"/>
                                        </p:tgtEl>
                                        <p:attrNameLst>
                                          <p:attrName>fillcolor</p:attrName>
                                        </p:attrNameLst>
                                      </p:cBhvr>
                                      <p:to>
                                        <a:srgbClr val="FF0000"/>
                                      </p:to>
                                    </p:animClr>
                                    <p:set>
                                      <p:cBhvr>
                                        <p:cTn id="14" dur="2000" fill="hold"/>
                                        <p:tgtEl>
                                          <p:spTgt spid="7"/>
                                        </p:tgtEl>
                                        <p:attrNameLst>
                                          <p:attrName>fill.type</p:attrName>
                                        </p:attrNameLst>
                                      </p:cBhvr>
                                      <p:to>
                                        <p:strVal val="solid"/>
                                      </p:to>
                                    </p:set>
                                    <p:set>
                                      <p:cBhvr>
                                        <p:cTn id="15"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00000"/>
              </a:lnSpc>
            </a:pPr>
            <a:r>
              <a:rPr lang="en-US" sz="3200" dirty="0"/>
              <a:t>Access the ____________________ page before initiating a concurrent hire template transaction to gain an understanding of the employees current assignments.</a:t>
            </a:r>
          </a:p>
          <a:p>
            <a:pPr>
              <a:lnSpc>
                <a:spcPct val="100000"/>
              </a:lnSpc>
            </a:pPr>
            <a:endParaRPr lang="en-US" sz="3200" dirty="0"/>
          </a:p>
        </p:txBody>
      </p:sp>
      <p:sp>
        <p:nvSpPr>
          <p:cNvPr id="3" name="Title 2"/>
          <p:cNvSpPr>
            <a:spLocks noGrp="1"/>
          </p:cNvSpPr>
          <p:nvPr>
            <p:ph type="title"/>
          </p:nvPr>
        </p:nvSpPr>
        <p:spPr/>
        <p:txBody>
          <a:bodyPr/>
          <a:lstStyle/>
          <a:p>
            <a:r>
              <a:rPr lang="en-US" dirty="0"/>
              <a:t>Fill-In-The-Blank</a:t>
            </a:r>
          </a:p>
        </p:txBody>
      </p:sp>
      <p:sp>
        <p:nvSpPr>
          <p:cNvPr id="5" name="TextBox 4"/>
          <p:cNvSpPr txBox="1"/>
          <p:nvPr/>
        </p:nvSpPr>
        <p:spPr>
          <a:xfrm>
            <a:off x="2406532" y="1319720"/>
            <a:ext cx="4566633" cy="523220"/>
          </a:xfrm>
          <a:prstGeom prst="rect">
            <a:avLst/>
          </a:prstGeom>
          <a:noFill/>
        </p:spPr>
        <p:txBody>
          <a:bodyPr wrap="square" rtlCol="0" anchor="ctr">
            <a:spAutoFit/>
          </a:bodyPr>
          <a:lstStyle/>
          <a:p>
            <a:pPr algn="ctr"/>
            <a:r>
              <a:rPr lang="en-US" sz="2800" b="1" dirty="0">
                <a:solidFill>
                  <a:srgbClr val="1295D8"/>
                </a:solidFill>
                <a:cs typeface="Arial" panose="020B0604020202020204" pitchFamily="34" charset="0"/>
              </a:rPr>
              <a:t>Person Org Summary</a:t>
            </a:r>
          </a:p>
        </p:txBody>
      </p:sp>
    </p:spTree>
    <p:custDataLst>
      <p:tags r:id="rId1"/>
    </p:custDataLst>
    <p:extLst>
      <p:ext uri="{BB962C8B-B14F-4D97-AF65-F5344CB8AC3E}">
        <p14:creationId xmlns:p14="http://schemas.microsoft.com/office/powerpoint/2010/main" val="417554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907779" y="1371600"/>
            <a:ext cx="7797310" cy="5029200"/>
          </a:xfrm>
        </p:spPr>
        <p:txBody>
          <a:bodyPr/>
          <a:lstStyle/>
          <a:p>
            <a:pPr marL="0" indent="0">
              <a:buNone/>
            </a:pPr>
            <a:r>
              <a:rPr lang="en-US" b="1" dirty="0"/>
              <a:t>Having completed this </a:t>
            </a:r>
            <a:r>
              <a:rPr lang="en-US" b="1" dirty="0" smtClean="0"/>
              <a:t>Lesson, </a:t>
            </a:r>
            <a:r>
              <a:rPr lang="en-US" b="1" dirty="0"/>
              <a:t>you should now be able to:</a:t>
            </a:r>
          </a:p>
          <a:p>
            <a:pPr>
              <a:spcBef>
                <a:spcPts val="1200"/>
              </a:spcBef>
              <a:buClr>
                <a:srgbClr val="09548D"/>
              </a:buClr>
              <a:buFont typeface="Arial" panose="020B0604020202020204" pitchFamily="34" charset="0"/>
              <a:buChar char="♦"/>
            </a:pPr>
            <a:r>
              <a:rPr lang="en-US" sz="2800" dirty="0"/>
              <a:t>Describe the key system steps to complete a concurrent hire template transaction.</a:t>
            </a:r>
          </a:p>
          <a:p>
            <a:pPr>
              <a:spcBef>
                <a:spcPts val="1200"/>
              </a:spcBef>
              <a:buClr>
                <a:srgbClr val="09548D"/>
              </a:buClr>
              <a:buFont typeface="Arial" panose="020B0604020202020204" pitchFamily="34" charset="0"/>
              <a:buChar char="♦"/>
            </a:pPr>
            <a:r>
              <a:rPr lang="en-US" sz="2800" dirty="0"/>
              <a:t>Initiate a concurrent hire template transaction.</a:t>
            </a:r>
          </a:p>
        </p:txBody>
      </p:sp>
      <p:sp>
        <p:nvSpPr>
          <p:cNvPr id="4" name="Title 3"/>
          <p:cNvSpPr>
            <a:spLocks noGrp="1"/>
          </p:cNvSpPr>
          <p:nvPr>
            <p:ph type="title"/>
          </p:nvPr>
        </p:nvSpPr>
        <p:spPr>
          <a:xfrm>
            <a:off x="29851" y="8366"/>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Lesson Completed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832" y="283464"/>
            <a:ext cx="914400" cy="914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620" y="1371600"/>
            <a:ext cx="448158" cy="458914"/>
          </a:xfrm>
          <a:prstGeom prst="rect">
            <a:avLst/>
          </a:prstGeom>
        </p:spPr>
      </p:pic>
    </p:spTree>
    <p:custDataLst>
      <p:tags r:id="rId1"/>
    </p:custDataLst>
    <p:extLst>
      <p:ext uri="{BB962C8B-B14F-4D97-AF65-F5344CB8AC3E}">
        <p14:creationId xmlns:p14="http://schemas.microsoft.com/office/powerpoint/2010/main" val="244141894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Course Resources </a:t>
            </a:r>
          </a:p>
        </p:txBody>
      </p:sp>
      <p:pic>
        <p:nvPicPr>
          <p:cNvPr id="4" name="Picture 3">
            <a:hlinkClick r:id="" action="ppaction://noaction"/>
            <a:extLst>
              <a:ext uri="{FF2B5EF4-FFF2-40B4-BE49-F238E27FC236}">
                <a16:creationId xmlns:a16="http://schemas.microsoft.com/office/drawing/2014/main" id="{21554B52-A08B-41E0-80C6-1A64DDE16836}"/>
              </a:ext>
            </a:extLst>
          </p:cNvPr>
          <p:cNvPicPr>
            <a:picLocks noChangeAspect="1"/>
          </p:cNvPicPr>
          <p:nvPr/>
        </p:nvPicPr>
        <p:blipFill rotWithShape="1">
          <a:blip r:embed="rId3">
            <a:extLst>
              <a:ext uri="{28A0092B-C50C-407E-A947-70E740481C1C}">
                <a14:useLocalDpi xmlns:a14="http://schemas.microsoft.com/office/drawing/2010/main" val="0"/>
              </a:ext>
            </a:extLst>
          </a:blip>
          <a:srcRect b="10636"/>
          <a:stretch/>
        </p:blipFill>
        <p:spPr>
          <a:xfrm>
            <a:off x="8515030" y="77986"/>
            <a:ext cx="537530" cy="518160"/>
          </a:xfrm>
          <a:prstGeom prst="rect">
            <a:avLst/>
          </a:prstGeom>
        </p:spPr>
      </p:pic>
      <p:pic>
        <p:nvPicPr>
          <p:cNvPr id="2" name="Picture 1" descr="Too Many Heartbeats ♥: ♥ RESOURCE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656" y="2121408"/>
            <a:ext cx="4057139" cy="3477547"/>
          </a:xfrm>
          <a:prstGeom prst="rect">
            <a:avLst/>
          </a:prstGeom>
        </p:spPr>
      </p:pic>
    </p:spTree>
    <p:custDataLst>
      <p:tags r:id="rId1"/>
    </p:custDataLst>
    <p:extLst>
      <p:ext uri="{BB962C8B-B14F-4D97-AF65-F5344CB8AC3E}">
        <p14:creationId xmlns:p14="http://schemas.microsoft.com/office/powerpoint/2010/main" val="232907919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Reference Material for Review</a:t>
            </a:r>
          </a:p>
        </p:txBody>
      </p:sp>
      <p:sp>
        <p:nvSpPr>
          <p:cNvPr id="6" name="Content Placeholder 1"/>
          <p:cNvSpPr>
            <a:spLocks noGrp="1"/>
          </p:cNvSpPr>
          <p:nvPr>
            <p:ph idx="1"/>
          </p:nvPr>
        </p:nvSpPr>
        <p:spPr>
          <a:xfrm>
            <a:off x="676376" y="1169470"/>
            <a:ext cx="8059410" cy="5199321"/>
          </a:xfrm>
        </p:spPr>
        <p:txBody>
          <a:bodyPr>
            <a:normAutofit/>
          </a:bodyPr>
          <a:lstStyle/>
          <a:p>
            <a:pPr marL="0" indent="0">
              <a:spcAft>
                <a:spcPts val="1200"/>
              </a:spcAft>
              <a:buNone/>
            </a:pPr>
            <a:r>
              <a:rPr lang="en-US" dirty="0"/>
              <a:t>Links to Helpful Reference Material:</a:t>
            </a:r>
          </a:p>
          <a:p>
            <a:pPr>
              <a:spcBef>
                <a:spcPts val="1200"/>
              </a:spcBef>
              <a:buFont typeface="Arial" panose="020B0604020202020204" pitchFamily="34" charset="0"/>
              <a:buChar char="•"/>
            </a:pPr>
            <a:r>
              <a:rPr lang="en-US" sz="1800" dirty="0">
                <a:hlinkClick r:id="rId3"/>
              </a:rPr>
              <a:t>http://www.hr.uci.edu/</a:t>
            </a:r>
            <a:r>
              <a:rPr lang="en-US" sz="1800" dirty="0"/>
              <a:t>  - UCI HR Website</a:t>
            </a:r>
          </a:p>
          <a:p>
            <a:pPr>
              <a:buFont typeface="Arial" panose="020B0604020202020204" pitchFamily="34" charset="0"/>
              <a:buChar char="•"/>
            </a:pPr>
            <a:r>
              <a:rPr lang="en-US" sz="1800" dirty="0">
                <a:hlinkClick r:id="rId4"/>
              </a:rPr>
              <a:t>https://ap.uci.edu/</a:t>
            </a:r>
            <a:r>
              <a:rPr lang="en-US" sz="1800" dirty="0"/>
              <a:t> - UCI Academic Personnel Website</a:t>
            </a:r>
          </a:p>
          <a:p>
            <a:pPr>
              <a:buFont typeface="Arial" panose="020B0604020202020204" pitchFamily="34" charset="0"/>
              <a:buChar char="•"/>
            </a:pPr>
            <a:r>
              <a:rPr lang="en-US" sz="1800" dirty="0">
                <a:hlinkClick r:id="rId5"/>
              </a:rPr>
              <a:t>http://www.uclc.uci.edu/</a:t>
            </a:r>
            <a:r>
              <a:rPr lang="en-US" sz="1800" dirty="0"/>
              <a:t>  - UC Learning Center Website</a:t>
            </a:r>
          </a:p>
          <a:p>
            <a:pPr>
              <a:buFont typeface="Arial" panose="020B0604020202020204" pitchFamily="34" charset="0"/>
              <a:buChar char="•"/>
            </a:pPr>
            <a:r>
              <a:rPr lang="en-US" sz="1800" dirty="0">
                <a:hlinkClick r:id="rId6"/>
              </a:rPr>
              <a:t>https://ucpath.uci.edu/training/index.php</a:t>
            </a:r>
            <a:r>
              <a:rPr lang="en-US" sz="1800" dirty="0"/>
              <a:t> - UCI UCPath Training Website</a:t>
            </a:r>
          </a:p>
          <a:p>
            <a:pPr>
              <a:buFont typeface="Arial" panose="020B0604020202020204" pitchFamily="34" charset="0"/>
              <a:buChar char="•"/>
            </a:pPr>
            <a:endParaRPr lang="en-US" sz="2000" dirty="0"/>
          </a:p>
          <a:p>
            <a:pPr marL="0" indent="0">
              <a:spcAft>
                <a:spcPts val="1200"/>
              </a:spcAft>
              <a:buNone/>
            </a:pPr>
            <a:r>
              <a:rPr lang="en-US" dirty="0"/>
              <a:t>List of Other Relevant UPKs</a:t>
            </a:r>
            <a:r>
              <a:rPr lang="en-US" dirty="0" smtClean="0"/>
              <a:t>:</a:t>
            </a:r>
          </a:p>
          <a:p>
            <a:pPr marL="0" indent="0">
              <a:spcAft>
                <a:spcPts val="1200"/>
              </a:spcAft>
              <a:buNone/>
            </a:pPr>
            <a:endParaRPr lang="en-US" dirty="0"/>
          </a:p>
        </p:txBody>
      </p:sp>
    </p:spTree>
    <p:custDataLst>
      <p:tags r:id="rId1"/>
    </p:custDataLst>
    <p:extLst>
      <p:ext uri="{BB962C8B-B14F-4D97-AF65-F5344CB8AC3E}">
        <p14:creationId xmlns:p14="http://schemas.microsoft.com/office/powerpoint/2010/main" val="312144072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9618" y="1204090"/>
            <a:ext cx="8227181" cy="4952869"/>
          </a:xfrm>
        </p:spPr>
        <p:txBody>
          <a:bodyPr>
            <a:normAutofit/>
          </a:bodyPr>
          <a:lstStyle/>
          <a:p>
            <a:pPr>
              <a:lnSpc>
                <a:spcPct val="100000"/>
              </a:lnSpc>
              <a:buClr>
                <a:srgbClr val="09548D"/>
              </a:buClr>
              <a:buFont typeface="Arial" panose="020B0604020202020204" pitchFamily="34" charset="0"/>
              <a:buChar char="♦"/>
            </a:pPr>
            <a:r>
              <a:rPr lang="en-US" sz="2600" dirty="0"/>
              <a:t>The </a:t>
            </a:r>
            <a:r>
              <a:rPr lang="en-US" sz="2600" b="1" dirty="0"/>
              <a:t>Smart HR Transactions </a:t>
            </a:r>
            <a:r>
              <a:rPr lang="en-US" sz="2600" dirty="0"/>
              <a:t>page is the starting point to initiate HR template transactions.</a:t>
            </a:r>
          </a:p>
          <a:p>
            <a:pPr>
              <a:lnSpc>
                <a:spcPct val="100000"/>
              </a:lnSpc>
              <a:buClr>
                <a:srgbClr val="09548D"/>
              </a:buClr>
              <a:buFont typeface="Arial" panose="020B0604020202020204" pitchFamily="34" charset="0"/>
              <a:buChar char="♦"/>
            </a:pPr>
            <a:r>
              <a:rPr lang="en-US" sz="2600" dirty="0"/>
              <a:t>Refer to the </a:t>
            </a:r>
            <a:r>
              <a:rPr lang="en-US" sz="2600" b="1" i="1" dirty="0"/>
              <a:t>Template Transactions </a:t>
            </a:r>
            <a:r>
              <a:rPr lang="en-US" sz="2600" b="1" i="1" dirty="0" smtClean="0"/>
              <a:t>User Guide </a:t>
            </a:r>
            <a:r>
              <a:rPr lang="en-US" sz="2600" dirty="0" smtClean="0"/>
              <a:t>for guidance on selecting appropriate templates and </a:t>
            </a:r>
            <a:r>
              <a:rPr lang="en-US" sz="2600" dirty="0"/>
              <a:t>the associated </a:t>
            </a:r>
            <a:r>
              <a:rPr lang="en-US" sz="2600" b="1" dirty="0"/>
              <a:t>Reason </a:t>
            </a:r>
            <a:r>
              <a:rPr lang="en-US" sz="2600" b="1" dirty="0" smtClean="0"/>
              <a:t>Codes</a:t>
            </a:r>
            <a:r>
              <a:rPr lang="en-US" sz="2600" dirty="0" smtClean="0"/>
              <a:t>.</a:t>
            </a:r>
            <a:endParaRPr lang="en-US" sz="2600" dirty="0"/>
          </a:p>
          <a:p>
            <a:pPr>
              <a:lnSpc>
                <a:spcPct val="100000"/>
              </a:lnSpc>
              <a:buClr>
                <a:srgbClr val="09548D"/>
              </a:buClr>
              <a:buFont typeface="Arial" panose="020B0604020202020204" pitchFamily="34" charset="0"/>
              <a:buChar char="♦"/>
            </a:pPr>
            <a:r>
              <a:rPr lang="en-US" sz="2600" dirty="0"/>
              <a:t>Remember to enter </a:t>
            </a:r>
            <a:r>
              <a:rPr lang="en-US" sz="2600" b="1" dirty="0"/>
              <a:t>Comments</a:t>
            </a:r>
            <a:r>
              <a:rPr lang="en-US" sz="2600" dirty="0"/>
              <a:t> on the template to further describe what is needed with the template transaction.</a:t>
            </a:r>
          </a:p>
          <a:p>
            <a:pPr>
              <a:lnSpc>
                <a:spcPct val="100000"/>
              </a:lnSpc>
              <a:buClr>
                <a:srgbClr val="09548D"/>
              </a:buClr>
              <a:buFont typeface="Arial" panose="020B0604020202020204" pitchFamily="34" charset="0"/>
              <a:buChar char="♦"/>
            </a:pPr>
            <a:r>
              <a:rPr lang="en-US" sz="2600" dirty="0"/>
              <a:t>Attach supporting documentation whenever needed</a:t>
            </a:r>
            <a:r>
              <a:rPr lang="en-US" sz="2600" dirty="0" smtClean="0"/>
              <a:t>.</a:t>
            </a:r>
            <a:endParaRPr lang="en-US" sz="2600" dirty="0"/>
          </a:p>
        </p:txBody>
      </p:sp>
      <p:sp>
        <p:nvSpPr>
          <p:cNvPr id="3" name="Title 2"/>
          <p:cNvSpPr>
            <a:spLocks noGrp="1"/>
          </p:cNvSpPr>
          <p:nvPr>
            <p:ph type="title"/>
          </p:nvPr>
        </p:nvSpPr>
        <p:spPr/>
        <p:txBody>
          <a:bodyPr/>
          <a:lstStyle/>
          <a:p>
            <a:r>
              <a:rPr lang="en-US" dirty="0"/>
              <a:t>Course Summary</a:t>
            </a:r>
          </a:p>
        </p:txBody>
      </p:sp>
    </p:spTree>
    <p:custDataLst>
      <p:tags r:id="rId1"/>
    </p:custDataLst>
    <p:extLst>
      <p:ext uri="{BB962C8B-B14F-4D97-AF65-F5344CB8AC3E}">
        <p14:creationId xmlns:p14="http://schemas.microsoft.com/office/powerpoint/2010/main" val="232669135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Payroll Request E-078</a:t>
            </a:r>
          </a:p>
        </p:txBody>
      </p:sp>
      <p:sp>
        <p:nvSpPr>
          <p:cNvPr id="6" name="Rectangle 5"/>
          <p:cNvSpPr/>
          <p:nvPr/>
        </p:nvSpPr>
        <p:spPr>
          <a:xfrm>
            <a:off x="114301" y="1177022"/>
            <a:ext cx="8477250" cy="3477875"/>
          </a:xfrm>
          <a:prstGeom prst="rect">
            <a:avLst/>
          </a:prstGeom>
        </p:spPr>
        <p:txBody>
          <a:bodyPr wrap="square">
            <a:spAutoFit/>
          </a:bodyPr>
          <a:lstStyle/>
          <a:p>
            <a:r>
              <a:rPr lang="en-US" sz="2400" dirty="0" smtClean="0"/>
              <a:t>UCI Dept. Initiator </a:t>
            </a:r>
            <a:r>
              <a:rPr lang="en-US" sz="2400" dirty="0"/>
              <a:t>submits a Payroll Request (E-078) for </a:t>
            </a:r>
            <a:r>
              <a:rPr lang="en-US" sz="2400" b="1" dirty="0"/>
              <a:t>Final Pay</a:t>
            </a:r>
            <a:r>
              <a:rPr lang="en-US" sz="2400" dirty="0"/>
              <a:t>.</a:t>
            </a:r>
          </a:p>
          <a:p>
            <a:pPr marL="800100" lvl="1" indent="-342900">
              <a:spcBef>
                <a:spcPts val="1200"/>
              </a:spcBef>
              <a:buClr>
                <a:srgbClr val="1D579B"/>
              </a:buClr>
              <a:buFont typeface="Arial" panose="020B0604020202020204" pitchFamily="34" charset="0"/>
              <a:buChar char="♦"/>
            </a:pPr>
            <a:r>
              <a:rPr lang="en-US" sz="2000" dirty="0"/>
              <a:t>Final Pay information may include but is not limited to:</a:t>
            </a:r>
            <a:r>
              <a:rPr lang="en-US" sz="2200" dirty="0"/>
              <a:t> </a:t>
            </a:r>
          </a:p>
          <a:p>
            <a:pPr marL="1257300" lvl="2" indent="-342900">
              <a:buFont typeface="Wingdings" panose="05000000000000000000" pitchFamily="2" charset="2"/>
              <a:buChar char="ü"/>
            </a:pPr>
            <a:r>
              <a:rPr lang="en-US" dirty="0"/>
              <a:t>Final hours worked </a:t>
            </a:r>
          </a:p>
          <a:p>
            <a:pPr marL="1257300" lvl="2" indent="-342900">
              <a:buFont typeface="Wingdings" panose="05000000000000000000" pitchFamily="2" charset="2"/>
              <a:buChar char="ü"/>
            </a:pPr>
            <a:r>
              <a:rPr lang="en-US" dirty="0"/>
              <a:t>Final entitlement usage and/or payout</a:t>
            </a:r>
          </a:p>
          <a:p>
            <a:pPr marL="1257300" lvl="2" indent="-342900">
              <a:buFont typeface="Wingdings" panose="05000000000000000000" pitchFamily="2" charset="2"/>
              <a:buChar char="ü"/>
            </a:pPr>
            <a:r>
              <a:rPr lang="en-US" dirty="0"/>
              <a:t>Pending pay adjustments</a:t>
            </a:r>
          </a:p>
          <a:p>
            <a:pPr marL="1257300" lvl="2" indent="-342900">
              <a:buFont typeface="Wingdings" panose="05000000000000000000" pitchFamily="2" charset="2"/>
              <a:buChar char="ü"/>
            </a:pPr>
            <a:r>
              <a:rPr lang="en-US" dirty="0"/>
              <a:t>Settlement Agreement amounts and timing</a:t>
            </a:r>
          </a:p>
          <a:p>
            <a:pPr marL="1257300" lvl="2" indent="-342900">
              <a:buFont typeface="Wingdings" panose="05000000000000000000" pitchFamily="2" charset="2"/>
              <a:buChar char="ü"/>
            </a:pPr>
            <a:r>
              <a:rPr lang="en-US" dirty="0"/>
              <a:t>Deductions</a:t>
            </a:r>
            <a:endParaRPr lang="en-US" dirty="0">
              <a:cs typeface="Calibri"/>
            </a:endParaRPr>
          </a:p>
          <a:p>
            <a:pPr marL="800100" lvl="1" indent="-342900">
              <a:buClr>
                <a:srgbClr val="1D579B"/>
              </a:buClr>
              <a:buFont typeface="Arial" panose="020B0604020202020204" pitchFamily="34" charset="0"/>
              <a:buChar char="♦"/>
            </a:pPr>
            <a:r>
              <a:rPr lang="en-US" sz="2000" dirty="0"/>
              <a:t>Any special handling of final pay will need to be indicated to the UCPath Center</a:t>
            </a:r>
            <a:r>
              <a:rPr lang="en-US" sz="2000" dirty="0">
                <a:cs typeface="Calibri"/>
              </a:rPr>
              <a:t> in the </a:t>
            </a:r>
            <a:r>
              <a:rPr lang="en-US" sz="2000" b="1" dirty="0">
                <a:cs typeface="Calibri"/>
              </a:rPr>
              <a:t>Comments</a:t>
            </a:r>
            <a:r>
              <a:rPr lang="en-US" sz="2000" dirty="0">
                <a:cs typeface="Calibri"/>
              </a:rPr>
              <a:t> section of the Payroll Request (E-078).</a:t>
            </a:r>
            <a:r>
              <a:rPr lang="en-US" sz="2000" dirty="0"/>
              <a:t> </a:t>
            </a:r>
          </a:p>
          <a:p>
            <a:pPr>
              <a:spcBef>
                <a:spcPts val="1200"/>
              </a:spcBef>
            </a:pPr>
            <a:r>
              <a:rPr lang="en-US" sz="2400" dirty="0"/>
              <a:t>UCPath Center processes the request for Final Pay.</a:t>
            </a:r>
            <a:r>
              <a:rPr lang="en-US" sz="2400" strike="sngStrike" dirty="0"/>
              <a:t>  </a:t>
            </a:r>
            <a:endParaRPr lang="en-US" sz="2000" dirty="0">
              <a:solidFill>
                <a:prstClr val="black"/>
              </a:solidFill>
            </a:endParaRPr>
          </a:p>
        </p:txBody>
      </p:sp>
      <p:grpSp>
        <p:nvGrpSpPr>
          <p:cNvPr id="9" name="Group 8"/>
          <p:cNvGrpSpPr/>
          <p:nvPr/>
        </p:nvGrpSpPr>
        <p:grpSpPr>
          <a:xfrm>
            <a:off x="346364" y="4548423"/>
            <a:ext cx="8936182" cy="1813848"/>
            <a:chOff x="524867" y="2119716"/>
            <a:chExt cx="7316119" cy="2107245"/>
          </a:xfrm>
        </p:grpSpPr>
        <p:graphicFrame>
          <p:nvGraphicFramePr>
            <p:cNvPr id="10" name="Diagram 9"/>
            <p:cNvGraphicFramePr/>
            <p:nvPr>
              <p:extLst/>
            </p:nvPr>
          </p:nvGraphicFramePr>
          <p:xfrm>
            <a:off x="524867" y="2119716"/>
            <a:ext cx="7316119" cy="21072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ight Arrow 8"/>
            <p:cNvSpPr>
              <a:spLocks noChangeArrowheads="1"/>
            </p:cNvSpPr>
            <p:nvPr/>
          </p:nvSpPr>
          <p:spPr bwMode="auto">
            <a:xfrm>
              <a:off x="2031663" y="2930150"/>
              <a:ext cx="795796" cy="486378"/>
            </a:xfrm>
            <a:prstGeom prst="rightArrow">
              <a:avLst>
                <a:gd name="adj1" fmla="val 50000"/>
                <a:gd name="adj2" fmla="val 55763"/>
              </a:avLst>
            </a:prstGeom>
            <a:solidFill>
              <a:srgbClr val="0093D0"/>
            </a:solidFill>
            <a:ln w="25400" algn="ctr">
              <a:solidFill>
                <a:srgbClr val="0093D0"/>
              </a:solidFill>
              <a:miter lim="800000"/>
              <a:headEnd/>
              <a:tailEnd/>
            </a:ln>
          </p:spPr>
          <p:txBody>
            <a:bodyPr rot="0" vert="horz" wrap="square" lIns="91440" tIns="45720" rIns="91440" bIns="45720" anchor="ctr" anchorCtr="0" upright="1">
              <a:noAutofit/>
            </a:bodyPr>
            <a:lstStyle/>
            <a:p>
              <a:pPr>
                <a:defRPr/>
              </a:pPr>
              <a:r>
                <a:rPr lang="en-US" b="1" kern="0" dirty="0">
                  <a:solidFill>
                    <a:sysClr val="windowText" lastClr="000000"/>
                  </a:solidFill>
                </a:rPr>
                <a:t>E-078</a:t>
              </a:r>
            </a:p>
          </p:txBody>
        </p:sp>
      </p:grpSp>
    </p:spTree>
    <p:custDataLst>
      <p:tags r:id="rId1"/>
    </p:custDataLst>
    <p:extLst>
      <p:ext uri="{BB962C8B-B14F-4D97-AF65-F5344CB8AC3E}">
        <p14:creationId xmlns:p14="http://schemas.microsoft.com/office/powerpoint/2010/main" val="1883738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6883" y="26578"/>
            <a:ext cx="9073595" cy="850911"/>
          </a:xfrm>
        </p:spPr>
        <p:txBody>
          <a:bodyPr vert="horz" lIns="91440" tIns="45720" rIns="91440" bIns="45720" rtlCol="0" anchor="ctr">
            <a:noAutofit/>
          </a:bodyPr>
          <a:lstStyle/>
          <a:p>
            <a:r>
              <a:rPr lang="en-US" sz="3600" b="1" dirty="0" smtClean="0">
                <a:solidFill>
                  <a:srgbClr val="1E4386"/>
                </a:solidFill>
                <a:latin typeface="Arial" panose="020B0604020202020204" pitchFamily="34" charset="0"/>
                <a:cs typeface="Arial" panose="020B0604020202020204" pitchFamily="34" charset="0"/>
              </a:rPr>
              <a:t>Focus of Template Transactions</a:t>
            </a:r>
            <a:endParaRPr lang="en-US" sz="3600" b="1" dirty="0">
              <a:solidFill>
                <a:srgbClr val="1E4386"/>
              </a:solidFill>
              <a:latin typeface="Arial" panose="020B0604020202020204" pitchFamily="34" charset="0"/>
              <a:cs typeface="Arial" panose="020B0604020202020204" pitchFamily="34" charset="0"/>
            </a:endParaRPr>
          </a:p>
        </p:txBody>
      </p:sp>
      <p:sp>
        <p:nvSpPr>
          <p:cNvPr id="17" name="Content Placeholder 5"/>
          <p:cNvSpPr>
            <a:spLocks noGrp="1"/>
          </p:cNvSpPr>
          <p:nvPr/>
        </p:nvSpPr>
        <p:spPr>
          <a:xfrm>
            <a:off x="536067" y="1250115"/>
            <a:ext cx="8229600" cy="480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1295D8"/>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295D8"/>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295D8"/>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The </a:t>
            </a:r>
            <a:r>
              <a:rPr lang="en-US" sz="2000" i="1" dirty="0"/>
              <a:t>Template </a:t>
            </a:r>
            <a:r>
              <a:rPr lang="en-US" sz="2000" i="1" dirty="0" smtClean="0"/>
              <a:t>Transactions </a:t>
            </a:r>
            <a:r>
              <a:rPr lang="en-US" sz="2000" dirty="0"/>
              <a:t>courses focus on the Initiator tasks.</a:t>
            </a:r>
          </a:p>
        </p:txBody>
      </p:sp>
      <p:grpSp>
        <p:nvGrpSpPr>
          <p:cNvPr id="2" name="Group 1"/>
          <p:cNvGrpSpPr/>
          <p:nvPr/>
        </p:nvGrpSpPr>
        <p:grpSpPr>
          <a:xfrm>
            <a:off x="206883" y="1558861"/>
            <a:ext cx="8730234" cy="4800600"/>
            <a:chOff x="206883" y="1749933"/>
            <a:chExt cx="8730234" cy="4800600"/>
          </a:xfrm>
        </p:grpSpPr>
        <p:grpSp>
          <p:nvGrpSpPr>
            <p:cNvPr id="19" name="Group 18"/>
            <p:cNvGrpSpPr/>
            <p:nvPr/>
          </p:nvGrpSpPr>
          <p:grpSpPr>
            <a:xfrm>
              <a:off x="345567" y="1749933"/>
              <a:ext cx="8591550" cy="4800600"/>
              <a:chOff x="266700" y="1543050"/>
              <a:chExt cx="8591550" cy="4800600"/>
            </a:xfrm>
          </p:grpSpPr>
          <p:sp>
            <p:nvSpPr>
              <p:cNvPr id="32" name="Rectangle 31"/>
              <p:cNvSpPr/>
              <p:nvPr/>
            </p:nvSpPr>
            <p:spPr>
              <a:xfrm>
                <a:off x="266700" y="1543050"/>
                <a:ext cx="8591550" cy="4800600"/>
              </a:xfrm>
              <a:prstGeom prst="rect">
                <a:avLst/>
              </a:prstGeom>
              <a:noFill/>
            </p:spPr>
            <p:txBody>
              <a:bodyPr/>
              <a:lstStyle/>
              <a:p>
                <a:endParaRPr lang="en-US"/>
              </a:p>
            </p:txBody>
          </p:sp>
          <p:sp>
            <p:nvSpPr>
              <p:cNvPr id="33" name="Right Arrow 32"/>
              <p:cNvSpPr/>
              <p:nvPr/>
            </p:nvSpPr>
            <p:spPr>
              <a:xfrm>
                <a:off x="911066" y="1543050"/>
                <a:ext cx="7302817" cy="480060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4" name="Freeform 33"/>
              <p:cNvSpPr/>
              <p:nvPr/>
            </p:nvSpPr>
            <p:spPr>
              <a:xfrm>
                <a:off x="270475" y="3250095"/>
                <a:ext cx="1650769" cy="1386509"/>
              </a:xfrm>
              <a:custGeom>
                <a:avLst/>
                <a:gdLst>
                  <a:gd name="connsiteX0" fmla="*/ 0 w 1650769"/>
                  <a:gd name="connsiteY0" fmla="*/ 231089 h 1386509"/>
                  <a:gd name="connsiteX1" fmla="*/ 231089 w 1650769"/>
                  <a:gd name="connsiteY1" fmla="*/ 0 h 1386509"/>
                  <a:gd name="connsiteX2" fmla="*/ 1419680 w 1650769"/>
                  <a:gd name="connsiteY2" fmla="*/ 0 h 1386509"/>
                  <a:gd name="connsiteX3" fmla="*/ 1650769 w 1650769"/>
                  <a:gd name="connsiteY3" fmla="*/ 231089 h 1386509"/>
                  <a:gd name="connsiteX4" fmla="*/ 1650769 w 1650769"/>
                  <a:gd name="connsiteY4" fmla="*/ 1155420 h 1386509"/>
                  <a:gd name="connsiteX5" fmla="*/ 1419680 w 1650769"/>
                  <a:gd name="connsiteY5" fmla="*/ 1386509 h 1386509"/>
                  <a:gd name="connsiteX6" fmla="*/ 231089 w 1650769"/>
                  <a:gd name="connsiteY6" fmla="*/ 1386509 h 1386509"/>
                  <a:gd name="connsiteX7" fmla="*/ 0 w 1650769"/>
                  <a:gd name="connsiteY7" fmla="*/ 1155420 h 1386509"/>
                  <a:gd name="connsiteX8" fmla="*/ 0 w 1650769"/>
                  <a:gd name="connsiteY8" fmla="*/ 231089 h 138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69" h="1386509">
                    <a:moveTo>
                      <a:pt x="0" y="231089"/>
                    </a:moveTo>
                    <a:cubicBezTo>
                      <a:pt x="0" y="103462"/>
                      <a:pt x="103462" y="0"/>
                      <a:pt x="231089" y="0"/>
                    </a:cubicBezTo>
                    <a:lnTo>
                      <a:pt x="1419680" y="0"/>
                    </a:lnTo>
                    <a:cubicBezTo>
                      <a:pt x="1547307" y="0"/>
                      <a:pt x="1650769" y="103462"/>
                      <a:pt x="1650769" y="231089"/>
                    </a:cubicBezTo>
                    <a:lnTo>
                      <a:pt x="1650769" y="1155420"/>
                    </a:lnTo>
                    <a:cubicBezTo>
                      <a:pt x="1650769" y="1283047"/>
                      <a:pt x="1547307" y="1386509"/>
                      <a:pt x="1419680" y="1386509"/>
                    </a:cubicBezTo>
                    <a:lnTo>
                      <a:pt x="231089" y="1386509"/>
                    </a:lnTo>
                    <a:cubicBezTo>
                      <a:pt x="103462" y="1386509"/>
                      <a:pt x="0" y="1283047"/>
                      <a:pt x="0" y="1155420"/>
                    </a:cubicBezTo>
                    <a:lnTo>
                      <a:pt x="0" y="2310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074" tIns="140074" rIns="140074" bIns="140074"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844550">
                  <a:lnSpc>
                    <a:spcPct val="90000"/>
                  </a:lnSpc>
                  <a:spcBef>
                    <a:spcPct val="0"/>
                  </a:spcBef>
                  <a:spcAft>
                    <a:spcPct val="35000"/>
                  </a:spcAft>
                </a:pPr>
                <a:r>
                  <a:rPr lang="en-US" sz="1900" kern="1200" dirty="0"/>
                  <a:t>Review </a:t>
                </a:r>
                <a:r>
                  <a:rPr lang="en-US" sz="1900" b="1" kern="1200" dirty="0"/>
                  <a:t>Person Org Summary</a:t>
                </a:r>
                <a:r>
                  <a:rPr lang="en-US" sz="1900" kern="1200" dirty="0"/>
                  <a:t> Page</a:t>
                </a:r>
              </a:p>
            </p:txBody>
          </p:sp>
          <p:sp>
            <p:nvSpPr>
              <p:cNvPr id="35" name="Freeform 34"/>
              <p:cNvSpPr/>
              <p:nvPr/>
            </p:nvSpPr>
            <p:spPr>
              <a:xfrm>
                <a:off x="2003783" y="3250095"/>
                <a:ext cx="1650769" cy="1386509"/>
              </a:xfrm>
              <a:custGeom>
                <a:avLst/>
                <a:gdLst>
                  <a:gd name="connsiteX0" fmla="*/ 0 w 1650769"/>
                  <a:gd name="connsiteY0" fmla="*/ 231089 h 1386509"/>
                  <a:gd name="connsiteX1" fmla="*/ 231089 w 1650769"/>
                  <a:gd name="connsiteY1" fmla="*/ 0 h 1386509"/>
                  <a:gd name="connsiteX2" fmla="*/ 1419680 w 1650769"/>
                  <a:gd name="connsiteY2" fmla="*/ 0 h 1386509"/>
                  <a:gd name="connsiteX3" fmla="*/ 1650769 w 1650769"/>
                  <a:gd name="connsiteY3" fmla="*/ 231089 h 1386509"/>
                  <a:gd name="connsiteX4" fmla="*/ 1650769 w 1650769"/>
                  <a:gd name="connsiteY4" fmla="*/ 1155420 h 1386509"/>
                  <a:gd name="connsiteX5" fmla="*/ 1419680 w 1650769"/>
                  <a:gd name="connsiteY5" fmla="*/ 1386509 h 1386509"/>
                  <a:gd name="connsiteX6" fmla="*/ 231089 w 1650769"/>
                  <a:gd name="connsiteY6" fmla="*/ 1386509 h 1386509"/>
                  <a:gd name="connsiteX7" fmla="*/ 0 w 1650769"/>
                  <a:gd name="connsiteY7" fmla="*/ 1155420 h 1386509"/>
                  <a:gd name="connsiteX8" fmla="*/ 0 w 1650769"/>
                  <a:gd name="connsiteY8" fmla="*/ 231089 h 138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69" h="1386509">
                    <a:moveTo>
                      <a:pt x="0" y="231089"/>
                    </a:moveTo>
                    <a:cubicBezTo>
                      <a:pt x="0" y="103462"/>
                      <a:pt x="103462" y="0"/>
                      <a:pt x="231089" y="0"/>
                    </a:cubicBezTo>
                    <a:lnTo>
                      <a:pt x="1419680" y="0"/>
                    </a:lnTo>
                    <a:cubicBezTo>
                      <a:pt x="1547307" y="0"/>
                      <a:pt x="1650769" y="103462"/>
                      <a:pt x="1650769" y="231089"/>
                    </a:cubicBezTo>
                    <a:lnTo>
                      <a:pt x="1650769" y="1155420"/>
                    </a:lnTo>
                    <a:cubicBezTo>
                      <a:pt x="1650769" y="1283047"/>
                      <a:pt x="1547307" y="1386509"/>
                      <a:pt x="1419680" y="1386509"/>
                    </a:cubicBezTo>
                    <a:lnTo>
                      <a:pt x="231089" y="1386509"/>
                    </a:lnTo>
                    <a:cubicBezTo>
                      <a:pt x="103462" y="1386509"/>
                      <a:pt x="0" y="1283047"/>
                      <a:pt x="0" y="1155420"/>
                    </a:cubicBezTo>
                    <a:lnTo>
                      <a:pt x="0" y="2310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074" tIns="140074" rIns="140074" bIns="140074"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844550">
                  <a:lnSpc>
                    <a:spcPct val="90000"/>
                  </a:lnSpc>
                  <a:spcBef>
                    <a:spcPct val="0"/>
                  </a:spcBef>
                  <a:spcAft>
                    <a:spcPct val="35000"/>
                  </a:spcAft>
                </a:pPr>
                <a:r>
                  <a:rPr lang="en-US" sz="1900" kern="1200" dirty="0"/>
                  <a:t>Enter and Submit Template Transaction</a:t>
                </a:r>
              </a:p>
            </p:txBody>
          </p:sp>
          <p:sp>
            <p:nvSpPr>
              <p:cNvPr id="36" name="Freeform 35"/>
              <p:cNvSpPr/>
              <p:nvPr/>
            </p:nvSpPr>
            <p:spPr>
              <a:xfrm>
                <a:off x="3737090" y="3250095"/>
                <a:ext cx="1650769" cy="1386509"/>
              </a:xfrm>
              <a:custGeom>
                <a:avLst/>
                <a:gdLst>
                  <a:gd name="connsiteX0" fmla="*/ 0 w 1650769"/>
                  <a:gd name="connsiteY0" fmla="*/ 231089 h 1386509"/>
                  <a:gd name="connsiteX1" fmla="*/ 231089 w 1650769"/>
                  <a:gd name="connsiteY1" fmla="*/ 0 h 1386509"/>
                  <a:gd name="connsiteX2" fmla="*/ 1419680 w 1650769"/>
                  <a:gd name="connsiteY2" fmla="*/ 0 h 1386509"/>
                  <a:gd name="connsiteX3" fmla="*/ 1650769 w 1650769"/>
                  <a:gd name="connsiteY3" fmla="*/ 231089 h 1386509"/>
                  <a:gd name="connsiteX4" fmla="*/ 1650769 w 1650769"/>
                  <a:gd name="connsiteY4" fmla="*/ 1155420 h 1386509"/>
                  <a:gd name="connsiteX5" fmla="*/ 1419680 w 1650769"/>
                  <a:gd name="connsiteY5" fmla="*/ 1386509 h 1386509"/>
                  <a:gd name="connsiteX6" fmla="*/ 231089 w 1650769"/>
                  <a:gd name="connsiteY6" fmla="*/ 1386509 h 1386509"/>
                  <a:gd name="connsiteX7" fmla="*/ 0 w 1650769"/>
                  <a:gd name="connsiteY7" fmla="*/ 1155420 h 1386509"/>
                  <a:gd name="connsiteX8" fmla="*/ 0 w 1650769"/>
                  <a:gd name="connsiteY8" fmla="*/ 231089 h 138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69" h="1386509">
                    <a:moveTo>
                      <a:pt x="0" y="231089"/>
                    </a:moveTo>
                    <a:cubicBezTo>
                      <a:pt x="0" y="103462"/>
                      <a:pt x="103462" y="0"/>
                      <a:pt x="231089" y="0"/>
                    </a:cubicBezTo>
                    <a:lnTo>
                      <a:pt x="1419680" y="0"/>
                    </a:lnTo>
                    <a:cubicBezTo>
                      <a:pt x="1547307" y="0"/>
                      <a:pt x="1650769" y="103462"/>
                      <a:pt x="1650769" y="231089"/>
                    </a:cubicBezTo>
                    <a:lnTo>
                      <a:pt x="1650769" y="1155420"/>
                    </a:lnTo>
                    <a:cubicBezTo>
                      <a:pt x="1650769" y="1283047"/>
                      <a:pt x="1547307" y="1386509"/>
                      <a:pt x="1419680" y="1386509"/>
                    </a:cubicBezTo>
                    <a:lnTo>
                      <a:pt x="231089" y="1386509"/>
                    </a:lnTo>
                    <a:cubicBezTo>
                      <a:pt x="103462" y="1386509"/>
                      <a:pt x="0" y="1283047"/>
                      <a:pt x="0" y="1155420"/>
                    </a:cubicBezTo>
                    <a:lnTo>
                      <a:pt x="0" y="231089"/>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074" tIns="140074" rIns="140074" bIns="140074"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844550">
                  <a:lnSpc>
                    <a:spcPct val="90000"/>
                  </a:lnSpc>
                  <a:spcBef>
                    <a:spcPct val="0"/>
                  </a:spcBef>
                  <a:spcAft>
                    <a:spcPct val="35000"/>
                  </a:spcAft>
                </a:pPr>
                <a:r>
                  <a:rPr lang="en-US" sz="1900" kern="1200" dirty="0"/>
                  <a:t>Review/</a:t>
                </a:r>
                <a:br>
                  <a:rPr lang="en-US" sz="1900" kern="1200" dirty="0"/>
                </a:br>
                <a:r>
                  <a:rPr lang="en-US" sz="1900" kern="1200" dirty="0"/>
                  <a:t>Approve Template Transaction</a:t>
                </a:r>
              </a:p>
            </p:txBody>
          </p:sp>
          <p:sp>
            <p:nvSpPr>
              <p:cNvPr id="37" name="Freeform 36"/>
              <p:cNvSpPr/>
              <p:nvPr/>
            </p:nvSpPr>
            <p:spPr>
              <a:xfrm>
                <a:off x="5470397" y="3250095"/>
                <a:ext cx="1650769" cy="1386509"/>
              </a:xfrm>
              <a:custGeom>
                <a:avLst/>
                <a:gdLst>
                  <a:gd name="connsiteX0" fmla="*/ 0 w 1650769"/>
                  <a:gd name="connsiteY0" fmla="*/ 231089 h 1386509"/>
                  <a:gd name="connsiteX1" fmla="*/ 231089 w 1650769"/>
                  <a:gd name="connsiteY1" fmla="*/ 0 h 1386509"/>
                  <a:gd name="connsiteX2" fmla="*/ 1419680 w 1650769"/>
                  <a:gd name="connsiteY2" fmla="*/ 0 h 1386509"/>
                  <a:gd name="connsiteX3" fmla="*/ 1650769 w 1650769"/>
                  <a:gd name="connsiteY3" fmla="*/ 231089 h 1386509"/>
                  <a:gd name="connsiteX4" fmla="*/ 1650769 w 1650769"/>
                  <a:gd name="connsiteY4" fmla="*/ 1155420 h 1386509"/>
                  <a:gd name="connsiteX5" fmla="*/ 1419680 w 1650769"/>
                  <a:gd name="connsiteY5" fmla="*/ 1386509 h 1386509"/>
                  <a:gd name="connsiteX6" fmla="*/ 231089 w 1650769"/>
                  <a:gd name="connsiteY6" fmla="*/ 1386509 h 1386509"/>
                  <a:gd name="connsiteX7" fmla="*/ 0 w 1650769"/>
                  <a:gd name="connsiteY7" fmla="*/ 1155420 h 1386509"/>
                  <a:gd name="connsiteX8" fmla="*/ 0 w 1650769"/>
                  <a:gd name="connsiteY8" fmla="*/ 231089 h 138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69" h="1386509">
                    <a:moveTo>
                      <a:pt x="0" y="231089"/>
                    </a:moveTo>
                    <a:cubicBezTo>
                      <a:pt x="0" y="103462"/>
                      <a:pt x="103462" y="0"/>
                      <a:pt x="231089" y="0"/>
                    </a:cubicBezTo>
                    <a:lnTo>
                      <a:pt x="1419680" y="0"/>
                    </a:lnTo>
                    <a:cubicBezTo>
                      <a:pt x="1547307" y="0"/>
                      <a:pt x="1650769" y="103462"/>
                      <a:pt x="1650769" y="231089"/>
                    </a:cubicBezTo>
                    <a:lnTo>
                      <a:pt x="1650769" y="1155420"/>
                    </a:lnTo>
                    <a:cubicBezTo>
                      <a:pt x="1650769" y="1283047"/>
                      <a:pt x="1547307" y="1386509"/>
                      <a:pt x="1419680" y="1386509"/>
                    </a:cubicBezTo>
                    <a:lnTo>
                      <a:pt x="231089" y="1386509"/>
                    </a:lnTo>
                    <a:cubicBezTo>
                      <a:pt x="103462" y="1386509"/>
                      <a:pt x="0" y="1283047"/>
                      <a:pt x="0" y="1155420"/>
                    </a:cubicBezTo>
                    <a:lnTo>
                      <a:pt x="0" y="231089"/>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074" tIns="140074" rIns="140074" bIns="140074"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844550">
                  <a:lnSpc>
                    <a:spcPct val="90000"/>
                  </a:lnSpc>
                  <a:spcBef>
                    <a:spcPct val="0"/>
                  </a:spcBef>
                  <a:spcAft>
                    <a:spcPct val="35000"/>
                  </a:spcAft>
                </a:pPr>
                <a:r>
                  <a:rPr lang="en-US" sz="1900" kern="1200" dirty="0"/>
                  <a:t>Process Template Transaction</a:t>
                </a:r>
              </a:p>
            </p:txBody>
          </p:sp>
          <p:sp>
            <p:nvSpPr>
              <p:cNvPr id="38" name="Freeform 37"/>
              <p:cNvSpPr/>
              <p:nvPr/>
            </p:nvSpPr>
            <p:spPr>
              <a:xfrm>
                <a:off x="7203705" y="3250095"/>
                <a:ext cx="1650769" cy="1386509"/>
              </a:xfrm>
              <a:custGeom>
                <a:avLst/>
                <a:gdLst>
                  <a:gd name="connsiteX0" fmla="*/ 0 w 1650769"/>
                  <a:gd name="connsiteY0" fmla="*/ 231089 h 1386509"/>
                  <a:gd name="connsiteX1" fmla="*/ 231089 w 1650769"/>
                  <a:gd name="connsiteY1" fmla="*/ 0 h 1386509"/>
                  <a:gd name="connsiteX2" fmla="*/ 1419680 w 1650769"/>
                  <a:gd name="connsiteY2" fmla="*/ 0 h 1386509"/>
                  <a:gd name="connsiteX3" fmla="*/ 1650769 w 1650769"/>
                  <a:gd name="connsiteY3" fmla="*/ 231089 h 1386509"/>
                  <a:gd name="connsiteX4" fmla="*/ 1650769 w 1650769"/>
                  <a:gd name="connsiteY4" fmla="*/ 1155420 h 1386509"/>
                  <a:gd name="connsiteX5" fmla="*/ 1419680 w 1650769"/>
                  <a:gd name="connsiteY5" fmla="*/ 1386509 h 1386509"/>
                  <a:gd name="connsiteX6" fmla="*/ 231089 w 1650769"/>
                  <a:gd name="connsiteY6" fmla="*/ 1386509 h 1386509"/>
                  <a:gd name="connsiteX7" fmla="*/ 0 w 1650769"/>
                  <a:gd name="connsiteY7" fmla="*/ 1155420 h 1386509"/>
                  <a:gd name="connsiteX8" fmla="*/ 0 w 1650769"/>
                  <a:gd name="connsiteY8" fmla="*/ 231089 h 138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69" h="1386509">
                    <a:moveTo>
                      <a:pt x="0" y="231089"/>
                    </a:moveTo>
                    <a:cubicBezTo>
                      <a:pt x="0" y="103462"/>
                      <a:pt x="103462" y="0"/>
                      <a:pt x="231089" y="0"/>
                    </a:cubicBezTo>
                    <a:lnTo>
                      <a:pt x="1419680" y="0"/>
                    </a:lnTo>
                    <a:cubicBezTo>
                      <a:pt x="1547307" y="0"/>
                      <a:pt x="1650769" y="103462"/>
                      <a:pt x="1650769" y="231089"/>
                    </a:cubicBezTo>
                    <a:lnTo>
                      <a:pt x="1650769" y="1155420"/>
                    </a:lnTo>
                    <a:cubicBezTo>
                      <a:pt x="1650769" y="1283047"/>
                      <a:pt x="1547307" y="1386509"/>
                      <a:pt x="1419680" y="1386509"/>
                    </a:cubicBezTo>
                    <a:lnTo>
                      <a:pt x="231089" y="1386509"/>
                    </a:lnTo>
                    <a:cubicBezTo>
                      <a:pt x="103462" y="1386509"/>
                      <a:pt x="0" y="1283047"/>
                      <a:pt x="0" y="1155420"/>
                    </a:cubicBezTo>
                    <a:lnTo>
                      <a:pt x="0" y="231089"/>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074" tIns="140074" rIns="140074" bIns="140074"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844550">
                  <a:lnSpc>
                    <a:spcPct val="90000"/>
                  </a:lnSpc>
                  <a:spcBef>
                    <a:spcPct val="0"/>
                  </a:spcBef>
                  <a:spcAft>
                    <a:spcPct val="35000"/>
                  </a:spcAft>
                </a:pPr>
                <a:r>
                  <a:rPr lang="en-US" sz="1900" kern="1200" dirty="0"/>
                  <a:t>View Employee Data</a:t>
                </a:r>
              </a:p>
            </p:txBody>
          </p:sp>
        </p:grpSp>
        <p:sp>
          <p:nvSpPr>
            <p:cNvPr id="20" name="TextBox 16"/>
            <p:cNvSpPr txBox="1"/>
            <p:nvPr/>
          </p:nvSpPr>
          <p:spPr>
            <a:xfrm>
              <a:off x="462695" y="3111743"/>
              <a:ext cx="1325880" cy="457200"/>
            </a:xfrm>
            <a:prstGeom prst="roundRect">
              <a:avLst/>
            </a:prstGeom>
            <a:solidFill>
              <a:srgbClr val="FFC00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778B"/>
                  </a:solidFill>
                  <a:effectLst/>
                  <a:uLnTx/>
                  <a:uFillTx/>
                </a:rPr>
                <a:t>Location</a:t>
              </a:r>
              <a:br>
                <a:rPr kumimoji="0" lang="en-US" sz="1200" b="0" i="0" u="none" strike="noStrike" kern="0" cap="none" spc="0" normalizeH="0" baseline="0" noProof="0" dirty="0">
                  <a:ln>
                    <a:noFill/>
                  </a:ln>
                  <a:solidFill>
                    <a:srgbClr val="00778B"/>
                  </a:solidFill>
                  <a:effectLst/>
                  <a:uLnTx/>
                  <a:uFillTx/>
                </a:rPr>
              </a:br>
              <a:r>
                <a:rPr kumimoji="0" lang="en-US" sz="1200" b="0" i="0" u="none" strike="noStrike" kern="0" cap="none" spc="0" normalizeH="0" baseline="0" noProof="0" dirty="0">
                  <a:ln>
                    <a:noFill/>
                  </a:ln>
                  <a:solidFill>
                    <a:srgbClr val="00778B"/>
                  </a:solidFill>
                  <a:effectLst/>
                  <a:uLnTx/>
                  <a:uFillTx/>
                </a:rPr>
                <a:t>Template Initiator</a:t>
              </a:r>
            </a:p>
          </p:txBody>
        </p:sp>
        <p:sp>
          <p:nvSpPr>
            <p:cNvPr id="21" name="TextBox 26"/>
            <p:cNvSpPr txBox="1"/>
            <p:nvPr/>
          </p:nvSpPr>
          <p:spPr>
            <a:xfrm>
              <a:off x="2237732" y="3111743"/>
              <a:ext cx="1325880" cy="457200"/>
            </a:xfrm>
            <a:prstGeom prst="roundRect">
              <a:avLst/>
            </a:prstGeom>
            <a:solidFill>
              <a:srgbClr val="FFC00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778B"/>
                  </a:solidFill>
                  <a:effectLst/>
                  <a:uLnTx/>
                  <a:uFillTx/>
                </a:rPr>
                <a:t>Location</a:t>
              </a:r>
              <a:br>
                <a:rPr kumimoji="0" lang="en-US" sz="1200" b="0" i="0" u="none" strike="noStrike" kern="0" cap="none" spc="0" normalizeH="0" baseline="0" noProof="0" dirty="0">
                  <a:ln>
                    <a:noFill/>
                  </a:ln>
                  <a:solidFill>
                    <a:srgbClr val="00778B"/>
                  </a:solidFill>
                  <a:effectLst/>
                  <a:uLnTx/>
                  <a:uFillTx/>
                </a:rPr>
              </a:br>
              <a:r>
                <a:rPr kumimoji="0" lang="en-US" sz="1200" b="0" i="0" u="none" strike="noStrike" kern="0" cap="none" spc="0" normalizeH="0" baseline="0" noProof="0" dirty="0">
                  <a:ln>
                    <a:noFill/>
                  </a:ln>
                  <a:solidFill>
                    <a:srgbClr val="00778B"/>
                  </a:solidFill>
                  <a:effectLst/>
                  <a:uLnTx/>
                  <a:uFillTx/>
                </a:rPr>
                <a:t>Template Initiator</a:t>
              </a:r>
            </a:p>
          </p:txBody>
        </p:sp>
        <p:sp>
          <p:nvSpPr>
            <p:cNvPr id="22" name="TextBox 29"/>
            <p:cNvSpPr txBox="1"/>
            <p:nvPr/>
          </p:nvSpPr>
          <p:spPr>
            <a:xfrm>
              <a:off x="3983264" y="3111743"/>
              <a:ext cx="1325880" cy="457200"/>
            </a:xfrm>
            <a:prstGeom prst="roundRect">
              <a:avLst/>
            </a:prstGeom>
            <a:solidFill>
              <a:schemeClr val="tx1">
                <a:lumMod val="20000"/>
                <a:lumOff val="80000"/>
              </a:schemeClr>
            </a:solidFill>
            <a:ln>
              <a:solidFill>
                <a:schemeClr val="tx1">
                  <a:lumMod val="60000"/>
                  <a:lumOff val="40000"/>
                </a:schemeClr>
              </a:solidFill>
            </a:ln>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lumMod val="50000"/>
                    </a:schemeClr>
                  </a:solidFill>
                  <a:effectLst/>
                  <a:uLnTx/>
                  <a:uFillTx/>
                </a:rPr>
                <a:t>Location</a:t>
              </a:r>
              <a:r>
                <a:rPr kumimoji="0" lang="en-US" sz="1200" b="0" i="0" u="none" strike="noStrike" kern="0" cap="none" spc="0" normalizeH="0" noProof="0" dirty="0">
                  <a:ln>
                    <a:noFill/>
                  </a:ln>
                  <a:solidFill>
                    <a:schemeClr val="tx2">
                      <a:lumMod val="50000"/>
                    </a:schemeClr>
                  </a:solidFill>
                  <a:effectLst/>
                  <a:uLnTx/>
                  <a:uFillTx/>
                </a:rPr>
                <a:t> </a:t>
              </a:r>
              <a:br>
                <a:rPr kumimoji="0" lang="en-US" sz="1200" b="0" i="0" u="none" strike="noStrike" kern="0" cap="none" spc="0" normalizeH="0" noProof="0" dirty="0">
                  <a:ln>
                    <a:noFill/>
                  </a:ln>
                  <a:solidFill>
                    <a:schemeClr val="tx2">
                      <a:lumMod val="50000"/>
                    </a:schemeClr>
                  </a:solidFill>
                  <a:effectLst/>
                  <a:uLnTx/>
                  <a:uFillTx/>
                </a:rPr>
              </a:br>
              <a:r>
                <a:rPr kumimoji="0" lang="en-US" sz="1200" b="0" i="0" u="none" strike="noStrike" kern="0" cap="none" spc="0" normalizeH="0" baseline="0" noProof="0" dirty="0">
                  <a:ln>
                    <a:noFill/>
                  </a:ln>
                  <a:solidFill>
                    <a:schemeClr val="tx2">
                      <a:lumMod val="50000"/>
                    </a:schemeClr>
                  </a:solidFill>
                  <a:effectLst/>
                  <a:uLnTx/>
                  <a:uFillTx/>
                </a:rPr>
                <a:t>Template Approver</a:t>
              </a:r>
            </a:p>
          </p:txBody>
        </p:sp>
        <p:sp>
          <p:nvSpPr>
            <p:cNvPr id="23" name="TextBox 30"/>
            <p:cNvSpPr txBox="1"/>
            <p:nvPr/>
          </p:nvSpPr>
          <p:spPr>
            <a:xfrm>
              <a:off x="5734108" y="3111743"/>
              <a:ext cx="1325880" cy="457200"/>
            </a:xfrm>
            <a:prstGeom prst="roundRect">
              <a:avLst/>
            </a:prstGeom>
            <a:solidFill>
              <a:schemeClr val="tx1">
                <a:lumMod val="20000"/>
                <a:lumOff val="80000"/>
              </a:schemeClr>
            </a:solidFill>
            <a:ln>
              <a:solidFill>
                <a:schemeClr val="tx1">
                  <a:lumMod val="60000"/>
                  <a:lumOff val="40000"/>
                </a:schemeClr>
              </a:solidFill>
            </a:ln>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lumMod val="50000"/>
                    </a:schemeClr>
                  </a:solidFill>
                  <a:effectLst/>
                  <a:uLnTx/>
                  <a:uFillTx/>
                </a:rPr>
                <a:t>WFA Production</a:t>
              </a:r>
            </a:p>
          </p:txBody>
        </p:sp>
        <p:sp>
          <p:nvSpPr>
            <p:cNvPr id="24" name="TextBox 31"/>
            <p:cNvSpPr txBox="1"/>
            <p:nvPr/>
          </p:nvSpPr>
          <p:spPr>
            <a:xfrm>
              <a:off x="7513109" y="3111743"/>
              <a:ext cx="1325880" cy="457200"/>
            </a:xfrm>
            <a:prstGeom prst="roundRect">
              <a:avLst/>
            </a:prstGeom>
            <a:solidFill>
              <a:schemeClr val="tx1">
                <a:lumMod val="20000"/>
                <a:lumOff val="80000"/>
              </a:schemeClr>
            </a:solidFill>
            <a:ln>
              <a:solidFill>
                <a:schemeClr val="tx1">
                  <a:lumMod val="60000"/>
                  <a:lumOff val="40000"/>
                </a:schemeClr>
              </a:solidFill>
            </a:ln>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lumMod val="50000"/>
                    </a:schemeClr>
                  </a:solidFill>
                  <a:effectLst/>
                  <a:uLnTx/>
                  <a:uFillTx/>
                </a:rPr>
                <a:t>All</a:t>
              </a:r>
            </a:p>
          </p:txBody>
        </p:sp>
        <p:pic>
          <p:nvPicPr>
            <p:cNvPr id="25" name="Picture 24" descr="C:\Users\dallen\Documents\UCPath\Templates and Standards\ILT WBT Icons\21070-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8283" y="239916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C:\Users\dallen\Documents\UCPath\Templates and Standards\ILT WBT Icons\21070-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435" y="242119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60454" y="2443995"/>
              <a:ext cx="640080" cy="640080"/>
            </a:xfrm>
            <a:prstGeom prst="rect">
              <a:avLst/>
            </a:prstGeom>
            <a:noFill/>
            <a:extLst/>
          </p:spPr>
        </p:pic>
        <p:pic>
          <p:nvPicPr>
            <p:cNvPr id="28" name="Picture 27" descr="C:\Users\dallen\Documents\UCPath\Templates and Standards\ILT WBT Icons\approve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5049" y="2363833"/>
              <a:ext cx="769600" cy="731520"/>
            </a:xfrm>
            <a:prstGeom prst="rect">
              <a:avLst/>
            </a:prstGeom>
            <a:noFill/>
            <a:extLst/>
          </p:spPr>
        </p:pic>
        <p:pic>
          <p:nvPicPr>
            <p:cNvPr id="29" name="Picture 28" descr="C:\Users\dallen\AppData\Local\Temp\SNAGHTML15d83f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6119" y="2461271"/>
              <a:ext cx="742950" cy="742951"/>
            </a:xfrm>
            <a:prstGeom prst="rect">
              <a:avLst/>
            </a:prstGeom>
            <a:noFill/>
            <a:extLst/>
          </p:spPr>
        </p:pic>
        <p:sp>
          <p:nvSpPr>
            <p:cNvPr id="30" name="Rounded Rectangle 29"/>
            <p:cNvSpPr/>
            <p:nvPr/>
          </p:nvSpPr>
          <p:spPr>
            <a:xfrm>
              <a:off x="206883" y="1999107"/>
              <a:ext cx="3580729" cy="40782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Pentagon 30"/>
            <p:cNvSpPr>
              <a:spLocks noChangeArrowheads="1"/>
            </p:cNvSpPr>
            <p:nvPr/>
          </p:nvSpPr>
          <p:spPr bwMode="auto">
            <a:xfrm>
              <a:off x="3481262" y="4648838"/>
              <a:ext cx="612700" cy="206263"/>
            </a:xfrm>
            <a:prstGeom prst="homePlate">
              <a:avLst/>
            </a:prstGeom>
            <a:ln>
              <a:noFill/>
              <a:headEnd/>
              <a:tailEnd/>
            </a:ln>
          </p:spPr>
          <p:style>
            <a:lnRef idx="2">
              <a:schemeClr val="accent3"/>
            </a:lnRef>
            <a:fillRef idx="1">
              <a:schemeClr val="lt1"/>
            </a:fillRef>
            <a:effectRef idx="0">
              <a:schemeClr val="accent3"/>
            </a:effectRef>
            <a:fontRef idx="minor">
              <a:schemeClr val="dk1"/>
            </a:fontRef>
          </p:style>
          <p:txBody>
            <a:bodyPr rot="0" vert="horz" wrap="square" lIns="91440" tIns="45720" rIns="91440" bIns="45720" anchor="ctr" anchorCtr="0" upright="1">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defRPr/>
              </a:pPr>
              <a:r>
                <a:rPr lang="en-US" sz="1200" b="1" kern="0" dirty="0">
                  <a:solidFill>
                    <a:srgbClr val="085581"/>
                  </a:solidFill>
                </a:rPr>
                <a:t>AWE</a:t>
              </a:r>
              <a:endParaRPr lang="en-US" sz="1300" b="1" kern="0" dirty="0">
                <a:solidFill>
                  <a:srgbClr val="085581"/>
                </a:solidFill>
              </a:endParaRPr>
            </a:p>
          </p:txBody>
        </p:sp>
      </p:grpSp>
    </p:spTree>
    <p:custDataLst>
      <p:tags r:id="rId1"/>
    </p:custDataLst>
    <p:extLst>
      <p:ext uri="{BB962C8B-B14F-4D97-AF65-F5344CB8AC3E}">
        <p14:creationId xmlns:p14="http://schemas.microsoft.com/office/powerpoint/2010/main" val="68932028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85728" y="1044336"/>
            <a:ext cx="8229600" cy="4800600"/>
          </a:xfrm>
        </p:spPr>
        <p:txBody>
          <a:bodyPr>
            <a:normAutofit/>
          </a:bodyPr>
          <a:lstStyle/>
          <a:p>
            <a:pPr marL="0" indent="0">
              <a:buNone/>
            </a:pPr>
            <a:r>
              <a:rPr lang="en-US" sz="2000" dirty="0"/>
              <a:t>Below is a list of UCPath pages that may need to be completed as part of the hire process. It includes the steps listed in the onboarding overview plus some additional pages related to the hire process. </a:t>
            </a:r>
          </a:p>
          <a:p>
            <a:pPr marL="0" indent="0">
              <a:buNone/>
            </a:pPr>
            <a:endParaRPr lang="en-US" sz="1600" dirty="0"/>
          </a:p>
        </p:txBody>
      </p:sp>
      <p:sp>
        <p:nvSpPr>
          <p:cNvPr id="6" name="Title 5"/>
          <p:cNvSpPr>
            <a:spLocks noGrp="1"/>
          </p:cNvSpPr>
          <p:nvPr>
            <p:ph type="title"/>
          </p:nvPr>
        </p:nvSpPr>
        <p:spPr/>
        <p:txBody>
          <a:bodyPr/>
          <a:lstStyle/>
          <a:p>
            <a:r>
              <a:rPr lang="en-US" dirty="0"/>
              <a:t>Additional UCPath Pages </a:t>
            </a:r>
          </a:p>
        </p:txBody>
      </p:sp>
      <p:graphicFrame>
        <p:nvGraphicFramePr>
          <p:cNvPr id="9" name="Content Placeholder 7"/>
          <p:cNvGraphicFramePr>
            <a:graphicFrameLocks/>
          </p:cNvGraphicFramePr>
          <p:nvPr>
            <p:extLst/>
          </p:nvPr>
        </p:nvGraphicFramePr>
        <p:xfrm>
          <a:off x="457200" y="2164758"/>
          <a:ext cx="8229600" cy="3488522"/>
        </p:xfrm>
        <a:graphic>
          <a:graphicData uri="http://schemas.openxmlformats.org/drawingml/2006/table">
            <a:tbl>
              <a:tblPr firstRow="1" bandRow="1">
                <a:tableStyleId>{5C22544A-7EE6-4342-B048-85BDC9FD1C3A}</a:tableStyleId>
              </a:tblPr>
              <a:tblGrid>
                <a:gridCol w="1767526">
                  <a:extLst>
                    <a:ext uri="{9D8B030D-6E8A-4147-A177-3AD203B41FA5}">
                      <a16:colId xmlns:a16="http://schemas.microsoft.com/office/drawing/2014/main" val="20000"/>
                    </a:ext>
                  </a:extLst>
                </a:gridCol>
                <a:gridCol w="2149311">
                  <a:extLst>
                    <a:ext uri="{9D8B030D-6E8A-4147-A177-3AD203B41FA5}">
                      <a16:colId xmlns:a16="http://schemas.microsoft.com/office/drawing/2014/main" val="20001"/>
                    </a:ext>
                  </a:extLst>
                </a:gridCol>
                <a:gridCol w="2564091">
                  <a:extLst>
                    <a:ext uri="{9D8B030D-6E8A-4147-A177-3AD203B41FA5}">
                      <a16:colId xmlns:a16="http://schemas.microsoft.com/office/drawing/2014/main" val="20002"/>
                    </a:ext>
                  </a:extLst>
                </a:gridCol>
                <a:gridCol w="1748672">
                  <a:extLst>
                    <a:ext uri="{9D8B030D-6E8A-4147-A177-3AD203B41FA5}">
                      <a16:colId xmlns:a16="http://schemas.microsoft.com/office/drawing/2014/main" val="20003"/>
                    </a:ext>
                  </a:extLst>
                </a:gridCol>
              </a:tblGrid>
              <a:tr h="379562">
                <a:tc>
                  <a:txBody>
                    <a:bodyPr/>
                    <a:lstStyle/>
                    <a:p>
                      <a:r>
                        <a:rPr lang="en-US" sz="1600" dirty="0"/>
                        <a:t>Page</a:t>
                      </a:r>
                      <a:r>
                        <a:rPr lang="en-US" sz="1600" baseline="0" dirty="0"/>
                        <a:t> </a:t>
                      </a:r>
                      <a:endParaRPr lang="en-US" sz="1600" dirty="0"/>
                    </a:p>
                  </a:txBody>
                  <a:tcPr/>
                </a:tc>
                <a:tc>
                  <a:txBody>
                    <a:bodyPr/>
                    <a:lstStyle/>
                    <a:p>
                      <a:r>
                        <a:rPr lang="en-US" sz="1600" dirty="0"/>
                        <a:t>Purpose </a:t>
                      </a:r>
                    </a:p>
                  </a:txBody>
                  <a:tcPr/>
                </a:tc>
                <a:tc>
                  <a:txBody>
                    <a:bodyPr/>
                    <a:lstStyle/>
                    <a:p>
                      <a:r>
                        <a:rPr lang="en-US" sz="1600" dirty="0"/>
                        <a:t>Navigation</a:t>
                      </a:r>
                      <a:r>
                        <a:rPr lang="en-US" sz="1600" baseline="0" dirty="0"/>
                        <a:t> </a:t>
                      </a:r>
                      <a:endParaRPr lang="en-US" sz="1600" dirty="0"/>
                    </a:p>
                  </a:txBody>
                  <a:tcPr/>
                </a:tc>
                <a:tc>
                  <a:txBody>
                    <a:bodyPr/>
                    <a:lstStyle/>
                    <a:p>
                      <a:r>
                        <a:rPr lang="en-US" sz="1600" dirty="0"/>
                        <a:t>Course</a:t>
                      </a:r>
                      <a:r>
                        <a:rPr lang="en-US" sz="1600" baseline="0" dirty="0"/>
                        <a:t> </a:t>
                      </a:r>
                      <a:endParaRPr lang="en-US" sz="1600" dirty="0"/>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Position</a:t>
                      </a:r>
                      <a:r>
                        <a:rPr lang="en-US" sz="1200" b="1" baseline="0" dirty="0"/>
                        <a:t> Control Request </a:t>
                      </a:r>
                      <a:endParaRPr lang="en-US" sz="12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Create/</a:t>
                      </a:r>
                      <a:r>
                        <a:rPr lang="en-US" sz="1200" baseline="0" dirty="0"/>
                        <a:t> Update a Position </a:t>
                      </a:r>
                      <a:endParaRPr lang="en-US" sz="1200" dirty="0"/>
                    </a:p>
                  </a:txBody>
                  <a:tcPr/>
                </a:tc>
                <a:tc>
                  <a:txBody>
                    <a:bodyPr/>
                    <a:lstStyle/>
                    <a:p>
                      <a:r>
                        <a:rPr lang="en-US" sz="1200" dirty="0"/>
                        <a:t>PeopleSoft Menu &gt; UC Customizations &gt; UC Extensions &gt; Position Control Request</a:t>
                      </a:r>
                    </a:p>
                  </a:txBody>
                  <a:tcPr/>
                </a:tc>
                <a:tc>
                  <a:txBody>
                    <a:bodyPr/>
                    <a:lstStyle/>
                    <a:p>
                      <a:r>
                        <a:rPr lang="en-US" sz="1200" baseline="0" dirty="0"/>
                        <a:t>Position Control ILT </a:t>
                      </a:r>
                      <a:endParaRPr lang="en-US" sz="1200" dirty="0"/>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Funding Entry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Add or update position funding. </a:t>
                      </a:r>
                    </a:p>
                  </a:txBody>
                  <a:tcPr/>
                </a:tc>
                <a:tc>
                  <a:txBody>
                    <a:bodyPr/>
                    <a:lstStyle/>
                    <a:p>
                      <a:r>
                        <a:rPr lang="en-US" sz="1200" dirty="0"/>
                        <a:t>PeopleSoft Menu &gt; Set Up HCM &gt; Product Related &gt; Commitment Accounting &gt; UC Customizations &gt; Funding Entry</a:t>
                      </a:r>
                    </a:p>
                  </a:txBody>
                  <a:tcPr/>
                </a:tc>
                <a:tc>
                  <a:txBody>
                    <a:bodyPr/>
                    <a:lstStyle/>
                    <a:p>
                      <a:r>
                        <a:rPr lang="en-US" sz="1200" dirty="0" smtClean="0"/>
                        <a:t>Funding</a:t>
                      </a:r>
                      <a:endParaRPr lang="en-US" sz="1200" dirty="0"/>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Person Profile </a:t>
                      </a:r>
                    </a:p>
                  </a:txBody>
                  <a:tcPr/>
                </a:tc>
                <a:tc>
                  <a:txBody>
                    <a:bodyPr/>
                    <a:lstStyle/>
                    <a:p>
                      <a:r>
                        <a:rPr lang="en-US" sz="1200" dirty="0">
                          <a:solidFill>
                            <a:schemeClr val="tx1"/>
                          </a:solidFill>
                        </a:rPr>
                        <a:t>Update employee’s qualifications, education, oath &amp; patent signature dates and UC Student Status. </a:t>
                      </a:r>
                    </a:p>
                  </a:txBody>
                  <a:tcPr/>
                </a:tc>
                <a:tc>
                  <a:txBody>
                    <a:bodyPr/>
                    <a:lstStyle/>
                    <a:p>
                      <a:r>
                        <a:rPr lang="en-US" sz="1200" dirty="0"/>
                        <a:t>PeopleSoft Menu &gt; Workforce Development &gt; Profile Management &gt;  Profiles &gt;  Person Profile</a:t>
                      </a:r>
                    </a:p>
                  </a:txBody>
                  <a:tcPr/>
                </a:tc>
                <a:tc>
                  <a:txBody>
                    <a:bodyPr/>
                    <a:lstStyle/>
                    <a:p>
                      <a:r>
                        <a:rPr lang="en-US" sz="1200" dirty="0"/>
                        <a:t>Template</a:t>
                      </a:r>
                      <a:r>
                        <a:rPr lang="en-US" sz="1200" baseline="0" dirty="0"/>
                        <a:t> Transactions Part 1 (this course)</a:t>
                      </a:r>
                      <a:endParaRPr lang="en-US" sz="1200" dirty="0"/>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Security Clearance Page </a:t>
                      </a:r>
                    </a:p>
                  </a:txBody>
                  <a:tcPr/>
                </a:tc>
                <a:tc>
                  <a:txBody>
                    <a:bodyPr/>
                    <a:lstStyle/>
                    <a:p>
                      <a:r>
                        <a:rPr lang="en-US" sz="1200" dirty="0">
                          <a:solidFill>
                            <a:schemeClr val="tx1"/>
                          </a:solidFill>
                        </a:rPr>
                        <a:t>Update different types of Security Clearances for an employee. For example, I9 completion. </a:t>
                      </a:r>
                    </a:p>
                  </a:txBody>
                  <a:tcPr/>
                </a:tc>
                <a:tc>
                  <a:txBody>
                    <a:bodyPr/>
                    <a:lstStyle/>
                    <a:p>
                      <a:r>
                        <a:rPr lang="en-US" sz="1200" dirty="0"/>
                        <a:t>PeopleSoft Menu &gt; Workforce Administration &gt; Personal Information &gt; Security Clearance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Template</a:t>
                      </a:r>
                      <a:r>
                        <a:rPr lang="en-US" sz="1200" baseline="0" dirty="0" smtClean="0"/>
                        <a:t> Transactions Part 1 (this course)</a:t>
                      </a:r>
                      <a:endParaRPr lang="en-US" sz="1200" dirty="0" smtClean="0"/>
                    </a:p>
                    <a:p>
                      <a:endParaRPr lang="en-US" sz="1200" dirty="0"/>
                    </a:p>
                  </a:txBody>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281213992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114"/>
          <p:cNvSpPr txBox="1">
            <a:spLocks noGrp="1"/>
          </p:cNvSpPr>
          <p:nvPr>
            <p:ph type="body" idx="1"/>
          </p:nvPr>
        </p:nvSpPr>
        <p:spPr>
          <a:xfrm>
            <a:off x="0" y="1134375"/>
            <a:ext cx="8951495" cy="474465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sz="2800" dirty="0"/>
              <a:t>The </a:t>
            </a:r>
            <a:r>
              <a:rPr lang="en-US" sz="2800" b="1" u="sng" dirty="0">
                <a:solidFill>
                  <a:schemeClr val="hlink"/>
                </a:solidFill>
                <a:hlinkClick r:id="rId4"/>
              </a:rPr>
              <a:t>UCPath Help</a:t>
            </a:r>
            <a:r>
              <a:rPr lang="en-US" sz="2800" b="1" dirty="0"/>
              <a:t> </a:t>
            </a:r>
            <a:r>
              <a:rPr lang="en-US" sz="2800" dirty="0"/>
              <a:t>site is your first level of support. Search for conceptual content, job aids or step-by-step instructions for UCPath tasks.</a:t>
            </a:r>
            <a:endParaRPr dirty="0"/>
          </a:p>
          <a:p>
            <a:pPr marL="742950" lvl="1" indent="-285750" algn="l" rtl="0">
              <a:spcBef>
                <a:spcPts val="1200"/>
              </a:spcBef>
              <a:spcAft>
                <a:spcPts val="0"/>
              </a:spcAft>
              <a:buClr>
                <a:schemeClr val="dk1"/>
              </a:buClr>
              <a:buSzPts val="2400"/>
              <a:buChar char="•"/>
            </a:pPr>
            <a:r>
              <a:rPr lang="en-US" sz="2400" dirty="0"/>
              <a:t>From the UCPath portal homepage, expand the </a:t>
            </a:r>
            <a:r>
              <a:rPr lang="en-US" sz="2400" b="1" dirty="0"/>
              <a:t>Help / FAQ</a:t>
            </a:r>
            <a:r>
              <a:rPr lang="en-US" sz="2400" dirty="0"/>
              <a:t> section on the left side of the page and then click the </a:t>
            </a:r>
            <a:r>
              <a:rPr lang="en-US" sz="2400" b="1" dirty="0" smtClean="0"/>
              <a:t>“Location Users” </a:t>
            </a:r>
            <a:r>
              <a:rPr lang="en-US" sz="2400" dirty="0"/>
              <a:t>link to open the site. </a:t>
            </a:r>
            <a:r>
              <a:rPr lang="en-US" sz="2400" dirty="0" smtClean="0"/>
              <a:t>*</a:t>
            </a:r>
            <a:r>
              <a:rPr lang="en-US" sz="2000" i="1" dirty="0" smtClean="0"/>
              <a:t>An </a:t>
            </a:r>
            <a:r>
              <a:rPr lang="en-US" sz="2000" i="1" dirty="0"/>
              <a:t>Adobe PDF version is available for users with screen readers</a:t>
            </a:r>
            <a:r>
              <a:rPr lang="en-US" sz="2000" i="1" dirty="0" smtClean="0"/>
              <a:t>.</a:t>
            </a:r>
          </a:p>
          <a:p>
            <a:pPr marL="457200" lvl="1" indent="0" algn="l" rtl="0">
              <a:spcBef>
                <a:spcPts val="1200"/>
              </a:spcBef>
              <a:spcAft>
                <a:spcPts val="0"/>
              </a:spcAft>
              <a:buClr>
                <a:schemeClr val="dk1"/>
              </a:buClr>
              <a:buSzPts val="2400"/>
              <a:buNone/>
            </a:pPr>
            <a:endParaRPr lang="en-US" sz="2000" i="1" dirty="0" smtClean="0"/>
          </a:p>
          <a:p>
            <a:pPr marL="285750" indent="-285750">
              <a:spcBef>
                <a:spcPts val="1200"/>
              </a:spcBef>
              <a:buSzPts val="2400"/>
            </a:pPr>
            <a:r>
              <a:rPr lang="en-US" sz="2400" dirty="0" smtClean="0"/>
              <a:t>If you’re experiencing issues, or have questions about transactions, please contact the </a:t>
            </a:r>
            <a:r>
              <a:rPr lang="en-US" sz="2400" b="1" dirty="0" smtClean="0"/>
              <a:t>Employee Experience Center </a:t>
            </a:r>
            <a:r>
              <a:rPr lang="en-US" sz="2400" dirty="0" smtClean="0"/>
              <a:t>at (949) 825- 0500, or submit a ticket by visiting </a:t>
            </a:r>
            <a:r>
              <a:rPr lang="en-US" sz="2400" b="1" dirty="0" smtClean="0">
                <a:hlinkClick r:id="rId5" action="ppaction://hlinkfile"/>
              </a:rPr>
              <a:t>UCPath.UCI.Edu </a:t>
            </a:r>
            <a:endParaRPr sz="2400" b="1" dirty="0"/>
          </a:p>
        </p:txBody>
      </p:sp>
      <p:sp>
        <p:nvSpPr>
          <p:cNvPr id="1495" name="Google Shape;1495;p114"/>
          <p:cNvSpPr txBox="1">
            <a:spLocks noGrp="1"/>
          </p:cNvSpPr>
          <p:nvPr>
            <p:ph type="title"/>
          </p:nvPr>
        </p:nvSpPr>
        <p:spPr>
          <a:xfrm>
            <a:off x="393576" y="131821"/>
            <a:ext cx="8750424" cy="85091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4000"/>
              <a:buFont typeface="Arial Black"/>
              <a:buNone/>
            </a:pPr>
            <a:r>
              <a:rPr lang="en-US"/>
              <a:t>Where to Get Help</a:t>
            </a:r>
            <a:endParaRPr/>
          </a:p>
        </p:txBody>
      </p:sp>
      <p:pic>
        <p:nvPicPr>
          <p:cNvPr id="1496" name="Google Shape;1496;p114"/>
          <p:cNvPicPr preferRelativeResize="0"/>
          <p:nvPr/>
        </p:nvPicPr>
        <p:blipFill rotWithShape="1">
          <a:blip r:embed="rId6">
            <a:alphaModFix/>
          </a:blip>
          <a:srcRect/>
          <a:stretch/>
        </p:blipFill>
        <p:spPr>
          <a:xfrm>
            <a:off x="7799832" y="283464"/>
            <a:ext cx="914400" cy="914400"/>
          </a:xfrm>
          <a:prstGeom prst="rect">
            <a:avLst/>
          </a:prstGeom>
          <a:noFill/>
          <a:ln>
            <a:noFill/>
          </a:ln>
        </p:spPr>
      </p:pic>
      <p:sp>
        <p:nvSpPr>
          <p:cNvPr id="2" name="TextBox 1"/>
          <p:cNvSpPr txBox="1"/>
          <p:nvPr/>
        </p:nvSpPr>
        <p:spPr>
          <a:xfrm>
            <a:off x="2097777" y="6029508"/>
            <a:ext cx="5342021" cy="307777"/>
          </a:xfrm>
          <a:prstGeom prst="rect">
            <a:avLst/>
          </a:prstGeom>
          <a:noFill/>
        </p:spPr>
        <p:txBody>
          <a:bodyPr wrap="square" rtlCol="0">
            <a:spAutoFit/>
          </a:bodyPr>
          <a:lstStyle/>
          <a:p>
            <a:r>
              <a:rPr lang="en-US" dirty="0" smtClean="0"/>
              <a:t>Training Questions? </a:t>
            </a:r>
            <a:r>
              <a:rPr lang="en-US" dirty="0" smtClean="0">
                <a:hlinkClick r:id="rId7"/>
              </a:rPr>
              <a:t>UCPathTraining@uci.edu</a:t>
            </a:r>
            <a:r>
              <a:rPr lang="en-US" dirty="0" smtClean="0"/>
              <a:t> </a:t>
            </a:r>
            <a:endParaRPr lang="en-US" dirty="0"/>
          </a:p>
        </p:txBody>
      </p:sp>
    </p:spTree>
    <p:custDataLst>
      <p:tags r:id="rId1"/>
    </p:custDataLst>
    <p:extLst>
      <p:ext uri="{BB962C8B-B14F-4D97-AF65-F5344CB8AC3E}">
        <p14:creationId xmlns:p14="http://schemas.microsoft.com/office/powerpoint/2010/main" val="105135362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115"/>
          <p:cNvSpPr txBox="1">
            <a:spLocks noGrp="1"/>
          </p:cNvSpPr>
          <p:nvPr>
            <p:ph type="title"/>
          </p:nvPr>
        </p:nvSpPr>
        <p:spPr>
          <a:xfrm>
            <a:off x="322286" y="2893349"/>
            <a:ext cx="8366760" cy="96012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D579B"/>
              </a:buClr>
              <a:buSzPts val="4800"/>
              <a:buFont typeface="Arial"/>
              <a:buNone/>
            </a:pPr>
            <a:r>
              <a:rPr lang="en-US" sz="4800">
                <a:solidFill>
                  <a:srgbClr val="1D579B"/>
                </a:solidFill>
              </a:rPr>
              <a:t>Thank You!</a:t>
            </a:r>
            <a:endParaRPr/>
          </a:p>
        </p:txBody>
      </p:sp>
      <p:sp>
        <p:nvSpPr>
          <p:cNvPr id="1502" name="Google Shape;1502;p115"/>
          <p:cNvSpPr txBox="1"/>
          <p:nvPr/>
        </p:nvSpPr>
        <p:spPr>
          <a:xfrm>
            <a:off x="459619" y="40224"/>
            <a:ext cx="8227181" cy="850911"/>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dk1"/>
              </a:buClr>
              <a:buSzPts val="4000"/>
              <a:buFont typeface="Arial Black"/>
              <a:buNone/>
            </a:pPr>
            <a:r>
              <a:rPr lang="en-US" sz="4000" b="1">
                <a:solidFill>
                  <a:schemeClr val="dk1"/>
                </a:solidFill>
                <a:latin typeface="Arial Black"/>
                <a:ea typeface="Arial Black"/>
                <a:cs typeface="Arial Black"/>
                <a:sym typeface="Arial Black"/>
              </a:rPr>
              <a:t>Training End</a:t>
            </a:r>
            <a:endParaRPr/>
          </a:p>
        </p:txBody>
      </p:sp>
    </p:spTree>
    <p:custDataLst>
      <p:tags r:id="rId1"/>
    </p:custDataLst>
    <p:extLst>
      <p:ext uri="{BB962C8B-B14F-4D97-AF65-F5344CB8AC3E}">
        <p14:creationId xmlns:p14="http://schemas.microsoft.com/office/powerpoint/2010/main" val="2564144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0126" y="40224"/>
            <a:ext cx="8993874"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Position </a:t>
            </a:r>
            <a:r>
              <a:rPr lang="en-US" sz="3600" b="1" dirty="0" smtClean="0">
                <a:solidFill>
                  <a:srgbClr val="1E4386"/>
                </a:solidFill>
                <a:latin typeface="Arial" panose="020B0604020202020204" pitchFamily="34" charset="0"/>
                <a:cs typeface="Arial" panose="020B0604020202020204" pitchFamily="34" charset="0"/>
              </a:rPr>
              <a:t>Control– </a:t>
            </a:r>
            <a:r>
              <a:rPr lang="en-US" sz="3600" b="1" dirty="0">
                <a:solidFill>
                  <a:srgbClr val="1E4386"/>
                </a:solidFill>
                <a:latin typeface="Arial" panose="020B0604020202020204" pitchFamily="34" charset="0"/>
                <a:cs typeface="Arial" panose="020B0604020202020204" pitchFamily="34" charset="0"/>
              </a:rPr>
              <a:t>Refresher  </a:t>
            </a:r>
          </a:p>
        </p:txBody>
      </p:sp>
      <p:grpSp>
        <p:nvGrpSpPr>
          <p:cNvPr id="5" name="Group 4"/>
          <p:cNvGrpSpPr/>
          <p:nvPr/>
        </p:nvGrpSpPr>
        <p:grpSpPr>
          <a:xfrm>
            <a:off x="1466705" y="2968854"/>
            <a:ext cx="6210590" cy="1986121"/>
            <a:chOff x="1262402" y="1531194"/>
            <a:chExt cx="6210590" cy="1986121"/>
          </a:xfrm>
        </p:grpSpPr>
        <p:sp>
          <p:nvSpPr>
            <p:cNvPr id="6" name="Oval 5"/>
            <p:cNvSpPr/>
            <p:nvPr/>
          </p:nvSpPr>
          <p:spPr>
            <a:xfrm>
              <a:off x="6112728" y="1531194"/>
              <a:ext cx="1360264" cy="1390493"/>
            </a:xfrm>
            <a:prstGeom prst="ellipse">
              <a:avLst/>
            </a:prstGeom>
            <a:solidFill>
              <a:srgbClr val="FFC000"/>
            </a:solidFill>
            <a:ln w="38100" cap="flat" cmpd="sng" algn="ctr">
              <a:solidFill>
                <a:srgbClr val="FFC000"/>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Cross 6"/>
            <p:cNvSpPr/>
            <p:nvPr/>
          </p:nvSpPr>
          <p:spPr>
            <a:xfrm>
              <a:off x="2850636" y="1983802"/>
              <a:ext cx="627233" cy="633532"/>
            </a:xfrm>
            <a:prstGeom prst="plus">
              <a:avLst>
                <a:gd name="adj" fmla="val 38223"/>
              </a:avLst>
            </a:prstGeom>
            <a:solidFill>
              <a:srgbClr val="09548E"/>
            </a:solidFill>
            <a:ln w="9525" cap="flat" cmpd="sng" algn="ctr">
              <a:solidFill>
                <a:srgbClr val="4472C4"/>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9548E"/>
                </a:solidFill>
                <a:effectLst/>
                <a:uLnTx/>
                <a:uFillTx/>
                <a:latin typeface="Calibri"/>
                <a:ea typeface="+mn-ea"/>
                <a:cs typeface="+mn-cs"/>
              </a:endParaRPr>
            </a:p>
          </p:txBody>
        </p:sp>
        <p:sp>
          <p:nvSpPr>
            <p:cNvPr id="8" name="Oval 7"/>
            <p:cNvSpPr/>
            <p:nvPr/>
          </p:nvSpPr>
          <p:spPr>
            <a:xfrm>
              <a:off x="3687565" y="1531195"/>
              <a:ext cx="1360264" cy="1390493"/>
            </a:xfrm>
            <a:prstGeom prst="ellipse">
              <a:avLst/>
            </a:prstGeom>
            <a:solidFill>
              <a:srgbClr val="FFC000"/>
            </a:solidFill>
            <a:ln w="38100" cap="flat" cmpd="sng" algn="ctr">
              <a:solidFill>
                <a:srgbClr val="FFC000"/>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5266662" y="2074484"/>
              <a:ext cx="627233" cy="151956"/>
            </a:xfrm>
            <a:prstGeom prst="rect">
              <a:avLst/>
            </a:prstGeom>
            <a:solidFill>
              <a:srgbClr val="09548E"/>
            </a:solidFill>
            <a:ln w="9525" cap="flat" cmpd="sng" algn="ctr">
              <a:solidFill>
                <a:srgbClr val="4472C4"/>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5266662" y="2389400"/>
              <a:ext cx="627233" cy="151956"/>
            </a:xfrm>
            <a:prstGeom prst="rect">
              <a:avLst/>
            </a:prstGeom>
            <a:solidFill>
              <a:srgbClr val="09548E"/>
            </a:solidFill>
            <a:ln w="9525" cap="flat" cmpd="sng" algn="ctr">
              <a:solidFill>
                <a:srgbClr val="0064A4"/>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4185588" y="1744081"/>
              <a:ext cx="416874" cy="992178"/>
              <a:chOff x="4669917" y="4112280"/>
              <a:chExt cx="416874" cy="992178"/>
            </a:xfrm>
            <a:solidFill>
              <a:sysClr val="window" lastClr="FFFFFF"/>
            </a:solidFill>
          </p:grpSpPr>
          <p:sp>
            <p:nvSpPr>
              <p:cNvPr id="25" name="Rounded Rectangle 24"/>
              <p:cNvSpPr/>
              <p:nvPr/>
            </p:nvSpPr>
            <p:spPr>
              <a:xfrm>
                <a:off x="4754557" y="4309113"/>
                <a:ext cx="242011" cy="436193"/>
              </a:xfrm>
              <a:prstGeom prst="roundRect">
                <a:avLst/>
              </a:prstGeom>
              <a:grp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Rounded Rectangle 25"/>
              <p:cNvSpPr/>
              <p:nvPr/>
            </p:nvSpPr>
            <p:spPr>
              <a:xfrm rot="7650925">
                <a:off x="4539618" y="4426716"/>
                <a:ext cx="336498" cy="75899"/>
              </a:xfrm>
              <a:prstGeom prst="roundRect">
                <a:avLst/>
              </a:prstGeom>
              <a:grp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Rounded Rectangle 26"/>
              <p:cNvSpPr/>
              <p:nvPr/>
            </p:nvSpPr>
            <p:spPr>
              <a:xfrm rot="5400000">
                <a:off x="4609043" y="4858568"/>
                <a:ext cx="391405" cy="100376"/>
              </a:xfrm>
              <a:prstGeom prst="roundRect">
                <a:avLst/>
              </a:prstGeom>
              <a:grp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Rounded Rectangle 27"/>
              <p:cNvSpPr/>
              <p:nvPr/>
            </p:nvSpPr>
            <p:spPr>
              <a:xfrm rot="5400000">
                <a:off x="4750678" y="4858568"/>
                <a:ext cx="391405" cy="100376"/>
              </a:xfrm>
              <a:prstGeom prst="roundRect">
                <a:avLst/>
              </a:prstGeom>
              <a:grp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4782305" y="4112280"/>
                <a:ext cx="176381" cy="176503"/>
              </a:xfrm>
              <a:prstGeom prst="ellipse">
                <a:avLst/>
              </a:prstGeom>
              <a:grp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Rounded Rectangle 29"/>
              <p:cNvSpPr/>
              <p:nvPr/>
            </p:nvSpPr>
            <p:spPr>
              <a:xfrm rot="14152741">
                <a:off x="4880593" y="4439382"/>
                <a:ext cx="336498" cy="75899"/>
              </a:xfrm>
              <a:prstGeom prst="roundRect">
                <a:avLst/>
              </a:prstGeom>
              <a:grp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2" name="Group 11"/>
            <p:cNvGrpSpPr/>
            <p:nvPr/>
          </p:nvGrpSpPr>
          <p:grpSpPr>
            <a:xfrm>
              <a:off x="6719666" y="1692757"/>
              <a:ext cx="417301" cy="943371"/>
              <a:chOff x="6719666" y="1729991"/>
              <a:chExt cx="417301" cy="943371"/>
            </a:xfrm>
          </p:grpSpPr>
          <p:sp>
            <p:nvSpPr>
              <p:cNvPr id="20" name="Rounded Rectangle 19"/>
              <p:cNvSpPr/>
              <p:nvPr/>
            </p:nvSpPr>
            <p:spPr>
              <a:xfrm>
                <a:off x="6720296" y="1908121"/>
                <a:ext cx="191403" cy="410829"/>
              </a:xfrm>
              <a:prstGeom prst="round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Rounded Rectangle 20"/>
              <p:cNvSpPr/>
              <p:nvPr/>
            </p:nvSpPr>
            <p:spPr>
              <a:xfrm rot="5400000">
                <a:off x="6905585" y="2441980"/>
                <a:ext cx="368646" cy="94118"/>
              </a:xfrm>
              <a:prstGeom prst="round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Oval 21"/>
              <p:cNvSpPr/>
              <p:nvPr/>
            </p:nvSpPr>
            <p:spPr>
              <a:xfrm>
                <a:off x="6719666" y="1729991"/>
                <a:ext cx="165385" cy="166240"/>
              </a:xfrm>
              <a:prstGeom prst="ellipse">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Rounded Rectangle 22"/>
              <p:cNvSpPr/>
              <p:nvPr/>
            </p:nvSpPr>
            <p:spPr>
              <a:xfrm rot="14152741">
                <a:off x="6792413" y="2023132"/>
                <a:ext cx="316931" cy="71166"/>
              </a:xfrm>
              <a:prstGeom prst="round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Rounded Rectangle 23"/>
              <p:cNvSpPr/>
              <p:nvPr/>
            </p:nvSpPr>
            <p:spPr>
              <a:xfrm rot="10800000">
                <a:off x="6753705" y="2234121"/>
                <a:ext cx="383261" cy="90529"/>
              </a:xfrm>
              <a:prstGeom prst="round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3" name="TextBox 12"/>
            <p:cNvSpPr txBox="1"/>
            <p:nvPr/>
          </p:nvSpPr>
          <p:spPr>
            <a:xfrm>
              <a:off x="1474200" y="3147983"/>
              <a:ext cx="958404"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Position</a:t>
              </a:r>
            </a:p>
          </p:txBody>
        </p:sp>
        <p:sp>
          <p:nvSpPr>
            <p:cNvPr id="14" name="TextBox 13"/>
            <p:cNvSpPr txBox="1"/>
            <p:nvPr/>
          </p:nvSpPr>
          <p:spPr>
            <a:xfrm>
              <a:off x="3959002" y="3140962"/>
              <a:ext cx="889859"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Person </a:t>
              </a:r>
            </a:p>
          </p:txBody>
        </p:sp>
        <p:sp>
          <p:nvSpPr>
            <p:cNvPr id="15" name="TextBox 14"/>
            <p:cNvSpPr txBox="1"/>
            <p:nvPr/>
          </p:nvSpPr>
          <p:spPr>
            <a:xfrm>
              <a:off x="6586174" y="3147983"/>
              <a:ext cx="508473"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Job</a:t>
              </a:r>
            </a:p>
          </p:txBody>
        </p:sp>
        <p:grpSp>
          <p:nvGrpSpPr>
            <p:cNvPr id="16" name="Group 15"/>
            <p:cNvGrpSpPr/>
            <p:nvPr/>
          </p:nvGrpSpPr>
          <p:grpSpPr>
            <a:xfrm>
              <a:off x="1262402" y="1531195"/>
              <a:ext cx="1360264" cy="1390493"/>
              <a:chOff x="1262402" y="1568429"/>
              <a:chExt cx="1360264" cy="1390493"/>
            </a:xfrm>
          </p:grpSpPr>
          <p:sp>
            <p:nvSpPr>
              <p:cNvPr id="18" name="Oval 17"/>
              <p:cNvSpPr/>
              <p:nvPr/>
            </p:nvSpPr>
            <p:spPr>
              <a:xfrm>
                <a:off x="1262402" y="1568429"/>
                <a:ext cx="1360264" cy="1390493"/>
              </a:xfrm>
              <a:prstGeom prst="ellipse">
                <a:avLst/>
              </a:prstGeom>
              <a:solidFill>
                <a:srgbClr val="FFC000"/>
              </a:solidFill>
              <a:ln w="38100" cap="flat" cmpd="sng" algn="ctr">
                <a:solidFill>
                  <a:srgbClr val="FFC000"/>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0246" y="1859235"/>
                <a:ext cx="484664" cy="862060"/>
              </a:xfrm>
              <a:prstGeom prst="rect">
                <a:avLst/>
              </a:prstGeom>
            </p:spPr>
          </p:pic>
        </p:gr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1373" y="1920584"/>
              <a:ext cx="484664" cy="862060"/>
            </a:xfrm>
            <a:prstGeom prst="rect">
              <a:avLst/>
            </a:prstGeom>
          </p:spPr>
        </p:pic>
      </p:grpSp>
      <p:sp>
        <p:nvSpPr>
          <p:cNvPr id="31" name="TextBox 30"/>
          <p:cNvSpPr txBox="1"/>
          <p:nvPr/>
        </p:nvSpPr>
        <p:spPr>
          <a:xfrm>
            <a:off x="0" y="1338031"/>
            <a:ext cx="9143999" cy="1261884"/>
          </a:xfrm>
          <a:prstGeom prst="rect">
            <a:avLst/>
          </a:prstGeom>
          <a:noFill/>
        </p:spPr>
        <p:txBody>
          <a:bodyPr wrap="square" rtlCol="0">
            <a:spAutoFit/>
          </a:bodyPr>
          <a:lstStyle/>
          <a:p>
            <a:pPr algn="ctr"/>
            <a:r>
              <a:rPr lang="en-US" sz="2200" dirty="0" smtClean="0"/>
              <a:t>There are 3 primary data components in UCPath </a:t>
            </a:r>
            <a:r>
              <a:rPr lang="en-US" sz="2200" b="1" dirty="0"/>
              <a:t>Position</a:t>
            </a:r>
            <a:r>
              <a:rPr lang="en-US" sz="2200" dirty="0"/>
              <a:t>, </a:t>
            </a:r>
            <a:r>
              <a:rPr lang="en-US" sz="2200" b="1" dirty="0"/>
              <a:t>Person</a:t>
            </a:r>
            <a:r>
              <a:rPr lang="en-US" sz="2200" dirty="0"/>
              <a:t> and </a:t>
            </a:r>
            <a:r>
              <a:rPr lang="en-US" sz="2200" b="1" dirty="0"/>
              <a:t>Job</a:t>
            </a:r>
            <a:r>
              <a:rPr lang="en-US" sz="2200" dirty="0"/>
              <a:t>. </a:t>
            </a:r>
          </a:p>
          <a:p>
            <a:pPr algn="ctr"/>
            <a:endParaRPr lang="en-US" b="1" dirty="0" smtClean="0"/>
          </a:p>
          <a:p>
            <a:pPr algn="ctr"/>
            <a:endParaRPr lang="en-US" b="1" dirty="0"/>
          </a:p>
          <a:p>
            <a:pPr algn="ctr"/>
            <a:r>
              <a:rPr lang="en-US" b="1" dirty="0"/>
              <a:t>When an employee is hired into a position, a job is created. </a:t>
            </a:r>
          </a:p>
        </p:txBody>
      </p:sp>
      <p:grpSp>
        <p:nvGrpSpPr>
          <p:cNvPr id="40" name="Group 39"/>
          <p:cNvGrpSpPr/>
          <p:nvPr/>
        </p:nvGrpSpPr>
        <p:grpSpPr>
          <a:xfrm>
            <a:off x="1053288" y="5038087"/>
            <a:ext cx="7184264" cy="1043965"/>
            <a:chOff x="1089484" y="5580537"/>
            <a:chExt cx="7052245" cy="1043965"/>
          </a:xfrm>
        </p:grpSpPr>
        <p:sp>
          <p:nvSpPr>
            <p:cNvPr id="35" name="TextBox 34"/>
            <p:cNvSpPr txBox="1"/>
            <p:nvPr/>
          </p:nvSpPr>
          <p:spPr>
            <a:xfrm>
              <a:off x="1169871" y="5623050"/>
              <a:ext cx="2019014" cy="523220"/>
            </a:xfrm>
            <a:prstGeom prst="rect">
              <a:avLst/>
            </a:prstGeom>
            <a:noFill/>
          </p:spPr>
          <p:txBody>
            <a:bodyPr wrap="square" rtlCol="0">
              <a:spAutoFit/>
            </a:bodyPr>
            <a:lstStyle/>
            <a:p>
              <a:pPr algn="ctr"/>
              <a:r>
                <a:rPr lang="en-US" sz="1400" i="1" dirty="0"/>
                <a:t>Administrative Assistant</a:t>
              </a:r>
            </a:p>
          </p:txBody>
        </p:sp>
        <p:sp>
          <p:nvSpPr>
            <p:cNvPr id="36" name="TextBox 35"/>
            <p:cNvSpPr txBox="1"/>
            <p:nvPr/>
          </p:nvSpPr>
          <p:spPr>
            <a:xfrm>
              <a:off x="3783299" y="5621222"/>
              <a:ext cx="1602089" cy="523220"/>
            </a:xfrm>
            <a:prstGeom prst="rect">
              <a:avLst/>
            </a:prstGeom>
            <a:noFill/>
          </p:spPr>
          <p:txBody>
            <a:bodyPr wrap="square" rtlCol="0">
              <a:spAutoFit/>
            </a:bodyPr>
            <a:lstStyle/>
            <a:p>
              <a:pPr algn="ctr"/>
              <a:r>
                <a:rPr lang="en-US" sz="1400" i="1" dirty="0"/>
                <a:t>Employee - John Jones </a:t>
              </a:r>
            </a:p>
          </p:txBody>
        </p:sp>
        <p:sp>
          <p:nvSpPr>
            <p:cNvPr id="37" name="TextBox 36"/>
            <p:cNvSpPr txBox="1"/>
            <p:nvPr/>
          </p:nvSpPr>
          <p:spPr>
            <a:xfrm>
              <a:off x="6158583" y="5621222"/>
              <a:ext cx="1602089" cy="738664"/>
            </a:xfrm>
            <a:prstGeom prst="rect">
              <a:avLst/>
            </a:prstGeom>
            <a:noFill/>
          </p:spPr>
          <p:txBody>
            <a:bodyPr wrap="square" rtlCol="0">
              <a:spAutoFit/>
            </a:bodyPr>
            <a:lstStyle/>
            <a:p>
              <a:pPr algn="ctr"/>
              <a:r>
                <a:rPr lang="en-US" sz="1400" i="1" dirty="0"/>
                <a:t>John Jones - Administrative Assistant</a:t>
              </a:r>
            </a:p>
          </p:txBody>
        </p:sp>
        <p:cxnSp>
          <p:nvCxnSpPr>
            <p:cNvPr id="38" name="Straight Connector 37"/>
            <p:cNvCxnSpPr/>
            <p:nvPr/>
          </p:nvCxnSpPr>
          <p:spPr>
            <a:xfrm flipV="1">
              <a:off x="1089484" y="6624501"/>
              <a:ext cx="7052245"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1089484" y="5580537"/>
              <a:ext cx="7052245" cy="1"/>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3797532" y="2671256"/>
            <a:ext cx="4556759" cy="3221673"/>
          </a:xfrm>
          <a:prstGeom prst="rect">
            <a:avLst/>
          </a:prstGeom>
          <a:noFill/>
          <a:ln w="19050">
            <a:solidFill>
              <a:srgbClr val="FF00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9658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14" y="1108168"/>
            <a:ext cx="8366760" cy="2908020"/>
          </a:xfrm>
        </p:spPr>
        <p:txBody>
          <a:bodyPr vert="horz" lIns="91440" tIns="45720" rIns="91440" bIns="45720" rtlCol="0" anchor="ctr">
            <a:noAutofit/>
          </a:bodyPr>
          <a:lstStyle/>
          <a:p>
            <a:pPr algn="l">
              <a:spcBef>
                <a:spcPct val="20000"/>
              </a:spcBef>
              <a:buFont typeface="Arial"/>
            </a:pPr>
            <a:r>
              <a:rPr lang="en-US" sz="4800"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Navigating to Workforce Job Summary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480" y="3320610"/>
            <a:ext cx="2982539" cy="2624635"/>
          </a:xfrm>
          <a:prstGeom prst="rect">
            <a:avLst/>
          </a:prstGeom>
        </p:spPr>
      </p:pic>
    </p:spTree>
    <p:custDataLst>
      <p:tags r:id="rId1"/>
    </p:custDataLst>
    <p:extLst>
      <p:ext uri="{BB962C8B-B14F-4D97-AF65-F5344CB8AC3E}">
        <p14:creationId xmlns:p14="http://schemas.microsoft.com/office/powerpoint/2010/main" val="822401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Use this page to view</a:t>
            </a:r>
            <a:r>
              <a:rPr lang="en-US" b="1" dirty="0" smtClean="0"/>
              <a:t> employee job history.</a:t>
            </a:r>
          </a:p>
          <a:p>
            <a:r>
              <a:rPr lang="en-US" dirty="0" smtClean="0"/>
              <a:t> Each row of information relates to an entry/change to the employee’s job record. </a:t>
            </a:r>
          </a:p>
          <a:p>
            <a:pPr lvl="1"/>
            <a:r>
              <a:rPr lang="en-US" i="1" dirty="0" smtClean="0"/>
              <a:t>For example:</a:t>
            </a:r>
            <a:r>
              <a:rPr lang="en-US" dirty="0" smtClean="0"/>
              <a:t> hire date, pay rate changes, and other data changes. </a:t>
            </a:r>
          </a:p>
          <a:p>
            <a:endParaRPr lang="en-US" dirty="0"/>
          </a:p>
        </p:txBody>
      </p:sp>
      <p:sp>
        <p:nvSpPr>
          <p:cNvPr id="3" name="Title 2"/>
          <p:cNvSpPr>
            <a:spLocks noGrp="1"/>
          </p:cNvSpPr>
          <p:nvPr>
            <p:ph type="title"/>
          </p:nvPr>
        </p:nvSpPr>
        <p:spPr>
          <a:xfrm>
            <a:off x="110283" y="121584"/>
            <a:ext cx="8125935" cy="623163"/>
          </a:xfrm>
        </p:spPr>
        <p:txBody>
          <a:bodyPr vert="horz" lIns="91440" tIns="45720" rIns="91440" bIns="45720" rtlCol="0" anchor="ctr">
            <a:noAutofit/>
          </a:bodyPr>
          <a:lstStyle/>
          <a:p>
            <a:r>
              <a:rPr lang="en-US" sz="3600" dirty="0"/>
              <a:t>Workforce Job Summary</a:t>
            </a:r>
          </a:p>
        </p:txBody>
      </p:sp>
      <p:pic>
        <p:nvPicPr>
          <p:cNvPr id="4" name="Picture 3" descr="How to Get a Data Entry Job: 12 Steps (with Pictures) - wikiHo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417" y="3477469"/>
            <a:ext cx="3534534" cy="2650901"/>
          </a:xfrm>
          <a:prstGeom prst="rect">
            <a:avLst/>
          </a:prstGeom>
        </p:spPr>
      </p:pic>
    </p:spTree>
    <p:custDataLst>
      <p:tags r:id="rId1"/>
    </p:custDataLst>
    <p:extLst>
      <p:ext uri="{BB962C8B-B14F-4D97-AF65-F5344CB8AC3E}">
        <p14:creationId xmlns:p14="http://schemas.microsoft.com/office/powerpoint/2010/main" val="1850421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748" y="1119116"/>
            <a:ext cx="8705088" cy="2021576"/>
          </a:xfrm>
        </p:spPr>
        <p:txBody>
          <a:bodyPr>
            <a:normAutofit/>
          </a:bodyPr>
          <a:lstStyle/>
          <a:p>
            <a:r>
              <a:rPr lang="en-US" sz="2800" b="1" dirty="0" smtClean="0"/>
              <a:t>The Workforce Job Summary page is security enabled </a:t>
            </a:r>
            <a:r>
              <a:rPr lang="en-US" sz="2800" dirty="0" smtClean="0"/>
              <a:t>and will only allow you to search and review employees you have </a:t>
            </a:r>
            <a:r>
              <a:rPr lang="en-US" sz="2800" dirty="0"/>
              <a:t>R</a:t>
            </a:r>
            <a:r>
              <a:rPr lang="en-US" sz="2800" dirty="0" smtClean="0"/>
              <a:t>ow level access to.</a:t>
            </a:r>
            <a:endParaRPr lang="en-US" sz="2800" dirty="0"/>
          </a:p>
        </p:txBody>
      </p:sp>
      <p:sp>
        <p:nvSpPr>
          <p:cNvPr id="3" name="Title 2"/>
          <p:cNvSpPr>
            <a:spLocks noGrp="1"/>
          </p:cNvSpPr>
          <p:nvPr>
            <p:ph type="title"/>
          </p:nvPr>
        </p:nvSpPr>
        <p:spPr>
          <a:xfrm>
            <a:off x="14748" y="76757"/>
            <a:ext cx="9007332" cy="623163"/>
          </a:xfrm>
        </p:spPr>
        <p:txBody>
          <a:bodyPr vert="horz" lIns="91440" tIns="45720" rIns="91440" bIns="45720" rtlCol="0" anchor="ctr">
            <a:noAutofit/>
          </a:bodyPr>
          <a:lstStyle/>
          <a:p>
            <a:r>
              <a:rPr lang="en-US" sz="3200" dirty="0"/>
              <a:t>Searching in Workforce Job Summary</a:t>
            </a:r>
          </a:p>
        </p:txBody>
      </p:sp>
      <p:pic>
        <p:nvPicPr>
          <p:cNvPr id="4" name="Picture 3"/>
          <p:cNvPicPr>
            <a:picLocks noChangeAspect="1"/>
          </p:cNvPicPr>
          <p:nvPr/>
        </p:nvPicPr>
        <p:blipFill>
          <a:blip r:embed="rId3"/>
          <a:stretch>
            <a:fillRect/>
          </a:stretch>
        </p:blipFill>
        <p:spPr>
          <a:xfrm>
            <a:off x="1742680" y="2599881"/>
            <a:ext cx="4968361" cy="3604976"/>
          </a:xfrm>
          <a:prstGeom prst="rect">
            <a:avLst/>
          </a:prstGeom>
          <a:ln>
            <a:solidFill>
              <a:schemeClr val="tx1"/>
            </a:solidFill>
          </a:ln>
          <a:effectLst>
            <a:outerShdw blurRad="50800" dist="38100" dir="8100000" sx="101000" sy="101000" algn="tr" rotWithShape="0">
              <a:prstClr val="black">
                <a:alpha val="40000"/>
              </a:prstClr>
            </a:outerShdw>
          </a:effectLst>
        </p:spPr>
      </p:pic>
      <p:sp>
        <p:nvSpPr>
          <p:cNvPr id="5" name="Text Box 348" descr="5%"/>
          <p:cNvSpPr txBox="1">
            <a:spLocks noChangeArrowheads="1"/>
          </p:cNvSpPr>
          <p:nvPr/>
        </p:nvSpPr>
        <p:spPr bwMode="auto">
          <a:xfrm>
            <a:off x="5703805" y="3140692"/>
            <a:ext cx="3003467" cy="843264"/>
          </a:xfrm>
          <a:prstGeom prst="rect">
            <a:avLst/>
          </a:prstGeom>
          <a:solidFill>
            <a:srgbClr val="F7EB5F"/>
          </a:solidFill>
          <a:ln w="25400" cap="sq" cmpd="sng" algn="ctr">
            <a:solidFill>
              <a:srgbClr val="0070C0"/>
            </a:solidFill>
            <a:prstDash val="solid"/>
            <a:tailEnd type="triangle" w="lg" len="lg"/>
          </a:ln>
          <a:effectLst/>
          <a:extLst/>
        </p:spPr>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a:lnSpc>
                <a:spcPts val="1200"/>
              </a:lnSpc>
              <a:defRPr sz="1100" kern="0">
                <a:solidFill>
                  <a:srgbClr val="000000"/>
                </a:solidFill>
                <a:latin typeface="Arial" panose="020B0604020202020204" pitchFamily="34" charset="0"/>
                <a:ea typeface="Times New Roman"/>
                <a:cs typeface="Arial" panose="020B0604020202020204" pitchFamily="34" charset="0"/>
              </a:defRPr>
            </a:lvl1pPr>
          </a:lstStyle>
          <a:p>
            <a:r>
              <a:rPr lang="en-US" sz="1200" dirty="0" smtClean="0"/>
              <a:t>Use any of the available search fields to find specific employees, or a group of employees in a specific department or organization.</a:t>
            </a:r>
            <a:endParaRPr lang="en-US" sz="1200" dirty="0"/>
          </a:p>
        </p:txBody>
      </p:sp>
    </p:spTree>
    <p:custDataLst>
      <p:tags r:id="rId1"/>
    </p:custDataLst>
    <p:extLst>
      <p:ext uri="{BB962C8B-B14F-4D97-AF65-F5344CB8AC3E}">
        <p14:creationId xmlns:p14="http://schemas.microsoft.com/office/powerpoint/2010/main" val="19625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6630" y="1152767"/>
            <a:ext cx="8705088" cy="816352"/>
          </a:xfrm>
        </p:spPr>
        <p:txBody>
          <a:bodyPr>
            <a:normAutofit lnSpcReduction="10000"/>
          </a:bodyPr>
          <a:lstStyle/>
          <a:p>
            <a:r>
              <a:rPr lang="en-US" sz="2400" b="1" u="sng" dirty="0" smtClean="0"/>
              <a:t>Navigation: </a:t>
            </a:r>
            <a:r>
              <a:rPr lang="en-US" sz="2400" dirty="0" smtClean="0"/>
              <a:t>PeopleSoft Menu &gt; Workforce Administration &gt; Job Information &gt; Review Job Information &gt; </a:t>
            </a:r>
            <a:r>
              <a:rPr lang="en-US" sz="2400" b="1" dirty="0" smtClean="0"/>
              <a:t>Workforce Job Summary</a:t>
            </a:r>
            <a:endParaRPr lang="en-US" sz="2400" b="1" dirty="0"/>
          </a:p>
        </p:txBody>
      </p:sp>
      <p:sp>
        <p:nvSpPr>
          <p:cNvPr id="3" name="Title 2"/>
          <p:cNvSpPr>
            <a:spLocks noGrp="1"/>
          </p:cNvSpPr>
          <p:nvPr>
            <p:ph type="title"/>
          </p:nvPr>
        </p:nvSpPr>
        <p:spPr/>
        <p:txBody>
          <a:bodyPr vert="horz" lIns="91440" tIns="45720" rIns="91440" bIns="45720" rtlCol="0" anchor="ctr">
            <a:noAutofit/>
          </a:bodyPr>
          <a:lstStyle/>
          <a:p>
            <a:r>
              <a:rPr lang="en-US" sz="3200" dirty="0"/>
              <a:t>Workforce Job Summary  (cont’d)</a:t>
            </a:r>
          </a:p>
        </p:txBody>
      </p:sp>
      <p:pic>
        <p:nvPicPr>
          <p:cNvPr id="6" name="Picture 5"/>
          <p:cNvPicPr>
            <a:picLocks noChangeAspect="1"/>
          </p:cNvPicPr>
          <p:nvPr/>
        </p:nvPicPr>
        <p:blipFill>
          <a:blip r:embed="rId4"/>
          <a:stretch>
            <a:fillRect/>
          </a:stretch>
        </p:blipFill>
        <p:spPr>
          <a:xfrm>
            <a:off x="1881317" y="2327851"/>
            <a:ext cx="5142246" cy="3652227"/>
          </a:xfrm>
          <a:prstGeom prst="rect">
            <a:avLst/>
          </a:prstGeom>
          <a:ln>
            <a:solidFill>
              <a:schemeClr val="tx1"/>
            </a:solidFill>
          </a:ln>
        </p:spPr>
      </p:pic>
      <p:pic>
        <p:nvPicPr>
          <p:cNvPr id="1026" name="Picture 2" descr="C:\Users\arriver2\AppData\Local\Temp\SNAGHTML47c81f5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384" y="2101600"/>
            <a:ext cx="6950897" cy="42060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214651" y="3209583"/>
            <a:ext cx="4121624" cy="17742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Box 348" descr="5%"/>
          <p:cNvSpPr txBox="1">
            <a:spLocks noChangeArrowheads="1"/>
          </p:cNvSpPr>
          <p:nvPr/>
        </p:nvSpPr>
        <p:spPr bwMode="auto">
          <a:xfrm>
            <a:off x="5821233" y="2063937"/>
            <a:ext cx="3200847" cy="843264"/>
          </a:xfrm>
          <a:prstGeom prst="rect">
            <a:avLst/>
          </a:prstGeom>
          <a:solidFill>
            <a:srgbClr val="F7EB5F"/>
          </a:solidFill>
          <a:ln w="25400" cap="sq" cmpd="sng" algn="ctr">
            <a:solidFill>
              <a:srgbClr val="0070C0"/>
            </a:solidFill>
            <a:prstDash val="solid"/>
            <a:tailEnd type="triangle" w="lg" len="lg"/>
          </a:ln>
          <a:effectLst/>
          <a:extLst/>
        </p:spPr>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a:lnSpc>
                <a:spcPts val="1200"/>
              </a:lnSpc>
              <a:defRPr sz="1100" kern="0">
                <a:solidFill>
                  <a:srgbClr val="000000"/>
                </a:solidFill>
                <a:latin typeface="Arial" panose="020B0604020202020204" pitchFamily="34" charset="0"/>
                <a:ea typeface="Times New Roman"/>
                <a:cs typeface="Arial" panose="020B0604020202020204" pitchFamily="34" charset="0"/>
              </a:defRPr>
            </a:lvl1pPr>
          </a:lstStyle>
          <a:p>
            <a:r>
              <a:rPr lang="en-US" sz="1200" dirty="0"/>
              <a:t>The header, above </a:t>
            </a:r>
            <a:r>
              <a:rPr lang="en-US" sz="1200" b="1" dirty="0" smtClean="0"/>
              <a:t>Job Information </a:t>
            </a:r>
            <a:r>
              <a:rPr lang="en-US" sz="1200" dirty="0" smtClean="0"/>
              <a:t>section</a:t>
            </a:r>
            <a:r>
              <a:rPr lang="en-US" sz="1200" dirty="0"/>
              <a:t>, displays the employee’s statuses, indicates which job is the </a:t>
            </a:r>
            <a:r>
              <a:rPr lang="en-US" sz="1200" b="1" dirty="0"/>
              <a:t>Primary </a:t>
            </a:r>
            <a:r>
              <a:rPr lang="en-US" sz="1200" b="1" dirty="0" smtClean="0"/>
              <a:t>Job, Hire Date, </a:t>
            </a:r>
            <a:r>
              <a:rPr lang="en-US" sz="1200" dirty="0"/>
              <a:t>and, if applicable, the </a:t>
            </a:r>
            <a:r>
              <a:rPr lang="en-US" sz="1200" b="1" dirty="0"/>
              <a:t>Termination Date </a:t>
            </a:r>
            <a:r>
              <a:rPr lang="en-US" sz="1200" dirty="0"/>
              <a:t>of the assignment.</a:t>
            </a:r>
          </a:p>
        </p:txBody>
      </p:sp>
    </p:spTree>
    <p:custDataLst>
      <p:tags r:id="rId1"/>
    </p:custDataLst>
    <p:extLst>
      <p:ext uri="{BB962C8B-B14F-4D97-AF65-F5344CB8AC3E}">
        <p14:creationId xmlns:p14="http://schemas.microsoft.com/office/powerpoint/2010/main" val="145400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9" name="Google Shape;119;p2"/>
          <p:cNvSpPr txBox="1">
            <a:spLocks noGrp="1"/>
          </p:cNvSpPr>
          <p:nvPr>
            <p:ph type="body" idx="3"/>
          </p:nvPr>
        </p:nvSpPr>
        <p:spPr>
          <a:xfrm>
            <a:off x="475488" y="2195512"/>
            <a:ext cx="4114800" cy="397668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800"/>
              <a:buFont typeface="Arial"/>
              <a:buChar char="•"/>
            </a:pPr>
            <a:r>
              <a:rPr lang="en-US" sz="2800" b="1" dirty="0" smtClean="0"/>
              <a:t>Name: </a:t>
            </a:r>
            <a:r>
              <a:rPr lang="en-US" sz="2800" b="0" dirty="0" smtClean="0"/>
              <a:t>Angel Rivera</a:t>
            </a:r>
            <a:endParaRPr b="0" dirty="0"/>
          </a:p>
          <a:p>
            <a:pPr marL="342900" lvl="0" indent="-342900" algn="l" rtl="0">
              <a:spcBef>
                <a:spcPts val="560"/>
              </a:spcBef>
              <a:spcAft>
                <a:spcPts val="0"/>
              </a:spcAft>
              <a:buClr>
                <a:schemeClr val="dk1"/>
              </a:buClr>
              <a:buSzPts val="2800"/>
              <a:buFont typeface="Arial"/>
              <a:buChar char="•"/>
            </a:pPr>
            <a:r>
              <a:rPr lang="en-US" sz="2800" b="1" dirty="0" smtClean="0"/>
              <a:t>UCI Role</a:t>
            </a:r>
            <a:r>
              <a:rPr lang="en-US" sz="2800" dirty="0" smtClean="0"/>
              <a:t>: </a:t>
            </a:r>
            <a:r>
              <a:rPr lang="en-US" sz="2800" b="0" dirty="0" smtClean="0"/>
              <a:t>T</a:t>
            </a:r>
            <a:r>
              <a:rPr lang="en-US" sz="2800" b="0" dirty="0" smtClean="0"/>
              <a:t>raining Lead</a:t>
            </a:r>
            <a:endParaRPr b="0" dirty="0"/>
          </a:p>
          <a:p>
            <a:pPr marL="342900" lvl="0" indent="-342900" algn="l" rtl="0">
              <a:spcBef>
                <a:spcPts val="560"/>
              </a:spcBef>
              <a:spcAft>
                <a:spcPts val="0"/>
              </a:spcAft>
              <a:buClr>
                <a:schemeClr val="dk1"/>
              </a:buClr>
              <a:buSzPts val="2800"/>
              <a:buFont typeface="Arial"/>
              <a:buChar char="•"/>
            </a:pPr>
            <a:r>
              <a:rPr lang="en-US" sz="2800" b="0" dirty="0" smtClean="0"/>
              <a:t>2 Years in UCPath</a:t>
            </a:r>
          </a:p>
          <a:p>
            <a:pPr marL="342900" lvl="0" indent="-342900" algn="l" rtl="0">
              <a:spcBef>
                <a:spcPts val="560"/>
              </a:spcBef>
              <a:spcAft>
                <a:spcPts val="0"/>
              </a:spcAft>
              <a:buClr>
                <a:schemeClr val="dk1"/>
              </a:buClr>
              <a:buSzPts val="2800"/>
              <a:buFont typeface="Arial"/>
              <a:buChar char="•"/>
            </a:pPr>
            <a:r>
              <a:rPr lang="en-US" sz="2800" b="0" dirty="0" smtClean="0"/>
              <a:t>10 </a:t>
            </a:r>
            <a:r>
              <a:rPr lang="en-US" sz="2800" b="0" dirty="0" smtClean="0"/>
              <a:t>Years of PeopleSoft related experience.</a:t>
            </a:r>
            <a:endParaRPr b="0" dirty="0"/>
          </a:p>
        </p:txBody>
      </p:sp>
      <p:sp>
        <p:nvSpPr>
          <p:cNvPr id="120" name="Google Shape;120;p2"/>
          <p:cNvSpPr txBox="1">
            <a:spLocks noGrp="1"/>
          </p:cNvSpPr>
          <p:nvPr>
            <p:ph type="body" idx="4"/>
          </p:nvPr>
        </p:nvSpPr>
        <p:spPr>
          <a:xfrm>
            <a:off x="475488" y="1371600"/>
            <a:ext cx="4114800" cy="82391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None/>
            </a:pPr>
            <a:r>
              <a:rPr lang="en-US" sz="3200"/>
              <a:t>Instructor </a:t>
            </a:r>
            <a:endParaRPr/>
          </a:p>
        </p:txBody>
      </p:sp>
      <p:sp>
        <p:nvSpPr>
          <p:cNvPr id="121" name="Google Shape;121;p2"/>
          <p:cNvSpPr txBox="1">
            <a:spLocks noGrp="1"/>
          </p:cNvSpPr>
          <p:nvPr>
            <p:ph type="title"/>
          </p:nvPr>
        </p:nvSpPr>
        <p:spPr>
          <a:xfrm>
            <a:off x="393192" y="5866"/>
            <a:ext cx="8366760" cy="96012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4000"/>
              <a:buFont typeface="Arial Black"/>
              <a:buNone/>
            </a:pPr>
            <a:r>
              <a:rPr lang="en-US"/>
              <a:t>Introductions </a:t>
            </a:r>
            <a:endParaRPr/>
          </a:p>
        </p:txBody>
      </p:sp>
      <p:pic>
        <p:nvPicPr>
          <p:cNvPr id="122" name="Google Shape;122;p2">
            <a:hlinkClick r:id="rId4" action="ppaction://hlinksldjump"/>
          </p:cNvPr>
          <p:cNvPicPr preferRelativeResize="0"/>
          <p:nvPr/>
        </p:nvPicPr>
        <p:blipFill rotWithShape="1">
          <a:blip r:embed="rId5">
            <a:alphaModFix/>
          </a:blip>
          <a:srcRect b="10636"/>
          <a:stretch/>
        </p:blipFill>
        <p:spPr>
          <a:xfrm>
            <a:off x="8515030" y="77986"/>
            <a:ext cx="537530" cy="518160"/>
          </a:xfrm>
          <a:prstGeom prst="rect">
            <a:avLst/>
          </a:prstGeom>
          <a:noFill/>
          <a:ln>
            <a:no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4719" y="1371600"/>
            <a:ext cx="4099076" cy="4256874"/>
          </a:xfrm>
          <a:prstGeom prst="rect">
            <a:avLst/>
          </a:prstGeom>
        </p:spPr>
      </p:pic>
    </p:spTree>
    <p:custDataLst>
      <p:tags r:id="rId1"/>
    </p:custDataLst>
    <p:extLst>
      <p:ext uri="{BB962C8B-B14F-4D97-AF65-F5344CB8AC3E}">
        <p14:creationId xmlns:p14="http://schemas.microsoft.com/office/powerpoint/2010/main" val="29838159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748" y="76757"/>
            <a:ext cx="9129252" cy="623163"/>
          </a:xfrm>
        </p:spPr>
        <p:txBody>
          <a:bodyPr>
            <a:normAutofit fontScale="90000"/>
          </a:bodyPr>
          <a:lstStyle/>
          <a:p>
            <a:r>
              <a:rPr lang="en-US" dirty="0" smtClean="0"/>
              <a:t>Workforce Job Sum VS. Person Org Sum</a:t>
            </a:r>
            <a:endParaRPr lang="en-US" dirty="0"/>
          </a:p>
        </p:txBody>
      </p:sp>
      <p:sp>
        <p:nvSpPr>
          <p:cNvPr id="4" name="Rectangle 3"/>
          <p:cNvSpPr/>
          <p:nvPr/>
        </p:nvSpPr>
        <p:spPr>
          <a:xfrm>
            <a:off x="368490" y="1760561"/>
            <a:ext cx="3575713" cy="4367284"/>
          </a:xfrm>
          <a:prstGeom prst="rect">
            <a:avLst/>
          </a:prstGeom>
          <a:solidFill>
            <a:schemeClr val="accent1">
              <a:lumMod val="5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dirty="0" smtClean="0"/>
              <a:t>Displays complete Employee Job History (No earlier than 12/1).</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Record of changes to various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smtClean="0"/>
              <a:t>Security enabled search page</a:t>
            </a:r>
            <a:r>
              <a:rPr lang="en-US" dirty="0" smtClean="0"/>
              <a:t>– can only view employees you have been assigned access to.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Displays current &amp; historical compensation history.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Job data details are spread across different tabs.</a:t>
            </a:r>
            <a:endParaRPr lang="en-US" dirty="0"/>
          </a:p>
        </p:txBody>
      </p:sp>
      <p:sp>
        <p:nvSpPr>
          <p:cNvPr id="5" name="Rectangle 4"/>
          <p:cNvSpPr/>
          <p:nvPr/>
        </p:nvSpPr>
        <p:spPr>
          <a:xfrm>
            <a:off x="5393141" y="1760561"/>
            <a:ext cx="3479041" cy="4367284"/>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dirty="0" smtClean="0"/>
              <a:t>Includes </a:t>
            </a:r>
            <a:r>
              <a:rPr lang="en-US" b="1" u="sng" dirty="0" smtClean="0"/>
              <a:t>current</a:t>
            </a:r>
            <a:r>
              <a:rPr lang="en-US" dirty="0" smtClean="0"/>
              <a:t> basic job data information.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Does not display historical job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Page is not security enabled  - can view </a:t>
            </a:r>
            <a:r>
              <a:rPr lang="en-US" b="1" u="sng" dirty="0" smtClean="0"/>
              <a:t>any</a:t>
            </a:r>
            <a:r>
              <a:rPr lang="en-US" dirty="0" smtClean="0"/>
              <a:t> employee across any UC Location.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Does not display compensation details.</a:t>
            </a:r>
          </a:p>
          <a:p>
            <a:pPr marL="285750" indent="-285750">
              <a:buFont typeface="Arial" panose="020B0604020202020204" pitchFamily="34" charset="0"/>
              <a:buChar char="•"/>
            </a:pPr>
            <a:r>
              <a:rPr lang="en-US" dirty="0" smtClean="0"/>
              <a:t>Allows user to view all employee job records.</a:t>
            </a:r>
            <a:endParaRPr lang="en-US" dirty="0"/>
          </a:p>
        </p:txBody>
      </p:sp>
      <p:sp>
        <p:nvSpPr>
          <p:cNvPr id="6" name="TextBox 5"/>
          <p:cNvSpPr txBox="1"/>
          <p:nvPr/>
        </p:nvSpPr>
        <p:spPr>
          <a:xfrm>
            <a:off x="252482" y="1187357"/>
            <a:ext cx="3807727" cy="523220"/>
          </a:xfrm>
          <a:prstGeom prst="rect">
            <a:avLst/>
          </a:prstGeom>
          <a:noFill/>
        </p:spPr>
        <p:txBody>
          <a:bodyPr wrap="square" rtlCol="0">
            <a:spAutoFit/>
          </a:bodyPr>
          <a:lstStyle/>
          <a:p>
            <a:pPr algn="ctr"/>
            <a:r>
              <a:rPr lang="en-US" sz="2800" b="1" dirty="0" smtClean="0"/>
              <a:t>Workforce Job Summary</a:t>
            </a:r>
            <a:endParaRPr lang="en-US" sz="2800" b="1" dirty="0"/>
          </a:p>
        </p:txBody>
      </p:sp>
      <p:sp>
        <p:nvSpPr>
          <p:cNvPr id="7" name="TextBox 6"/>
          <p:cNvSpPr txBox="1"/>
          <p:nvPr/>
        </p:nvSpPr>
        <p:spPr>
          <a:xfrm>
            <a:off x="5326041" y="1193873"/>
            <a:ext cx="3546142" cy="523220"/>
          </a:xfrm>
          <a:prstGeom prst="rect">
            <a:avLst/>
          </a:prstGeom>
          <a:noFill/>
        </p:spPr>
        <p:txBody>
          <a:bodyPr wrap="square" rtlCol="0">
            <a:spAutoFit/>
          </a:bodyPr>
          <a:lstStyle/>
          <a:p>
            <a:pPr algn="ctr"/>
            <a:r>
              <a:rPr lang="en-US" sz="2800" b="1" dirty="0" smtClean="0"/>
              <a:t>Person Org. Summary</a:t>
            </a:r>
            <a:endParaRPr lang="en-US" sz="2800" b="1" dirty="0"/>
          </a:p>
        </p:txBody>
      </p:sp>
      <p:sp>
        <p:nvSpPr>
          <p:cNvPr id="8" name="Rectangle 7"/>
          <p:cNvSpPr/>
          <p:nvPr/>
        </p:nvSpPr>
        <p:spPr>
          <a:xfrm>
            <a:off x="4084850" y="2967335"/>
            <a:ext cx="1099404"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VS.</a:t>
            </a:r>
          </a:p>
        </p:txBody>
      </p:sp>
    </p:spTree>
    <p:custDataLst>
      <p:tags r:id="rId1"/>
    </p:custDataLst>
    <p:extLst>
      <p:ext uri="{BB962C8B-B14F-4D97-AF65-F5344CB8AC3E}">
        <p14:creationId xmlns:p14="http://schemas.microsoft.com/office/powerpoint/2010/main" val="3917079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95" y="876207"/>
            <a:ext cx="8569636" cy="2908020"/>
          </a:xfrm>
        </p:spPr>
        <p:txBody>
          <a:bodyPr vert="horz" lIns="91440" tIns="45720" rIns="91440" bIns="45720" rtlCol="0" anchor="ctr">
            <a:noAutofit/>
          </a:bodyPr>
          <a:lstStyle/>
          <a:p>
            <a:pPr algn="l">
              <a:spcBef>
                <a:spcPct val="20000"/>
              </a:spcBef>
              <a:buFont typeface="Arial"/>
            </a:pPr>
            <a:r>
              <a:rPr lang="en-US" sz="5400" dirty="0" smtClean="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Using </a:t>
            </a:r>
            <a:r>
              <a:rPr lang="en-US" sz="5400"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Smart HR Templates</a:t>
            </a:r>
          </a:p>
        </p:txBody>
      </p:sp>
      <p:pic>
        <p:nvPicPr>
          <p:cNvPr id="3" name="Picture 2" descr="New Hire Documents | Live Transfer Leads, Call Centers For Hire &amp; Work From Home Job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028" y="3042744"/>
            <a:ext cx="3168869" cy="3168869"/>
          </a:xfrm>
          <a:prstGeom prst="rect">
            <a:avLst/>
          </a:prstGeom>
        </p:spPr>
      </p:pic>
    </p:spTree>
    <p:custDataLst>
      <p:tags r:id="rId1"/>
    </p:custDataLst>
    <p:extLst>
      <p:ext uri="{BB962C8B-B14F-4D97-AF65-F5344CB8AC3E}">
        <p14:creationId xmlns:p14="http://schemas.microsoft.com/office/powerpoint/2010/main" val="162481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84632" y="2491084"/>
            <a:ext cx="8229600" cy="2046082"/>
          </a:xfrm>
        </p:spPr>
        <p:txBody>
          <a:bodyPr>
            <a:normAutofit lnSpcReduction="10000"/>
          </a:bodyPr>
          <a:lstStyle/>
          <a:p>
            <a:r>
              <a:rPr lang="en-US" sz="2400" dirty="0" smtClean="0"/>
              <a:t>Assists in choosing the correct template and the corresponding reason code.</a:t>
            </a:r>
            <a:endParaRPr lang="en-US" sz="2400" dirty="0"/>
          </a:p>
          <a:p>
            <a:r>
              <a:rPr lang="en-US" sz="2400" dirty="0"/>
              <a:t>Open the </a:t>
            </a:r>
            <a:r>
              <a:rPr lang="en-US" sz="2400" dirty="0">
                <a:hlinkClick r:id="rId4"/>
              </a:rPr>
              <a:t>UCPath Help </a:t>
            </a:r>
            <a:r>
              <a:rPr lang="en-US" sz="2400" dirty="0"/>
              <a:t>site and refer to the </a:t>
            </a:r>
            <a:r>
              <a:rPr lang="en-US" sz="2400" i="1" dirty="0"/>
              <a:t>Template Transactions – Action Reason Codes and Descriptions </a:t>
            </a:r>
            <a:r>
              <a:rPr lang="en-US" sz="2400" dirty="0"/>
              <a:t>topic.</a:t>
            </a:r>
          </a:p>
          <a:p>
            <a:r>
              <a:rPr lang="en-US" sz="2400" dirty="0"/>
              <a:t>Ask your instructor for assistance.</a:t>
            </a:r>
          </a:p>
        </p:txBody>
      </p:sp>
      <p:sp>
        <p:nvSpPr>
          <p:cNvPr id="3" name="Text Placeholder 2"/>
          <p:cNvSpPr>
            <a:spLocks noGrp="1"/>
          </p:cNvSpPr>
          <p:nvPr>
            <p:ph type="body" idx="10"/>
          </p:nvPr>
        </p:nvSpPr>
        <p:spPr>
          <a:xfrm>
            <a:off x="457200" y="1371599"/>
            <a:ext cx="8229600" cy="945931"/>
          </a:xfrm>
        </p:spPr>
        <p:txBody>
          <a:bodyPr>
            <a:noAutofit/>
          </a:bodyPr>
          <a:lstStyle/>
          <a:p>
            <a:r>
              <a:rPr lang="en-US" sz="2800" dirty="0"/>
              <a:t>Template Transactions </a:t>
            </a:r>
            <a:r>
              <a:rPr lang="en-US" sz="2800" dirty="0" smtClean="0"/>
              <a:t>User Guide is </a:t>
            </a:r>
            <a:r>
              <a:rPr lang="en-US" sz="2800" dirty="0" smtClean="0"/>
              <a:t>available </a:t>
            </a:r>
            <a:r>
              <a:rPr lang="en-US" sz="2800" dirty="0" smtClean="0">
                <a:hlinkClick r:id="rId5"/>
              </a:rPr>
              <a:t>here</a:t>
            </a:r>
            <a:r>
              <a:rPr lang="en-US" sz="2800" dirty="0" smtClean="0"/>
              <a:t>.</a:t>
            </a:r>
            <a:endParaRPr lang="en-US" sz="2800" b="0" dirty="0"/>
          </a:p>
        </p:txBody>
      </p:sp>
      <p:sp>
        <p:nvSpPr>
          <p:cNvPr id="4" name="Title 3"/>
          <p:cNvSpPr>
            <a:spLocks noGrp="1"/>
          </p:cNvSpPr>
          <p:nvPr>
            <p:ph type="title"/>
          </p:nvPr>
        </p:nvSpPr>
        <p:spPr>
          <a:xfrm>
            <a:off x="254666" y="41285"/>
            <a:ext cx="8227181" cy="850911"/>
          </a:xfrm>
        </p:spPr>
        <p:txBody>
          <a:bodyPr vert="horz" lIns="91440" tIns="45720" rIns="91440" bIns="45720" rtlCol="0" anchor="ctr">
            <a:noAutofit/>
          </a:bodyPr>
          <a:lstStyle/>
          <a:p>
            <a:r>
              <a:rPr lang="en-US" b="1" dirty="0" smtClean="0">
                <a:solidFill>
                  <a:srgbClr val="1E4386"/>
                </a:solidFill>
                <a:latin typeface="Arial" panose="020B0604020202020204" pitchFamily="34" charset="0"/>
                <a:cs typeface="Arial" panose="020B0604020202020204" pitchFamily="34" charset="0"/>
              </a:rPr>
              <a:t>Template Transaction User </a:t>
            </a:r>
            <a:r>
              <a:rPr lang="en-US" b="1" dirty="0">
                <a:solidFill>
                  <a:srgbClr val="1E4386"/>
                </a:solidFill>
                <a:latin typeface="Arial" panose="020B0604020202020204" pitchFamily="34" charset="0"/>
                <a:cs typeface="Arial" panose="020B0604020202020204" pitchFamily="34" charset="0"/>
              </a:rPr>
              <a:t>Guide</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6090" y="3663691"/>
            <a:ext cx="2705757" cy="270575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79099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359311" y="1185229"/>
            <a:ext cx="8461610" cy="745695"/>
          </a:xfrm>
          <a:prstGeom prst="rect">
            <a:avLst/>
          </a:prstGeom>
          <a:solidFill>
            <a:schemeClr val="accent4">
              <a:lumMod val="20000"/>
              <a:lumOff val="80000"/>
            </a:schemeClr>
          </a:solidFill>
          <a:ln w="25400">
            <a:solidFill>
              <a:schemeClr val="tx1"/>
            </a:solidFill>
          </a:ln>
        </p:spPr>
        <p:txBody>
          <a:bodyPr rot="0" vert="horz" wrap="square" lIns="91440" tIns="91440" rIns="91440" bIns="45720" anchor="t" anchorCtr="0" upright="1">
            <a:noAutofit/>
          </a:bodyPr>
          <a:lstStyle/>
          <a:p>
            <a:pPr>
              <a:spcBef>
                <a:spcPts val="600"/>
              </a:spcBef>
            </a:pPr>
            <a:r>
              <a:rPr lang="en-US" sz="1600" b="1" dirty="0">
                <a:solidFill>
                  <a:schemeClr val="tx1"/>
                </a:solidFill>
                <a:latin typeface="Arial" panose="020B0604020202020204" pitchFamily="34" charset="0"/>
                <a:ea typeface="Times New Roman"/>
                <a:cs typeface="Arial" panose="020B0604020202020204" pitchFamily="34" charset="0"/>
              </a:rPr>
              <a:t>Navigation: </a:t>
            </a:r>
            <a:r>
              <a:rPr lang="en-US" sz="1600" dirty="0">
                <a:solidFill>
                  <a:schemeClr val="tx1"/>
                </a:solidFill>
                <a:latin typeface="Arial" panose="020B0604020202020204" pitchFamily="34" charset="0"/>
                <a:ea typeface="Times New Roman"/>
                <a:cs typeface="Arial" panose="020B0604020202020204" pitchFamily="34" charset="0"/>
              </a:rPr>
              <a:t>PeopleSoft Menu </a:t>
            </a:r>
            <a:r>
              <a:rPr lang="en-US" sz="1600" dirty="0">
                <a:solidFill>
                  <a:schemeClr val="tx1"/>
                </a:solidFill>
                <a:latin typeface="Arial" panose="020B0604020202020204" pitchFamily="34" charset="0"/>
                <a:ea typeface="Times New Roman"/>
                <a:cs typeface="Arial" panose="020B0604020202020204" pitchFamily="34" charset="0"/>
                <a:sym typeface="Wingdings" panose="05000000000000000000" pitchFamily="2" charset="2"/>
              </a:rPr>
              <a:t>&gt; </a:t>
            </a:r>
            <a:r>
              <a:rPr lang="en-US" sz="1600" dirty="0">
                <a:solidFill>
                  <a:schemeClr val="tx1"/>
                </a:solidFill>
                <a:latin typeface="Arial" panose="020B0604020202020204" pitchFamily="34" charset="0"/>
                <a:ea typeface="Times New Roman"/>
                <a:cs typeface="Arial" panose="020B0604020202020204" pitchFamily="34" charset="0"/>
              </a:rPr>
              <a:t>Workforce Administration </a:t>
            </a:r>
            <a:r>
              <a:rPr lang="en-US" sz="1600" dirty="0">
                <a:solidFill>
                  <a:schemeClr val="tx1"/>
                </a:solidFill>
                <a:latin typeface="Arial" panose="020B0604020202020204" pitchFamily="34" charset="0"/>
                <a:ea typeface="Times New Roman"/>
                <a:cs typeface="Arial" panose="020B0604020202020204" pitchFamily="34" charset="0"/>
                <a:sym typeface="Wingdings" panose="05000000000000000000" pitchFamily="2" charset="2"/>
              </a:rPr>
              <a:t>&gt;</a:t>
            </a:r>
            <a:r>
              <a:rPr lang="en-US" sz="1600" dirty="0">
                <a:solidFill>
                  <a:schemeClr val="tx1"/>
                </a:solidFill>
                <a:latin typeface="Arial" panose="020B0604020202020204" pitchFamily="34" charset="0"/>
                <a:ea typeface="Times New Roman"/>
                <a:cs typeface="Arial" panose="020B0604020202020204" pitchFamily="34" charset="0"/>
              </a:rPr>
              <a:t> Smart HR Template </a:t>
            </a:r>
            <a:r>
              <a:rPr lang="en-US" sz="1600" dirty="0">
                <a:solidFill>
                  <a:schemeClr val="tx1"/>
                </a:solidFill>
                <a:latin typeface="Arial" panose="020B0604020202020204" pitchFamily="34" charset="0"/>
                <a:ea typeface="Times New Roman"/>
                <a:cs typeface="Arial" panose="020B0604020202020204" pitchFamily="34" charset="0"/>
                <a:sym typeface="Wingdings" panose="05000000000000000000" pitchFamily="2" charset="2"/>
              </a:rPr>
              <a:t>&gt;</a:t>
            </a:r>
            <a:r>
              <a:rPr lang="en-US" sz="1600" dirty="0">
                <a:solidFill>
                  <a:schemeClr val="tx1"/>
                </a:solidFill>
                <a:latin typeface="Arial" panose="020B0604020202020204" pitchFamily="34" charset="0"/>
                <a:ea typeface="Times New Roman"/>
                <a:cs typeface="Arial" panose="020B0604020202020204" pitchFamily="34" charset="0"/>
              </a:rPr>
              <a:t> </a:t>
            </a:r>
            <a:r>
              <a:rPr lang="en-US" sz="1600" b="1" dirty="0">
                <a:solidFill>
                  <a:schemeClr val="tx1"/>
                </a:solidFill>
                <a:latin typeface="Arial" panose="020B0604020202020204" pitchFamily="34" charset="0"/>
                <a:ea typeface="Times New Roman"/>
                <a:cs typeface="Arial" panose="020B0604020202020204" pitchFamily="34" charset="0"/>
              </a:rPr>
              <a:t>Smart HR Transactions</a:t>
            </a:r>
          </a:p>
        </p:txBody>
      </p:sp>
      <p:sp>
        <p:nvSpPr>
          <p:cNvPr id="6" name="Content Placeholder 5"/>
          <p:cNvSpPr>
            <a:spLocks noGrp="1"/>
          </p:cNvSpPr>
          <p:nvPr>
            <p:ph idx="1"/>
          </p:nvPr>
        </p:nvSpPr>
        <p:spPr>
          <a:xfrm>
            <a:off x="1129920" y="1593541"/>
            <a:ext cx="7307069" cy="1124269"/>
          </a:xfrm>
        </p:spPr>
        <p:txBody>
          <a:bodyPr anchor="ctr">
            <a:normAutofit/>
          </a:bodyPr>
          <a:lstStyle/>
          <a:p>
            <a:pPr marL="0" indent="0">
              <a:buNone/>
            </a:pPr>
            <a:endParaRPr lang="en-US" sz="2000" b="1" dirty="0"/>
          </a:p>
          <a:p>
            <a:pPr>
              <a:buClr>
                <a:srgbClr val="09548D"/>
              </a:buClr>
              <a:buFont typeface="Arial" panose="020B0604020202020204" pitchFamily="34" charset="0"/>
              <a:buChar char="♦"/>
            </a:pPr>
            <a:r>
              <a:rPr lang="en-US" sz="2000" dirty="0"/>
              <a:t>The </a:t>
            </a:r>
            <a:r>
              <a:rPr lang="en-US" sz="2000" b="1" dirty="0"/>
              <a:t>Smart HR Transactions </a:t>
            </a:r>
            <a:r>
              <a:rPr lang="en-US" sz="2000" dirty="0"/>
              <a:t>page is the starting point to initiate a template transaction.</a:t>
            </a:r>
          </a:p>
        </p:txBody>
      </p:sp>
      <p:sp>
        <p:nvSpPr>
          <p:cNvPr id="5" name="Title 4"/>
          <p:cNvSpPr>
            <a:spLocks noGrp="1"/>
          </p:cNvSpPr>
          <p:nvPr>
            <p:ph type="title"/>
          </p:nvPr>
        </p:nvSpPr>
        <p:spPr>
          <a:xfrm>
            <a:off x="105161" y="40224"/>
            <a:ext cx="8227181" cy="850911"/>
          </a:xfrm>
        </p:spPr>
        <p:txBody>
          <a:bodyPr vert="horz" lIns="91440" tIns="45720" rIns="91440" bIns="45720" rtlCol="0" anchor="ctr">
            <a:noAutofit/>
          </a:bodyPr>
          <a:lstStyle/>
          <a:p>
            <a:r>
              <a:rPr lang="en-US" sz="3200" b="1" dirty="0">
                <a:solidFill>
                  <a:srgbClr val="1E4386"/>
                </a:solidFill>
                <a:latin typeface="Arial" panose="020B0604020202020204" pitchFamily="34" charset="0"/>
                <a:cs typeface="Arial" panose="020B0604020202020204" pitchFamily="34" charset="0"/>
              </a:rPr>
              <a:t>Smart HR Transactions – Navigation</a:t>
            </a:r>
          </a:p>
        </p:txBody>
      </p:sp>
      <p:pic>
        <p:nvPicPr>
          <p:cNvPr id="4" name="Picture 3"/>
          <p:cNvPicPr>
            <a:picLocks noChangeAspect="1"/>
          </p:cNvPicPr>
          <p:nvPr/>
        </p:nvPicPr>
        <p:blipFill>
          <a:blip r:embed="rId5"/>
          <a:stretch>
            <a:fillRect/>
          </a:stretch>
        </p:blipFill>
        <p:spPr>
          <a:xfrm>
            <a:off x="122832" y="2838559"/>
            <a:ext cx="8816454" cy="3358227"/>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905691" y="4503953"/>
            <a:ext cx="840228" cy="2596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06334" y="3235907"/>
            <a:ext cx="1666875" cy="619125"/>
          </a:xfrm>
          <a:prstGeom prst="rect">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200" b="1" kern="0" dirty="0">
                <a:solidFill>
                  <a:srgbClr val="000000"/>
                </a:solidFill>
                <a:latin typeface="Arial" panose="020B0604020202020204" pitchFamily="34" charset="0"/>
                <a:ea typeface="Times New Roman"/>
                <a:cs typeface="Arial" panose="020B0604020202020204" pitchFamily="34" charset="0"/>
              </a:rPr>
              <a:t>FYI: </a:t>
            </a:r>
            <a:r>
              <a:rPr lang="en-US" sz="1200" kern="0" dirty="0">
                <a:solidFill>
                  <a:srgbClr val="000000"/>
                </a:solidFill>
                <a:latin typeface="Arial" panose="020B0604020202020204" pitchFamily="34" charset="0"/>
                <a:ea typeface="Times New Roman"/>
                <a:cs typeface="Arial" panose="020B0604020202020204" pitchFamily="34" charset="0"/>
              </a:rPr>
              <a:t>You can click the slide button to expand menu</a:t>
            </a:r>
          </a:p>
        </p:txBody>
      </p:sp>
      <p:cxnSp>
        <p:nvCxnSpPr>
          <p:cNvPr id="10" name="Elbow Connector 9"/>
          <p:cNvCxnSpPr>
            <a:stCxn id="8" idx="1"/>
          </p:cNvCxnSpPr>
          <p:nvPr/>
        </p:nvCxnSpPr>
        <p:spPr>
          <a:xfrm rot="10800000" flipV="1">
            <a:off x="1514904" y="3545470"/>
            <a:ext cx="1391431" cy="376870"/>
          </a:xfrm>
          <a:prstGeom prst="bentConnector3">
            <a:avLst>
              <a:gd name="adj1" fmla="val 10002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317294" y="3952684"/>
            <a:ext cx="428625" cy="25717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5711647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0224"/>
            <a:ext cx="8227181" cy="850911"/>
          </a:xfrm>
        </p:spPr>
        <p:txBody>
          <a:bodyPr vert="horz" lIns="91440" tIns="45720" rIns="91440" bIns="45720" rtlCol="0" anchor="ctr">
            <a:noAutofit/>
          </a:bodyPr>
          <a:lstStyle/>
          <a:p>
            <a:r>
              <a:rPr lang="en-US" sz="3200" b="1" dirty="0">
                <a:solidFill>
                  <a:srgbClr val="1E4386"/>
                </a:solidFill>
                <a:latin typeface="Arial" panose="020B0604020202020204" pitchFamily="34" charset="0"/>
                <a:cs typeface="Arial" panose="020B0604020202020204" pitchFamily="34" charset="0"/>
              </a:rPr>
              <a:t>Smart HR Transactions – Page</a:t>
            </a:r>
          </a:p>
        </p:txBody>
      </p:sp>
      <p:sp>
        <p:nvSpPr>
          <p:cNvPr id="14" name="Content Placeholder 5"/>
          <p:cNvSpPr>
            <a:spLocks noGrp="1"/>
          </p:cNvSpPr>
          <p:nvPr>
            <p:ph idx="1"/>
          </p:nvPr>
        </p:nvSpPr>
        <p:spPr>
          <a:xfrm>
            <a:off x="202674" y="1133393"/>
            <a:ext cx="8611388" cy="1522758"/>
          </a:xfrm>
        </p:spPr>
        <p:txBody>
          <a:bodyPr>
            <a:noAutofit/>
          </a:bodyPr>
          <a:lstStyle/>
          <a:p>
            <a:pPr>
              <a:buClr>
                <a:srgbClr val="09548D"/>
              </a:buClr>
              <a:buFont typeface="Arial" panose="020B0604020202020204" pitchFamily="34" charset="0"/>
              <a:buChar char="♦"/>
            </a:pPr>
            <a:r>
              <a:rPr lang="en-US" sz="1900" dirty="0"/>
              <a:t>Use the </a:t>
            </a:r>
            <a:r>
              <a:rPr lang="en-US" sz="1900" b="1" dirty="0"/>
              <a:t>Transaction Template </a:t>
            </a:r>
            <a:r>
              <a:rPr lang="en-US" sz="1900" dirty="0"/>
              <a:t>section to select the type of template appropriate for the request, enter the </a:t>
            </a:r>
            <a:r>
              <a:rPr lang="en-US" sz="1900" b="1" dirty="0"/>
              <a:t>Effective Date </a:t>
            </a:r>
            <a:r>
              <a:rPr lang="en-US" sz="1900" dirty="0"/>
              <a:t>and </a:t>
            </a:r>
            <a:r>
              <a:rPr lang="en-US" sz="1900" b="1" dirty="0"/>
              <a:t>Create Transaction</a:t>
            </a:r>
            <a:r>
              <a:rPr lang="en-US" sz="1900" dirty="0"/>
              <a:t>.</a:t>
            </a:r>
          </a:p>
          <a:p>
            <a:pPr>
              <a:buClr>
                <a:srgbClr val="09548D"/>
              </a:buClr>
              <a:buFont typeface="Arial" panose="020B0604020202020204" pitchFamily="34" charset="0"/>
              <a:buChar char="♦"/>
            </a:pPr>
            <a:r>
              <a:rPr lang="en-US" sz="1900" dirty="0"/>
              <a:t>Use the </a:t>
            </a:r>
            <a:r>
              <a:rPr lang="en-US" sz="1900" b="1" dirty="0"/>
              <a:t>Transactions in Progress </a:t>
            </a:r>
            <a:r>
              <a:rPr lang="en-US" sz="1900" dirty="0"/>
              <a:t>section to review the template transactions </a:t>
            </a:r>
            <a:r>
              <a:rPr lang="en-US" sz="1900" u="sng" dirty="0"/>
              <a:t>you</a:t>
            </a:r>
            <a:r>
              <a:rPr lang="en-US" sz="1900" dirty="0"/>
              <a:t> have submitted or saved for later. You also can select and delete your transactions.</a:t>
            </a: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42814"/>
            <a:ext cx="8229600" cy="3083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a:spLocks noChangeArrowheads="1"/>
          </p:cNvSpPr>
          <p:nvPr/>
        </p:nvSpPr>
        <p:spPr bwMode="auto">
          <a:xfrm>
            <a:off x="516717" y="3627654"/>
            <a:ext cx="8040074" cy="758485"/>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 name="Line Callout 1 17"/>
          <p:cNvSpPr/>
          <p:nvPr/>
        </p:nvSpPr>
        <p:spPr>
          <a:xfrm flipH="1">
            <a:off x="2703908" y="2592715"/>
            <a:ext cx="2024846" cy="599501"/>
          </a:xfrm>
          <a:prstGeom prst="borderCallout1">
            <a:avLst>
              <a:gd name="adj1" fmla="val 101810"/>
              <a:gd name="adj2" fmla="val 39840"/>
              <a:gd name="adj3" fmla="val 265750"/>
              <a:gd name="adj4" fmla="val 66935"/>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Use the </a:t>
            </a:r>
            <a:r>
              <a:rPr lang="en-US" sz="1200" b="1" kern="0" dirty="0">
                <a:solidFill>
                  <a:srgbClr val="000000"/>
                </a:solidFill>
                <a:latin typeface="Arial" panose="020B0604020202020204" pitchFamily="34" charset="0"/>
                <a:ea typeface="Times New Roman"/>
                <a:cs typeface="Arial" panose="020B0604020202020204" pitchFamily="34" charset="0"/>
              </a:rPr>
              <a:t>Select Template </a:t>
            </a:r>
            <a:r>
              <a:rPr lang="en-US" sz="1200" kern="0" dirty="0">
                <a:solidFill>
                  <a:srgbClr val="000000"/>
                </a:solidFill>
                <a:latin typeface="Arial" panose="020B0604020202020204" pitchFamily="34" charset="0"/>
                <a:ea typeface="Times New Roman"/>
                <a:cs typeface="Arial" panose="020B0604020202020204" pitchFamily="34" charset="0"/>
              </a:rPr>
              <a:t>field to select the appropriate template.</a:t>
            </a:r>
          </a:p>
        </p:txBody>
      </p:sp>
      <p:sp>
        <p:nvSpPr>
          <p:cNvPr id="19" name="Rectangle 18"/>
          <p:cNvSpPr>
            <a:spLocks noChangeArrowheads="1"/>
          </p:cNvSpPr>
          <p:nvPr/>
        </p:nvSpPr>
        <p:spPr bwMode="auto">
          <a:xfrm>
            <a:off x="504252" y="4644394"/>
            <a:ext cx="8040074" cy="1052467"/>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 name="Line Callout 1 19"/>
          <p:cNvSpPr/>
          <p:nvPr/>
        </p:nvSpPr>
        <p:spPr>
          <a:xfrm flipH="1">
            <a:off x="3710056" y="5427562"/>
            <a:ext cx="3424669" cy="837865"/>
          </a:xfrm>
          <a:prstGeom prst="borderCallout1">
            <a:avLst>
              <a:gd name="adj1" fmla="val 17593"/>
              <a:gd name="adj2" fmla="val 101076"/>
              <a:gd name="adj3" fmla="val 17082"/>
              <a:gd name="adj4" fmla="val 133242"/>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If needed, you can delete transactions you have saved for later or submitted. Use caution because this deletes the transaction from the system. If the transaction was submitted it also removes it from AWE Approver worklists.</a:t>
            </a:r>
          </a:p>
        </p:txBody>
      </p:sp>
      <p:sp>
        <p:nvSpPr>
          <p:cNvPr id="21" name="Line Callout 1 20"/>
          <p:cNvSpPr/>
          <p:nvPr/>
        </p:nvSpPr>
        <p:spPr>
          <a:xfrm flipH="1">
            <a:off x="4991608" y="2592715"/>
            <a:ext cx="1677923" cy="592535"/>
          </a:xfrm>
          <a:prstGeom prst="borderCallout1">
            <a:avLst>
              <a:gd name="adj1" fmla="val 101810"/>
              <a:gd name="adj2" fmla="val 49628"/>
              <a:gd name="adj3" fmla="val 217030"/>
              <a:gd name="adj4" fmla="val 22749"/>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Enter the </a:t>
            </a:r>
            <a:r>
              <a:rPr lang="en-US" sz="1200" b="1" kern="0" dirty="0">
                <a:solidFill>
                  <a:srgbClr val="000000"/>
                </a:solidFill>
                <a:latin typeface="Arial" panose="020B0604020202020204" pitchFamily="34" charset="0"/>
                <a:ea typeface="Times New Roman"/>
                <a:cs typeface="Arial" panose="020B0604020202020204" pitchFamily="34" charset="0"/>
              </a:rPr>
              <a:t>Effective Date</a:t>
            </a:r>
            <a:r>
              <a:rPr lang="en-US" sz="1200" kern="0" dirty="0">
                <a:solidFill>
                  <a:srgbClr val="000000"/>
                </a:solidFill>
                <a:latin typeface="Arial" panose="020B0604020202020204" pitchFamily="34" charset="0"/>
                <a:ea typeface="Times New Roman"/>
                <a:cs typeface="Arial" panose="020B0604020202020204" pitchFamily="34" charset="0"/>
              </a:rPr>
              <a:t> for the selected template.</a:t>
            </a:r>
          </a:p>
        </p:txBody>
      </p:sp>
      <p:sp>
        <p:nvSpPr>
          <p:cNvPr id="22" name="Line Callout 1 21"/>
          <p:cNvSpPr/>
          <p:nvPr/>
        </p:nvSpPr>
        <p:spPr>
          <a:xfrm flipH="1">
            <a:off x="6805168" y="2592715"/>
            <a:ext cx="1881632" cy="592535"/>
          </a:xfrm>
          <a:prstGeom prst="borderCallout1">
            <a:avLst>
              <a:gd name="adj1" fmla="val 101810"/>
              <a:gd name="adj2" fmla="val 35155"/>
              <a:gd name="adj3" fmla="val 256757"/>
              <a:gd name="adj4" fmla="val 49500"/>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Click </a:t>
            </a:r>
            <a:r>
              <a:rPr lang="en-US" sz="1200" b="1" kern="0" dirty="0">
                <a:solidFill>
                  <a:srgbClr val="000000"/>
                </a:solidFill>
                <a:latin typeface="Arial" panose="020B0604020202020204" pitchFamily="34" charset="0"/>
                <a:ea typeface="Times New Roman"/>
                <a:cs typeface="Arial" panose="020B0604020202020204" pitchFamily="34" charset="0"/>
              </a:rPr>
              <a:t>Create Transaction </a:t>
            </a:r>
            <a:r>
              <a:rPr lang="en-US" sz="1200" kern="0" dirty="0">
                <a:solidFill>
                  <a:srgbClr val="000000"/>
                </a:solidFill>
                <a:latin typeface="Arial" panose="020B0604020202020204" pitchFamily="34" charset="0"/>
                <a:ea typeface="Times New Roman"/>
                <a:cs typeface="Arial" panose="020B0604020202020204" pitchFamily="34" charset="0"/>
              </a:rPr>
              <a:t>to enter the template details.</a:t>
            </a:r>
          </a:p>
        </p:txBody>
      </p:sp>
    </p:spTree>
    <p:custDataLst>
      <p:tags r:id="rId1"/>
    </p:custDataLst>
    <p:extLst>
      <p:ext uri="{BB962C8B-B14F-4D97-AF65-F5344CB8AC3E}">
        <p14:creationId xmlns:p14="http://schemas.microsoft.com/office/powerpoint/2010/main" val="296020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89354" y="1116117"/>
            <a:ext cx="8590695" cy="1868926"/>
          </a:xfrm>
        </p:spPr>
        <p:txBody>
          <a:bodyPr>
            <a:normAutofit/>
          </a:bodyPr>
          <a:lstStyle/>
          <a:p>
            <a:pPr>
              <a:buClr>
                <a:srgbClr val="09548D"/>
              </a:buClr>
              <a:buFont typeface="Arial" panose="020B0604020202020204" pitchFamily="34" charset="0"/>
              <a:buChar char="♦"/>
            </a:pPr>
            <a:r>
              <a:rPr lang="en-US" sz="2000" dirty="0"/>
              <a:t>The templates are configured to support the update of the appropriate UCPath component or page, such as </a:t>
            </a:r>
            <a:r>
              <a:rPr lang="en-US" sz="2000" b="1" dirty="0"/>
              <a:t>Job Data</a:t>
            </a:r>
            <a:r>
              <a:rPr lang="en-US" sz="2000" dirty="0"/>
              <a:t>, </a:t>
            </a:r>
            <a:r>
              <a:rPr lang="en-US" sz="2000" b="1" dirty="0"/>
              <a:t>Personal Data</a:t>
            </a:r>
            <a:r>
              <a:rPr lang="en-US" sz="2000" dirty="0"/>
              <a:t>, </a:t>
            </a:r>
            <a:r>
              <a:rPr lang="en-US" sz="2000" b="1" dirty="0"/>
              <a:t>Person Profile</a:t>
            </a:r>
            <a:r>
              <a:rPr lang="en-US" sz="2000" dirty="0"/>
              <a:t> and </a:t>
            </a:r>
            <a:r>
              <a:rPr lang="en-US" sz="2000" b="1" dirty="0"/>
              <a:t>Additional Pay</a:t>
            </a:r>
            <a:r>
              <a:rPr lang="en-US" sz="2000" dirty="0"/>
              <a:t>.</a:t>
            </a:r>
          </a:p>
          <a:p>
            <a:pPr>
              <a:buClr>
                <a:srgbClr val="09548D"/>
              </a:buClr>
              <a:buFont typeface="Arial" panose="020B0604020202020204" pitchFamily="34" charset="0"/>
              <a:buChar char="♦"/>
            </a:pPr>
            <a:r>
              <a:rPr lang="en-US" sz="2000" dirty="0"/>
              <a:t>Use the </a:t>
            </a:r>
            <a:r>
              <a:rPr lang="en-US" sz="2000" b="1" dirty="0"/>
              <a:t>Select Template </a:t>
            </a:r>
            <a:r>
              <a:rPr lang="en-US" sz="2000" dirty="0"/>
              <a:t>look up to select the template for the  transaction you need to initiate. </a:t>
            </a:r>
          </a:p>
        </p:txBody>
      </p:sp>
      <p:sp>
        <p:nvSpPr>
          <p:cNvPr id="5" name="Title 4"/>
          <p:cNvSpPr>
            <a:spLocks noGrp="1"/>
          </p:cNvSpPr>
          <p:nvPr>
            <p:ph type="title"/>
          </p:nvPr>
        </p:nvSpPr>
        <p:spPr>
          <a:xfrm>
            <a:off x="1" y="40224"/>
            <a:ext cx="9239534" cy="850911"/>
          </a:xfrm>
        </p:spPr>
        <p:txBody>
          <a:bodyPr vert="horz" lIns="91440" tIns="45720" rIns="91440" bIns="45720" rtlCol="0" anchor="ctr">
            <a:noAutofit/>
          </a:bodyPr>
          <a:lstStyle/>
          <a:p>
            <a:r>
              <a:rPr lang="en-US" sz="3200" b="1" dirty="0">
                <a:solidFill>
                  <a:srgbClr val="1E4386"/>
                </a:solidFill>
                <a:latin typeface="Arial" panose="020B0604020202020204" pitchFamily="34" charset="0"/>
                <a:cs typeface="Arial" panose="020B0604020202020204" pitchFamily="34" charset="0"/>
              </a:rPr>
              <a:t>Smart HR Transactions – </a:t>
            </a:r>
            <a:r>
              <a:rPr lang="en-US" sz="3200" b="1" dirty="0" smtClean="0">
                <a:solidFill>
                  <a:srgbClr val="1E4386"/>
                </a:solidFill>
                <a:latin typeface="Arial" panose="020B0604020202020204" pitchFamily="34" charset="0"/>
                <a:cs typeface="Arial" panose="020B0604020202020204" pitchFamily="34" charset="0"/>
              </a:rPr>
              <a:t>Template Selection</a:t>
            </a:r>
            <a:endParaRPr lang="en-US" sz="3200" b="1" dirty="0">
              <a:solidFill>
                <a:srgbClr val="1E4386"/>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133886"/>
            <a:ext cx="8229600" cy="3083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a:off x="4572000" y="3725860"/>
            <a:ext cx="940747" cy="215252"/>
          </a:xfrm>
          <a:prstGeom prst="straightConnector1">
            <a:avLst/>
          </a:prstGeom>
          <a:ln w="28575">
            <a:solidFill>
              <a:srgbClr val="0064A4"/>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747" y="3282727"/>
            <a:ext cx="2926080" cy="2785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a:spLocks noChangeArrowheads="1"/>
          </p:cNvSpPr>
          <p:nvPr/>
        </p:nvSpPr>
        <p:spPr bwMode="auto">
          <a:xfrm>
            <a:off x="3196749" y="4274498"/>
            <a:ext cx="235999" cy="244867"/>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 name="Line Callout 1 12"/>
          <p:cNvSpPr/>
          <p:nvPr/>
        </p:nvSpPr>
        <p:spPr>
          <a:xfrm flipH="1">
            <a:off x="3056688" y="3133887"/>
            <a:ext cx="1515377" cy="622158"/>
          </a:xfrm>
          <a:prstGeom prst="borderCallout1">
            <a:avLst>
              <a:gd name="adj1" fmla="val 97683"/>
              <a:gd name="adj2" fmla="val 51925"/>
              <a:gd name="adj3" fmla="val 186147"/>
              <a:gd name="adj4" fmla="val 76781"/>
            </a:avLst>
          </a:prstGeom>
          <a:solidFill>
            <a:srgbClr val="F7EB5F"/>
          </a:solidFill>
          <a:ln w="25400" cap="sq" cmpd="sng" algn="ctr">
            <a:solidFill>
              <a:srgbClr val="0070C0"/>
            </a:solidFill>
            <a:prstDash val="solid"/>
            <a:tailEnd type="triangle" w="lg" len="lg"/>
          </a:ln>
          <a:effectLst/>
        </p:spPr>
        <p:txBody>
          <a:bodyPr rot="0" spcFirstLastPara="0" vert="horz" wrap="square" lIns="91440" tIns="91440" rIns="91440" bIns="9144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Click the </a:t>
            </a:r>
            <a:r>
              <a:rPr lang="en-US" sz="1200" b="1" kern="0" dirty="0">
                <a:solidFill>
                  <a:srgbClr val="000000"/>
                </a:solidFill>
                <a:latin typeface="Arial" panose="020B0604020202020204" pitchFamily="34" charset="0"/>
                <a:ea typeface="Times New Roman"/>
                <a:cs typeface="Arial" panose="020B0604020202020204" pitchFamily="34" charset="0"/>
              </a:rPr>
              <a:t>Search</a:t>
            </a:r>
            <a:r>
              <a:rPr lang="en-US" sz="1200" kern="0" dirty="0">
                <a:solidFill>
                  <a:srgbClr val="000000"/>
                </a:solidFill>
                <a:latin typeface="Arial" panose="020B0604020202020204" pitchFamily="34" charset="0"/>
                <a:ea typeface="Times New Roman"/>
                <a:cs typeface="Arial" panose="020B0604020202020204" pitchFamily="34" charset="0"/>
              </a:rPr>
              <a:t> button to select a template.</a:t>
            </a:r>
          </a:p>
        </p:txBody>
      </p:sp>
    </p:spTree>
    <p:custDataLst>
      <p:tags r:id="rId1"/>
    </p:custDataLst>
    <p:extLst>
      <p:ext uri="{BB962C8B-B14F-4D97-AF65-F5344CB8AC3E}">
        <p14:creationId xmlns:p14="http://schemas.microsoft.com/office/powerpoint/2010/main" val="259605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140015" y="1096727"/>
            <a:ext cx="5684808" cy="2881223"/>
          </a:xfrm>
        </p:spPr>
        <p:txBody>
          <a:bodyPr>
            <a:normAutofit fontScale="92500" lnSpcReduction="10000"/>
          </a:bodyPr>
          <a:lstStyle/>
          <a:p>
            <a:pPr marL="0" indent="0">
              <a:buClr>
                <a:srgbClr val="09548D"/>
              </a:buClr>
              <a:buNone/>
            </a:pPr>
            <a:r>
              <a:rPr lang="en-US" b="1" dirty="0" smtClean="0"/>
              <a:t>     Contingent </a:t>
            </a:r>
            <a:r>
              <a:rPr lang="en-US" b="1" dirty="0"/>
              <a:t>Workers </a:t>
            </a:r>
            <a:endParaRPr lang="en-US" b="1" dirty="0" smtClean="0"/>
          </a:p>
          <a:p>
            <a:pPr lvl="1">
              <a:spcAft>
                <a:spcPts val="600"/>
              </a:spcAft>
            </a:pPr>
            <a:r>
              <a:rPr lang="en-US" sz="1900" dirty="0" smtClean="0"/>
              <a:t>Have </a:t>
            </a:r>
            <a:r>
              <a:rPr lang="en-US" sz="1900" dirty="0"/>
              <a:t>a relationship with the </a:t>
            </a:r>
            <a:r>
              <a:rPr lang="en-US" sz="1900" dirty="0" smtClean="0"/>
              <a:t>University.</a:t>
            </a:r>
          </a:p>
          <a:p>
            <a:pPr lvl="1">
              <a:spcAft>
                <a:spcPts val="600"/>
              </a:spcAft>
            </a:pPr>
            <a:r>
              <a:rPr lang="en-US" sz="1900" dirty="0" smtClean="0"/>
              <a:t>Do </a:t>
            </a:r>
            <a:r>
              <a:rPr lang="en-US" sz="1900" dirty="0"/>
              <a:t>not receive pay from the University. </a:t>
            </a:r>
          </a:p>
          <a:p>
            <a:pPr lvl="1">
              <a:spcAft>
                <a:spcPts val="600"/>
              </a:spcAft>
            </a:pPr>
            <a:r>
              <a:rPr lang="en-US" sz="1900" dirty="0"/>
              <a:t>Only Contingent Workers who </a:t>
            </a:r>
            <a:r>
              <a:rPr lang="en-US" sz="1900" b="1" dirty="0"/>
              <a:t>supervise </a:t>
            </a:r>
            <a:r>
              <a:rPr lang="en-US" sz="1900" dirty="0"/>
              <a:t>others are required to have a </a:t>
            </a:r>
            <a:r>
              <a:rPr lang="en-US" sz="1900" dirty="0" smtClean="0"/>
              <a:t>position. Otherwise </a:t>
            </a:r>
            <a:r>
              <a:rPr lang="en-US" sz="1900" dirty="0"/>
              <a:t>they do not have positions. </a:t>
            </a:r>
            <a:endParaRPr lang="en-US" sz="1900" dirty="0" smtClean="0"/>
          </a:p>
          <a:p>
            <a:pPr lvl="1">
              <a:spcAft>
                <a:spcPts val="600"/>
              </a:spcAft>
            </a:pPr>
            <a:r>
              <a:rPr lang="en-US" sz="1900" dirty="0" smtClean="0"/>
              <a:t>Two </a:t>
            </a:r>
            <a:r>
              <a:rPr lang="en-US" sz="1900" dirty="0"/>
              <a:t>separate templates for adding CWRs: </a:t>
            </a:r>
            <a:r>
              <a:rPr lang="en-US" sz="1900" u="sng" dirty="0"/>
              <a:t>with</a:t>
            </a:r>
            <a:r>
              <a:rPr lang="en-US" sz="1900" dirty="0"/>
              <a:t> and </a:t>
            </a:r>
            <a:r>
              <a:rPr lang="en-US" sz="1900" u="sng" dirty="0"/>
              <a:t>without</a:t>
            </a:r>
            <a:r>
              <a:rPr lang="en-US" sz="1900" dirty="0"/>
              <a:t> positions. </a:t>
            </a:r>
          </a:p>
          <a:p>
            <a:pPr marL="0" indent="0">
              <a:buNone/>
            </a:pPr>
            <a:endParaRPr lang="en-US" dirty="0"/>
          </a:p>
          <a:p>
            <a:endParaRPr lang="en-US" dirty="0"/>
          </a:p>
        </p:txBody>
      </p:sp>
      <p:sp>
        <p:nvSpPr>
          <p:cNvPr id="6" name="Title 5"/>
          <p:cNvSpPr>
            <a:spLocks noGrp="1"/>
          </p:cNvSpPr>
          <p:nvPr>
            <p:ph type="title"/>
          </p:nvPr>
        </p:nvSpPr>
        <p:spPr>
          <a:xfrm>
            <a:off x="49717" y="40224"/>
            <a:ext cx="8227181" cy="850911"/>
          </a:xfrm>
        </p:spPr>
        <p:txBody>
          <a:bodyPr vert="horz" lIns="91440" tIns="45720" rIns="91440" bIns="45720" rtlCol="0" anchor="ctr">
            <a:noAutofit/>
          </a:bodyPr>
          <a:lstStyle/>
          <a:p>
            <a:r>
              <a:rPr lang="en-US" sz="3800" b="1" dirty="0">
                <a:solidFill>
                  <a:srgbClr val="1E4386"/>
                </a:solidFill>
                <a:latin typeface="Arial" panose="020B0604020202020204" pitchFamily="34" charset="0"/>
                <a:cs typeface="Arial" panose="020B0604020202020204" pitchFamily="34" charset="0"/>
              </a:rPr>
              <a:t>Contingent Workers (CWR)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19" y="1207823"/>
            <a:ext cx="2611079" cy="20116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96788" y="3977950"/>
            <a:ext cx="8752841" cy="2262158"/>
          </a:xfrm>
          <a:prstGeom prst="rect">
            <a:avLst/>
          </a:prstGeom>
          <a:noFill/>
        </p:spPr>
        <p:txBody>
          <a:bodyPr wrap="square" rtlCol="0">
            <a:spAutoFit/>
          </a:bodyPr>
          <a:lstStyle/>
          <a:p>
            <a:pPr marL="285750" indent="-285750">
              <a:spcAft>
                <a:spcPts val="600"/>
              </a:spcAft>
              <a:buClr>
                <a:srgbClr val="09548D"/>
              </a:buClr>
              <a:buFont typeface="Arial" panose="020B0604020202020204" pitchFamily="34" charset="0"/>
              <a:buChar char="♦"/>
            </a:pPr>
            <a:r>
              <a:rPr lang="en-US" dirty="0" smtClean="0"/>
              <a:t>UC </a:t>
            </a:r>
            <a:r>
              <a:rPr lang="en-US" dirty="0"/>
              <a:t>N</a:t>
            </a:r>
            <a:r>
              <a:rPr lang="en-US" dirty="0" smtClean="0"/>
              <a:t>et ID </a:t>
            </a:r>
            <a:r>
              <a:rPr lang="en-US" dirty="0"/>
              <a:t>will automatically be created </a:t>
            </a:r>
            <a:r>
              <a:rPr lang="en-US" dirty="0" smtClean="0"/>
              <a:t>for the </a:t>
            </a:r>
            <a:r>
              <a:rPr lang="en-US" dirty="0"/>
              <a:t>CWR </a:t>
            </a:r>
            <a:r>
              <a:rPr lang="en-US" dirty="0" smtClean="0"/>
              <a:t>once the SMART HR template has </a:t>
            </a:r>
            <a:r>
              <a:rPr lang="en-US" dirty="0"/>
              <a:t>been </a:t>
            </a:r>
            <a:r>
              <a:rPr lang="en-US" dirty="0" smtClean="0"/>
              <a:t>processed </a:t>
            </a:r>
            <a:r>
              <a:rPr lang="en-US" dirty="0"/>
              <a:t>into </a:t>
            </a:r>
            <a:r>
              <a:rPr lang="en-US" dirty="0" smtClean="0"/>
              <a:t>UCPath. </a:t>
            </a:r>
            <a:r>
              <a:rPr lang="en-US" b="1" dirty="0" smtClean="0"/>
              <a:t>Sponsored Net ID is NO LONGER required.</a:t>
            </a:r>
          </a:p>
          <a:p>
            <a:pPr marL="285750" indent="-285750">
              <a:buClr>
                <a:srgbClr val="09548D"/>
              </a:buClr>
              <a:buFont typeface="Arial" panose="020B0604020202020204" pitchFamily="34" charset="0"/>
              <a:buChar char="♦"/>
            </a:pPr>
            <a:r>
              <a:rPr lang="en-US" dirty="0" smtClean="0"/>
              <a:t>UCI </a:t>
            </a:r>
            <a:r>
              <a:rPr lang="en-US" b="1" dirty="0"/>
              <a:t>Employee Roster</a:t>
            </a:r>
            <a:r>
              <a:rPr lang="en-US" dirty="0"/>
              <a:t> report will include CWR job end dates to help the supervisors keep their data current.</a:t>
            </a:r>
          </a:p>
          <a:p>
            <a:pPr marL="285750" indent="-285750">
              <a:spcBef>
                <a:spcPts val="600"/>
              </a:spcBef>
              <a:buClr>
                <a:srgbClr val="09548D"/>
              </a:buClr>
              <a:buFont typeface="Arial" panose="020B0604020202020204" pitchFamily="34" charset="0"/>
              <a:buChar char="♦"/>
            </a:pPr>
            <a:r>
              <a:rPr lang="en-US" dirty="0"/>
              <a:t>Some CWRs may be required to sign Patent Acknowledgment as a condition of access to University research facilities or contracts, grants, or other funds through the University.  </a:t>
            </a:r>
          </a:p>
          <a:p>
            <a:pPr marL="285750" indent="-285750">
              <a:spcBef>
                <a:spcPts val="600"/>
              </a:spcBef>
              <a:buClr>
                <a:srgbClr val="09548D"/>
              </a:buClr>
              <a:buFont typeface="Arial" panose="020B0604020202020204" pitchFamily="34" charset="0"/>
              <a:buChar char="♦"/>
            </a:pPr>
            <a:r>
              <a:rPr lang="en-US" dirty="0"/>
              <a:t>CWRs will have access to the Self Service Portal. </a:t>
            </a:r>
          </a:p>
        </p:txBody>
      </p:sp>
    </p:spTree>
    <p:custDataLst>
      <p:tags r:id="rId1"/>
    </p:custDataLst>
    <p:extLst>
      <p:ext uri="{BB962C8B-B14F-4D97-AF65-F5344CB8AC3E}">
        <p14:creationId xmlns:p14="http://schemas.microsoft.com/office/powerpoint/2010/main" val="248646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1018" y="40224"/>
            <a:ext cx="8684381" cy="850911"/>
          </a:xfrm>
        </p:spPr>
        <p:txBody>
          <a:bodyPr vert="horz" lIns="91440" tIns="45720" rIns="91440" bIns="45720" rtlCol="0" anchor="ctr">
            <a:noAutofit/>
          </a:bodyPr>
          <a:lstStyle/>
          <a:p>
            <a:r>
              <a:rPr lang="en-US" sz="3800" b="1" dirty="0">
                <a:solidFill>
                  <a:srgbClr val="1E4386"/>
                </a:solidFill>
                <a:latin typeface="Arial" panose="020B0604020202020204" pitchFamily="34" charset="0"/>
                <a:cs typeface="Arial" panose="020B0604020202020204" pitchFamily="34" charset="0"/>
              </a:rPr>
              <a:t>Contingent Workers – Examples </a:t>
            </a:r>
          </a:p>
        </p:txBody>
      </p:sp>
      <p:sp>
        <p:nvSpPr>
          <p:cNvPr id="6" name="Content Placeholder 5"/>
          <p:cNvSpPr>
            <a:spLocks noGrp="1"/>
          </p:cNvSpPr>
          <p:nvPr>
            <p:ph idx="1"/>
          </p:nvPr>
        </p:nvSpPr>
        <p:spPr>
          <a:xfrm>
            <a:off x="459619" y="1240107"/>
            <a:ext cx="8227181" cy="4744652"/>
          </a:xfrm>
        </p:spPr>
        <p:txBody>
          <a:bodyPr>
            <a:normAutofit/>
          </a:bodyPr>
          <a:lstStyle/>
          <a:p>
            <a:pPr>
              <a:spcAft>
                <a:spcPts val="600"/>
              </a:spcAft>
              <a:buClr>
                <a:srgbClr val="09548D"/>
              </a:buClr>
              <a:buFont typeface="Arial" panose="020B0604020202020204" pitchFamily="34" charset="0"/>
              <a:buChar char="♦"/>
            </a:pPr>
            <a:r>
              <a:rPr lang="en-US" sz="2000" dirty="0"/>
              <a:t>Staff/Student Volunteer </a:t>
            </a:r>
          </a:p>
          <a:p>
            <a:pPr>
              <a:spcBef>
                <a:spcPts val="600"/>
              </a:spcBef>
              <a:spcAft>
                <a:spcPts val="600"/>
              </a:spcAft>
              <a:buClr>
                <a:srgbClr val="09548D"/>
              </a:buClr>
              <a:buFont typeface="Arial" panose="020B0604020202020204" pitchFamily="34" charset="0"/>
              <a:buChar char="♦"/>
            </a:pPr>
            <a:r>
              <a:rPr lang="en-US" sz="2000" dirty="0"/>
              <a:t>Staff Intern </a:t>
            </a:r>
          </a:p>
          <a:p>
            <a:pPr>
              <a:spcBef>
                <a:spcPts val="600"/>
              </a:spcBef>
              <a:spcAft>
                <a:spcPts val="600"/>
              </a:spcAft>
              <a:buClr>
                <a:srgbClr val="09548D"/>
              </a:buClr>
              <a:buFont typeface="Arial" panose="020B0604020202020204" pitchFamily="34" charset="0"/>
              <a:buChar char="♦"/>
            </a:pPr>
            <a:r>
              <a:rPr lang="en-US" sz="2000" dirty="0"/>
              <a:t>Individual Contractor / Consultant </a:t>
            </a:r>
            <a:r>
              <a:rPr lang="en-US" sz="1800" i="1" dirty="0"/>
              <a:t>(paid through Accounts Payable) </a:t>
            </a:r>
          </a:p>
          <a:p>
            <a:pPr>
              <a:spcBef>
                <a:spcPts val="600"/>
              </a:spcBef>
              <a:spcAft>
                <a:spcPts val="600"/>
              </a:spcAft>
              <a:buClr>
                <a:srgbClr val="09548D"/>
              </a:buClr>
              <a:buFont typeface="Arial" panose="020B0604020202020204" pitchFamily="34" charset="0"/>
              <a:buChar char="♦"/>
            </a:pPr>
            <a:r>
              <a:rPr lang="en-US" sz="2000" dirty="0"/>
              <a:t>Visiting Student (Graduate and Undergraduate)</a:t>
            </a:r>
          </a:p>
          <a:p>
            <a:pPr>
              <a:spcBef>
                <a:spcPts val="600"/>
              </a:spcBef>
              <a:spcAft>
                <a:spcPts val="600"/>
              </a:spcAft>
              <a:buClr>
                <a:srgbClr val="09548D"/>
              </a:buClr>
              <a:buFont typeface="Arial" panose="020B0604020202020204" pitchFamily="34" charset="0"/>
              <a:buChar char="♦"/>
            </a:pPr>
            <a:r>
              <a:rPr lang="en-US" sz="2000" dirty="0"/>
              <a:t>Visiting Scholar</a:t>
            </a:r>
          </a:p>
          <a:p>
            <a:pPr>
              <a:spcBef>
                <a:spcPts val="600"/>
              </a:spcBef>
              <a:spcAft>
                <a:spcPts val="600"/>
              </a:spcAft>
              <a:buClr>
                <a:srgbClr val="09548D"/>
              </a:buClr>
              <a:buFont typeface="Arial" panose="020B0604020202020204" pitchFamily="34" charset="0"/>
              <a:buChar char="♦"/>
            </a:pPr>
            <a:r>
              <a:rPr lang="en-US" sz="2000" dirty="0"/>
              <a:t>Clinical Associate / Admitting Physician</a:t>
            </a:r>
          </a:p>
          <a:p>
            <a:pPr>
              <a:spcBef>
                <a:spcPts val="600"/>
              </a:spcBef>
              <a:spcAft>
                <a:spcPts val="600"/>
              </a:spcAft>
              <a:buClr>
                <a:srgbClr val="09548D"/>
              </a:buClr>
              <a:buFont typeface="Arial" panose="020B0604020202020204" pitchFamily="34" charset="0"/>
              <a:buChar char="♦"/>
            </a:pPr>
            <a:r>
              <a:rPr lang="en-US" sz="2000" dirty="0"/>
              <a:t>Research Fellow / Associate</a:t>
            </a:r>
          </a:p>
          <a:p>
            <a:pPr>
              <a:spcBef>
                <a:spcPts val="600"/>
              </a:spcBef>
              <a:buClr>
                <a:srgbClr val="09548D"/>
              </a:buClr>
              <a:buFont typeface="Arial" panose="020B0604020202020204" pitchFamily="34" charset="0"/>
              <a:buChar char="♦"/>
            </a:pPr>
            <a:r>
              <a:rPr lang="en-US" sz="2000" dirty="0"/>
              <a:t>Development </a:t>
            </a:r>
            <a:r>
              <a:rPr lang="en-US" sz="2000" dirty="0" smtClean="0"/>
              <a:t>Supporter</a:t>
            </a:r>
            <a:endParaRPr lang="en-US" sz="20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525" y="5156933"/>
            <a:ext cx="1011677" cy="949364"/>
          </a:xfrm>
          <a:prstGeom prst="rect">
            <a:avLst/>
          </a:prstGeom>
        </p:spPr>
      </p:pic>
      <p:sp>
        <p:nvSpPr>
          <p:cNvPr id="9" name="TextBox 8"/>
          <p:cNvSpPr txBox="1"/>
          <p:nvPr/>
        </p:nvSpPr>
        <p:spPr>
          <a:xfrm>
            <a:off x="1535666" y="5315579"/>
            <a:ext cx="6801394" cy="646331"/>
          </a:xfrm>
          <a:prstGeom prst="rect">
            <a:avLst/>
          </a:prstGeom>
          <a:noFill/>
        </p:spPr>
        <p:txBody>
          <a:bodyPr wrap="square" rtlCol="0">
            <a:spAutoFit/>
          </a:bodyPr>
          <a:lstStyle/>
          <a:p>
            <a:r>
              <a:rPr lang="en-US" dirty="0"/>
              <a:t>Consult your </a:t>
            </a:r>
            <a:r>
              <a:rPr lang="en-US" b="1" dirty="0"/>
              <a:t>Academic Personnel </a:t>
            </a:r>
            <a:r>
              <a:rPr lang="en-US" b="1" dirty="0" smtClean="0"/>
              <a:t>or </a:t>
            </a:r>
            <a:r>
              <a:rPr lang="en-US" b="1" dirty="0"/>
              <a:t>Human Resources Coordinator</a:t>
            </a:r>
            <a:r>
              <a:rPr lang="en-US" dirty="0" smtClean="0"/>
              <a:t> </a:t>
            </a:r>
            <a:r>
              <a:rPr lang="en-US" dirty="0"/>
              <a:t>for guidance on entering </a:t>
            </a:r>
            <a:r>
              <a:rPr lang="en-US" dirty="0" smtClean="0"/>
              <a:t>Contingent Workers. </a:t>
            </a:r>
            <a:endParaRPr lang="en-US" dirty="0"/>
          </a:p>
        </p:txBody>
      </p:sp>
    </p:spTree>
    <p:custDataLst>
      <p:tags r:id="rId1"/>
    </p:custDataLst>
    <p:extLst>
      <p:ext uri="{BB962C8B-B14F-4D97-AF65-F5344CB8AC3E}">
        <p14:creationId xmlns:p14="http://schemas.microsoft.com/office/powerpoint/2010/main" val="1991640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20" y="15766"/>
            <a:ext cx="9048307" cy="960120"/>
          </a:xfrm>
        </p:spPr>
        <p:txBody>
          <a:bodyPr vert="horz" lIns="91440" tIns="45720" rIns="91440" bIns="45720" rtlCol="0" anchor="ctr">
            <a:noAutofit/>
          </a:bodyPr>
          <a:lstStyle/>
          <a:p>
            <a:r>
              <a:rPr lang="en-US" sz="3200" b="1" dirty="0">
                <a:solidFill>
                  <a:srgbClr val="1E4386"/>
                </a:solidFill>
                <a:latin typeface="Arial" panose="020B0604020202020204" pitchFamily="34" charset="0"/>
                <a:cs typeface="Arial" panose="020B0604020202020204" pitchFamily="34" charset="0"/>
              </a:rPr>
              <a:t>Smart HR Transactions – Create Transaction</a:t>
            </a:r>
          </a:p>
        </p:txBody>
      </p:sp>
      <p:sp>
        <p:nvSpPr>
          <p:cNvPr id="8" name="Content Placeholder 5"/>
          <p:cNvSpPr>
            <a:spLocks noGrp="1"/>
          </p:cNvSpPr>
          <p:nvPr>
            <p:ph idx="1"/>
          </p:nvPr>
        </p:nvSpPr>
        <p:spPr>
          <a:xfrm>
            <a:off x="258550" y="1107778"/>
            <a:ext cx="8229600" cy="4800600"/>
          </a:xfrm>
        </p:spPr>
        <p:txBody>
          <a:bodyPr>
            <a:normAutofit/>
          </a:bodyPr>
          <a:lstStyle/>
          <a:p>
            <a:pPr>
              <a:buClr>
                <a:srgbClr val="09548D"/>
              </a:buClr>
              <a:buFont typeface="Arial" panose="020B0604020202020204" pitchFamily="34" charset="0"/>
              <a:buChar char="♦"/>
            </a:pPr>
            <a:r>
              <a:rPr lang="en-US" sz="2400" dirty="0"/>
              <a:t>After you select the template, enter the </a:t>
            </a:r>
            <a:r>
              <a:rPr lang="en-US" sz="2400" b="1" dirty="0"/>
              <a:t>Effective Date </a:t>
            </a:r>
            <a:r>
              <a:rPr lang="en-US" sz="2400" dirty="0"/>
              <a:t>for the HR action. In this example, it is the hire date. </a:t>
            </a:r>
          </a:p>
          <a:p>
            <a:pPr>
              <a:buClr>
                <a:srgbClr val="09548D"/>
              </a:buClr>
              <a:buFont typeface="Arial" panose="020B0604020202020204" pitchFamily="34" charset="0"/>
              <a:buChar char="♦"/>
            </a:pPr>
            <a:r>
              <a:rPr lang="en-US" sz="2400" dirty="0"/>
              <a:t>Click the </a:t>
            </a:r>
            <a:r>
              <a:rPr lang="en-US" sz="2400" b="1" dirty="0"/>
              <a:t>Create Transaction </a:t>
            </a:r>
            <a:r>
              <a:rPr lang="en-US" sz="2400" dirty="0"/>
              <a:t>button to initiate the template.</a:t>
            </a:r>
          </a:p>
        </p:txBody>
      </p:sp>
      <p:pic>
        <p:nvPicPr>
          <p:cNvPr id="10" name="Picture 9"/>
          <p:cNvPicPr>
            <a:picLocks noChangeAspect="1"/>
          </p:cNvPicPr>
          <p:nvPr/>
        </p:nvPicPr>
        <p:blipFill>
          <a:blip r:embed="rId4"/>
          <a:stretch>
            <a:fillRect/>
          </a:stretch>
        </p:blipFill>
        <p:spPr>
          <a:xfrm>
            <a:off x="450519" y="2831700"/>
            <a:ext cx="8210550" cy="302895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240605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0224"/>
            <a:ext cx="8385648" cy="850911"/>
          </a:xfrm>
        </p:spPr>
        <p:txBody>
          <a:bodyPr vert="horz" lIns="91440" tIns="45720" rIns="91440" bIns="45720" rtlCol="0" anchor="ctr">
            <a:noAutofit/>
          </a:bodyPr>
          <a:lstStyle/>
          <a:p>
            <a:r>
              <a:rPr lang="en-US" sz="3200" b="1" dirty="0">
                <a:solidFill>
                  <a:srgbClr val="1E4386"/>
                </a:solidFill>
                <a:latin typeface="Arial" panose="020B0604020202020204" pitchFamily="34" charset="0"/>
                <a:cs typeface="Arial" panose="020B0604020202020204" pitchFamily="34" charset="0"/>
              </a:rPr>
              <a:t>Smart HR Transactions – Details</a:t>
            </a:r>
          </a:p>
        </p:txBody>
      </p:sp>
      <p:sp>
        <p:nvSpPr>
          <p:cNvPr id="7" name="Content Placeholder 5"/>
          <p:cNvSpPr>
            <a:spLocks noGrp="1"/>
          </p:cNvSpPr>
          <p:nvPr>
            <p:ph idx="1"/>
          </p:nvPr>
        </p:nvSpPr>
        <p:spPr>
          <a:xfrm>
            <a:off x="263051" y="1099124"/>
            <a:ext cx="8748973" cy="4800600"/>
          </a:xfrm>
        </p:spPr>
        <p:txBody>
          <a:bodyPr>
            <a:normAutofit/>
          </a:bodyPr>
          <a:lstStyle/>
          <a:p>
            <a:pPr>
              <a:buClr>
                <a:srgbClr val="09548D"/>
              </a:buClr>
              <a:buFont typeface="Arial" panose="020B0604020202020204" pitchFamily="34" charset="0"/>
              <a:buChar char="♦"/>
            </a:pPr>
            <a:r>
              <a:rPr lang="en-US" sz="2400" dirty="0"/>
              <a:t>Use the </a:t>
            </a:r>
            <a:r>
              <a:rPr lang="en-US" sz="2400" b="1" dirty="0"/>
              <a:t>Enter Transaction Details </a:t>
            </a:r>
            <a:r>
              <a:rPr lang="en-US" sz="2400" dirty="0"/>
              <a:t>page to enter the </a:t>
            </a:r>
            <a:r>
              <a:rPr lang="en-US" sz="2400" b="1" dirty="0"/>
              <a:t>Employee ID</a:t>
            </a:r>
            <a:r>
              <a:rPr lang="en-US" sz="2400" dirty="0"/>
              <a:t>, if needed, and </a:t>
            </a:r>
            <a:r>
              <a:rPr lang="en-US" sz="2400" b="1" dirty="0"/>
              <a:t>Reason Code</a:t>
            </a:r>
            <a:r>
              <a:rPr lang="en-US" sz="2400" dirty="0"/>
              <a:t>. </a:t>
            </a:r>
          </a:p>
          <a:p>
            <a:pPr>
              <a:buClr>
                <a:srgbClr val="09548D"/>
              </a:buClr>
              <a:buFont typeface="Arial" panose="020B0604020202020204" pitchFamily="34" charset="0"/>
              <a:buChar char="♦"/>
            </a:pPr>
            <a:r>
              <a:rPr lang="en-US" sz="2400" dirty="0"/>
              <a:t>Each template has a unique list of </a:t>
            </a:r>
            <a:r>
              <a:rPr lang="en-US" sz="2400" b="1" dirty="0"/>
              <a:t>Reason Codes</a:t>
            </a:r>
            <a:r>
              <a:rPr lang="en-US" sz="2400" dirty="0"/>
              <a:t>.</a:t>
            </a:r>
          </a:p>
        </p:txBody>
      </p:sp>
      <p:pic>
        <p:nvPicPr>
          <p:cNvPr id="4" name="Picture 3"/>
          <p:cNvPicPr>
            <a:picLocks noChangeAspect="1"/>
          </p:cNvPicPr>
          <p:nvPr/>
        </p:nvPicPr>
        <p:blipFill>
          <a:blip r:embed="rId4"/>
          <a:stretch>
            <a:fillRect/>
          </a:stretch>
        </p:blipFill>
        <p:spPr>
          <a:xfrm>
            <a:off x="263051" y="2486279"/>
            <a:ext cx="8710872" cy="341344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931578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body" idx="1"/>
          </p:nvPr>
        </p:nvSpPr>
        <p:spPr>
          <a:xfrm>
            <a:off x="1371760" y="2195512"/>
            <a:ext cx="6938050" cy="397668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775"/>
              <a:buChar char="•"/>
            </a:pPr>
            <a:r>
              <a:rPr lang="en-US" sz="2775" dirty="0"/>
              <a:t>Please </a:t>
            </a:r>
            <a:r>
              <a:rPr lang="en-US" sz="2775" dirty="0" smtClean="0"/>
              <a:t>silence cell phones</a:t>
            </a:r>
          </a:p>
          <a:p>
            <a:pPr marL="342900" lvl="0" indent="-342900" algn="l" rtl="0">
              <a:lnSpc>
                <a:spcPct val="150000"/>
              </a:lnSpc>
              <a:spcBef>
                <a:spcPts val="0"/>
              </a:spcBef>
              <a:spcAft>
                <a:spcPts val="0"/>
              </a:spcAft>
              <a:buClr>
                <a:schemeClr val="dk1"/>
              </a:buClr>
              <a:buSzPts val="2775"/>
              <a:buChar char="•"/>
            </a:pPr>
            <a:r>
              <a:rPr lang="en-US" sz="2775" dirty="0" smtClean="0"/>
              <a:t>Keep your mics muted</a:t>
            </a:r>
            <a:endParaRPr dirty="0"/>
          </a:p>
          <a:p>
            <a:pPr marL="342900" lvl="0" indent="-342900" algn="l" rtl="0">
              <a:spcBef>
                <a:spcPts val="555"/>
              </a:spcBef>
              <a:spcAft>
                <a:spcPts val="0"/>
              </a:spcAft>
              <a:buClr>
                <a:schemeClr val="dk1"/>
              </a:buClr>
              <a:buSzPts val="2775"/>
              <a:buChar char="•"/>
            </a:pPr>
            <a:r>
              <a:rPr lang="en-US" sz="2775" dirty="0"/>
              <a:t>No email or web surfing</a:t>
            </a:r>
            <a:endParaRPr dirty="0"/>
          </a:p>
          <a:p>
            <a:pPr marL="342900" lvl="0" indent="-342900" algn="l" rtl="0">
              <a:lnSpc>
                <a:spcPct val="150000"/>
              </a:lnSpc>
              <a:spcBef>
                <a:spcPts val="555"/>
              </a:spcBef>
              <a:spcAft>
                <a:spcPts val="0"/>
              </a:spcAft>
              <a:buClr>
                <a:schemeClr val="dk1"/>
              </a:buClr>
              <a:buSzPts val="2775"/>
              <a:buChar char="•"/>
            </a:pPr>
            <a:r>
              <a:rPr lang="en-US" sz="2775" dirty="0"/>
              <a:t>Return from breaks on </a:t>
            </a:r>
            <a:r>
              <a:rPr lang="en-US" sz="2775" dirty="0" smtClean="0"/>
              <a:t>time</a:t>
            </a:r>
          </a:p>
          <a:p>
            <a:pPr marL="342900" lvl="0" indent="-342900" algn="l" rtl="0">
              <a:spcBef>
                <a:spcPts val="555"/>
              </a:spcBef>
              <a:spcAft>
                <a:spcPts val="0"/>
              </a:spcAft>
              <a:buClr>
                <a:schemeClr val="dk1"/>
              </a:buClr>
              <a:buSzPts val="2775"/>
              <a:buChar char="•"/>
            </a:pPr>
            <a:r>
              <a:rPr lang="en-US" sz="2775" dirty="0" smtClean="0"/>
              <a:t>Please communicate via zoom chat</a:t>
            </a:r>
            <a:endParaRPr dirty="0"/>
          </a:p>
          <a:p>
            <a:pPr marL="342900" lvl="0" indent="-154940" algn="l" rtl="0">
              <a:spcBef>
                <a:spcPts val="592"/>
              </a:spcBef>
              <a:spcAft>
                <a:spcPts val="0"/>
              </a:spcAft>
              <a:buClr>
                <a:schemeClr val="dk1"/>
              </a:buClr>
              <a:buSzPts val="2960"/>
              <a:buNone/>
            </a:pPr>
            <a:endParaRPr sz="2960" dirty="0"/>
          </a:p>
        </p:txBody>
      </p:sp>
      <p:sp>
        <p:nvSpPr>
          <p:cNvPr id="128" name="Google Shape;128;p3"/>
          <p:cNvSpPr txBox="1">
            <a:spLocks noGrp="1"/>
          </p:cNvSpPr>
          <p:nvPr>
            <p:ph type="body" idx="2"/>
          </p:nvPr>
        </p:nvSpPr>
        <p:spPr>
          <a:xfrm>
            <a:off x="393192" y="1371600"/>
            <a:ext cx="4114800" cy="82391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None/>
            </a:pPr>
            <a:r>
              <a:rPr lang="en-US" sz="3200" i="1" dirty="0"/>
              <a:t>Classroom</a:t>
            </a:r>
            <a:r>
              <a:rPr lang="en-US" sz="2000" i="1" dirty="0"/>
              <a:t> </a:t>
            </a:r>
            <a:r>
              <a:rPr lang="en-US" sz="3200" i="1" dirty="0" smtClean="0"/>
              <a:t>Etiquette:</a:t>
            </a:r>
            <a:r>
              <a:rPr lang="en-US" sz="2000" i="1" dirty="0" smtClean="0"/>
              <a:t> </a:t>
            </a:r>
            <a:endParaRPr i="1" dirty="0"/>
          </a:p>
        </p:txBody>
      </p:sp>
      <p:sp>
        <p:nvSpPr>
          <p:cNvPr id="131" name="Google Shape;131;p3"/>
          <p:cNvSpPr txBox="1">
            <a:spLocks noGrp="1"/>
          </p:cNvSpPr>
          <p:nvPr>
            <p:ph type="title"/>
          </p:nvPr>
        </p:nvSpPr>
        <p:spPr>
          <a:xfrm>
            <a:off x="393192" y="5866"/>
            <a:ext cx="8366760" cy="960120"/>
          </a:xfrm>
          <a:prstGeom prst="rect">
            <a:avLst/>
          </a:prstGeom>
        </p:spPr>
        <p:txBody>
          <a:bodyPr vert="horz" lIns="91440" tIns="45720" rIns="91440" bIns="45720" rtlCol="0" anchor="ctr">
            <a:noAutofit/>
          </a:bodyPr>
          <a:lstStyle/>
          <a:p>
            <a:r>
              <a:rPr lang="en-US" dirty="0">
                <a:solidFill>
                  <a:srgbClr val="1E4386"/>
                </a:solidFill>
              </a:rPr>
              <a:t>General Rules</a:t>
            </a:r>
            <a:endParaRPr dirty="0">
              <a:solidFill>
                <a:srgbClr val="1E4386"/>
              </a:solidFill>
            </a:endParaRPr>
          </a:p>
        </p:txBody>
      </p:sp>
    </p:spTree>
    <p:custDataLst>
      <p:tags r:id="rId1"/>
    </p:custDataLst>
    <p:extLst>
      <p:ext uri="{BB962C8B-B14F-4D97-AF65-F5344CB8AC3E}">
        <p14:creationId xmlns:p14="http://schemas.microsoft.com/office/powerpoint/2010/main" val="36771746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838200" y="1421760"/>
            <a:ext cx="8111247" cy="5238750"/>
          </a:xfrm>
        </p:spPr>
        <p:txBody>
          <a:bodyPr>
            <a:normAutofit/>
          </a:bodyPr>
          <a:lstStyle/>
          <a:p>
            <a:pPr marL="0" indent="0">
              <a:buNone/>
            </a:pPr>
            <a:r>
              <a:rPr lang="en-US" b="1" i="1" dirty="0"/>
              <a:t>Having completed this </a:t>
            </a:r>
            <a:r>
              <a:rPr lang="en-US" b="1" i="1" dirty="0" smtClean="0"/>
              <a:t>Lesson, </a:t>
            </a:r>
            <a:r>
              <a:rPr lang="en-US" b="1" i="1" dirty="0"/>
              <a:t>you should be able to:</a:t>
            </a:r>
          </a:p>
          <a:p>
            <a:pPr marL="0" indent="0">
              <a:buNone/>
            </a:pPr>
            <a:endParaRPr lang="en-US" sz="800" b="1" dirty="0"/>
          </a:p>
          <a:p>
            <a:r>
              <a:rPr lang="en-US" sz="2400" dirty="0"/>
              <a:t>Identify the actions that are processed using templates.</a:t>
            </a:r>
          </a:p>
          <a:p>
            <a:r>
              <a:rPr lang="en-US" sz="2400" dirty="0"/>
              <a:t>Review the template transaction system process.</a:t>
            </a:r>
          </a:p>
          <a:p>
            <a:r>
              <a:rPr lang="en-US" sz="2400" dirty="0"/>
              <a:t>View current employee information using the </a:t>
            </a:r>
            <a:r>
              <a:rPr lang="en-US" sz="2400" b="1" dirty="0"/>
              <a:t>Person Org Summary </a:t>
            </a:r>
            <a:r>
              <a:rPr lang="en-US" sz="2400" dirty="0"/>
              <a:t>page.</a:t>
            </a:r>
          </a:p>
          <a:p>
            <a:r>
              <a:rPr lang="en-US" sz="2400" dirty="0"/>
              <a:t>Identify the elements of the </a:t>
            </a:r>
            <a:r>
              <a:rPr lang="en-US" sz="2400" b="1" dirty="0"/>
              <a:t>Smart HR Transactions</a:t>
            </a:r>
            <a:r>
              <a:rPr lang="en-US" sz="2400" dirty="0"/>
              <a:t> page.</a:t>
            </a:r>
          </a:p>
          <a:p>
            <a:r>
              <a:rPr lang="en-US" sz="2400" dirty="0"/>
              <a:t>Review the templates, </a:t>
            </a:r>
            <a:r>
              <a:rPr lang="en-US" sz="2400" b="1" dirty="0"/>
              <a:t>Action Reason </a:t>
            </a:r>
            <a:r>
              <a:rPr lang="en-US" sz="2400" dirty="0"/>
              <a:t>codes and descriptions.</a:t>
            </a:r>
          </a:p>
          <a:p>
            <a:r>
              <a:rPr lang="en-US" sz="2400" dirty="0"/>
              <a:t>View template transaction status</a:t>
            </a:r>
            <a:r>
              <a:rPr lang="en-US" sz="2400" dirty="0" smtClean="0"/>
              <a:t>.</a:t>
            </a:r>
            <a:endParaRPr lang="en-US" sz="2400" dirty="0"/>
          </a:p>
        </p:txBody>
      </p:sp>
      <p:sp>
        <p:nvSpPr>
          <p:cNvPr id="4" name="Title 3"/>
          <p:cNvSpPr>
            <a:spLocks noGrp="1"/>
          </p:cNvSpPr>
          <p:nvPr>
            <p:ph type="title"/>
          </p:nvPr>
        </p:nvSpPr>
        <p:spPr>
          <a:xfrm>
            <a:off x="63801" y="40228"/>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Lesson Complete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9336" y="-23261"/>
            <a:ext cx="914400" cy="914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49" y="1421760"/>
            <a:ext cx="541052" cy="554037"/>
          </a:xfrm>
          <a:prstGeom prst="rect">
            <a:avLst/>
          </a:prstGeom>
        </p:spPr>
      </p:pic>
    </p:spTree>
    <p:custDataLst>
      <p:tags r:id="rId1"/>
    </p:custDataLst>
    <p:extLst>
      <p:ext uri="{BB962C8B-B14F-4D97-AF65-F5344CB8AC3E}">
        <p14:creationId xmlns:p14="http://schemas.microsoft.com/office/powerpoint/2010/main" val="34733468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351" y="1202403"/>
            <a:ext cx="8260175" cy="4744652"/>
          </a:xfrm>
        </p:spPr>
        <p:txBody>
          <a:bodyPr>
            <a:normAutofit/>
          </a:bodyPr>
          <a:lstStyle/>
          <a:p>
            <a:pPr>
              <a:lnSpc>
                <a:spcPct val="100000"/>
              </a:lnSpc>
              <a:buClr>
                <a:srgbClr val="09548D"/>
              </a:buClr>
              <a:buFont typeface="Arial" panose="020B0604020202020204" pitchFamily="34" charset="0"/>
              <a:buChar char="♦"/>
            </a:pPr>
            <a:r>
              <a:rPr lang="en-US" sz="2400" dirty="0"/>
              <a:t>The </a:t>
            </a:r>
            <a:r>
              <a:rPr lang="en-US" sz="2400" b="1" dirty="0"/>
              <a:t>Smart HR Transactions </a:t>
            </a:r>
            <a:r>
              <a:rPr lang="en-US" sz="2400" dirty="0"/>
              <a:t>page is the starting point to initiate any type of template transaction.</a:t>
            </a:r>
          </a:p>
          <a:p>
            <a:pPr>
              <a:lnSpc>
                <a:spcPct val="100000"/>
              </a:lnSpc>
              <a:spcBef>
                <a:spcPts val="1200"/>
              </a:spcBef>
              <a:buClr>
                <a:srgbClr val="09548D"/>
              </a:buClr>
              <a:buFont typeface="Arial" panose="020B0604020202020204" pitchFamily="34" charset="0"/>
              <a:buChar char="♦"/>
            </a:pPr>
            <a:r>
              <a:rPr lang="en-US" sz="2400" dirty="0"/>
              <a:t>Refer to the </a:t>
            </a:r>
            <a:r>
              <a:rPr lang="en-US" sz="2400" i="1" dirty="0"/>
              <a:t>Template Transactions – Action Reason Codes and Descriptions </a:t>
            </a:r>
            <a:r>
              <a:rPr lang="en-US" sz="2400" dirty="0" smtClean="0"/>
              <a:t>UPK</a:t>
            </a:r>
            <a:r>
              <a:rPr lang="en-US" sz="2400" i="1" dirty="0" smtClean="0"/>
              <a:t> </a:t>
            </a:r>
            <a:r>
              <a:rPr lang="en-US" sz="2400" dirty="0" smtClean="0"/>
              <a:t>job </a:t>
            </a:r>
            <a:r>
              <a:rPr lang="en-US" sz="2400" dirty="0"/>
              <a:t>aid for a list of all the templates, the associated </a:t>
            </a:r>
            <a:r>
              <a:rPr lang="en-US" sz="2400" b="1" dirty="0"/>
              <a:t>Reason Codes</a:t>
            </a:r>
            <a:r>
              <a:rPr lang="en-US" sz="2400" dirty="0"/>
              <a:t> and description.</a:t>
            </a:r>
          </a:p>
          <a:p>
            <a:pPr>
              <a:lnSpc>
                <a:spcPct val="100000"/>
              </a:lnSpc>
              <a:spcBef>
                <a:spcPts val="1200"/>
              </a:spcBef>
              <a:buClr>
                <a:srgbClr val="09548D"/>
              </a:buClr>
              <a:buFont typeface="Arial" panose="020B0604020202020204" pitchFamily="34" charset="0"/>
              <a:buChar char="♦"/>
            </a:pPr>
            <a:r>
              <a:rPr lang="en-US" sz="2400" b="1" dirty="0" smtClean="0"/>
              <a:t>Comments</a:t>
            </a:r>
            <a:r>
              <a:rPr lang="en-US" sz="2400" dirty="0" smtClean="0"/>
              <a:t> are needed on </a:t>
            </a:r>
            <a:r>
              <a:rPr lang="en-US" sz="2400" dirty="0"/>
              <a:t>the template to further </a:t>
            </a:r>
            <a:r>
              <a:rPr lang="en-US" sz="2400" dirty="0" smtClean="0"/>
              <a:t>explain the </a:t>
            </a:r>
            <a:r>
              <a:rPr lang="en-US" sz="2400" dirty="0"/>
              <a:t>template transaction</a:t>
            </a:r>
            <a:r>
              <a:rPr lang="en-US" sz="2400" dirty="0" smtClean="0"/>
              <a:t>. </a:t>
            </a:r>
            <a:r>
              <a:rPr lang="en-US" sz="2400" u="sng" dirty="0" smtClean="0"/>
              <a:t>This is important! </a:t>
            </a:r>
            <a:endParaRPr lang="en-US" sz="2400" u="sng" dirty="0"/>
          </a:p>
          <a:p>
            <a:pPr>
              <a:lnSpc>
                <a:spcPct val="100000"/>
              </a:lnSpc>
              <a:spcBef>
                <a:spcPts val="1200"/>
              </a:spcBef>
              <a:buClr>
                <a:srgbClr val="09548D"/>
              </a:buClr>
              <a:buFont typeface="Arial" panose="020B0604020202020204" pitchFamily="34" charset="0"/>
              <a:buChar char="♦"/>
            </a:pPr>
            <a:r>
              <a:rPr lang="en-US" sz="2400" dirty="0"/>
              <a:t>S</a:t>
            </a:r>
            <a:r>
              <a:rPr lang="en-US" sz="2400" dirty="0" smtClean="0"/>
              <a:t>upporting documentation should be attached as needed</a:t>
            </a:r>
            <a:r>
              <a:rPr lang="en-US" sz="2400" dirty="0"/>
              <a:t>.</a:t>
            </a:r>
          </a:p>
          <a:p>
            <a:pPr>
              <a:lnSpc>
                <a:spcPct val="100000"/>
              </a:lnSpc>
              <a:spcBef>
                <a:spcPts val="1200"/>
              </a:spcBef>
              <a:buClr>
                <a:srgbClr val="09548D"/>
              </a:buClr>
              <a:buFont typeface="Arial" panose="020B0604020202020204" pitchFamily="34" charset="0"/>
              <a:buChar char="♦"/>
            </a:pPr>
            <a:r>
              <a:rPr lang="en-US" sz="2400" dirty="0" smtClean="0"/>
              <a:t>Approval is required for template transactions. </a:t>
            </a:r>
          </a:p>
          <a:p>
            <a:pPr>
              <a:lnSpc>
                <a:spcPct val="100000"/>
              </a:lnSpc>
              <a:spcBef>
                <a:spcPts val="1200"/>
              </a:spcBef>
              <a:buClr>
                <a:srgbClr val="09548D"/>
              </a:buClr>
              <a:buFont typeface="Arial" panose="020B0604020202020204" pitchFamily="34" charset="0"/>
              <a:buChar char="♦"/>
            </a:pPr>
            <a:r>
              <a:rPr lang="en-US" sz="2400" dirty="0" smtClean="0"/>
              <a:t>Benefits </a:t>
            </a:r>
            <a:r>
              <a:rPr lang="en-US" sz="2400" dirty="0"/>
              <a:t>Eligibility is determined by job data attributes.</a:t>
            </a:r>
          </a:p>
        </p:txBody>
      </p:sp>
      <p:sp>
        <p:nvSpPr>
          <p:cNvPr id="3" name="Title 2"/>
          <p:cNvSpPr>
            <a:spLocks noGrp="1"/>
          </p:cNvSpPr>
          <p:nvPr>
            <p:ph type="title"/>
          </p:nvPr>
        </p:nvSpPr>
        <p:spPr>
          <a:xfrm>
            <a:off x="38854" y="26233"/>
            <a:ext cx="8227181" cy="850911"/>
          </a:xfrm>
        </p:spPr>
        <p:txBody>
          <a:bodyPr vert="horz" lIns="91440" tIns="45720" rIns="91440" bIns="45720" rtlCol="0" anchor="ctr">
            <a:noAutofit/>
          </a:bodyPr>
          <a:lstStyle/>
          <a:p>
            <a:r>
              <a:rPr lang="en-US" sz="3200" b="1" dirty="0">
                <a:solidFill>
                  <a:srgbClr val="1E4386"/>
                </a:solidFill>
                <a:latin typeface="Arial" panose="020B0604020202020204" pitchFamily="34" charset="0"/>
                <a:cs typeface="Arial" panose="020B0604020202020204" pitchFamily="34" charset="0"/>
              </a:rPr>
              <a:t>Lesson 1: Key Points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7804" y="26233"/>
            <a:ext cx="914400" cy="9144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19584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7685" y="2213355"/>
            <a:ext cx="8229600" cy="4160520"/>
          </a:xfrm>
        </p:spPr>
        <p:txBody>
          <a:bodyPr>
            <a:normAutofit/>
          </a:bodyPr>
          <a:lstStyle/>
          <a:p>
            <a:pPr>
              <a:buClr>
                <a:srgbClr val="09548D"/>
              </a:buClr>
              <a:buFont typeface="Arial" panose="020B0604020202020204" pitchFamily="34" charset="0"/>
              <a:buChar char="♦"/>
            </a:pPr>
            <a:r>
              <a:rPr lang="en-US" sz="2400" dirty="0"/>
              <a:t>You now have the opportunity to assess your knowledge of the information presented in this </a:t>
            </a:r>
            <a:r>
              <a:rPr lang="en-US" sz="2400" dirty="0" smtClean="0"/>
              <a:t>Lesson.</a:t>
            </a:r>
            <a:endParaRPr lang="en-US" sz="2400" dirty="0"/>
          </a:p>
          <a:p>
            <a:pPr>
              <a:buClr>
                <a:srgbClr val="09548D"/>
              </a:buClr>
              <a:buFont typeface="Arial" panose="020B0604020202020204" pitchFamily="34" charset="0"/>
              <a:buChar char="♦"/>
            </a:pPr>
            <a:r>
              <a:rPr lang="en-US" sz="2400" dirty="0"/>
              <a:t>The questions and answers presented in this review help you to determine whether you remember and understand the important points.</a:t>
            </a:r>
          </a:p>
        </p:txBody>
      </p:sp>
      <p:sp>
        <p:nvSpPr>
          <p:cNvPr id="3" name="Text Placeholder 2"/>
          <p:cNvSpPr>
            <a:spLocks noGrp="1"/>
          </p:cNvSpPr>
          <p:nvPr>
            <p:ph type="body" idx="10"/>
          </p:nvPr>
        </p:nvSpPr>
        <p:spPr>
          <a:xfrm>
            <a:off x="390525" y="1459230"/>
            <a:ext cx="8229600" cy="640080"/>
          </a:xfrm>
        </p:spPr>
        <p:txBody>
          <a:bodyPr>
            <a:normAutofit/>
          </a:bodyPr>
          <a:lstStyle/>
          <a:p>
            <a:r>
              <a:rPr lang="en-US" sz="2800" i="1" dirty="0">
                <a:solidFill>
                  <a:srgbClr val="002060"/>
                </a:solidFill>
              </a:rPr>
              <a:t>Knowledge Check:</a:t>
            </a:r>
          </a:p>
        </p:txBody>
      </p:sp>
      <p:sp>
        <p:nvSpPr>
          <p:cNvPr id="4" name="Title 3"/>
          <p:cNvSpPr>
            <a:spLocks noGrp="1"/>
          </p:cNvSpPr>
          <p:nvPr>
            <p:ph type="title"/>
          </p:nvPr>
        </p:nvSpPr>
        <p:spPr>
          <a:xfrm>
            <a:off x="345317" y="26578"/>
            <a:ext cx="8227181" cy="850911"/>
          </a:xfrm>
        </p:spPr>
        <p:txBody>
          <a:bodyPr/>
          <a:lstStyle/>
          <a:p>
            <a:r>
              <a:rPr lang="en-US" dirty="0" smtClean="0"/>
              <a:t>Lesson </a:t>
            </a:r>
            <a:r>
              <a:rPr lang="en-US" dirty="0"/>
              <a:t>Review</a:t>
            </a:r>
          </a:p>
        </p:txBody>
      </p:sp>
      <p:pic>
        <p:nvPicPr>
          <p:cNvPr id="6" name="Picture 5" descr="The Trick Question Quiz"/>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332" y="4020207"/>
            <a:ext cx="2353668" cy="2353668"/>
          </a:xfrm>
          <a:prstGeom prst="rect">
            <a:avLst/>
          </a:prstGeom>
        </p:spPr>
      </p:pic>
    </p:spTree>
    <p:custDataLst>
      <p:tags r:id="rId1"/>
    </p:custDataLst>
    <p:extLst>
      <p:ext uri="{BB962C8B-B14F-4D97-AF65-F5344CB8AC3E}">
        <p14:creationId xmlns:p14="http://schemas.microsoft.com/office/powerpoint/2010/main" val="22196709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6303" y="1371600"/>
            <a:ext cx="8388813" cy="898032"/>
          </a:xfrm>
        </p:spPr>
        <p:txBody>
          <a:bodyPr>
            <a:normAutofit lnSpcReduction="10000"/>
          </a:bodyPr>
          <a:lstStyle/>
          <a:p>
            <a:pPr marL="0" indent="0">
              <a:buNone/>
            </a:pPr>
            <a:r>
              <a:rPr lang="en-US" dirty="0"/>
              <a:t>Use the </a:t>
            </a:r>
            <a:r>
              <a:rPr lang="en-US" b="1" dirty="0"/>
              <a:t>Person Org Summary </a:t>
            </a:r>
            <a:r>
              <a:rPr lang="en-US" dirty="0"/>
              <a:t>page to view current information for organizational relationships, including:</a:t>
            </a:r>
          </a:p>
        </p:txBody>
      </p:sp>
      <p:sp>
        <p:nvSpPr>
          <p:cNvPr id="4" name="Title 3"/>
          <p:cNvSpPr>
            <a:spLocks noGrp="1"/>
          </p:cNvSpPr>
          <p:nvPr>
            <p:ph type="title"/>
          </p:nvPr>
        </p:nvSpPr>
        <p:spPr>
          <a:xfrm>
            <a:off x="277592" y="32537"/>
            <a:ext cx="8227181" cy="850911"/>
          </a:xfrm>
        </p:spPr>
        <p:txBody>
          <a:bodyPr/>
          <a:lstStyle/>
          <a:p>
            <a:r>
              <a:rPr lang="en-US" dirty="0">
                <a:solidFill>
                  <a:schemeClr val="tx1"/>
                </a:solidFill>
                <a:latin typeface="Arial Black" panose="020B0A04020102020204" pitchFamily="34" charset="0"/>
              </a:rPr>
              <a:t>Multiple Choice</a:t>
            </a:r>
          </a:p>
        </p:txBody>
      </p:sp>
      <p:sp>
        <p:nvSpPr>
          <p:cNvPr id="5" name="Rectangle 4"/>
          <p:cNvSpPr/>
          <p:nvPr/>
        </p:nvSpPr>
        <p:spPr>
          <a:xfrm>
            <a:off x="587967" y="2525667"/>
            <a:ext cx="6633770" cy="464233"/>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ysClr val="windowText" lastClr="000000"/>
                </a:solidFill>
              </a:rPr>
              <a:t>A. Academic Employees</a:t>
            </a:r>
            <a:endParaRPr lang="en-US" sz="2000" b="1" dirty="0">
              <a:solidFill>
                <a:sysClr val="windowText" lastClr="000000"/>
              </a:solidFill>
            </a:endParaRPr>
          </a:p>
        </p:txBody>
      </p:sp>
      <p:sp>
        <p:nvSpPr>
          <p:cNvPr id="8" name="Rectangle 7"/>
          <p:cNvSpPr/>
          <p:nvPr/>
        </p:nvSpPr>
        <p:spPr>
          <a:xfrm>
            <a:off x="587967" y="3245935"/>
            <a:ext cx="6633770" cy="464233"/>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ysClr val="windowText" lastClr="000000"/>
                </a:solidFill>
              </a:rPr>
              <a:t>B. Temporary Employees</a:t>
            </a:r>
            <a:endParaRPr lang="en-US" sz="2000" b="1" dirty="0">
              <a:solidFill>
                <a:sysClr val="windowText" lastClr="000000"/>
              </a:solidFill>
            </a:endParaRPr>
          </a:p>
        </p:txBody>
      </p:sp>
      <p:sp>
        <p:nvSpPr>
          <p:cNvPr id="9" name="Rectangle 8"/>
          <p:cNvSpPr/>
          <p:nvPr/>
        </p:nvSpPr>
        <p:spPr>
          <a:xfrm>
            <a:off x="587967" y="3966203"/>
            <a:ext cx="6633770" cy="464233"/>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ysClr val="windowText" lastClr="000000"/>
                </a:solidFill>
              </a:rPr>
              <a:t>C. All Employee and Contingent Workers</a:t>
            </a:r>
            <a:endParaRPr lang="en-US" sz="2000" b="1" dirty="0">
              <a:solidFill>
                <a:sysClr val="windowText" lastClr="000000"/>
              </a:solidFill>
            </a:endParaRPr>
          </a:p>
        </p:txBody>
      </p:sp>
      <p:sp>
        <p:nvSpPr>
          <p:cNvPr id="10" name="Rectangle 9"/>
          <p:cNvSpPr/>
          <p:nvPr/>
        </p:nvSpPr>
        <p:spPr>
          <a:xfrm>
            <a:off x="587967" y="4766311"/>
            <a:ext cx="6633770" cy="464233"/>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ysClr val="windowText" lastClr="000000"/>
                </a:solidFill>
              </a:rPr>
              <a:t>D. Terminated Employees</a:t>
            </a:r>
            <a:endParaRPr lang="en-US" sz="2000" b="1" dirty="0">
              <a:solidFill>
                <a:sysClr val="windowText" lastClr="000000"/>
              </a:solidFill>
            </a:endParaRPr>
          </a:p>
        </p:txBody>
      </p:sp>
    </p:spTree>
    <p:custDataLst>
      <p:tags r:id="rId1"/>
    </p:custDataLst>
    <p:extLst>
      <p:ext uri="{BB962C8B-B14F-4D97-AF65-F5344CB8AC3E}">
        <p14:creationId xmlns:p14="http://schemas.microsoft.com/office/powerpoint/2010/main" val="63826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00B050"/>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F0000"/>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FF0000"/>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0"/>
                                        </p:tgtEl>
                                        <p:attrNameLst>
                                          <p:attrName>fillcolor</p:attrName>
                                        </p:attrNameLst>
                                      </p:cBhvr>
                                      <p:to>
                                        <a:srgbClr val="FF0000"/>
                                      </p:to>
                                    </p:animClr>
                                    <p:set>
                                      <p:cBhvr>
                                        <p:cTn id="28" dur="2000" fill="hold"/>
                                        <p:tgtEl>
                                          <p:spTgt spid="10"/>
                                        </p:tgtEl>
                                        <p:attrNameLst>
                                          <p:attrName>fill.type</p:attrName>
                                        </p:attrNameLst>
                                      </p:cBhvr>
                                      <p:to>
                                        <p:strVal val="solid"/>
                                      </p:to>
                                    </p:set>
                                    <p:set>
                                      <p:cBhvr>
                                        <p:cTn id="29"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UCI and locations </a:t>
            </a:r>
            <a:r>
              <a:rPr lang="en-US" dirty="0"/>
              <a:t>use the </a:t>
            </a:r>
            <a:r>
              <a:rPr lang="en-US" b="1" dirty="0"/>
              <a:t>Smart HR Transactions </a:t>
            </a:r>
            <a:r>
              <a:rPr lang="en-US" dirty="0"/>
              <a:t>page to </a:t>
            </a:r>
            <a:r>
              <a:rPr lang="en-US" dirty="0" smtClean="0"/>
              <a:t>hire employees.</a:t>
            </a:r>
            <a:endParaRPr lang="en-US" dirty="0"/>
          </a:p>
        </p:txBody>
      </p:sp>
      <p:sp>
        <p:nvSpPr>
          <p:cNvPr id="4" name="Title 3"/>
          <p:cNvSpPr>
            <a:spLocks noGrp="1"/>
          </p:cNvSpPr>
          <p:nvPr>
            <p:ph type="title"/>
          </p:nvPr>
        </p:nvSpPr>
        <p:spPr/>
        <p:txBody>
          <a:bodyPr/>
          <a:lstStyle/>
          <a:p>
            <a:r>
              <a:rPr lang="en-US" dirty="0"/>
              <a:t>True or False</a:t>
            </a:r>
          </a:p>
        </p:txBody>
      </p:sp>
      <p:sp>
        <p:nvSpPr>
          <p:cNvPr id="5" name="Rounded Rectangle 4"/>
          <p:cNvSpPr/>
          <p:nvPr/>
        </p:nvSpPr>
        <p:spPr>
          <a:xfrm>
            <a:off x="1161144" y="3305629"/>
            <a:ext cx="2859314" cy="2075543"/>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bg1"/>
                </a:solidFill>
              </a:rPr>
              <a:t>True</a:t>
            </a:r>
            <a:endParaRPr lang="en-US" sz="3200" b="1" dirty="0">
              <a:solidFill>
                <a:schemeClr val="bg1"/>
              </a:solidFill>
            </a:endParaRPr>
          </a:p>
        </p:txBody>
      </p:sp>
      <p:sp>
        <p:nvSpPr>
          <p:cNvPr id="6" name="Rounded Rectangle 5"/>
          <p:cNvSpPr/>
          <p:nvPr/>
        </p:nvSpPr>
        <p:spPr>
          <a:xfrm>
            <a:off x="4721983" y="3305628"/>
            <a:ext cx="2859314" cy="2075543"/>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False</a:t>
            </a:r>
            <a:endParaRPr lang="en-US" sz="3200" b="1" dirty="0"/>
          </a:p>
        </p:txBody>
      </p:sp>
    </p:spTree>
    <p:custDataLst>
      <p:tags r:id="rId1"/>
    </p:custDataLst>
    <p:extLst>
      <p:ext uri="{BB962C8B-B14F-4D97-AF65-F5344CB8AC3E}">
        <p14:creationId xmlns:p14="http://schemas.microsoft.com/office/powerpoint/2010/main" val="3223060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5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F0000"/>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5487" y="1371600"/>
            <a:ext cx="8206873" cy="1300579"/>
          </a:xfrm>
        </p:spPr>
        <p:txBody>
          <a:bodyPr>
            <a:normAutofit lnSpcReduction="10000"/>
          </a:bodyPr>
          <a:lstStyle/>
          <a:p>
            <a:pPr marL="0" indent="0">
              <a:buNone/>
            </a:pPr>
            <a:r>
              <a:rPr lang="en-US" dirty="0"/>
              <a:t>Use the _____________ page to view the status of a template transaction that is in the approval workflow (AWE).</a:t>
            </a:r>
          </a:p>
        </p:txBody>
      </p:sp>
      <p:sp>
        <p:nvSpPr>
          <p:cNvPr id="4" name="Title 3"/>
          <p:cNvSpPr>
            <a:spLocks noGrp="1"/>
          </p:cNvSpPr>
          <p:nvPr>
            <p:ph type="title"/>
          </p:nvPr>
        </p:nvSpPr>
        <p:spPr>
          <a:xfrm>
            <a:off x="228606" y="48866"/>
            <a:ext cx="8227181" cy="850911"/>
          </a:xfrm>
        </p:spPr>
        <p:txBody>
          <a:bodyPr/>
          <a:lstStyle/>
          <a:p>
            <a:r>
              <a:rPr lang="en-US" dirty="0">
                <a:solidFill>
                  <a:schemeClr val="tx1"/>
                </a:solidFill>
                <a:latin typeface="Arial Black" panose="020B0A04020102020204" pitchFamily="34" charset="0"/>
              </a:rPr>
              <a:t>Multiple Choice</a:t>
            </a:r>
          </a:p>
        </p:txBody>
      </p:sp>
      <p:sp>
        <p:nvSpPr>
          <p:cNvPr id="6" name="Rectangle 5"/>
          <p:cNvSpPr/>
          <p:nvPr/>
        </p:nvSpPr>
        <p:spPr>
          <a:xfrm>
            <a:off x="612195" y="2972449"/>
            <a:ext cx="6633770" cy="464233"/>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ysClr val="windowText" lastClr="000000"/>
                </a:solidFill>
              </a:rPr>
              <a:t>A. Workflow Status</a:t>
            </a:r>
            <a:endParaRPr lang="en-US" sz="2000" b="1" dirty="0">
              <a:solidFill>
                <a:sysClr val="windowText" lastClr="000000"/>
              </a:solidFill>
            </a:endParaRPr>
          </a:p>
        </p:txBody>
      </p:sp>
      <p:sp>
        <p:nvSpPr>
          <p:cNvPr id="8" name="Rectangle 7"/>
          <p:cNvSpPr/>
          <p:nvPr/>
        </p:nvSpPr>
        <p:spPr>
          <a:xfrm>
            <a:off x="612195" y="3723432"/>
            <a:ext cx="6633770" cy="464233"/>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ysClr val="windowText" lastClr="000000"/>
                </a:solidFill>
              </a:rPr>
              <a:t>B. Smart HR Transactions</a:t>
            </a:r>
            <a:endParaRPr lang="en-US" sz="2000" b="1" dirty="0">
              <a:solidFill>
                <a:sysClr val="windowText" lastClr="000000"/>
              </a:solidFill>
            </a:endParaRPr>
          </a:p>
        </p:txBody>
      </p:sp>
      <p:sp>
        <p:nvSpPr>
          <p:cNvPr id="9" name="Rectangle 8"/>
          <p:cNvSpPr/>
          <p:nvPr/>
        </p:nvSpPr>
        <p:spPr>
          <a:xfrm>
            <a:off x="612195" y="4507566"/>
            <a:ext cx="6633770" cy="464233"/>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ysClr val="windowText" lastClr="000000"/>
                </a:solidFill>
              </a:rPr>
              <a:t>C. Transaction Status Page</a:t>
            </a:r>
            <a:endParaRPr lang="en-US" sz="2000" b="1" dirty="0">
              <a:solidFill>
                <a:sysClr val="windowText" lastClr="000000"/>
              </a:solidFill>
            </a:endParaRPr>
          </a:p>
        </p:txBody>
      </p:sp>
      <p:sp>
        <p:nvSpPr>
          <p:cNvPr id="10" name="Rectangle 9"/>
          <p:cNvSpPr/>
          <p:nvPr/>
        </p:nvSpPr>
        <p:spPr>
          <a:xfrm>
            <a:off x="612195" y="5320873"/>
            <a:ext cx="6633770" cy="464233"/>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ysClr val="windowText" lastClr="000000"/>
                </a:solidFill>
              </a:rPr>
              <a:t>D. None of the above</a:t>
            </a:r>
            <a:endParaRPr lang="en-US" sz="2000" b="1" dirty="0">
              <a:solidFill>
                <a:sysClr val="windowText" lastClr="000000"/>
              </a:solidFill>
            </a:endParaRPr>
          </a:p>
        </p:txBody>
      </p:sp>
    </p:spTree>
    <p:custDataLst>
      <p:tags r:id="rId1"/>
    </p:custDataLst>
    <p:extLst>
      <p:ext uri="{BB962C8B-B14F-4D97-AF65-F5344CB8AC3E}">
        <p14:creationId xmlns:p14="http://schemas.microsoft.com/office/powerpoint/2010/main" val="4056083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F00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F0000"/>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9"/>
                                        </p:tgtEl>
                                        <p:attrNameLst>
                                          <p:attrName>fillcolor</p:attrName>
                                        </p:attrNameLst>
                                      </p:cBhvr>
                                      <p:to>
                                        <a:srgbClr val="00B050"/>
                                      </p:to>
                                    </p:animClr>
                                    <p:set>
                                      <p:cBhvr>
                                        <p:cTn id="21" dur="2000" fill="hold"/>
                                        <p:tgtEl>
                                          <p:spTgt spid="9"/>
                                        </p:tgtEl>
                                        <p:attrNameLst>
                                          <p:attrName>fill.type</p:attrName>
                                        </p:attrNameLst>
                                      </p:cBhvr>
                                      <p:to>
                                        <p:strVal val="solid"/>
                                      </p:to>
                                    </p:set>
                                    <p:set>
                                      <p:cBhvr>
                                        <p:cTn id="22"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0"/>
                                        </p:tgtEl>
                                        <p:attrNameLst>
                                          <p:attrName>fillcolor</p:attrName>
                                        </p:attrNameLst>
                                      </p:cBhvr>
                                      <p:to>
                                        <a:srgbClr val="FF0000"/>
                                      </p:to>
                                    </p:animClr>
                                    <p:set>
                                      <p:cBhvr>
                                        <p:cTn id="28" dur="2000" fill="hold"/>
                                        <p:tgtEl>
                                          <p:spTgt spid="10"/>
                                        </p:tgtEl>
                                        <p:attrNameLst>
                                          <p:attrName>fill.type</p:attrName>
                                        </p:attrNameLst>
                                      </p:cBhvr>
                                      <p:to>
                                        <p:strVal val="solid"/>
                                      </p:to>
                                    </p:set>
                                    <p:set>
                                      <p:cBhvr>
                                        <p:cTn id="29"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22120" y="2123266"/>
            <a:ext cx="8366760" cy="749808"/>
          </a:xfrm>
        </p:spPr>
        <p:txBody>
          <a:bodyPr>
            <a:normAutofit/>
          </a:bodyPr>
          <a:lstStyle/>
          <a:p>
            <a:r>
              <a:rPr lang="en-US" sz="3600" dirty="0" smtClean="0">
                <a:solidFill>
                  <a:srgbClr val="FFC000"/>
                </a:solidFill>
              </a:rPr>
              <a:t>PART 1:  Lesson 2</a:t>
            </a:r>
            <a:endParaRPr lang="en-US" sz="3600" dirty="0">
              <a:solidFill>
                <a:srgbClr val="FFC000"/>
              </a:solidFill>
            </a:endParaRPr>
          </a:p>
        </p:txBody>
      </p:sp>
      <p:sp>
        <p:nvSpPr>
          <p:cNvPr id="5" name="Rectangle 4"/>
          <p:cNvSpPr/>
          <p:nvPr/>
        </p:nvSpPr>
        <p:spPr>
          <a:xfrm>
            <a:off x="0" y="784982"/>
            <a:ext cx="9144000" cy="442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idx="1"/>
          </p:nvPr>
        </p:nvSpPr>
        <p:spPr>
          <a:xfrm>
            <a:off x="1912620" y="2957357"/>
            <a:ext cx="8348472" cy="1096124"/>
          </a:xfrm>
        </p:spPr>
        <p:txBody>
          <a:bodyPr/>
          <a:lstStyle/>
          <a:p>
            <a:r>
              <a:rPr lang="en-US" sz="4800" b="1"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Full </a:t>
            </a:r>
            <a:r>
              <a:rPr lang="en-US" sz="4800" b="1" dirty="0" smtClean="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Hire Template</a:t>
            </a:r>
          </a:p>
          <a:p>
            <a:r>
              <a:rPr lang="en-US" sz="3200" b="1" i="1" dirty="0" smtClean="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a:t>
            </a:r>
            <a:r>
              <a:rPr lang="en-US" b="1" i="1" dirty="0" smtClean="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UC_FULL_HIRE)</a:t>
            </a:r>
          </a:p>
          <a:p>
            <a:r>
              <a:rPr lang="en-US" b="1" i="1" dirty="0" smtClean="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(UC_FULL_HIRE_AC)</a:t>
            </a:r>
            <a:endParaRPr lang="en-US" b="1" i="1"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endParaRPr>
          </a:p>
          <a:p>
            <a:endParaRPr lang="en-US" sz="5400" b="1"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endParaRPr>
          </a:p>
        </p:txBody>
      </p:sp>
      <p:sp>
        <p:nvSpPr>
          <p:cNvPr id="24" name="Curved Right Arrow 23"/>
          <p:cNvSpPr/>
          <p:nvPr/>
        </p:nvSpPr>
        <p:spPr>
          <a:xfrm>
            <a:off x="289560" y="2286928"/>
            <a:ext cx="1432560" cy="1416391"/>
          </a:xfrm>
          <a:prstGeom prst="curvedRightArrow">
            <a:avLst/>
          </a:prstGeom>
          <a:gradFill>
            <a:gsLst>
              <a:gs pos="0">
                <a:schemeClr val="accent5">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25876467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312737156"/>
              </p:ext>
            </p:extLst>
          </p:nvPr>
        </p:nvGraphicFramePr>
        <p:xfrm>
          <a:off x="279710" y="1310208"/>
          <a:ext cx="3766859" cy="3749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p:txBody>
          <a:bodyPr/>
          <a:lstStyle/>
          <a:p>
            <a:r>
              <a:rPr lang="en-US" dirty="0"/>
              <a:t>Lesson Objectives</a:t>
            </a: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885" y="121018"/>
            <a:ext cx="914400" cy="914400"/>
          </a:xfrm>
          <a:prstGeom prst="rect">
            <a:avLst/>
          </a:prstGeom>
        </p:spPr>
      </p:pic>
      <p:sp>
        <p:nvSpPr>
          <p:cNvPr id="8" name="Content Placeholder 1"/>
          <p:cNvSpPr>
            <a:spLocks noGrp="1"/>
          </p:cNvSpPr>
          <p:nvPr>
            <p:ph sz="half" idx="2"/>
          </p:nvPr>
        </p:nvSpPr>
        <p:spPr>
          <a:xfrm>
            <a:off x="3935187" y="1322613"/>
            <a:ext cx="5078184" cy="4747846"/>
          </a:xfrm>
        </p:spPr>
        <p:txBody>
          <a:bodyPr>
            <a:normAutofit/>
          </a:bodyPr>
          <a:lstStyle/>
          <a:p>
            <a:pPr marL="0" indent="0">
              <a:buNone/>
            </a:pPr>
            <a:r>
              <a:rPr lang="en-US" sz="2800" b="1" i="1" dirty="0"/>
              <a:t>In this </a:t>
            </a:r>
            <a:r>
              <a:rPr lang="en-US" sz="2800" b="1" i="1" dirty="0" smtClean="0"/>
              <a:t>lesson </a:t>
            </a:r>
            <a:r>
              <a:rPr lang="en-US" sz="2800" b="1" i="1" dirty="0"/>
              <a:t>you </a:t>
            </a:r>
            <a:r>
              <a:rPr lang="en-US" sz="2800" b="1" i="1" dirty="0" smtClean="0"/>
              <a:t>will:</a:t>
            </a:r>
            <a:endParaRPr lang="en-US" sz="2400" i="1" dirty="0" smtClean="0"/>
          </a:p>
          <a:p>
            <a:pPr>
              <a:buClr>
                <a:srgbClr val="09548D"/>
              </a:buClr>
              <a:buFont typeface="Arial" panose="020B0604020202020204" pitchFamily="34" charset="0"/>
              <a:buChar char="♦"/>
            </a:pPr>
            <a:r>
              <a:rPr lang="en-US" sz="2400" dirty="0"/>
              <a:t>Describe the key system steps to complete a full hire template transaction.</a:t>
            </a:r>
          </a:p>
          <a:p>
            <a:pPr>
              <a:buClr>
                <a:srgbClr val="09548D"/>
              </a:buClr>
              <a:buFont typeface="Arial" panose="020B0604020202020204" pitchFamily="34" charset="0"/>
              <a:buChar char="♦"/>
            </a:pPr>
            <a:r>
              <a:rPr lang="en-US" sz="2400" dirty="0" smtClean="0"/>
              <a:t>Understand how to use the </a:t>
            </a:r>
            <a:r>
              <a:rPr lang="en-US" sz="2400" b="1" dirty="0" smtClean="0"/>
              <a:t>Search/Match</a:t>
            </a:r>
            <a:r>
              <a:rPr lang="en-US" sz="2400" dirty="0" smtClean="0"/>
              <a:t> page.</a:t>
            </a:r>
          </a:p>
          <a:p>
            <a:pPr>
              <a:buClr>
                <a:srgbClr val="09548D"/>
              </a:buClr>
              <a:buFont typeface="Arial" panose="020B0604020202020204" pitchFamily="34" charset="0"/>
              <a:buChar char="♦"/>
            </a:pPr>
            <a:r>
              <a:rPr lang="en-US" sz="2400" dirty="0" smtClean="0"/>
              <a:t>Initiate </a:t>
            </a:r>
            <a:r>
              <a:rPr lang="en-US" sz="2400" dirty="0"/>
              <a:t>a full hire template transaction.</a:t>
            </a:r>
          </a:p>
          <a:p>
            <a:pPr>
              <a:buClr>
                <a:srgbClr val="09548D"/>
              </a:buClr>
              <a:buFont typeface="Arial" panose="020B0604020202020204" pitchFamily="34" charset="0"/>
              <a:buChar char="♦"/>
            </a:pPr>
            <a:r>
              <a:rPr lang="en-US" sz="2400" dirty="0" smtClean="0"/>
              <a:t>Review how </a:t>
            </a:r>
            <a:r>
              <a:rPr lang="en-US" sz="2400" b="1" dirty="0" smtClean="0"/>
              <a:t>I-9 verification</a:t>
            </a:r>
            <a:r>
              <a:rPr lang="en-US" sz="2400" dirty="0" smtClean="0"/>
              <a:t> information is added to the </a:t>
            </a:r>
            <a:r>
              <a:rPr lang="en-US" sz="2400" b="1" dirty="0" smtClean="0"/>
              <a:t>Person Profile </a:t>
            </a:r>
            <a:r>
              <a:rPr lang="en-US" sz="2400" dirty="0" smtClean="0"/>
              <a:t>of employee job record.</a:t>
            </a:r>
            <a:endParaRPr lang="en-US" sz="2400" dirty="0"/>
          </a:p>
        </p:txBody>
      </p:sp>
      <p:sp>
        <p:nvSpPr>
          <p:cNvPr id="6" name="5-Point Star 5"/>
          <p:cNvSpPr/>
          <p:nvPr/>
        </p:nvSpPr>
        <p:spPr>
          <a:xfrm>
            <a:off x="753268" y="2447703"/>
            <a:ext cx="574853" cy="561602"/>
          </a:xfrm>
          <a:prstGeom prst="star5">
            <a:avLst/>
          </a:prstGeom>
          <a:solidFill>
            <a:srgbClr val="FFFF00"/>
          </a:solidFill>
          <a:ln>
            <a:solidFill>
              <a:srgbClr val="0954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014809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992321"/>
            <a:ext cx="8273143" cy="2908020"/>
          </a:xfrm>
        </p:spPr>
        <p:txBody>
          <a:bodyPr vert="horz" lIns="91440" tIns="45720" rIns="91440" bIns="45720" rtlCol="0" anchor="ctr">
            <a:noAutofit/>
          </a:bodyPr>
          <a:lstStyle/>
          <a:p>
            <a:pPr algn="l">
              <a:spcBef>
                <a:spcPct val="20000"/>
              </a:spcBef>
              <a:buFont typeface="Arial"/>
            </a:pPr>
            <a:r>
              <a:rPr lang="en-US" sz="5400" dirty="0" smtClean="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Person Org Summary &amp; Person Search </a:t>
            </a:r>
            <a:r>
              <a:rPr lang="en-US" sz="5400"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Match</a:t>
            </a:r>
          </a:p>
        </p:txBody>
      </p:sp>
      <p:pic>
        <p:nvPicPr>
          <p:cNvPr id="3" name="Picture 2" descr="Quick Activity Tip: Find Someone Who with Dictation – Rennert New York TESOL Center | TESOL/TESL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7806" y="3198520"/>
            <a:ext cx="3017883" cy="3017883"/>
          </a:xfrm>
          <a:prstGeom prst="rect">
            <a:avLst/>
          </a:prstGeom>
        </p:spPr>
      </p:pic>
    </p:spTree>
    <p:custDataLst>
      <p:tags r:id="rId1"/>
    </p:custDataLst>
    <p:extLst>
      <p:ext uri="{BB962C8B-B14F-4D97-AF65-F5344CB8AC3E}">
        <p14:creationId xmlns:p14="http://schemas.microsoft.com/office/powerpoint/2010/main" val="36078021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067" y="26578"/>
            <a:ext cx="8984933"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Person Org. Summary Overview</a:t>
            </a:r>
          </a:p>
        </p:txBody>
      </p:sp>
      <p:sp>
        <p:nvSpPr>
          <p:cNvPr id="6" name="TextBox 5"/>
          <p:cNvSpPr txBox="1"/>
          <p:nvPr/>
        </p:nvSpPr>
        <p:spPr>
          <a:xfrm>
            <a:off x="159067" y="1132583"/>
            <a:ext cx="8984933" cy="5601533"/>
          </a:xfrm>
          <a:prstGeom prst="rect">
            <a:avLst/>
          </a:prstGeom>
          <a:noFill/>
        </p:spPr>
        <p:txBody>
          <a:bodyPr wrap="square" rtlCol="0">
            <a:spAutoFit/>
          </a:bodyPr>
          <a:lstStyle/>
          <a:p>
            <a:pPr marL="342900" indent="-342900">
              <a:buClr>
                <a:srgbClr val="09548D"/>
              </a:buClr>
              <a:buFont typeface="Arial" panose="020B0604020202020204" pitchFamily="34" charset="0"/>
              <a:buChar char="♦"/>
            </a:pPr>
            <a:r>
              <a:rPr lang="en-US" sz="2200" dirty="0"/>
              <a:t>The </a:t>
            </a:r>
            <a:r>
              <a:rPr lang="en-US" sz="2200" b="1" dirty="0"/>
              <a:t>Person Organization Summary page </a:t>
            </a:r>
            <a:r>
              <a:rPr lang="en-US" sz="2200" b="1" dirty="0" smtClean="0"/>
              <a:t>displays basic </a:t>
            </a:r>
            <a:r>
              <a:rPr lang="en-US" sz="2200" b="1" dirty="0"/>
              <a:t>current employee </a:t>
            </a:r>
            <a:r>
              <a:rPr lang="en-US" sz="2200" b="1" dirty="0" smtClean="0"/>
              <a:t>information </a:t>
            </a:r>
            <a:r>
              <a:rPr lang="en-US" sz="2200" dirty="0" smtClean="0"/>
              <a:t>on </a:t>
            </a:r>
            <a:r>
              <a:rPr lang="en-US" sz="2200" dirty="0"/>
              <a:t>all organizational </a:t>
            </a:r>
            <a:r>
              <a:rPr lang="en-US" sz="2200" dirty="0" smtClean="0"/>
              <a:t>relationships </a:t>
            </a:r>
            <a:r>
              <a:rPr lang="en-US" sz="2200" dirty="0" smtClean="0"/>
              <a:t>for </a:t>
            </a:r>
            <a:r>
              <a:rPr lang="en-US" sz="2200" dirty="0" smtClean="0"/>
              <a:t>Employees </a:t>
            </a:r>
            <a:r>
              <a:rPr lang="en-US" sz="2200" dirty="0"/>
              <a:t>and Contingent </a:t>
            </a:r>
            <a:r>
              <a:rPr lang="en-US" sz="2200" dirty="0" smtClean="0"/>
              <a:t>Workers </a:t>
            </a:r>
            <a:r>
              <a:rPr lang="en-US" sz="2200" dirty="0"/>
              <a:t>(CWR</a:t>
            </a:r>
            <a:r>
              <a:rPr lang="en-US" sz="2200" dirty="0" smtClean="0"/>
              <a:t>). </a:t>
            </a:r>
            <a:endParaRPr lang="en-US" sz="2200" dirty="0"/>
          </a:p>
          <a:p>
            <a:pPr marL="342900" indent="-342900">
              <a:buClr>
                <a:srgbClr val="09548D"/>
              </a:buClr>
              <a:buFont typeface="Arial" panose="020B0604020202020204" pitchFamily="34" charset="0"/>
              <a:buChar char="♦"/>
            </a:pPr>
            <a:endParaRPr lang="en-US" sz="1600" dirty="0"/>
          </a:p>
          <a:p>
            <a:pPr marL="342900" indent="-342900">
              <a:buClr>
                <a:srgbClr val="09548D"/>
              </a:buClr>
              <a:buFont typeface="Arial" panose="020B0604020202020204" pitchFamily="34" charset="0"/>
              <a:buChar char="♦"/>
            </a:pPr>
            <a:r>
              <a:rPr lang="en-US" sz="2200" dirty="0"/>
              <a:t>An employee may have </a:t>
            </a:r>
            <a:r>
              <a:rPr lang="en-US" sz="2200" b="1" dirty="0"/>
              <a:t>more than one</a:t>
            </a:r>
            <a:r>
              <a:rPr lang="en-US" sz="2200" dirty="0"/>
              <a:t> organizational relationship concurrently. For example, the person may be an employee at one UC Location and a CWR at another</a:t>
            </a:r>
            <a:r>
              <a:rPr lang="en-US" sz="2200" dirty="0" smtClean="0"/>
              <a:t>. </a:t>
            </a:r>
            <a:r>
              <a:rPr lang="en-US" sz="2200" b="1" dirty="0" smtClean="0"/>
              <a:t>Please look to see if additional rows of data exist.</a:t>
            </a:r>
            <a:endParaRPr lang="en-US" sz="2200" b="1" dirty="0"/>
          </a:p>
          <a:p>
            <a:pPr marL="342900" lvl="0" indent="-342900">
              <a:buClr>
                <a:srgbClr val="09548D"/>
              </a:buClr>
              <a:buFont typeface="Arial" panose="020B0604020202020204" pitchFamily="34" charset="0"/>
              <a:buChar char="♦"/>
            </a:pPr>
            <a:endParaRPr lang="en-US" sz="1600" dirty="0"/>
          </a:p>
          <a:p>
            <a:pPr marL="342900" lvl="0" indent="-342900">
              <a:buClr>
                <a:srgbClr val="09548D"/>
              </a:buClr>
              <a:buFont typeface="Arial" panose="020B0604020202020204" pitchFamily="34" charset="0"/>
              <a:buChar char="♦"/>
            </a:pPr>
            <a:r>
              <a:rPr lang="en-US" sz="2200" b="1" dirty="0" smtClean="0"/>
              <a:t>Person Org Summary </a:t>
            </a:r>
            <a:r>
              <a:rPr lang="en-US" sz="2200" b="1" dirty="0"/>
              <a:t>page does not have </a:t>
            </a:r>
            <a:r>
              <a:rPr lang="en-US" sz="2200" b="1" dirty="0" smtClean="0"/>
              <a:t>any security restrictions.</a:t>
            </a:r>
          </a:p>
          <a:p>
            <a:pPr marL="342900" lvl="0" indent="-342900">
              <a:buClr>
                <a:srgbClr val="09548D"/>
              </a:buClr>
              <a:buFont typeface="Arial" panose="020B0604020202020204" pitchFamily="34" charset="0"/>
              <a:buChar char="♦"/>
            </a:pPr>
            <a:endParaRPr lang="en-US" sz="1600" b="1" dirty="0"/>
          </a:p>
          <a:p>
            <a:pPr marL="342900" lvl="0" indent="-342900">
              <a:buClr>
                <a:srgbClr val="09548D"/>
              </a:buClr>
              <a:buFont typeface="Arial" panose="020B0604020202020204" pitchFamily="34" charset="0"/>
              <a:buChar char="♦"/>
            </a:pPr>
            <a:r>
              <a:rPr lang="en-US" sz="2200" b="1" dirty="0" smtClean="0"/>
              <a:t> </a:t>
            </a:r>
            <a:r>
              <a:rPr lang="en-US" sz="2200" dirty="0" smtClean="0"/>
              <a:t>All employees with initiator, approver, or inquiry , at every location, will have access to this page to view employee information across all locations.</a:t>
            </a:r>
            <a:endParaRPr lang="en-US" sz="2200" dirty="0"/>
          </a:p>
          <a:p>
            <a:pPr marL="342900" lvl="0" indent="-342900">
              <a:buClr>
                <a:srgbClr val="09548D"/>
              </a:buClr>
              <a:buFont typeface="Arial" panose="020B0604020202020204" pitchFamily="34" charset="0"/>
              <a:buChar char="♦"/>
            </a:pPr>
            <a:endParaRPr lang="en-US" dirty="0"/>
          </a:p>
          <a:p>
            <a:pPr marL="342900" indent="-342900">
              <a:buClr>
                <a:srgbClr val="09548D"/>
              </a:buClr>
              <a:buFont typeface="Arial" panose="020B0604020202020204" pitchFamily="34" charset="0"/>
              <a:buChar char="♦"/>
            </a:pPr>
            <a:r>
              <a:rPr lang="en-US" sz="2200" b="1" dirty="0"/>
              <a:t>This page does not display historical or future-dated employment details.</a:t>
            </a:r>
          </a:p>
          <a:p>
            <a:endParaRPr lang="en-US" sz="2200" dirty="0"/>
          </a:p>
        </p:txBody>
      </p:sp>
    </p:spTree>
    <p:custDataLst>
      <p:tags r:id="rId1"/>
    </p:custDataLst>
    <p:extLst>
      <p:ext uri="{BB962C8B-B14F-4D97-AF65-F5344CB8AC3E}">
        <p14:creationId xmlns:p14="http://schemas.microsoft.com/office/powerpoint/2010/main" val="39318782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ctr">
            <a:noAutofit/>
          </a:bodyPr>
          <a:lstStyle/>
          <a:p>
            <a:r>
              <a:rPr lang="en-US" dirty="0" smtClean="0">
                <a:solidFill>
                  <a:srgbClr val="1E4386"/>
                </a:solidFill>
              </a:rPr>
              <a:t>Template Transactions Pt.1</a:t>
            </a:r>
            <a:endParaRPr lang="en-US" dirty="0">
              <a:solidFill>
                <a:srgbClr val="1E4386"/>
              </a:solidFill>
            </a:endParaRPr>
          </a:p>
        </p:txBody>
      </p:sp>
      <p:graphicFrame>
        <p:nvGraphicFramePr>
          <p:cNvPr id="8" name="Diagram 7"/>
          <p:cNvGraphicFramePr/>
          <p:nvPr>
            <p:extLst>
              <p:ext uri="{D42A27DB-BD31-4B8C-83A1-F6EECF244321}">
                <p14:modId xmlns:p14="http://schemas.microsoft.com/office/powerpoint/2010/main" val="3725065291"/>
              </p:ext>
            </p:extLst>
          </p:nvPr>
        </p:nvGraphicFramePr>
        <p:xfrm>
          <a:off x="1051234" y="177943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3" name="Snip Diagonal Corner Rectangle 32"/>
          <p:cNvSpPr/>
          <p:nvPr/>
        </p:nvSpPr>
        <p:spPr>
          <a:xfrm>
            <a:off x="1446839" y="1412210"/>
            <a:ext cx="5637773" cy="400110"/>
          </a:xfrm>
          <a:prstGeom prst="snip2Diag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Template Transactions Pt. 1</a:t>
            </a:r>
            <a:endParaRPr lang="en-US" sz="2400" b="1" dirty="0"/>
          </a:p>
        </p:txBody>
      </p:sp>
    </p:spTree>
    <p:custDataLst>
      <p:tags r:id="rId1"/>
    </p:custDataLst>
    <p:extLst>
      <p:ext uri="{BB962C8B-B14F-4D97-AF65-F5344CB8AC3E}">
        <p14:creationId xmlns:p14="http://schemas.microsoft.com/office/powerpoint/2010/main" val="12145983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91" y="40224"/>
            <a:ext cx="8227181"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Person Organizational Summary</a:t>
            </a:r>
          </a:p>
        </p:txBody>
      </p:sp>
      <p:pic>
        <p:nvPicPr>
          <p:cNvPr id="9" name="Picture 8"/>
          <p:cNvPicPr>
            <a:picLocks noChangeAspect="1"/>
          </p:cNvPicPr>
          <p:nvPr/>
        </p:nvPicPr>
        <p:blipFill>
          <a:blip r:embed="rId4"/>
          <a:stretch>
            <a:fillRect/>
          </a:stretch>
        </p:blipFill>
        <p:spPr>
          <a:xfrm>
            <a:off x="1750076" y="2563458"/>
            <a:ext cx="5544035" cy="3616048"/>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a:stretch>
            <a:fillRect/>
          </a:stretch>
        </p:blipFill>
        <p:spPr>
          <a:xfrm>
            <a:off x="646006" y="2690795"/>
            <a:ext cx="8040794" cy="3243761"/>
          </a:xfrm>
          <a:prstGeom prst="rect">
            <a:avLst/>
          </a:prstGeom>
          <a:ln>
            <a:solidFill>
              <a:schemeClr val="tx1"/>
            </a:solidFill>
          </a:ln>
          <a:effectLst>
            <a:outerShdw blurRad="50800" dist="38100" dir="2700000" algn="tl" rotWithShape="0">
              <a:prstClr val="black">
                <a:alpha val="40000"/>
              </a:prstClr>
            </a:outerShdw>
          </a:effectLst>
        </p:spPr>
      </p:pic>
      <p:sp>
        <p:nvSpPr>
          <p:cNvPr id="22" name="TextBox 21"/>
          <p:cNvSpPr txBox="1"/>
          <p:nvPr/>
        </p:nvSpPr>
        <p:spPr>
          <a:xfrm>
            <a:off x="198950" y="1162185"/>
            <a:ext cx="8646289" cy="1200329"/>
          </a:xfrm>
          <a:prstGeom prst="rect">
            <a:avLst/>
          </a:prstGeom>
          <a:solidFill>
            <a:schemeClr val="accent4">
              <a:lumMod val="20000"/>
              <a:lumOff val="80000"/>
            </a:schemeClr>
          </a:solidFill>
          <a:ln>
            <a:solidFill>
              <a:schemeClr val="accent1"/>
            </a:solidFill>
          </a:ln>
          <a:effectLst/>
        </p:spPr>
        <p:txBody>
          <a:bodyPr wrap="square" rtlCol="0">
            <a:spAutoFit/>
          </a:bodyPr>
          <a:lstStyle/>
          <a:p>
            <a:r>
              <a:rPr lang="en-US" b="1" u="sng" dirty="0"/>
              <a:t>Navigation</a:t>
            </a:r>
            <a:r>
              <a:rPr lang="en-US" b="1" dirty="0"/>
              <a:t>: </a:t>
            </a:r>
            <a:r>
              <a:rPr lang="en-US" dirty="0"/>
              <a:t>PeopleSoft Menu </a:t>
            </a:r>
            <a:r>
              <a:rPr lang="en-US" dirty="0">
                <a:sym typeface="Wingdings" panose="05000000000000000000" pitchFamily="2" charset="2"/>
              </a:rPr>
              <a:t>&gt; </a:t>
            </a:r>
            <a:r>
              <a:rPr lang="en-US" dirty="0"/>
              <a:t>Workforce Administration </a:t>
            </a:r>
            <a:r>
              <a:rPr lang="en-US" dirty="0">
                <a:sym typeface="Wingdings" panose="05000000000000000000" pitchFamily="2" charset="2"/>
              </a:rPr>
              <a:t>&gt;</a:t>
            </a:r>
            <a:r>
              <a:rPr lang="en-US" dirty="0"/>
              <a:t> Personal Information </a:t>
            </a:r>
            <a:r>
              <a:rPr lang="en-US" dirty="0">
                <a:sym typeface="Wingdings" panose="05000000000000000000" pitchFamily="2" charset="2"/>
              </a:rPr>
              <a:t>&gt;</a:t>
            </a:r>
            <a:r>
              <a:rPr lang="en-US" dirty="0"/>
              <a:t> </a:t>
            </a:r>
            <a:r>
              <a:rPr lang="en-US" b="1" dirty="0"/>
              <a:t>Person Organizational Summary</a:t>
            </a:r>
          </a:p>
          <a:p>
            <a:endParaRPr lang="en-US" b="1" dirty="0"/>
          </a:p>
          <a:p>
            <a:r>
              <a:rPr lang="en-US" dirty="0"/>
              <a:t>If there is more than one row of data, click the </a:t>
            </a:r>
            <a:r>
              <a:rPr lang="en-US" b="1" dirty="0"/>
              <a:t>View All </a:t>
            </a:r>
            <a:r>
              <a:rPr lang="en-US" dirty="0"/>
              <a:t>link to view all current information.</a:t>
            </a:r>
          </a:p>
        </p:txBody>
      </p:sp>
      <p:sp>
        <p:nvSpPr>
          <p:cNvPr id="2" name="Down Arrow 1"/>
          <p:cNvSpPr/>
          <p:nvPr/>
        </p:nvSpPr>
        <p:spPr>
          <a:xfrm>
            <a:off x="6882062" y="2947737"/>
            <a:ext cx="372979" cy="372979"/>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914400" y="3493827"/>
            <a:ext cx="3998794" cy="30025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14400" y="4564065"/>
            <a:ext cx="3998794" cy="30025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348" descr="5%"/>
          <p:cNvSpPr txBox="1">
            <a:spLocks noChangeArrowheads="1"/>
          </p:cNvSpPr>
          <p:nvPr/>
        </p:nvSpPr>
        <p:spPr bwMode="auto">
          <a:xfrm>
            <a:off x="-638062" y="2445846"/>
            <a:ext cx="3672206" cy="843264"/>
          </a:xfrm>
          <a:prstGeom prst="rect">
            <a:avLst/>
          </a:prstGeom>
          <a:solidFill>
            <a:srgbClr val="F7EB5F"/>
          </a:solidFill>
          <a:ln w="25400" cap="sq" cmpd="sng" algn="ctr">
            <a:solidFill>
              <a:srgbClr val="0070C0"/>
            </a:solidFill>
            <a:prstDash val="solid"/>
            <a:tailEnd type="triangle" w="lg" len="lg"/>
          </a:ln>
          <a:effectLst/>
          <a:extLst/>
        </p:spPr>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a:lnSpc>
                <a:spcPts val="1200"/>
              </a:lnSpc>
              <a:defRPr sz="1100" kern="0">
                <a:solidFill>
                  <a:srgbClr val="000000"/>
                </a:solidFill>
                <a:latin typeface="Arial" panose="020B0604020202020204" pitchFamily="34" charset="0"/>
                <a:ea typeface="Times New Roman"/>
                <a:cs typeface="Arial" panose="020B0604020202020204" pitchFamily="34" charset="0"/>
              </a:defRPr>
            </a:lvl1pPr>
          </a:lstStyle>
          <a:p>
            <a:r>
              <a:rPr lang="en-US" sz="1200" dirty="0"/>
              <a:t>The header, above each </a:t>
            </a:r>
            <a:r>
              <a:rPr lang="en-US" sz="1200" b="1" dirty="0"/>
              <a:t>Assignments</a:t>
            </a:r>
            <a:r>
              <a:rPr lang="en-US" sz="1200" dirty="0"/>
              <a:t> section, displays the employee’s statuses, indicates which job is the </a:t>
            </a:r>
            <a:r>
              <a:rPr lang="en-US" sz="1200" b="1" dirty="0"/>
              <a:t>Primary </a:t>
            </a:r>
            <a:r>
              <a:rPr lang="en-US" sz="1200" b="1" dirty="0" smtClean="0"/>
              <a:t>Job, Hire Date, </a:t>
            </a:r>
            <a:r>
              <a:rPr lang="en-US" sz="1200" dirty="0"/>
              <a:t>and, if applicable, the </a:t>
            </a:r>
            <a:r>
              <a:rPr lang="en-US" sz="1200" b="1" dirty="0"/>
              <a:t>Termination Date </a:t>
            </a:r>
            <a:r>
              <a:rPr lang="en-US" sz="1200" dirty="0"/>
              <a:t>of the assignment.</a:t>
            </a:r>
          </a:p>
        </p:txBody>
      </p:sp>
    </p:spTree>
    <p:custDataLst>
      <p:tags r:id="rId1"/>
    </p:custDataLst>
    <p:extLst>
      <p:ext uri="{BB962C8B-B14F-4D97-AF65-F5344CB8AC3E}">
        <p14:creationId xmlns:p14="http://schemas.microsoft.com/office/powerpoint/2010/main" val="264222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249524" y="1154219"/>
            <a:ext cx="8647370" cy="4937092"/>
          </a:xfrm>
        </p:spPr>
        <p:txBody>
          <a:bodyPr anchor="ctr">
            <a:noAutofit/>
          </a:bodyPr>
          <a:lstStyle/>
          <a:p>
            <a:pPr>
              <a:buClr>
                <a:srgbClr val="1D579B"/>
              </a:buClr>
              <a:buFont typeface="Arial" panose="020B0604020202020204" pitchFamily="34" charset="0"/>
              <a:buChar char="♦"/>
            </a:pPr>
            <a:r>
              <a:rPr lang="en-US" sz="2800" u="sng" dirty="0"/>
              <a:t>Before</a:t>
            </a:r>
            <a:r>
              <a:rPr lang="en-US" sz="2800" dirty="0"/>
              <a:t> </a:t>
            </a:r>
            <a:r>
              <a:rPr lang="en-US" sz="2800" dirty="0" smtClean="0"/>
              <a:t>entering </a:t>
            </a:r>
            <a:r>
              <a:rPr lang="en-US" sz="2800" dirty="0"/>
              <a:t>a new </a:t>
            </a:r>
            <a:r>
              <a:rPr lang="en-US" sz="2800" dirty="0" smtClean="0"/>
              <a:t>hire, </a:t>
            </a:r>
            <a:r>
              <a:rPr lang="en-US" sz="2800" dirty="0"/>
              <a:t>you must </a:t>
            </a:r>
            <a:r>
              <a:rPr lang="en-US" sz="2800" dirty="0" smtClean="0"/>
              <a:t>check Person Org Summar</a:t>
            </a:r>
            <a:r>
              <a:rPr lang="en-US" sz="2800" dirty="0" smtClean="0"/>
              <a:t>y or conduct a person</a:t>
            </a:r>
            <a:r>
              <a:rPr lang="en-US" sz="2800" dirty="0" smtClean="0"/>
              <a:t> </a:t>
            </a:r>
            <a:r>
              <a:rPr lang="en-US" sz="2800" b="1" dirty="0" smtClean="0"/>
              <a:t>Search/Match</a:t>
            </a:r>
            <a:r>
              <a:rPr lang="en-US" sz="2800" dirty="0" smtClean="0"/>
              <a:t>.</a:t>
            </a:r>
          </a:p>
          <a:p>
            <a:pPr lvl="1">
              <a:buClr>
                <a:srgbClr val="1D579B"/>
              </a:buClr>
              <a:buFont typeface="Arial" panose="020B0604020202020204" pitchFamily="34" charset="0"/>
              <a:buChar char="♦"/>
            </a:pPr>
            <a:r>
              <a:rPr lang="en-US" sz="2400" dirty="0"/>
              <a:t>V</a:t>
            </a:r>
            <a:r>
              <a:rPr lang="en-US" sz="2400" dirty="0" smtClean="0"/>
              <a:t>erify </a:t>
            </a:r>
            <a:r>
              <a:rPr lang="en-US" sz="2400" dirty="0" smtClean="0"/>
              <a:t>the </a:t>
            </a:r>
            <a:r>
              <a:rPr lang="en-US" sz="2400" dirty="0"/>
              <a:t>employee does not already exist in UCPath.</a:t>
            </a:r>
          </a:p>
          <a:p>
            <a:pPr>
              <a:spcBef>
                <a:spcPts val="1200"/>
              </a:spcBef>
              <a:buClr>
                <a:srgbClr val="1D579B"/>
              </a:buClr>
              <a:buFont typeface="Arial" panose="020B0604020202020204" pitchFamily="34" charset="0"/>
              <a:buChar char="♦"/>
            </a:pPr>
            <a:r>
              <a:rPr lang="en-US" sz="2800" dirty="0" smtClean="0"/>
              <a:t>Both Pages allow searching </a:t>
            </a:r>
            <a:r>
              <a:rPr lang="en-US" sz="2800" dirty="0"/>
              <a:t>using various criteria. </a:t>
            </a:r>
          </a:p>
          <a:p>
            <a:pPr>
              <a:spcBef>
                <a:spcPts val="1200"/>
              </a:spcBef>
              <a:spcAft>
                <a:spcPts val="600"/>
              </a:spcAft>
              <a:buClr>
                <a:srgbClr val="1D579B"/>
              </a:buClr>
              <a:buFont typeface="Arial" panose="020B0604020202020204" pitchFamily="34" charset="0"/>
              <a:buChar char="♦"/>
            </a:pPr>
            <a:r>
              <a:rPr lang="en-US" sz="2800" dirty="0" smtClean="0"/>
              <a:t>When performing a Search/Match, use the following search fields</a:t>
            </a:r>
            <a:r>
              <a:rPr lang="en-US" sz="2800" dirty="0" smtClean="0"/>
              <a:t>:</a:t>
            </a:r>
            <a:endParaRPr lang="en-US" sz="2800" dirty="0"/>
          </a:p>
          <a:p>
            <a:pPr marL="914400" lvl="1" indent="-457200">
              <a:spcBef>
                <a:spcPts val="0"/>
              </a:spcBef>
              <a:buFont typeface="+mj-lt"/>
              <a:buAutoNum type="arabicPeriod"/>
            </a:pPr>
            <a:r>
              <a:rPr lang="en-US" sz="2400" dirty="0"/>
              <a:t>The employee’s </a:t>
            </a:r>
            <a:r>
              <a:rPr lang="en-US" sz="2400" b="1" dirty="0"/>
              <a:t>Social Security </a:t>
            </a:r>
            <a:r>
              <a:rPr lang="en-US" sz="2400" dirty="0"/>
              <a:t>number, if you have it.</a:t>
            </a:r>
          </a:p>
          <a:p>
            <a:pPr marL="914400" lvl="1" indent="-457200">
              <a:spcBef>
                <a:spcPts val="0"/>
              </a:spcBef>
              <a:buFont typeface="+mj-lt"/>
              <a:buAutoNum type="arabicPeriod"/>
            </a:pPr>
            <a:r>
              <a:rPr lang="en-US" sz="2400" dirty="0"/>
              <a:t>The employee’s </a:t>
            </a:r>
            <a:r>
              <a:rPr lang="en-US" sz="2400" b="1" dirty="0"/>
              <a:t>first name and/or last </a:t>
            </a:r>
            <a:r>
              <a:rPr lang="en-US" sz="2400" b="1" dirty="0" smtClean="0"/>
              <a:t>name</a:t>
            </a:r>
            <a:r>
              <a:rPr lang="en-US" sz="2400" dirty="0" smtClean="0"/>
              <a:t>.</a:t>
            </a:r>
          </a:p>
          <a:p>
            <a:pPr marL="914400" lvl="1" indent="-457200">
              <a:spcBef>
                <a:spcPts val="0"/>
              </a:spcBef>
              <a:buFont typeface="+mj-lt"/>
              <a:buAutoNum type="arabicPeriod"/>
            </a:pPr>
            <a:r>
              <a:rPr lang="en-US" sz="2400" dirty="0" smtClean="0"/>
              <a:t>The employee’s </a:t>
            </a:r>
            <a:r>
              <a:rPr lang="en-US" sz="2400" b="1" dirty="0" smtClean="0"/>
              <a:t>Date of Birth</a:t>
            </a:r>
            <a:r>
              <a:rPr lang="en-US" sz="2400" dirty="0" smtClean="0"/>
              <a:t>.</a:t>
            </a:r>
          </a:p>
          <a:p>
            <a:pPr>
              <a:buClr>
                <a:srgbClr val="1D579B"/>
              </a:buClr>
              <a:buFont typeface="Arial" panose="020B0604020202020204" pitchFamily="34" charset="0"/>
              <a:buChar char="♦"/>
            </a:pPr>
            <a:r>
              <a:rPr lang="en-US" sz="2800" dirty="0" smtClean="0"/>
              <a:t>Use multiple search criteria to limit the search results.</a:t>
            </a:r>
            <a:endParaRPr lang="en-US" sz="2800" dirty="0"/>
          </a:p>
        </p:txBody>
      </p:sp>
      <p:sp>
        <p:nvSpPr>
          <p:cNvPr id="5" name="Title 4"/>
          <p:cNvSpPr>
            <a:spLocks noGrp="1"/>
          </p:cNvSpPr>
          <p:nvPr>
            <p:ph type="title"/>
          </p:nvPr>
        </p:nvSpPr>
        <p:spPr>
          <a:xfrm>
            <a:off x="112778" y="40224"/>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Search/Match Overview</a:t>
            </a:r>
          </a:p>
        </p:txBody>
      </p:sp>
    </p:spTree>
    <p:custDataLst>
      <p:tags r:id="rId2"/>
    </p:custDataLst>
    <p:extLst>
      <p:ext uri="{BB962C8B-B14F-4D97-AF65-F5344CB8AC3E}">
        <p14:creationId xmlns:p14="http://schemas.microsoft.com/office/powerpoint/2010/main" val="3834735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457200" y="1233070"/>
            <a:ext cx="8127242" cy="697854"/>
          </a:xfrm>
          <a:prstGeom prst="rect">
            <a:avLst/>
          </a:prstGeom>
          <a:solidFill>
            <a:schemeClr val="accent4">
              <a:lumMod val="20000"/>
              <a:lumOff val="80000"/>
            </a:schemeClr>
          </a:solidFill>
          <a:ln w="25400">
            <a:solidFill>
              <a:schemeClr val="tx1"/>
            </a:solidFill>
          </a:ln>
        </p:spPr>
        <p:txBody>
          <a:bodyPr rot="0" vert="horz" wrap="square" lIns="91440" tIns="91440" rIns="91440" bIns="45720" anchor="t" anchorCtr="0" upright="1">
            <a:noAutofit/>
          </a:bodyPr>
          <a:lstStyle/>
          <a:p>
            <a:pPr>
              <a:spcBef>
                <a:spcPts val="600"/>
              </a:spcBef>
            </a:pPr>
            <a:r>
              <a:rPr lang="en-US" b="1" dirty="0">
                <a:solidFill>
                  <a:schemeClr val="tx1"/>
                </a:solidFill>
                <a:latin typeface="Arial" panose="020B0604020202020204" pitchFamily="34" charset="0"/>
                <a:ea typeface="Times New Roman"/>
                <a:cs typeface="Arial" panose="020B0604020202020204" pitchFamily="34" charset="0"/>
              </a:rPr>
              <a:t>Navigation: </a:t>
            </a:r>
            <a:r>
              <a:rPr lang="en-US" dirty="0" smtClean="0">
                <a:latin typeface="Arial" panose="020B0604020202020204" pitchFamily="34" charset="0"/>
                <a:cs typeface="Arial" panose="020B0604020202020204" pitchFamily="34" charset="0"/>
              </a:rPr>
              <a:t>PeopleSoft </a:t>
            </a:r>
            <a:r>
              <a:rPr lang="en-US" dirty="0">
                <a:latin typeface="Arial" panose="020B0604020202020204" pitchFamily="34" charset="0"/>
                <a:cs typeface="Arial" panose="020B0604020202020204" pitchFamily="34" charset="0"/>
              </a:rPr>
              <a:t>Menu </a:t>
            </a:r>
            <a:r>
              <a:rPr lang="en-US" dirty="0">
                <a:latin typeface="Arial" panose="020B0604020202020204" pitchFamily="34" charset="0"/>
                <a:cs typeface="Arial" panose="020B0604020202020204" pitchFamily="34" charset="0"/>
                <a:sym typeface="Wingdings" panose="05000000000000000000" pitchFamily="2" charset="2"/>
              </a:rPr>
              <a:t>&gt; </a:t>
            </a:r>
            <a:r>
              <a:rPr lang="en-US" dirty="0">
                <a:latin typeface="Arial" panose="020B0604020202020204" pitchFamily="34" charset="0"/>
                <a:cs typeface="Arial" panose="020B0604020202020204" pitchFamily="34" charset="0"/>
              </a:rPr>
              <a:t>Workforce Administration &gt; Personal Information &gt; </a:t>
            </a:r>
            <a:r>
              <a:rPr lang="en-US" b="1" dirty="0">
                <a:latin typeface="Arial" panose="020B0604020202020204" pitchFamily="34" charset="0"/>
                <a:cs typeface="Arial" panose="020B0604020202020204" pitchFamily="34" charset="0"/>
              </a:rPr>
              <a:t>Search for People</a:t>
            </a:r>
          </a:p>
          <a:p>
            <a:pPr>
              <a:spcBef>
                <a:spcPts val="600"/>
              </a:spcBef>
            </a:pPr>
            <a:endParaRPr lang="en-US" b="1" dirty="0">
              <a:solidFill>
                <a:schemeClr val="tx1"/>
              </a:solidFill>
              <a:latin typeface="Arial" panose="020B0604020202020204" pitchFamily="34" charset="0"/>
              <a:ea typeface="Times New Roman"/>
              <a:cs typeface="Arial" panose="020B0604020202020204" pitchFamily="34" charset="0"/>
            </a:endParaRPr>
          </a:p>
        </p:txBody>
      </p:sp>
      <p:sp>
        <p:nvSpPr>
          <p:cNvPr id="5" name="Title 4"/>
          <p:cNvSpPr>
            <a:spLocks noGrp="1"/>
          </p:cNvSpPr>
          <p:nvPr>
            <p:ph type="title"/>
          </p:nvPr>
        </p:nvSpPr>
        <p:spPr>
          <a:xfrm>
            <a:off x="47297" y="40224"/>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Search/Match Page</a:t>
            </a:r>
          </a:p>
        </p:txBody>
      </p:sp>
      <p:pic>
        <p:nvPicPr>
          <p:cNvPr id="3" name="Picture 2"/>
          <p:cNvPicPr>
            <a:picLocks noChangeAspect="1"/>
          </p:cNvPicPr>
          <p:nvPr/>
        </p:nvPicPr>
        <p:blipFill>
          <a:blip r:embed="rId5"/>
          <a:stretch>
            <a:fillRect/>
          </a:stretch>
        </p:blipFill>
        <p:spPr>
          <a:xfrm>
            <a:off x="1421404" y="2037722"/>
            <a:ext cx="4949395" cy="3201831"/>
          </a:xfrm>
          <a:prstGeom prst="rect">
            <a:avLst/>
          </a:prstGeom>
          <a:ln>
            <a:solidFill>
              <a:schemeClr val="bg1">
                <a:lumMod val="75000"/>
              </a:schemeClr>
            </a:solidFill>
          </a:ln>
        </p:spPr>
      </p:pic>
      <p:pic>
        <p:nvPicPr>
          <p:cNvPr id="4" name="Picture 3"/>
          <p:cNvPicPr>
            <a:picLocks noChangeAspect="1"/>
          </p:cNvPicPr>
          <p:nvPr/>
        </p:nvPicPr>
        <p:blipFill rotWithShape="1">
          <a:blip r:embed="rId6"/>
          <a:srcRect b="10309"/>
          <a:stretch/>
        </p:blipFill>
        <p:spPr>
          <a:xfrm>
            <a:off x="1421404" y="4894246"/>
            <a:ext cx="4949395" cy="1443009"/>
          </a:xfrm>
          <a:prstGeom prst="rect">
            <a:avLst/>
          </a:prstGeom>
        </p:spPr>
      </p:pic>
      <p:sp>
        <p:nvSpPr>
          <p:cNvPr id="6" name="Explosion 2 5"/>
          <p:cNvSpPr/>
          <p:nvPr/>
        </p:nvSpPr>
        <p:spPr>
          <a:xfrm>
            <a:off x="1449540" y="4381845"/>
            <a:ext cx="1096713" cy="590843"/>
          </a:xfrm>
          <a:prstGeom prst="irregularSeal2">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421404" y="5760479"/>
            <a:ext cx="3938387" cy="46423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214189" y="2144200"/>
            <a:ext cx="2743200" cy="954107"/>
          </a:xfrm>
          <a:prstGeom prst="rect">
            <a:avLst/>
          </a:prstGeom>
          <a:solidFill>
            <a:srgbClr val="99CCFF"/>
          </a:solidFill>
        </p:spPr>
        <p:txBody>
          <a:bodyPr wrap="square" rtlCol="0">
            <a:spAutoFit/>
          </a:bodyPr>
          <a:lstStyle/>
          <a:p>
            <a:pPr lvl="0">
              <a:defRPr/>
            </a:pPr>
            <a:r>
              <a:rPr lang="en-US" sz="1400" dirty="0"/>
              <a:t>Use the </a:t>
            </a:r>
            <a:r>
              <a:rPr lang="en-US" sz="1400" b="1" dirty="0"/>
              <a:t>Search Criteria </a:t>
            </a:r>
            <a:r>
              <a:rPr lang="en-US" sz="1400" dirty="0"/>
              <a:t>section to enter the known person data.</a:t>
            </a:r>
          </a:p>
          <a:p>
            <a:pPr lvl="0">
              <a:defRPr/>
            </a:pPr>
            <a:r>
              <a:rPr lang="en-US" sz="1400" dirty="0"/>
              <a:t>The </a:t>
            </a:r>
            <a:r>
              <a:rPr lang="en-US" sz="1400" b="1" dirty="0"/>
              <a:t>Search</a:t>
            </a:r>
            <a:r>
              <a:rPr lang="en-US" sz="1400" dirty="0"/>
              <a:t> button becomes active after you enter search criteria</a:t>
            </a:r>
            <a:r>
              <a:rPr lang="en-US" sz="1400" dirty="0" smtClean="0"/>
              <a:t>.</a:t>
            </a:r>
            <a:endParaRPr lang="en-US" sz="1400" dirty="0"/>
          </a:p>
        </p:txBody>
      </p:sp>
      <p:pic>
        <p:nvPicPr>
          <p:cNvPr id="10" name="Picture 2" descr="C:\Users\dallen\AppData\Local\Temp\SNAGHTML98cc1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714" y="2037722"/>
            <a:ext cx="7774728" cy="4299533"/>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219199" y="3868616"/>
            <a:ext cx="7055279" cy="235609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15095176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0"/>
                            </p:stCondLst>
                            <p:childTnLst>
                              <p:par>
                                <p:cTn id="20" presetID="1" presetClass="exit"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05" y="0"/>
            <a:ext cx="8227181"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Full Hire – Key System Steps</a:t>
            </a:r>
          </a:p>
        </p:txBody>
      </p:sp>
      <p:graphicFrame>
        <p:nvGraphicFramePr>
          <p:cNvPr id="6" name="Content Placeholder 3"/>
          <p:cNvGraphicFramePr>
            <a:graphicFrameLocks/>
          </p:cNvGraphicFramePr>
          <p:nvPr>
            <p:extLst>
              <p:ext uri="{D42A27DB-BD31-4B8C-83A1-F6EECF244321}">
                <p14:modId xmlns:p14="http://schemas.microsoft.com/office/powerpoint/2010/main" val="3764671730"/>
              </p:ext>
            </p:extLst>
          </p:nvPr>
        </p:nvGraphicFramePr>
        <p:xfrm>
          <a:off x="-130629" y="1103085"/>
          <a:ext cx="9274629" cy="51284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9279149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64524"/>
            <a:ext cx="9022080" cy="5189971"/>
          </a:xfrm>
        </p:spPr>
        <p:txBody>
          <a:bodyPr>
            <a:normAutofit/>
          </a:bodyPr>
          <a:lstStyle/>
          <a:p>
            <a:r>
              <a:rPr lang="en-US" sz="2000" b="1" dirty="0" smtClean="0"/>
              <a:t>Please </a:t>
            </a:r>
            <a:r>
              <a:rPr lang="en-US" sz="2000" b="1" dirty="0"/>
              <a:t>determine if </a:t>
            </a:r>
            <a:r>
              <a:rPr lang="en-US" sz="2000" b="1" dirty="0" smtClean="0"/>
              <a:t>there is an existing vacant position with desired title code in your department before creating a new one. </a:t>
            </a:r>
            <a:r>
              <a:rPr lang="en-US" sz="2000" dirty="0" smtClean="0"/>
              <a:t>HR initiators can use the Position Summary page to view open and filled positions for any departments they have security access to.</a:t>
            </a:r>
          </a:p>
          <a:p>
            <a:r>
              <a:rPr lang="en-US" sz="2000" b="1" dirty="0" smtClean="0"/>
              <a:t>Navigation: </a:t>
            </a:r>
            <a:r>
              <a:rPr lang="en-US" sz="2000" dirty="0" smtClean="0"/>
              <a:t>PeopleSoft Menu &gt; Organizational Development &gt; Position Management &gt; Position Summary</a:t>
            </a:r>
            <a:endParaRPr lang="en-US" sz="2000" dirty="0"/>
          </a:p>
        </p:txBody>
      </p:sp>
      <p:sp>
        <p:nvSpPr>
          <p:cNvPr id="3" name="Title 2"/>
          <p:cNvSpPr>
            <a:spLocks noGrp="1"/>
          </p:cNvSpPr>
          <p:nvPr>
            <p:ph type="title"/>
          </p:nvPr>
        </p:nvSpPr>
        <p:spPr>
          <a:xfrm>
            <a:off x="136668" y="104078"/>
            <a:ext cx="9007332" cy="623163"/>
          </a:xfrm>
        </p:spPr>
        <p:txBody>
          <a:bodyPr>
            <a:normAutofit fontScale="90000"/>
          </a:bodyPr>
          <a:lstStyle/>
          <a:p>
            <a:r>
              <a:rPr lang="en-US" dirty="0" smtClean="0"/>
              <a:t>Finding a Vacant Position</a:t>
            </a:r>
            <a:endParaRPr lang="en-US" dirty="0"/>
          </a:p>
        </p:txBody>
      </p:sp>
      <p:pic>
        <p:nvPicPr>
          <p:cNvPr id="5" name="Picture 4"/>
          <p:cNvPicPr>
            <a:picLocks noChangeAspect="1"/>
          </p:cNvPicPr>
          <p:nvPr/>
        </p:nvPicPr>
        <p:blipFill>
          <a:blip r:embed="rId4"/>
          <a:stretch>
            <a:fillRect/>
          </a:stretch>
        </p:blipFill>
        <p:spPr>
          <a:xfrm>
            <a:off x="149740" y="3476754"/>
            <a:ext cx="8737348" cy="2073813"/>
          </a:xfrm>
          <a:prstGeom prst="rect">
            <a:avLst/>
          </a:prstGeom>
          <a:ln>
            <a:solidFill>
              <a:schemeClr val="tx1"/>
            </a:solidFill>
          </a:ln>
        </p:spPr>
      </p:pic>
      <p:sp>
        <p:nvSpPr>
          <p:cNvPr id="6" name="Rectangle 5"/>
          <p:cNvSpPr/>
          <p:nvPr/>
        </p:nvSpPr>
        <p:spPr>
          <a:xfrm>
            <a:off x="6982691" y="3987460"/>
            <a:ext cx="631767" cy="156384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49740" y="3987460"/>
            <a:ext cx="897664" cy="156384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2114550" y="3010303"/>
            <a:ext cx="4386004" cy="3312442"/>
          </a:xfrm>
          <a:prstGeom prst="rect">
            <a:avLst/>
          </a:prstGeom>
          <a:ln>
            <a:solidFill>
              <a:schemeClr val="tx1"/>
            </a:solidFill>
          </a:ln>
        </p:spPr>
      </p:pic>
      <p:sp>
        <p:nvSpPr>
          <p:cNvPr id="9" name="Rectangle 8"/>
          <p:cNvSpPr/>
          <p:nvPr/>
        </p:nvSpPr>
        <p:spPr>
          <a:xfrm>
            <a:off x="2619375" y="4678351"/>
            <a:ext cx="2943052" cy="53132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2302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 y="0"/>
            <a:ext cx="8446011"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Changes to Position and Job FTE </a:t>
            </a:r>
          </a:p>
        </p:txBody>
      </p:sp>
      <p:sp>
        <p:nvSpPr>
          <p:cNvPr id="2" name="TextBox 1"/>
          <p:cNvSpPr txBox="1"/>
          <p:nvPr/>
        </p:nvSpPr>
        <p:spPr>
          <a:xfrm>
            <a:off x="1438382" y="1284270"/>
            <a:ext cx="7414512" cy="1015663"/>
          </a:xfrm>
          <a:prstGeom prst="rect">
            <a:avLst/>
          </a:prstGeom>
          <a:noFill/>
        </p:spPr>
        <p:txBody>
          <a:bodyPr wrap="square" rtlCol="0">
            <a:spAutoFit/>
          </a:bodyPr>
          <a:lstStyle/>
          <a:p>
            <a:r>
              <a:rPr lang="en-US" sz="2000" b="1" dirty="0"/>
              <a:t>FTE (Full-Time Equivalent) </a:t>
            </a:r>
            <a:r>
              <a:rPr lang="en-US" sz="2000" b="1" dirty="0" smtClean="0"/>
              <a:t>does not indicate </a:t>
            </a:r>
            <a:r>
              <a:rPr lang="en-US" sz="2000" b="1" dirty="0"/>
              <a:t>a permanently budgeted </a:t>
            </a:r>
            <a:r>
              <a:rPr lang="en-US" sz="2000" b="1" dirty="0" smtClean="0"/>
              <a:t>position. </a:t>
            </a:r>
            <a:r>
              <a:rPr lang="en-US" sz="2000" b="1" dirty="0"/>
              <a:t>In UCPath, it will only reflect the employees percentage of time worked</a:t>
            </a:r>
            <a:r>
              <a:rPr lang="en-US" sz="2000" b="1" dirty="0" smtClean="0"/>
              <a:t>. </a:t>
            </a:r>
            <a:endParaRPr lang="en-US" sz="2000" b="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789" y="1176105"/>
            <a:ext cx="1197593" cy="1123828"/>
          </a:xfrm>
          <a:prstGeom prst="rect">
            <a:avLst/>
          </a:prstGeom>
        </p:spPr>
      </p:pic>
      <p:sp>
        <p:nvSpPr>
          <p:cNvPr id="3" name="TextBox 2"/>
          <p:cNvSpPr txBox="1"/>
          <p:nvPr/>
        </p:nvSpPr>
        <p:spPr>
          <a:xfrm>
            <a:off x="1253447" y="2555820"/>
            <a:ext cx="6888604" cy="380898"/>
          </a:xfrm>
          <a:prstGeom prst="rect">
            <a:avLst/>
          </a:prstGeom>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UCPath: FTE can be either changed at position or at a job level. </a:t>
            </a:r>
          </a:p>
        </p:txBody>
      </p:sp>
      <p:graphicFrame>
        <p:nvGraphicFramePr>
          <p:cNvPr id="4" name="Table 3"/>
          <p:cNvGraphicFramePr>
            <a:graphicFrameLocks noGrp="1"/>
          </p:cNvGraphicFramePr>
          <p:nvPr>
            <p:extLst/>
          </p:nvPr>
        </p:nvGraphicFramePr>
        <p:xfrm>
          <a:off x="140606" y="3103124"/>
          <a:ext cx="8866598" cy="3194159"/>
        </p:xfrm>
        <a:graphic>
          <a:graphicData uri="http://schemas.openxmlformats.org/drawingml/2006/table">
            <a:tbl>
              <a:tblPr firstRow="1" bandRow="1">
                <a:tableStyleId>{5C22544A-7EE6-4342-B048-85BDC9FD1C3A}</a:tableStyleId>
              </a:tblPr>
              <a:tblGrid>
                <a:gridCol w="4433299">
                  <a:extLst>
                    <a:ext uri="{9D8B030D-6E8A-4147-A177-3AD203B41FA5}">
                      <a16:colId xmlns:a16="http://schemas.microsoft.com/office/drawing/2014/main" val="20000"/>
                    </a:ext>
                  </a:extLst>
                </a:gridCol>
                <a:gridCol w="4433299">
                  <a:extLst>
                    <a:ext uri="{9D8B030D-6E8A-4147-A177-3AD203B41FA5}">
                      <a16:colId xmlns:a16="http://schemas.microsoft.com/office/drawing/2014/main" val="20001"/>
                    </a:ext>
                  </a:extLst>
                </a:gridCol>
              </a:tblGrid>
              <a:tr h="358343">
                <a:tc>
                  <a:txBody>
                    <a:bodyPr/>
                    <a:lstStyle/>
                    <a:p>
                      <a:r>
                        <a:rPr lang="en-US" sz="1600" dirty="0">
                          <a:solidFill>
                            <a:sysClr val="windowText" lastClr="000000"/>
                          </a:solidFill>
                        </a:rPr>
                        <a:t>Changing Position FTE</a:t>
                      </a:r>
                    </a:p>
                  </a:txBody>
                  <a:tcPr>
                    <a:solidFill>
                      <a:srgbClr val="D3A777"/>
                    </a:solidFill>
                  </a:tcPr>
                </a:tc>
                <a:tc>
                  <a:txBody>
                    <a:bodyPr/>
                    <a:lstStyle/>
                    <a:p>
                      <a:r>
                        <a:rPr lang="en-US" sz="1600" dirty="0"/>
                        <a:t>Changing Job FTE</a:t>
                      </a:r>
                    </a:p>
                  </a:txBody>
                  <a:tcPr/>
                </a:tc>
                <a:extLst>
                  <a:ext uri="{0D108BD9-81ED-4DB2-BD59-A6C34878D82A}">
                    <a16:rowId xmlns:a16="http://schemas.microsoft.com/office/drawing/2014/main" val="10000"/>
                  </a:ext>
                </a:extLst>
              </a:tr>
              <a:tr h="2835816">
                <a:tc>
                  <a:txBody>
                    <a:bodyPr/>
                    <a:lstStyle/>
                    <a:p>
                      <a:pPr marL="342900" lvl="0" indent="-342900">
                        <a:spcAft>
                          <a:spcPts val="600"/>
                        </a:spcAft>
                        <a:buFont typeface="+mj-lt"/>
                        <a:buAutoNum type="arabicPeriod"/>
                      </a:pPr>
                      <a:r>
                        <a:rPr lang="en-US" sz="1800" b="1" dirty="0"/>
                        <a:t>Vacant positon </a:t>
                      </a:r>
                      <a:r>
                        <a:rPr lang="en-US" sz="1800" dirty="0"/>
                        <a:t>– changes to FTE for vacant positions can be done via the Position Control Form </a:t>
                      </a:r>
                      <a:r>
                        <a:rPr lang="en-US" sz="1400" dirty="0"/>
                        <a:t>(PeopleSoft Menu &gt; UC Customizations &gt; UC Extensions &gt; Position Control Request). </a:t>
                      </a:r>
                    </a:p>
                    <a:p>
                      <a:pPr marL="342900" lvl="0" indent="-342900">
                        <a:spcBef>
                          <a:spcPts val="600"/>
                        </a:spcBef>
                        <a:buFont typeface="+mj-lt"/>
                        <a:buAutoNum type="arabicPeriod"/>
                      </a:pPr>
                      <a:r>
                        <a:rPr lang="en-US" sz="1800" b="1" dirty="0"/>
                        <a:t>Filled position </a:t>
                      </a:r>
                      <a:r>
                        <a:rPr lang="en-US" sz="1800" dirty="0"/>
                        <a:t>– changes to FTE for filled positions can be done via </a:t>
                      </a:r>
                      <a:r>
                        <a:rPr lang="en-US" sz="1800" dirty="0" err="1"/>
                        <a:t>PayPath</a:t>
                      </a:r>
                      <a:r>
                        <a:rPr lang="en-US" sz="1800" dirty="0"/>
                        <a:t>. </a:t>
                      </a:r>
                      <a:endParaRPr lang="en-US" sz="1800" dirty="0" smtClean="0"/>
                    </a:p>
                    <a:p>
                      <a:pPr marL="685800" lvl="1" indent="-342900">
                        <a:spcBef>
                          <a:spcPts val="600"/>
                        </a:spcBef>
                        <a:buFont typeface="Arial" panose="020B0604020202020204" pitchFamily="34" charset="0"/>
                        <a:buChar char="•"/>
                      </a:pPr>
                      <a:r>
                        <a:rPr lang="en-US" sz="1400" dirty="0" smtClean="0"/>
                        <a:t>See UPK </a:t>
                      </a:r>
                      <a:r>
                        <a:rPr lang="en-US" sz="1400" dirty="0"/>
                        <a:t>“Initiate Position Data Change </a:t>
                      </a:r>
                      <a:r>
                        <a:rPr lang="en-US" sz="1400" dirty="0" err="1"/>
                        <a:t>PayPath</a:t>
                      </a:r>
                      <a:r>
                        <a:rPr lang="en-US" sz="1400" dirty="0"/>
                        <a:t> Transaction (</a:t>
                      </a:r>
                      <a:r>
                        <a:rPr lang="en-US" sz="1400" dirty="0" err="1"/>
                        <a:t>Acad</a:t>
                      </a:r>
                      <a:r>
                        <a:rPr lang="en-US" sz="1400" dirty="0"/>
                        <a:t> FTE Change) </a:t>
                      </a:r>
                      <a:r>
                        <a:rPr lang="en-US" sz="1400" i="1" dirty="0"/>
                        <a:t>or (Staff FTE Change) </a:t>
                      </a:r>
                      <a:r>
                        <a:rPr lang="en-US" sz="1400" dirty="0"/>
                        <a:t>for step by step instructions. </a:t>
                      </a:r>
                    </a:p>
                  </a:txBody>
                  <a:tcPr/>
                </a:tc>
                <a:tc>
                  <a:txBody>
                    <a:bodyPr/>
                    <a:lstStyle/>
                    <a:p>
                      <a:pPr marL="342900" indent="-342900">
                        <a:buFont typeface="+mj-lt"/>
                        <a:buAutoNum type="arabicPeriod"/>
                      </a:pPr>
                      <a:r>
                        <a:rPr lang="en-US" sz="1800" dirty="0"/>
                        <a:t>You can also keep the position FTE as 1.00 and </a:t>
                      </a:r>
                      <a:r>
                        <a:rPr lang="en-US" sz="1800" b="1" dirty="0"/>
                        <a:t>only change the job FTE</a:t>
                      </a:r>
                      <a:r>
                        <a:rPr lang="en-US" sz="1800" dirty="0"/>
                        <a:t>. This will require you to first </a:t>
                      </a:r>
                      <a:r>
                        <a:rPr lang="en-US" sz="1800" u="sng" dirty="0"/>
                        <a:t>decouple the position and job FTE</a:t>
                      </a:r>
                      <a:r>
                        <a:rPr lang="en-US" sz="1800" dirty="0"/>
                        <a:t> so they are independent. Once decoupled the job FTE can be adjusted as needed. </a:t>
                      </a:r>
                      <a:endParaRPr lang="en-US" sz="1800" dirty="0" smtClean="0"/>
                    </a:p>
                    <a:p>
                      <a:pPr marL="685800" lvl="1" indent="-285750">
                        <a:buFont typeface="Arial" panose="020B0604020202020204" pitchFamily="34" charset="0"/>
                        <a:buChar char="•"/>
                      </a:pPr>
                      <a:r>
                        <a:rPr lang="en-US" sz="1400" dirty="0" smtClean="0"/>
                        <a:t>See UPK </a:t>
                      </a:r>
                      <a:r>
                        <a:rPr lang="en-US" sz="1400" dirty="0"/>
                        <a:t>“Initiate Job Data FTE Override </a:t>
                      </a:r>
                      <a:r>
                        <a:rPr lang="en-US" sz="1400" dirty="0" err="1"/>
                        <a:t>PayPath</a:t>
                      </a:r>
                      <a:r>
                        <a:rPr lang="en-US" sz="1400" dirty="0"/>
                        <a:t> Transaction (Staff/</a:t>
                      </a:r>
                      <a:r>
                        <a:rPr lang="en-US" sz="1400" dirty="0" err="1"/>
                        <a:t>Acad</a:t>
                      </a:r>
                      <a:r>
                        <a:rPr lang="en-US" sz="1400" dirty="0"/>
                        <a:t>)” for step by step </a:t>
                      </a:r>
                      <a:r>
                        <a:rPr lang="en-US" sz="1400" dirty="0" smtClean="0"/>
                        <a:t>instructions. </a:t>
                      </a:r>
                      <a:endParaRPr lang="en-US" sz="1400" dirty="0"/>
                    </a:p>
                  </a:txBody>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327797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5029200" y="2379494"/>
            <a:ext cx="4114800" cy="4104913"/>
          </a:xfrm>
        </p:spPr>
        <p:txBody>
          <a:bodyPr>
            <a:normAutofit/>
          </a:bodyPr>
          <a:lstStyle/>
          <a:p>
            <a:pPr>
              <a:buClr>
                <a:srgbClr val="09548D"/>
              </a:buClr>
              <a:buFont typeface="Arial" panose="020B0604020202020204" pitchFamily="34" charset="0"/>
              <a:buChar char="♦"/>
            </a:pPr>
            <a:r>
              <a:rPr lang="en-US" sz="2200" b="1" dirty="0"/>
              <a:t>Separate hire templates </a:t>
            </a:r>
            <a:r>
              <a:rPr lang="en-US" sz="2200" dirty="0"/>
              <a:t>are available for academic and for staff full hires.</a:t>
            </a:r>
          </a:p>
          <a:p>
            <a:pPr>
              <a:buClr>
                <a:srgbClr val="09548D"/>
              </a:buClr>
              <a:buFont typeface="Arial" panose="020B0604020202020204" pitchFamily="34" charset="0"/>
              <a:buChar char="♦"/>
            </a:pPr>
            <a:r>
              <a:rPr lang="en-US" sz="2200" dirty="0" smtClean="0"/>
              <a:t>Use the </a:t>
            </a:r>
            <a:r>
              <a:rPr lang="en-US" sz="2200" b="1" u="sng" dirty="0" smtClean="0"/>
              <a:t>Full Hire Template </a:t>
            </a:r>
            <a:r>
              <a:rPr lang="en-US" sz="2200" dirty="0" smtClean="0"/>
              <a:t>- to hire a NEW employee or rehire </a:t>
            </a:r>
            <a:r>
              <a:rPr lang="en-US" sz="2200" dirty="0"/>
              <a:t>an employee that previously worked in a </a:t>
            </a:r>
            <a:r>
              <a:rPr lang="en-US" sz="2200" b="1" dirty="0"/>
              <a:t>N</a:t>
            </a:r>
            <a:r>
              <a:rPr lang="en-US" sz="2200" b="1" dirty="0" smtClean="0"/>
              <a:t>on-UCPath</a:t>
            </a:r>
            <a:r>
              <a:rPr lang="en-US" sz="2200" dirty="0" smtClean="0"/>
              <a:t> </a:t>
            </a:r>
            <a:r>
              <a:rPr lang="en-US" sz="2200" dirty="0"/>
              <a:t>business </a:t>
            </a:r>
            <a:r>
              <a:rPr lang="en-US" sz="2200" dirty="0" smtClean="0"/>
              <a:t>unit or location.</a:t>
            </a:r>
            <a:endParaRPr lang="en-US" sz="2200" dirty="0"/>
          </a:p>
          <a:p>
            <a:pPr marL="0" indent="0">
              <a:buClr>
                <a:srgbClr val="09548D"/>
              </a:buClr>
              <a:buNone/>
            </a:pPr>
            <a:r>
              <a:rPr lang="en-US" sz="2200" dirty="0" smtClean="0"/>
              <a:t>.</a:t>
            </a:r>
            <a:endParaRPr lang="en-US" sz="2200" dirty="0"/>
          </a:p>
        </p:txBody>
      </p:sp>
      <p:sp>
        <p:nvSpPr>
          <p:cNvPr id="4" name="Title 3"/>
          <p:cNvSpPr>
            <a:spLocks noGrp="1"/>
          </p:cNvSpPr>
          <p:nvPr>
            <p:ph type="title"/>
          </p:nvPr>
        </p:nvSpPr>
        <p:spPr>
          <a:xfrm>
            <a:off x="191072" y="16208"/>
            <a:ext cx="8227181" cy="850911"/>
          </a:xfrm>
        </p:spPr>
        <p:txBody>
          <a:bodyPr vert="horz" lIns="91440" tIns="45720" rIns="91440" bIns="45720" rtlCol="0" anchor="ctr">
            <a:noAutofit/>
          </a:bodyPr>
          <a:lstStyle/>
          <a:p>
            <a:r>
              <a:rPr lang="en-US" dirty="0"/>
              <a:t>Full Hire – Overview</a:t>
            </a:r>
          </a:p>
        </p:txBody>
      </p:sp>
      <p:graphicFrame>
        <p:nvGraphicFramePr>
          <p:cNvPr id="8" name="Table 7"/>
          <p:cNvGraphicFramePr>
            <a:graphicFrameLocks noGrp="1"/>
          </p:cNvGraphicFramePr>
          <p:nvPr>
            <p:extLst>
              <p:ext uri="{D42A27DB-BD31-4B8C-83A1-F6EECF244321}">
                <p14:modId xmlns:p14="http://schemas.microsoft.com/office/powerpoint/2010/main" val="2353517331"/>
              </p:ext>
            </p:extLst>
          </p:nvPr>
        </p:nvGraphicFramePr>
        <p:xfrm>
          <a:off x="397787" y="2352451"/>
          <a:ext cx="4206240" cy="3956648"/>
        </p:xfrm>
        <a:graphic>
          <a:graphicData uri="http://schemas.openxmlformats.org/drawingml/2006/table">
            <a:tbl>
              <a:tblPr firstRow="1" bandRow="1">
                <a:tableStyleId>{7DF18680-E054-41AD-8BC1-D1AEF772440D}</a:tableStyleId>
              </a:tblPr>
              <a:tblGrid>
                <a:gridCol w="4206240">
                  <a:extLst>
                    <a:ext uri="{9D8B030D-6E8A-4147-A177-3AD203B41FA5}">
                      <a16:colId xmlns:a16="http://schemas.microsoft.com/office/drawing/2014/main" val="20000"/>
                    </a:ext>
                  </a:extLst>
                </a:gridCol>
              </a:tblGrid>
              <a:tr h="481967">
                <a:tc>
                  <a:txBody>
                    <a:bodyPr/>
                    <a:lstStyle/>
                    <a:p>
                      <a:pPr algn="ctr"/>
                      <a:r>
                        <a:rPr lang="en-US" sz="2400" dirty="0"/>
                        <a:t>Available</a:t>
                      </a:r>
                      <a:r>
                        <a:rPr lang="en-US" sz="2400" baseline="0" dirty="0"/>
                        <a:t> </a:t>
                      </a:r>
                      <a:r>
                        <a:rPr lang="en-US" sz="2400" dirty="0"/>
                        <a:t>Templates</a:t>
                      </a:r>
                    </a:p>
                  </a:txBody>
                  <a:tcPr/>
                </a:tc>
                <a:extLst>
                  <a:ext uri="{0D108BD9-81ED-4DB2-BD59-A6C34878D82A}">
                    <a16:rowId xmlns:a16="http://schemas.microsoft.com/office/drawing/2014/main" val="10000"/>
                  </a:ext>
                </a:extLst>
              </a:tr>
              <a:tr h="3474681">
                <a:tc>
                  <a:txBody>
                    <a:bodyPr/>
                    <a:lstStyle/>
                    <a:p>
                      <a:endParaRPr lang="en-US" sz="1800" b="1" dirty="0"/>
                    </a:p>
                  </a:txBody>
                  <a:tcPr/>
                </a:tc>
                <a:extLst>
                  <a:ext uri="{0D108BD9-81ED-4DB2-BD59-A6C34878D82A}">
                    <a16:rowId xmlns:a16="http://schemas.microsoft.com/office/drawing/2014/main" val="10001"/>
                  </a:ext>
                </a:extLst>
              </a:tr>
            </a:tbl>
          </a:graphicData>
        </a:graphic>
      </p:graphicFrame>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950" y="2950590"/>
            <a:ext cx="3979913" cy="325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a:spLocks noChangeArrowheads="1"/>
          </p:cNvSpPr>
          <p:nvPr/>
        </p:nvSpPr>
        <p:spPr bwMode="auto">
          <a:xfrm>
            <a:off x="508790" y="4243816"/>
            <a:ext cx="3945074" cy="370640"/>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defRPr/>
            </a:pPr>
            <a:endParaRPr lang="en-US" kern="0" dirty="0">
              <a:solidFill>
                <a:sysClr val="windowText" lastClr="000000"/>
              </a:solidFill>
            </a:endParaRPr>
          </a:p>
        </p:txBody>
      </p:sp>
      <p:sp>
        <p:nvSpPr>
          <p:cNvPr id="2" name="TextBox 1"/>
          <p:cNvSpPr txBox="1"/>
          <p:nvPr/>
        </p:nvSpPr>
        <p:spPr>
          <a:xfrm>
            <a:off x="191073" y="1083242"/>
            <a:ext cx="8857394" cy="1200329"/>
          </a:xfrm>
          <a:prstGeom prst="rect">
            <a:avLst/>
          </a:prstGeom>
          <a:noFill/>
        </p:spPr>
        <p:txBody>
          <a:bodyPr wrap="square" rtlCol="0">
            <a:spAutoFit/>
          </a:bodyPr>
          <a:lstStyle/>
          <a:p>
            <a:r>
              <a:rPr lang="en-US" sz="2400" dirty="0"/>
              <a:t>The </a:t>
            </a:r>
            <a:r>
              <a:rPr lang="en-US" sz="2400" b="1" dirty="0"/>
              <a:t>full hire template </a:t>
            </a:r>
            <a:r>
              <a:rPr lang="en-US" sz="2400" dirty="0"/>
              <a:t>transactions create a new </a:t>
            </a:r>
            <a:r>
              <a:rPr lang="en-US" sz="2400" dirty="0" smtClean="0"/>
              <a:t>job/employment record </a:t>
            </a:r>
            <a:r>
              <a:rPr lang="en-US" sz="2400" dirty="0"/>
              <a:t>for </a:t>
            </a:r>
            <a:r>
              <a:rPr lang="en-US" sz="2400" dirty="0" smtClean="0"/>
              <a:t>a person who </a:t>
            </a:r>
            <a:r>
              <a:rPr lang="en-US" sz="2400" dirty="0"/>
              <a:t>receives compensation through UCPath Payroll processing</a:t>
            </a:r>
            <a:r>
              <a:rPr lang="en-US" sz="2400" dirty="0" smtClean="0"/>
              <a:t>.</a:t>
            </a:r>
            <a:endParaRPr lang="en-US" sz="2400" dirty="0"/>
          </a:p>
        </p:txBody>
      </p:sp>
    </p:spTree>
    <p:custDataLst>
      <p:tags r:id="rId1"/>
    </p:custDataLst>
    <p:extLst>
      <p:ext uri="{BB962C8B-B14F-4D97-AF65-F5344CB8AC3E}">
        <p14:creationId xmlns:p14="http://schemas.microsoft.com/office/powerpoint/2010/main" val="36415334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48" y="11892"/>
            <a:ext cx="8227181" cy="850911"/>
          </a:xfrm>
        </p:spPr>
        <p:txBody>
          <a:bodyPr vert="horz" lIns="91440" tIns="45720" rIns="91440" bIns="45720" rtlCol="0" anchor="ctr">
            <a:noAutofit/>
          </a:bodyPr>
          <a:lstStyle/>
          <a:p>
            <a:r>
              <a:rPr lang="en-US" b="1" dirty="0" smtClean="0">
                <a:solidFill>
                  <a:srgbClr val="1E4386"/>
                </a:solidFill>
                <a:latin typeface="Arial" panose="020B0604020202020204" pitchFamily="34" charset="0"/>
                <a:cs typeface="Arial" panose="020B0604020202020204" pitchFamily="34" charset="0"/>
              </a:rPr>
              <a:t>Smart HR </a:t>
            </a:r>
            <a:r>
              <a:rPr lang="en-US" b="1" dirty="0">
                <a:solidFill>
                  <a:srgbClr val="1E4386"/>
                </a:solidFill>
                <a:latin typeface="Arial" panose="020B0604020202020204" pitchFamily="34" charset="0"/>
                <a:cs typeface="Arial" panose="020B0604020202020204" pitchFamily="34" charset="0"/>
              </a:rPr>
              <a:t>Transactions – Page</a:t>
            </a:r>
          </a:p>
        </p:txBody>
      </p:sp>
      <p:sp>
        <p:nvSpPr>
          <p:cNvPr id="14" name="Content Placeholder 5"/>
          <p:cNvSpPr txBox="1">
            <a:spLocks/>
          </p:cNvSpPr>
          <p:nvPr/>
        </p:nvSpPr>
        <p:spPr>
          <a:xfrm>
            <a:off x="290286" y="1214456"/>
            <a:ext cx="8396385" cy="955848"/>
          </a:xfrm>
          <a:prstGeom prst="rect">
            <a:avLst/>
          </a:prstGeom>
          <a:solidFill>
            <a:schemeClr val="accent4">
              <a:lumMod val="20000"/>
              <a:lumOff val="80000"/>
            </a:schemeClr>
          </a:solidFill>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0064A4"/>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4A4"/>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428750" indent="-514350" algn="l" defTabSz="914400" rtl="0" eaLnBrk="1" latinLnBrk="0" hangingPunct="1">
              <a:lnSpc>
                <a:spcPct val="90000"/>
              </a:lnSpc>
              <a:spcBef>
                <a:spcPts val="500"/>
              </a:spcBef>
              <a:buClr>
                <a:srgbClr val="0064A4"/>
              </a:buClr>
              <a:buFont typeface="+mj-lt"/>
              <a:buAutoNum type="romanLcPeriod"/>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dirty="0"/>
              <a:t>Navigation: </a:t>
            </a:r>
            <a:r>
              <a:rPr lang="en-US" dirty="0"/>
              <a:t>PeopleSoft Menu </a:t>
            </a:r>
            <a:r>
              <a:rPr lang="en-US" dirty="0">
                <a:sym typeface="Wingdings" panose="05000000000000000000" pitchFamily="2" charset="2"/>
              </a:rPr>
              <a:t>&gt; </a:t>
            </a:r>
            <a:r>
              <a:rPr lang="en-US" dirty="0"/>
              <a:t>Workforce Administration </a:t>
            </a:r>
            <a:r>
              <a:rPr lang="en-US" dirty="0">
                <a:sym typeface="Wingdings" panose="05000000000000000000" pitchFamily="2" charset="2"/>
              </a:rPr>
              <a:t>&gt;</a:t>
            </a:r>
            <a:r>
              <a:rPr lang="en-US" dirty="0"/>
              <a:t> Smart HR Template </a:t>
            </a:r>
            <a:r>
              <a:rPr lang="en-US" dirty="0">
                <a:sym typeface="Wingdings" panose="05000000000000000000" pitchFamily="2" charset="2"/>
              </a:rPr>
              <a:t>&gt;</a:t>
            </a:r>
            <a:r>
              <a:rPr lang="en-US" dirty="0"/>
              <a:t> </a:t>
            </a:r>
            <a:r>
              <a:rPr lang="en-US" b="1" dirty="0"/>
              <a:t>Smart HR Transactions</a:t>
            </a:r>
          </a:p>
        </p:txBody>
      </p:sp>
      <p:pic>
        <p:nvPicPr>
          <p:cNvPr id="15" name="Picture 14"/>
          <p:cNvPicPr>
            <a:picLocks noChangeAspect="1"/>
          </p:cNvPicPr>
          <p:nvPr/>
        </p:nvPicPr>
        <p:blipFill rotWithShape="1">
          <a:blip r:embed="rId4"/>
          <a:srcRect l="19013"/>
          <a:stretch/>
        </p:blipFill>
        <p:spPr>
          <a:xfrm>
            <a:off x="591173" y="2493625"/>
            <a:ext cx="7961396" cy="3619469"/>
          </a:xfrm>
          <a:prstGeom prst="rect">
            <a:avLst/>
          </a:prstGeom>
          <a:ln>
            <a:noFill/>
          </a:ln>
          <a:effectLst>
            <a:outerShdw blurRad="292100" dist="139700" dir="2700000" algn="tl" rotWithShape="0">
              <a:srgbClr val="333333">
                <a:alpha val="65000"/>
              </a:srgbClr>
            </a:outerShdw>
          </a:effectLst>
        </p:spPr>
      </p:pic>
      <p:sp>
        <p:nvSpPr>
          <p:cNvPr id="16" name="Rectangle 15"/>
          <p:cNvSpPr>
            <a:spLocks noChangeArrowheads="1"/>
          </p:cNvSpPr>
          <p:nvPr/>
        </p:nvSpPr>
        <p:spPr bwMode="auto">
          <a:xfrm>
            <a:off x="861782" y="4212513"/>
            <a:ext cx="7381464" cy="557920"/>
          </a:xfrm>
          <a:prstGeom prst="rect">
            <a:avLst/>
          </a:prstGeom>
          <a:noFill/>
          <a:ln w="28575" algn="ctr">
            <a:solidFill>
              <a:srgbClr val="FF6E1B"/>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 name="Line Callout 1 18"/>
          <p:cNvSpPr/>
          <p:nvPr/>
        </p:nvSpPr>
        <p:spPr>
          <a:xfrm flipH="1">
            <a:off x="6547758" y="4904358"/>
            <a:ext cx="1916355" cy="590467"/>
          </a:xfrm>
          <a:prstGeom prst="borderCallout1">
            <a:avLst>
              <a:gd name="adj1" fmla="val 18365"/>
              <a:gd name="adj2" fmla="val 100720"/>
              <a:gd name="adj3" fmla="val -57053"/>
              <a:gd name="adj4" fmla="val 120911"/>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Enter the </a:t>
            </a:r>
            <a:r>
              <a:rPr lang="en-US" sz="1200" b="1" kern="0" dirty="0">
                <a:solidFill>
                  <a:srgbClr val="000000"/>
                </a:solidFill>
                <a:latin typeface="Arial" panose="020B0604020202020204" pitchFamily="34" charset="0"/>
                <a:ea typeface="Times New Roman"/>
                <a:cs typeface="Arial" panose="020B0604020202020204" pitchFamily="34" charset="0"/>
              </a:rPr>
              <a:t>Effective Date </a:t>
            </a:r>
            <a:r>
              <a:rPr lang="en-US" sz="1200" kern="0" dirty="0">
                <a:solidFill>
                  <a:srgbClr val="000000"/>
                </a:solidFill>
                <a:latin typeface="Arial" panose="020B0604020202020204" pitchFamily="34" charset="0"/>
                <a:ea typeface="Times New Roman"/>
                <a:cs typeface="Arial" panose="020B0604020202020204" pitchFamily="34" charset="0"/>
              </a:rPr>
              <a:t/>
            </a:r>
            <a:br>
              <a:rPr lang="en-US" sz="1200" kern="0" dirty="0">
                <a:solidFill>
                  <a:srgbClr val="000000"/>
                </a:solidFill>
                <a:latin typeface="Arial" panose="020B0604020202020204" pitchFamily="34" charset="0"/>
                <a:ea typeface="Times New Roman"/>
                <a:cs typeface="Arial" panose="020B0604020202020204" pitchFamily="34" charset="0"/>
              </a:rPr>
            </a:br>
            <a:r>
              <a:rPr lang="en-US" sz="1200" kern="0" dirty="0">
                <a:solidFill>
                  <a:srgbClr val="000000"/>
                </a:solidFill>
                <a:latin typeface="Arial" panose="020B0604020202020204" pitchFamily="34" charset="0"/>
                <a:ea typeface="Times New Roman"/>
                <a:cs typeface="Arial" panose="020B0604020202020204" pitchFamily="34" charset="0"/>
              </a:rPr>
              <a:t>(date the transaction becomes </a:t>
            </a:r>
            <a:r>
              <a:rPr lang="en-US" sz="1200" kern="0" dirty="0" smtClean="0">
                <a:solidFill>
                  <a:srgbClr val="000000"/>
                </a:solidFill>
                <a:latin typeface="Arial" panose="020B0604020202020204" pitchFamily="34" charset="0"/>
                <a:ea typeface="Times New Roman"/>
                <a:cs typeface="Arial" panose="020B0604020202020204" pitchFamily="34" charset="0"/>
              </a:rPr>
              <a:t>active).</a:t>
            </a:r>
            <a:endParaRPr lang="en-US" sz="1200" kern="0" dirty="0">
              <a:solidFill>
                <a:srgbClr val="000000"/>
              </a:solidFill>
              <a:latin typeface="Arial" panose="020B0604020202020204" pitchFamily="34" charset="0"/>
              <a:ea typeface="Times New Roman"/>
              <a:cs typeface="Arial" panose="020B0604020202020204" pitchFamily="34" charset="0"/>
            </a:endParaRPr>
          </a:p>
        </p:txBody>
      </p:sp>
      <p:sp>
        <p:nvSpPr>
          <p:cNvPr id="20" name="Rectangle 19"/>
          <p:cNvSpPr/>
          <p:nvPr/>
        </p:nvSpPr>
        <p:spPr>
          <a:xfrm>
            <a:off x="5224535" y="3288526"/>
            <a:ext cx="1807359" cy="667320"/>
          </a:xfrm>
          <a:prstGeom prst="rect">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Use the </a:t>
            </a:r>
            <a:r>
              <a:rPr lang="en-US" sz="1200" b="1" kern="0" dirty="0">
                <a:solidFill>
                  <a:srgbClr val="000000"/>
                </a:solidFill>
                <a:latin typeface="Arial" panose="020B0604020202020204" pitchFamily="34" charset="0"/>
                <a:ea typeface="Times New Roman"/>
                <a:cs typeface="Arial" panose="020B0604020202020204" pitchFamily="34" charset="0"/>
              </a:rPr>
              <a:t>Select Template </a:t>
            </a:r>
            <a:r>
              <a:rPr lang="en-US" sz="1200" kern="0" dirty="0">
                <a:solidFill>
                  <a:srgbClr val="000000"/>
                </a:solidFill>
                <a:latin typeface="Arial" panose="020B0604020202020204" pitchFamily="34" charset="0"/>
                <a:ea typeface="Times New Roman"/>
                <a:cs typeface="Arial" panose="020B0604020202020204" pitchFamily="34" charset="0"/>
              </a:rPr>
              <a:t>field to select the appropriate template.</a:t>
            </a:r>
          </a:p>
        </p:txBody>
      </p:sp>
      <p:cxnSp>
        <p:nvCxnSpPr>
          <p:cNvPr id="21" name="Elbow Connector 20"/>
          <p:cNvCxnSpPr/>
          <p:nvPr/>
        </p:nvCxnSpPr>
        <p:spPr>
          <a:xfrm rot="10800000" flipV="1">
            <a:off x="3767210" y="3597903"/>
            <a:ext cx="1457325" cy="1053431"/>
          </a:xfrm>
          <a:prstGeom prst="bentConnector3">
            <a:avLst>
              <a:gd name="adj1" fmla="val 24509"/>
            </a:avLst>
          </a:prstGeom>
          <a:ln w="381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3118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72102" y="2075318"/>
            <a:ext cx="6238875" cy="3667125"/>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idx="1"/>
          </p:nvPr>
        </p:nvSpPr>
        <p:spPr>
          <a:xfrm>
            <a:off x="268547" y="1053960"/>
            <a:ext cx="8227181" cy="4744652"/>
          </a:xfrm>
        </p:spPr>
        <p:txBody>
          <a:bodyPr>
            <a:normAutofit/>
          </a:bodyPr>
          <a:lstStyle/>
          <a:p>
            <a:pPr>
              <a:buClr>
                <a:srgbClr val="09548D"/>
              </a:buClr>
              <a:buFont typeface="Arial" panose="020B0604020202020204" pitchFamily="34" charset="0"/>
              <a:buChar char="♦"/>
            </a:pPr>
            <a:r>
              <a:rPr lang="en-US" sz="2800" dirty="0"/>
              <a:t>Enter the details for the full hire, review </a:t>
            </a:r>
            <a:r>
              <a:rPr lang="en-US" sz="2800" b="1" dirty="0"/>
              <a:t>Effective Date</a:t>
            </a:r>
            <a:r>
              <a:rPr lang="en-US" sz="2800" dirty="0"/>
              <a:t> (hire date) and select the </a:t>
            </a:r>
            <a:r>
              <a:rPr lang="en-US" sz="2800" b="1" dirty="0"/>
              <a:t>Reason Code</a:t>
            </a:r>
            <a:r>
              <a:rPr lang="en-US" sz="2800" dirty="0"/>
              <a:t>.</a:t>
            </a:r>
          </a:p>
        </p:txBody>
      </p:sp>
      <p:sp>
        <p:nvSpPr>
          <p:cNvPr id="5" name="Title 4"/>
          <p:cNvSpPr>
            <a:spLocks noGrp="1"/>
          </p:cNvSpPr>
          <p:nvPr>
            <p:ph type="title"/>
          </p:nvPr>
        </p:nvSpPr>
        <p:spPr>
          <a:xfrm>
            <a:off x="0" y="31929"/>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Enter Transaction Details Page</a:t>
            </a:r>
          </a:p>
        </p:txBody>
      </p:sp>
      <p:sp>
        <p:nvSpPr>
          <p:cNvPr id="8" name="Line Callout 1 7"/>
          <p:cNvSpPr/>
          <p:nvPr/>
        </p:nvSpPr>
        <p:spPr>
          <a:xfrm flipH="1">
            <a:off x="303001" y="2983160"/>
            <a:ext cx="1859792" cy="1477113"/>
          </a:xfrm>
          <a:prstGeom prst="borderCallout1">
            <a:avLst>
              <a:gd name="adj1" fmla="val 60247"/>
              <a:gd name="adj2" fmla="val -322"/>
              <a:gd name="adj3" fmla="val 55780"/>
              <a:gd name="adj4" fmla="val -41817"/>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For new hires, accept the default of </a:t>
            </a:r>
            <a:r>
              <a:rPr lang="en-US" sz="1200" b="1" kern="0" dirty="0" smtClean="0">
                <a:solidFill>
                  <a:srgbClr val="000000"/>
                </a:solidFill>
                <a:latin typeface="Arial" panose="020B0604020202020204" pitchFamily="34" charset="0"/>
                <a:ea typeface="Times New Roman"/>
                <a:cs typeface="Arial" panose="020B0604020202020204" pitchFamily="34" charset="0"/>
              </a:rPr>
              <a:t>NEW</a:t>
            </a:r>
            <a:r>
              <a:rPr lang="en-US" sz="1200" kern="0" dirty="0" smtClean="0">
                <a:solidFill>
                  <a:srgbClr val="000000"/>
                </a:solidFill>
                <a:latin typeface="Arial" panose="020B0604020202020204" pitchFamily="34" charset="0"/>
                <a:ea typeface="Times New Roman"/>
                <a:cs typeface="Arial" panose="020B0604020202020204" pitchFamily="34" charset="0"/>
              </a:rPr>
              <a:t>. The </a:t>
            </a:r>
            <a:r>
              <a:rPr lang="en-US" sz="1200" kern="0" dirty="0">
                <a:solidFill>
                  <a:srgbClr val="000000"/>
                </a:solidFill>
                <a:latin typeface="Arial" panose="020B0604020202020204" pitchFamily="34" charset="0"/>
                <a:ea typeface="Times New Roman"/>
                <a:cs typeface="Arial" panose="020B0604020202020204" pitchFamily="34" charset="0"/>
              </a:rPr>
              <a:t>system to automatically assign the employee ID when the transaction is processed by WFA Production.</a:t>
            </a:r>
          </a:p>
          <a:p>
            <a:pPr>
              <a:lnSpc>
                <a:spcPts val="1200"/>
              </a:lnSpc>
            </a:pPr>
            <a:endParaRPr lang="en-US" sz="1200" kern="0" dirty="0">
              <a:solidFill>
                <a:srgbClr val="000000"/>
              </a:solidFill>
              <a:latin typeface="Arial" panose="020B0604020202020204" pitchFamily="34" charset="0"/>
              <a:ea typeface="Times New Roman"/>
              <a:cs typeface="Arial" panose="020B0604020202020204" pitchFamily="34" charset="0"/>
            </a:endParaRPr>
          </a:p>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Select the </a:t>
            </a:r>
            <a:r>
              <a:rPr lang="en-US" sz="1200" b="1" kern="0" dirty="0">
                <a:solidFill>
                  <a:srgbClr val="000000"/>
                </a:solidFill>
                <a:latin typeface="Arial" panose="020B0604020202020204" pitchFamily="34" charset="0"/>
                <a:ea typeface="Times New Roman"/>
                <a:cs typeface="Arial" panose="020B0604020202020204" pitchFamily="34" charset="0"/>
              </a:rPr>
              <a:t>Reason Code</a:t>
            </a:r>
            <a:r>
              <a:rPr lang="en-US" sz="1200" kern="0" dirty="0">
                <a:solidFill>
                  <a:srgbClr val="000000"/>
                </a:solidFill>
                <a:latin typeface="Arial" panose="020B0604020202020204" pitchFamily="34" charset="0"/>
                <a:ea typeface="Times New Roman"/>
                <a:cs typeface="Arial" panose="020B0604020202020204" pitchFamily="34" charset="0"/>
              </a:rPr>
              <a:t>.</a:t>
            </a:r>
          </a:p>
        </p:txBody>
      </p:sp>
      <p:sp>
        <p:nvSpPr>
          <p:cNvPr id="10" name="Line Callout 1 9"/>
          <p:cNvSpPr/>
          <p:nvPr/>
        </p:nvSpPr>
        <p:spPr>
          <a:xfrm flipH="1">
            <a:off x="373966" y="4595802"/>
            <a:ext cx="1633253" cy="636951"/>
          </a:xfrm>
          <a:prstGeom prst="borderCallout1">
            <a:avLst>
              <a:gd name="adj1" fmla="val 99356"/>
              <a:gd name="adj2" fmla="val 48922"/>
              <a:gd name="adj3" fmla="val 127908"/>
              <a:gd name="adj4" fmla="val 8115"/>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Click </a:t>
            </a:r>
            <a:r>
              <a:rPr lang="en-US" sz="1200" b="1" kern="0" dirty="0">
                <a:solidFill>
                  <a:srgbClr val="000000"/>
                </a:solidFill>
                <a:latin typeface="Arial" panose="020B0604020202020204" pitchFamily="34" charset="0"/>
                <a:ea typeface="Times New Roman"/>
                <a:cs typeface="Arial" panose="020B0604020202020204" pitchFamily="34" charset="0"/>
              </a:rPr>
              <a:t>Continue</a:t>
            </a:r>
            <a:r>
              <a:rPr lang="en-US" sz="1200" kern="0" dirty="0">
                <a:solidFill>
                  <a:srgbClr val="000000"/>
                </a:solidFill>
                <a:latin typeface="Arial" panose="020B0604020202020204" pitchFamily="34" charset="0"/>
                <a:ea typeface="Times New Roman"/>
                <a:cs typeface="Arial" panose="020B0604020202020204" pitchFamily="34" charset="0"/>
              </a:rPr>
              <a:t> to enter the remaining details of the template.</a:t>
            </a:r>
          </a:p>
        </p:txBody>
      </p:sp>
      <p:sp>
        <p:nvSpPr>
          <p:cNvPr id="7" name="Text Box 348" descr="5%"/>
          <p:cNvSpPr txBox="1">
            <a:spLocks noChangeArrowheads="1"/>
          </p:cNvSpPr>
          <p:nvPr/>
        </p:nvSpPr>
        <p:spPr bwMode="auto">
          <a:xfrm>
            <a:off x="5249747" y="2031802"/>
            <a:ext cx="3718114" cy="1048581"/>
          </a:xfrm>
          <a:prstGeom prst="rect">
            <a:avLst/>
          </a:prstGeom>
          <a:solidFill>
            <a:schemeClr val="accent2">
              <a:lumMod val="20000"/>
              <a:lumOff val="80000"/>
            </a:schemeClr>
          </a:solidFill>
          <a:ln>
            <a:solidFill>
              <a:schemeClr val="tx1"/>
            </a:solidFill>
          </a:ln>
          <a:extLst/>
        </p:spPr>
        <p:txBody>
          <a:bodyPr rot="0" vert="horz" wrap="square" lIns="91440" tIns="45720" rIns="91440" bIns="45720" anchor="t" anchorCtr="0" upright="1">
            <a:noAutofit/>
          </a:bodyPr>
          <a:lstStyle/>
          <a:p>
            <a:pPr marL="0" marR="0">
              <a:spcBef>
                <a:spcPts val="100"/>
              </a:spcBef>
              <a:spcAft>
                <a:spcPts val="100"/>
              </a:spcAft>
            </a:pPr>
            <a:r>
              <a:rPr lang="en-US" sz="1100" b="1" dirty="0">
                <a:effectLst/>
                <a:latin typeface="Arial" panose="020B0604020202020204" pitchFamily="34" charset="0"/>
                <a:ea typeface="Times New Roman"/>
                <a:cs typeface="Arial" panose="020B0604020202020204" pitchFamily="34" charset="0"/>
              </a:rPr>
              <a:t>Important</a:t>
            </a:r>
          </a:p>
          <a:p>
            <a:pPr marL="225425" marR="0" indent="-225425">
              <a:lnSpc>
                <a:spcPts val="1100"/>
              </a:lnSpc>
              <a:spcBef>
                <a:spcPts val="200"/>
              </a:spcBef>
              <a:spcAft>
                <a:spcPts val="200"/>
              </a:spcAft>
              <a:buFont typeface="Arial" panose="020B0604020202020204" pitchFamily="34" charset="0"/>
              <a:buChar char="•"/>
            </a:pPr>
            <a:r>
              <a:rPr lang="en-US" sz="1000" dirty="0">
                <a:latin typeface="Arial" panose="020B0604020202020204" pitchFamily="34" charset="0"/>
                <a:ea typeface="Times New Roman"/>
                <a:cs typeface="Arial" panose="020B0604020202020204" pitchFamily="34" charset="0"/>
              </a:rPr>
              <a:t>Ensure that you select the correct </a:t>
            </a:r>
            <a:r>
              <a:rPr lang="en-US" sz="1000" b="1" dirty="0">
                <a:latin typeface="Arial" panose="020B0604020202020204" pitchFamily="34" charset="0"/>
                <a:ea typeface="Times New Roman"/>
                <a:cs typeface="Arial" panose="020B0604020202020204" pitchFamily="34" charset="0"/>
              </a:rPr>
              <a:t>Job</a:t>
            </a:r>
            <a:r>
              <a:rPr lang="en-US" sz="1000" dirty="0">
                <a:latin typeface="Arial" panose="020B0604020202020204" pitchFamily="34" charset="0"/>
                <a:ea typeface="Times New Roman"/>
                <a:cs typeface="Arial" panose="020B0604020202020204" pitchFamily="34" charset="0"/>
              </a:rPr>
              <a:t> </a:t>
            </a:r>
            <a:r>
              <a:rPr lang="en-US" sz="1000" b="1" dirty="0">
                <a:latin typeface="Arial" panose="020B0604020202020204" pitchFamily="34" charset="0"/>
                <a:ea typeface="Times New Roman"/>
                <a:cs typeface="Arial" panose="020B0604020202020204" pitchFamily="34" charset="0"/>
              </a:rPr>
              <a:t>Effective Date</a:t>
            </a:r>
            <a:r>
              <a:rPr lang="en-US" sz="1000" dirty="0">
                <a:latin typeface="Arial" panose="020B0604020202020204" pitchFamily="34" charset="0"/>
                <a:ea typeface="Times New Roman"/>
                <a:cs typeface="Arial" panose="020B0604020202020204" pitchFamily="34" charset="0"/>
              </a:rPr>
              <a:t> (hire date) and </a:t>
            </a:r>
            <a:r>
              <a:rPr lang="en-US" sz="1000" b="1" dirty="0">
                <a:latin typeface="Arial" panose="020B0604020202020204" pitchFamily="34" charset="0"/>
                <a:ea typeface="Times New Roman"/>
                <a:cs typeface="Arial" panose="020B0604020202020204" pitchFamily="34" charset="0"/>
              </a:rPr>
              <a:t>Reason Code</a:t>
            </a:r>
            <a:r>
              <a:rPr lang="en-US" sz="1000" dirty="0">
                <a:latin typeface="Arial" panose="020B0604020202020204" pitchFamily="34" charset="0"/>
                <a:ea typeface="Times New Roman"/>
                <a:cs typeface="Arial" panose="020B0604020202020204" pitchFamily="34" charset="0"/>
              </a:rPr>
              <a:t>.</a:t>
            </a:r>
          </a:p>
          <a:p>
            <a:pPr marL="225425" marR="0" indent="-225425">
              <a:lnSpc>
                <a:spcPts val="1100"/>
              </a:lnSpc>
              <a:spcBef>
                <a:spcPts val="200"/>
              </a:spcBef>
              <a:spcAft>
                <a:spcPts val="200"/>
              </a:spcAft>
              <a:buFont typeface="Arial" panose="020B0604020202020204" pitchFamily="34" charset="0"/>
              <a:buChar char="•"/>
            </a:pPr>
            <a:r>
              <a:rPr lang="en-US" sz="1000" dirty="0">
                <a:effectLst/>
                <a:latin typeface="Arial" panose="020B0604020202020204" pitchFamily="34" charset="0"/>
                <a:ea typeface="Times New Roman"/>
                <a:cs typeface="Arial" panose="020B0604020202020204" pitchFamily="34" charset="0"/>
              </a:rPr>
              <a:t>These fields are important entry points for the employee’s record and have many downstream effects.</a:t>
            </a:r>
          </a:p>
        </p:txBody>
      </p:sp>
      <p:graphicFrame>
        <p:nvGraphicFramePr>
          <p:cNvPr id="3" name="Table 2"/>
          <p:cNvGraphicFramePr>
            <a:graphicFrameLocks noGrp="1"/>
          </p:cNvGraphicFramePr>
          <p:nvPr>
            <p:extLst>
              <p:ext uri="{D42A27DB-BD31-4B8C-83A1-F6EECF244321}">
                <p14:modId xmlns:p14="http://schemas.microsoft.com/office/powerpoint/2010/main" val="2871400810"/>
              </p:ext>
            </p:extLst>
          </p:nvPr>
        </p:nvGraphicFramePr>
        <p:xfrm>
          <a:off x="6373242" y="3219446"/>
          <a:ext cx="2559221" cy="3071171"/>
        </p:xfrm>
        <a:graphic>
          <a:graphicData uri="http://schemas.openxmlformats.org/drawingml/2006/table">
            <a:tbl>
              <a:tblPr firstRow="1" bandRow="1">
                <a:tableStyleId>{5C22544A-7EE6-4342-B048-85BDC9FD1C3A}</a:tableStyleId>
              </a:tblPr>
              <a:tblGrid>
                <a:gridCol w="2559221">
                  <a:extLst>
                    <a:ext uri="{9D8B030D-6E8A-4147-A177-3AD203B41FA5}">
                      <a16:colId xmlns:a16="http://schemas.microsoft.com/office/drawing/2014/main" val="20000"/>
                    </a:ext>
                  </a:extLst>
                </a:gridCol>
              </a:tblGrid>
              <a:tr h="405253">
                <a:tc>
                  <a:txBody>
                    <a:bodyPr/>
                    <a:lstStyle/>
                    <a:p>
                      <a:pPr algn="ctr"/>
                      <a:r>
                        <a:rPr lang="en-US" dirty="0"/>
                        <a:t>Reason</a:t>
                      </a:r>
                      <a:r>
                        <a:rPr lang="en-US" baseline="0" dirty="0"/>
                        <a:t> Codes</a:t>
                      </a:r>
                      <a:endParaRPr lang="en-US" dirty="0"/>
                    </a:p>
                  </a:txBody>
                  <a:tcPr/>
                </a:tc>
                <a:extLst>
                  <a:ext uri="{0D108BD9-81ED-4DB2-BD59-A6C34878D82A}">
                    <a16:rowId xmlns:a16="http://schemas.microsoft.com/office/drawing/2014/main" val="10000"/>
                  </a:ext>
                </a:extLst>
              </a:tr>
              <a:tr h="2665918">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4" name="Picture 3"/>
          <p:cNvPicPr>
            <a:picLocks noChangeAspect="1"/>
          </p:cNvPicPr>
          <p:nvPr/>
        </p:nvPicPr>
        <p:blipFill>
          <a:blip r:embed="rId5"/>
          <a:stretch>
            <a:fillRect/>
          </a:stretch>
        </p:blipFill>
        <p:spPr>
          <a:xfrm>
            <a:off x="6373242" y="3642910"/>
            <a:ext cx="2559221" cy="2647707"/>
          </a:xfrm>
          <a:prstGeom prst="rect">
            <a:avLst/>
          </a:prstGeom>
          <a:ln>
            <a:solidFill>
              <a:schemeClr val="accent1"/>
            </a:solidFill>
          </a:ln>
        </p:spPr>
      </p:pic>
      <p:sp>
        <p:nvSpPr>
          <p:cNvPr id="9" name="Left Brace 8"/>
          <p:cNvSpPr/>
          <p:nvPr/>
        </p:nvSpPr>
        <p:spPr>
          <a:xfrm>
            <a:off x="6139437" y="3250131"/>
            <a:ext cx="207432" cy="2784143"/>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a:off x="2162793" y="4460273"/>
            <a:ext cx="772908" cy="181929"/>
          </a:xfrm>
          <a:prstGeom prst="straightConnector1">
            <a:avLst/>
          </a:prstGeom>
          <a:ln w="25400" cap="sq">
            <a:round/>
            <a:headEnd type="none"/>
            <a:tailEnd type="triangle"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2402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8" presetID="1"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733" y="1134768"/>
            <a:ext cx="8974667" cy="5048317"/>
          </a:xfrm>
        </p:spPr>
        <p:txBody>
          <a:bodyPr>
            <a:normAutofit lnSpcReduction="10000"/>
          </a:bodyPr>
          <a:lstStyle/>
          <a:p>
            <a:r>
              <a:rPr lang="en-US" dirty="0"/>
              <a:t>The </a:t>
            </a:r>
            <a:r>
              <a:rPr lang="en-US" dirty="0" smtClean="0"/>
              <a:t>“Pre-hire” </a:t>
            </a:r>
            <a:r>
              <a:rPr lang="en-US" dirty="0"/>
              <a:t>process allows </a:t>
            </a:r>
            <a:r>
              <a:rPr lang="en-US" dirty="0" smtClean="0"/>
              <a:t>limited </a:t>
            </a:r>
            <a:r>
              <a:rPr lang="en-US" dirty="0"/>
              <a:t>amount of </a:t>
            </a:r>
            <a:r>
              <a:rPr lang="en-US" dirty="0" smtClean="0"/>
              <a:t>personal information </a:t>
            </a:r>
            <a:r>
              <a:rPr lang="en-US" dirty="0"/>
              <a:t>to be </a:t>
            </a:r>
            <a:r>
              <a:rPr lang="en-US" dirty="0" smtClean="0"/>
              <a:t>entered into the Smart HR Template to submit a hire transaction.</a:t>
            </a:r>
          </a:p>
          <a:p>
            <a:r>
              <a:rPr lang="en-US" b="1" dirty="0" smtClean="0"/>
              <a:t>This process assists in establishing system access and other credentials prior to employees’ first day.</a:t>
            </a:r>
          </a:p>
          <a:p>
            <a:r>
              <a:rPr lang="en-US" dirty="0" smtClean="0"/>
              <a:t>To properly execute a pre-hire, the transaction should be entered 2 or more weeks prior </a:t>
            </a:r>
            <a:r>
              <a:rPr lang="en-US" dirty="0"/>
              <a:t>to </a:t>
            </a:r>
            <a:r>
              <a:rPr lang="en-US" dirty="0" smtClean="0"/>
              <a:t>the </a:t>
            </a:r>
            <a:r>
              <a:rPr lang="en-US" dirty="0"/>
              <a:t>start </a:t>
            </a:r>
            <a:r>
              <a:rPr lang="en-US" dirty="0" smtClean="0"/>
              <a:t>date.</a:t>
            </a:r>
          </a:p>
          <a:p>
            <a:r>
              <a:rPr lang="en-US" dirty="0" smtClean="0"/>
              <a:t> </a:t>
            </a:r>
            <a:r>
              <a:rPr lang="en-US" dirty="0"/>
              <a:t>in order to have an Employee ID generated.</a:t>
            </a:r>
          </a:p>
          <a:p>
            <a:endParaRPr lang="en-US" dirty="0"/>
          </a:p>
        </p:txBody>
      </p:sp>
      <p:sp>
        <p:nvSpPr>
          <p:cNvPr id="3" name="Title 2"/>
          <p:cNvSpPr>
            <a:spLocks noGrp="1"/>
          </p:cNvSpPr>
          <p:nvPr>
            <p:ph type="title"/>
          </p:nvPr>
        </p:nvSpPr>
        <p:spPr>
          <a:xfrm>
            <a:off x="38704" y="40224"/>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“Pre-Hire” Processing	</a:t>
            </a:r>
          </a:p>
        </p:txBody>
      </p:sp>
    </p:spTree>
    <p:custDataLst>
      <p:tags r:id="rId1"/>
    </p:custDataLst>
    <p:extLst>
      <p:ext uri="{BB962C8B-B14F-4D97-AF65-F5344CB8AC3E}">
        <p14:creationId xmlns:p14="http://schemas.microsoft.com/office/powerpoint/2010/main" val="559648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0972" y="1371600"/>
            <a:ext cx="7965828" cy="4800600"/>
          </a:xfrm>
        </p:spPr>
        <p:txBody>
          <a:bodyPr>
            <a:normAutofit lnSpcReduction="10000"/>
          </a:bodyPr>
          <a:lstStyle/>
          <a:p>
            <a:pPr marL="0" indent="0">
              <a:spcAft>
                <a:spcPts val="1200"/>
              </a:spcAft>
              <a:buNone/>
            </a:pPr>
            <a:r>
              <a:rPr lang="en-US" sz="3000" b="1" dirty="0"/>
              <a:t>By the end of this course, you should be able to:</a:t>
            </a:r>
          </a:p>
          <a:p>
            <a:pPr marL="630238" lvl="1" indent="-342900">
              <a:spcAft>
                <a:spcPts val="1200"/>
              </a:spcAft>
              <a:buClr>
                <a:srgbClr val="09548D"/>
              </a:buClr>
              <a:buFont typeface="Arial" panose="020B0604020202020204" pitchFamily="34" charset="0"/>
              <a:buChar char="♦"/>
            </a:pPr>
            <a:r>
              <a:rPr lang="en-US" sz="2400" dirty="0"/>
              <a:t>Identify the actions that are processed </a:t>
            </a:r>
            <a:r>
              <a:rPr lang="en-US" sz="2400" dirty="0" smtClean="0"/>
              <a:t>using </a:t>
            </a:r>
            <a:r>
              <a:rPr lang="en-US" sz="2400" dirty="0" err="1" smtClean="0"/>
              <a:t>SmartHR</a:t>
            </a:r>
            <a:r>
              <a:rPr lang="en-US" sz="2400" dirty="0" smtClean="0"/>
              <a:t> Templates</a:t>
            </a:r>
            <a:r>
              <a:rPr lang="en-US" sz="2400" dirty="0"/>
              <a:t>.</a:t>
            </a:r>
          </a:p>
          <a:p>
            <a:pPr marL="630238" lvl="1" indent="-342900">
              <a:spcAft>
                <a:spcPts val="1200"/>
              </a:spcAft>
              <a:buClr>
                <a:srgbClr val="09548D"/>
              </a:buClr>
              <a:buFont typeface="Arial" panose="020B0604020202020204" pitchFamily="34" charset="0"/>
              <a:buChar char="♦"/>
            </a:pPr>
            <a:r>
              <a:rPr lang="en-US" sz="2400" dirty="0"/>
              <a:t>Identify the pages used to initiate template transactions.</a:t>
            </a:r>
          </a:p>
          <a:p>
            <a:pPr marL="630238" lvl="1" indent="-342900">
              <a:spcAft>
                <a:spcPts val="1200"/>
              </a:spcAft>
              <a:buClr>
                <a:srgbClr val="09548D"/>
              </a:buClr>
              <a:buFont typeface="Arial" panose="020B0604020202020204" pitchFamily="34" charset="0"/>
              <a:buChar char="♦"/>
            </a:pPr>
            <a:r>
              <a:rPr lang="en-US" sz="2400" dirty="0"/>
              <a:t>View template transaction </a:t>
            </a:r>
            <a:r>
              <a:rPr lang="en-US" sz="2400" dirty="0" smtClean="0"/>
              <a:t>status after submission.</a:t>
            </a:r>
            <a:endParaRPr lang="en-US" sz="2400" dirty="0"/>
          </a:p>
          <a:p>
            <a:pPr marL="630238" lvl="1" indent="-342900">
              <a:spcAft>
                <a:spcPts val="1200"/>
              </a:spcAft>
              <a:buClr>
                <a:srgbClr val="09548D"/>
              </a:buClr>
              <a:buFont typeface="Arial" panose="020B0604020202020204" pitchFamily="34" charset="0"/>
              <a:buChar char="♦"/>
            </a:pPr>
            <a:r>
              <a:rPr lang="en-US" sz="2400" dirty="0"/>
              <a:t>Describe the key system steps to complete a </a:t>
            </a:r>
            <a:r>
              <a:rPr lang="en-US" sz="2400" dirty="0" smtClean="0"/>
              <a:t>hire, termination, and other template transactions.</a:t>
            </a:r>
            <a:endParaRPr lang="en-US" sz="2400" dirty="0"/>
          </a:p>
          <a:p>
            <a:pPr marL="630238" lvl="1" indent="-342900">
              <a:spcAft>
                <a:spcPts val="1200"/>
              </a:spcAft>
              <a:buClr>
                <a:srgbClr val="09548D"/>
              </a:buClr>
              <a:buFont typeface="Arial" panose="020B0604020202020204" pitchFamily="34" charset="0"/>
              <a:buChar char="♦"/>
            </a:pPr>
            <a:r>
              <a:rPr lang="en-US" sz="2400" dirty="0" smtClean="0"/>
              <a:t>Enter </a:t>
            </a:r>
            <a:r>
              <a:rPr lang="en-US" sz="2400" dirty="0" err="1" smtClean="0"/>
              <a:t>SmartHR</a:t>
            </a:r>
            <a:r>
              <a:rPr lang="en-US" sz="2400" dirty="0" smtClean="0"/>
              <a:t> </a:t>
            </a:r>
            <a:r>
              <a:rPr lang="en-US" sz="2400" dirty="0" smtClean="0"/>
              <a:t>Template transactions</a:t>
            </a:r>
            <a:r>
              <a:rPr lang="en-US" sz="2400" dirty="0"/>
              <a:t>.</a:t>
            </a:r>
          </a:p>
          <a:p>
            <a:pPr marL="630238" lvl="1" indent="-342900">
              <a:spcAft>
                <a:spcPts val="1200"/>
              </a:spcAft>
              <a:buClr>
                <a:srgbClr val="09548D"/>
              </a:buClr>
              <a:buFont typeface="Arial" panose="020B0604020202020204" pitchFamily="34" charset="0"/>
              <a:buChar char="♦"/>
            </a:pPr>
            <a:r>
              <a:rPr lang="en-US" sz="2400" dirty="0"/>
              <a:t>Describe the AWE process.</a:t>
            </a:r>
          </a:p>
          <a:p>
            <a:endParaRPr lang="en-US" dirty="0"/>
          </a:p>
        </p:txBody>
      </p:sp>
      <p:sp>
        <p:nvSpPr>
          <p:cNvPr id="3" name="Title 2"/>
          <p:cNvSpPr>
            <a:spLocks noGrp="1"/>
          </p:cNvSpPr>
          <p:nvPr>
            <p:ph type="title"/>
          </p:nvPr>
        </p:nvSpPr>
        <p:spPr/>
        <p:txBody>
          <a:bodyPr vert="horz" lIns="91440" tIns="45720" rIns="91440" bIns="45720" rtlCol="0" anchor="ctr">
            <a:noAutofit/>
          </a:bodyPr>
          <a:lstStyle/>
          <a:p>
            <a:r>
              <a:rPr lang="en-US" dirty="0">
                <a:solidFill>
                  <a:srgbClr val="1E4386"/>
                </a:solidFill>
              </a:rPr>
              <a:t>Course Objectives </a:t>
            </a:r>
          </a:p>
        </p:txBody>
      </p:sp>
      <p:pic>
        <p:nvPicPr>
          <p:cNvPr id="5" name="Picture 4" descr="La Palabra de Fe: La Llave Que Abre Las Puertas Del Ciel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62665">
            <a:off x="167940" y="1218912"/>
            <a:ext cx="583357" cy="58335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9901676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97892" y="1248770"/>
            <a:ext cx="8727744" cy="3601904"/>
          </a:xfrm>
        </p:spPr>
        <p:txBody>
          <a:bodyPr>
            <a:normAutofit fontScale="92500" lnSpcReduction="10000"/>
          </a:bodyPr>
          <a:lstStyle/>
          <a:p>
            <a:pPr>
              <a:buClr>
                <a:srgbClr val="09548D"/>
              </a:buClr>
              <a:buFont typeface="Arial" panose="020B0604020202020204" pitchFamily="34" charset="0"/>
              <a:buChar char="♦"/>
            </a:pPr>
            <a:r>
              <a:rPr lang="en-US" dirty="0" smtClean="0"/>
              <a:t>At minimum, the </a:t>
            </a:r>
            <a:r>
              <a:rPr lang="en-US" dirty="0"/>
              <a:t>following items should be </a:t>
            </a:r>
            <a:r>
              <a:rPr lang="en-US" dirty="0" smtClean="0"/>
              <a:t>obtained and entered on the Smart HR template to submit a </a:t>
            </a:r>
            <a:r>
              <a:rPr lang="en-US" dirty="0"/>
              <a:t>Pre-hire:</a:t>
            </a:r>
          </a:p>
          <a:p>
            <a:pPr lvl="1">
              <a:buFont typeface="Courier New" panose="02070309020205020404" pitchFamily="49" charset="0"/>
              <a:buChar char="o"/>
            </a:pPr>
            <a:r>
              <a:rPr lang="en-US" b="1" dirty="0"/>
              <a:t>Full name </a:t>
            </a:r>
            <a:r>
              <a:rPr lang="en-US" dirty="0"/>
              <a:t>(First, Middle or Initial, Last)</a:t>
            </a:r>
          </a:p>
          <a:p>
            <a:pPr lvl="1">
              <a:buFont typeface="Courier New" panose="02070309020205020404" pitchFamily="49" charset="0"/>
              <a:buChar char="o"/>
            </a:pPr>
            <a:r>
              <a:rPr lang="en-US" b="1" dirty="0"/>
              <a:t>Address</a:t>
            </a:r>
          </a:p>
          <a:p>
            <a:pPr lvl="1">
              <a:buFont typeface="Courier New" panose="02070309020205020404" pitchFamily="49" charset="0"/>
              <a:buChar char="o"/>
            </a:pPr>
            <a:r>
              <a:rPr lang="en-US" b="1" dirty="0"/>
              <a:t>DOB or SSN</a:t>
            </a:r>
          </a:p>
          <a:p>
            <a:pPr lvl="1">
              <a:buFont typeface="Courier New" panose="02070309020205020404" pitchFamily="49" charset="0"/>
              <a:buChar char="o"/>
            </a:pPr>
            <a:r>
              <a:rPr lang="en-US" b="1" dirty="0" smtClean="0"/>
              <a:t>Email</a:t>
            </a:r>
            <a:endParaRPr lang="en-US" b="1" dirty="0"/>
          </a:p>
          <a:p>
            <a:pPr lvl="1">
              <a:buFont typeface="Courier New" panose="02070309020205020404" pitchFamily="49" charset="0"/>
              <a:buChar char="o"/>
            </a:pPr>
            <a:r>
              <a:rPr lang="en-US" b="1" dirty="0"/>
              <a:t>Position/Job Title</a:t>
            </a:r>
          </a:p>
          <a:p>
            <a:endParaRPr lang="en-US" dirty="0"/>
          </a:p>
        </p:txBody>
      </p:sp>
      <p:sp>
        <p:nvSpPr>
          <p:cNvPr id="5" name="Title 4"/>
          <p:cNvSpPr>
            <a:spLocks noGrp="1"/>
          </p:cNvSpPr>
          <p:nvPr>
            <p:ph type="title"/>
          </p:nvPr>
        </p:nvSpPr>
        <p:spPr>
          <a:xfrm>
            <a:off x="24039" y="0"/>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Pre-hire Requirements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83" y="4850674"/>
            <a:ext cx="1197593" cy="1123828"/>
          </a:xfrm>
          <a:prstGeom prst="rect">
            <a:avLst/>
          </a:prstGeom>
        </p:spPr>
      </p:pic>
      <p:sp>
        <p:nvSpPr>
          <p:cNvPr id="2" name="TextBox 1"/>
          <p:cNvSpPr txBox="1"/>
          <p:nvPr/>
        </p:nvSpPr>
        <p:spPr>
          <a:xfrm>
            <a:off x="1585776" y="4881008"/>
            <a:ext cx="7339860" cy="1154162"/>
          </a:xfrm>
          <a:prstGeom prst="rect">
            <a:avLst/>
          </a:prstGeom>
          <a:noFill/>
        </p:spPr>
        <p:txBody>
          <a:bodyPr wrap="square" rtlCol="0">
            <a:spAutoFit/>
          </a:bodyPr>
          <a:lstStyle/>
          <a:p>
            <a:r>
              <a:rPr lang="en-US" sz="1600" dirty="0"/>
              <a:t>Once the hire has been approved and processed by the UCPath Center, use the following to </a:t>
            </a:r>
            <a:r>
              <a:rPr lang="en-US" sz="1600" dirty="0" smtClean="0"/>
              <a:t>update employee’s personal information:</a:t>
            </a:r>
            <a:endParaRPr lang="en-US" sz="1600" dirty="0"/>
          </a:p>
          <a:p>
            <a:pPr marL="285750" indent="-285750">
              <a:spcBef>
                <a:spcPts val="600"/>
              </a:spcBef>
              <a:buFont typeface="Arial" panose="020B0604020202020204" pitchFamily="34" charset="0"/>
              <a:buChar char="•"/>
            </a:pPr>
            <a:r>
              <a:rPr lang="en-US" sz="1600" b="1" dirty="0"/>
              <a:t>Personal Data Change Smart HR </a:t>
            </a:r>
            <a:r>
              <a:rPr lang="en-US" sz="1600" b="1" dirty="0" smtClean="0"/>
              <a:t>Template, </a:t>
            </a:r>
            <a:r>
              <a:rPr lang="en-US" sz="1600" dirty="0" smtClean="0"/>
              <a:t>covered in Part 4 of Template Transaction training.</a:t>
            </a:r>
            <a:endParaRPr lang="en-US" sz="1600" dirty="0"/>
          </a:p>
        </p:txBody>
      </p:sp>
    </p:spTree>
    <p:custDataLst>
      <p:tags r:id="rId1"/>
    </p:custDataLst>
    <p:extLst>
      <p:ext uri="{BB962C8B-B14F-4D97-AF65-F5344CB8AC3E}">
        <p14:creationId xmlns:p14="http://schemas.microsoft.com/office/powerpoint/2010/main" val="16089099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240054" y="1140562"/>
            <a:ext cx="3511814" cy="5177243"/>
          </a:xfrm>
        </p:spPr>
        <p:txBody>
          <a:bodyPr anchor="ctr">
            <a:normAutofit/>
          </a:bodyPr>
          <a:lstStyle/>
          <a:p>
            <a:pPr>
              <a:buClr>
                <a:srgbClr val="09548D"/>
              </a:buClr>
              <a:buFont typeface="Arial" panose="020B0604020202020204" pitchFamily="34" charset="0"/>
              <a:buChar char="♦"/>
            </a:pPr>
            <a:r>
              <a:rPr lang="en-US" sz="2000" dirty="0"/>
              <a:t>Enter the details for the hire on each tab.</a:t>
            </a:r>
          </a:p>
          <a:p>
            <a:pPr>
              <a:buClr>
                <a:srgbClr val="09548D"/>
              </a:buClr>
              <a:buFont typeface="Arial" panose="020B0604020202020204" pitchFamily="34" charset="0"/>
              <a:buChar char="♦"/>
            </a:pPr>
            <a:r>
              <a:rPr lang="en-US" sz="2000" dirty="0"/>
              <a:t>You must navigate through all the tabs before the </a:t>
            </a:r>
            <a:r>
              <a:rPr lang="en-US" sz="2000" b="1" dirty="0"/>
              <a:t>Save and Submit</a:t>
            </a:r>
            <a:r>
              <a:rPr lang="en-US" sz="2000" dirty="0"/>
              <a:t> button is available.</a:t>
            </a:r>
          </a:p>
          <a:p>
            <a:pPr>
              <a:buClr>
                <a:srgbClr val="09548D"/>
              </a:buClr>
              <a:buFont typeface="Arial" panose="020B0604020202020204" pitchFamily="34" charset="0"/>
              <a:buChar char="♦"/>
            </a:pPr>
            <a:r>
              <a:rPr lang="en-US" sz="2000" dirty="0"/>
              <a:t>When complete, click the </a:t>
            </a:r>
            <a:r>
              <a:rPr lang="en-US" sz="2000" b="1" dirty="0"/>
              <a:t>Save and Submit </a:t>
            </a:r>
            <a:r>
              <a:rPr lang="en-US" sz="2000" dirty="0"/>
              <a:t>button to submit the template for review and approval. </a:t>
            </a:r>
          </a:p>
          <a:p>
            <a:pPr>
              <a:buClr>
                <a:srgbClr val="09548D"/>
              </a:buClr>
              <a:buFont typeface="Arial" panose="020B0604020202020204" pitchFamily="34" charset="0"/>
              <a:buChar char="♦"/>
            </a:pPr>
            <a:r>
              <a:rPr lang="en-US" sz="2000" b="1" dirty="0"/>
              <a:t>Full Hire – Staff Template </a:t>
            </a:r>
            <a:r>
              <a:rPr lang="en-US" sz="2000" dirty="0"/>
              <a:t>Tabs include Personal Data, Job Data, Earnings Distribution, Additional Pay, and Employee Experience.</a:t>
            </a:r>
          </a:p>
        </p:txBody>
      </p:sp>
      <p:sp>
        <p:nvSpPr>
          <p:cNvPr id="5" name="Title 4"/>
          <p:cNvSpPr>
            <a:spLocks noGrp="1"/>
          </p:cNvSpPr>
          <p:nvPr>
            <p:ph type="title"/>
          </p:nvPr>
        </p:nvSpPr>
        <p:spPr>
          <a:xfrm>
            <a:off x="0" y="16208"/>
            <a:ext cx="9239534" cy="850911"/>
          </a:xfrm>
        </p:spPr>
        <p:txBody>
          <a:bodyPr vert="horz" lIns="91440" tIns="45720" rIns="91440" bIns="45720" rtlCol="0" anchor="ctr">
            <a:noAutofit/>
          </a:bodyPr>
          <a:lstStyle/>
          <a:p>
            <a:r>
              <a:rPr lang="en-US" dirty="0"/>
              <a:t>Enter Transaction Information Page</a:t>
            </a:r>
          </a:p>
        </p:txBody>
      </p:sp>
      <p:pic>
        <p:nvPicPr>
          <p:cNvPr id="2" name="Picture 1"/>
          <p:cNvPicPr>
            <a:picLocks noChangeAspect="1"/>
          </p:cNvPicPr>
          <p:nvPr/>
        </p:nvPicPr>
        <p:blipFill>
          <a:blip r:embed="rId4"/>
          <a:stretch>
            <a:fillRect/>
          </a:stretch>
        </p:blipFill>
        <p:spPr>
          <a:xfrm>
            <a:off x="4056301" y="1260303"/>
            <a:ext cx="4701073" cy="4937760"/>
          </a:xfrm>
          <a:prstGeom prst="rect">
            <a:avLst/>
          </a:prstGeom>
          <a:ln>
            <a:solidFill>
              <a:schemeClr val="accent1"/>
            </a:solidFill>
          </a:ln>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31630267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a:t>BREAK TIME</a:t>
            </a:r>
          </a:p>
        </p:txBody>
      </p:sp>
      <p:pic>
        <p:nvPicPr>
          <p:cNvPr id="5" name="Picture 4" descr="phot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44" y="1230809"/>
            <a:ext cx="8680480" cy="4387028"/>
          </a:xfrm>
          <a:prstGeom prst="rect">
            <a:avLst/>
          </a:prstGeom>
        </p:spPr>
      </p:pic>
      <p:sp>
        <p:nvSpPr>
          <p:cNvPr id="6" name="Rectangle 5"/>
          <p:cNvSpPr/>
          <p:nvPr/>
        </p:nvSpPr>
        <p:spPr>
          <a:xfrm>
            <a:off x="363696" y="147175"/>
            <a:ext cx="1844031"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Black" panose="020B0A04020102020204" pitchFamily="34" charset="0"/>
                <a:ea typeface="Verdana" panose="020B0604030504040204" pitchFamily="34" charset="0"/>
                <a:cs typeface="Verdana" panose="020B0604030504040204" pitchFamily="34" charset="0"/>
              </a:rPr>
              <a:t>Break</a:t>
            </a:r>
          </a:p>
        </p:txBody>
      </p:sp>
    </p:spTree>
    <p:custDataLst>
      <p:tags r:id="rId1"/>
    </p:custDataLst>
    <p:extLst>
      <p:ext uri="{BB962C8B-B14F-4D97-AF65-F5344CB8AC3E}">
        <p14:creationId xmlns:p14="http://schemas.microsoft.com/office/powerpoint/2010/main" val="41750415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79" y="876207"/>
            <a:ext cx="6924674" cy="2908020"/>
          </a:xfrm>
        </p:spPr>
        <p:txBody>
          <a:bodyPr vert="horz" lIns="91440" tIns="45720" rIns="91440" bIns="45720" rtlCol="0" anchor="ctr">
            <a:noAutofit/>
          </a:bodyPr>
          <a:lstStyle/>
          <a:p>
            <a:pPr algn="l">
              <a:spcBef>
                <a:spcPct val="20000"/>
              </a:spcBef>
              <a:buFont typeface="Arial"/>
            </a:pPr>
            <a:r>
              <a:rPr lang="en-US" sz="5400"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Personal Data Tab</a:t>
            </a:r>
          </a:p>
        </p:txBody>
      </p:sp>
      <p:pic>
        <p:nvPicPr>
          <p:cNvPr id="8" name="Picture 7"/>
          <p:cNvPicPr>
            <a:picLocks noChangeAspect="1"/>
          </p:cNvPicPr>
          <p:nvPr/>
        </p:nvPicPr>
        <p:blipFill rotWithShape="1">
          <a:blip r:embed="rId4"/>
          <a:srcRect b="7344"/>
          <a:stretch/>
        </p:blipFill>
        <p:spPr>
          <a:xfrm>
            <a:off x="4790364" y="2958739"/>
            <a:ext cx="2042506" cy="2880360"/>
          </a:xfrm>
          <a:prstGeom prst="rect">
            <a:avLst/>
          </a:prstGeom>
        </p:spPr>
      </p:pic>
    </p:spTree>
    <p:custDataLst>
      <p:tags r:id="rId1"/>
    </p:custDataLst>
    <p:extLst>
      <p:ext uri="{BB962C8B-B14F-4D97-AF65-F5344CB8AC3E}">
        <p14:creationId xmlns:p14="http://schemas.microsoft.com/office/powerpoint/2010/main" val="5177372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639080" y="1416651"/>
            <a:ext cx="5893658" cy="4846320"/>
          </a:xfrm>
          <a:prstGeom prst="rect">
            <a:avLst/>
          </a:prstGeom>
          <a:ln>
            <a:solidFill>
              <a:schemeClr val="bg1">
                <a:lumMod val="50000"/>
              </a:schemeClr>
            </a:solidFill>
          </a:ln>
          <a:effectLst>
            <a:outerShdw blurRad="50800" dist="38100" algn="l" rotWithShape="0">
              <a:prstClr val="black">
                <a:alpha val="40000"/>
              </a:prstClr>
            </a:outerShdw>
          </a:effectLst>
        </p:spPr>
      </p:pic>
      <p:sp>
        <p:nvSpPr>
          <p:cNvPr id="6" name="Title 5"/>
          <p:cNvSpPr>
            <a:spLocks noGrp="1"/>
          </p:cNvSpPr>
          <p:nvPr>
            <p:ph type="title"/>
          </p:nvPr>
        </p:nvSpPr>
        <p:spPr>
          <a:xfrm>
            <a:off x="103126" y="34792"/>
            <a:ext cx="9423887"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Full </a:t>
            </a:r>
            <a:r>
              <a:rPr lang="en-US" sz="3600" b="1" dirty="0" smtClean="0">
                <a:solidFill>
                  <a:srgbClr val="1E4386"/>
                </a:solidFill>
                <a:latin typeface="Arial" panose="020B0604020202020204" pitchFamily="34" charset="0"/>
                <a:cs typeface="Arial" panose="020B0604020202020204" pitchFamily="34" charset="0"/>
              </a:rPr>
              <a:t>Hire Template – </a:t>
            </a:r>
            <a:r>
              <a:rPr lang="en-US" sz="3600" b="1" dirty="0">
                <a:solidFill>
                  <a:srgbClr val="1E4386"/>
                </a:solidFill>
                <a:latin typeface="Arial" panose="020B0604020202020204" pitchFamily="34" charset="0"/>
                <a:cs typeface="Arial" panose="020B0604020202020204" pitchFamily="34" charset="0"/>
              </a:rPr>
              <a:t>Personal Data </a:t>
            </a:r>
            <a:r>
              <a:rPr lang="en-US" sz="3600" b="1" dirty="0" smtClean="0">
                <a:solidFill>
                  <a:srgbClr val="1E4386"/>
                </a:solidFill>
                <a:latin typeface="Arial" panose="020B0604020202020204" pitchFamily="34" charset="0"/>
                <a:cs typeface="Arial" panose="020B0604020202020204" pitchFamily="34" charset="0"/>
              </a:rPr>
              <a:t>Tab </a:t>
            </a:r>
            <a:endParaRPr lang="en-US" sz="3600" b="1" dirty="0">
              <a:solidFill>
                <a:srgbClr val="1E4386"/>
              </a:solidFill>
              <a:latin typeface="Arial" panose="020B0604020202020204" pitchFamily="34" charset="0"/>
              <a:cs typeface="Arial" panose="020B0604020202020204" pitchFamily="34" charset="0"/>
            </a:endParaRPr>
          </a:p>
        </p:txBody>
      </p:sp>
      <p:sp>
        <p:nvSpPr>
          <p:cNvPr id="13" name="Line Callout 1 12"/>
          <p:cNvSpPr/>
          <p:nvPr/>
        </p:nvSpPr>
        <p:spPr>
          <a:xfrm flipH="1">
            <a:off x="6713034" y="4003288"/>
            <a:ext cx="2232458" cy="1491324"/>
          </a:xfrm>
          <a:prstGeom prst="borderCallout1">
            <a:avLst>
              <a:gd name="adj1" fmla="val 56915"/>
              <a:gd name="adj2" fmla="val 100795"/>
              <a:gd name="adj3" fmla="val 128028"/>
              <a:gd name="adj4" fmla="val 122924"/>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If </a:t>
            </a:r>
            <a:r>
              <a:rPr lang="en-US" sz="1200" b="1" kern="0" dirty="0">
                <a:solidFill>
                  <a:srgbClr val="000000"/>
                </a:solidFill>
                <a:latin typeface="Arial" panose="020B0604020202020204" pitchFamily="34" charset="0"/>
                <a:ea typeface="Times New Roman"/>
                <a:cs typeface="Arial" panose="020B0604020202020204" pitchFamily="34" charset="0"/>
              </a:rPr>
              <a:t>National ID </a:t>
            </a:r>
            <a:r>
              <a:rPr lang="en-US" sz="1200" kern="0" dirty="0">
                <a:solidFill>
                  <a:srgbClr val="000000"/>
                </a:solidFill>
                <a:latin typeface="Arial" panose="020B0604020202020204" pitchFamily="34" charset="0"/>
                <a:ea typeface="Times New Roman"/>
                <a:cs typeface="Arial" panose="020B0604020202020204" pitchFamily="34" charset="0"/>
              </a:rPr>
              <a:t>(SSN number) is not available at the time of hire it can be left blank and added later by the </a:t>
            </a:r>
            <a:r>
              <a:rPr lang="en-US" sz="1200" b="1" kern="0" dirty="0">
                <a:solidFill>
                  <a:srgbClr val="000000"/>
                </a:solidFill>
                <a:latin typeface="Arial" panose="020B0604020202020204" pitchFamily="34" charset="0"/>
                <a:ea typeface="Times New Roman"/>
                <a:cs typeface="Arial" panose="020B0604020202020204" pitchFamily="34" charset="0"/>
              </a:rPr>
              <a:t>Initiator via UC Personal Data Smart HR </a:t>
            </a:r>
            <a:r>
              <a:rPr lang="en-US" sz="1200" kern="0" dirty="0">
                <a:solidFill>
                  <a:srgbClr val="000000"/>
                </a:solidFill>
                <a:latin typeface="Arial" panose="020B0604020202020204" pitchFamily="34" charset="0"/>
                <a:ea typeface="Times New Roman"/>
                <a:cs typeface="Arial" panose="020B0604020202020204" pitchFamily="34" charset="0"/>
              </a:rPr>
              <a:t>Template. </a:t>
            </a:r>
            <a:br>
              <a:rPr lang="en-US" sz="1200" kern="0" dirty="0">
                <a:solidFill>
                  <a:srgbClr val="000000"/>
                </a:solidFill>
                <a:latin typeface="Arial" panose="020B0604020202020204" pitchFamily="34" charset="0"/>
                <a:ea typeface="Times New Roman"/>
                <a:cs typeface="Arial" panose="020B0604020202020204" pitchFamily="34" charset="0"/>
              </a:rPr>
            </a:br>
            <a:endParaRPr lang="en-US" sz="1200" kern="0" dirty="0">
              <a:solidFill>
                <a:srgbClr val="000000"/>
              </a:solidFill>
              <a:latin typeface="Arial" panose="020B0604020202020204" pitchFamily="34" charset="0"/>
              <a:ea typeface="Times New Roman"/>
              <a:cs typeface="Arial" panose="020B0604020202020204" pitchFamily="34" charset="0"/>
            </a:endParaRPr>
          </a:p>
          <a:p>
            <a:pPr>
              <a:lnSpc>
                <a:spcPts val="1200"/>
              </a:lnSpc>
            </a:pPr>
            <a:r>
              <a:rPr lang="en-US" sz="1200" i="1" kern="0" dirty="0">
                <a:solidFill>
                  <a:srgbClr val="000000"/>
                </a:solidFill>
                <a:latin typeface="Arial" panose="020B0604020202020204" pitchFamily="34" charset="0"/>
                <a:ea typeface="Times New Roman"/>
                <a:cs typeface="Arial" panose="020B0604020202020204" pitchFamily="34" charset="0"/>
              </a:rPr>
              <a:t>The SSN verification process will be completed by the UCPC</a:t>
            </a:r>
            <a:r>
              <a:rPr lang="en-US" sz="1200" kern="0" dirty="0">
                <a:solidFill>
                  <a:srgbClr val="000000"/>
                </a:solidFill>
                <a:latin typeface="Arial" panose="020B0604020202020204" pitchFamily="34" charset="0"/>
                <a:ea typeface="Times New Roman"/>
                <a:cs typeface="Arial" panose="020B0604020202020204" pitchFamily="34" charset="0"/>
              </a:rPr>
              <a:t>.</a:t>
            </a:r>
          </a:p>
        </p:txBody>
      </p:sp>
      <p:sp>
        <p:nvSpPr>
          <p:cNvPr id="14" name="Text Box 348" descr="5%"/>
          <p:cNvSpPr txBox="1">
            <a:spLocks noChangeArrowheads="1"/>
          </p:cNvSpPr>
          <p:nvPr/>
        </p:nvSpPr>
        <p:spPr bwMode="auto">
          <a:xfrm>
            <a:off x="103126" y="1208420"/>
            <a:ext cx="2640074" cy="2378841"/>
          </a:xfrm>
          <a:prstGeom prst="rect">
            <a:avLst/>
          </a:prstGeom>
          <a:solidFill>
            <a:schemeClr val="accent4">
              <a:lumMod val="20000"/>
              <a:lumOff val="80000"/>
            </a:schemeClr>
          </a:solidFill>
          <a:ln w="25400">
            <a:solidFill>
              <a:schemeClr val="tx1"/>
            </a:solidFill>
          </a:ln>
          <a:extLst/>
        </p:spPr>
        <p:txBody>
          <a:bodyPr rot="0" vert="horz" wrap="square" lIns="91440" tIns="91440" rIns="91440" bIns="45720" anchor="t" anchorCtr="0" upright="1">
            <a:noAutofit/>
          </a:bodyPr>
          <a:lstStyle>
            <a:defPPr>
              <a:defRPr lang="en-US"/>
            </a:defPPr>
            <a:lvl1pPr>
              <a:spcBef>
                <a:spcPts val="600"/>
              </a:spcBef>
              <a:defRPr sz="1600" b="1">
                <a:latin typeface="Arial" panose="020B0604020202020204" pitchFamily="34" charset="0"/>
                <a:ea typeface="Times New Roman"/>
                <a:cs typeface="Arial" panose="020B0604020202020204" pitchFamily="34" charset="0"/>
              </a:defRPr>
            </a:lvl1pPr>
          </a:lstStyle>
          <a:p>
            <a:r>
              <a:rPr lang="en-US" dirty="0"/>
              <a:t>Personal Data </a:t>
            </a:r>
            <a:r>
              <a:rPr lang="en-US" b="0" dirty="0"/>
              <a:t>tab is the first tab on the hire template. It must be completed before you can proceed to the four remaining tabs. </a:t>
            </a:r>
          </a:p>
          <a:p>
            <a:r>
              <a:rPr lang="en-US" b="0" dirty="0"/>
              <a:t>The required fields are marked with an asterisk (*). </a:t>
            </a:r>
          </a:p>
        </p:txBody>
      </p:sp>
      <p:sp>
        <p:nvSpPr>
          <p:cNvPr id="4" name="Rectangle 3"/>
          <p:cNvSpPr/>
          <p:nvPr/>
        </p:nvSpPr>
        <p:spPr>
          <a:xfrm>
            <a:off x="2841674" y="2180493"/>
            <a:ext cx="703384" cy="19694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5487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65027" y="1492730"/>
            <a:ext cx="5340507" cy="4771480"/>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a:xfrm>
            <a:off x="79140" y="-59234"/>
            <a:ext cx="9719953" cy="960120"/>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Full Hire Template – Personal Data </a:t>
            </a:r>
            <a:r>
              <a:rPr lang="en-US" sz="3600" b="1" dirty="0" smtClean="0">
                <a:solidFill>
                  <a:srgbClr val="1E4386"/>
                </a:solidFill>
                <a:latin typeface="Arial" panose="020B0604020202020204" pitchFamily="34" charset="0"/>
                <a:cs typeface="Arial" panose="020B0604020202020204" pitchFamily="34" charset="0"/>
              </a:rPr>
              <a:t>Tab </a:t>
            </a:r>
            <a:r>
              <a:rPr lang="en-US" sz="2800" b="1" dirty="0">
                <a:solidFill>
                  <a:srgbClr val="1E4386"/>
                </a:solidFill>
                <a:latin typeface="Arial" panose="020B0604020202020204" pitchFamily="34" charset="0"/>
                <a:cs typeface="Arial" panose="020B0604020202020204" pitchFamily="34" charset="0"/>
              </a:rPr>
              <a:t>(cont’d)</a:t>
            </a:r>
          </a:p>
        </p:txBody>
      </p:sp>
      <p:sp>
        <p:nvSpPr>
          <p:cNvPr id="12" name="Line Callout 1 11"/>
          <p:cNvSpPr/>
          <p:nvPr/>
        </p:nvSpPr>
        <p:spPr>
          <a:xfrm flipH="1">
            <a:off x="6958939" y="3307997"/>
            <a:ext cx="2129892" cy="1765808"/>
          </a:xfrm>
          <a:prstGeom prst="borderCallout1">
            <a:avLst>
              <a:gd name="adj1" fmla="val 81988"/>
              <a:gd name="adj2" fmla="val 100442"/>
              <a:gd name="adj3" fmla="val 82599"/>
              <a:gd name="adj4" fmla="val 178780"/>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Use the </a:t>
            </a:r>
            <a:r>
              <a:rPr lang="en-US" sz="1200" b="1" kern="0" dirty="0">
                <a:solidFill>
                  <a:srgbClr val="000000"/>
                </a:solidFill>
                <a:latin typeface="Arial" panose="020B0604020202020204" pitchFamily="34" charset="0"/>
                <a:ea typeface="Times New Roman"/>
                <a:cs typeface="Arial" panose="020B0604020202020204" pitchFamily="34" charset="0"/>
              </a:rPr>
              <a:t>Comments</a:t>
            </a:r>
            <a:r>
              <a:rPr lang="en-US" sz="1200" kern="0" dirty="0">
                <a:solidFill>
                  <a:srgbClr val="000000"/>
                </a:solidFill>
                <a:latin typeface="Arial" panose="020B0604020202020204" pitchFamily="34" charset="0"/>
                <a:ea typeface="Times New Roman"/>
                <a:cs typeface="Arial" panose="020B0604020202020204" pitchFamily="34" charset="0"/>
              </a:rPr>
              <a:t> field to enter specific details or an explanation regarding the transaction. This field is referenced by </a:t>
            </a:r>
            <a:r>
              <a:rPr lang="en-US" sz="1200" b="1" kern="0" dirty="0">
                <a:solidFill>
                  <a:srgbClr val="000000"/>
                </a:solidFill>
                <a:latin typeface="Arial" panose="020B0604020202020204" pitchFamily="34" charset="0"/>
                <a:ea typeface="Times New Roman"/>
                <a:cs typeface="Arial" panose="020B0604020202020204" pitchFamily="34" charset="0"/>
              </a:rPr>
              <a:t>UCPC WFA Production</a:t>
            </a:r>
            <a:r>
              <a:rPr lang="en-US" sz="1200" kern="0" dirty="0">
                <a:solidFill>
                  <a:srgbClr val="000000"/>
                </a:solidFill>
                <a:latin typeface="Arial" panose="020B0604020202020204" pitchFamily="34" charset="0"/>
                <a:ea typeface="Times New Roman"/>
                <a:cs typeface="Arial" panose="020B0604020202020204" pitchFamily="34" charset="0"/>
              </a:rPr>
              <a:t> to assist with the processing of the transaction. The comments entered here will become </a:t>
            </a:r>
            <a:r>
              <a:rPr lang="en-US" sz="1200" kern="0" dirty="0" smtClean="0">
                <a:solidFill>
                  <a:srgbClr val="000000"/>
                </a:solidFill>
                <a:latin typeface="Arial" panose="020B0604020202020204" pitchFamily="34" charset="0"/>
                <a:ea typeface="Times New Roman"/>
                <a:cs typeface="Arial" panose="020B0604020202020204" pitchFamily="34" charset="0"/>
              </a:rPr>
              <a:t>permanently part of the record. </a:t>
            </a:r>
            <a:endParaRPr lang="en-US" sz="1200" kern="0" dirty="0">
              <a:solidFill>
                <a:srgbClr val="000000"/>
              </a:solidFill>
              <a:latin typeface="Arial" panose="020B0604020202020204" pitchFamily="34" charset="0"/>
              <a:ea typeface="Times New Roman"/>
              <a:cs typeface="Arial" panose="020B0604020202020204" pitchFamily="34" charset="0"/>
            </a:endParaRPr>
          </a:p>
        </p:txBody>
      </p:sp>
      <p:sp>
        <p:nvSpPr>
          <p:cNvPr id="13" name="Line Callout 1 12"/>
          <p:cNvSpPr/>
          <p:nvPr/>
        </p:nvSpPr>
        <p:spPr>
          <a:xfrm flipH="1">
            <a:off x="6237027" y="1191265"/>
            <a:ext cx="2851804" cy="1473875"/>
          </a:xfrm>
          <a:prstGeom prst="borderCallout1">
            <a:avLst>
              <a:gd name="adj1" fmla="val 44134"/>
              <a:gd name="adj2" fmla="val 99926"/>
              <a:gd name="adj3" fmla="val 65487"/>
              <a:gd name="adj4" fmla="val 198841"/>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Use the </a:t>
            </a:r>
            <a:r>
              <a:rPr lang="en-US" sz="1200" b="1" kern="0" dirty="0">
                <a:solidFill>
                  <a:srgbClr val="000000"/>
                </a:solidFill>
                <a:latin typeface="Arial" panose="020B0604020202020204" pitchFamily="34" charset="0"/>
                <a:ea typeface="Times New Roman"/>
                <a:cs typeface="Arial" panose="020B0604020202020204" pitchFamily="34" charset="0"/>
              </a:rPr>
              <a:t>Person Phone Number </a:t>
            </a:r>
            <a:r>
              <a:rPr lang="en-US" sz="1200" kern="0" dirty="0">
                <a:solidFill>
                  <a:srgbClr val="000000"/>
                </a:solidFill>
                <a:latin typeface="Arial" panose="020B0604020202020204" pitchFamily="34" charset="0"/>
                <a:ea typeface="Times New Roman"/>
                <a:cs typeface="Arial" panose="020B0604020202020204" pitchFamily="34" charset="0"/>
              </a:rPr>
              <a:t>and </a:t>
            </a:r>
            <a:r>
              <a:rPr lang="en-US" sz="1200" b="1" kern="0" dirty="0">
                <a:solidFill>
                  <a:srgbClr val="000000"/>
                </a:solidFill>
                <a:latin typeface="Arial" panose="020B0604020202020204" pitchFamily="34" charset="0"/>
                <a:ea typeface="Times New Roman"/>
                <a:cs typeface="Arial" panose="020B0604020202020204" pitchFamily="34" charset="0"/>
              </a:rPr>
              <a:t>Person Email Address </a:t>
            </a:r>
            <a:r>
              <a:rPr lang="en-US" sz="1200" kern="0" dirty="0">
                <a:solidFill>
                  <a:srgbClr val="000000"/>
                </a:solidFill>
                <a:latin typeface="Arial" panose="020B0604020202020204" pitchFamily="34" charset="0"/>
                <a:ea typeface="Times New Roman"/>
                <a:cs typeface="Arial" panose="020B0604020202020204" pitchFamily="34" charset="0"/>
              </a:rPr>
              <a:t>sections to enter personal contact information for an employee. </a:t>
            </a:r>
            <a:br>
              <a:rPr lang="en-US" sz="1200" kern="0" dirty="0">
                <a:solidFill>
                  <a:srgbClr val="000000"/>
                </a:solidFill>
                <a:latin typeface="Arial" panose="020B0604020202020204" pitchFamily="34" charset="0"/>
                <a:ea typeface="Times New Roman"/>
                <a:cs typeface="Arial" panose="020B0604020202020204" pitchFamily="34" charset="0"/>
              </a:rPr>
            </a:br>
            <a:endParaRPr lang="en-US" sz="1200" kern="0" dirty="0">
              <a:solidFill>
                <a:srgbClr val="000000"/>
              </a:solidFill>
              <a:latin typeface="Arial" panose="020B0604020202020204" pitchFamily="34" charset="0"/>
              <a:ea typeface="Times New Roman"/>
              <a:cs typeface="Arial" panose="020B0604020202020204" pitchFamily="34" charset="0"/>
            </a:endParaRPr>
          </a:p>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Please note that </a:t>
            </a:r>
            <a:r>
              <a:rPr lang="en-US" sz="1200" b="1" kern="0" dirty="0">
                <a:solidFill>
                  <a:srgbClr val="000000"/>
                </a:solidFill>
                <a:latin typeface="Arial" panose="020B0604020202020204" pitchFamily="34" charset="0"/>
                <a:ea typeface="Times New Roman"/>
                <a:cs typeface="Arial" panose="020B0604020202020204" pitchFamily="34" charset="0"/>
              </a:rPr>
              <a:t>UCI directory </a:t>
            </a:r>
            <a:r>
              <a:rPr lang="en-US" sz="1200" kern="0" dirty="0">
                <a:solidFill>
                  <a:srgbClr val="000000"/>
                </a:solidFill>
                <a:latin typeface="Arial" panose="020B0604020202020204" pitchFamily="34" charset="0"/>
                <a:ea typeface="Times New Roman"/>
                <a:cs typeface="Arial" panose="020B0604020202020204" pitchFamily="34" charset="0"/>
              </a:rPr>
              <a:t>will be integrated with UCPath so you do not need to enter work contact details in this section. </a:t>
            </a:r>
          </a:p>
        </p:txBody>
      </p:sp>
      <p:sp>
        <p:nvSpPr>
          <p:cNvPr id="10" name="Line Callout 1 9"/>
          <p:cNvSpPr/>
          <p:nvPr/>
        </p:nvSpPr>
        <p:spPr>
          <a:xfrm flipH="1">
            <a:off x="79140" y="3604457"/>
            <a:ext cx="1432942" cy="575546"/>
          </a:xfrm>
          <a:prstGeom prst="borderCallout1">
            <a:avLst>
              <a:gd name="adj1" fmla="val -857"/>
              <a:gd name="adj2" fmla="val 50742"/>
              <a:gd name="adj3" fmla="val -63644"/>
              <a:gd name="adj4" fmla="val -18838"/>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Enter </a:t>
            </a:r>
            <a:r>
              <a:rPr lang="en-US" sz="1200" b="1" kern="0" dirty="0">
                <a:solidFill>
                  <a:srgbClr val="000000"/>
                </a:solidFill>
                <a:latin typeface="Arial" panose="020B0604020202020204" pitchFamily="34" charset="0"/>
                <a:ea typeface="Times New Roman"/>
                <a:cs typeface="Arial" panose="020B0604020202020204" pitchFamily="34" charset="0"/>
              </a:rPr>
              <a:t>Patent Acknowledgment Signature Date</a:t>
            </a:r>
            <a:r>
              <a:rPr lang="en-US" sz="1200" kern="0" dirty="0">
                <a:solidFill>
                  <a:srgbClr val="000000"/>
                </a:solidFill>
                <a:latin typeface="Arial" panose="020B0604020202020204" pitchFamily="34" charset="0"/>
                <a:ea typeface="Times New Roman"/>
                <a:cs typeface="Arial" panose="020B0604020202020204" pitchFamily="34" charset="0"/>
              </a:rPr>
              <a:t>. </a:t>
            </a:r>
          </a:p>
        </p:txBody>
      </p:sp>
      <p:sp>
        <p:nvSpPr>
          <p:cNvPr id="14" name="Line Callout 1 13"/>
          <p:cNvSpPr/>
          <p:nvPr/>
        </p:nvSpPr>
        <p:spPr>
          <a:xfrm flipH="1">
            <a:off x="154274" y="1777197"/>
            <a:ext cx="1432942" cy="628377"/>
          </a:xfrm>
          <a:prstGeom prst="borderCallout1">
            <a:avLst>
              <a:gd name="adj1" fmla="val 25510"/>
              <a:gd name="adj2" fmla="val 79"/>
              <a:gd name="adj3" fmla="val -5327"/>
              <a:gd name="adj4" fmla="val -23706"/>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400" kern="0" dirty="0">
                <a:solidFill>
                  <a:srgbClr val="000000"/>
                </a:solidFill>
                <a:latin typeface="Arial" panose="020B0604020202020204" pitchFamily="34" charset="0"/>
                <a:ea typeface="Times New Roman"/>
                <a:cs typeface="Arial" panose="020B0604020202020204" pitchFamily="34" charset="0"/>
              </a:rPr>
              <a:t>Enter </a:t>
            </a:r>
            <a:r>
              <a:rPr lang="en-US" sz="1400" b="1" kern="0" dirty="0">
                <a:solidFill>
                  <a:srgbClr val="000000"/>
                </a:solidFill>
                <a:latin typeface="Arial" panose="020B0604020202020204" pitchFamily="34" charset="0"/>
                <a:ea typeface="Times New Roman"/>
                <a:cs typeface="Arial" panose="020B0604020202020204" pitchFamily="34" charset="0"/>
              </a:rPr>
              <a:t>UC Oath Signature Date</a:t>
            </a:r>
            <a:r>
              <a:rPr lang="en-US" sz="1400" kern="0" dirty="0">
                <a:solidFill>
                  <a:srgbClr val="000000"/>
                </a:solidFill>
                <a:latin typeface="Arial" panose="020B0604020202020204" pitchFamily="34" charset="0"/>
                <a:ea typeface="Times New Roman"/>
                <a:cs typeface="Arial" panose="020B0604020202020204" pitchFamily="34" charset="0"/>
              </a:rPr>
              <a:t>. </a:t>
            </a:r>
          </a:p>
        </p:txBody>
      </p:sp>
      <p:sp>
        <p:nvSpPr>
          <p:cNvPr id="15" name="Line Callout 1 14"/>
          <p:cNvSpPr/>
          <p:nvPr/>
        </p:nvSpPr>
        <p:spPr>
          <a:xfrm flipH="1">
            <a:off x="5547378" y="5317786"/>
            <a:ext cx="3523018" cy="973944"/>
          </a:xfrm>
          <a:prstGeom prst="borderCallout1">
            <a:avLst>
              <a:gd name="adj1" fmla="val 50553"/>
              <a:gd name="adj2" fmla="val 100106"/>
              <a:gd name="adj3" fmla="val 48691"/>
              <a:gd name="adj4" fmla="val 144830"/>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Use the </a:t>
            </a:r>
            <a:r>
              <a:rPr lang="en-US" sz="1200" b="1" kern="0" dirty="0">
                <a:solidFill>
                  <a:srgbClr val="000000"/>
                </a:solidFill>
                <a:latin typeface="Arial" panose="020B0604020202020204" pitchFamily="34" charset="0"/>
                <a:ea typeface="Times New Roman"/>
                <a:cs typeface="Arial" panose="020B0604020202020204" pitchFamily="34" charset="0"/>
              </a:rPr>
              <a:t>Initiator Comments </a:t>
            </a:r>
            <a:r>
              <a:rPr lang="en-US" sz="1200" kern="0" dirty="0">
                <a:solidFill>
                  <a:srgbClr val="000000"/>
                </a:solidFill>
                <a:latin typeface="Arial" panose="020B0604020202020204" pitchFamily="34" charset="0"/>
                <a:ea typeface="Times New Roman"/>
                <a:cs typeface="Arial" panose="020B0604020202020204" pitchFamily="34" charset="0"/>
              </a:rPr>
              <a:t>field to enter additional information regarding the transaction for the location approvers and reviewers of the transaction. The information entered in this field will only be available while the transaction is being processed by the location. </a:t>
            </a:r>
          </a:p>
        </p:txBody>
      </p:sp>
      <p:sp>
        <p:nvSpPr>
          <p:cNvPr id="16" name="Text Box 348" descr="5%"/>
          <p:cNvSpPr txBox="1">
            <a:spLocks noChangeArrowheads="1"/>
          </p:cNvSpPr>
          <p:nvPr/>
        </p:nvSpPr>
        <p:spPr bwMode="auto">
          <a:xfrm>
            <a:off x="79140" y="1099937"/>
            <a:ext cx="5252515" cy="392793"/>
          </a:xfrm>
          <a:prstGeom prst="rect">
            <a:avLst/>
          </a:prstGeom>
          <a:solidFill>
            <a:schemeClr val="accent4">
              <a:lumMod val="20000"/>
              <a:lumOff val="80000"/>
            </a:schemeClr>
          </a:solidFill>
          <a:ln w="25400">
            <a:solidFill>
              <a:schemeClr val="tx1"/>
            </a:solidFill>
          </a:ln>
          <a:extLst/>
        </p:spPr>
        <p:txBody>
          <a:bodyPr rot="0" vert="horz" wrap="square" lIns="91440" tIns="91440" rIns="91440" bIns="45720" anchor="t" anchorCtr="0" upright="1">
            <a:noAutofit/>
          </a:bodyPr>
          <a:lstStyle>
            <a:defPPr>
              <a:defRPr lang="en-US"/>
            </a:defPPr>
            <a:lvl1pPr>
              <a:spcBef>
                <a:spcPts val="600"/>
              </a:spcBef>
              <a:defRPr sz="1200" b="1">
                <a:latin typeface="Arial" panose="020B0604020202020204" pitchFamily="34" charset="0"/>
                <a:ea typeface="Times New Roman"/>
                <a:cs typeface="Arial" panose="020B0604020202020204" pitchFamily="34" charset="0"/>
              </a:defRPr>
            </a:lvl1pPr>
          </a:lstStyle>
          <a:p>
            <a:r>
              <a:rPr lang="en-US" sz="1600" b="0" dirty="0"/>
              <a:t>This is the remaining part of the </a:t>
            </a:r>
            <a:r>
              <a:rPr lang="en-US" sz="1600" dirty="0"/>
              <a:t>Personal Data </a:t>
            </a:r>
            <a:r>
              <a:rPr lang="en-US" sz="1600" b="0" dirty="0"/>
              <a:t>tab.</a:t>
            </a:r>
          </a:p>
        </p:txBody>
      </p:sp>
      <p:cxnSp>
        <p:nvCxnSpPr>
          <p:cNvPr id="4" name="Straight Arrow Connector 3"/>
          <p:cNvCxnSpPr>
            <a:stCxn id="13" idx="0"/>
          </p:cNvCxnSpPr>
          <p:nvPr/>
        </p:nvCxnSpPr>
        <p:spPr>
          <a:xfrm flipH="1">
            <a:off x="3868615" y="1928203"/>
            <a:ext cx="2368412" cy="736937"/>
          </a:xfrm>
          <a:prstGeom prst="straightConnector1">
            <a:avLst/>
          </a:prstGeom>
          <a:ln w="31750">
            <a:solidFill>
              <a:srgbClr val="0064A4"/>
            </a:solidFill>
            <a:headEnd type="none" w="med" len="med"/>
            <a:tailEnd type="triangle" w="lg" len="med"/>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54441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animBg="1"/>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79" y="876207"/>
            <a:ext cx="6924674" cy="2908020"/>
          </a:xfrm>
        </p:spPr>
        <p:txBody>
          <a:bodyPr vert="horz" lIns="91440" tIns="45720" rIns="91440" bIns="45720" rtlCol="0" anchor="ctr">
            <a:noAutofit/>
          </a:bodyPr>
          <a:lstStyle/>
          <a:p>
            <a:pPr algn="l">
              <a:spcBef>
                <a:spcPct val="20000"/>
              </a:spcBef>
              <a:buFont typeface="Arial"/>
            </a:pPr>
            <a:r>
              <a:rPr lang="en-US" sz="5400"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Job Data Tab</a:t>
            </a:r>
          </a:p>
        </p:txBody>
      </p:sp>
      <p:pic>
        <p:nvPicPr>
          <p:cNvPr id="11" name="Picture 10"/>
          <p:cNvPicPr>
            <a:picLocks noChangeAspect="1"/>
          </p:cNvPicPr>
          <p:nvPr/>
        </p:nvPicPr>
        <p:blipFill rotWithShape="1">
          <a:blip r:embed="rId4"/>
          <a:srcRect t="86003"/>
          <a:stretch/>
        </p:blipFill>
        <p:spPr>
          <a:xfrm>
            <a:off x="2312435" y="5541365"/>
            <a:ext cx="5289096" cy="415965"/>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6606" b="92294" l="23401" r="76431"/>
                    </a14:imgEffect>
                  </a14:imgLayer>
                </a14:imgProps>
              </a:ext>
            </a:extLst>
          </a:blip>
          <a:srcRect l="23712" t="7009" r="24645" b="6534"/>
          <a:stretch/>
        </p:blipFill>
        <p:spPr>
          <a:xfrm>
            <a:off x="5021284" y="2923328"/>
            <a:ext cx="1975261" cy="3034002"/>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8361" l="20364" r="81455"/>
                    </a14:imgEffect>
                  </a14:imgLayer>
                </a14:imgProps>
              </a:ext>
            </a:extLst>
          </a:blip>
          <a:stretch>
            <a:fillRect/>
          </a:stretch>
        </p:blipFill>
        <p:spPr>
          <a:xfrm flipH="1">
            <a:off x="4832291" y="5331512"/>
            <a:ext cx="1155889" cy="769192"/>
          </a:xfrm>
          <a:prstGeom prst="rect">
            <a:avLst/>
          </a:prstGeom>
        </p:spPr>
      </p:pic>
    </p:spTree>
    <p:custDataLst>
      <p:tags r:id="rId1"/>
    </p:custDataLst>
    <p:extLst>
      <p:ext uri="{BB962C8B-B14F-4D97-AF65-F5344CB8AC3E}">
        <p14:creationId xmlns:p14="http://schemas.microsoft.com/office/powerpoint/2010/main" val="15164681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srcRect t="5375"/>
          <a:stretch/>
        </p:blipFill>
        <p:spPr>
          <a:xfrm>
            <a:off x="1678944" y="1596788"/>
            <a:ext cx="5349653" cy="4754806"/>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2101754" y="2792990"/>
            <a:ext cx="2224585" cy="1910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79140" y="40224"/>
            <a:ext cx="9064859"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Full Hire Template – Job Data </a:t>
            </a:r>
            <a:r>
              <a:rPr lang="en-US" sz="3600" b="1" dirty="0" smtClean="0">
                <a:solidFill>
                  <a:srgbClr val="1E4386"/>
                </a:solidFill>
                <a:latin typeface="Arial" panose="020B0604020202020204" pitchFamily="34" charset="0"/>
                <a:cs typeface="Arial" panose="020B0604020202020204" pitchFamily="34" charset="0"/>
              </a:rPr>
              <a:t>Tab</a:t>
            </a:r>
            <a:endParaRPr lang="en-US" sz="3600" b="1" dirty="0">
              <a:solidFill>
                <a:srgbClr val="1E4386"/>
              </a:solidFill>
              <a:latin typeface="Arial" panose="020B0604020202020204" pitchFamily="34" charset="0"/>
              <a:cs typeface="Arial" panose="020B0604020202020204" pitchFamily="34" charset="0"/>
            </a:endParaRPr>
          </a:p>
        </p:txBody>
      </p:sp>
      <p:sp>
        <p:nvSpPr>
          <p:cNvPr id="8" name="Line Callout 1 7"/>
          <p:cNvSpPr/>
          <p:nvPr/>
        </p:nvSpPr>
        <p:spPr>
          <a:xfrm flipH="1">
            <a:off x="4415880" y="1552229"/>
            <a:ext cx="4578251" cy="866901"/>
          </a:xfrm>
          <a:prstGeom prst="borderCallout1">
            <a:avLst>
              <a:gd name="adj1" fmla="val 100395"/>
              <a:gd name="adj2" fmla="val 92491"/>
              <a:gd name="adj3" fmla="val 136777"/>
              <a:gd name="adj4" fmla="val 121023"/>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The position must already exist in the system before the hire template can be entered.</a:t>
            </a:r>
            <a:br>
              <a:rPr lang="en-US" sz="1200" kern="0" dirty="0">
                <a:solidFill>
                  <a:srgbClr val="000000"/>
                </a:solidFill>
                <a:latin typeface="Arial" panose="020B0604020202020204" pitchFamily="34" charset="0"/>
                <a:ea typeface="Times New Roman"/>
                <a:cs typeface="Arial" panose="020B0604020202020204" pitchFamily="34" charset="0"/>
              </a:rPr>
            </a:br>
            <a:r>
              <a:rPr lang="en-US" sz="1200" kern="0" dirty="0">
                <a:solidFill>
                  <a:srgbClr val="000000"/>
                </a:solidFill>
                <a:latin typeface="Arial" panose="020B0604020202020204" pitchFamily="34" charset="0"/>
                <a:ea typeface="Times New Roman"/>
                <a:cs typeface="Arial" panose="020B0604020202020204" pitchFamily="34" charset="0"/>
              </a:rPr>
              <a:t/>
            </a:r>
            <a:br>
              <a:rPr lang="en-US" sz="1200" kern="0" dirty="0">
                <a:solidFill>
                  <a:srgbClr val="000000"/>
                </a:solidFill>
                <a:latin typeface="Arial" panose="020B0604020202020204" pitchFamily="34" charset="0"/>
                <a:ea typeface="Times New Roman"/>
                <a:cs typeface="Arial" panose="020B0604020202020204" pitchFamily="34" charset="0"/>
              </a:rPr>
            </a:br>
            <a:r>
              <a:rPr lang="en-US" sz="1200" kern="0" dirty="0">
                <a:solidFill>
                  <a:srgbClr val="000000"/>
                </a:solidFill>
                <a:latin typeface="Arial" panose="020B0604020202020204" pitchFamily="34" charset="0"/>
                <a:ea typeface="Times New Roman"/>
                <a:cs typeface="Arial" panose="020B0604020202020204" pitchFamily="34" charset="0"/>
              </a:rPr>
              <a:t>After the </a:t>
            </a:r>
            <a:r>
              <a:rPr lang="en-US" sz="1200" b="1" kern="0" dirty="0">
                <a:solidFill>
                  <a:srgbClr val="000000"/>
                </a:solidFill>
                <a:latin typeface="Arial" panose="020B0604020202020204" pitchFamily="34" charset="0"/>
                <a:ea typeface="Times New Roman"/>
                <a:cs typeface="Arial" panose="020B0604020202020204" pitchFamily="34" charset="0"/>
              </a:rPr>
              <a:t>Position Number </a:t>
            </a:r>
            <a:r>
              <a:rPr lang="en-US" sz="1200" kern="0" dirty="0">
                <a:solidFill>
                  <a:srgbClr val="000000"/>
                </a:solidFill>
                <a:latin typeface="Arial" panose="020B0604020202020204" pitchFamily="34" charset="0"/>
                <a:ea typeface="Times New Roman"/>
                <a:cs typeface="Arial" panose="020B0604020202020204" pitchFamily="34" charset="0"/>
              </a:rPr>
              <a:t>is entered, many of the other fields default and are view-only.</a:t>
            </a:r>
          </a:p>
        </p:txBody>
      </p:sp>
      <p:sp>
        <p:nvSpPr>
          <p:cNvPr id="9" name="Line Callout 1 8"/>
          <p:cNvSpPr/>
          <p:nvPr/>
        </p:nvSpPr>
        <p:spPr>
          <a:xfrm flipH="1">
            <a:off x="5090343" y="2578133"/>
            <a:ext cx="3903789" cy="1804295"/>
          </a:xfrm>
          <a:prstGeom prst="borderCallout1">
            <a:avLst>
              <a:gd name="adj1" fmla="val 99572"/>
              <a:gd name="adj2" fmla="val 88552"/>
              <a:gd name="adj3" fmla="val 150188"/>
              <a:gd name="adj4" fmla="val 134005"/>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marL="0" lvl="1"/>
            <a:r>
              <a:rPr lang="en-US" sz="1200" kern="0" dirty="0">
                <a:solidFill>
                  <a:srgbClr val="000000"/>
                </a:solidFill>
                <a:latin typeface="Arial" panose="020B0604020202020204" pitchFamily="34" charset="0"/>
                <a:ea typeface="Times New Roman"/>
                <a:cs typeface="Arial" panose="020B0604020202020204" pitchFamily="34" charset="0"/>
              </a:rPr>
              <a:t>For staff, the </a:t>
            </a:r>
            <a:r>
              <a:rPr lang="en-US" sz="1200" b="1" kern="0" dirty="0">
                <a:solidFill>
                  <a:srgbClr val="000000"/>
                </a:solidFill>
                <a:latin typeface="Arial" panose="020B0604020202020204" pitchFamily="34" charset="0"/>
                <a:ea typeface="Times New Roman"/>
                <a:cs typeface="Arial" panose="020B0604020202020204" pitchFamily="34" charset="0"/>
              </a:rPr>
              <a:t>Employee Classification </a:t>
            </a:r>
            <a:r>
              <a:rPr lang="en-US" sz="1200" kern="0" dirty="0">
                <a:solidFill>
                  <a:srgbClr val="000000"/>
                </a:solidFill>
                <a:latin typeface="Arial" panose="020B0604020202020204" pitchFamily="34" charset="0"/>
                <a:ea typeface="Times New Roman"/>
                <a:cs typeface="Arial" panose="020B0604020202020204" pitchFamily="34" charset="0"/>
              </a:rPr>
              <a:t>field does not default and must be manually entered.</a:t>
            </a:r>
            <a:br>
              <a:rPr lang="en-US" sz="1200" kern="0" dirty="0">
                <a:solidFill>
                  <a:srgbClr val="000000"/>
                </a:solidFill>
                <a:latin typeface="Arial" panose="020B0604020202020204" pitchFamily="34" charset="0"/>
                <a:ea typeface="Times New Roman"/>
                <a:cs typeface="Arial" panose="020B0604020202020204" pitchFamily="34" charset="0"/>
              </a:rPr>
            </a:br>
            <a:endParaRPr lang="en-US" sz="1200" kern="0" dirty="0">
              <a:solidFill>
                <a:srgbClr val="000000"/>
              </a:solidFill>
              <a:latin typeface="Arial" panose="020B0604020202020204" pitchFamily="34" charset="0"/>
              <a:ea typeface="Times New Roman"/>
              <a:cs typeface="Arial" panose="020B0604020202020204" pitchFamily="34" charset="0"/>
            </a:endParaRPr>
          </a:p>
          <a:p>
            <a:pPr marL="0" lvl="1"/>
            <a:r>
              <a:rPr lang="en-US" sz="1200" b="1" dirty="0">
                <a:latin typeface="Arial" panose="020B0604020202020204" pitchFamily="34" charset="0"/>
                <a:cs typeface="Arial" panose="020B0604020202020204" pitchFamily="34" charset="0"/>
              </a:rPr>
              <a:t>Employee Classification </a:t>
            </a:r>
            <a:r>
              <a:rPr lang="en-US" sz="1200" dirty="0">
                <a:latin typeface="Arial" panose="020B0604020202020204" pitchFamily="34" charset="0"/>
                <a:cs typeface="Arial" panose="020B0604020202020204" pitchFamily="34" charset="0"/>
              </a:rPr>
              <a:t>refers to Appointment Type in PPS. Please note that the associated numbers and options available  have changed. Click on the look up box to see the full list of options available.)  </a:t>
            </a:r>
          </a:p>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 </a:t>
            </a:r>
          </a:p>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For academic personnel, the </a:t>
            </a:r>
            <a:r>
              <a:rPr lang="en-US" sz="1200" b="1" kern="0" dirty="0">
                <a:solidFill>
                  <a:srgbClr val="000000"/>
                </a:solidFill>
                <a:latin typeface="Arial" panose="020B0604020202020204" pitchFamily="34" charset="0"/>
                <a:ea typeface="Times New Roman"/>
                <a:cs typeface="Arial" panose="020B0604020202020204" pitchFamily="34" charset="0"/>
              </a:rPr>
              <a:t>Employee Classification </a:t>
            </a:r>
            <a:r>
              <a:rPr lang="en-US" sz="1200" kern="0" dirty="0">
                <a:solidFill>
                  <a:srgbClr val="000000"/>
                </a:solidFill>
                <a:latin typeface="Arial" panose="020B0604020202020204" pitchFamily="34" charset="0"/>
                <a:ea typeface="Times New Roman"/>
                <a:cs typeface="Arial" panose="020B0604020202020204" pitchFamily="34" charset="0"/>
              </a:rPr>
              <a:t>field defaults and is view-only.</a:t>
            </a:r>
          </a:p>
        </p:txBody>
      </p:sp>
      <p:sp>
        <p:nvSpPr>
          <p:cNvPr id="6" name="Line Callout 1 5"/>
          <p:cNvSpPr/>
          <p:nvPr/>
        </p:nvSpPr>
        <p:spPr>
          <a:xfrm flipH="1">
            <a:off x="6396280" y="4790086"/>
            <a:ext cx="2597851" cy="880558"/>
          </a:xfrm>
          <a:prstGeom prst="borderCallout1">
            <a:avLst>
              <a:gd name="adj1" fmla="val 51104"/>
              <a:gd name="adj2" fmla="val 100222"/>
              <a:gd name="adj3" fmla="val 115789"/>
              <a:gd name="adj4" fmla="val 215003"/>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b="1" kern="0" dirty="0">
                <a:solidFill>
                  <a:srgbClr val="000000"/>
                </a:solidFill>
                <a:latin typeface="Arial" panose="020B0604020202020204" pitchFamily="34" charset="0"/>
                <a:ea typeface="Times New Roman"/>
                <a:cs typeface="Arial" panose="020B0604020202020204" pitchFamily="34" charset="0"/>
              </a:rPr>
              <a:t>Standard hours </a:t>
            </a:r>
            <a:r>
              <a:rPr lang="en-US" sz="1200" kern="0" dirty="0">
                <a:solidFill>
                  <a:srgbClr val="000000"/>
                </a:solidFill>
                <a:latin typeface="Arial" panose="020B0604020202020204" pitchFamily="34" charset="0"/>
                <a:ea typeface="Times New Roman"/>
                <a:cs typeface="Arial" panose="020B0604020202020204" pitchFamily="34" charset="0"/>
              </a:rPr>
              <a:t>and </a:t>
            </a:r>
            <a:r>
              <a:rPr lang="en-US" sz="1200" b="1" kern="0" dirty="0">
                <a:solidFill>
                  <a:srgbClr val="000000"/>
                </a:solidFill>
                <a:latin typeface="Arial" panose="020B0604020202020204" pitchFamily="34" charset="0"/>
                <a:ea typeface="Times New Roman"/>
                <a:cs typeface="Arial" panose="020B0604020202020204" pitchFamily="34" charset="0"/>
              </a:rPr>
              <a:t>FTE</a:t>
            </a:r>
            <a:r>
              <a:rPr lang="en-US" sz="1200" kern="0" dirty="0">
                <a:solidFill>
                  <a:srgbClr val="000000"/>
                </a:solidFill>
                <a:latin typeface="Arial" panose="020B0604020202020204" pitchFamily="34" charset="0"/>
                <a:ea typeface="Times New Roman"/>
                <a:cs typeface="Arial" panose="020B0604020202020204" pitchFamily="34" charset="0"/>
              </a:rPr>
              <a:t> also default from the position. Please see the next slide for further information on how to update position and job FTE. </a:t>
            </a:r>
          </a:p>
        </p:txBody>
      </p:sp>
      <p:sp>
        <p:nvSpPr>
          <p:cNvPr id="7" name="Text Box 348" descr="5%"/>
          <p:cNvSpPr txBox="1">
            <a:spLocks noChangeArrowheads="1"/>
          </p:cNvSpPr>
          <p:nvPr/>
        </p:nvSpPr>
        <p:spPr bwMode="auto">
          <a:xfrm>
            <a:off x="79139" y="1113585"/>
            <a:ext cx="2783509" cy="973751"/>
          </a:xfrm>
          <a:prstGeom prst="rect">
            <a:avLst/>
          </a:prstGeom>
          <a:solidFill>
            <a:schemeClr val="accent4">
              <a:lumMod val="20000"/>
              <a:lumOff val="80000"/>
            </a:schemeClr>
          </a:solidFill>
          <a:ln w="25400">
            <a:solidFill>
              <a:schemeClr val="tx1"/>
            </a:solidFill>
          </a:ln>
          <a:extLst/>
        </p:spPr>
        <p:txBody>
          <a:bodyPr rot="0" vert="horz" wrap="square" lIns="91440" tIns="91440" rIns="91440" bIns="45720" anchor="ctr" anchorCtr="0" upright="1">
            <a:noAutofit/>
          </a:bodyPr>
          <a:lstStyle>
            <a:defPPr>
              <a:defRPr lang="en-US"/>
            </a:defPPr>
            <a:lvl1pPr>
              <a:spcBef>
                <a:spcPts val="600"/>
              </a:spcBef>
              <a:defRPr sz="1200" b="0">
                <a:latin typeface="Arial" panose="020B0604020202020204" pitchFamily="34" charset="0"/>
                <a:ea typeface="Times New Roman"/>
                <a:cs typeface="Arial" panose="020B0604020202020204" pitchFamily="34" charset="0"/>
              </a:defRPr>
            </a:lvl1pPr>
          </a:lstStyle>
          <a:p>
            <a:r>
              <a:rPr lang="en-US" sz="1400" dirty="0"/>
              <a:t>Once the </a:t>
            </a:r>
            <a:r>
              <a:rPr lang="en-US" sz="1400" b="1" dirty="0"/>
              <a:t>Personal Data </a:t>
            </a:r>
            <a:r>
              <a:rPr lang="en-US" sz="1400" dirty="0"/>
              <a:t>tab has been completed, </a:t>
            </a:r>
            <a:r>
              <a:rPr lang="en-US" sz="1400" dirty="0" smtClean="0"/>
              <a:t>proceed </a:t>
            </a:r>
            <a:r>
              <a:rPr lang="en-US" sz="1400" dirty="0"/>
              <a:t>to the </a:t>
            </a:r>
            <a:r>
              <a:rPr lang="en-US" sz="1400" b="1" dirty="0"/>
              <a:t>Job Data </a:t>
            </a:r>
            <a:r>
              <a:rPr lang="en-US" sz="1400" dirty="0" smtClean="0"/>
              <a:t>tab</a:t>
            </a:r>
            <a:r>
              <a:rPr lang="en-US" sz="1400" dirty="0"/>
              <a:t> </a:t>
            </a:r>
            <a:r>
              <a:rPr lang="en-US" sz="1400" dirty="0" smtClean="0"/>
              <a:t>to search and assign a position number.</a:t>
            </a:r>
            <a:endParaRPr lang="en-US" sz="1400" dirty="0"/>
          </a:p>
        </p:txBody>
      </p:sp>
      <p:sp>
        <p:nvSpPr>
          <p:cNvPr id="2" name="Rectangle 1"/>
          <p:cNvSpPr/>
          <p:nvPr/>
        </p:nvSpPr>
        <p:spPr>
          <a:xfrm>
            <a:off x="2437987" y="2313905"/>
            <a:ext cx="478207" cy="1862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rved Left Arrow 2"/>
          <p:cNvSpPr/>
          <p:nvPr/>
        </p:nvSpPr>
        <p:spPr>
          <a:xfrm flipH="1">
            <a:off x="1525331" y="2956764"/>
            <a:ext cx="470721" cy="700837"/>
          </a:xfrm>
          <a:prstGeom prst="curvedLeftArrow">
            <a:avLst>
              <a:gd name="adj1" fmla="val 12303"/>
              <a:gd name="adj2" fmla="val 4370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Arrow Connector 9"/>
          <p:cNvCxnSpPr>
            <a:stCxn id="6" idx="1"/>
          </p:cNvCxnSpPr>
          <p:nvPr/>
        </p:nvCxnSpPr>
        <p:spPr>
          <a:xfrm flipH="1">
            <a:off x="6154615" y="5670644"/>
            <a:ext cx="1540590" cy="334502"/>
          </a:xfrm>
          <a:prstGeom prst="straightConnector1">
            <a:avLst/>
          </a:prstGeom>
          <a:ln>
            <a:solidFill>
              <a:srgbClr val="09548D"/>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95850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skalimo\AppData\Local\Temp\SNAGHTMLb46012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5039" y="2666255"/>
            <a:ext cx="6382085" cy="2701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0" y="40224"/>
            <a:ext cx="9321421"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Full Hire Template – Job Data </a:t>
            </a:r>
            <a:r>
              <a:rPr lang="en-US" sz="3600" b="1" dirty="0" smtClean="0">
                <a:solidFill>
                  <a:srgbClr val="1E4386"/>
                </a:solidFill>
                <a:latin typeface="Arial" panose="020B0604020202020204" pitchFamily="34" charset="0"/>
                <a:cs typeface="Arial" panose="020B0604020202020204" pitchFamily="34" charset="0"/>
              </a:rPr>
              <a:t>Tab (staff)</a:t>
            </a:r>
            <a:endParaRPr lang="en-US" sz="2800" b="1" dirty="0">
              <a:solidFill>
                <a:srgbClr val="1E4386"/>
              </a:solidFill>
              <a:latin typeface="Arial" panose="020B0604020202020204" pitchFamily="34" charset="0"/>
              <a:cs typeface="Arial" panose="020B0604020202020204" pitchFamily="34" charset="0"/>
            </a:endParaRPr>
          </a:p>
        </p:txBody>
      </p:sp>
      <p:sp>
        <p:nvSpPr>
          <p:cNvPr id="8" name="Line Callout 1 7"/>
          <p:cNvSpPr/>
          <p:nvPr/>
        </p:nvSpPr>
        <p:spPr>
          <a:xfrm flipH="1">
            <a:off x="6219729" y="1109435"/>
            <a:ext cx="2817223" cy="733373"/>
          </a:xfrm>
          <a:prstGeom prst="borderCallout1">
            <a:avLst>
              <a:gd name="adj1" fmla="val 99452"/>
              <a:gd name="adj2" fmla="val 99765"/>
              <a:gd name="adj3" fmla="val 239524"/>
              <a:gd name="adj4" fmla="val 120620"/>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Enter the </a:t>
            </a:r>
            <a:r>
              <a:rPr lang="en-US" sz="1100" b="1" kern="0" dirty="0">
                <a:solidFill>
                  <a:srgbClr val="000000"/>
                </a:solidFill>
                <a:latin typeface="Arial" panose="020B0604020202020204" pitchFamily="34" charset="0"/>
                <a:ea typeface="Times New Roman"/>
                <a:cs typeface="Arial" panose="020B0604020202020204" pitchFamily="34" charset="0"/>
              </a:rPr>
              <a:t>Probation End Date </a:t>
            </a:r>
            <a:r>
              <a:rPr lang="en-US" sz="1100" kern="0" dirty="0">
                <a:solidFill>
                  <a:srgbClr val="000000"/>
                </a:solidFill>
                <a:latin typeface="Arial" panose="020B0604020202020204" pitchFamily="34" charset="0"/>
                <a:ea typeface="Times New Roman"/>
                <a:cs typeface="Arial" panose="020B0604020202020204" pitchFamily="34" charset="0"/>
              </a:rPr>
              <a:t>and select the relevant </a:t>
            </a:r>
            <a:r>
              <a:rPr lang="en-US" sz="1100" b="1" kern="0" dirty="0">
                <a:solidFill>
                  <a:srgbClr val="000000"/>
                </a:solidFill>
                <a:latin typeface="Arial" panose="020B0604020202020204" pitchFamily="34" charset="0"/>
                <a:ea typeface="Times New Roman"/>
                <a:cs typeface="Arial" panose="020B0604020202020204" pitchFamily="34" charset="0"/>
              </a:rPr>
              <a:t>Probation Code </a:t>
            </a:r>
            <a:r>
              <a:rPr lang="en-US" sz="1100" kern="0" dirty="0">
                <a:solidFill>
                  <a:srgbClr val="000000"/>
                </a:solidFill>
                <a:latin typeface="Arial" panose="020B0604020202020204" pitchFamily="34" charset="0"/>
                <a:ea typeface="Times New Roman"/>
                <a:cs typeface="Arial" panose="020B0604020202020204" pitchFamily="34" charset="0"/>
              </a:rPr>
              <a:t>from the drop down menu. See below for the list of available options.   </a:t>
            </a:r>
          </a:p>
        </p:txBody>
      </p:sp>
      <p:sp>
        <p:nvSpPr>
          <p:cNvPr id="7" name="Text Box 348" descr="5%"/>
          <p:cNvSpPr txBox="1">
            <a:spLocks noChangeArrowheads="1"/>
          </p:cNvSpPr>
          <p:nvPr/>
        </p:nvSpPr>
        <p:spPr bwMode="auto">
          <a:xfrm>
            <a:off x="444441" y="1107681"/>
            <a:ext cx="5427812" cy="808848"/>
          </a:xfrm>
          <a:prstGeom prst="rect">
            <a:avLst/>
          </a:prstGeom>
          <a:solidFill>
            <a:schemeClr val="accent1">
              <a:lumMod val="20000"/>
              <a:lumOff val="80000"/>
            </a:schemeClr>
          </a:solidFill>
          <a:ln w="25400">
            <a:solidFill>
              <a:schemeClr val="tx1"/>
            </a:solidFill>
          </a:ln>
          <a:extLst/>
        </p:spPr>
        <p:txBody>
          <a:bodyPr rot="0" vert="horz" wrap="square" lIns="91440" tIns="91440" rIns="91440" bIns="45720" anchor="t" anchorCtr="0" upright="1">
            <a:noAutofit/>
          </a:bodyPr>
          <a:lstStyle>
            <a:defPPr>
              <a:defRPr lang="en-US"/>
            </a:defPPr>
            <a:lvl1pPr>
              <a:spcBef>
                <a:spcPts val="600"/>
              </a:spcBef>
              <a:defRPr sz="1400" b="0">
                <a:latin typeface="Arial" panose="020B0604020202020204" pitchFamily="34" charset="0"/>
                <a:ea typeface="Times New Roman"/>
                <a:cs typeface="Arial" panose="020B0604020202020204" pitchFamily="34" charset="0"/>
              </a:defRPr>
            </a:lvl1pPr>
          </a:lstStyle>
          <a:p>
            <a:r>
              <a:rPr lang="en-US" sz="1100" dirty="0"/>
              <a:t>This is the continuation of the </a:t>
            </a:r>
            <a:r>
              <a:rPr lang="en-US" sz="1100" b="1" dirty="0"/>
              <a:t>Job Data </a:t>
            </a:r>
            <a:r>
              <a:rPr lang="en-US" sz="1100" dirty="0"/>
              <a:t>tab. As mentioned earlier separate hire templates are available for academic and for staff full hires.  Some fields on </a:t>
            </a:r>
            <a:r>
              <a:rPr lang="en-US" sz="1100" b="1" dirty="0"/>
              <a:t>UC Job Data Section</a:t>
            </a:r>
            <a:r>
              <a:rPr lang="en-US" sz="1100" dirty="0"/>
              <a:t> are different for staff and academics. The example below includes a staff version of the section. Both templates are covered in the UPKs hire simulations. </a:t>
            </a:r>
          </a:p>
        </p:txBody>
      </p:sp>
      <p:pic>
        <p:nvPicPr>
          <p:cNvPr id="3" name="Picture 2"/>
          <p:cNvPicPr>
            <a:picLocks noChangeAspect="1"/>
          </p:cNvPicPr>
          <p:nvPr/>
        </p:nvPicPr>
        <p:blipFill>
          <a:blip r:embed="rId5"/>
          <a:stretch>
            <a:fillRect/>
          </a:stretch>
        </p:blipFill>
        <p:spPr>
          <a:xfrm>
            <a:off x="7231860" y="2067506"/>
            <a:ext cx="1761905" cy="1314286"/>
          </a:xfrm>
          <a:prstGeom prst="rect">
            <a:avLst/>
          </a:prstGeom>
          <a:ln>
            <a:solidFill>
              <a:srgbClr val="0064A4"/>
            </a:solidFill>
          </a:ln>
        </p:spPr>
      </p:pic>
      <p:sp>
        <p:nvSpPr>
          <p:cNvPr id="10" name="Line Callout 1 9"/>
          <p:cNvSpPr/>
          <p:nvPr>
            <p:extLst>
              <p:ext uri="{D42A27DB-BD31-4B8C-83A1-F6EECF244321}">
                <p14:modId xmlns:p14="http://schemas.microsoft.com/office/powerpoint/2010/main" val="62599880"/>
              </p:ext>
            </p:extLst>
          </p:nvPr>
        </p:nvSpPr>
        <p:spPr>
          <a:xfrm flipH="1">
            <a:off x="252808" y="2067506"/>
            <a:ext cx="2463232" cy="354913"/>
          </a:xfrm>
          <a:prstGeom prst="borderCallout1">
            <a:avLst>
              <a:gd name="adj1" fmla="val 97986"/>
              <a:gd name="adj2" fmla="val 62226"/>
              <a:gd name="adj3" fmla="val 318853"/>
              <a:gd name="adj4" fmla="val 41955"/>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Enter the relevant </a:t>
            </a:r>
            <a:r>
              <a:rPr lang="en-US" sz="1100" b="1" kern="0" dirty="0">
                <a:solidFill>
                  <a:srgbClr val="000000"/>
                </a:solidFill>
                <a:latin typeface="Arial" panose="020B0604020202020204" pitchFamily="34" charset="0"/>
                <a:ea typeface="Times New Roman"/>
                <a:cs typeface="Arial" panose="020B0604020202020204" pitchFamily="34" charset="0"/>
              </a:rPr>
              <a:t>Trial Employment End Date </a:t>
            </a:r>
            <a:r>
              <a:rPr lang="en-US" sz="1100" kern="0" dirty="0">
                <a:solidFill>
                  <a:srgbClr val="000000"/>
                </a:solidFill>
                <a:latin typeface="Arial" panose="020B0604020202020204" pitchFamily="34" charset="0"/>
                <a:ea typeface="Times New Roman"/>
                <a:cs typeface="Arial" panose="020B0604020202020204" pitchFamily="34" charset="0"/>
              </a:rPr>
              <a:t>if applicable.  </a:t>
            </a:r>
          </a:p>
        </p:txBody>
      </p:sp>
      <p:cxnSp>
        <p:nvCxnSpPr>
          <p:cNvPr id="6" name="Straight Arrow Connector 5"/>
          <p:cNvCxnSpPr/>
          <p:nvPr/>
        </p:nvCxnSpPr>
        <p:spPr>
          <a:xfrm flipH="1">
            <a:off x="5778649" y="4662149"/>
            <a:ext cx="618076" cy="499104"/>
          </a:xfrm>
          <a:prstGeom prst="straightConnector1">
            <a:avLst/>
          </a:prstGeom>
          <a:solidFill>
            <a:srgbClr val="BEB6AF"/>
          </a:solidFill>
          <a:ln w="25400" cap="sq" cmpd="sng" algn="ctr">
            <a:solidFill>
              <a:srgbClr val="0064A4"/>
            </a:solidFill>
            <a:prstDash val="solid"/>
            <a:tailEnd type="triangle" w="lg" len="lg"/>
          </a:ln>
          <a:effectLst/>
        </p:spPr>
      </p:cxnSp>
      <p:sp>
        <p:nvSpPr>
          <p:cNvPr id="15" name="Line Callout 1 14"/>
          <p:cNvSpPr/>
          <p:nvPr/>
        </p:nvSpPr>
        <p:spPr>
          <a:xfrm flipH="1">
            <a:off x="2906294" y="2081164"/>
            <a:ext cx="2463232" cy="354913"/>
          </a:xfrm>
          <a:prstGeom prst="borderCallout1">
            <a:avLst>
              <a:gd name="adj1" fmla="val 97986"/>
              <a:gd name="adj2" fmla="val 62226"/>
              <a:gd name="adj3" fmla="val 324752"/>
              <a:gd name="adj4" fmla="val 27062"/>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b="1" kern="0" dirty="0">
                <a:solidFill>
                  <a:srgbClr val="000000"/>
                </a:solidFill>
                <a:latin typeface="Arial" panose="020B0604020202020204" pitchFamily="34" charset="0"/>
                <a:ea typeface="Times New Roman"/>
                <a:cs typeface="Arial" panose="020B0604020202020204" pitchFamily="34" charset="0"/>
              </a:rPr>
              <a:t>ERIT/ Phased Retirement End Date </a:t>
            </a:r>
            <a:r>
              <a:rPr lang="en-US" sz="1100" kern="0" dirty="0">
                <a:solidFill>
                  <a:srgbClr val="000000"/>
                </a:solidFill>
                <a:latin typeface="Arial" panose="020B0604020202020204" pitchFamily="34" charset="0"/>
                <a:ea typeface="Times New Roman"/>
                <a:cs typeface="Arial" panose="020B0604020202020204" pitchFamily="34" charset="0"/>
              </a:rPr>
              <a:t>should be left blank. </a:t>
            </a:r>
          </a:p>
        </p:txBody>
      </p:sp>
      <p:sp>
        <p:nvSpPr>
          <p:cNvPr id="17" name="Rectangle 16"/>
          <p:cNvSpPr>
            <a:spLocks noChangeArrowheads="1"/>
          </p:cNvSpPr>
          <p:nvPr/>
        </p:nvSpPr>
        <p:spPr bwMode="auto">
          <a:xfrm>
            <a:off x="1657350" y="3467100"/>
            <a:ext cx="5713492" cy="215232"/>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defRPr/>
            </a:pPr>
            <a:endParaRPr lang="en-US" kern="0" dirty="0">
              <a:solidFill>
                <a:sysClr val="windowText" lastClr="000000"/>
              </a:solidFill>
            </a:endParaRPr>
          </a:p>
        </p:txBody>
      </p:sp>
      <p:sp>
        <p:nvSpPr>
          <p:cNvPr id="18" name="Line Callout 1 17"/>
          <p:cNvSpPr/>
          <p:nvPr/>
        </p:nvSpPr>
        <p:spPr>
          <a:xfrm flipH="1">
            <a:off x="6396724" y="4451492"/>
            <a:ext cx="2463232" cy="1576320"/>
          </a:xfrm>
          <a:prstGeom prst="borderCallout1">
            <a:avLst>
              <a:gd name="adj1" fmla="val 2061"/>
              <a:gd name="adj2" fmla="val 37601"/>
              <a:gd name="adj3" fmla="val -53931"/>
              <a:gd name="adj4" fmla="val 59645"/>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b="1" kern="0" dirty="0">
                <a:solidFill>
                  <a:srgbClr val="000000"/>
                </a:solidFill>
                <a:latin typeface="Arial" panose="020B0604020202020204" pitchFamily="34" charset="0"/>
                <a:ea typeface="Times New Roman"/>
                <a:cs typeface="Arial" panose="020B0604020202020204" pitchFamily="34" charset="0"/>
              </a:rPr>
              <a:t>Location Use Type </a:t>
            </a:r>
            <a:r>
              <a:rPr lang="en-US" sz="1100" kern="0" dirty="0">
                <a:solidFill>
                  <a:srgbClr val="000000"/>
                </a:solidFill>
                <a:latin typeface="Arial" panose="020B0604020202020204" pitchFamily="34" charset="0"/>
                <a:ea typeface="Times New Roman"/>
                <a:cs typeface="Arial" panose="020B0604020202020204" pitchFamily="34" charset="0"/>
              </a:rPr>
              <a:t>and associated </a:t>
            </a:r>
            <a:r>
              <a:rPr lang="en-US" sz="1100" b="1" kern="0" dirty="0">
                <a:solidFill>
                  <a:srgbClr val="000000"/>
                </a:solidFill>
                <a:latin typeface="Arial" panose="020B0604020202020204" pitchFamily="34" charset="0"/>
                <a:ea typeface="Times New Roman"/>
                <a:cs typeface="Arial" panose="020B0604020202020204" pitchFamily="34" charset="0"/>
              </a:rPr>
              <a:t>End Date </a:t>
            </a:r>
            <a:r>
              <a:rPr lang="en-US" sz="1100" kern="0" dirty="0">
                <a:solidFill>
                  <a:srgbClr val="000000"/>
                </a:solidFill>
                <a:latin typeface="Arial" panose="020B0604020202020204" pitchFamily="34" charset="0"/>
                <a:ea typeface="Times New Roman"/>
                <a:cs typeface="Arial" panose="020B0604020202020204" pitchFamily="34" charset="0"/>
              </a:rPr>
              <a:t>are optional fields designed for local reporting use only. They fulfill the requirement for locations to track end dates per job record that may relate to funding, etc. An example of this might be setting a reminder for the expiration of contract/grant funds. See below for the list of options available under Location Use type. </a:t>
            </a:r>
          </a:p>
        </p:txBody>
      </p:sp>
      <p:pic>
        <p:nvPicPr>
          <p:cNvPr id="14" name="Picture 13"/>
          <p:cNvPicPr>
            <a:picLocks noChangeAspect="1"/>
          </p:cNvPicPr>
          <p:nvPr/>
        </p:nvPicPr>
        <p:blipFill rotWithShape="1">
          <a:blip r:embed="rId6"/>
          <a:srcRect r="2237"/>
          <a:stretch/>
        </p:blipFill>
        <p:spPr>
          <a:xfrm>
            <a:off x="4614158" y="5437012"/>
            <a:ext cx="1675939" cy="904762"/>
          </a:xfrm>
          <a:prstGeom prst="rect">
            <a:avLst/>
          </a:prstGeom>
          <a:ln w="12700">
            <a:solidFill>
              <a:srgbClr val="0064A4"/>
            </a:solidFill>
          </a:ln>
        </p:spPr>
      </p:pic>
      <p:sp>
        <p:nvSpPr>
          <p:cNvPr id="20" name="TextBox 19"/>
          <p:cNvSpPr txBox="1"/>
          <p:nvPr/>
        </p:nvSpPr>
        <p:spPr>
          <a:xfrm>
            <a:off x="7184073" y="1778375"/>
            <a:ext cx="1824088" cy="261610"/>
          </a:xfrm>
          <a:prstGeom prst="rect">
            <a:avLst/>
          </a:prstGeom>
          <a:solidFill>
            <a:schemeClr val="accent1"/>
          </a:solidFill>
        </p:spPr>
        <p:txBody>
          <a:bodyPr wrap="square" rtlCol="0">
            <a:spAutoFit/>
          </a:bodyPr>
          <a:lstStyle/>
          <a:p>
            <a:r>
              <a:rPr lang="en-US" sz="1100" dirty="0">
                <a:solidFill>
                  <a:schemeClr val="bg1"/>
                </a:solidFill>
              </a:rPr>
              <a:t>Probation Code </a:t>
            </a:r>
          </a:p>
        </p:txBody>
      </p:sp>
      <p:sp>
        <p:nvSpPr>
          <p:cNvPr id="22" name="TextBox 21"/>
          <p:cNvSpPr txBox="1"/>
          <p:nvPr/>
        </p:nvSpPr>
        <p:spPr>
          <a:xfrm>
            <a:off x="4614159" y="5169457"/>
            <a:ext cx="1675939" cy="261610"/>
          </a:xfrm>
          <a:prstGeom prst="rect">
            <a:avLst/>
          </a:prstGeom>
          <a:solidFill>
            <a:schemeClr val="accent1"/>
          </a:solidFill>
        </p:spPr>
        <p:txBody>
          <a:bodyPr wrap="square" rtlCol="0">
            <a:spAutoFit/>
          </a:bodyPr>
          <a:lstStyle/>
          <a:p>
            <a:r>
              <a:rPr lang="en-US" sz="1100" dirty="0">
                <a:solidFill>
                  <a:schemeClr val="bg1"/>
                </a:solidFill>
              </a:rPr>
              <a:t>Location Use Type</a:t>
            </a:r>
          </a:p>
        </p:txBody>
      </p:sp>
      <p:cxnSp>
        <p:nvCxnSpPr>
          <p:cNvPr id="23" name="Straight Arrow Connector 22"/>
          <p:cNvCxnSpPr/>
          <p:nvPr/>
        </p:nvCxnSpPr>
        <p:spPr>
          <a:xfrm>
            <a:off x="6741766" y="1866618"/>
            <a:ext cx="490094" cy="633206"/>
          </a:xfrm>
          <a:prstGeom prst="straightConnector1">
            <a:avLst/>
          </a:prstGeom>
          <a:solidFill>
            <a:srgbClr val="BEB6AF"/>
          </a:solidFill>
          <a:ln w="25400" cap="sq" cmpd="sng" algn="ctr">
            <a:solidFill>
              <a:srgbClr val="0064A4"/>
            </a:solidFill>
            <a:prstDash val="solid"/>
            <a:tailEnd type="triangle" w="lg" len="lg"/>
          </a:ln>
          <a:effectLst/>
        </p:spPr>
      </p:cxnSp>
      <p:sp>
        <p:nvSpPr>
          <p:cNvPr id="25" name="Line Callout 1 24"/>
          <p:cNvSpPr/>
          <p:nvPr/>
        </p:nvSpPr>
        <p:spPr>
          <a:xfrm flipH="1">
            <a:off x="66223" y="3040199"/>
            <a:ext cx="1338816" cy="875747"/>
          </a:xfrm>
          <a:prstGeom prst="borderCallout1">
            <a:avLst>
              <a:gd name="adj1" fmla="val 75518"/>
              <a:gd name="adj2" fmla="val -1135"/>
              <a:gd name="adj3" fmla="val 81581"/>
              <a:gd name="adj4" fmla="val -27045"/>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b="1" kern="0" dirty="0">
                <a:solidFill>
                  <a:srgbClr val="000000"/>
                </a:solidFill>
                <a:latin typeface="Arial" panose="020B0604020202020204" pitchFamily="34" charset="0"/>
                <a:ea typeface="Times New Roman"/>
                <a:cs typeface="Arial" panose="020B0604020202020204" pitchFamily="34" charset="0"/>
              </a:rPr>
              <a:t>Alternate Work Week </a:t>
            </a:r>
            <a:r>
              <a:rPr lang="en-US" sz="1100" kern="0" dirty="0">
                <a:solidFill>
                  <a:srgbClr val="000000"/>
                </a:solidFill>
                <a:latin typeface="Arial" panose="020B0604020202020204" pitchFamily="34" charset="0"/>
                <a:ea typeface="Times New Roman"/>
                <a:cs typeface="Arial" panose="020B0604020202020204" pitchFamily="34" charset="0"/>
              </a:rPr>
              <a:t>displays any alternate schedule the employee is working. </a:t>
            </a:r>
          </a:p>
        </p:txBody>
      </p:sp>
      <p:sp>
        <p:nvSpPr>
          <p:cNvPr id="26" name="Line Callout 1 25"/>
          <p:cNvSpPr/>
          <p:nvPr/>
        </p:nvSpPr>
        <p:spPr>
          <a:xfrm flipH="1">
            <a:off x="2384907" y="5375433"/>
            <a:ext cx="2018924" cy="652379"/>
          </a:xfrm>
          <a:prstGeom prst="borderCallout1">
            <a:avLst>
              <a:gd name="adj1" fmla="val 1376"/>
              <a:gd name="adj2" fmla="val 97390"/>
              <a:gd name="adj3" fmla="val -72344"/>
              <a:gd name="adj4" fmla="val 97423"/>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b="1" kern="0" dirty="0">
                <a:solidFill>
                  <a:srgbClr val="000000"/>
                </a:solidFill>
                <a:latin typeface="Arial" panose="020B0604020202020204" pitchFamily="34" charset="0"/>
                <a:ea typeface="Times New Roman"/>
                <a:cs typeface="Arial" panose="020B0604020202020204" pitchFamily="34" charset="0"/>
              </a:rPr>
              <a:t>Salary Administration Plan </a:t>
            </a:r>
            <a:r>
              <a:rPr lang="en-US" sz="1100" kern="0" dirty="0">
                <a:solidFill>
                  <a:srgbClr val="000000"/>
                </a:solidFill>
                <a:latin typeface="Arial" panose="020B0604020202020204" pitchFamily="34" charset="0"/>
                <a:ea typeface="Times New Roman"/>
                <a:cs typeface="Arial" panose="020B0604020202020204" pitchFamily="34" charset="0"/>
              </a:rPr>
              <a:t>and </a:t>
            </a:r>
            <a:r>
              <a:rPr lang="en-US" sz="1100" b="1" kern="0" dirty="0">
                <a:solidFill>
                  <a:srgbClr val="000000"/>
                </a:solidFill>
                <a:latin typeface="Arial" panose="020B0604020202020204" pitchFamily="34" charset="0"/>
                <a:ea typeface="Times New Roman"/>
                <a:cs typeface="Arial" panose="020B0604020202020204" pitchFamily="34" charset="0"/>
              </a:rPr>
              <a:t>Salary Grade </a:t>
            </a:r>
            <a:r>
              <a:rPr lang="en-US" sz="1100" kern="0" dirty="0">
                <a:solidFill>
                  <a:srgbClr val="000000"/>
                </a:solidFill>
                <a:latin typeface="Arial" panose="020B0604020202020204" pitchFamily="34" charset="0"/>
                <a:ea typeface="Times New Roman"/>
                <a:cs typeface="Arial" panose="020B0604020202020204" pitchFamily="34" charset="0"/>
              </a:rPr>
              <a:t>default from position. The Step can be entered manually for staff. </a:t>
            </a:r>
          </a:p>
        </p:txBody>
      </p:sp>
      <p:sp>
        <p:nvSpPr>
          <p:cNvPr id="27" name="Rectangle 26"/>
          <p:cNvSpPr>
            <a:spLocks noChangeArrowheads="1"/>
          </p:cNvSpPr>
          <p:nvPr/>
        </p:nvSpPr>
        <p:spPr bwMode="auto">
          <a:xfrm>
            <a:off x="1650045" y="4173722"/>
            <a:ext cx="5527700" cy="219270"/>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defRPr/>
            </a:pPr>
            <a:endParaRPr lang="en-US" kern="0" dirty="0">
              <a:solidFill>
                <a:sysClr val="windowText" lastClr="000000"/>
              </a:solidFill>
            </a:endParaRPr>
          </a:p>
        </p:txBody>
      </p:sp>
      <p:sp>
        <p:nvSpPr>
          <p:cNvPr id="28" name="Line Callout 1 27"/>
          <p:cNvSpPr/>
          <p:nvPr/>
        </p:nvSpPr>
        <p:spPr>
          <a:xfrm flipH="1">
            <a:off x="96688" y="4141056"/>
            <a:ext cx="1338816" cy="959961"/>
          </a:xfrm>
          <a:prstGeom prst="borderCallout1">
            <a:avLst>
              <a:gd name="adj1" fmla="val 51182"/>
              <a:gd name="adj2" fmla="val -341"/>
              <a:gd name="adj3" fmla="val 15183"/>
              <a:gd name="adj4" fmla="val -13111"/>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050" kern="0" dirty="0">
                <a:solidFill>
                  <a:srgbClr val="000000"/>
                </a:solidFill>
                <a:latin typeface="Arial" panose="020B0604020202020204" pitchFamily="34" charset="0"/>
                <a:ea typeface="Times New Roman"/>
                <a:cs typeface="Arial" panose="020B0604020202020204" pitchFamily="34" charset="0"/>
              </a:rPr>
              <a:t>Select the </a:t>
            </a:r>
            <a:r>
              <a:rPr lang="en-US" sz="1050" b="1" kern="0" dirty="0">
                <a:solidFill>
                  <a:srgbClr val="000000"/>
                </a:solidFill>
                <a:latin typeface="Arial" panose="020B0604020202020204" pitchFamily="34" charset="0"/>
                <a:ea typeface="Times New Roman"/>
                <a:cs typeface="Arial" panose="020B0604020202020204" pitchFamily="34" charset="0"/>
              </a:rPr>
              <a:t>Review Type </a:t>
            </a:r>
            <a:r>
              <a:rPr lang="en-US" sz="1050" kern="0" dirty="0">
                <a:solidFill>
                  <a:srgbClr val="000000"/>
                </a:solidFill>
                <a:latin typeface="Arial" panose="020B0604020202020204" pitchFamily="34" charset="0"/>
                <a:ea typeface="Times New Roman"/>
                <a:cs typeface="Arial" panose="020B0604020202020204" pitchFamily="34" charset="0"/>
              </a:rPr>
              <a:t>for which the employee is eligible. See below for the list of available review types.  </a:t>
            </a:r>
          </a:p>
        </p:txBody>
      </p:sp>
      <p:pic>
        <p:nvPicPr>
          <p:cNvPr id="24" name="Picture 23"/>
          <p:cNvPicPr>
            <a:picLocks noChangeAspect="1"/>
          </p:cNvPicPr>
          <p:nvPr/>
        </p:nvPicPr>
        <p:blipFill rotWithShape="1">
          <a:blip r:embed="rId7"/>
          <a:srcRect l="1960"/>
          <a:stretch/>
        </p:blipFill>
        <p:spPr>
          <a:xfrm>
            <a:off x="96688" y="5447992"/>
            <a:ext cx="1811405" cy="790476"/>
          </a:xfrm>
          <a:prstGeom prst="rect">
            <a:avLst/>
          </a:prstGeom>
          <a:ln>
            <a:solidFill>
              <a:srgbClr val="0064A4"/>
            </a:solidFill>
          </a:ln>
        </p:spPr>
      </p:pic>
      <p:sp>
        <p:nvSpPr>
          <p:cNvPr id="31" name="TextBox 30"/>
          <p:cNvSpPr txBox="1"/>
          <p:nvPr/>
        </p:nvSpPr>
        <p:spPr>
          <a:xfrm>
            <a:off x="96688" y="5176873"/>
            <a:ext cx="1811405" cy="261610"/>
          </a:xfrm>
          <a:prstGeom prst="rect">
            <a:avLst/>
          </a:prstGeom>
          <a:solidFill>
            <a:schemeClr val="accent1"/>
          </a:solidFill>
        </p:spPr>
        <p:txBody>
          <a:bodyPr wrap="square" rtlCol="0">
            <a:spAutoFit/>
          </a:bodyPr>
          <a:lstStyle/>
          <a:p>
            <a:r>
              <a:rPr lang="en-US" sz="1100" dirty="0">
                <a:solidFill>
                  <a:schemeClr val="bg1"/>
                </a:solidFill>
              </a:rPr>
              <a:t>Review Types</a:t>
            </a:r>
          </a:p>
        </p:txBody>
      </p:sp>
      <p:cxnSp>
        <p:nvCxnSpPr>
          <p:cNvPr id="32" name="Straight Arrow Connector 31"/>
          <p:cNvCxnSpPr>
            <a:stCxn id="28" idx="2"/>
          </p:cNvCxnSpPr>
          <p:nvPr/>
        </p:nvCxnSpPr>
        <p:spPr>
          <a:xfrm>
            <a:off x="1435504" y="4621037"/>
            <a:ext cx="222479" cy="540216"/>
          </a:xfrm>
          <a:prstGeom prst="straightConnector1">
            <a:avLst/>
          </a:prstGeom>
          <a:solidFill>
            <a:srgbClr val="BEB6AF"/>
          </a:solidFill>
          <a:ln w="25400" cap="sq" cmpd="sng" algn="ctr">
            <a:solidFill>
              <a:srgbClr val="0064A4"/>
            </a:solidFill>
            <a:prstDash val="solid"/>
            <a:tailEnd type="triangle" w="lg" len="lg"/>
          </a:ln>
          <a:effectLst/>
        </p:spPr>
      </p:cxnSp>
      <p:sp>
        <p:nvSpPr>
          <p:cNvPr id="29" name="Rectangle 28"/>
          <p:cNvSpPr>
            <a:spLocks noChangeArrowheads="1"/>
          </p:cNvSpPr>
          <p:nvPr/>
        </p:nvSpPr>
        <p:spPr bwMode="auto">
          <a:xfrm>
            <a:off x="1908093" y="2887012"/>
            <a:ext cx="5098882" cy="207405"/>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defRPr/>
            </a:pPr>
            <a:endParaRPr lang="en-US" kern="0" dirty="0">
              <a:solidFill>
                <a:sysClr val="windowText" lastClr="000000"/>
              </a:solidFill>
            </a:endParaRPr>
          </a:p>
        </p:txBody>
      </p:sp>
    </p:spTree>
    <p:custDataLst>
      <p:tags r:id="rId1"/>
    </p:custDataLst>
    <p:extLst>
      <p:ext uri="{BB962C8B-B14F-4D97-AF65-F5344CB8AC3E}">
        <p14:creationId xmlns:p14="http://schemas.microsoft.com/office/powerpoint/2010/main" val="120537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par>
                                <p:cTn id="48" presetID="1"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50" presetID="1"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52" presetID="1"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P spid="18" grpId="0" animBg="1"/>
      <p:bldP spid="20" grpId="0" animBg="1"/>
      <p:bldP spid="22" grpId="0" animBg="1"/>
      <p:bldP spid="25" grpId="0" animBg="1"/>
      <p:bldP spid="26" grpId="0" animBg="1"/>
      <p:bldP spid="28" grpId="0" animBg="1"/>
      <p:bldP spid="3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skalimo\AppData\Local\Temp\SNAGHTMLb46ef6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319" y="3505962"/>
            <a:ext cx="7372350" cy="1047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 y="40224"/>
            <a:ext cx="9403306"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Full Hire Template – Job Data Page </a:t>
            </a:r>
            <a:r>
              <a:rPr lang="en-US" sz="2800" b="1" dirty="0" smtClean="0">
                <a:solidFill>
                  <a:srgbClr val="1E4386"/>
                </a:solidFill>
                <a:latin typeface="Arial" panose="020B0604020202020204" pitchFamily="34" charset="0"/>
                <a:cs typeface="Arial" panose="020B0604020202020204" pitchFamily="34" charset="0"/>
              </a:rPr>
              <a:t>(Acad.)</a:t>
            </a:r>
            <a:endParaRPr lang="en-US" sz="2800" b="1" dirty="0">
              <a:solidFill>
                <a:srgbClr val="1E4386"/>
              </a:solidFill>
              <a:latin typeface="Arial" panose="020B0604020202020204" pitchFamily="34" charset="0"/>
              <a:cs typeface="Arial" panose="020B0604020202020204" pitchFamily="34" charset="0"/>
            </a:endParaRPr>
          </a:p>
        </p:txBody>
      </p:sp>
      <p:sp>
        <p:nvSpPr>
          <p:cNvPr id="7" name="Text Box 348" descr="5%"/>
          <p:cNvSpPr txBox="1">
            <a:spLocks noChangeArrowheads="1"/>
          </p:cNvSpPr>
          <p:nvPr/>
        </p:nvSpPr>
        <p:spPr bwMode="auto">
          <a:xfrm>
            <a:off x="504965" y="1092313"/>
            <a:ext cx="7883520" cy="556382"/>
          </a:xfrm>
          <a:prstGeom prst="rect">
            <a:avLst/>
          </a:prstGeom>
          <a:solidFill>
            <a:schemeClr val="accent2">
              <a:lumMod val="40000"/>
              <a:lumOff val="60000"/>
            </a:schemeClr>
          </a:solidFill>
          <a:ln w="25400">
            <a:solidFill>
              <a:schemeClr val="tx1"/>
            </a:solidFill>
          </a:ln>
          <a:extLst/>
        </p:spPr>
        <p:txBody>
          <a:bodyPr rot="0" vert="horz" wrap="square" lIns="91440" tIns="91440" rIns="91440" bIns="45720" anchor="t" anchorCtr="0" upright="1">
            <a:noAutofit/>
          </a:bodyPr>
          <a:lstStyle>
            <a:defPPr>
              <a:defRPr lang="en-US"/>
            </a:defPPr>
            <a:lvl1pPr>
              <a:spcBef>
                <a:spcPts val="600"/>
              </a:spcBef>
              <a:defRPr sz="1100" b="0">
                <a:latin typeface="Arial" panose="020B0604020202020204" pitchFamily="34" charset="0"/>
                <a:ea typeface="Times New Roman"/>
                <a:cs typeface="Arial" panose="020B0604020202020204" pitchFamily="34" charset="0"/>
              </a:defRPr>
            </a:lvl1pPr>
          </a:lstStyle>
          <a:p>
            <a:r>
              <a:rPr lang="en-US" sz="1200" dirty="0"/>
              <a:t>The example below shows the </a:t>
            </a:r>
            <a:r>
              <a:rPr lang="en-US" sz="1200" b="1" dirty="0"/>
              <a:t>UC Job Data Section </a:t>
            </a:r>
            <a:r>
              <a:rPr lang="en-US" sz="1200" dirty="0"/>
              <a:t>for an Academic full hire. For more information and detailed steps for the academic hire see the UPK “</a:t>
            </a:r>
            <a:r>
              <a:rPr lang="en-US" sz="1200" b="1" dirty="0"/>
              <a:t>Initiate Full Hire Template Transaction (</a:t>
            </a:r>
            <a:r>
              <a:rPr lang="en-US" sz="1200" b="1" dirty="0" err="1"/>
              <a:t>Acad</a:t>
            </a:r>
            <a:r>
              <a:rPr lang="en-US" sz="1200" b="1" dirty="0"/>
              <a:t>)</a:t>
            </a:r>
            <a:r>
              <a:rPr lang="en-US" sz="1200" dirty="0"/>
              <a:t>” </a:t>
            </a:r>
          </a:p>
        </p:txBody>
      </p:sp>
      <p:cxnSp>
        <p:nvCxnSpPr>
          <p:cNvPr id="6" name="Straight Arrow Connector 5"/>
          <p:cNvCxnSpPr>
            <a:stCxn id="18" idx="2"/>
          </p:cNvCxnSpPr>
          <p:nvPr/>
        </p:nvCxnSpPr>
        <p:spPr>
          <a:xfrm flipV="1">
            <a:off x="3000374" y="5475018"/>
            <a:ext cx="437441" cy="47075"/>
          </a:xfrm>
          <a:prstGeom prst="straightConnector1">
            <a:avLst/>
          </a:prstGeom>
          <a:solidFill>
            <a:srgbClr val="BEB6AF"/>
          </a:solidFill>
          <a:ln w="25400" cap="sq" cmpd="sng" algn="ctr">
            <a:solidFill>
              <a:srgbClr val="0064A4"/>
            </a:solidFill>
            <a:prstDash val="solid"/>
            <a:tailEnd type="triangle" w="lg" len="lg"/>
          </a:ln>
          <a:effectLst/>
        </p:spPr>
      </p:cxnSp>
      <p:sp>
        <p:nvSpPr>
          <p:cNvPr id="18" name="Line Callout 1 17"/>
          <p:cNvSpPr/>
          <p:nvPr/>
        </p:nvSpPr>
        <p:spPr>
          <a:xfrm flipH="1">
            <a:off x="232011" y="4733933"/>
            <a:ext cx="2768363" cy="1576320"/>
          </a:xfrm>
          <a:prstGeom prst="borderCallout1">
            <a:avLst>
              <a:gd name="adj1" fmla="val -18"/>
              <a:gd name="adj2" fmla="val 41490"/>
              <a:gd name="adj3" fmla="val -20563"/>
              <a:gd name="adj4" fmla="val 15296"/>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b="1" kern="0" dirty="0">
                <a:solidFill>
                  <a:srgbClr val="000000"/>
                </a:solidFill>
                <a:latin typeface="Arial" panose="020B0604020202020204" pitchFamily="34" charset="0"/>
                <a:ea typeface="Times New Roman"/>
                <a:cs typeface="Arial" panose="020B0604020202020204" pitchFamily="34" charset="0"/>
              </a:rPr>
              <a:t>Location Use Type </a:t>
            </a:r>
            <a:r>
              <a:rPr lang="en-US" sz="1100" kern="0" dirty="0">
                <a:solidFill>
                  <a:srgbClr val="000000"/>
                </a:solidFill>
                <a:latin typeface="Arial" panose="020B0604020202020204" pitchFamily="34" charset="0"/>
                <a:ea typeface="Times New Roman"/>
                <a:cs typeface="Arial" panose="020B0604020202020204" pitchFamily="34" charset="0"/>
              </a:rPr>
              <a:t>and associated </a:t>
            </a:r>
            <a:r>
              <a:rPr lang="en-US" sz="1100" b="1" kern="0" dirty="0">
                <a:solidFill>
                  <a:srgbClr val="000000"/>
                </a:solidFill>
                <a:latin typeface="Arial" panose="020B0604020202020204" pitchFamily="34" charset="0"/>
                <a:ea typeface="Times New Roman"/>
                <a:cs typeface="Arial" panose="020B0604020202020204" pitchFamily="34" charset="0"/>
              </a:rPr>
              <a:t>End Date</a:t>
            </a:r>
            <a:r>
              <a:rPr lang="en-US" sz="1100" kern="0" dirty="0">
                <a:solidFill>
                  <a:srgbClr val="000000"/>
                </a:solidFill>
                <a:latin typeface="Arial" panose="020B0604020202020204" pitchFamily="34" charset="0"/>
                <a:ea typeface="Times New Roman"/>
                <a:cs typeface="Arial" panose="020B0604020202020204" pitchFamily="34" charset="0"/>
              </a:rPr>
              <a:t> are optional fields designed for local reporting use only. They fulfill the requirement for locations to track end dates per job record that may relate to funding, etc. An example of this might be setting a reminder for the expiration of contract/grant funds. See right for the list of options available under Location Use type. </a:t>
            </a:r>
          </a:p>
        </p:txBody>
      </p:sp>
      <p:pic>
        <p:nvPicPr>
          <p:cNvPr id="14" name="Picture 13"/>
          <p:cNvPicPr>
            <a:picLocks noChangeAspect="1"/>
          </p:cNvPicPr>
          <p:nvPr/>
        </p:nvPicPr>
        <p:blipFill rotWithShape="1">
          <a:blip r:embed="rId5"/>
          <a:srcRect r="2237"/>
          <a:stretch/>
        </p:blipFill>
        <p:spPr>
          <a:xfrm>
            <a:off x="3468629" y="5407322"/>
            <a:ext cx="1675939" cy="904762"/>
          </a:xfrm>
          <a:prstGeom prst="rect">
            <a:avLst/>
          </a:prstGeom>
          <a:ln w="12700">
            <a:solidFill>
              <a:srgbClr val="0064A4"/>
            </a:solidFill>
          </a:ln>
        </p:spPr>
      </p:pic>
      <p:sp>
        <p:nvSpPr>
          <p:cNvPr id="22" name="TextBox 21"/>
          <p:cNvSpPr txBox="1"/>
          <p:nvPr/>
        </p:nvSpPr>
        <p:spPr>
          <a:xfrm>
            <a:off x="3468630" y="5139767"/>
            <a:ext cx="1675939" cy="261610"/>
          </a:xfrm>
          <a:prstGeom prst="rect">
            <a:avLst/>
          </a:prstGeom>
          <a:solidFill>
            <a:schemeClr val="accent1"/>
          </a:solidFill>
        </p:spPr>
        <p:txBody>
          <a:bodyPr wrap="square" rtlCol="0">
            <a:spAutoFit/>
          </a:bodyPr>
          <a:lstStyle/>
          <a:p>
            <a:r>
              <a:rPr lang="en-US" sz="1100" dirty="0">
                <a:solidFill>
                  <a:schemeClr val="bg1"/>
                </a:solidFill>
              </a:rPr>
              <a:t>Location Use Type</a:t>
            </a:r>
          </a:p>
        </p:txBody>
      </p:sp>
      <p:sp>
        <p:nvSpPr>
          <p:cNvPr id="29" name="Line Callout 1 28"/>
          <p:cNvSpPr/>
          <p:nvPr/>
        </p:nvSpPr>
        <p:spPr>
          <a:xfrm flipH="1">
            <a:off x="2773537" y="2234749"/>
            <a:ext cx="2676254" cy="685159"/>
          </a:xfrm>
          <a:prstGeom prst="borderCallout1">
            <a:avLst>
              <a:gd name="adj1" fmla="val 105890"/>
              <a:gd name="adj2" fmla="val 79303"/>
              <a:gd name="adj3" fmla="val 234774"/>
              <a:gd name="adj4" fmla="val 97465"/>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200" kern="0" dirty="0">
                <a:solidFill>
                  <a:srgbClr val="000000"/>
                </a:solidFill>
                <a:latin typeface="Arial" panose="020B0604020202020204" pitchFamily="34" charset="0"/>
                <a:ea typeface="Times New Roman"/>
                <a:cs typeface="Arial" panose="020B0604020202020204" pitchFamily="34" charset="0"/>
              </a:rPr>
              <a:t>Select the appropriate </a:t>
            </a:r>
            <a:r>
              <a:rPr lang="en-US" sz="1200" b="1" kern="0" dirty="0">
                <a:solidFill>
                  <a:srgbClr val="000000"/>
                </a:solidFill>
                <a:latin typeface="Arial" panose="020B0604020202020204" pitchFamily="34" charset="0"/>
                <a:ea typeface="Times New Roman"/>
                <a:cs typeface="Arial" panose="020B0604020202020204" pitchFamily="34" charset="0"/>
              </a:rPr>
              <a:t>Academic Duration of Appt. </a:t>
            </a:r>
            <a:r>
              <a:rPr lang="en-US" sz="1200" kern="0" dirty="0">
                <a:solidFill>
                  <a:srgbClr val="000000"/>
                </a:solidFill>
                <a:latin typeface="Arial" panose="020B0604020202020204" pitchFamily="34" charset="0"/>
                <a:ea typeface="Times New Roman"/>
                <a:cs typeface="Arial" panose="020B0604020202020204" pitchFamily="34" charset="0"/>
              </a:rPr>
              <a:t>from the list. See left for the list of available duration types. </a:t>
            </a:r>
          </a:p>
        </p:txBody>
      </p:sp>
      <p:pic>
        <p:nvPicPr>
          <p:cNvPr id="12" name="Picture 11"/>
          <p:cNvPicPr>
            <a:picLocks noChangeAspect="1"/>
          </p:cNvPicPr>
          <p:nvPr/>
        </p:nvPicPr>
        <p:blipFill rotWithShape="1">
          <a:blip r:embed="rId6"/>
          <a:srcRect l="1710" b="2980"/>
          <a:stretch/>
        </p:blipFill>
        <p:spPr>
          <a:xfrm>
            <a:off x="542974" y="2345426"/>
            <a:ext cx="1881540" cy="887036"/>
          </a:xfrm>
          <a:prstGeom prst="rect">
            <a:avLst/>
          </a:prstGeom>
          <a:ln>
            <a:solidFill>
              <a:srgbClr val="0064A4"/>
            </a:solidFill>
          </a:ln>
        </p:spPr>
      </p:pic>
      <p:sp>
        <p:nvSpPr>
          <p:cNvPr id="30" name="TextBox 29"/>
          <p:cNvSpPr txBox="1"/>
          <p:nvPr/>
        </p:nvSpPr>
        <p:spPr>
          <a:xfrm>
            <a:off x="542974" y="2071198"/>
            <a:ext cx="1881540" cy="261610"/>
          </a:xfrm>
          <a:prstGeom prst="rect">
            <a:avLst/>
          </a:prstGeom>
          <a:solidFill>
            <a:schemeClr val="accent1"/>
          </a:solidFill>
        </p:spPr>
        <p:txBody>
          <a:bodyPr wrap="square" rtlCol="0">
            <a:spAutoFit/>
          </a:bodyPr>
          <a:lstStyle/>
          <a:p>
            <a:r>
              <a:rPr lang="en-US" sz="1100" dirty="0">
                <a:solidFill>
                  <a:schemeClr val="bg1"/>
                </a:solidFill>
              </a:rPr>
              <a:t>Academic Duration of Appt. </a:t>
            </a:r>
          </a:p>
        </p:txBody>
      </p:sp>
      <p:cxnSp>
        <p:nvCxnSpPr>
          <p:cNvPr id="33" name="Straight Arrow Connector 32"/>
          <p:cNvCxnSpPr>
            <a:stCxn id="29" idx="0"/>
          </p:cNvCxnSpPr>
          <p:nvPr/>
        </p:nvCxnSpPr>
        <p:spPr>
          <a:xfrm flipH="1">
            <a:off x="2424515" y="2577329"/>
            <a:ext cx="349022" cy="73873"/>
          </a:xfrm>
          <a:prstGeom prst="straightConnector1">
            <a:avLst/>
          </a:prstGeom>
          <a:solidFill>
            <a:srgbClr val="BEB6AF"/>
          </a:solidFill>
          <a:ln w="25400" cap="sq" cmpd="sng" algn="ctr">
            <a:solidFill>
              <a:srgbClr val="0064A4"/>
            </a:solidFill>
            <a:prstDash val="solid"/>
            <a:tailEnd type="triangle" w="lg" len="lg"/>
          </a:ln>
          <a:effectLst/>
        </p:spPr>
      </p:cxnSp>
      <p:sp>
        <p:nvSpPr>
          <p:cNvPr id="35" name="Line Callout 1 34"/>
          <p:cNvSpPr/>
          <p:nvPr>
            <p:extLst>
              <p:ext uri="{D42A27DB-BD31-4B8C-83A1-F6EECF244321}">
                <p14:modId xmlns:p14="http://schemas.microsoft.com/office/powerpoint/2010/main" val="3138351894"/>
              </p:ext>
            </p:extLst>
          </p:nvPr>
        </p:nvSpPr>
        <p:spPr>
          <a:xfrm flipH="1">
            <a:off x="5285289" y="4762147"/>
            <a:ext cx="2463232" cy="428138"/>
          </a:xfrm>
          <a:prstGeom prst="borderCallout1">
            <a:avLst>
              <a:gd name="adj1" fmla="val 3088"/>
              <a:gd name="adj2" fmla="val 88192"/>
              <a:gd name="adj3" fmla="val -51816"/>
              <a:gd name="adj4" fmla="val 88554"/>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If applicable use this field to enter </a:t>
            </a:r>
            <a:r>
              <a:rPr lang="en-US" sz="1100" b="1" kern="0" dirty="0">
                <a:solidFill>
                  <a:srgbClr val="000000"/>
                </a:solidFill>
                <a:latin typeface="Arial" panose="020B0604020202020204" pitchFamily="34" charset="0"/>
                <a:ea typeface="Times New Roman"/>
                <a:cs typeface="Arial" panose="020B0604020202020204" pitchFamily="34" charset="0"/>
              </a:rPr>
              <a:t>Post Docs Anniversary Date</a:t>
            </a:r>
            <a:r>
              <a:rPr lang="en-US" sz="1100" kern="0" dirty="0">
                <a:solidFill>
                  <a:srgbClr val="000000"/>
                </a:solidFill>
                <a:latin typeface="Arial" panose="020B0604020202020204" pitchFamily="34" charset="0"/>
                <a:ea typeface="Times New Roman"/>
                <a:cs typeface="Arial" panose="020B0604020202020204" pitchFamily="34" charset="0"/>
              </a:rPr>
              <a:t>. </a:t>
            </a:r>
          </a:p>
        </p:txBody>
      </p:sp>
    </p:spTree>
    <p:custDataLst>
      <p:tags r:id="rId1"/>
    </p:custDataLst>
    <p:extLst>
      <p:ext uri="{BB962C8B-B14F-4D97-AF65-F5344CB8AC3E}">
        <p14:creationId xmlns:p14="http://schemas.microsoft.com/office/powerpoint/2010/main" val="424363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8" presetID="1"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0" presetID="1"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9" grpId="0" animBg="1"/>
      <p:bldP spid="30"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Autofit/>
          </a:bodyPr>
          <a:lstStyle/>
          <a:p>
            <a:r>
              <a:rPr lang="en-US" dirty="0">
                <a:solidFill>
                  <a:srgbClr val="1E4386"/>
                </a:solidFill>
              </a:rPr>
              <a:t>Key Concepts &amp; Vocabulary </a:t>
            </a:r>
          </a:p>
        </p:txBody>
      </p:sp>
      <p:graphicFrame>
        <p:nvGraphicFramePr>
          <p:cNvPr id="6" name="Table 5">
            <a:extLst>
              <a:ext uri="{FF2B5EF4-FFF2-40B4-BE49-F238E27FC236}">
                <a16:creationId xmlns:a16="http://schemas.microsoft.com/office/drawing/2014/main" id="{AC60592F-5745-E649-B205-BEA491083854}"/>
              </a:ext>
            </a:extLst>
          </p:cNvPr>
          <p:cNvGraphicFramePr>
            <a:graphicFrameLocks noGrp="1"/>
          </p:cNvGraphicFramePr>
          <p:nvPr>
            <p:extLst>
              <p:ext uri="{D42A27DB-BD31-4B8C-83A1-F6EECF244321}">
                <p14:modId xmlns:p14="http://schemas.microsoft.com/office/powerpoint/2010/main" val="4175460316"/>
              </p:ext>
            </p:extLst>
          </p:nvPr>
        </p:nvGraphicFramePr>
        <p:xfrm>
          <a:off x="349624" y="1218188"/>
          <a:ext cx="8474336" cy="4953943"/>
        </p:xfrm>
        <a:graphic>
          <a:graphicData uri="http://schemas.openxmlformats.org/drawingml/2006/table">
            <a:tbl>
              <a:tblPr firstRow="1" bandRow="1">
                <a:tableStyleId>{5C22544A-7EE6-4342-B048-85BDC9FD1C3A}</a:tableStyleId>
              </a:tblPr>
              <a:tblGrid>
                <a:gridCol w="2501152">
                  <a:extLst>
                    <a:ext uri="{9D8B030D-6E8A-4147-A177-3AD203B41FA5}">
                      <a16:colId xmlns:a16="http://schemas.microsoft.com/office/drawing/2014/main" val="3757434566"/>
                    </a:ext>
                  </a:extLst>
                </a:gridCol>
                <a:gridCol w="5973184">
                  <a:extLst>
                    <a:ext uri="{9D8B030D-6E8A-4147-A177-3AD203B41FA5}">
                      <a16:colId xmlns:a16="http://schemas.microsoft.com/office/drawing/2014/main" val="3685100305"/>
                    </a:ext>
                  </a:extLst>
                </a:gridCol>
              </a:tblGrid>
              <a:tr h="383178">
                <a:tc>
                  <a:txBody>
                    <a:bodyPr/>
                    <a:lstStyle/>
                    <a:p>
                      <a:pPr algn="ctr"/>
                      <a:r>
                        <a:rPr lang="en-US" sz="2400" dirty="0"/>
                        <a:t>UCPath Term</a:t>
                      </a:r>
                    </a:p>
                  </a:txBody>
                  <a:tcPr/>
                </a:tc>
                <a:tc>
                  <a:txBody>
                    <a:bodyPr/>
                    <a:lstStyle/>
                    <a:p>
                      <a:pPr algn="ctr"/>
                      <a:r>
                        <a:rPr lang="en-US" sz="2400" baseline="0" dirty="0"/>
                        <a:t>Definition</a:t>
                      </a:r>
                    </a:p>
                  </a:txBody>
                  <a:tcPr/>
                </a:tc>
                <a:extLst>
                  <a:ext uri="{0D108BD9-81ED-4DB2-BD59-A6C34878D82A}">
                    <a16:rowId xmlns:a16="http://schemas.microsoft.com/office/drawing/2014/main" val="300986910"/>
                  </a:ext>
                </a:extLst>
              </a:tr>
              <a:tr h="776445">
                <a:tc>
                  <a:txBody>
                    <a:bodyPr/>
                    <a:lstStyle/>
                    <a:p>
                      <a:r>
                        <a:rPr lang="en-US" b="1" dirty="0">
                          <a:solidFill>
                            <a:srgbClr val="000000"/>
                          </a:solidFill>
                        </a:rPr>
                        <a:t>Location</a:t>
                      </a:r>
                    </a:p>
                  </a:txBody>
                  <a:tcPr/>
                </a:tc>
                <a:tc>
                  <a:txBody>
                    <a:bodyPr/>
                    <a:lstStyle/>
                    <a:p>
                      <a:r>
                        <a:rPr lang="en-US" sz="1600" baseline="0" dirty="0">
                          <a:solidFill>
                            <a:srgbClr val="000000"/>
                          </a:solidFill>
                        </a:rPr>
                        <a:t>A Location is a University of California (UC) campus and its associated medical center, if applicable. For example, UCI is a Location and includes both the campus and the UCI Medical Center</a:t>
                      </a:r>
                    </a:p>
                  </a:txBody>
                  <a:tcPr/>
                </a:tc>
                <a:extLst>
                  <a:ext uri="{0D108BD9-81ED-4DB2-BD59-A6C34878D82A}">
                    <a16:rowId xmlns:a16="http://schemas.microsoft.com/office/drawing/2014/main" val="3867080660"/>
                  </a:ext>
                </a:extLst>
              </a:tr>
              <a:tr h="1283549">
                <a:tc>
                  <a:txBody>
                    <a:bodyPr/>
                    <a:lstStyle/>
                    <a:p>
                      <a:r>
                        <a:rPr lang="en-US" b="1" dirty="0">
                          <a:solidFill>
                            <a:srgbClr val="000000"/>
                          </a:solidFill>
                        </a:rPr>
                        <a:t>Business Unit</a:t>
                      </a:r>
                    </a:p>
                  </a:txBody>
                  <a:tcPr/>
                </a:tc>
                <a:tc>
                  <a:txBody>
                    <a:bodyPr/>
                    <a:lstStyle/>
                    <a:p>
                      <a:r>
                        <a:rPr lang="en-US" sz="1600" dirty="0">
                          <a:solidFill>
                            <a:srgbClr val="000000"/>
                          </a:solidFill>
                        </a:rPr>
                        <a:t>Each UC campus and medical center is identified by a ‘Business Unit’ which will be used to segregate campus information for reporting and system security access. For example: </a:t>
                      </a:r>
                    </a:p>
                    <a:p>
                      <a:pPr marL="0" indent="0">
                        <a:buNone/>
                      </a:pPr>
                      <a:r>
                        <a:rPr lang="en-US" sz="1600" dirty="0">
                          <a:solidFill>
                            <a:srgbClr val="000000"/>
                          </a:solidFill>
                        </a:rPr>
                        <a:t>	IRCMP = UCI Campus</a:t>
                      </a:r>
                    </a:p>
                    <a:p>
                      <a:pPr marL="0" indent="0">
                        <a:buNone/>
                      </a:pPr>
                      <a:r>
                        <a:rPr lang="en-US" sz="1600" dirty="0">
                          <a:solidFill>
                            <a:srgbClr val="000000"/>
                          </a:solidFill>
                        </a:rPr>
                        <a:t>	IRMED = UCI Medical Center. </a:t>
                      </a:r>
                      <a:endParaRPr lang="en-US" sz="2400" dirty="0">
                        <a:solidFill>
                          <a:srgbClr val="000000"/>
                        </a:solidFill>
                      </a:endParaRPr>
                    </a:p>
                  </a:txBody>
                  <a:tcPr/>
                </a:tc>
                <a:extLst>
                  <a:ext uri="{0D108BD9-81ED-4DB2-BD59-A6C34878D82A}">
                    <a16:rowId xmlns:a16="http://schemas.microsoft.com/office/drawing/2014/main" val="1238663300"/>
                  </a:ext>
                </a:extLst>
              </a:tr>
              <a:tr h="1236561">
                <a:tc>
                  <a:txBody>
                    <a:bodyPr/>
                    <a:lstStyle/>
                    <a:p>
                      <a:r>
                        <a:rPr lang="en-US" b="1" dirty="0">
                          <a:solidFill>
                            <a:srgbClr val="000000"/>
                          </a:solidFill>
                        </a:rPr>
                        <a:t>Approval</a:t>
                      </a:r>
                      <a:r>
                        <a:rPr lang="en-US" b="1" baseline="0" dirty="0">
                          <a:solidFill>
                            <a:srgbClr val="000000"/>
                          </a:solidFill>
                        </a:rPr>
                        <a:t> Workflow Engine (</a:t>
                      </a:r>
                      <a:r>
                        <a:rPr lang="en-US" b="1" dirty="0">
                          <a:solidFill>
                            <a:srgbClr val="000000"/>
                          </a:solidFill>
                        </a:rPr>
                        <a:t>AWE)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rPr>
                        <a:t>Approval Workflow Engine (AWE) systematically routes transactions in UCPath to designated roles (e.g., WFA Approver) for approval at the location. Once these approvals are complete, transactions are either routed to the UCPath Center (UCPC) for finalization or are finalized in UCPath.</a:t>
                      </a:r>
                      <a:endParaRPr lang="en-US" sz="2400" dirty="0">
                        <a:solidFill>
                          <a:srgbClr val="000000"/>
                        </a:solidFill>
                      </a:endParaRPr>
                    </a:p>
                  </a:txBody>
                  <a:tcPr/>
                </a:tc>
                <a:extLst>
                  <a:ext uri="{0D108BD9-81ED-4DB2-BD59-A6C34878D82A}">
                    <a16:rowId xmlns:a16="http://schemas.microsoft.com/office/drawing/2014/main" val="1055929916"/>
                  </a:ext>
                </a:extLst>
              </a:tr>
              <a:tr h="1052503">
                <a:tc>
                  <a:txBody>
                    <a:bodyPr/>
                    <a:lstStyle/>
                    <a:p>
                      <a:r>
                        <a:rPr lang="en-US" b="1" dirty="0">
                          <a:solidFill>
                            <a:srgbClr val="000000"/>
                          </a:solidFill>
                        </a:rPr>
                        <a:t>Contingent Worker (CWR)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rPr>
                        <a:t>Individuals who have a relationship with the University but do not receive pay from the University. </a:t>
                      </a:r>
                    </a:p>
                  </a:txBody>
                  <a:tcPr/>
                </a:tc>
                <a:extLst>
                  <a:ext uri="{0D108BD9-81ED-4DB2-BD59-A6C34878D82A}">
                    <a16:rowId xmlns:a16="http://schemas.microsoft.com/office/drawing/2014/main" val="3039643553"/>
                  </a:ext>
                </a:extLst>
              </a:tr>
            </a:tbl>
          </a:graphicData>
        </a:graphic>
      </p:graphicFrame>
    </p:spTree>
    <p:custDataLst>
      <p:tags r:id="rId1"/>
    </p:custDataLst>
    <p:extLst>
      <p:ext uri="{BB962C8B-B14F-4D97-AF65-F5344CB8AC3E}">
        <p14:creationId xmlns:p14="http://schemas.microsoft.com/office/powerpoint/2010/main" val="40471314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173" y="1961340"/>
            <a:ext cx="6846599" cy="960120"/>
          </a:xfrm>
        </p:spPr>
        <p:txBody>
          <a:bodyPr vert="horz" lIns="91440" tIns="45720" rIns="91440" bIns="45720" rtlCol="0" anchor="ctr">
            <a:noAutofit/>
          </a:bodyPr>
          <a:lstStyle/>
          <a:p>
            <a:pPr algn="l">
              <a:spcBef>
                <a:spcPct val="20000"/>
              </a:spcBef>
              <a:buFont typeface="Arial"/>
            </a:pPr>
            <a:r>
              <a:rPr lang="en-US" sz="5400"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Entering Compensation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472" y="3378886"/>
            <a:ext cx="2622465" cy="2609353"/>
          </a:xfrm>
          <a:prstGeom prst="rect">
            <a:avLst/>
          </a:prstGeom>
        </p:spPr>
      </p:pic>
    </p:spTree>
    <p:custDataLst>
      <p:tags r:id="rId1"/>
    </p:custDataLst>
    <p:extLst>
      <p:ext uri="{BB962C8B-B14F-4D97-AF65-F5344CB8AC3E}">
        <p14:creationId xmlns:p14="http://schemas.microsoft.com/office/powerpoint/2010/main" val="22197328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79109" y="1124211"/>
            <a:ext cx="8785782" cy="5012638"/>
          </a:xfrm>
        </p:spPr>
        <p:txBody>
          <a:bodyPr>
            <a:normAutofit/>
          </a:bodyPr>
          <a:lstStyle/>
          <a:p>
            <a:pPr>
              <a:buClr>
                <a:srgbClr val="09548D"/>
              </a:buClr>
              <a:buFont typeface="Arial" panose="020B0604020202020204" pitchFamily="34" charset="0"/>
              <a:buChar char="♦"/>
            </a:pPr>
            <a:r>
              <a:rPr lang="en-US" sz="2400" dirty="0"/>
              <a:t>Many employees have only one pay </a:t>
            </a:r>
            <a:r>
              <a:rPr lang="en-US" sz="2400" dirty="0" smtClean="0"/>
              <a:t>component, </a:t>
            </a:r>
            <a:r>
              <a:rPr lang="en-US" sz="2400" dirty="0"/>
              <a:t>but others may have components like </a:t>
            </a:r>
            <a:r>
              <a:rPr lang="en-US" sz="2400" b="1" dirty="0"/>
              <a:t>Off Scale </a:t>
            </a:r>
            <a:r>
              <a:rPr lang="en-US" sz="2400" dirty="0"/>
              <a:t>or </a:t>
            </a:r>
            <a:r>
              <a:rPr lang="en-US" sz="2400" b="1" dirty="0"/>
              <a:t>Negotiated/Incentive Components. </a:t>
            </a:r>
          </a:p>
          <a:p>
            <a:pPr>
              <a:buClr>
                <a:srgbClr val="09548D"/>
              </a:buClr>
              <a:buFont typeface="Arial" panose="020B0604020202020204" pitchFamily="34" charset="0"/>
              <a:buChar char="♦"/>
            </a:pPr>
            <a:r>
              <a:rPr lang="en-US" sz="2400" dirty="0"/>
              <a:t>There are certain job codes for which the pay itself is expected to be a flat amount (paid out as additional </a:t>
            </a:r>
            <a:r>
              <a:rPr lang="en-US" sz="2400" dirty="0" smtClean="0"/>
              <a:t>pay via </a:t>
            </a:r>
            <a:r>
              <a:rPr lang="en-US" sz="2400" dirty="0" err="1" smtClean="0"/>
              <a:t>PayPath</a:t>
            </a:r>
            <a:r>
              <a:rPr lang="en-US" sz="2400" dirty="0" smtClean="0"/>
              <a:t> Actions). </a:t>
            </a:r>
          </a:p>
          <a:p>
            <a:pPr lvl="1"/>
            <a:r>
              <a:rPr lang="en-US" sz="2000" dirty="0" smtClean="0"/>
              <a:t>In </a:t>
            </a:r>
            <a:r>
              <a:rPr lang="en-US" sz="2000" dirty="0"/>
              <a:t>these situations, the compensation section in </a:t>
            </a:r>
            <a:r>
              <a:rPr lang="en-US" sz="2000" b="1" dirty="0"/>
              <a:t>Job Data </a:t>
            </a:r>
            <a:r>
              <a:rPr lang="en-US" sz="2000" dirty="0"/>
              <a:t>is left blank. </a:t>
            </a:r>
            <a:endParaRPr lang="en-US" sz="2000" dirty="0" smtClean="0"/>
          </a:p>
          <a:p>
            <a:pPr lvl="1"/>
            <a:r>
              <a:rPr lang="en-US" sz="2000" dirty="0" smtClean="0"/>
              <a:t>This </a:t>
            </a:r>
            <a:r>
              <a:rPr lang="en-US" sz="2000" dirty="0"/>
              <a:t>keeps the employee in a pay group that is considered payable so additional pay can </a:t>
            </a:r>
            <a:r>
              <a:rPr lang="en-US" sz="2000" dirty="0" smtClean="0"/>
              <a:t>process the </a:t>
            </a:r>
            <a:r>
              <a:rPr lang="en-US" sz="2000" dirty="0"/>
              <a:t>flat dollar amount.</a:t>
            </a:r>
          </a:p>
          <a:p>
            <a:pPr>
              <a:buClr>
                <a:srgbClr val="09548D"/>
              </a:buClr>
              <a:buFont typeface="Arial" panose="020B0604020202020204" pitchFamily="34" charset="0"/>
              <a:buChar char="♦"/>
            </a:pPr>
            <a:r>
              <a:rPr lang="en-US" sz="2400" dirty="0"/>
              <a:t>There are other employees </a:t>
            </a:r>
            <a:r>
              <a:rPr lang="en-US" sz="2400" dirty="0" smtClean="0"/>
              <a:t>in non CWR titles who will </a:t>
            </a:r>
            <a:r>
              <a:rPr lang="en-US" sz="2400" dirty="0"/>
              <a:t>not receive compensation from UC. </a:t>
            </a:r>
            <a:endParaRPr lang="en-US" sz="2400" dirty="0" smtClean="0"/>
          </a:p>
          <a:p>
            <a:pPr lvl="1"/>
            <a:r>
              <a:rPr lang="en-US" sz="2000" dirty="0" smtClean="0"/>
              <a:t>These employees </a:t>
            </a:r>
            <a:r>
              <a:rPr lang="en-US" sz="2000" dirty="0"/>
              <a:t>have a comp rate of </a:t>
            </a:r>
            <a:r>
              <a:rPr lang="en-US" sz="2000" b="1" dirty="0"/>
              <a:t>UCWOS </a:t>
            </a:r>
            <a:r>
              <a:rPr lang="en-US" sz="2000" dirty="0"/>
              <a:t>(without salary). </a:t>
            </a:r>
            <a:endParaRPr lang="en-US" sz="2000" dirty="0" smtClean="0"/>
          </a:p>
          <a:p>
            <a:pPr lvl="1"/>
            <a:r>
              <a:rPr lang="en-US" sz="2000" dirty="0" smtClean="0"/>
              <a:t>This </a:t>
            </a:r>
            <a:r>
              <a:rPr lang="en-US" sz="2000" dirty="0"/>
              <a:t>places them in a pay group that ensures payroll is not processed for them.</a:t>
            </a:r>
          </a:p>
        </p:txBody>
      </p:sp>
      <p:sp>
        <p:nvSpPr>
          <p:cNvPr id="5" name="Title 4"/>
          <p:cNvSpPr>
            <a:spLocks noGrp="1"/>
          </p:cNvSpPr>
          <p:nvPr>
            <p:ph type="title"/>
          </p:nvPr>
        </p:nvSpPr>
        <p:spPr>
          <a:xfrm>
            <a:off x="97669" y="40224"/>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Compensation Details</a:t>
            </a:r>
          </a:p>
        </p:txBody>
      </p:sp>
      <p:sp>
        <p:nvSpPr>
          <p:cNvPr id="2" name="TextBox 1"/>
          <p:cNvSpPr txBox="1"/>
          <p:nvPr/>
        </p:nvSpPr>
        <p:spPr>
          <a:xfrm>
            <a:off x="247666" y="5987534"/>
            <a:ext cx="8764363" cy="338554"/>
          </a:xfrm>
          <a:prstGeom prst="rect">
            <a:avLst/>
          </a:prstGeom>
          <a:noFill/>
        </p:spPr>
        <p:txBody>
          <a:bodyPr wrap="square" rtlCol="0">
            <a:spAutoFit/>
          </a:bodyPr>
          <a:lstStyle/>
          <a:p>
            <a:r>
              <a:rPr lang="en-US" sz="1600" i="1" dirty="0"/>
              <a:t>For more </a:t>
            </a:r>
            <a:r>
              <a:rPr lang="en-US" sz="1600" i="1" dirty="0" smtClean="0"/>
              <a:t>information on Additional Pay and Without Salary, </a:t>
            </a:r>
            <a:r>
              <a:rPr lang="en-US" sz="1600" i="1" dirty="0"/>
              <a:t>please refer to the </a:t>
            </a:r>
            <a:r>
              <a:rPr lang="en-US" sz="1600" i="1" dirty="0" smtClean="0"/>
              <a:t>PayPath Part 1 course</a:t>
            </a:r>
            <a:r>
              <a:rPr lang="en-US" sz="1600" i="1" dirty="0"/>
              <a:t>.</a:t>
            </a:r>
          </a:p>
        </p:txBody>
      </p:sp>
    </p:spTree>
    <p:custDataLst>
      <p:tags r:id="rId1"/>
    </p:custDataLst>
    <p:extLst>
      <p:ext uri="{BB962C8B-B14F-4D97-AF65-F5344CB8AC3E}">
        <p14:creationId xmlns:p14="http://schemas.microsoft.com/office/powerpoint/2010/main" val="37438401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2584" y="1177068"/>
            <a:ext cx="8705088" cy="5189971"/>
          </a:xfrm>
        </p:spPr>
        <p:txBody>
          <a:bodyPr>
            <a:normAutofit fontScale="92500" lnSpcReduction="10000"/>
          </a:bodyPr>
          <a:lstStyle/>
          <a:p>
            <a:r>
              <a:rPr lang="en-US" dirty="0" smtClean="0"/>
              <a:t>When a position is created, the </a:t>
            </a:r>
            <a:r>
              <a:rPr lang="en-US" b="1" dirty="0" smtClean="0"/>
              <a:t>Salary Admin Plan </a:t>
            </a:r>
            <a:r>
              <a:rPr lang="en-US" dirty="0" smtClean="0"/>
              <a:t>is derived based on the job/title code. </a:t>
            </a:r>
          </a:p>
          <a:p>
            <a:r>
              <a:rPr lang="en-US" dirty="0" smtClean="0"/>
              <a:t>The Salary Admin Plan drives what salary steps will be available to choose on Smart HR Template during the hire process.</a:t>
            </a:r>
          </a:p>
          <a:p>
            <a:r>
              <a:rPr lang="en-US" dirty="0" smtClean="0"/>
              <a:t>If the salary admin plan was not identified, or is not available on the position, the salary step field in the job data tab will be </a:t>
            </a:r>
            <a:r>
              <a:rPr lang="en-US" dirty="0" err="1" smtClean="0"/>
              <a:t>uneditable</a:t>
            </a:r>
            <a:r>
              <a:rPr lang="en-US" dirty="0" smtClean="0"/>
              <a:t>.</a:t>
            </a:r>
          </a:p>
          <a:p>
            <a:r>
              <a:rPr lang="en-US" b="1" dirty="0" smtClean="0"/>
              <a:t>When no salary step is available on the template, compensation rates must be entered manually, or the position must be fixed prior to entering hire</a:t>
            </a:r>
            <a:r>
              <a:rPr lang="en-US" dirty="0" smtClean="0"/>
              <a:t>.</a:t>
            </a:r>
          </a:p>
        </p:txBody>
      </p:sp>
      <p:sp>
        <p:nvSpPr>
          <p:cNvPr id="3" name="Title 2"/>
          <p:cNvSpPr>
            <a:spLocks noGrp="1"/>
          </p:cNvSpPr>
          <p:nvPr>
            <p:ph type="title"/>
          </p:nvPr>
        </p:nvSpPr>
        <p:spPr>
          <a:xfrm>
            <a:off x="0" y="76757"/>
            <a:ext cx="9762298" cy="623163"/>
          </a:xfrm>
        </p:spPr>
        <p:txBody>
          <a:bodyPr vert="horz" lIns="91440" tIns="45720" rIns="91440" bIns="45720" rtlCol="0" anchor="ctr">
            <a:noAutofit/>
          </a:bodyPr>
          <a:lstStyle/>
          <a:p>
            <a:r>
              <a:rPr lang="en-US" dirty="0"/>
              <a:t>Salary Admin Plans &amp; Steps</a:t>
            </a:r>
          </a:p>
        </p:txBody>
      </p:sp>
    </p:spTree>
    <p:custDataLst>
      <p:tags r:id="rId1"/>
    </p:custDataLst>
    <p:extLst>
      <p:ext uri="{BB962C8B-B14F-4D97-AF65-F5344CB8AC3E}">
        <p14:creationId xmlns:p14="http://schemas.microsoft.com/office/powerpoint/2010/main" val="6164684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9938" y="1140281"/>
            <a:ext cx="8638962" cy="4800600"/>
          </a:xfrm>
        </p:spPr>
        <p:txBody>
          <a:bodyPr>
            <a:noAutofit/>
          </a:bodyPr>
          <a:lstStyle/>
          <a:p>
            <a:pPr marL="0" indent="0">
              <a:buNone/>
            </a:pPr>
            <a:r>
              <a:rPr lang="en-US" sz="2400" b="1" dirty="0" smtClean="0"/>
              <a:t>Employee Compensation is identified on the Job Data tab</a:t>
            </a:r>
            <a:r>
              <a:rPr lang="en-US" sz="2400" dirty="0" smtClean="0"/>
              <a:t>. </a:t>
            </a:r>
            <a:endParaRPr lang="en-US" sz="2400" dirty="0"/>
          </a:p>
          <a:p>
            <a:pPr>
              <a:spcBef>
                <a:spcPts val="1200"/>
              </a:spcBef>
              <a:buClr>
                <a:srgbClr val="09548D"/>
              </a:buClr>
              <a:buFont typeface="Arial" panose="020B0604020202020204" pitchFamily="34" charset="0"/>
              <a:buChar char="♦"/>
            </a:pPr>
            <a:r>
              <a:rPr lang="en-US" sz="1800" b="1" dirty="0"/>
              <a:t>Comp Rate Codes </a:t>
            </a:r>
            <a:r>
              <a:rPr lang="en-US" sz="1800" dirty="0"/>
              <a:t>are used to define each component of the employee's base salary.</a:t>
            </a:r>
          </a:p>
          <a:p>
            <a:pPr>
              <a:buClr>
                <a:srgbClr val="09548D"/>
              </a:buClr>
              <a:buFont typeface="Arial" panose="020B0604020202020204" pitchFamily="34" charset="0"/>
              <a:buChar char="♦"/>
            </a:pPr>
            <a:r>
              <a:rPr lang="en-US" sz="1800" b="1" dirty="0"/>
              <a:t>Compensation Rate </a:t>
            </a:r>
            <a:r>
              <a:rPr lang="en-US" sz="1800" dirty="0"/>
              <a:t>is the amount paid at the compensation frequency.</a:t>
            </a:r>
          </a:p>
        </p:txBody>
      </p:sp>
      <p:sp>
        <p:nvSpPr>
          <p:cNvPr id="5" name="Title 4"/>
          <p:cNvSpPr>
            <a:spLocks noGrp="1"/>
          </p:cNvSpPr>
          <p:nvPr>
            <p:ph type="title"/>
          </p:nvPr>
        </p:nvSpPr>
        <p:spPr>
          <a:xfrm>
            <a:off x="-12768" y="-19027"/>
            <a:ext cx="9398136" cy="960120"/>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Pay Components – Comp. Frequency</a:t>
            </a:r>
          </a:p>
        </p:txBody>
      </p:sp>
      <p:pic>
        <p:nvPicPr>
          <p:cNvPr id="18434" name="Picture 2" descr="C:\Users\dallen\AppData\Local\Temp\SNAGHTML1f8c5f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 y="3200790"/>
            <a:ext cx="8321040" cy="2427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3511222" y="3578814"/>
            <a:ext cx="1765627" cy="624141"/>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8" name="Rectangle 7"/>
          <p:cNvSpPr>
            <a:spLocks noChangeArrowheads="1"/>
          </p:cNvSpPr>
          <p:nvPr/>
        </p:nvSpPr>
        <p:spPr bwMode="auto">
          <a:xfrm>
            <a:off x="1312041" y="5073279"/>
            <a:ext cx="2885336" cy="400593"/>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0" name="Line Callout 1 9"/>
          <p:cNvSpPr/>
          <p:nvPr/>
        </p:nvSpPr>
        <p:spPr>
          <a:xfrm flipH="1">
            <a:off x="4995558" y="4718031"/>
            <a:ext cx="3691242" cy="1550975"/>
          </a:xfrm>
          <a:prstGeom prst="borderCallout1">
            <a:avLst>
              <a:gd name="adj1" fmla="val 51656"/>
              <a:gd name="adj2" fmla="val 100145"/>
              <a:gd name="adj3" fmla="val 42165"/>
              <a:gd name="adj4" fmla="val 120726"/>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In the </a:t>
            </a:r>
            <a:r>
              <a:rPr lang="en-US" sz="1100" b="1" kern="0" dirty="0">
                <a:solidFill>
                  <a:srgbClr val="000000"/>
                </a:solidFill>
                <a:latin typeface="Arial" panose="020B0604020202020204" pitchFamily="34" charset="0"/>
                <a:ea typeface="Times New Roman"/>
                <a:cs typeface="Arial" panose="020B0604020202020204" pitchFamily="34" charset="0"/>
              </a:rPr>
              <a:t>Job Compensation - Payroll Currency and Frequency</a:t>
            </a:r>
            <a:r>
              <a:rPr lang="en-US" sz="1100" kern="0" dirty="0">
                <a:solidFill>
                  <a:srgbClr val="000000"/>
                </a:solidFill>
                <a:latin typeface="Arial" panose="020B0604020202020204" pitchFamily="34" charset="0"/>
                <a:ea typeface="Times New Roman"/>
                <a:cs typeface="Arial" panose="020B0604020202020204" pitchFamily="34" charset="0"/>
              </a:rPr>
              <a:t> section the </a:t>
            </a:r>
            <a:r>
              <a:rPr lang="en-US" sz="1100" b="1" kern="0" dirty="0">
                <a:solidFill>
                  <a:srgbClr val="000000"/>
                </a:solidFill>
                <a:latin typeface="Arial" panose="020B0604020202020204" pitchFamily="34" charset="0"/>
                <a:ea typeface="Times New Roman"/>
                <a:cs typeface="Arial" panose="020B0604020202020204" pitchFamily="34" charset="0"/>
              </a:rPr>
              <a:t>Compensation Frequency </a:t>
            </a:r>
            <a:r>
              <a:rPr lang="en-US" sz="1100" kern="0" dirty="0">
                <a:solidFill>
                  <a:srgbClr val="000000"/>
                </a:solidFill>
                <a:latin typeface="Arial" panose="020B0604020202020204" pitchFamily="34" charset="0"/>
                <a:ea typeface="Times New Roman"/>
                <a:cs typeface="Arial" panose="020B0604020202020204" pitchFamily="34" charset="0"/>
              </a:rPr>
              <a:t>field defines how the total compensation is actually paid out to the employee per paycheck.</a:t>
            </a:r>
            <a:br>
              <a:rPr lang="en-US" sz="1100" kern="0" dirty="0">
                <a:solidFill>
                  <a:srgbClr val="000000"/>
                </a:solidFill>
                <a:latin typeface="Arial" panose="020B0604020202020204" pitchFamily="34" charset="0"/>
                <a:ea typeface="Times New Roman"/>
                <a:cs typeface="Arial" panose="020B0604020202020204" pitchFamily="34" charset="0"/>
              </a:rPr>
            </a:br>
            <a:endParaRPr lang="en-US" sz="1100" kern="0" dirty="0">
              <a:solidFill>
                <a:srgbClr val="000000"/>
              </a:solidFill>
              <a:latin typeface="Arial" panose="020B0604020202020204" pitchFamily="34" charset="0"/>
              <a:ea typeface="Times New Roman"/>
              <a:cs typeface="Arial" panose="020B0604020202020204" pitchFamily="34" charset="0"/>
            </a:endParaRPr>
          </a:p>
          <a:p>
            <a:pPr>
              <a:lnSpc>
                <a:spcPts val="1200"/>
              </a:lnSpc>
            </a:pPr>
            <a:r>
              <a:rPr lang="en-US" sz="1100" b="1" kern="0" dirty="0">
                <a:solidFill>
                  <a:srgbClr val="000000"/>
                </a:solidFill>
                <a:latin typeface="Arial" panose="020B0604020202020204" pitchFamily="34" charset="0"/>
                <a:ea typeface="Times New Roman"/>
                <a:cs typeface="Arial" panose="020B0604020202020204" pitchFamily="34" charset="0"/>
              </a:rPr>
              <a:t>For example, Monthly, Hourly, 9/12, 1/10.</a:t>
            </a:r>
          </a:p>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This field defaults from the job code and can be overridden if there is a need to sync up pay cycles between two or more jobs.</a:t>
            </a:r>
          </a:p>
        </p:txBody>
      </p:sp>
      <p:sp>
        <p:nvSpPr>
          <p:cNvPr id="9" name="Line Callout 1 8"/>
          <p:cNvSpPr/>
          <p:nvPr/>
        </p:nvSpPr>
        <p:spPr>
          <a:xfrm flipH="1">
            <a:off x="3413301" y="2513515"/>
            <a:ext cx="5555599" cy="651144"/>
          </a:xfrm>
          <a:prstGeom prst="borderCallout1">
            <a:avLst>
              <a:gd name="adj1" fmla="val 103002"/>
              <a:gd name="adj2" fmla="val 84905"/>
              <a:gd name="adj3" fmla="val 163763"/>
              <a:gd name="adj4" fmla="val 84281"/>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In the </a:t>
            </a:r>
            <a:r>
              <a:rPr lang="en-US" sz="1100" b="1" kern="0" dirty="0">
                <a:solidFill>
                  <a:srgbClr val="000000"/>
                </a:solidFill>
                <a:latin typeface="Arial" panose="020B0604020202020204" pitchFamily="34" charset="0"/>
                <a:ea typeface="Times New Roman"/>
                <a:cs typeface="Arial" panose="020B0604020202020204" pitchFamily="34" charset="0"/>
              </a:rPr>
              <a:t>Job Compensation - Pay Components </a:t>
            </a:r>
            <a:r>
              <a:rPr lang="en-US" sz="1100" kern="0" dirty="0">
                <a:solidFill>
                  <a:srgbClr val="000000"/>
                </a:solidFill>
                <a:latin typeface="Arial" panose="020B0604020202020204" pitchFamily="34" charset="0"/>
                <a:ea typeface="Times New Roman"/>
                <a:cs typeface="Arial" panose="020B0604020202020204" pitchFamily="34" charset="0"/>
              </a:rPr>
              <a:t>section the </a:t>
            </a:r>
            <a:r>
              <a:rPr lang="en-US" sz="1100" b="1" kern="0" dirty="0">
                <a:solidFill>
                  <a:srgbClr val="000000"/>
                </a:solidFill>
                <a:latin typeface="Arial" panose="020B0604020202020204" pitchFamily="34" charset="0"/>
                <a:ea typeface="Times New Roman"/>
                <a:cs typeface="Arial" panose="020B0604020202020204" pitchFamily="34" charset="0"/>
              </a:rPr>
              <a:t>Compensation Frequency </a:t>
            </a:r>
            <a:r>
              <a:rPr lang="en-US" sz="1100" kern="0" dirty="0">
                <a:solidFill>
                  <a:srgbClr val="000000"/>
                </a:solidFill>
                <a:latin typeface="Arial" panose="020B0604020202020204" pitchFamily="34" charset="0"/>
                <a:ea typeface="Times New Roman"/>
                <a:cs typeface="Arial" panose="020B0604020202020204" pitchFamily="34" charset="0"/>
              </a:rPr>
              <a:t>field defines how the quoted compensation amount is presented:</a:t>
            </a:r>
          </a:p>
          <a:p>
            <a:pPr>
              <a:lnSpc>
                <a:spcPts val="1200"/>
              </a:lnSpc>
            </a:pPr>
            <a:r>
              <a:rPr lang="en-US" sz="1100" b="1" kern="0" dirty="0">
                <a:solidFill>
                  <a:srgbClr val="000000"/>
                </a:solidFill>
                <a:latin typeface="Arial" panose="020B0604020202020204" pitchFamily="34" charset="0"/>
                <a:ea typeface="Times New Roman"/>
                <a:cs typeface="Arial" panose="020B0604020202020204" pitchFamily="34" charset="0"/>
              </a:rPr>
              <a:t>   A = Annual amount </a:t>
            </a:r>
          </a:p>
          <a:p>
            <a:pPr>
              <a:lnSpc>
                <a:spcPts val="1200"/>
              </a:lnSpc>
            </a:pPr>
            <a:r>
              <a:rPr lang="en-US" sz="1100" b="1" kern="0" dirty="0">
                <a:solidFill>
                  <a:srgbClr val="000000"/>
                </a:solidFill>
                <a:latin typeface="Arial" panose="020B0604020202020204" pitchFamily="34" charset="0"/>
                <a:ea typeface="Times New Roman"/>
                <a:cs typeface="Arial" panose="020B0604020202020204" pitchFamily="34" charset="0"/>
              </a:rPr>
              <a:t>   H = Hourly amount</a:t>
            </a:r>
          </a:p>
        </p:txBody>
      </p:sp>
    </p:spTree>
    <p:custDataLst>
      <p:tags r:id="rId1"/>
    </p:custDataLst>
    <p:extLst>
      <p:ext uri="{BB962C8B-B14F-4D97-AF65-F5344CB8AC3E}">
        <p14:creationId xmlns:p14="http://schemas.microsoft.com/office/powerpoint/2010/main" val="198704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3048" y="1234555"/>
            <a:ext cx="8227181" cy="4744652"/>
          </a:xfrm>
        </p:spPr>
        <p:txBody>
          <a:bodyPr/>
          <a:lstStyle/>
          <a:p>
            <a:r>
              <a:rPr lang="en-US" dirty="0" smtClean="0"/>
              <a:t>When hiring a Faculty member on Negotiated Salary (NSTP), their Comp Rate code needs to be identified as UGCGYN.</a:t>
            </a:r>
          </a:p>
          <a:p>
            <a:r>
              <a:rPr lang="en-US" dirty="0" smtClean="0"/>
              <a:t>This custom Comp Rate code has been configured to accurately calculate NSTP for faculty.</a:t>
            </a:r>
            <a:endParaRPr lang="en-US" dirty="0"/>
          </a:p>
        </p:txBody>
      </p:sp>
      <p:sp>
        <p:nvSpPr>
          <p:cNvPr id="3" name="Title 2"/>
          <p:cNvSpPr>
            <a:spLocks noGrp="1"/>
          </p:cNvSpPr>
          <p:nvPr>
            <p:ph type="title"/>
          </p:nvPr>
        </p:nvSpPr>
        <p:spPr>
          <a:xfrm>
            <a:off x="-25567" y="40224"/>
            <a:ext cx="9262874" cy="850911"/>
          </a:xfrm>
        </p:spPr>
        <p:txBody>
          <a:bodyPr/>
          <a:lstStyle/>
          <a:p>
            <a:r>
              <a:rPr lang="en-US" sz="3600" b="1" dirty="0">
                <a:solidFill>
                  <a:srgbClr val="1E4386"/>
                </a:solidFill>
                <a:latin typeface="Arial" panose="020B0604020202020204" pitchFamily="34" charset="0"/>
                <a:cs typeface="Arial" panose="020B0604020202020204" pitchFamily="34" charset="0"/>
              </a:rPr>
              <a:t>Negotiated</a:t>
            </a:r>
            <a:r>
              <a:rPr lang="en-US" dirty="0" smtClean="0"/>
              <a:t> </a:t>
            </a:r>
            <a:r>
              <a:rPr lang="en-US" sz="3600" b="1" dirty="0">
                <a:solidFill>
                  <a:srgbClr val="1E4386"/>
                </a:solidFill>
                <a:latin typeface="Arial" panose="020B0604020202020204" pitchFamily="34" charset="0"/>
                <a:cs typeface="Arial" panose="020B0604020202020204" pitchFamily="34" charset="0"/>
              </a:rPr>
              <a:t>Salary Trial </a:t>
            </a:r>
            <a:r>
              <a:rPr lang="en-US" sz="3600" b="1" dirty="0" smtClean="0">
                <a:solidFill>
                  <a:srgbClr val="1E4386"/>
                </a:solidFill>
                <a:latin typeface="Arial" panose="020B0604020202020204" pitchFamily="34" charset="0"/>
                <a:cs typeface="Arial" panose="020B0604020202020204" pitchFamily="34" charset="0"/>
              </a:rPr>
              <a:t>Program (NSTP)</a:t>
            </a:r>
            <a:endParaRPr lang="en-US" sz="3600" b="1" dirty="0">
              <a:solidFill>
                <a:srgbClr val="1E4386"/>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63269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Content Placeholder 5"/>
          <p:cNvSpPr>
            <a:spLocks noGrp="1"/>
          </p:cNvSpPr>
          <p:nvPr>
            <p:ph idx="1"/>
          </p:nvPr>
        </p:nvSpPr>
        <p:spPr>
          <a:xfrm>
            <a:off x="186729" y="1166315"/>
            <a:ext cx="8774349" cy="4800600"/>
          </a:xfrm>
        </p:spPr>
        <p:txBody>
          <a:bodyPr>
            <a:noAutofit/>
          </a:bodyPr>
          <a:lstStyle/>
          <a:p>
            <a:pPr>
              <a:spcAft>
                <a:spcPts val="600"/>
              </a:spcAft>
              <a:buClr>
                <a:srgbClr val="09548D"/>
              </a:buClr>
              <a:buFont typeface="Arial" panose="020B0604020202020204" pitchFamily="34" charset="0"/>
              <a:buChar char="♦"/>
            </a:pPr>
            <a:r>
              <a:rPr lang="en-US" sz="2200" b="1" dirty="0" smtClean="0"/>
              <a:t>Staff </a:t>
            </a:r>
            <a:r>
              <a:rPr lang="en-US" sz="2200" b="1" dirty="0"/>
              <a:t>employees</a:t>
            </a:r>
            <a:r>
              <a:rPr lang="en-US" sz="2200" dirty="0"/>
              <a:t>:  there is very little need for MCOP (outside of Staff Physicians).</a:t>
            </a:r>
          </a:p>
          <a:p>
            <a:pPr>
              <a:buClr>
                <a:srgbClr val="09548D"/>
              </a:buClr>
              <a:buFont typeface="Arial" panose="020B0604020202020204" pitchFamily="34" charset="0"/>
              <a:buChar char="♦"/>
            </a:pPr>
            <a:r>
              <a:rPr lang="en-US" sz="2200" b="1" dirty="0"/>
              <a:t>Academic </a:t>
            </a:r>
            <a:r>
              <a:rPr lang="en-US" sz="2200" b="1" dirty="0" smtClean="0"/>
              <a:t>Personnel: </a:t>
            </a:r>
            <a:r>
              <a:rPr lang="en-US" sz="2200" dirty="0"/>
              <a:t>MCOP is more </a:t>
            </a:r>
            <a:r>
              <a:rPr lang="en-US" sz="2200" dirty="0" smtClean="0"/>
              <a:t>frequent, </a:t>
            </a:r>
            <a:r>
              <a:rPr lang="en-US" sz="2200" dirty="0"/>
              <a:t>especially if the employee is in the Health Sciences Comp Plan (HSCP) or Negotiated Salary Trial Program (NSTP), which also has a base and incentive component.  </a:t>
            </a:r>
          </a:p>
        </p:txBody>
      </p:sp>
      <p:sp>
        <p:nvSpPr>
          <p:cNvPr id="5" name="Title 4"/>
          <p:cNvSpPr>
            <a:spLocks noGrp="1"/>
          </p:cNvSpPr>
          <p:nvPr>
            <p:ph type="title"/>
          </p:nvPr>
        </p:nvSpPr>
        <p:spPr>
          <a:xfrm>
            <a:off x="1" y="40224"/>
            <a:ext cx="9539784"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Multiple Components of Pay (MCOP)</a:t>
            </a:r>
          </a:p>
        </p:txBody>
      </p:sp>
      <p:pic>
        <p:nvPicPr>
          <p:cNvPr id="2" name="Picture 1"/>
          <p:cNvPicPr>
            <a:picLocks noChangeAspect="1"/>
          </p:cNvPicPr>
          <p:nvPr/>
        </p:nvPicPr>
        <p:blipFill>
          <a:blip r:embed="rId5"/>
          <a:stretch>
            <a:fillRect/>
          </a:stretch>
        </p:blipFill>
        <p:spPr>
          <a:xfrm>
            <a:off x="930396" y="3409858"/>
            <a:ext cx="7324725" cy="2676525"/>
          </a:xfrm>
          <a:prstGeom prst="rect">
            <a:avLst/>
          </a:prstGeom>
          <a:ln>
            <a:noFill/>
          </a:ln>
          <a:effectLst>
            <a:outerShdw blurRad="292100" dist="139700" dir="2700000" algn="tl" rotWithShape="0">
              <a:srgbClr val="333333">
                <a:alpha val="65000"/>
              </a:srgbClr>
            </a:outerShdw>
          </a:effectLst>
        </p:spPr>
      </p:pic>
      <p:sp>
        <p:nvSpPr>
          <p:cNvPr id="3" name="Oval 2"/>
          <p:cNvSpPr/>
          <p:nvPr/>
        </p:nvSpPr>
        <p:spPr>
          <a:xfrm>
            <a:off x="6686354" y="4900444"/>
            <a:ext cx="182880" cy="15240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rPr>
              <a:t>1</a:t>
            </a:r>
            <a:endParaRPr lang="en-US" sz="1000" dirty="0">
              <a:solidFill>
                <a:schemeClr val="tx1"/>
              </a:solidFill>
            </a:endParaRPr>
          </a:p>
        </p:txBody>
      </p:sp>
      <p:sp>
        <p:nvSpPr>
          <p:cNvPr id="6" name="Oval 5"/>
          <p:cNvSpPr/>
          <p:nvPr/>
        </p:nvSpPr>
        <p:spPr>
          <a:xfrm>
            <a:off x="6693974" y="5129044"/>
            <a:ext cx="182880" cy="15240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rPr>
              <a:t>2</a:t>
            </a:r>
            <a:endParaRPr lang="en-US" sz="1000" dirty="0">
              <a:solidFill>
                <a:schemeClr val="tx1"/>
              </a:solidFill>
            </a:endParaRPr>
          </a:p>
        </p:txBody>
      </p:sp>
    </p:spTree>
    <p:custDataLst>
      <p:tags r:id="rId2"/>
    </p:custDataLst>
    <p:extLst>
      <p:ext uri="{BB962C8B-B14F-4D97-AF65-F5344CB8AC3E}">
        <p14:creationId xmlns:p14="http://schemas.microsoft.com/office/powerpoint/2010/main" val="33839723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31000" y="1140642"/>
            <a:ext cx="8720770" cy="5279010"/>
          </a:xfrm>
        </p:spPr>
        <p:txBody>
          <a:bodyPr anchor="ctr">
            <a:noAutofit/>
          </a:bodyPr>
          <a:lstStyle/>
          <a:p>
            <a:pPr>
              <a:spcAft>
                <a:spcPts val="1200"/>
              </a:spcAft>
            </a:pPr>
            <a:r>
              <a:rPr lang="en-US" sz="2000" b="1" dirty="0"/>
              <a:t>Contract Pay </a:t>
            </a:r>
            <a:r>
              <a:rPr lang="en-US" sz="2000" dirty="0"/>
              <a:t>in UCPath pays faculty, or other academic employees, who must be paid a set amount over a period of time. </a:t>
            </a:r>
            <a:r>
              <a:rPr lang="en-US" sz="2000" b="1" dirty="0"/>
              <a:t>Only employees paid Academic Year (AY) use Contract Pay.</a:t>
            </a:r>
          </a:p>
          <a:p>
            <a:pPr lvl="1"/>
            <a:r>
              <a:rPr lang="en-US" sz="1600" dirty="0"/>
              <a:t>Even though they are normally hired and paid AY, </a:t>
            </a:r>
            <a:r>
              <a:rPr lang="en-US" sz="1600" dirty="0" smtClean="0"/>
              <a:t>9/9 </a:t>
            </a:r>
            <a:r>
              <a:rPr lang="en-US" sz="1600" dirty="0"/>
              <a:t>or 9</a:t>
            </a:r>
            <a:r>
              <a:rPr lang="en-US" sz="1600" dirty="0" smtClean="0"/>
              <a:t>/12, </a:t>
            </a:r>
            <a:r>
              <a:rPr lang="en-US" sz="1600" dirty="0"/>
              <a:t>when they are placed on Contract Pay, their monthly Compensation Frequency is updated to </a:t>
            </a:r>
            <a:r>
              <a:rPr lang="en-US" sz="1600" b="1" dirty="0"/>
              <a:t>C</a:t>
            </a:r>
            <a:r>
              <a:rPr lang="en-US" sz="1600" dirty="0"/>
              <a:t>. </a:t>
            </a:r>
          </a:p>
          <a:p>
            <a:pPr lvl="1"/>
            <a:r>
              <a:rPr lang="en-US" sz="1600" dirty="0"/>
              <a:t>Fiscal Year employees do not need Contract Pay because their pay is automatically prorated and/or retro-payments can be made.</a:t>
            </a:r>
          </a:p>
          <a:p>
            <a:pPr>
              <a:spcBef>
                <a:spcPts val="1200"/>
              </a:spcBef>
              <a:spcAft>
                <a:spcPts val="1200"/>
              </a:spcAft>
            </a:pPr>
            <a:r>
              <a:rPr lang="en-US" sz="2000" b="1" dirty="0"/>
              <a:t>Contract Pay can be requested using a template transaction during hire, rehire or transfer.</a:t>
            </a:r>
          </a:p>
          <a:p>
            <a:pPr>
              <a:spcBef>
                <a:spcPts val="1200"/>
              </a:spcBef>
              <a:spcAft>
                <a:spcPts val="1200"/>
              </a:spcAft>
            </a:pPr>
            <a:r>
              <a:rPr lang="en-US" sz="2000" b="1" dirty="0"/>
              <a:t>Contract Pay compensation can be quoted in two ways: </a:t>
            </a:r>
          </a:p>
          <a:p>
            <a:pPr lvl="1"/>
            <a:r>
              <a:rPr lang="en-US" sz="1600" dirty="0"/>
              <a:t>Where the employee is entitled to receive the full annual rate per the Salary Step. </a:t>
            </a:r>
          </a:p>
          <a:p>
            <a:pPr lvl="1"/>
            <a:r>
              <a:rPr lang="en-US" sz="1600" dirty="0"/>
              <a:t>Where the annual rate is manually prorated and entered as an override on the template.</a:t>
            </a:r>
          </a:p>
          <a:p>
            <a:pPr>
              <a:spcBef>
                <a:spcPts val="1200"/>
              </a:spcBef>
            </a:pPr>
            <a:r>
              <a:rPr lang="en-US" sz="2000" dirty="0"/>
              <a:t>You must enter a </a:t>
            </a:r>
            <a:r>
              <a:rPr lang="en-US" sz="2000" b="1" dirty="0"/>
              <a:t>Comment</a:t>
            </a:r>
            <a:r>
              <a:rPr lang="en-US" sz="2000" dirty="0"/>
              <a:t> on the template to indicate contract begin and end dates.</a:t>
            </a:r>
          </a:p>
        </p:txBody>
      </p:sp>
      <p:sp>
        <p:nvSpPr>
          <p:cNvPr id="4" name="Title 3"/>
          <p:cNvSpPr>
            <a:spLocks noGrp="1"/>
          </p:cNvSpPr>
          <p:nvPr>
            <p:ph type="title"/>
          </p:nvPr>
        </p:nvSpPr>
        <p:spPr>
          <a:xfrm>
            <a:off x="131000" y="40224"/>
            <a:ext cx="9108533"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Academic Contract Pay – Overview</a:t>
            </a:r>
          </a:p>
        </p:txBody>
      </p:sp>
    </p:spTree>
    <p:custDataLst>
      <p:tags r:id="rId1"/>
    </p:custDataLst>
    <p:extLst>
      <p:ext uri="{BB962C8B-B14F-4D97-AF65-F5344CB8AC3E}">
        <p14:creationId xmlns:p14="http://schemas.microsoft.com/office/powerpoint/2010/main" val="32184636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9619" y="1218873"/>
            <a:ext cx="8227181" cy="4744652"/>
          </a:xfrm>
        </p:spPr>
        <p:txBody>
          <a:bodyPr>
            <a:normAutofit/>
          </a:bodyPr>
          <a:lstStyle/>
          <a:p>
            <a:pPr marL="400050" lvl="1" indent="-457200">
              <a:spcBef>
                <a:spcPts val="1000"/>
              </a:spcBef>
              <a:buClr>
                <a:srgbClr val="09548D"/>
              </a:buClr>
              <a:buFont typeface="Arial" panose="020B0604020202020204" pitchFamily="34" charset="0"/>
              <a:buChar char="♦"/>
            </a:pPr>
            <a:r>
              <a:rPr lang="en-US" dirty="0"/>
              <a:t>When the employee is entitled to receive the full annual rate the template entry might look like this:</a:t>
            </a:r>
          </a:p>
        </p:txBody>
      </p:sp>
      <p:sp>
        <p:nvSpPr>
          <p:cNvPr id="3" name="Title 2"/>
          <p:cNvSpPr>
            <a:spLocks noGrp="1"/>
          </p:cNvSpPr>
          <p:nvPr>
            <p:ph type="title"/>
          </p:nvPr>
        </p:nvSpPr>
        <p:spPr>
          <a:xfrm>
            <a:off x="115328" y="40224"/>
            <a:ext cx="8227181"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Contract Pay – Full Rate Sample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 y="2407315"/>
            <a:ext cx="7498080" cy="3294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ine Callout 1 4"/>
          <p:cNvSpPr/>
          <p:nvPr/>
        </p:nvSpPr>
        <p:spPr>
          <a:xfrm flipH="1">
            <a:off x="3511685" y="2828308"/>
            <a:ext cx="2878481" cy="762891"/>
          </a:xfrm>
          <a:prstGeom prst="borderCallout1">
            <a:avLst>
              <a:gd name="adj1" fmla="val 100309"/>
              <a:gd name="adj2" fmla="val 94330"/>
              <a:gd name="adj3" fmla="val 132948"/>
              <a:gd name="adj4" fmla="val 101481"/>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The </a:t>
            </a:r>
            <a:r>
              <a:rPr lang="en-US" sz="1100" b="1" kern="0" dirty="0">
                <a:solidFill>
                  <a:srgbClr val="000000"/>
                </a:solidFill>
                <a:latin typeface="Arial" panose="020B0604020202020204" pitchFamily="34" charset="0"/>
                <a:ea typeface="Times New Roman"/>
                <a:cs typeface="Arial" panose="020B0604020202020204" pitchFamily="34" charset="0"/>
              </a:rPr>
              <a:t>Step entry </a:t>
            </a:r>
            <a:r>
              <a:rPr lang="en-US" sz="1100" kern="0" dirty="0">
                <a:solidFill>
                  <a:srgbClr val="000000"/>
                </a:solidFill>
                <a:latin typeface="Arial" panose="020B0604020202020204" pitchFamily="34" charset="0"/>
                <a:ea typeface="Times New Roman"/>
                <a:cs typeface="Arial" panose="020B0604020202020204" pitchFamily="34" charset="0"/>
              </a:rPr>
              <a:t>defaults the </a:t>
            </a:r>
            <a:r>
              <a:rPr lang="en-US" sz="1100" b="1" kern="0" dirty="0">
                <a:solidFill>
                  <a:srgbClr val="000000"/>
                </a:solidFill>
                <a:latin typeface="Arial" panose="020B0604020202020204" pitchFamily="34" charset="0"/>
                <a:ea typeface="Times New Roman"/>
                <a:cs typeface="Arial" panose="020B0604020202020204" pitchFamily="34" charset="0"/>
              </a:rPr>
              <a:t>UCANNL Comp Rate Code </a:t>
            </a:r>
            <a:r>
              <a:rPr lang="en-US" sz="1100" kern="0" dirty="0">
                <a:solidFill>
                  <a:srgbClr val="000000"/>
                </a:solidFill>
                <a:latin typeface="Arial" panose="020B0604020202020204" pitchFamily="34" charset="0"/>
                <a:ea typeface="Times New Roman"/>
                <a:cs typeface="Arial" panose="020B0604020202020204" pitchFamily="34" charset="0"/>
              </a:rPr>
              <a:t>and the </a:t>
            </a:r>
            <a:r>
              <a:rPr lang="en-US" sz="1100" b="1" kern="0" dirty="0">
                <a:solidFill>
                  <a:srgbClr val="000000"/>
                </a:solidFill>
                <a:latin typeface="Arial" panose="020B0604020202020204" pitchFamily="34" charset="0"/>
                <a:ea typeface="Times New Roman"/>
                <a:cs typeface="Arial" panose="020B0604020202020204" pitchFamily="34" charset="0"/>
              </a:rPr>
              <a:t>Compensation Rate</a:t>
            </a:r>
            <a:r>
              <a:rPr lang="en-US" sz="1100" kern="0" dirty="0">
                <a:solidFill>
                  <a:srgbClr val="000000"/>
                </a:solidFill>
                <a:latin typeface="Arial" panose="020B0604020202020204" pitchFamily="34" charset="0"/>
                <a:ea typeface="Times New Roman"/>
                <a:cs typeface="Arial" panose="020B0604020202020204" pitchFamily="34" charset="0"/>
              </a:rPr>
              <a:t>. </a:t>
            </a:r>
            <a:br>
              <a:rPr lang="en-US" sz="1100" kern="0" dirty="0">
                <a:solidFill>
                  <a:srgbClr val="000000"/>
                </a:solidFill>
                <a:latin typeface="Arial" panose="020B0604020202020204" pitchFamily="34" charset="0"/>
                <a:ea typeface="Times New Roman"/>
                <a:cs typeface="Arial" panose="020B0604020202020204" pitchFamily="34" charset="0"/>
              </a:rPr>
            </a:br>
            <a:endParaRPr lang="en-US" sz="1100" kern="0" dirty="0">
              <a:solidFill>
                <a:srgbClr val="000000"/>
              </a:solidFill>
              <a:latin typeface="Arial" panose="020B0604020202020204" pitchFamily="34" charset="0"/>
              <a:ea typeface="Times New Roman"/>
              <a:cs typeface="Arial" panose="020B0604020202020204" pitchFamily="34" charset="0"/>
            </a:endParaRPr>
          </a:p>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The </a:t>
            </a:r>
            <a:r>
              <a:rPr lang="en-US" sz="1100" b="1" kern="0" dirty="0">
                <a:solidFill>
                  <a:srgbClr val="000000"/>
                </a:solidFill>
                <a:latin typeface="Arial" panose="020B0604020202020204" pitchFamily="34" charset="0"/>
                <a:ea typeface="Times New Roman"/>
                <a:cs typeface="Arial" panose="020B0604020202020204" pitchFamily="34" charset="0"/>
              </a:rPr>
              <a:t>UCOFF1</a:t>
            </a:r>
            <a:r>
              <a:rPr lang="en-US" sz="1100" kern="0" dirty="0">
                <a:solidFill>
                  <a:srgbClr val="000000"/>
                </a:solidFill>
                <a:latin typeface="Arial" panose="020B0604020202020204" pitchFamily="34" charset="0"/>
                <a:ea typeface="Times New Roman"/>
                <a:cs typeface="Arial" panose="020B0604020202020204" pitchFamily="34" charset="0"/>
              </a:rPr>
              <a:t> amount may also added.</a:t>
            </a:r>
          </a:p>
        </p:txBody>
      </p:sp>
      <p:sp>
        <p:nvSpPr>
          <p:cNvPr id="6" name="Line Callout 1 5"/>
          <p:cNvSpPr/>
          <p:nvPr/>
        </p:nvSpPr>
        <p:spPr>
          <a:xfrm flipH="1">
            <a:off x="2634740" y="5145131"/>
            <a:ext cx="1753893" cy="421354"/>
          </a:xfrm>
          <a:prstGeom prst="borderCallout1">
            <a:avLst>
              <a:gd name="adj1" fmla="val -1537"/>
              <a:gd name="adj2" fmla="val 95137"/>
              <a:gd name="adj3" fmla="val -60047"/>
              <a:gd name="adj4" fmla="val 100124"/>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The </a:t>
            </a:r>
            <a:r>
              <a:rPr lang="en-US" sz="1100" b="1" kern="0" dirty="0">
                <a:solidFill>
                  <a:srgbClr val="000000"/>
                </a:solidFill>
                <a:latin typeface="Arial" panose="020B0604020202020204" pitchFamily="34" charset="0"/>
                <a:ea typeface="Times New Roman"/>
                <a:cs typeface="Arial" panose="020B0604020202020204" pitchFamily="34" charset="0"/>
              </a:rPr>
              <a:t>Compensation Frequency</a:t>
            </a:r>
            <a:r>
              <a:rPr lang="en-US" sz="1100" kern="0" dirty="0">
                <a:solidFill>
                  <a:srgbClr val="000000"/>
                </a:solidFill>
                <a:latin typeface="Arial" panose="020B0604020202020204" pitchFamily="34" charset="0"/>
                <a:ea typeface="Times New Roman"/>
                <a:cs typeface="Arial" panose="020B0604020202020204" pitchFamily="34" charset="0"/>
              </a:rPr>
              <a:t> is C.</a:t>
            </a:r>
          </a:p>
        </p:txBody>
      </p:sp>
    </p:spTree>
    <p:custDataLst>
      <p:tags r:id="rId1"/>
    </p:custDataLst>
    <p:extLst>
      <p:ext uri="{BB962C8B-B14F-4D97-AF65-F5344CB8AC3E}">
        <p14:creationId xmlns:p14="http://schemas.microsoft.com/office/powerpoint/2010/main" val="16943702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 y="2582230"/>
            <a:ext cx="7498080" cy="2846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421911" y="1211826"/>
            <a:ext cx="8227181" cy="4744652"/>
          </a:xfrm>
        </p:spPr>
        <p:txBody>
          <a:bodyPr>
            <a:normAutofit/>
          </a:bodyPr>
          <a:lstStyle/>
          <a:p>
            <a:pPr marL="400050" lvl="1" indent="-457200">
              <a:spcBef>
                <a:spcPts val="1000"/>
              </a:spcBef>
              <a:buClr>
                <a:srgbClr val="09548D"/>
              </a:buClr>
              <a:buFont typeface="Arial" panose="020B0604020202020204" pitchFamily="34" charset="0"/>
              <a:buChar char="♦"/>
            </a:pPr>
            <a:r>
              <a:rPr lang="en-US" dirty="0"/>
              <a:t>When the employee is entitled to a prorated annual rate the template entry might look like this:</a:t>
            </a:r>
          </a:p>
        </p:txBody>
      </p:sp>
      <p:sp>
        <p:nvSpPr>
          <p:cNvPr id="3" name="Title 2"/>
          <p:cNvSpPr>
            <a:spLocks noGrp="1"/>
          </p:cNvSpPr>
          <p:nvPr>
            <p:ph type="title"/>
          </p:nvPr>
        </p:nvSpPr>
        <p:spPr>
          <a:xfrm>
            <a:off x="93859" y="40224"/>
            <a:ext cx="8227181"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Contract Pay – Prorated Sample</a:t>
            </a:r>
          </a:p>
        </p:txBody>
      </p:sp>
      <p:sp>
        <p:nvSpPr>
          <p:cNvPr id="5" name="Line Callout 1 4"/>
          <p:cNvSpPr/>
          <p:nvPr/>
        </p:nvSpPr>
        <p:spPr>
          <a:xfrm flipH="1">
            <a:off x="3511685" y="3022175"/>
            <a:ext cx="2510723" cy="766735"/>
          </a:xfrm>
          <a:prstGeom prst="borderCallout1">
            <a:avLst>
              <a:gd name="adj1" fmla="val 101514"/>
              <a:gd name="adj2" fmla="val 93483"/>
              <a:gd name="adj3" fmla="val 149119"/>
              <a:gd name="adj4" fmla="val 101481"/>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The </a:t>
            </a:r>
            <a:r>
              <a:rPr lang="en-US" sz="1100" b="1" kern="0" dirty="0">
                <a:solidFill>
                  <a:srgbClr val="000000"/>
                </a:solidFill>
                <a:latin typeface="Arial" panose="020B0604020202020204" pitchFamily="34" charset="0"/>
                <a:ea typeface="Times New Roman"/>
                <a:cs typeface="Arial" panose="020B0604020202020204" pitchFamily="34" charset="0"/>
              </a:rPr>
              <a:t>Comp Rate Code </a:t>
            </a:r>
            <a:r>
              <a:rPr lang="en-US" sz="1100" kern="0" dirty="0">
                <a:solidFill>
                  <a:srgbClr val="000000"/>
                </a:solidFill>
                <a:latin typeface="Arial" panose="020B0604020202020204" pitchFamily="34" charset="0"/>
                <a:ea typeface="Times New Roman"/>
                <a:cs typeface="Arial" panose="020B0604020202020204" pitchFamily="34" charset="0"/>
              </a:rPr>
              <a:t>was manually entered as </a:t>
            </a:r>
            <a:r>
              <a:rPr lang="en-US" sz="1100" b="1" kern="0" dirty="0">
                <a:solidFill>
                  <a:srgbClr val="000000"/>
                </a:solidFill>
                <a:latin typeface="Arial" panose="020B0604020202020204" pitchFamily="34" charset="0"/>
                <a:ea typeface="Times New Roman"/>
                <a:cs typeface="Arial" panose="020B0604020202020204" pitchFamily="34" charset="0"/>
              </a:rPr>
              <a:t>UCCNTR</a:t>
            </a:r>
            <a:r>
              <a:rPr lang="en-US" sz="1100" kern="0" dirty="0">
                <a:solidFill>
                  <a:srgbClr val="000000"/>
                </a:solidFill>
                <a:latin typeface="Arial" panose="020B0604020202020204" pitchFamily="34" charset="0"/>
                <a:ea typeface="Times New Roman"/>
                <a:cs typeface="Arial" panose="020B0604020202020204" pitchFamily="34" charset="0"/>
              </a:rPr>
              <a:t>. This allowed the Location to prorate and manually update the Compensation Rate.</a:t>
            </a:r>
          </a:p>
        </p:txBody>
      </p:sp>
      <p:sp>
        <p:nvSpPr>
          <p:cNvPr id="6" name="Line Callout 1 5"/>
          <p:cNvSpPr/>
          <p:nvPr/>
        </p:nvSpPr>
        <p:spPr>
          <a:xfrm flipH="1">
            <a:off x="3044135" y="4875059"/>
            <a:ext cx="2240786" cy="615566"/>
          </a:xfrm>
          <a:prstGeom prst="borderCallout1">
            <a:avLst>
              <a:gd name="adj1" fmla="val 23788"/>
              <a:gd name="adj2" fmla="val 99566"/>
              <a:gd name="adj3" fmla="val 7892"/>
              <a:gd name="adj4" fmla="val 118634"/>
            </a:avLst>
          </a:prstGeom>
          <a:solidFill>
            <a:srgbClr val="F7EB5F"/>
          </a:solidFill>
          <a:ln w="25400" cap="sq" cmpd="sng" algn="ctr">
            <a:solidFill>
              <a:srgbClr val="0064A4"/>
            </a:solidFill>
            <a:prstDash val="solid"/>
            <a:tailEnd type="triangle" w="lg" len="lg"/>
          </a:ln>
          <a:effectLst/>
        </p:spPr>
        <p:txBody>
          <a:bodyPr rot="0" spcFirstLastPara="0" vert="horz" wrap="square" lIns="45720" tIns="45720" rIns="36576" bIns="45720" numCol="1" spcCol="0" rtlCol="0" fromWordArt="0" anchor="ctr" anchorCtr="0" forceAA="0" compatLnSpc="1">
            <a:prstTxWarp prst="textNoShape">
              <a:avLst/>
            </a:prstTxWarp>
            <a:noAutofit/>
          </a:bodyPr>
          <a:lstStyle/>
          <a:p>
            <a:pPr>
              <a:lnSpc>
                <a:spcPts val="1200"/>
              </a:lnSpc>
            </a:pPr>
            <a:r>
              <a:rPr lang="en-US" sz="1100" kern="0" dirty="0">
                <a:solidFill>
                  <a:srgbClr val="000000"/>
                </a:solidFill>
                <a:latin typeface="Arial" panose="020B0604020202020204" pitchFamily="34" charset="0"/>
                <a:ea typeface="Times New Roman"/>
                <a:cs typeface="Arial" panose="020B0604020202020204" pitchFamily="34" charset="0"/>
              </a:rPr>
              <a:t>The </a:t>
            </a:r>
            <a:r>
              <a:rPr lang="en-US" sz="1100" b="1" kern="0" dirty="0">
                <a:solidFill>
                  <a:srgbClr val="000000"/>
                </a:solidFill>
                <a:latin typeface="Arial" panose="020B0604020202020204" pitchFamily="34" charset="0"/>
                <a:ea typeface="Times New Roman"/>
                <a:cs typeface="Arial" panose="020B0604020202020204" pitchFamily="34" charset="0"/>
              </a:rPr>
              <a:t>Compensation Frequency </a:t>
            </a:r>
            <a:r>
              <a:rPr lang="en-US" sz="1100" kern="0" dirty="0">
                <a:solidFill>
                  <a:srgbClr val="000000"/>
                </a:solidFill>
                <a:latin typeface="Arial" panose="020B0604020202020204" pitchFamily="34" charset="0"/>
                <a:ea typeface="Times New Roman"/>
                <a:cs typeface="Arial" panose="020B0604020202020204" pitchFamily="34" charset="0"/>
              </a:rPr>
              <a:t>is </a:t>
            </a:r>
            <a:r>
              <a:rPr lang="en-US" sz="1100" b="1" kern="0" dirty="0">
                <a:solidFill>
                  <a:srgbClr val="000000"/>
                </a:solidFill>
                <a:latin typeface="Arial" panose="020B0604020202020204" pitchFamily="34" charset="0"/>
                <a:ea typeface="Times New Roman"/>
                <a:cs typeface="Arial" panose="020B0604020202020204" pitchFamily="34" charset="0"/>
              </a:rPr>
              <a:t>C</a:t>
            </a:r>
            <a:r>
              <a:rPr lang="en-US" sz="1100" kern="0" dirty="0">
                <a:solidFill>
                  <a:srgbClr val="000000"/>
                </a:solidFill>
                <a:latin typeface="Arial" panose="020B0604020202020204" pitchFamily="34" charset="0"/>
                <a:ea typeface="Times New Roman"/>
                <a:cs typeface="Arial" panose="020B0604020202020204" pitchFamily="34" charset="0"/>
              </a:rPr>
              <a:t> which allowed the Location to override the </a:t>
            </a:r>
            <a:r>
              <a:rPr lang="en-US" sz="1100" b="1" kern="0" dirty="0">
                <a:solidFill>
                  <a:srgbClr val="000000"/>
                </a:solidFill>
                <a:latin typeface="Arial" panose="020B0604020202020204" pitchFamily="34" charset="0"/>
                <a:ea typeface="Times New Roman"/>
                <a:cs typeface="Arial" panose="020B0604020202020204" pitchFamily="34" charset="0"/>
              </a:rPr>
              <a:t>Comp Rate Code</a:t>
            </a:r>
            <a:r>
              <a:rPr lang="en-US" sz="1100" kern="0" dirty="0">
                <a:solidFill>
                  <a:srgbClr val="000000"/>
                </a:solidFill>
                <a:latin typeface="Arial" panose="020B0604020202020204" pitchFamily="34" charset="0"/>
                <a:ea typeface="Times New Roman"/>
                <a:cs typeface="Arial" panose="020B0604020202020204" pitchFamily="34" charset="0"/>
              </a:rPr>
              <a:t>.</a:t>
            </a:r>
          </a:p>
        </p:txBody>
      </p:sp>
    </p:spTree>
    <p:custDataLst>
      <p:tags r:id="rId1"/>
    </p:custDataLst>
    <p:extLst>
      <p:ext uri="{BB962C8B-B14F-4D97-AF65-F5344CB8AC3E}">
        <p14:creationId xmlns:p14="http://schemas.microsoft.com/office/powerpoint/2010/main" val="41449219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79" y="876207"/>
            <a:ext cx="6924674" cy="2908020"/>
          </a:xfrm>
        </p:spPr>
        <p:txBody>
          <a:bodyPr vert="horz" lIns="91440" tIns="45720" rIns="91440" bIns="45720" rtlCol="0" anchor="ctr">
            <a:noAutofit/>
          </a:bodyPr>
          <a:lstStyle/>
          <a:p>
            <a:pPr algn="l">
              <a:spcBef>
                <a:spcPct val="20000"/>
              </a:spcBef>
              <a:buFont typeface="Arial"/>
            </a:pPr>
            <a:r>
              <a:rPr lang="en-US" sz="5400"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Expected Job End Date</a:t>
            </a:r>
          </a:p>
        </p:txBody>
      </p:sp>
      <p:pic>
        <p:nvPicPr>
          <p:cNvPr id="7" name="Picture 6" descr="3D Character With Elf Hat Running Toward Calendar With December Stock Photography ..."/>
          <p:cNvPicPr>
            <a:picLocks noChangeAspect="1"/>
          </p:cNvPicPr>
          <p:nvPr/>
        </p:nvPicPr>
        <p:blipFill rotWithShape="1">
          <a:blip r:embed="rId3">
            <a:extLst>
              <a:ext uri="{BEBA8EAE-BF5A-486C-A8C5-ECC9F3942E4B}">
                <a14:imgProps xmlns:a14="http://schemas.microsoft.com/office/drawing/2010/main">
                  <a14:imgLayer r:embed="rId4">
                    <a14:imgEffect>
                      <a14:backgroundRemoval t="6009" b="81596" l="13000" r="68615"/>
                    </a14:imgEffect>
                  </a14:imgLayer>
                </a14:imgProps>
              </a:ext>
              <a:ext uri="{28A0092B-C50C-407E-A947-70E740481C1C}">
                <a14:useLocalDpi xmlns:a14="http://schemas.microsoft.com/office/drawing/2010/main" val="0"/>
              </a:ext>
            </a:extLst>
          </a:blip>
          <a:srcRect l="13269" t="5986" r="30095" b="17606"/>
          <a:stretch/>
        </p:blipFill>
        <p:spPr>
          <a:xfrm>
            <a:off x="5749115" y="3449130"/>
            <a:ext cx="1997513" cy="2062442"/>
          </a:xfrm>
          <a:prstGeom prst="rect">
            <a:avLst/>
          </a:prstGeom>
        </p:spPr>
      </p:pic>
      <p:sp>
        <p:nvSpPr>
          <p:cNvPr id="13" name="Rectangle 12"/>
          <p:cNvSpPr/>
          <p:nvPr/>
        </p:nvSpPr>
        <p:spPr>
          <a:xfrm>
            <a:off x="7347466" y="3441589"/>
            <a:ext cx="399162" cy="19972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Open door 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7741" y="2931459"/>
            <a:ext cx="2429725" cy="3017520"/>
          </a:xfrm>
          <a:prstGeom prst="rect">
            <a:avLst/>
          </a:prstGeom>
        </p:spPr>
      </p:pic>
    </p:spTree>
    <p:custDataLst>
      <p:tags r:id="rId1"/>
    </p:custDataLst>
    <p:extLst>
      <p:ext uri="{BB962C8B-B14F-4D97-AF65-F5344CB8AC3E}">
        <p14:creationId xmlns:p14="http://schemas.microsoft.com/office/powerpoint/2010/main" val="3210454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60051C8-D350-1944-BD26-E950EEDE1BAC}"/>
              </a:ext>
            </a:extLst>
          </p:cNvPr>
          <p:cNvGraphicFramePr>
            <a:graphicFrameLocks noGrp="1"/>
          </p:cNvGraphicFramePr>
          <p:nvPr>
            <p:ph idx="1"/>
            <p:extLst>
              <p:ext uri="{D42A27DB-BD31-4B8C-83A1-F6EECF244321}">
                <p14:modId xmlns:p14="http://schemas.microsoft.com/office/powerpoint/2010/main" val="3525296883"/>
              </p:ext>
            </p:extLst>
          </p:nvPr>
        </p:nvGraphicFramePr>
        <p:xfrm>
          <a:off x="258792" y="1188647"/>
          <a:ext cx="8678174" cy="5009494"/>
        </p:xfrm>
        <a:graphic>
          <a:graphicData uri="http://schemas.openxmlformats.org/drawingml/2006/table">
            <a:tbl>
              <a:tblPr firstRow="1" bandRow="1">
                <a:tableStyleId>{5C22544A-7EE6-4342-B048-85BDC9FD1C3A}</a:tableStyleId>
              </a:tblPr>
              <a:tblGrid>
                <a:gridCol w="2876099">
                  <a:extLst>
                    <a:ext uri="{9D8B030D-6E8A-4147-A177-3AD203B41FA5}">
                      <a16:colId xmlns:a16="http://schemas.microsoft.com/office/drawing/2014/main" val="4031291071"/>
                    </a:ext>
                  </a:extLst>
                </a:gridCol>
                <a:gridCol w="5802075">
                  <a:extLst>
                    <a:ext uri="{9D8B030D-6E8A-4147-A177-3AD203B41FA5}">
                      <a16:colId xmlns:a16="http://schemas.microsoft.com/office/drawing/2014/main" val="1035321895"/>
                    </a:ext>
                  </a:extLst>
                </a:gridCol>
              </a:tblGrid>
              <a:tr h="485580">
                <a:tc>
                  <a:txBody>
                    <a:bodyPr/>
                    <a:lstStyle/>
                    <a:p>
                      <a:pPr algn="ctr"/>
                      <a:r>
                        <a:rPr lang="en-US" sz="2400" dirty="0"/>
                        <a:t>UCPath</a:t>
                      </a:r>
                      <a:r>
                        <a:rPr lang="en-US" sz="2400" baseline="0" dirty="0"/>
                        <a:t> Term</a:t>
                      </a:r>
                      <a:endParaRPr lang="en-US" sz="2400" dirty="0"/>
                    </a:p>
                  </a:txBody>
                  <a:tcPr/>
                </a:tc>
                <a:tc>
                  <a:txBody>
                    <a:bodyPr/>
                    <a:lstStyle/>
                    <a:p>
                      <a:pPr algn="ctr"/>
                      <a:r>
                        <a:rPr lang="en-US" sz="2400" dirty="0"/>
                        <a:t>Definitions</a:t>
                      </a:r>
                    </a:p>
                  </a:txBody>
                  <a:tcPr/>
                </a:tc>
                <a:extLst>
                  <a:ext uri="{0D108BD9-81ED-4DB2-BD59-A6C34878D82A}">
                    <a16:rowId xmlns:a16="http://schemas.microsoft.com/office/drawing/2014/main" val="2338956613"/>
                  </a:ext>
                </a:extLst>
              </a:tr>
              <a:tr h="613332">
                <a:tc>
                  <a:txBody>
                    <a:bodyPr/>
                    <a:lstStyle/>
                    <a:p>
                      <a:r>
                        <a:rPr lang="en-US" sz="1800" b="1" dirty="0">
                          <a:solidFill>
                            <a:srgbClr val="000000"/>
                          </a:solidFill>
                        </a:rPr>
                        <a:t>Row Level Security</a:t>
                      </a:r>
                      <a:endParaRPr lang="en-US" b="1"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rPr>
                        <a:t>Row Level Security controls </a:t>
                      </a:r>
                      <a:r>
                        <a:rPr lang="en-US" sz="1600" dirty="0" smtClean="0">
                          <a:solidFill>
                            <a:srgbClr val="000000"/>
                          </a:solidFill>
                        </a:rPr>
                        <a:t>the employee </a:t>
                      </a:r>
                      <a:r>
                        <a:rPr lang="en-US" sz="1600" dirty="0">
                          <a:solidFill>
                            <a:srgbClr val="000000"/>
                          </a:solidFill>
                        </a:rPr>
                        <a:t>population a user has access to, and who they can see or submit a transaction for.</a:t>
                      </a:r>
                    </a:p>
                  </a:txBody>
                  <a:tcPr/>
                </a:tc>
                <a:extLst>
                  <a:ext uri="{0D108BD9-81ED-4DB2-BD59-A6C34878D82A}">
                    <a16:rowId xmlns:a16="http://schemas.microsoft.com/office/drawing/2014/main" val="1079588836"/>
                  </a:ext>
                </a:extLst>
              </a:tr>
              <a:tr h="640313">
                <a:tc>
                  <a:txBody>
                    <a:bodyPr/>
                    <a:lstStyle/>
                    <a:p>
                      <a:r>
                        <a:rPr lang="en-US" b="1" dirty="0">
                          <a:solidFill>
                            <a:srgbClr val="000000"/>
                          </a:solidFill>
                        </a:rPr>
                        <a:t>Role Level Security</a:t>
                      </a:r>
                    </a:p>
                  </a:txBody>
                  <a:tcPr/>
                </a:tc>
                <a:tc>
                  <a:txBody>
                    <a:bodyPr/>
                    <a:lstStyle/>
                    <a:p>
                      <a:r>
                        <a:rPr lang="en-US" sz="1600" dirty="0">
                          <a:solidFill>
                            <a:srgbClr val="000000"/>
                          </a:solidFill>
                        </a:rPr>
                        <a:t>Role Level Security</a:t>
                      </a:r>
                      <a:r>
                        <a:rPr lang="en-US" sz="1600" baseline="0" dirty="0">
                          <a:solidFill>
                            <a:srgbClr val="000000"/>
                          </a:solidFill>
                        </a:rPr>
                        <a:t> controls what pages a user can see and what actions they can take on each page.</a:t>
                      </a:r>
                      <a:endParaRPr lang="en-US" sz="1600" dirty="0">
                        <a:solidFill>
                          <a:srgbClr val="000000"/>
                        </a:solidFill>
                      </a:endParaRPr>
                    </a:p>
                  </a:txBody>
                  <a:tcPr/>
                </a:tc>
                <a:extLst>
                  <a:ext uri="{0D108BD9-81ED-4DB2-BD59-A6C34878D82A}">
                    <a16:rowId xmlns:a16="http://schemas.microsoft.com/office/drawing/2014/main" val="2328414168"/>
                  </a:ext>
                </a:extLst>
              </a:tr>
              <a:tr h="824017">
                <a:tc>
                  <a:txBody>
                    <a:bodyPr/>
                    <a:lstStyle/>
                    <a:p>
                      <a:r>
                        <a:rPr lang="en-US" sz="1800" b="1" dirty="0">
                          <a:solidFill>
                            <a:srgbClr val="000000"/>
                          </a:solidFill>
                        </a:rPr>
                        <a:t>Job Earnings Distribution</a:t>
                      </a:r>
                      <a:endParaRPr lang="en-US" b="1" dirty="0">
                        <a:solidFill>
                          <a:srgbClr val="000000"/>
                        </a:solidFill>
                      </a:endParaRPr>
                    </a:p>
                  </a:txBody>
                  <a:tcPr/>
                </a:tc>
                <a:tc>
                  <a:txBody>
                    <a:bodyPr/>
                    <a:lstStyle/>
                    <a:p>
                      <a:r>
                        <a:rPr lang="en-US" sz="1600" dirty="0">
                          <a:solidFill>
                            <a:srgbClr val="000000"/>
                          </a:solidFill>
                        </a:rPr>
                        <a:t>Job Earnings Distributions are used to distribute earnings by Earnings Code (which</a:t>
                      </a:r>
                      <a:r>
                        <a:rPr lang="en-US" sz="1600" baseline="0" dirty="0">
                          <a:solidFill>
                            <a:srgbClr val="000000"/>
                          </a:solidFill>
                        </a:rPr>
                        <a:t> are like PPS DOS codes)</a:t>
                      </a:r>
                      <a:r>
                        <a:rPr lang="en-US" sz="1600" dirty="0">
                          <a:solidFill>
                            <a:srgbClr val="000000"/>
                          </a:solidFill>
                        </a:rPr>
                        <a:t> on the Job Record either by </a:t>
                      </a:r>
                      <a:r>
                        <a:rPr lang="en-US" sz="1600" dirty="0" smtClean="0">
                          <a:solidFill>
                            <a:srgbClr val="000000"/>
                          </a:solidFill>
                        </a:rPr>
                        <a:t>percent.</a:t>
                      </a:r>
                      <a:r>
                        <a:rPr lang="en-US" sz="1600" baseline="0" dirty="0" smtClean="0">
                          <a:solidFill>
                            <a:srgbClr val="000000"/>
                          </a:solidFill>
                        </a:rPr>
                        <a:t> </a:t>
                      </a:r>
                      <a:r>
                        <a:rPr lang="en-US" sz="1600" dirty="0" smtClean="0">
                          <a:solidFill>
                            <a:srgbClr val="000000"/>
                          </a:solidFill>
                        </a:rPr>
                        <a:t>(e.g</a:t>
                      </a:r>
                      <a:r>
                        <a:rPr lang="en-US" sz="1600" dirty="0">
                          <a:solidFill>
                            <a:srgbClr val="000000"/>
                          </a:solidFill>
                        </a:rPr>
                        <a:t>., ERIT, HSCP).</a:t>
                      </a:r>
                    </a:p>
                  </a:txBody>
                  <a:tcPr/>
                </a:tc>
                <a:extLst>
                  <a:ext uri="{0D108BD9-81ED-4DB2-BD59-A6C34878D82A}">
                    <a16:rowId xmlns:a16="http://schemas.microsoft.com/office/drawing/2014/main" val="1208568463"/>
                  </a:ext>
                </a:extLst>
              </a:tr>
              <a:tr h="849334">
                <a:tc>
                  <a:txBody>
                    <a:bodyPr/>
                    <a:lstStyle/>
                    <a:p>
                      <a:r>
                        <a:rPr lang="en-US" sz="1800" b="1" dirty="0">
                          <a:solidFill>
                            <a:srgbClr val="000000"/>
                          </a:solidFill>
                        </a:rPr>
                        <a:t>UCPC </a:t>
                      </a:r>
                      <a:r>
                        <a:rPr lang="en-US" sz="1800" b="1" dirty="0" smtClean="0">
                          <a:solidFill>
                            <a:srgbClr val="000000"/>
                          </a:solidFill>
                        </a:rPr>
                        <a:t>WFA Team</a:t>
                      </a:r>
                      <a:endParaRPr lang="en-US" b="1" dirty="0">
                        <a:solidFill>
                          <a:srgbClr val="000000"/>
                        </a:solidFill>
                      </a:endParaRPr>
                    </a:p>
                  </a:txBody>
                  <a:tcPr/>
                </a:tc>
                <a:tc>
                  <a:txBody>
                    <a:bodyPr/>
                    <a:lstStyle/>
                    <a:p>
                      <a:r>
                        <a:rPr lang="en-US" sz="1600" dirty="0" smtClean="0">
                          <a:solidFill>
                            <a:srgbClr val="000000"/>
                          </a:solidFill>
                        </a:rPr>
                        <a:t>Team at the UCPath Center</a:t>
                      </a:r>
                      <a:r>
                        <a:rPr lang="en-US" sz="1600" baseline="0" dirty="0" smtClean="0">
                          <a:solidFill>
                            <a:srgbClr val="000000"/>
                          </a:solidFill>
                        </a:rPr>
                        <a:t> </a:t>
                      </a:r>
                      <a:r>
                        <a:rPr lang="en-US" sz="1600" dirty="0" smtClean="0">
                          <a:solidFill>
                            <a:srgbClr val="000000"/>
                          </a:solidFill>
                        </a:rPr>
                        <a:t>that processes template transaction</a:t>
                      </a:r>
                      <a:r>
                        <a:rPr lang="en-US" sz="1600" baseline="0" dirty="0" smtClean="0">
                          <a:solidFill>
                            <a:srgbClr val="000000"/>
                          </a:solidFill>
                        </a:rPr>
                        <a:t> data </a:t>
                      </a:r>
                      <a:r>
                        <a:rPr lang="en-US" sz="1600" dirty="0" smtClean="0">
                          <a:solidFill>
                            <a:srgbClr val="000000"/>
                          </a:solidFill>
                        </a:rPr>
                        <a:t>in the UCPath system. </a:t>
                      </a:r>
                    </a:p>
                    <a:p>
                      <a:r>
                        <a:rPr lang="en-US" sz="1600" dirty="0" smtClean="0">
                          <a:solidFill>
                            <a:srgbClr val="000000"/>
                          </a:solidFill>
                        </a:rPr>
                        <a:t>(WFA = Work </a:t>
                      </a:r>
                      <a:r>
                        <a:rPr lang="en-US" sz="1600" dirty="0">
                          <a:solidFill>
                            <a:srgbClr val="000000"/>
                          </a:solidFill>
                        </a:rPr>
                        <a:t>Force Administration</a:t>
                      </a:r>
                      <a:r>
                        <a:rPr lang="en-US" sz="1600" dirty="0" smtClean="0">
                          <a:solidFill>
                            <a:srgbClr val="000000"/>
                          </a:solidFill>
                        </a:rPr>
                        <a:t>.)</a:t>
                      </a:r>
                      <a:endParaRPr lang="en-US" sz="1600" dirty="0">
                        <a:solidFill>
                          <a:srgbClr val="000000"/>
                        </a:solidFill>
                      </a:endParaRPr>
                    </a:p>
                  </a:txBody>
                  <a:tcPr/>
                </a:tc>
                <a:extLst>
                  <a:ext uri="{0D108BD9-81ED-4DB2-BD59-A6C34878D82A}">
                    <a16:rowId xmlns:a16="http://schemas.microsoft.com/office/drawing/2014/main" val="3208274898"/>
                  </a:ext>
                </a:extLst>
              </a:tr>
              <a:tr h="655185">
                <a:tc>
                  <a:txBody>
                    <a:bodyPr/>
                    <a:lstStyle/>
                    <a:p>
                      <a:r>
                        <a:rPr lang="en-US" b="1" dirty="0">
                          <a:solidFill>
                            <a:srgbClr val="000000"/>
                          </a:solidFill>
                        </a:rPr>
                        <a:t>FTE</a:t>
                      </a:r>
                    </a:p>
                  </a:txBody>
                  <a:tcPr/>
                </a:tc>
                <a:tc>
                  <a:txBody>
                    <a:bodyPr/>
                    <a:lstStyle/>
                    <a:p>
                      <a:r>
                        <a:rPr lang="en-US" sz="1600" dirty="0">
                          <a:solidFill>
                            <a:srgbClr val="000000"/>
                          </a:solidFill>
                        </a:rPr>
                        <a:t>Full time</a:t>
                      </a:r>
                      <a:r>
                        <a:rPr lang="en-US" sz="1600" baseline="0" dirty="0">
                          <a:solidFill>
                            <a:srgbClr val="000000"/>
                          </a:solidFill>
                        </a:rPr>
                        <a:t> equivalent or employment percentage of full time</a:t>
                      </a:r>
                      <a:r>
                        <a:rPr lang="en-US" sz="1600" dirty="0">
                          <a:solidFill>
                            <a:srgbClr val="000000"/>
                          </a:solidFill>
                        </a:rPr>
                        <a:t>. No longer tied to permanent budget.</a:t>
                      </a:r>
                    </a:p>
                  </a:txBody>
                  <a:tcPr/>
                </a:tc>
                <a:extLst>
                  <a:ext uri="{0D108BD9-81ED-4DB2-BD59-A6C34878D82A}">
                    <a16:rowId xmlns:a16="http://schemas.microsoft.com/office/drawing/2014/main" val="10004"/>
                  </a:ext>
                </a:extLst>
              </a:tr>
              <a:tr h="941733">
                <a:tc>
                  <a:txBody>
                    <a:bodyPr/>
                    <a:lstStyle/>
                    <a:p>
                      <a:r>
                        <a:rPr lang="en-US" b="1" dirty="0">
                          <a:solidFill>
                            <a:srgbClr val="000000"/>
                          </a:solidFill>
                        </a:rPr>
                        <a:t>Position Number</a:t>
                      </a:r>
                    </a:p>
                  </a:txBody>
                  <a:tcPr/>
                </a:tc>
                <a:tc>
                  <a:txBody>
                    <a:bodyPr/>
                    <a:lstStyle/>
                    <a:p>
                      <a:r>
                        <a:rPr lang="en-US" sz="1600" dirty="0">
                          <a:solidFill>
                            <a:srgbClr val="000000"/>
                          </a:solidFill>
                        </a:rPr>
                        <a:t>A unique number</a:t>
                      </a:r>
                      <a:r>
                        <a:rPr lang="en-US" sz="1600" baseline="0" dirty="0">
                          <a:solidFill>
                            <a:srgbClr val="000000"/>
                          </a:solidFill>
                        </a:rPr>
                        <a:t> that relates to a set of </a:t>
                      </a:r>
                      <a:r>
                        <a:rPr lang="en-US" sz="1600" baseline="0" dirty="0" smtClean="0">
                          <a:solidFill>
                            <a:srgbClr val="000000"/>
                          </a:solidFill>
                        </a:rPr>
                        <a:t>attributes </a:t>
                      </a:r>
                      <a:r>
                        <a:rPr lang="en-US" sz="1600" baseline="0" dirty="0">
                          <a:solidFill>
                            <a:srgbClr val="000000"/>
                          </a:solidFill>
                        </a:rPr>
                        <a:t>and r</a:t>
                      </a:r>
                      <a:r>
                        <a:rPr lang="en-US" sz="1600" kern="1200" dirty="0">
                          <a:solidFill>
                            <a:srgbClr val="000000"/>
                          </a:solidFill>
                          <a:effectLst/>
                          <a:latin typeface="+mn-lt"/>
                          <a:ea typeface="+mn-ea"/>
                          <a:cs typeface="+mn-cs"/>
                        </a:rPr>
                        <a:t>epresents a slot in UCI’s organizational structure. A position can be filled or vacant. All employees at UCI will inhabit a position.</a:t>
                      </a:r>
                      <a:endParaRPr lang="en-US" sz="1600" dirty="0">
                        <a:solidFill>
                          <a:srgbClr val="000000"/>
                        </a:solidFill>
                      </a:endParaRPr>
                    </a:p>
                  </a:txBody>
                  <a:tcPr/>
                </a:tc>
                <a:extLst>
                  <a:ext uri="{0D108BD9-81ED-4DB2-BD59-A6C34878D82A}">
                    <a16:rowId xmlns:a16="http://schemas.microsoft.com/office/drawing/2014/main" val="10005"/>
                  </a:ext>
                </a:extLst>
              </a:tr>
            </a:tbl>
          </a:graphicData>
        </a:graphic>
      </p:graphicFrame>
      <p:sp>
        <p:nvSpPr>
          <p:cNvPr id="3" name="Title 2"/>
          <p:cNvSpPr>
            <a:spLocks noGrp="1"/>
          </p:cNvSpPr>
          <p:nvPr>
            <p:ph type="title"/>
          </p:nvPr>
        </p:nvSpPr>
        <p:spPr>
          <a:xfrm>
            <a:off x="258792" y="40224"/>
            <a:ext cx="8885207" cy="850911"/>
          </a:xfrm>
        </p:spPr>
        <p:txBody>
          <a:bodyPr vert="horz" lIns="91440" tIns="45720" rIns="91440" bIns="45720" rtlCol="0" anchor="ctr">
            <a:noAutofit/>
          </a:bodyPr>
          <a:lstStyle/>
          <a:p>
            <a:r>
              <a:rPr lang="en-US" sz="3200" dirty="0">
                <a:solidFill>
                  <a:srgbClr val="1E4386"/>
                </a:solidFill>
              </a:rPr>
              <a:t>Key Concepts &amp; </a:t>
            </a:r>
            <a:r>
              <a:rPr lang="en-US" sz="3200" dirty="0" smtClean="0">
                <a:solidFill>
                  <a:srgbClr val="1E4386"/>
                </a:solidFill>
              </a:rPr>
              <a:t>Vocabulary </a:t>
            </a:r>
            <a:r>
              <a:rPr lang="en-US" sz="3200" dirty="0">
                <a:solidFill>
                  <a:srgbClr val="1E4386"/>
                </a:solidFill>
              </a:rPr>
              <a:t>(cont’d)</a:t>
            </a:r>
          </a:p>
        </p:txBody>
      </p:sp>
    </p:spTree>
    <p:custDataLst>
      <p:tags r:id="rId1"/>
    </p:custDataLst>
    <p:extLst>
      <p:ext uri="{BB962C8B-B14F-4D97-AF65-F5344CB8AC3E}">
        <p14:creationId xmlns:p14="http://schemas.microsoft.com/office/powerpoint/2010/main" val="14615397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22285" y="1055312"/>
            <a:ext cx="8229600" cy="4800600"/>
          </a:xfrm>
        </p:spPr>
        <p:txBody>
          <a:bodyPr>
            <a:normAutofit/>
          </a:bodyPr>
          <a:lstStyle/>
          <a:p>
            <a:pPr marL="0" indent="0">
              <a:buNone/>
            </a:pPr>
            <a:r>
              <a:rPr lang="en-US" sz="1800" dirty="0"/>
              <a:t>The </a:t>
            </a:r>
            <a:r>
              <a:rPr lang="en-US" sz="1800" b="1" dirty="0"/>
              <a:t>Expected Job End Date </a:t>
            </a:r>
            <a:r>
              <a:rPr lang="en-US" sz="1800" dirty="0"/>
              <a:t>is required for the employee groups listed below. These employees will be automatically terminated upon the expected job end date entered if the </a:t>
            </a:r>
            <a:r>
              <a:rPr lang="en-US" sz="1800" b="1" dirty="0"/>
              <a:t>End Job Automatically </a:t>
            </a:r>
            <a:r>
              <a:rPr lang="en-US" sz="1800" dirty="0"/>
              <a:t>checkbox is checked. </a:t>
            </a:r>
          </a:p>
        </p:txBody>
      </p:sp>
      <p:sp>
        <p:nvSpPr>
          <p:cNvPr id="6" name="Title 5"/>
          <p:cNvSpPr>
            <a:spLocks noGrp="1"/>
          </p:cNvSpPr>
          <p:nvPr>
            <p:ph type="title"/>
          </p:nvPr>
        </p:nvSpPr>
        <p:spPr>
          <a:xfrm>
            <a:off x="0" y="42348"/>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Expected Job End Date</a:t>
            </a:r>
          </a:p>
        </p:txBody>
      </p:sp>
      <p:graphicFrame>
        <p:nvGraphicFramePr>
          <p:cNvPr id="8" name="Table 7"/>
          <p:cNvGraphicFramePr>
            <a:graphicFrameLocks noGrp="1"/>
          </p:cNvGraphicFramePr>
          <p:nvPr>
            <p:extLst/>
          </p:nvPr>
        </p:nvGraphicFramePr>
        <p:xfrm>
          <a:off x="476250" y="2037740"/>
          <a:ext cx="8058150" cy="4227202"/>
        </p:xfrm>
        <a:graphic>
          <a:graphicData uri="http://schemas.openxmlformats.org/drawingml/2006/table">
            <a:tbl>
              <a:tblPr firstRow="1" bandRow="1">
                <a:tableStyleId>{5C22544A-7EE6-4342-B048-85BDC9FD1C3A}</a:tableStyleId>
              </a:tblPr>
              <a:tblGrid>
                <a:gridCol w="2014695">
                  <a:extLst>
                    <a:ext uri="{9D8B030D-6E8A-4147-A177-3AD203B41FA5}">
                      <a16:colId xmlns:a16="http://schemas.microsoft.com/office/drawing/2014/main" val="20000"/>
                    </a:ext>
                  </a:extLst>
                </a:gridCol>
                <a:gridCol w="6043455">
                  <a:extLst>
                    <a:ext uri="{9D8B030D-6E8A-4147-A177-3AD203B41FA5}">
                      <a16:colId xmlns:a16="http://schemas.microsoft.com/office/drawing/2014/main" val="20001"/>
                    </a:ext>
                  </a:extLst>
                </a:gridCol>
              </a:tblGrid>
              <a:tr h="386722">
                <a:tc>
                  <a:txBody>
                    <a:bodyPr/>
                    <a:lstStyle/>
                    <a:p>
                      <a:r>
                        <a:rPr lang="en-US" sz="1200" dirty="0"/>
                        <a:t>Type</a:t>
                      </a:r>
                    </a:p>
                  </a:txBody>
                  <a:tcPr/>
                </a:tc>
                <a:tc>
                  <a:txBody>
                    <a:bodyPr/>
                    <a:lstStyle/>
                    <a:p>
                      <a:r>
                        <a:rPr lang="en-US" sz="1200" dirty="0"/>
                        <a:t>Description</a:t>
                      </a:r>
                      <a:r>
                        <a:rPr lang="en-US" sz="1200" baseline="0" dirty="0"/>
                        <a:t> </a:t>
                      </a:r>
                      <a:endParaRPr lang="en-US" sz="1200" dirty="0"/>
                    </a:p>
                  </a:txBody>
                  <a:tcPr/>
                </a:tc>
                <a:extLst>
                  <a:ext uri="{0D108BD9-81ED-4DB2-BD59-A6C34878D82A}">
                    <a16:rowId xmlns:a16="http://schemas.microsoft.com/office/drawing/2014/main" val="10000"/>
                  </a:ext>
                </a:extLst>
              </a:tr>
              <a:tr h="386722">
                <a:tc>
                  <a:txBody>
                    <a:bodyPr/>
                    <a:lstStyle/>
                    <a:p>
                      <a:r>
                        <a:rPr lang="en-US" sz="1200" b="1" dirty="0"/>
                        <a:t>Staff Employees </a:t>
                      </a:r>
                    </a:p>
                  </a:txBody>
                  <a:tcPr/>
                </a:tc>
                <a:tc>
                  <a:txBody>
                    <a:bodyPr/>
                    <a:lstStyle/>
                    <a:p>
                      <a:pPr marL="285750" indent="-285750">
                        <a:buFont typeface="Arial" panose="020B0604020202020204" pitchFamily="34" charset="0"/>
                        <a:buChar char="•"/>
                      </a:pPr>
                      <a:r>
                        <a:rPr lang="en-US" sz="1200" dirty="0"/>
                        <a:t>Contract </a:t>
                      </a:r>
                    </a:p>
                    <a:p>
                      <a:pPr marL="285750" indent="-285750">
                        <a:buFont typeface="Arial" panose="020B0604020202020204" pitchFamily="34" charset="0"/>
                        <a:buChar char="•"/>
                      </a:pPr>
                      <a:r>
                        <a:rPr lang="en-US" sz="1200" dirty="0"/>
                        <a:t>Limited </a:t>
                      </a:r>
                    </a:p>
                    <a:p>
                      <a:pPr marL="285750" indent="-285750">
                        <a:buFont typeface="Arial" panose="020B0604020202020204" pitchFamily="34" charset="0"/>
                        <a:buChar char="•"/>
                      </a:pPr>
                      <a:r>
                        <a:rPr lang="en-US" sz="1200" dirty="0"/>
                        <a:t>Student </a:t>
                      </a:r>
                    </a:p>
                    <a:p>
                      <a:pPr marL="285750" indent="-285750">
                        <a:buFont typeface="Arial" panose="020B0604020202020204" pitchFamily="34" charset="0"/>
                        <a:buChar char="•"/>
                      </a:pPr>
                      <a:r>
                        <a:rPr lang="en-US" sz="1200" dirty="0"/>
                        <a:t>Floater </a:t>
                      </a:r>
                    </a:p>
                    <a:p>
                      <a:pPr marL="285750" indent="-285750">
                        <a:buFont typeface="Arial" panose="020B0604020202020204" pitchFamily="34" charset="0"/>
                        <a:buChar char="•"/>
                      </a:pPr>
                      <a:r>
                        <a:rPr lang="en-US" sz="1200" dirty="0"/>
                        <a:t>Rehired Retiree </a:t>
                      </a:r>
                    </a:p>
                  </a:txBody>
                  <a:tcPr/>
                </a:tc>
                <a:extLst>
                  <a:ext uri="{0D108BD9-81ED-4DB2-BD59-A6C34878D82A}">
                    <a16:rowId xmlns:a16="http://schemas.microsoft.com/office/drawing/2014/main" val="10001"/>
                  </a:ext>
                </a:extLst>
              </a:tr>
              <a:tr h="386722">
                <a:tc>
                  <a:txBody>
                    <a:bodyPr/>
                    <a:lstStyle/>
                    <a:p>
                      <a:r>
                        <a:rPr lang="en-US" sz="1200" b="1" dirty="0"/>
                        <a:t>Academic Employees</a:t>
                      </a:r>
                    </a:p>
                  </a:txBody>
                  <a:tcPr/>
                </a:tc>
                <a:tc>
                  <a:txBody>
                    <a:bodyPr/>
                    <a:lstStyle/>
                    <a:p>
                      <a:pPr marL="285750" indent="-285750">
                        <a:buFont typeface="Arial" panose="020B0604020202020204" pitchFamily="34" charset="0"/>
                        <a:buChar char="•"/>
                      </a:pPr>
                      <a:r>
                        <a:rPr lang="en-US" sz="1200" dirty="0"/>
                        <a:t>Contingent Worker</a:t>
                      </a:r>
                      <a:r>
                        <a:rPr lang="en-US" sz="1200" baseline="0" dirty="0"/>
                        <a:t> – Academic </a:t>
                      </a:r>
                    </a:p>
                    <a:p>
                      <a:pPr marL="285750" indent="-285750">
                        <a:buFont typeface="Arial" panose="020B0604020202020204" pitchFamily="34" charset="0"/>
                        <a:buChar char="•"/>
                      </a:pPr>
                      <a:r>
                        <a:rPr lang="en-US" sz="1200" baseline="0" dirty="0"/>
                        <a:t>Non-senate academics, the general groupings include:</a:t>
                      </a:r>
                    </a:p>
                    <a:p>
                      <a:pPr marL="742950" lvl="1" indent="-285750">
                        <a:buFont typeface="Arial" panose="020B0604020202020204" pitchFamily="34" charset="0"/>
                        <a:buChar char="•"/>
                      </a:pPr>
                      <a:r>
                        <a:rPr lang="en-US" sz="1200" baseline="0" dirty="0"/>
                        <a:t>Specialists</a:t>
                      </a:r>
                    </a:p>
                    <a:p>
                      <a:pPr marL="742950" lvl="1" indent="-285750">
                        <a:buFont typeface="Arial" panose="020B0604020202020204" pitchFamily="34" charset="0"/>
                        <a:buChar char="•"/>
                      </a:pPr>
                      <a:r>
                        <a:rPr lang="en-US" sz="1200" baseline="0" dirty="0"/>
                        <a:t>Project Scientists</a:t>
                      </a:r>
                    </a:p>
                    <a:p>
                      <a:pPr marL="742950" lvl="1" indent="-285750">
                        <a:buFont typeface="Arial" panose="020B0604020202020204" pitchFamily="34" charset="0"/>
                        <a:buChar char="•"/>
                      </a:pPr>
                      <a:r>
                        <a:rPr lang="en-US" sz="1200" baseline="0" dirty="0"/>
                        <a:t>Professional Researchers</a:t>
                      </a:r>
                    </a:p>
                    <a:p>
                      <a:pPr marL="742950" lvl="1" indent="-285750">
                        <a:buFont typeface="Arial" panose="020B0604020202020204" pitchFamily="34" charset="0"/>
                        <a:buChar char="•"/>
                      </a:pPr>
                      <a:r>
                        <a:rPr lang="en-US" sz="1200" baseline="0" dirty="0"/>
                        <a:t>Postdoctoral Scholars</a:t>
                      </a:r>
                    </a:p>
                    <a:p>
                      <a:pPr marL="742950" lvl="1" indent="-285750">
                        <a:buFont typeface="Arial" panose="020B0604020202020204" pitchFamily="34" charset="0"/>
                        <a:buChar char="•"/>
                      </a:pPr>
                      <a:r>
                        <a:rPr lang="en-US" sz="1200" baseline="0" dirty="0"/>
                        <a:t>Unit 18 Lecturers (otherwise known as Non-Senate Faculty (NSF))</a:t>
                      </a:r>
                    </a:p>
                    <a:p>
                      <a:pPr marL="742950" lvl="1" indent="-285750">
                        <a:buFont typeface="Arial" panose="020B0604020202020204" pitchFamily="34" charset="0"/>
                        <a:buChar char="•"/>
                      </a:pPr>
                      <a:r>
                        <a:rPr lang="en-US" sz="1200" baseline="0" dirty="0"/>
                        <a:t>Academic Coordinators</a:t>
                      </a:r>
                    </a:p>
                    <a:p>
                      <a:pPr marL="742950" lvl="1" indent="-285750">
                        <a:buFont typeface="Arial" panose="020B0604020202020204" pitchFamily="34" charset="0"/>
                        <a:buChar char="•"/>
                      </a:pPr>
                      <a:r>
                        <a:rPr lang="en-US" sz="1200" baseline="0" dirty="0"/>
                        <a:t>Academic Administrators</a:t>
                      </a:r>
                    </a:p>
                    <a:p>
                      <a:pPr marL="742950" lvl="1" indent="-285750">
                        <a:buFont typeface="Arial" panose="020B0604020202020204" pitchFamily="34" charset="0"/>
                        <a:buChar char="•"/>
                      </a:pPr>
                      <a:r>
                        <a:rPr lang="en-US" sz="1200" baseline="0" dirty="0"/>
                        <a:t>Visiting Titles</a:t>
                      </a:r>
                    </a:p>
                    <a:p>
                      <a:pPr marL="742950" lvl="1" indent="-285750">
                        <a:buFont typeface="Arial" panose="020B0604020202020204" pitchFamily="34" charset="0"/>
                        <a:buChar char="•"/>
                      </a:pPr>
                      <a:r>
                        <a:rPr lang="en-US" sz="1200" baseline="0" dirty="0"/>
                        <a:t>UNEX Teachers</a:t>
                      </a:r>
                    </a:p>
                    <a:p>
                      <a:pPr marL="742950" lvl="1" indent="-285750">
                        <a:buFont typeface="Arial" panose="020B0604020202020204" pitchFamily="34" charset="0"/>
                        <a:buChar char="•"/>
                      </a:pPr>
                      <a:r>
                        <a:rPr lang="en-US" sz="1200" baseline="0" dirty="0"/>
                        <a:t>Student </a:t>
                      </a:r>
                      <a:r>
                        <a:rPr lang="en-US" sz="1200" baseline="0" dirty="0" smtClean="0"/>
                        <a:t>Academic Titles</a:t>
                      </a:r>
                      <a:endParaRPr lang="en-US" sz="1200" baseline="0" dirty="0"/>
                    </a:p>
                    <a:p>
                      <a:pPr marL="742950" lvl="1" indent="-285750">
                        <a:buFont typeface="Arial" panose="020B0604020202020204" pitchFamily="34" charset="0"/>
                        <a:buChar char="•"/>
                      </a:pPr>
                      <a:r>
                        <a:rPr lang="en-US" sz="1200" baseline="0" dirty="0"/>
                        <a:t>Academic Recalled Employees</a:t>
                      </a:r>
                    </a:p>
                    <a:p>
                      <a:pPr marL="742950" lvl="1" indent="-285750">
                        <a:buFont typeface="Arial" panose="020B0604020202020204" pitchFamily="34" charset="0"/>
                        <a:buChar char="•"/>
                      </a:pPr>
                      <a:r>
                        <a:rPr lang="en-US" sz="1200" baseline="0" dirty="0"/>
                        <a:t>Non-tenured Professors (</a:t>
                      </a:r>
                      <a:r>
                        <a:rPr lang="en-US" sz="1200" baseline="0" dirty="0" err="1"/>
                        <a:t>Clin</a:t>
                      </a:r>
                      <a:r>
                        <a:rPr lang="en-US" sz="1200" baseline="0" dirty="0"/>
                        <a:t> X, In Residence, HS Clinical, Adjuncts)</a:t>
                      </a:r>
                    </a:p>
                    <a:p>
                      <a:pPr marL="742950" lvl="1" indent="-285750">
                        <a:buFont typeface="Arial" panose="020B0604020202020204" pitchFamily="34" charset="0"/>
                        <a:buChar char="•"/>
                      </a:pPr>
                      <a:r>
                        <a:rPr lang="en-US" sz="1200" baseline="0" dirty="0"/>
                        <a:t>Lecturers with Potential Security of Employment </a:t>
                      </a: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4159543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73377" y="1089849"/>
            <a:ext cx="8766928" cy="5028146"/>
          </a:xfrm>
        </p:spPr>
        <p:txBody>
          <a:bodyPr>
            <a:noAutofit/>
          </a:bodyPr>
          <a:lstStyle/>
          <a:p>
            <a:pPr>
              <a:buClr>
                <a:srgbClr val="09548D"/>
              </a:buClr>
              <a:buFont typeface="Arial" panose="020B0604020202020204" pitchFamily="34" charset="0"/>
              <a:buChar char="♦"/>
            </a:pPr>
            <a:r>
              <a:rPr lang="en-US" sz="2200" dirty="0" smtClean="0"/>
              <a:t>For short </a:t>
            </a:r>
            <a:r>
              <a:rPr lang="en-US" sz="2200" dirty="0"/>
              <a:t>term assignment or temporary </a:t>
            </a:r>
            <a:r>
              <a:rPr lang="en-US" sz="2200" dirty="0" smtClean="0"/>
              <a:t>hires, </a:t>
            </a:r>
            <a:r>
              <a:rPr lang="en-US" sz="2200" dirty="0"/>
              <a:t>enter the date the position ends in the </a:t>
            </a:r>
            <a:r>
              <a:rPr lang="en-US" sz="2200" b="1" dirty="0"/>
              <a:t>Expected Job End Date </a:t>
            </a:r>
            <a:r>
              <a:rPr lang="en-US" sz="2200" dirty="0"/>
              <a:t>field. </a:t>
            </a:r>
          </a:p>
          <a:p>
            <a:pPr lvl="1"/>
            <a:r>
              <a:rPr lang="en-US" sz="1800" dirty="0"/>
              <a:t>Non-Academic employees are automatically terminated in UCPath on this date. </a:t>
            </a:r>
          </a:p>
          <a:p>
            <a:endParaRPr lang="en-US" dirty="0"/>
          </a:p>
          <a:p>
            <a:endParaRPr lang="en-US" dirty="0"/>
          </a:p>
          <a:p>
            <a:endParaRPr lang="en-US" sz="1400" dirty="0"/>
          </a:p>
          <a:p>
            <a:pPr>
              <a:spcBef>
                <a:spcPts val="0"/>
              </a:spcBef>
            </a:pPr>
            <a:endParaRPr lang="en-US" sz="1400" dirty="0"/>
          </a:p>
          <a:p>
            <a:pPr marL="0" indent="0">
              <a:buNone/>
            </a:pPr>
            <a:endParaRPr lang="en-US" dirty="0"/>
          </a:p>
          <a:p>
            <a:pPr>
              <a:buClr>
                <a:srgbClr val="09548D"/>
              </a:buClr>
              <a:buFont typeface="Arial" panose="020B0604020202020204" pitchFamily="34" charset="0"/>
              <a:buChar char="♦"/>
            </a:pPr>
            <a:r>
              <a:rPr lang="en-US" sz="2200" dirty="0"/>
              <a:t>Locations must monitor expected job end dates and, if needed, update/extend the expected job end date (in </a:t>
            </a:r>
            <a:r>
              <a:rPr lang="en-US" sz="2200" b="1" dirty="0"/>
              <a:t>PayPath Actions</a:t>
            </a:r>
            <a:r>
              <a:rPr lang="en-US" sz="2200" dirty="0"/>
              <a:t>) to ensure the termination does not occur. </a:t>
            </a:r>
          </a:p>
          <a:p>
            <a:pPr>
              <a:buClr>
                <a:srgbClr val="09548D"/>
              </a:buClr>
              <a:buFont typeface="Arial" panose="020B0604020202020204" pitchFamily="34" charset="0"/>
              <a:buChar char="♦"/>
            </a:pPr>
            <a:r>
              <a:rPr lang="en-US" sz="2200" dirty="0"/>
              <a:t>A report will be available to help with Expected Job End Date monitoring.</a:t>
            </a:r>
          </a:p>
        </p:txBody>
      </p:sp>
      <p:sp>
        <p:nvSpPr>
          <p:cNvPr id="5" name="Title 4"/>
          <p:cNvSpPr>
            <a:spLocks noGrp="1"/>
          </p:cNvSpPr>
          <p:nvPr>
            <p:ph type="title"/>
          </p:nvPr>
        </p:nvSpPr>
        <p:spPr>
          <a:xfrm>
            <a:off x="0" y="40224"/>
            <a:ext cx="9143999"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Expected Job End Date Field – Staff</a:t>
            </a:r>
          </a:p>
        </p:txBody>
      </p:sp>
      <p:pic>
        <p:nvPicPr>
          <p:cNvPr id="18434" name="Picture 2" descr="C:\Users\dallen\AppData\Local\Temp\SNAGHTML1f8c5f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436" y="2368742"/>
            <a:ext cx="6458937" cy="1884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1597003" y="3310838"/>
            <a:ext cx="2460674" cy="248468"/>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defRPr/>
            </a:pPr>
            <a:endParaRPr lang="en-US" kern="0" dirty="0">
              <a:solidFill>
                <a:sysClr val="windowText" lastClr="000000"/>
              </a:solidFill>
            </a:endParaRPr>
          </a:p>
        </p:txBody>
      </p:sp>
    </p:spTree>
    <p:custDataLst>
      <p:tags r:id="rId1"/>
    </p:custDataLst>
    <p:extLst>
      <p:ext uri="{BB962C8B-B14F-4D97-AF65-F5344CB8AC3E}">
        <p14:creationId xmlns:p14="http://schemas.microsoft.com/office/powerpoint/2010/main" val="3286363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91211" y="1183062"/>
            <a:ext cx="8229600" cy="4800600"/>
          </a:xfrm>
        </p:spPr>
        <p:txBody>
          <a:bodyPr/>
          <a:lstStyle/>
          <a:p>
            <a:pPr>
              <a:spcBef>
                <a:spcPts val="400"/>
              </a:spcBef>
              <a:buClr>
                <a:srgbClr val="09548D"/>
              </a:buClr>
              <a:buFont typeface="Arial" panose="020B0604020202020204" pitchFamily="34" charset="0"/>
              <a:buChar char="♦"/>
            </a:pPr>
            <a:r>
              <a:rPr lang="en-US" sz="2400" dirty="0"/>
              <a:t>For </a:t>
            </a:r>
            <a:r>
              <a:rPr lang="en-US" sz="2400" dirty="0" smtClean="0"/>
              <a:t>Academic hire templates, </a:t>
            </a:r>
            <a:r>
              <a:rPr lang="en-US" sz="2400" dirty="0"/>
              <a:t>the </a:t>
            </a:r>
            <a:r>
              <a:rPr lang="en-US" sz="2400" b="1" dirty="0"/>
              <a:t>End Job Automatically </a:t>
            </a:r>
            <a:r>
              <a:rPr lang="en-US" sz="2400" dirty="0"/>
              <a:t>check box appears next to the </a:t>
            </a:r>
            <a:r>
              <a:rPr lang="en-US" sz="2400" b="1" dirty="0"/>
              <a:t>Expected Job End Date </a:t>
            </a:r>
            <a:r>
              <a:rPr lang="en-US" sz="2400" dirty="0"/>
              <a:t>field.</a:t>
            </a:r>
          </a:p>
          <a:p>
            <a:pPr lvl="1"/>
            <a:r>
              <a:rPr lang="en-US" sz="2000" dirty="0"/>
              <a:t>Select the check box to automatically terminate the employee on the </a:t>
            </a:r>
            <a:r>
              <a:rPr lang="en-US" sz="2000" b="1" dirty="0"/>
              <a:t>Expected Job End Date</a:t>
            </a:r>
            <a:r>
              <a:rPr lang="en-US" sz="2000" dirty="0"/>
              <a:t>.</a:t>
            </a:r>
          </a:p>
          <a:p>
            <a:pPr lvl="1"/>
            <a:r>
              <a:rPr lang="en-US" sz="2000" dirty="0"/>
              <a:t>If the check box is not selected, the employee is not automatically terminated.</a:t>
            </a:r>
          </a:p>
        </p:txBody>
      </p:sp>
      <p:sp>
        <p:nvSpPr>
          <p:cNvPr id="5" name="Title 4"/>
          <p:cNvSpPr>
            <a:spLocks noGrp="1"/>
          </p:cNvSpPr>
          <p:nvPr>
            <p:ph type="title"/>
          </p:nvPr>
        </p:nvSpPr>
        <p:spPr>
          <a:xfrm>
            <a:off x="150125" y="40224"/>
            <a:ext cx="9451075"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Expected Job End Date </a:t>
            </a:r>
            <a:r>
              <a:rPr lang="en-US" sz="3600" b="1" dirty="0" smtClean="0">
                <a:solidFill>
                  <a:srgbClr val="1E4386"/>
                </a:solidFill>
                <a:latin typeface="Arial" panose="020B0604020202020204" pitchFamily="34" charset="0"/>
                <a:cs typeface="Arial" panose="020B0604020202020204" pitchFamily="34" charset="0"/>
              </a:rPr>
              <a:t>– </a:t>
            </a:r>
            <a:r>
              <a:rPr lang="en-US" sz="3600" b="1" dirty="0">
                <a:solidFill>
                  <a:srgbClr val="1E4386"/>
                </a:solidFill>
                <a:latin typeface="Arial" panose="020B0604020202020204" pitchFamily="34" charset="0"/>
                <a:cs typeface="Arial" panose="020B0604020202020204" pitchFamily="34" charset="0"/>
              </a:rPr>
              <a:t>Academic</a:t>
            </a:r>
          </a:p>
        </p:txBody>
      </p:sp>
      <p:pic>
        <p:nvPicPr>
          <p:cNvPr id="2050" name="Picture 2" descr="C:\Users\dallen\AppData\Local\Temp\SNAGHTMLac7b8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449" y="3706303"/>
            <a:ext cx="7515225" cy="236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1006834" y="5483379"/>
            <a:ext cx="6735086" cy="248468"/>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defRPr/>
            </a:pPr>
            <a:endParaRPr lang="en-US" kern="0" dirty="0">
              <a:solidFill>
                <a:sysClr val="windowText" lastClr="000000"/>
              </a:solidFill>
            </a:endParaRPr>
          </a:p>
        </p:txBody>
      </p:sp>
      <p:sp>
        <p:nvSpPr>
          <p:cNvPr id="2" name="Right Arrow 1"/>
          <p:cNvSpPr/>
          <p:nvPr/>
        </p:nvSpPr>
        <p:spPr>
          <a:xfrm rot="3527471">
            <a:off x="5583825" y="5033131"/>
            <a:ext cx="653143" cy="261257"/>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167949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363305" y="1027537"/>
            <a:ext cx="8658775" cy="1871497"/>
          </a:xfrm>
        </p:spPr>
        <p:txBody>
          <a:bodyPr>
            <a:normAutofit/>
          </a:bodyPr>
          <a:lstStyle/>
          <a:p>
            <a:pPr marL="0" indent="0">
              <a:buNone/>
            </a:pPr>
            <a:r>
              <a:rPr lang="en-US" sz="1900" dirty="0"/>
              <a:t>Benefits Eligibility is a </a:t>
            </a:r>
            <a:r>
              <a:rPr lang="en-US" sz="1900" u="sng" dirty="0"/>
              <a:t>system-driven</a:t>
            </a:r>
            <a:r>
              <a:rPr lang="en-US" sz="1900" dirty="0"/>
              <a:t>, custom process that analyzes and </a:t>
            </a:r>
            <a:r>
              <a:rPr lang="en-US" sz="1900" b="1" dirty="0"/>
              <a:t>determines eligibility using job data fields</a:t>
            </a:r>
            <a:r>
              <a:rPr lang="en-US" sz="1900" dirty="0"/>
              <a:t>. Multiple jobs, if applicable, are combined and analyzed as a whole to determine benefits eligibility. The following information is reviewed for all jobs in an employee’s record: </a:t>
            </a:r>
          </a:p>
          <a:p>
            <a:endParaRPr lang="en-US" sz="1800" dirty="0"/>
          </a:p>
          <a:p>
            <a:pPr marL="0" indent="0">
              <a:buNone/>
            </a:pPr>
            <a:endParaRPr lang="en-US" sz="1800" b="1" dirty="0"/>
          </a:p>
        </p:txBody>
      </p:sp>
      <p:sp>
        <p:nvSpPr>
          <p:cNvPr id="2" name="Title 1"/>
          <p:cNvSpPr>
            <a:spLocks noGrp="1"/>
          </p:cNvSpPr>
          <p:nvPr>
            <p:ph type="title"/>
          </p:nvPr>
        </p:nvSpPr>
        <p:spPr>
          <a:xfrm>
            <a:off x="248971" y="40224"/>
            <a:ext cx="8437829"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Benefits </a:t>
            </a:r>
            <a:r>
              <a:rPr lang="en-US" sz="3600" b="1" dirty="0" smtClean="0">
                <a:solidFill>
                  <a:srgbClr val="1E4386"/>
                </a:solidFill>
                <a:latin typeface="Arial" panose="020B0604020202020204" pitchFamily="34" charset="0"/>
                <a:cs typeface="Arial" panose="020B0604020202020204" pitchFamily="34" charset="0"/>
              </a:rPr>
              <a:t>Eligibility Overview</a:t>
            </a:r>
            <a:endParaRPr lang="en-US" sz="3600" b="1" dirty="0">
              <a:solidFill>
                <a:srgbClr val="1E4386"/>
              </a:solidFill>
              <a:latin typeface="Arial" panose="020B0604020202020204" pitchFamily="34" charset="0"/>
              <a:cs typeface="Arial" panose="020B0604020202020204" pitchFamily="34" charset="0"/>
            </a:endParaRPr>
          </a:p>
        </p:txBody>
      </p:sp>
      <p:sp>
        <p:nvSpPr>
          <p:cNvPr id="11" name="Text Placeholder 2"/>
          <p:cNvSpPr txBox="1">
            <a:spLocks/>
          </p:cNvSpPr>
          <p:nvPr/>
        </p:nvSpPr>
        <p:spPr>
          <a:xfrm>
            <a:off x="484603" y="2444394"/>
            <a:ext cx="2954655" cy="17365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64A4"/>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4A4"/>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428750" indent="-514350" algn="l" defTabSz="914400" rtl="0" eaLnBrk="1" latinLnBrk="0" hangingPunct="1">
              <a:lnSpc>
                <a:spcPct val="90000"/>
              </a:lnSpc>
              <a:spcBef>
                <a:spcPts val="500"/>
              </a:spcBef>
              <a:buClr>
                <a:srgbClr val="0064A4"/>
              </a:buClr>
              <a:buFont typeface="+mj-lt"/>
              <a:buAutoNum type="romanLcPeriod"/>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Job Code attributes</a:t>
            </a:r>
          </a:p>
          <a:p>
            <a:r>
              <a:rPr lang="en-US" sz="1800" b="1" dirty="0"/>
              <a:t>Employee Classification (</a:t>
            </a:r>
            <a:r>
              <a:rPr lang="en-US" sz="1800" b="1" dirty="0" err="1"/>
              <a:t>Empl</a:t>
            </a:r>
            <a:r>
              <a:rPr lang="en-US" sz="1800" b="1" dirty="0"/>
              <a:t> Class)</a:t>
            </a:r>
          </a:p>
          <a:p>
            <a:r>
              <a:rPr lang="en-US" sz="1800" b="1" dirty="0"/>
              <a:t>Appointment Duration, </a:t>
            </a:r>
            <a:br>
              <a:rPr lang="en-US" sz="1800" b="1" dirty="0"/>
            </a:br>
            <a:r>
              <a:rPr lang="en-US" sz="1800" b="1" dirty="0"/>
              <a:t>if applicable</a:t>
            </a:r>
          </a:p>
          <a:p>
            <a:r>
              <a:rPr lang="en-US" sz="1800" b="1" dirty="0"/>
              <a:t>Full Time Equivalent (FTE)</a:t>
            </a:r>
          </a:p>
          <a:p>
            <a:pPr marL="0" indent="0">
              <a:buNone/>
            </a:pPr>
            <a:endParaRPr lang="en-US" sz="1800" dirty="0"/>
          </a:p>
          <a:p>
            <a:pPr marL="0" indent="0">
              <a:buNone/>
            </a:pPr>
            <a:endParaRPr lang="en-US" sz="1800" dirty="0"/>
          </a:p>
        </p:txBody>
      </p:sp>
      <p:sp>
        <p:nvSpPr>
          <p:cNvPr id="6" name="Text Placeholder 2"/>
          <p:cNvSpPr txBox="1">
            <a:spLocks/>
          </p:cNvSpPr>
          <p:nvPr/>
        </p:nvSpPr>
        <p:spPr>
          <a:xfrm>
            <a:off x="248971" y="4699270"/>
            <a:ext cx="3850685" cy="11007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64A4"/>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4A4"/>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428750" indent="-514350" algn="l" defTabSz="914400" rtl="0" eaLnBrk="1" latinLnBrk="0" hangingPunct="1">
              <a:lnSpc>
                <a:spcPct val="90000"/>
              </a:lnSpc>
              <a:spcBef>
                <a:spcPts val="500"/>
              </a:spcBef>
              <a:buClr>
                <a:srgbClr val="0064A4"/>
              </a:buClr>
              <a:buFont typeface="+mj-lt"/>
              <a:buAutoNum type="romanLcPeriod"/>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a:p>
            <a:pPr marL="457200" lvl="1" indent="0">
              <a:buNone/>
            </a:pPr>
            <a:r>
              <a:rPr lang="en-US" sz="1400" dirty="0"/>
              <a:t>Be aware that system notifications (emails) are automatically sent to employees after benefit eligibility and self service events are finalized for the employee and the overnight batch process completes.</a:t>
            </a:r>
          </a:p>
        </p:txBody>
      </p:sp>
      <p:pic>
        <p:nvPicPr>
          <p:cNvPr id="4" name="Picture 3" descr="File:Ambox warning blue.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835" y="5080927"/>
            <a:ext cx="499240" cy="456738"/>
          </a:xfrm>
          <a:prstGeom prst="rect">
            <a:avLst/>
          </a:prstGeom>
          <a:solidFill>
            <a:schemeClr val="bg1"/>
          </a:solidFill>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099657" y="2149445"/>
            <a:ext cx="4657628" cy="404932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3855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79" y="876207"/>
            <a:ext cx="6924674" cy="2908020"/>
          </a:xfrm>
        </p:spPr>
        <p:txBody>
          <a:bodyPr vert="horz" lIns="91440" tIns="45720" rIns="91440" bIns="45720" rtlCol="0" anchor="ctr">
            <a:noAutofit/>
          </a:bodyPr>
          <a:lstStyle/>
          <a:p>
            <a:pPr algn="l">
              <a:spcBef>
                <a:spcPct val="20000"/>
              </a:spcBef>
              <a:buFont typeface="Arial"/>
            </a:pPr>
            <a:r>
              <a:rPr lang="en-US" sz="5400"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Earnings Distribution Tab</a:t>
            </a:r>
          </a:p>
        </p:txBody>
      </p:sp>
      <p:sp>
        <p:nvSpPr>
          <p:cNvPr id="8" name="Title 5"/>
          <p:cNvSpPr txBox="1">
            <a:spLocks/>
          </p:cNvSpPr>
          <p:nvPr/>
        </p:nvSpPr>
        <p:spPr>
          <a:xfrm>
            <a:off x="272955" y="40224"/>
            <a:ext cx="9034818" cy="850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lang="en-US" sz="4000" b="1" i="0" u="none" kern="1200" baseline="0">
                <a:solidFill>
                  <a:srgbClr val="000000"/>
                </a:solidFill>
                <a:latin typeface="Arial" panose="020B0604020202020204" pitchFamily="34" charset="0"/>
                <a:ea typeface="Verdana" panose="020B0604030504040204" pitchFamily="34" charset="0"/>
                <a:cs typeface="Arial" panose="020B0604020202020204" pitchFamily="34" charset="0"/>
              </a:defRPr>
            </a:lvl1pPr>
          </a:lstStyle>
          <a:p>
            <a:pPr algn="l"/>
            <a:endParaRPr lang="en-US" sz="3600" b="0" dirty="0">
              <a:latin typeface="Arial Black" panose="020B0A04020102020204" pitchFamily="34" charset="0"/>
            </a:endParaRPr>
          </a:p>
        </p:txBody>
      </p:sp>
      <p:pic>
        <p:nvPicPr>
          <p:cNvPr id="3" name="Picture 2" descr="Discuss the various kinds of income or Sources of income or Why the classification of income i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2068" y="2973042"/>
            <a:ext cx="3514725" cy="2800350"/>
          </a:xfrm>
          <a:prstGeom prst="rect">
            <a:avLst/>
          </a:prstGeom>
        </p:spPr>
      </p:pic>
    </p:spTree>
    <p:custDataLst>
      <p:tags r:id="rId1"/>
    </p:custDataLst>
    <p:extLst>
      <p:ext uri="{BB962C8B-B14F-4D97-AF65-F5344CB8AC3E}">
        <p14:creationId xmlns:p14="http://schemas.microsoft.com/office/powerpoint/2010/main" val="28447373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90037" y="1237084"/>
            <a:ext cx="8000495" cy="667593"/>
          </a:xfrm>
        </p:spPr>
        <p:txBody>
          <a:bodyPr>
            <a:noAutofit/>
          </a:bodyPr>
          <a:lstStyle/>
          <a:p>
            <a:pPr marL="0" indent="0">
              <a:buNone/>
            </a:pPr>
            <a:r>
              <a:rPr lang="en-US" sz="2400" b="1" dirty="0"/>
              <a:t>Job Earnings Distributions (JED) </a:t>
            </a:r>
            <a:r>
              <a:rPr lang="en-US" sz="2400" dirty="0"/>
              <a:t>tab can be used to indicate the compensation should be paid using a different Earn Code other than REG. For example, </a:t>
            </a:r>
            <a:r>
              <a:rPr lang="en-US" sz="2400" b="1" dirty="0" smtClean="0"/>
              <a:t>ACR</a:t>
            </a:r>
            <a:r>
              <a:rPr lang="en-US" sz="2400" dirty="0" smtClean="0"/>
              <a:t> </a:t>
            </a:r>
            <a:r>
              <a:rPr lang="en-US" sz="2400" dirty="0"/>
              <a:t>or </a:t>
            </a:r>
            <a:r>
              <a:rPr lang="en-US" sz="2400" b="1" dirty="0" smtClean="0"/>
              <a:t>NNC</a:t>
            </a:r>
            <a:r>
              <a:rPr lang="en-US" sz="2400" dirty="0" smtClean="0"/>
              <a:t>. </a:t>
            </a:r>
            <a:endParaRPr lang="en-US" sz="2400" dirty="0"/>
          </a:p>
          <a:p>
            <a:pPr marL="0" indent="0">
              <a:buNone/>
            </a:pPr>
            <a:endParaRPr lang="en-US" sz="2400" dirty="0"/>
          </a:p>
        </p:txBody>
      </p:sp>
      <p:sp>
        <p:nvSpPr>
          <p:cNvPr id="6" name="Title 5"/>
          <p:cNvSpPr>
            <a:spLocks noGrp="1"/>
          </p:cNvSpPr>
          <p:nvPr>
            <p:ph type="title"/>
          </p:nvPr>
        </p:nvSpPr>
        <p:spPr>
          <a:xfrm>
            <a:off x="0" y="68263"/>
            <a:ext cx="8597797" cy="960120"/>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Job Earning Distribution Tab</a:t>
            </a:r>
          </a:p>
        </p:txBody>
      </p:sp>
      <p:pic>
        <p:nvPicPr>
          <p:cNvPr id="8" name="Picture 7"/>
          <p:cNvPicPr>
            <a:picLocks noChangeAspect="1"/>
          </p:cNvPicPr>
          <p:nvPr/>
        </p:nvPicPr>
        <p:blipFill>
          <a:blip r:embed="rId4"/>
          <a:stretch>
            <a:fillRect/>
          </a:stretch>
        </p:blipFill>
        <p:spPr>
          <a:xfrm>
            <a:off x="490037" y="2927505"/>
            <a:ext cx="8248086" cy="283464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654223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67368" y="1099018"/>
            <a:ext cx="8649095" cy="2019700"/>
          </a:xfrm>
        </p:spPr>
        <p:txBody>
          <a:bodyPr>
            <a:normAutofit/>
          </a:bodyPr>
          <a:lstStyle/>
          <a:p>
            <a:pPr>
              <a:buClr>
                <a:srgbClr val="09548D"/>
              </a:buClr>
              <a:buFont typeface="Arial" panose="020B0604020202020204" pitchFamily="34" charset="0"/>
              <a:buChar char="♦"/>
            </a:pPr>
            <a:r>
              <a:rPr lang="en-US" sz="2400" dirty="0"/>
              <a:t>Job Earnings Distribution (JED) is mostly </a:t>
            </a:r>
            <a:r>
              <a:rPr lang="en-US" sz="2400" dirty="0" smtClean="0"/>
              <a:t>automated </a:t>
            </a:r>
            <a:r>
              <a:rPr lang="en-US" sz="2400" dirty="0"/>
              <a:t>and populates distributions </a:t>
            </a:r>
            <a:r>
              <a:rPr lang="en-US" sz="2400" b="1" dirty="0"/>
              <a:t>By Amount </a:t>
            </a:r>
            <a:r>
              <a:rPr lang="en-US" sz="2400" dirty="0"/>
              <a:t>or </a:t>
            </a:r>
            <a:r>
              <a:rPr lang="en-US" sz="2400" b="1" dirty="0"/>
              <a:t>By Percent </a:t>
            </a:r>
            <a:r>
              <a:rPr lang="en-US" sz="2400" dirty="0"/>
              <a:t>in the </a:t>
            </a:r>
            <a:r>
              <a:rPr lang="en-US" sz="2400" b="1" dirty="0"/>
              <a:t>Job Earnings Distribution </a:t>
            </a:r>
            <a:r>
              <a:rPr lang="en-US" sz="2400" dirty="0"/>
              <a:t>section.</a:t>
            </a:r>
          </a:p>
          <a:p>
            <a:pPr>
              <a:buClr>
                <a:srgbClr val="09548D"/>
              </a:buClr>
              <a:buFont typeface="Arial" panose="020B0604020202020204" pitchFamily="34" charset="0"/>
              <a:buChar char="♦"/>
            </a:pPr>
            <a:r>
              <a:rPr lang="en-US" sz="2400" dirty="0" smtClean="0"/>
              <a:t>Earnings Distribution type should be </a:t>
            </a:r>
            <a:r>
              <a:rPr lang="en-US" sz="2400" b="1" dirty="0" smtClean="0"/>
              <a:t>“By Percent”</a:t>
            </a:r>
            <a:r>
              <a:rPr lang="en-US" sz="2400" b="1" dirty="0" smtClean="0"/>
              <a:t>.  </a:t>
            </a:r>
            <a:endParaRPr lang="en-US" sz="2400" b="1" dirty="0"/>
          </a:p>
        </p:txBody>
      </p:sp>
      <p:sp>
        <p:nvSpPr>
          <p:cNvPr id="5" name="Title 4"/>
          <p:cNvSpPr>
            <a:spLocks noGrp="1"/>
          </p:cNvSpPr>
          <p:nvPr>
            <p:ph type="title"/>
          </p:nvPr>
        </p:nvSpPr>
        <p:spPr>
          <a:xfrm>
            <a:off x="177424" y="40224"/>
            <a:ext cx="9143999"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Job Earnings Distribution (cont’d)</a:t>
            </a:r>
          </a:p>
        </p:txBody>
      </p:sp>
      <p:sp>
        <p:nvSpPr>
          <p:cNvPr id="2" name="Rectangle 1"/>
          <p:cNvSpPr/>
          <p:nvPr/>
        </p:nvSpPr>
        <p:spPr>
          <a:xfrm>
            <a:off x="752739" y="3530990"/>
            <a:ext cx="1624701" cy="196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1249058" y="2685414"/>
            <a:ext cx="6485714" cy="367619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5369781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79" y="891135"/>
            <a:ext cx="6924674" cy="2135093"/>
          </a:xfrm>
        </p:spPr>
        <p:txBody>
          <a:bodyPr vert="horz" lIns="91440" tIns="45720" rIns="91440" bIns="45720" rtlCol="0" anchor="ctr">
            <a:noAutofit/>
          </a:bodyPr>
          <a:lstStyle/>
          <a:p>
            <a:pPr algn="l">
              <a:spcBef>
                <a:spcPct val="20000"/>
              </a:spcBef>
              <a:buFont typeface="Arial"/>
            </a:pPr>
            <a:r>
              <a:rPr lang="en-US" sz="5400"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Additional Pay Tab</a:t>
            </a:r>
          </a:p>
        </p:txBody>
      </p:sp>
      <p:pic>
        <p:nvPicPr>
          <p:cNvPr id="3" name="Picture 2" descr="A Pay Raise May Actually Make You More Unhappy at Work: Stud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5430" y="3026228"/>
            <a:ext cx="4775200" cy="2984500"/>
          </a:xfrm>
          <a:prstGeom prst="rect">
            <a:avLst/>
          </a:prstGeom>
        </p:spPr>
      </p:pic>
    </p:spTree>
    <p:custDataLst>
      <p:tags r:id="rId1"/>
    </p:custDataLst>
    <p:extLst>
      <p:ext uri="{BB962C8B-B14F-4D97-AF65-F5344CB8AC3E}">
        <p14:creationId xmlns:p14="http://schemas.microsoft.com/office/powerpoint/2010/main" val="93089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115" y="1207340"/>
            <a:ext cx="8860972" cy="4744652"/>
          </a:xfrm>
        </p:spPr>
        <p:txBody>
          <a:bodyPr>
            <a:normAutofit/>
          </a:bodyPr>
          <a:lstStyle/>
          <a:p>
            <a:r>
              <a:rPr lang="en-US" dirty="0" smtClean="0"/>
              <a:t>Until further notice, </a:t>
            </a:r>
            <a:r>
              <a:rPr lang="en-US" b="1" dirty="0" smtClean="0"/>
              <a:t>DO NOT provide additional pay for new employees via a Smart HR Template.</a:t>
            </a:r>
          </a:p>
          <a:p>
            <a:r>
              <a:rPr lang="en-US" dirty="0" smtClean="0"/>
              <a:t>There is currently a defect that fails to process and pay additional pay identified on Smart HR Hire Template transactions.</a:t>
            </a:r>
          </a:p>
          <a:p>
            <a:r>
              <a:rPr lang="en-US" dirty="0" smtClean="0"/>
              <a:t>Users will need to submit the hire template without any additional pay data, wait until job record is created by UCPC, and </a:t>
            </a:r>
            <a:r>
              <a:rPr lang="en-US" b="1" dirty="0" smtClean="0"/>
              <a:t>then</a:t>
            </a:r>
            <a:r>
              <a:rPr lang="en-US" dirty="0" smtClean="0"/>
              <a:t> </a:t>
            </a:r>
            <a:r>
              <a:rPr lang="en-US" b="1" dirty="0" smtClean="0"/>
              <a:t>submit the additional pay request via a </a:t>
            </a:r>
            <a:r>
              <a:rPr lang="en-US" b="1" dirty="0" err="1" smtClean="0"/>
              <a:t>PayPath</a:t>
            </a:r>
            <a:r>
              <a:rPr lang="en-US" b="1" dirty="0" smtClean="0"/>
              <a:t> Action.  </a:t>
            </a:r>
            <a:endParaRPr lang="en-US" b="1" dirty="0"/>
          </a:p>
        </p:txBody>
      </p:sp>
      <p:sp>
        <p:nvSpPr>
          <p:cNvPr id="3" name="Title 2"/>
          <p:cNvSpPr>
            <a:spLocks noGrp="1"/>
          </p:cNvSpPr>
          <p:nvPr>
            <p:ph type="title"/>
          </p:nvPr>
        </p:nvSpPr>
        <p:spPr>
          <a:xfrm>
            <a:off x="-1" y="40224"/>
            <a:ext cx="9748157"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Additional Pay &amp; Smart HR Templates</a:t>
            </a:r>
          </a:p>
        </p:txBody>
      </p:sp>
    </p:spTree>
    <p:custDataLst>
      <p:tags r:id="rId1"/>
    </p:custDataLst>
    <p:extLst>
      <p:ext uri="{BB962C8B-B14F-4D97-AF65-F5344CB8AC3E}">
        <p14:creationId xmlns:p14="http://schemas.microsoft.com/office/powerpoint/2010/main" val="39972915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79" y="876207"/>
            <a:ext cx="6924674" cy="2908020"/>
          </a:xfrm>
        </p:spPr>
        <p:txBody>
          <a:bodyPr vert="horz" lIns="91440" tIns="45720" rIns="91440" bIns="45720" rtlCol="0" anchor="ctr">
            <a:noAutofit/>
          </a:bodyPr>
          <a:lstStyle/>
          <a:p>
            <a:pPr algn="l">
              <a:spcBef>
                <a:spcPct val="20000"/>
              </a:spcBef>
              <a:buFont typeface="Arial"/>
            </a:pPr>
            <a:r>
              <a:rPr lang="en-US" sz="5400"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Other Tabs</a:t>
            </a:r>
          </a:p>
        </p:txBody>
      </p:sp>
      <p:pic>
        <p:nvPicPr>
          <p:cNvPr id="4" name="Picture 3" descr="Mylar Standard Index Tabs | Admore® Folde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187" y="3323936"/>
            <a:ext cx="3385457" cy="2592547"/>
          </a:xfrm>
          <a:prstGeom prst="rect">
            <a:avLst/>
          </a:prstGeom>
        </p:spPr>
      </p:pic>
    </p:spTree>
    <p:custDataLst>
      <p:tags r:id="rId1"/>
    </p:custDataLst>
    <p:extLst>
      <p:ext uri="{BB962C8B-B14F-4D97-AF65-F5344CB8AC3E}">
        <p14:creationId xmlns:p14="http://schemas.microsoft.com/office/powerpoint/2010/main" val="23265232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22120" y="2123266"/>
            <a:ext cx="8366760" cy="749808"/>
          </a:xfrm>
        </p:spPr>
        <p:txBody>
          <a:bodyPr>
            <a:normAutofit/>
          </a:bodyPr>
          <a:lstStyle/>
          <a:p>
            <a:r>
              <a:rPr lang="en-US" sz="3600" dirty="0" smtClean="0">
                <a:solidFill>
                  <a:srgbClr val="FFC000"/>
                </a:solidFill>
              </a:rPr>
              <a:t>PART 1: Lesson</a:t>
            </a:r>
            <a:r>
              <a:rPr lang="en-US" sz="3600" dirty="0" smtClean="0">
                <a:solidFill>
                  <a:schemeClr val="tx1">
                    <a:lumMod val="75000"/>
                    <a:lumOff val="25000"/>
                  </a:schemeClr>
                </a:solidFill>
              </a:rPr>
              <a:t> </a:t>
            </a:r>
            <a:r>
              <a:rPr lang="en-US" sz="3600" dirty="0">
                <a:solidFill>
                  <a:srgbClr val="FFC000"/>
                </a:solidFill>
              </a:rPr>
              <a:t>1</a:t>
            </a:r>
          </a:p>
        </p:txBody>
      </p:sp>
      <p:sp>
        <p:nvSpPr>
          <p:cNvPr id="5" name="Rectangle 4"/>
          <p:cNvSpPr/>
          <p:nvPr/>
        </p:nvSpPr>
        <p:spPr>
          <a:xfrm>
            <a:off x="0" y="784982"/>
            <a:ext cx="9144000" cy="442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idx="1"/>
          </p:nvPr>
        </p:nvSpPr>
        <p:spPr>
          <a:xfrm>
            <a:off x="1912620" y="2957357"/>
            <a:ext cx="8348472" cy="1096124"/>
          </a:xfrm>
        </p:spPr>
        <p:txBody>
          <a:bodyPr/>
          <a:lstStyle/>
          <a:p>
            <a:r>
              <a:rPr lang="en-US" sz="4000" b="1"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Template Transactions Overview</a:t>
            </a:r>
          </a:p>
          <a:p>
            <a:endParaRPr lang="en-US" sz="4400" b="1"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endParaRPr>
          </a:p>
        </p:txBody>
      </p:sp>
      <p:sp>
        <p:nvSpPr>
          <p:cNvPr id="24" name="Curved Right Arrow 23"/>
          <p:cNvSpPr/>
          <p:nvPr/>
        </p:nvSpPr>
        <p:spPr>
          <a:xfrm>
            <a:off x="289560" y="2286928"/>
            <a:ext cx="1432560" cy="1416391"/>
          </a:xfrm>
          <a:prstGeom prst="curvedRightArrow">
            <a:avLst/>
          </a:prstGeom>
          <a:gradFill>
            <a:gsLst>
              <a:gs pos="0">
                <a:schemeClr val="accent5">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b="10636"/>
          <a:stretch/>
        </p:blipFill>
        <p:spPr>
          <a:xfrm>
            <a:off x="8515030" y="77986"/>
            <a:ext cx="537530" cy="518160"/>
          </a:xfrm>
          <a:prstGeom prst="rect">
            <a:avLst/>
          </a:prstGeom>
        </p:spPr>
      </p:pic>
    </p:spTree>
    <p:custDataLst>
      <p:tags r:id="rId1"/>
    </p:custDataLst>
    <p:extLst>
      <p:ext uri="{BB962C8B-B14F-4D97-AF65-F5344CB8AC3E}">
        <p14:creationId xmlns:p14="http://schemas.microsoft.com/office/powerpoint/2010/main" val="37033730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72908" y="1123598"/>
            <a:ext cx="8762035" cy="4800600"/>
          </a:xfrm>
        </p:spPr>
        <p:txBody>
          <a:bodyPr>
            <a:normAutofit/>
          </a:bodyPr>
          <a:lstStyle/>
          <a:p>
            <a:pPr>
              <a:buClr>
                <a:srgbClr val="09548D"/>
              </a:buClr>
              <a:buFont typeface="Arial" panose="020B0604020202020204" pitchFamily="34" charset="0"/>
              <a:buChar char="♦"/>
            </a:pPr>
            <a:r>
              <a:rPr lang="en-US" sz="2000" dirty="0"/>
              <a:t>The </a:t>
            </a:r>
            <a:r>
              <a:rPr lang="en-US" sz="2000" dirty="0" smtClean="0"/>
              <a:t>last tab of the Full </a:t>
            </a:r>
            <a:r>
              <a:rPr lang="en-US" sz="2000" dirty="0"/>
              <a:t>Hire template for Staff Employees </a:t>
            </a:r>
            <a:r>
              <a:rPr lang="en-US" sz="2000" dirty="0" smtClean="0"/>
              <a:t>is called </a:t>
            </a:r>
            <a:r>
              <a:rPr lang="en-US" sz="2000" b="1" dirty="0"/>
              <a:t>Employee Experience</a:t>
            </a:r>
            <a:r>
              <a:rPr lang="en-US" sz="2000" dirty="0"/>
              <a:t>. </a:t>
            </a:r>
            <a:endParaRPr lang="en-US" sz="2000" dirty="0" smtClean="0"/>
          </a:p>
          <a:p>
            <a:pPr>
              <a:buClr>
                <a:srgbClr val="09548D"/>
              </a:buClr>
              <a:buFont typeface="Arial" panose="020B0604020202020204" pitchFamily="34" charset="0"/>
              <a:buChar char="♦"/>
            </a:pPr>
            <a:r>
              <a:rPr lang="en-US" sz="2000" dirty="0" smtClean="0"/>
              <a:t>Use </a:t>
            </a:r>
            <a:r>
              <a:rPr lang="en-US" sz="2000" dirty="0"/>
              <a:t>the fields on </a:t>
            </a:r>
            <a:r>
              <a:rPr lang="en-US" sz="2000" dirty="0" smtClean="0"/>
              <a:t>this page for represented staff </a:t>
            </a:r>
            <a:r>
              <a:rPr lang="en-US" sz="2000" dirty="0"/>
              <a:t>to enter data related to the employee's prior work experience. Recording this information in UCPath is helpful in determining new compensation rates for the new hire.</a:t>
            </a:r>
          </a:p>
          <a:p>
            <a:pPr>
              <a:buClr>
                <a:srgbClr val="09548D"/>
              </a:buClr>
              <a:buFont typeface="Arial" panose="020B0604020202020204" pitchFamily="34" charset="0"/>
              <a:buChar char="♦"/>
            </a:pPr>
            <a:r>
              <a:rPr lang="en-US" sz="2000" dirty="0"/>
              <a:t>The information entered in the </a:t>
            </a:r>
            <a:r>
              <a:rPr lang="en-US" sz="2000" b="1" dirty="0"/>
              <a:t>Employee Experience </a:t>
            </a:r>
            <a:r>
              <a:rPr lang="en-US" sz="2000" dirty="0"/>
              <a:t>section is copied to the employee's </a:t>
            </a:r>
            <a:r>
              <a:rPr lang="en-US" sz="2000" b="1" dirty="0"/>
              <a:t>UC Employee Experience </a:t>
            </a:r>
            <a:r>
              <a:rPr lang="en-US" sz="2000" dirty="0"/>
              <a:t>page after the template is fully processed by UCPC WFA Production</a:t>
            </a:r>
            <a:r>
              <a:rPr lang="en-US" sz="2000" dirty="0" smtClean="0"/>
              <a:t>.</a:t>
            </a:r>
          </a:p>
          <a:p>
            <a:pPr marL="0" indent="0">
              <a:buNone/>
            </a:pPr>
            <a:endParaRPr lang="en-US" sz="1800" dirty="0"/>
          </a:p>
        </p:txBody>
      </p:sp>
      <p:sp>
        <p:nvSpPr>
          <p:cNvPr id="6" name="Title 5"/>
          <p:cNvSpPr>
            <a:spLocks noGrp="1"/>
          </p:cNvSpPr>
          <p:nvPr>
            <p:ph type="title"/>
          </p:nvPr>
        </p:nvSpPr>
        <p:spPr>
          <a:xfrm>
            <a:off x="0" y="40224"/>
            <a:ext cx="9143999" cy="850911"/>
          </a:xfrm>
        </p:spPr>
        <p:txBody>
          <a:bodyPr vert="horz" lIns="91440" tIns="45720" rIns="91440" bIns="45720" rtlCol="0" anchor="ctr">
            <a:noAutofit/>
          </a:bodyPr>
          <a:lstStyle/>
          <a:p>
            <a:r>
              <a:rPr lang="en-US" sz="3600" b="1" dirty="0" smtClean="0">
                <a:solidFill>
                  <a:srgbClr val="1E4386"/>
                </a:solidFill>
                <a:latin typeface="Arial" panose="020B0604020202020204" pitchFamily="34" charset="0"/>
                <a:cs typeface="Arial" panose="020B0604020202020204" pitchFamily="34" charset="0"/>
              </a:rPr>
              <a:t>Staff Template </a:t>
            </a:r>
            <a:r>
              <a:rPr lang="en-US" sz="3600" b="1" dirty="0">
                <a:solidFill>
                  <a:srgbClr val="1E4386"/>
                </a:solidFill>
                <a:latin typeface="Arial" panose="020B0604020202020204" pitchFamily="34" charset="0"/>
                <a:cs typeface="Arial" panose="020B0604020202020204" pitchFamily="34" charset="0"/>
              </a:rPr>
              <a:t>– </a:t>
            </a:r>
            <a:r>
              <a:rPr lang="en-US" sz="3600" b="1" dirty="0" smtClean="0">
                <a:solidFill>
                  <a:srgbClr val="1E4386"/>
                </a:solidFill>
                <a:latin typeface="Arial" panose="020B0604020202020204" pitchFamily="34" charset="0"/>
                <a:cs typeface="Arial" panose="020B0604020202020204" pitchFamily="34" charset="0"/>
              </a:rPr>
              <a:t>Employee Experience</a:t>
            </a:r>
            <a:endParaRPr lang="en-US" sz="3600" b="1" dirty="0">
              <a:solidFill>
                <a:srgbClr val="1E4386"/>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036691" y="3962101"/>
            <a:ext cx="7321346" cy="219456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020353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181319" y="1135416"/>
            <a:ext cx="5613278" cy="5120640"/>
          </a:xfrm>
          <a:prstGeom prst="rect">
            <a:avLst/>
          </a:prstGeom>
          <a:noFill/>
          <a:ln>
            <a:solidFill>
              <a:schemeClr val="bg1">
                <a:lumMod val="65000"/>
              </a:schemeClr>
            </a:solidFill>
          </a:ln>
        </p:spPr>
      </p:pic>
      <p:sp>
        <p:nvSpPr>
          <p:cNvPr id="7" name="Content Placeholder 6"/>
          <p:cNvSpPr>
            <a:spLocks noGrp="1"/>
          </p:cNvSpPr>
          <p:nvPr>
            <p:ph idx="1"/>
          </p:nvPr>
        </p:nvSpPr>
        <p:spPr>
          <a:xfrm>
            <a:off x="0" y="1065729"/>
            <a:ext cx="3181319" cy="4299373"/>
          </a:xfrm>
        </p:spPr>
        <p:txBody>
          <a:bodyPr>
            <a:normAutofit/>
          </a:bodyPr>
          <a:lstStyle/>
          <a:p>
            <a:r>
              <a:rPr lang="en-US" sz="2200" dirty="0"/>
              <a:t>The last tab for the </a:t>
            </a:r>
            <a:r>
              <a:rPr lang="en-US" sz="2200" dirty="0" smtClean="0"/>
              <a:t/>
            </a:r>
            <a:br>
              <a:rPr lang="en-US" sz="2200" dirty="0" smtClean="0"/>
            </a:br>
            <a:r>
              <a:rPr lang="en-US" sz="2200" dirty="0" smtClean="0"/>
              <a:t>Full </a:t>
            </a:r>
            <a:r>
              <a:rPr lang="en-US" sz="2200" dirty="0"/>
              <a:t>Hire Academic template is called the </a:t>
            </a:r>
            <a:r>
              <a:rPr lang="en-US" sz="2200" b="1" dirty="0"/>
              <a:t>Person Profile</a:t>
            </a:r>
            <a:r>
              <a:rPr lang="en-US" sz="2200" dirty="0"/>
              <a:t>. </a:t>
            </a:r>
            <a:endParaRPr lang="en-US" sz="2200" dirty="0" smtClean="0"/>
          </a:p>
          <a:p>
            <a:pPr>
              <a:spcBef>
                <a:spcPts val="1200"/>
              </a:spcBef>
            </a:pPr>
            <a:r>
              <a:rPr lang="en-US" sz="2200" dirty="0" smtClean="0"/>
              <a:t>It </a:t>
            </a:r>
            <a:r>
              <a:rPr lang="en-US" sz="2200" dirty="0"/>
              <a:t>is used to record Degree information and Oath &amp; Patent signature dates.   </a:t>
            </a:r>
            <a:endParaRPr lang="en-US" sz="2200" dirty="0" smtClean="0"/>
          </a:p>
          <a:p>
            <a:pPr>
              <a:spcBef>
                <a:spcPts val="1200"/>
              </a:spcBef>
            </a:pPr>
            <a:r>
              <a:rPr lang="en-US" sz="2200" dirty="0" smtClean="0"/>
              <a:t>Effective Date is the date of the entry not the degree.</a:t>
            </a:r>
            <a:endParaRPr lang="en-US" sz="2200" dirty="0"/>
          </a:p>
        </p:txBody>
      </p:sp>
      <p:sp>
        <p:nvSpPr>
          <p:cNvPr id="6" name="Title 5"/>
          <p:cNvSpPr>
            <a:spLocks noGrp="1"/>
          </p:cNvSpPr>
          <p:nvPr>
            <p:ph type="title"/>
          </p:nvPr>
        </p:nvSpPr>
        <p:spPr>
          <a:xfrm>
            <a:off x="141402" y="174775"/>
            <a:ext cx="9002597" cy="716360"/>
          </a:xfrm>
        </p:spPr>
        <p:txBody>
          <a:bodyPr vert="horz" lIns="91440" tIns="45720" rIns="91440" bIns="45720" rtlCol="0" anchor="ctr">
            <a:noAutofit/>
          </a:bodyPr>
          <a:lstStyle/>
          <a:p>
            <a:r>
              <a:rPr lang="en-US" sz="3600" b="1" dirty="0" smtClean="0">
                <a:solidFill>
                  <a:srgbClr val="1E4386"/>
                </a:solidFill>
                <a:latin typeface="Arial" panose="020B0604020202020204" pitchFamily="34" charset="0"/>
                <a:cs typeface="Arial" panose="020B0604020202020204" pitchFamily="34" charset="0"/>
              </a:rPr>
              <a:t>Academic </a:t>
            </a:r>
            <a:r>
              <a:rPr lang="en-US" sz="3600" b="1" dirty="0">
                <a:solidFill>
                  <a:srgbClr val="1E4386"/>
                </a:solidFill>
                <a:latin typeface="Arial" panose="020B0604020202020204" pitchFamily="34" charset="0"/>
                <a:cs typeface="Arial" panose="020B0604020202020204" pitchFamily="34" charset="0"/>
              </a:rPr>
              <a:t>Template </a:t>
            </a:r>
            <a:r>
              <a:rPr lang="en-US" sz="3600" b="1" dirty="0" smtClean="0">
                <a:solidFill>
                  <a:srgbClr val="1E4386"/>
                </a:solidFill>
                <a:latin typeface="Arial" panose="020B0604020202020204" pitchFamily="34" charset="0"/>
                <a:cs typeface="Arial" panose="020B0604020202020204" pitchFamily="34" charset="0"/>
              </a:rPr>
              <a:t>– Person Profile</a:t>
            </a:r>
            <a:endParaRPr lang="en-US" sz="3600" b="1" dirty="0">
              <a:solidFill>
                <a:srgbClr val="1E4386"/>
              </a:solidFill>
              <a:latin typeface="Arial" panose="020B0604020202020204" pitchFamily="34" charset="0"/>
              <a:cs typeface="Arial" panose="020B0604020202020204" pitchFamily="34" charset="0"/>
            </a:endParaRPr>
          </a:p>
        </p:txBody>
      </p:sp>
      <p:sp>
        <p:nvSpPr>
          <p:cNvPr id="2" name="TextBox 1"/>
          <p:cNvSpPr txBox="1"/>
          <p:nvPr/>
        </p:nvSpPr>
        <p:spPr>
          <a:xfrm>
            <a:off x="5684528" y="3659497"/>
            <a:ext cx="2019987" cy="715089"/>
          </a:xfrm>
          <a:prstGeom prst="roundRect">
            <a:avLst/>
          </a:prstGeom>
          <a:solidFill>
            <a:srgbClr val="FFFF00"/>
          </a:solidFill>
          <a:ln w="19050">
            <a:solidFill>
              <a:srgbClr val="09548D"/>
            </a:solidFill>
          </a:ln>
        </p:spPr>
        <p:txBody>
          <a:bodyPr wrap="square" rtlCol="0">
            <a:spAutoFit/>
          </a:bodyPr>
          <a:lstStyle/>
          <a:p>
            <a:r>
              <a:rPr lang="en-US" sz="1200" b="1" u="sng" dirty="0"/>
              <a:t>Caution: </a:t>
            </a:r>
            <a:r>
              <a:rPr lang="en-US" sz="1200" dirty="0"/>
              <a:t>If you click </a:t>
            </a:r>
            <a:r>
              <a:rPr lang="en-US" sz="1200" dirty="0" smtClean="0"/>
              <a:t>any field </a:t>
            </a:r>
            <a:r>
              <a:rPr lang="en-US" sz="1200" dirty="0"/>
              <a:t>in this </a:t>
            </a:r>
            <a:r>
              <a:rPr lang="en-US" sz="1200" dirty="0" smtClean="0"/>
              <a:t>section, </a:t>
            </a:r>
            <a:r>
              <a:rPr lang="en-US" sz="1200" dirty="0"/>
              <a:t>all fields will </a:t>
            </a:r>
            <a:r>
              <a:rPr lang="en-US" sz="1200" dirty="0" smtClean="0"/>
              <a:t>become </a:t>
            </a:r>
            <a:r>
              <a:rPr lang="en-US" sz="1200" b="1" dirty="0"/>
              <a:t>required. </a:t>
            </a:r>
          </a:p>
        </p:txBody>
      </p:sp>
      <p:sp>
        <p:nvSpPr>
          <p:cNvPr id="4" name="TextBox 3"/>
          <p:cNvSpPr txBox="1"/>
          <p:nvPr/>
        </p:nvSpPr>
        <p:spPr>
          <a:xfrm>
            <a:off x="4530436" y="2422392"/>
            <a:ext cx="3408218" cy="954107"/>
          </a:xfrm>
          <a:prstGeom prst="rect">
            <a:avLst/>
          </a:prstGeom>
          <a:noFill/>
        </p:spPr>
        <p:txBody>
          <a:bodyPr wrap="square" rtlCol="0">
            <a:spAutoFit/>
          </a:bodyPr>
          <a:lstStyle/>
          <a:p>
            <a:r>
              <a:rPr lang="en-US" sz="2800" b="1" dirty="0" smtClean="0">
                <a:solidFill>
                  <a:srgbClr val="FF0000"/>
                </a:solidFill>
              </a:rPr>
              <a:t>DO NOT CLICK IN THESE FIELDS</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24657712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79" y="876207"/>
            <a:ext cx="6924674" cy="2908020"/>
          </a:xfrm>
        </p:spPr>
        <p:txBody>
          <a:bodyPr vert="horz" lIns="91440" tIns="45720" rIns="91440" bIns="45720" rtlCol="0" anchor="ctr">
            <a:noAutofit/>
          </a:bodyPr>
          <a:lstStyle/>
          <a:p>
            <a:pPr algn="l">
              <a:spcBef>
                <a:spcPct val="20000"/>
              </a:spcBef>
              <a:buFont typeface="Arial"/>
            </a:pPr>
            <a:r>
              <a:rPr lang="en-US" sz="5400"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Onboarding / I-9 Verification</a:t>
            </a:r>
          </a:p>
        </p:txBody>
      </p:sp>
      <p:sp>
        <p:nvSpPr>
          <p:cNvPr id="8" name="Title 5"/>
          <p:cNvSpPr txBox="1">
            <a:spLocks/>
          </p:cNvSpPr>
          <p:nvPr/>
        </p:nvSpPr>
        <p:spPr>
          <a:xfrm>
            <a:off x="272955" y="40224"/>
            <a:ext cx="9034818" cy="850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lang="en-US" sz="4000" b="1" i="0" u="none" kern="1200" baseline="0">
                <a:solidFill>
                  <a:srgbClr val="000000"/>
                </a:solidFill>
                <a:latin typeface="Arial" panose="020B0604020202020204" pitchFamily="34" charset="0"/>
                <a:ea typeface="Verdana" panose="020B0604030504040204" pitchFamily="34" charset="0"/>
                <a:cs typeface="Arial" panose="020B0604020202020204" pitchFamily="34" charset="0"/>
              </a:defRPr>
            </a:lvl1pPr>
          </a:lstStyle>
          <a:p>
            <a:pPr algn="l"/>
            <a:endParaRPr lang="en-US" sz="3600" b="0" dirty="0">
              <a:latin typeface="Arial Black" panose="020B0A04020102020204" pitchFamily="34" charset="0"/>
            </a:endParaRPr>
          </a:p>
        </p:txBody>
      </p:sp>
      <p:pic>
        <p:nvPicPr>
          <p:cNvPr id="3" name="Picture 2" descr="Article: 3 things you should know about a gamified onboarding program — People Matte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537" y="3223258"/>
            <a:ext cx="4966940" cy="2793904"/>
          </a:xfrm>
          <a:prstGeom prst="rect">
            <a:avLst/>
          </a:prstGeom>
        </p:spPr>
      </p:pic>
    </p:spTree>
    <p:custDataLst>
      <p:tags r:id="rId1"/>
    </p:custDataLst>
    <p:extLst>
      <p:ext uri="{BB962C8B-B14F-4D97-AF65-F5344CB8AC3E}">
        <p14:creationId xmlns:p14="http://schemas.microsoft.com/office/powerpoint/2010/main" val="24466293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0224"/>
            <a:ext cx="8227181"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Tracker &amp; I-9 - Overview</a:t>
            </a:r>
          </a:p>
        </p:txBody>
      </p:sp>
      <p:sp>
        <p:nvSpPr>
          <p:cNvPr id="8" name="Content Placeholder 5"/>
          <p:cNvSpPr>
            <a:spLocks noGrp="1"/>
          </p:cNvSpPr>
          <p:nvPr>
            <p:ph idx="1"/>
          </p:nvPr>
        </p:nvSpPr>
        <p:spPr>
          <a:xfrm>
            <a:off x="274882" y="1140842"/>
            <a:ext cx="8560338" cy="4800600"/>
          </a:xfrm>
        </p:spPr>
        <p:txBody>
          <a:bodyPr>
            <a:normAutofit/>
          </a:bodyPr>
          <a:lstStyle/>
          <a:p>
            <a:pPr marL="0" indent="0">
              <a:buNone/>
            </a:pPr>
            <a:r>
              <a:rPr lang="en-US" sz="2200" dirty="0"/>
              <a:t>Tracker is used across UC to manage the government form </a:t>
            </a:r>
            <a:r>
              <a:rPr lang="en-US" sz="2200" b="1" dirty="0"/>
              <a:t>I-9</a:t>
            </a:r>
            <a:r>
              <a:rPr lang="en-US" sz="2200" dirty="0"/>
              <a:t> and administration of the E-Verify process. For Tracker to do this, the system requires data integration between Tracker and UCPath.</a:t>
            </a:r>
          </a:p>
          <a:p>
            <a:pPr marL="0" indent="0">
              <a:buNone/>
            </a:pPr>
            <a:r>
              <a:rPr lang="en-US" sz="2200" b="1" dirty="0"/>
              <a:t>I-9 Information</a:t>
            </a:r>
          </a:p>
          <a:p>
            <a:pPr>
              <a:buClr>
                <a:srgbClr val="09548D"/>
              </a:buClr>
              <a:buFont typeface="Arial" panose="020B0604020202020204" pitchFamily="34" charset="0"/>
              <a:buChar char="♦"/>
            </a:pPr>
            <a:r>
              <a:rPr lang="en-US" sz="2200" dirty="0"/>
              <a:t>From UCPath to Tracker:</a:t>
            </a:r>
          </a:p>
          <a:p>
            <a:pPr lvl="1"/>
            <a:r>
              <a:rPr lang="en-US" sz="2000" dirty="0"/>
              <a:t>When an employee is hired, rehired, transferred (intralocation or </a:t>
            </a:r>
            <a:r>
              <a:rPr lang="en-US" sz="2000" dirty="0" err="1"/>
              <a:t>interlocation</a:t>
            </a:r>
            <a:r>
              <a:rPr lang="en-US" sz="2000" dirty="0"/>
              <a:t>) or terminated in the system, UCPath sends data real-time to Tracker using a </a:t>
            </a:r>
            <a:r>
              <a:rPr lang="en-US" sz="2000" dirty="0" err="1"/>
              <a:t>webservice</a:t>
            </a:r>
            <a:r>
              <a:rPr lang="en-US" sz="2000" dirty="0"/>
              <a:t>. </a:t>
            </a:r>
          </a:p>
          <a:p>
            <a:pPr>
              <a:buClr>
                <a:srgbClr val="09548D"/>
              </a:buClr>
              <a:buFont typeface="Arial" panose="020B0604020202020204" pitchFamily="34" charset="0"/>
              <a:buChar char="♦"/>
            </a:pPr>
            <a:r>
              <a:rPr lang="en-US" sz="2200" dirty="0"/>
              <a:t>From Tracker to UCPath:</a:t>
            </a:r>
          </a:p>
          <a:p>
            <a:pPr lvl="1"/>
            <a:r>
              <a:rPr lang="en-US" sz="2000" dirty="0"/>
              <a:t>When an I-9 has been completed in Tracker or when an employee who has a work authorization (subject to expiration) updates their work authorization, certain pieces of data return to UCPath real-time using </a:t>
            </a:r>
            <a:r>
              <a:rPr lang="en-US" sz="2000" dirty="0" err="1"/>
              <a:t>webservice</a:t>
            </a:r>
            <a:r>
              <a:rPr lang="en-US" sz="2000" dirty="0"/>
              <a:t>. </a:t>
            </a:r>
          </a:p>
        </p:txBody>
      </p:sp>
    </p:spTree>
    <p:custDataLst>
      <p:tags r:id="rId1"/>
    </p:custDataLst>
    <p:extLst>
      <p:ext uri="{BB962C8B-B14F-4D97-AF65-F5344CB8AC3E}">
        <p14:creationId xmlns:p14="http://schemas.microsoft.com/office/powerpoint/2010/main" val="1369934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0224"/>
            <a:ext cx="8227181"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I-9 Information in UCPath</a:t>
            </a:r>
          </a:p>
        </p:txBody>
      </p:sp>
      <p:sp>
        <p:nvSpPr>
          <p:cNvPr id="8" name="Content Placeholder 2"/>
          <p:cNvSpPr>
            <a:spLocks noGrp="1"/>
          </p:cNvSpPr>
          <p:nvPr>
            <p:ph idx="1"/>
          </p:nvPr>
        </p:nvSpPr>
        <p:spPr>
          <a:xfrm>
            <a:off x="0" y="1151174"/>
            <a:ext cx="9143999" cy="5107020"/>
          </a:xfrm>
        </p:spPr>
        <p:txBody>
          <a:bodyPr>
            <a:noAutofit/>
          </a:bodyPr>
          <a:lstStyle/>
          <a:p>
            <a:pPr>
              <a:buClr>
                <a:srgbClr val="09548D"/>
              </a:buClr>
              <a:buFont typeface="Arial" panose="020B0604020202020204" pitchFamily="34" charset="0"/>
              <a:buChar char="♦"/>
            </a:pPr>
            <a:r>
              <a:rPr lang="en-US" sz="2200" dirty="0" smtClean="0"/>
              <a:t>The HR Worksite </a:t>
            </a:r>
            <a:r>
              <a:rPr lang="en-US" sz="2200" b="1" dirty="0" smtClean="0"/>
              <a:t>ID on the Position, determines how i-9 verification is processed. If the position was created with:</a:t>
            </a:r>
          </a:p>
          <a:p>
            <a:pPr lvl="1"/>
            <a:r>
              <a:rPr lang="en-US" sz="1800" b="1" dirty="0" smtClean="0"/>
              <a:t>UCI </a:t>
            </a:r>
            <a:r>
              <a:rPr lang="en-US" sz="1800" b="1" dirty="0"/>
              <a:t>E-Verify Required: </a:t>
            </a:r>
            <a:r>
              <a:rPr lang="en-US" sz="1800" b="1" dirty="0" smtClean="0"/>
              <a:t> </a:t>
            </a:r>
            <a:r>
              <a:rPr lang="en-US" sz="1800" dirty="0" smtClean="0"/>
              <a:t>System-generated </a:t>
            </a:r>
            <a:r>
              <a:rPr lang="en-US" sz="1800" dirty="0"/>
              <a:t>i-9 notification sent to employee once hired.</a:t>
            </a:r>
          </a:p>
          <a:p>
            <a:pPr lvl="1"/>
            <a:r>
              <a:rPr lang="en-US" sz="1800" b="1" dirty="0"/>
              <a:t>UCI No E-Verify</a:t>
            </a:r>
            <a:r>
              <a:rPr lang="en-US" sz="1800" dirty="0"/>
              <a:t>: </a:t>
            </a:r>
            <a:r>
              <a:rPr lang="en-US" sz="1800" dirty="0" smtClean="0"/>
              <a:t>School/Department/Central onboarding performs manual i-9 verification.</a:t>
            </a:r>
            <a:endParaRPr lang="en-US" sz="1800" dirty="0"/>
          </a:p>
          <a:p>
            <a:pPr marL="457200" lvl="1" indent="0">
              <a:buClr>
                <a:schemeClr val="tx1"/>
              </a:buClr>
              <a:buNone/>
            </a:pPr>
            <a:endParaRPr lang="en-US" sz="2000" dirty="0" smtClean="0"/>
          </a:p>
          <a:p>
            <a:pPr marL="457200" lvl="1" indent="0">
              <a:buClr>
                <a:schemeClr val="tx1"/>
              </a:buClr>
              <a:buNone/>
            </a:pPr>
            <a:endParaRPr lang="en-US" sz="2000" dirty="0"/>
          </a:p>
          <a:p>
            <a:endParaRPr lang="en-US" sz="2000" dirty="0"/>
          </a:p>
          <a:p>
            <a:pPr marL="0" indent="0">
              <a:buNone/>
            </a:pPr>
            <a:endParaRPr lang="en-US" sz="2000" dirty="0"/>
          </a:p>
          <a:p>
            <a:pPr lvl="1"/>
            <a:r>
              <a:rPr lang="en-US" sz="2000" dirty="0" smtClean="0"/>
              <a:t>Once the hire is processed and the i-9 verification process has been completed, UCPath system copies </a:t>
            </a:r>
            <a:r>
              <a:rPr lang="en-US" sz="2000" dirty="0"/>
              <a:t>the </a:t>
            </a:r>
            <a:r>
              <a:rPr lang="en-US" sz="2000" b="1" dirty="0"/>
              <a:t>Tracker Profile ID</a:t>
            </a:r>
            <a:r>
              <a:rPr lang="en-US" sz="2000" dirty="0"/>
              <a:t> to the employee’s UCPath </a:t>
            </a:r>
            <a:r>
              <a:rPr lang="en-US" sz="2000" b="1" dirty="0"/>
              <a:t>Person Profile </a:t>
            </a:r>
            <a:r>
              <a:rPr lang="en-US" sz="2000" dirty="0"/>
              <a:t>page.</a:t>
            </a:r>
          </a:p>
          <a:p>
            <a:pPr lvl="1"/>
            <a:r>
              <a:rPr lang="en-US" sz="2000" dirty="0"/>
              <a:t>The </a:t>
            </a:r>
            <a:r>
              <a:rPr lang="en-US" sz="2000" b="1" dirty="0"/>
              <a:t>Tracker Profile ID </a:t>
            </a:r>
            <a:r>
              <a:rPr lang="en-US" sz="2000" dirty="0"/>
              <a:t>links UCPath with Tracker and allows the I-9 information entered in Tracker to be </a:t>
            </a:r>
            <a:r>
              <a:rPr lang="en-US" sz="2000" dirty="0" smtClean="0"/>
              <a:t>interfaced.</a:t>
            </a:r>
            <a:endParaRPr lang="en-US" sz="2000" dirty="0"/>
          </a:p>
        </p:txBody>
      </p:sp>
      <p:pic>
        <p:nvPicPr>
          <p:cNvPr id="9" name="Picture 9" descr="C:\Users\dallen\AppData\Local\Temp\SNAGHTMLd9fd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74" y="3200379"/>
            <a:ext cx="8387850" cy="822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814361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7456" y="1373598"/>
            <a:ext cx="8227181" cy="4744652"/>
          </a:xfrm>
        </p:spPr>
        <p:txBody>
          <a:bodyPr/>
          <a:lstStyle/>
          <a:p>
            <a:r>
              <a:rPr lang="en-US" b="1" dirty="0" smtClean="0"/>
              <a:t>People Services </a:t>
            </a:r>
            <a:r>
              <a:rPr lang="en-US" dirty="0" smtClean="0"/>
              <a:t>collaborates with UCI Schools </a:t>
            </a:r>
            <a:r>
              <a:rPr lang="en-US" dirty="0"/>
              <a:t>&amp;</a:t>
            </a:r>
            <a:r>
              <a:rPr lang="en-US" dirty="0" smtClean="0"/>
              <a:t> Departments to provide onboarding services for newly hired employees</a:t>
            </a:r>
            <a:r>
              <a:rPr lang="en-US" dirty="0" smtClean="0"/>
              <a:t>.</a:t>
            </a:r>
          </a:p>
          <a:p>
            <a:pPr marL="0" indent="0">
              <a:buNone/>
            </a:pPr>
            <a:endParaRPr lang="en-US" dirty="0" smtClean="0"/>
          </a:p>
          <a:p>
            <a:r>
              <a:rPr lang="en-US" dirty="0" smtClean="0"/>
              <a:t>People Services will initiate the i-9 verification process with the employee and provide the Tracker Profile ID number.</a:t>
            </a:r>
          </a:p>
          <a:p>
            <a:endParaRPr lang="en-US" dirty="0" smtClean="0"/>
          </a:p>
          <a:p>
            <a:pPr marL="0" indent="0">
              <a:buNone/>
            </a:pPr>
            <a:endParaRPr lang="en-US" dirty="0"/>
          </a:p>
        </p:txBody>
      </p:sp>
      <p:sp>
        <p:nvSpPr>
          <p:cNvPr id="3" name="Title 2"/>
          <p:cNvSpPr>
            <a:spLocks noGrp="1"/>
          </p:cNvSpPr>
          <p:nvPr>
            <p:ph type="title"/>
          </p:nvPr>
        </p:nvSpPr>
        <p:spPr>
          <a:xfrm>
            <a:off x="0" y="40224"/>
            <a:ext cx="8227181"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Central UCI Onboarding</a:t>
            </a:r>
          </a:p>
        </p:txBody>
      </p:sp>
    </p:spTree>
    <p:custDataLst>
      <p:tags r:id="rId1"/>
    </p:custDataLst>
    <p:extLst>
      <p:ext uri="{BB962C8B-B14F-4D97-AF65-F5344CB8AC3E}">
        <p14:creationId xmlns:p14="http://schemas.microsoft.com/office/powerpoint/2010/main" val="9001772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Happiest of Paths for I-9</a:t>
            </a:r>
            <a:endParaRPr lang="en-US" dirty="0"/>
          </a:p>
        </p:txBody>
      </p:sp>
      <p:sp>
        <p:nvSpPr>
          <p:cNvPr id="8" name="Content Placeholder 2"/>
          <p:cNvSpPr>
            <a:spLocks noGrp="1"/>
          </p:cNvSpPr>
          <p:nvPr>
            <p:ph idx="1"/>
          </p:nvPr>
        </p:nvSpPr>
        <p:spPr>
          <a:xfrm>
            <a:off x="159648" y="1087559"/>
            <a:ext cx="8827122" cy="4729041"/>
          </a:xfrm>
        </p:spPr>
        <p:txBody>
          <a:bodyPr>
            <a:noAutofit/>
          </a:bodyPr>
          <a:lstStyle/>
          <a:p>
            <a:pPr marL="0" indent="0">
              <a:buClr>
                <a:srgbClr val="09548D"/>
              </a:buClr>
              <a:buNone/>
            </a:pPr>
            <a:r>
              <a:rPr lang="en-US" sz="2400" dirty="0" smtClean="0"/>
              <a:t>There are three scenarios that can occur when providing the Tracker Profile ID to UCPath:</a:t>
            </a:r>
          </a:p>
          <a:p>
            <a:pPr lvl="1" defTabSz="914400">
              <a:spcBef>
                <a:spcPts val="1200"/>
              </a:spcBef>
              <a:buClr>
                <a:srgbClr val="09548D"/>
              </a:buClr>
              <a:buFont typeface="Arial" panose="020B0604020202020204" pitchFamily="34" charset="0"/>
              <a:buChar char="♦"/>
              <a:defRPr/>
            </a:pPr>
            <a:r>
              <a:rPr lang="en-US" sz="1800" dirty="0" smtClean="0">
                <a:solidFill>
                  <a:srgbClr val="000000"/>
                </a:solidFill>
                <a:cs typeface="Arial" panose="020B0604020202020204" pitchFamily="34" charset="0"/>
              </a:rPr>
              <a:t>Scenario </a:t>
            </a:r>
            <a:r>
              <a:rPr lang="en-US" sz="1800" dirty="0">
                <a:solidFill>
                  <a:srgbClr val="000000"/>
                </a:solidFill>
                <a:cs typeface="Arial" panose="020B0604020202020204" pitchFamily="34" charset="0"/>
              </a:rPr>
              <a:t>1: If tracker is completed prior to initiating the template transaction, the initiator must obtain and enter the </a:t>
            </a:r>
            <a:r>
              <a:rPr lang="en-US" sz="1800" b="1" dirty="0">
                <a:solidFill>
                  <a:srgbClr val="000000"/>
                </a:solidFill>
                <a:cs typeface="Arial" panose="020B0604020202020204" pitchFamily="34" charset="0"/>
              </a:rPr>
              <a:t>Tracker Profile ID </a:t>
            </a:r>
            <a:r>
              <a:rPr lang="en-US" sz="1800" u="sng" dirty="0">
                <a:solidFill>
                  <a:srgbClr val="000000"/>
                </a:solidFill>
                <a:cs typeface="Arial" panose="020B0604020202020204" pitchFamily="34" charset="0"/>
              </a:rPr>
              <a:t>manually</a:t>
            </a:r>
            <a:r>
              <a:rPr lang="en-US" sz="1800" dirty="0">
                <a:solidFill>
                  <a:srgbClr val="000000"/>
                </a:solidFill>
                <a:cs typeface="Arial" panose="020B0604020202020204" pitchFamily="34" charset="0"/>
              </a:rPr>
              <a:t> into the SMART HR </a:t>
            </a:r>
            <a:r>
              <a:rPr lang="en-US" sz="1800" dirty="0" smtClean="0">
                <a:solidFill>
                  <a:srgbClr val="000000"/>
                </a:solidFill>
                <a:cs typeface="Arial" panose="020B0604020202020204" pitchFamily="34" charset="0"/>
              </a:rPr>
              <a:t>Template when completing it.</a:t>
            </a:r>
            <a:endParaRPr lang="en-US" sz="1800" dirty="0">
              <a:solidFill>
                <a:srgbClr val="000000"/>
              </a:solidFill>
              <a:cs typeface="Arial" panose="020B0604020202020204" pitchFamily="34" charset="0"/>
            </a:endParaRPr>
          </a:p>
          <a:p>
            <a:pPr lvl="1" defTabSz="914400">
              <a:spcBef>
                <a:spcPts val="0"/>
              </a:spcBef>
              <a:buClr>
                <a:srgbClr val="09548D"/>
              </a:buClr>
              <a:buFont typeface="Arial" panose="020B0604020202020204" pitchFamily="34" charset="0"/>
              <a:buChar char="♦"/>
              <a:defRPr/>
            </a:pPr>
            <a:endParaRPr lang="en-US" sz="1800" dirty="0">
              <a:solidFill>
                <a:srgbClr val="000000"/>
              </a:solidFill>
              <a:cs typeface="Arial" panose="020B0604020202020204" pitchFamily="34" charset="0"/>
            </a:endParaRPr>
          </a:p>
          <a:p>
            <a:pPr lvl="1" defTabSz="914400">
              <a:spcBef>
                <a:spcPts val="0"/>
              </a:spcBef>
              <a:buClr>
                <a:srgbClr val="09548D"/>
              </a:buClr>
              <a:buFont typeface="Arial" panose="020B0604020202020204" pitchFamily="34" charset="0"/>
              <a:buChar char="♦"/>
              <a:defRPr/>
            </a:pPr>
            <a:r>
              <a:rPr lang="en-US" sz="1800" dirty="0">
                <a:solidFill>
                  <a:srgbClr val="000000"/>
                </a:solidFill>
                <a:cs typeface="Arial" panose="020B0604020202020204" pitchFamily="34" charset="0"/>
              </a:rPr>
              <a:t>Scenario 2: Initiator </a:t>
            </a:r>
            <a:r>
              <a:rPr lang="en-US" sz="1800" dirty="0" smtClean="0">
                <a:solidFill>
                  <a:srgbClr val="000000"/>
                </a:solidFill>
                <a:cs typeface="Arial" panose="020B0604020202020204" pitchFamily="34" charset="0"/>
              </a:rPr>
              <a:t>submits </a:t>
            </a:r>
            <a:r>
              <a:rPr lang="en-US" sz="1800" dirty="0">
                <a:solidFill>
                  <a:srgbClr val="000000"/>
                </a:solidFill>
                <a:cs typeface="Arial" panose="020B0604020202020204" pitchFamily="34" charset="0"/>
              </a:rPr>
              <a:t>the SMART HR Template with an SSN, once the template is approved Tracker sends the employee a link to go into Tracker to setup a profile and complete information</a:t>
            </a:r>
            <a:r>
              <a:rPr lang="en-US" sz="1800" dirty="0" smtClean="0">
                <a:solidFill>
                  <a:srgbClr val="000000"/>
                </a:solidFill>
                <a:cs typeface="Arial" panose="020B0604020202020204" pitchFamily="34" charset="0"/>
              </a:rPr>
              <a:t>. Tracker then updates UCPath with the Tracker Profile ID.</a:t>
            </a:r>
            <a:endParaRPr lang="en-US" sz="1800" dirty="0">
              <a:solidFill>
                <a:srgbClr val="000000"/>
              </a:solidFill>
              <a:cs typeface="Arial" panose="020B0604020202020204" pitchFamily="34" charset="0"/>
            </a:endParaRPr>
          </a:p>
          <a:p>
            <a:pPr lvl="1" defTabSz="914400">
              <a:spcBef>
                <a:spcPts val="0"/>
              </a:spcBef>
              <a:buClr>
                <a:srgbClr val="09548D"/>
              </a:buClr>
              <a:buFont typeface="Arial" panose="020B0604020202020204" pitchFamily="34" charset="0"/>
              <a:buChar char="♦"/>
              <a:defRPr/>
            </a:pPr>
            <a:endParaRPr lang="en-US" sz="1800" dirty="0">
              <a:solidFill>
                <a:srgbClr val="000000"/>
              </a:solidFill>
              <a:cs typeface="Arial" panose="020B0604020202020204" pitchFamily="34" charset="0"/>
            </a:endParaRPr>
          </a:p>
          <a:p>
            <a:pPr lvl="1" defTabSz="914400">
              <a:spcBef>
                <a:spcPts val="0"/>
              </a:spcBef>
              <a:buClr>
                <a:srgbClr val="09548D"/>
              </a:buClr>
              <a:buFont typeface="Arial" panose="020B0604020202020204" pitchFamily="34" charset="0"/>
              <a:buChar char="♦"/>
              <a:defRPr/>
            </a:pPr>
            <a:r>
              <a:rPr lang="en-US" sz="1800" dirty="0">
                <a:solidFill>
                  <a:srgbClr val="000000"/>
                </a:solidFill>
                <a:cs typeface="Arial" panose="020B0604020202020204" pitchFamily="34" charset="0"/>
              </a:rPr>
              <a:t>Scenario 3: Initiator submits a Pre-Hire using the SMART HR Template but does not provide an SSN. In this scenario Tracker </a:t>
            </a:r>
            <a:r>
              <a:rPr lang="en-US" sz="1800" u="sng" dirty="0">
                <a:solidFill>
                  <a:srgbClr val="000000"/>
                </a:solidFill>
                <a:cs typeface="Arial" panose="020B0604020202020204" pitchFamily="34" charset="0"/>
              </a:rPr>
              <a:t>may</a:t>
            </a:r>
            <a:r>
              <a:rPr lang="en-US" sz="1800" dirty="0">
                <a:solidFill>
                  <a:srgbClr val="000000"/>
                </a:solidFill>
                <a:cs typeface="Arial" panose="020B0604020202020204" pitchFamily="34" charset="0"/>
              </a:rPr>
              <a:t> not have the information </a:t>
            </a:r>
            <a:r>
              <a:rPr lang="en-US" sz="1800" dirty="0" smtClean="0">
                <a:solidFill>
                  <a:srgbClr val="000000"/>
                </a:solidFill>
                <a:cs typeface="Arial" panose="020B0604020202020204" pitchFamily="34" charset="0"/>
              </a:rPr>
              <a:t>needed to </a:t>
            </a:r>
            <a:r>
              <a:rPr lang="en-US" sz="1800" dirty="0">
                <a:solidFill>
                  <a:srgbClr val="000000"/>
                </a:solidFill>
                <a:cs typeface="Arial" panose="020B0604020202020204" pitchFamily="34" charset="0"/>
              </a:rPr>
              <a:t>send an email link to the employee.  So the Initiator will have to go </a:t>
            </a:r>
            <a:r>
              <a:rPr lang="en-US" sz="1800" dirty="0" smtClean="0">
                <a:solidFill>
                  <a:srgbClr val="000000"/>
                </a:solidFill>
                <a:cs typeface="Arial" panose="020B0604020202020204" pitchFamily="34" charset="0"/>
              </a:rPr>
              <a:t>Tracker to obtain the Tracker Profile ID as well as go into UCPath (PeopleSoft Menu &gt; Personal </a:t>
            </a:r>
            <a:r>
              <a:rPr lang="en-US" sz="1800" dirty="0">
                <a:solidFill>
                  <a:srgbClr val="000000"/>
                </a:solidFill>
                <a:cs typeface="Arial" panose="020B0604020202020204" pitchFamily="34" charset="0"/>
              </a:rPr>
              <a:t>Profile </a:t>
            </a:r>
            <a:r>
              <a:rPr lang="en-US" sz="1800" dirty="0" smtClean="0">
                <a:solidFill>
                  <a:srgbClr val="000000"/>
                </a:solidFill>
                <a:cs typeface="Arial" panose="020B0604020202020204" pitchFamily="34" charset="0"/>
              </a:rPr>
              <a:t>&gt; UC </a:t>
            </a:r>
            <a:r>
              <a:rPr lang="en-US" sz="1800" dirty="0">
                <a:solidFill>
                  <a:srgbClr val="000000"/>
                </a:solidFill>
                <a:cs typeface="Arial" panose="020B0604020202020204" pitchFamily="34" charset="0"/>
              </a:rPr>
              <a:t>I-9 Information </a:t>
            </a:r>
            <a:r>
              <a:rPr lang="en-US" sz="1800" dirty="0" smtClean="0">
                <a:solidFill>
                  <a:srgbClr val="000000"/>
                </a:solidFill>
                <a:cs typeface="Arial" panose="020B0604020202020204" pitchFamily="34" charset="0"/>
              </a:rPr>
              <a:t>tab) after the employee is hired </a:t>
            </a:r>
            <a:r>
              <a:rPr lang="en-US" sz="1800" dirty="0">
                <a:solidFill>
                  <a:srgbClr val="000000"/>
                </a:solidFill>
                <a:cs typeface="Arial" panose="020B0604020202020204" pitchFamily="34" charset="0"/>
              </a:rPr>
              <a:t>to add the Tracker </a:t>
            </a:r>
            <a:r>
              <a:rPr lang="en-US" sz="1800" dirty="0" smtClean="0">
                <a:solidFill>
                  <a:srgbClr val="000000"/>
                </a:solidFill>
                <a:cs typeface="Arial" panose="020B0604020202020204" pitchFamily="34" charset="0"/>
              </a:rPr>
              <a:t>Profile ID.</a:t>
            </a:r>
            <a:endParaRPr lang="en-US" sz="1800" dirty="0">
              <a:solidFill>
                <a:srgbClr val="000000"/>
              </a:solidFill>
              <a:cs typeface="Arial" panose="020B0604020202020204" pitchFamily="34" charset="0"/>
            </a:endParaRPr>
          </a:p>
        </p:txBody>
      </p:sp>
      <p:pic>
        <p:nvPicPr>
          <p:cNvPr id="2" name="Picture 1" descr="Mi primer año en Red XXI: enero 20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78" y="2030730"/>
            <a:ext cx="564882" cy="365760"/>
          </a:xfrm>
          <a:prstGeom prst="rect">
            <a:avLst/>
          </a:prstGeom>
        </p:spPr>
      </p:pic>
      <p:pic>
        <p:nvPicPr>
          <p:cNvPr id="7" name="Picture 6" descr="Mi primer año en Red XXI: enero 20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78" y="3213262"/>
            <a:ext cx="564882" cy="365760"/>
          </a:xfrm>
          <a:prstGeom prst="rect">
            <a:avLst/>
          </a:prstGeom>
        </p:spPr>
      </p:pic>
    </p:spTree>
    <p:custDataLst>
      <p:tags r:id="rId1"/>
    </p:custDataLst>
    <p:extLst>
      <p:ext uri="{BB962C8B-B14F-4D97-AF65-F5344CB8AC3E}">
        <p14:creationId xmlns:p14="http://schemas.microsoft.com/office/powerpoint/2010/main" val="253955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221700"/>
            <a:ext cx="8229600" cy="4999218"/>
          </a:xfrm>
        </p:spPr>
        <p:txBody>
          <a:bodyPr>
            <a:noAutofit/>
          </a:bodyPr>
          <a:lstStyle/>
          <a:p>
            <a:pPr>
              <a:buClr>
                <a:srgbClr val="09548D"/>
              </a:buClr>
              <a:buFont typeface="Arial" panose="020B0604020202020204" pitchFamily="34" charset="0"/>
              <a:buChar char="♦"/>
            </a:pPr>
            <a:r>
              <a:rPr lang="en-US" sz="2400" dirty="0">
                <a:latin typeface="Arial" panose="020B0604020202020204" pitchFamily="34" charset="0"/>
                <a:cs typeface="Arial" panose="020B0604020202020204" pitchFamily="34" charset="0"/>
              </a:rPr>
              <a:t>Academic employee with an off-scale component </a:t>
            </a:r>
          </a:p>
          <a:p>
            <a:pPr>
              <a:spcBef>
                <a:spcPts val="1200"/>
              </a:spcBef>
              <a:buClr>
                <a:srgbClr val="09548D"/>
              </a:buClr>
              <a:buFont typeface="Arial" panose="020B0604020202020204" pitchFamily="34" charset="0"/>
              <a:buChar char="♦"/>
            </a:pPr>
            <a:r>
              <a:rPr lang="en-US" sz="2400" dirty="0">
                <a:latin typeface="Arial" panose="020B0604020202020204" pitchFamily="34" charset="0"/>
                <a:cs typeface="Arial" panose="020B0604020202020204" pitchFamily="34" charset="0"/>
              </a:rPr>
              <a:t>Without salary appointment </a:t>
            </a:r>
          </a:p>
          <a:p>
            <a:pPr>
              <a:spcBef>
                <a:spcPts val="1200"/>
              </a:spcBef>
              <a:buClr>
                <a:srgbClr val="09548D"/>
              </a:buClr>
              <a:buFont typeface="Arial" panose="020B0604020202020204" pitchFamily="34" charset="0"/>
              <a:buChar char="♦"/>
            </a:pPr>
            <a:r>
              <a:rPr lang="en-US" sz="2400" dirty="0">
                <a:latin typeface="Arial" panose="020B0604020202020204" pitchFamily="34" charset="0"/>
                <a:cs typeface="Arial" panose="020B0604020202020204" pitchFamily="34" charset="0"/>
              </a:rPr>
              <a:t>With salary paid as Additional Pay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e.g. recreation program instructors)</a:t>
            </a:r>
          </a:p>
          <a:p>
            <a:pPr>
              <a:spcBef>
                <a:spcPts val="1200"/>
              </a:spcBef>
              <a:buClr>
                <a:srgbClr val="09548D"/>
              </a:buClr>
              <a:buFont typeface="Arial" panose="020B0604020202020204" pitchFamily="34" charset="0"/>
              <a:buChar char="♦"/>
            </a:pPr>
            <a:r>
              <a:rPr lang="en-US" sz="2400" dirty="0">
                <a:latin typeface="Arial" panose="020B0604020202020204" pitchFamily="34" charset="0"/>
                <a:cs typeface="Arial" panose="020B0604020202020204" pitchFamily="34" charset="0"/>
              </a:rPr>
              <a:t>Someone with negotiated salary only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(e.g. coaches in Athletics) </a:t>
            </a:r>
          </a:p>
          <a:p>
            <a:pPr>
              <a:spcBef>
                <a:spcPts val="1200"/>
              </a:spcBef>
              <a:buClr>
                <a:srgbClr val="09548D"/>
              </a:buClr>
              <a:buFont typeface="Arial" panose="020B0604020202020204" pitchFamily="34" charset="0"/>
              <a:buChar char="♦"/>
            </a:pPr>
            <a:r>
              <a:rPr lang="en-US" sz="2400" dirty="0">
                <a:latin typeface="Arial" panose="020B0604020202020204" pitchFamily="34" charset="0"/>
                <a:cs typeface="Arial" panose="020B0604020202020204" pitchFamily="34" charset="0"/>
              </a:rPr>
              <a:t>An employee with NSTP</a:t>
            </a:r>
          </a:p>
          <a:p>
            <a:pPr>
              <a:spcBef>
                <a:spcPts val="1200"/>
              </a:spcBef>
              <a:buClr>
                <a:srgbClr val="09548D"/>
              </a:buClr>
              <a:buFont typeface="Arial" panose="020B0604020202020204" pitchFamily="34" charset="0"/>
              <a:buChar char="♦"/>
            </a:pPr>
            <a:r>
              <a:rPr lang="en-US" sz="2400" dirty="0">
                <a:latin typeface="Arial" panose="020B0604020202020204" pitchFamily="34" charset="0"/>
                <a:cs typeface="Arial" panose="020B0604020202020204" pitchFamily="34" charset="0"/>
              </a:rPr>
              <a:t>Volunteer </a:t>
            </a:r>
          </a:p>
          <a:p>
            <a:pPr>
              <a:spcBef>
                <a:spcPts val="1200"/>
              </a:spcBef>
              <a:buClr>
                <a:srgbClr val="09548D"/>
              </a:buClr>
              <a:buFont typeface="Arial" panose="020B0604020202020204" pitchFamily="34" charset="0"/>
              <a:buChar char="♦"/>
            </a:pPr>
            <a:r>
              <a:rPr lang="en-US" sz="2400" dirty="0">
                <a:latin typeface="Arial" panose="020B0604020202020204" pitchFamily="34" charset="0"/>
                <a:cs typeface="Arial" panose="020B0604020202020204" pitchFamily="34" charset="0"/>
              </a:rPr>
              <a:t>Retro Hire </a:t>
            </a:r>
          </a:p>
          <a:p>
            <a:pPr>
              <a:spcBef>
                <a:spcPts val="1200"/>
              </a:spcBef>
              <a:buClr>
                <a:srgbClr val="09548D"/>
              </a:buClr>
              <a:buFont typeface="Arial" panose="020B0604020202020204" pitchFamily="34" charset="0"/>
              <a:buChar char="♦"/>
            </a:pPr>
            <a:r>
              <a:rPr lang="en-US" sz="2400" dirty="0">
                <a:latin typeface="Arial" panose="020B0604020202020204" pitchFamily="34" charset="0"/>
                <a:cs typeface="Arial" panose="020B0604020202020204" pitchFamily="34" charset="0"/>
              </a:rPr>
              <a:t>Student on Work Study </a:t>
            </a:r>
          </a:p>
        </p:txBody>
      </p:sp>
      <p:sp>
        <p:nvSpPr>
          <p:cNvPr id="6" name="Title 5"/>
          <p:cNvSpPr>
            <a:spLocks noGrp="1"/>
          </p:cNvSpPr>
          <p:nvPr>
            <p:ph type="title"/>
          </p:nvPr>
        </p:nvSpPr>
        <p:spPr>
          <a:xfrm>
            <a:off x="48986" y="40224"/>
            <a:ext cx="8227181"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Additional Types of Hires</a:t>
            </a:r>
          </a:p>
        </p:txBody>
      </p:sp>
    </p:spTree>
    <p:custDataLst>
      <p:tags r:id="rId1"/>
    </p:custDataLst>
    <p:extLst>
      <p:ext uri="{BB962C8B-B14F-4D97-AF65-F5344CB8AC3E}">
        <p14:creationId xmlns:p14="http://schemas.microsoft.com/office/powerpoint/2010/main" val="26759196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6675" y="1069416"/>
            <a:ext cx="8346621" cy="597460"/>
          </a:xfrm>
        </p:spPr>
        <p:txBody>
          <a:bodyPr>
            <a:noAutofit/>
          </a:bodyPr>
          <a:lstStyle/>
          <a:p>
            <a:pPr marL="0" indent="0">
              <a:buClr>
                <a:srgbClr val="09548D"/>
              </a:buClr>
              <a:buNone/>
            </a:pPr>
            <a:r>
              <a:rPr lang="en-US" dirty="0" smtClean="0">
                <a:latin typeface="Arial" panose="020B0604020202020204" pitchFamily="34" charset="0"/>
                <a:cs typeface="Arial" panose="020B0604020202020204" pitchFamily="34" charset="0"/>
              </a:rPr>
              <a:t>CWR templates with or without a position</a:t>
            </a:r>
            <a:endParaRPr lang="en-US"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0" y="62296"/>
            <a:ext cx="8886825"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Contingent Worker (CWR) Templates</a:t>
            </a:r>
          </a:p>
        </p:txBody>
      </p:sp>
      <p:pic>
        <p:nvPicPr>
          <p:cNvPr id="5" name="Picture 4"/>
          <p:cNvPicPr>
            <a:picLocks noChangeAspect="1"/>
          </p:cNvPicPr>
          <p:nvPr/>
        </p:nvPicPr>
        <p:blipFill>
          <a:blip r:embed="rId4"/>
          <a:stretch>
            <a:fillRect/>
          </a:stretch>
        </p:blipFill>
        <p:spPr>
          <a:xfrm>
            <a:off x="4148270" y="1779639"/>
            <a:ext cx="4709980" cy="4481457"/>
          </a:xfrm>
          <a:prstGeom prst="rect">
            <a:avLst/>
          </a:prstGeom>
          <a:ln>
            <a:solidFill>
              <a:schemeClr val="bg1">
                <a:lumMod val="50000"/>
              </a:schemeClr>
            </a:solidFill>
          </a:ln>
          <a:effectLst>
            <a:outerShdw blurRad="50800" dist="38100" algn="l" rotWithShape="0">
              <a:prstClr val="black">
                <a:alpha val="40000"/>
              </a:prstClr>
            </a:outerShdw>
          </a:effectLst>
        </p:spPr>
      </p:pic>
      <p:sp>
        <p:nvSpPr>
          <p:cNvPr id="8" name="Content Placeholder 6"/>
          <p:cNvSpPr txBox="1">
            <a:spLocks/>
          </p:cNvSpPr>
          <p:nvPr/>
        </p:nvSpPr>
        <p:spPr>
          <a:xfrm>
            <a:off x="361950" y="1845157"/>
            <a:ext cx="3590926" cy="10357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buClr>
                <a:srgbClr val="09548D"/>
              </a:buClr>
              <a:buFont typeface="Arial" panose="020B0604020202020204" pitchFamily="34" charset="0"/>
              <a:buChar char="♦"/>
            </a:pPr>
            <a:r>
              <a:rPr lang="en-US" sz="2400" dirty="0" smtClean="0">
                <a:latin typeface="Arial" panose="020B0604020202020204" pitchFamily="34" charset="0"/>
                <a:cs typeface="Arial" panose="020B0604020202020204" pitchFamily="34" charset="0"/>
              </a:rPr>
              <a:t>Add a CWR </a:t>
            </a:r>
          </a:p>
          <a:p>
            <a:pPr>
              <a:spcBef>
                <a:spcPts val="1800"/>
              </a:spcBef>
              <a:buClr>
                <a:srgbClr val="09548D"/>
              </a:buClr>
              <a:buFont typeface="Arial" panose="020B0604020202020204" pitchFamily="34" charset="0"/>
              <a:buChar char="♦"/>
            </a:pPr>
            <a:r>
              <a:rPr lang="en-US" sz="2400" dirty="0" smtClean="0">
                <a:latin typeface="Arial" panose="020B0604020202020204" pitchFamily="34" charset="0"/>
                <a:cs typeface="Arial" panose="020B0604020202020204" pitchFamily="34" charset="0"/>
              </a:rPr>
              <a:t>Extend a CWR</a:t>
            </a:r>
          </a:p>
          <a:p>
            <a:pPr>
              <a:spcBef>
                <a:spcPts val="1800"/>
              </a:spcBef>
              <a:buClr>
                <a:srgbClr val="09548D"/>
              </a:buClr>
              <a:buFont typeface="Arial" panose="020B0604020202020204" pitchFamily="34" charset="0"/>
              <a:buChar char="♦"/>
            </a:pPr>
            <a:r>
              <a:rPr lang="en-US" sz="2400" dirty="0">
                <a:latin typeface="Arial" panose="020B0604020202020204" pitchFamily="34" charset="0"/>
                <a:cs typeface="Arial" panose="020B0604020202020204" pitchFamily="34" charset="0"/>
              </a:rPr>
              <a:t>Complete a CWR*</a:t>
            </a:r>
          </a:p>
          <a:p>
            <a:pPr marL="457200" lvl="1" indent="0">
              <a:spcBef>
                <a:spcPts val="0"/>
              </a:spcBef>
              <a:buClr>
                <a:srgbClr val="09548D"/>
              </a:buClr>
              <a:buNone/>
            </a:pPr>
            <a:r>
              <a:rPr lang="en-US" sz="2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Only one template; not a separate template for </a:t>
            </a:r>
            <a:r>
              <a:rPr lang="en-US" sz="1400" dirty="0" smtClean="0">
                <a:latin typeface="Arial" panose="020B0604020202020204" pitchFamily="34" charset="0"/>
                <a:cs typeface="Arial" panose="020B0604020202020204" pitchFamily="34" charset="0"/>
              </a:rPr>
              <a:t>a CWR w/ position</a:t>
            </a:r>
            <a:r>
              <a:rPr lang="en-US" sz="2400" dirty="0" smtClean="0">
                <a:latin typeface="Arial" panose="020B0604020202020204" pitchFamily="34" charset="0"/>
                <a:cs typeface="Arial" panose="020B0604020202020204" pitchFamily="34" charset="0"/>
              </a:rPr>
              <a:t> </a:t>
            </a:r>
          </a:p>
          <a:p>
            <a:pPr>
              <a:spcBef>
                <a:spcPts val="1800"/>
              </a:spcBef>
              <a:buClr>
                <a:srgbClr val="09548D"/>
              </a:buClr>
              <a:buFont typeface="Arial" panose="020B0604020202020204" pitchFamily="34" charset="0"/>
              <a:buChar char="♦"/>
            </a:pPr>
            <a:r>
              <a:rPr lang="en-US" sz="2400" dirty="0" smtClean="0">
                <a:latin typeface="Arial" panose="020B0604020202020204" pitchFamily="34" charset="0"/>
                <a:cs typeface="Arial" panose="020B0604020202020204" pitchFamily="34" charset="0"/>
              </a:rPr>
              <a:t>Renew a CWR</a:t>
            </a:r>
          </a:p>
        </p:txBody>
      </p:sp>
      <p:sp>
        <p:nvSpPr>
          <p:cNvPr id="9" name="Content Placeholder 6"/>
          <p:cNvSpPr txBox="1">
            <a:spLocks/>
          </p:cNvSpPr>
          <p:nvPr/>
        </p:nvSpPr>
        <p:spPr>
          <a:xfrm>
            <a:off x="557343" y="5464657"/>
            <a:ext cx="3590926" cy="10357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Clr>
                <a:srgbClr val="09548D"/>
              </a:buClr>
              <a:buNone/>
            </a:pPr>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380913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9618" y="1143387"/>
            <a:ext cx="8227181" cy="4744652"/>
          </a:xfrm>
        </p:spPr>
        <p:txBody>
          <a:bodyPr>
            <a:normAutofit/>
          </a:bodyPr>
          <a:lstStyle/>
          <a:p>
            <a:pPr>
              <a:buClr>
                <a:srgbClr val="09548D"/>
              </a:buClr>
              <a:buFont typeface="Arial" panose="020B0604020202020204" pitchFamily="34" charset="0"/>
              <a:buChar char="♦"/>
            </a:pPr>
            <a:r>
              <a:rPr lang="en-US" sz="2600" dirty="0" smtClean="0"/>
              <a:t>Allow approximately 7-10 business days for new hires to be processed at the UCPath Center</a:t>
            </a:r>
          </a:p>
          <a:p>
            <a:pPr>
              <a:spcBef>
                <a:spcPts val="1200"/>
              </a:spcBef>
              <a:buClr>
                <a:srgbClr val="09548D"/>
              </a:buClr>
              <a:buFont typeface="Arial" panose="020B0604020202020204" pitchFamily="34" charset="0"/>
              <a:buChar char="♦"/>
            </a:pPr>
            <a:r>
              <a:rPr lang="en-US" sz="2600" b="1" dirty="0" smtClean="0"/>
              <a:t>Remember</a:t>
            </a:r>
            <a:r>
              <a:rPr lang="en-US" sz="2600" b="1" dirty="0"/>
              <a:t>: </a:t>
            </a:r>
            <a:r>
              <a:rPr lang="en-US" sz="2600" dirty="0" smtClean="0"/>
              <a:t>Effective Date is equivalent to the employee’s first day on the job.</a:t>
            </a:r>
          </a:p>
          <a:p>
            <a:pPr>
              <a:spcBef>
                <a:spcPts val="1200"/>
              </a:spcBef>
              <a:buClr>
                <a:srgbClr val="09548D"/>
              </a:buClr>
              <a:buFont typeface="Arial" panose="020B0604020202020204" pitchFamily="34" charset="0"/>
              <a:buChar char="♦"/>
            </a:pPr>
            <a:r>
              <a:rPr lang="en-US" sz="2600" dirty="0" smtClean="0"/>
              <a:t>Once the template has been processed by the UCPath Center, </a:t>
            </a:r>
            <a:r>
              <a:rPr lang="en-US" sz="2600" dirty="0" err="1" smtClean="0"/>
              <a:t>PayPath</a:t>
            </a:r>
            <a:r>
              <a:rPr lang="en-US" sz="2600" dirty="0" smtClean="0"/>
              <a:t> Actions are </a:t>
            </a:r>
            <a:r>
              <a:rPr lang="en-US" sz="2600" dirty="0" smtClean="0"/>
              <a:t>then used </a:t>
            </a:r>
            <a:r>
              <a:rPr lang="en-US" sz="2600" dirty="0" smtClean="0"/>
              <a:t>to make changes and manage employees’ job data.</a:t>
            </a:r>
          </a:p>
          <a:p>
            <a:endParaRPr lang="en-US" sz="2800" dirty="0"/>
          </a:p>
          <a:p>
            <a:pPr marL="0" indent="0">
              <a:buNone/>
            </a:pPr>
            <a:endParaRPr lang="en-US" sz="3200" dirty="0"/>
          </a:p>
        </p:txBody>
      </p:sp>
      <p:sp>
        <p:nvSpPr>
          <p:cNvPr id="6" name="Title 5"/>
          <p:cNvSpPr>
            <a:spLocks noGrp="1"/>
          </p:cNvSpPr>
          <p:nvPr>
            <p:ph type="title"/>
          </p:nvPr>
        </p:nvSpPr>
        <p:spPr>
          <a:xfrm>
            <a:off x="4082" y="40224"/>
            <a:ext cx="8696325" cy="850911"/>
          </a:xfrm>
        </p:spPr>
        <p:txBody>
          <a:bodyPr vert="horz" lIns="91440" tIns="45720" rIns="91440" bIns="45720" rtlCol="0" anchor="ctr">
            <a:noAutofit/>
          </a:bodyPr>
          <a:lstStyle/>
          <a:p>
            <a:r>
              <a:rPr lang="en-US" sz="3600" b="1" dirty="0">
                <a:solidFill>
                  <a:srgbClr val="1E4386"/>
                </a:solidFill>
                <a:latin typeface="Arial" panose="020B0604020202020204" pitchFamily="34" charset="0"/>
                <a:cs typeface="Arial" panose="020B0604020202020204" pitchFamily="34" charset="0"/>
              </a:rPr>
              <a:t>Templates – Additional Notes </a:t>
            </a:r>
          </a:p>
        </p:txBody>
      </p:sp>
      <p:graphicFrame>
        <p:nvGraphicFramePr>
          <p:cNvPr id="2" name="Table 1"/>
          <p:cNvGraphicFramePr>
            <a:graphicFrameLocks noGrp="1"/>
          </p:cNvGraphicFramePr>
          <p:nvPr>
            <p:extLst>
              <p:ext uri="{D42A27DB-BD31-4B8C-83A1-F6EECF244321}">
                <p14:modId xmlns:p14="http://schemas.microsoft.com/office/powerpoint/2010/main" val="2438471364"/>
              </p:ext>
            </p:extLst>
          </p:nvPr>
        </p:nvGraphicFramePr>
        <p:xfrm>
          <a:off x="860430" y="4729799"/>
          <a:ext cx="7425558" cy="1158240"/>
        </p:xfrm>
        <a:graphic>
          <a:graphicData uri="http://schemas.openxmlformats.org/drawingml/2006/table">
            <a:tbl>
              <a:tblPr firstRow="1" bandRow="1">
                <a:tableStyleId>{5C22544A-7EE6-4342-B048-85BDC9FD1C3A}</a:tableStyleId>
              </a:tblPr>
              <a:tblGrid>
                <a:gridCol w="3270136">
                  <a:extLst>
                    <a:ext uri="{9D8B030D-6E8A-4147-A177-3AD203B41FA5}">
                      <a16:colId xmlns:a16="http://schemas.microsoft.com/office/drawing/2014/main" val="3017838481"/>
                    </a:ext>
                  </a:extLst>
                </a:gridCol>
                <a:gridCol w="4155422">
                  <a:extLst>
                    <a:ext uri="{9D8B030D-6E8A-4147-A177-3AD203B41FA5}">
                      <a16:colId xmlns:a16="http://schemas.microsoft.com/office/drawing/2014/main" val="3696172798"/>
                    </a:ext>
                  </a:extLst>
                </a:gridCol>
              </a:tblGrid>
              <a:tr h="370840">
                <a:tc>
                  <a:txBody>
                    <a:bodyPr/>
                    <a:lstStyle/>
                    <a:p>
                      <a:pPr marL="800100" lvl="1" indent="-342900">
                        <a:spcBef>
                          <a:spcPts val="400"/>
                        </a:spcBef>
                        <a:buFont typeface="Arial" panose="020B0604020202020204" pitchFamily="34" charset="0"/>
                        <a:buChar char="•"/>
                      </a:pPr>
                      <a:r>
                        <a:rPr lang="en-US" sz="2000" b="0" dirty="0" smtClean="0">
                          <a:solidFill>
                            <a:schemeClr val="tx1"/>
                          </a:solidFill>
                        </a:rPr>
                        <a:t>Probation status</a:t>
                      </a:r>
                    </a:p>
                    <a:p>
                      <a:pPr marL="800100" lvl="1" indent="-342900">
                        <a:spcBef>
                          <a:spcPts val="600"/>
                        </a:spcBef>
                        <a:buFont typeface="Arial" panose="020B0604020202020204" pitchFamily="34" charset="0"/>
                        <a:buChar char="•"/>
                      </a:pPr>
                      <a:r>
                        <a:rPr lang="en-US" sz="2000" b="0" dirty="0" smtClean="0">
                          <a:solidFill>
                            <a:schemeClr val="tx1"/>
                          </a:solidFill>
                        </a:rPr>
                        <a:t>Salary</a:t>
                      </a:r>
                    </a:p>
                    <a:p>
                      <a:pPr marL="800100" lvl="1" indent="-342900">
                        <a:spcBef>
                          <a:spcPts val="600"/>
                        </a:spcBef>
                        <a:buFont typeface="Arial" panose="020B0604020202020204" pitchFamily="34" charset="0"/>
                        <a:buChar char="•"/>
                      </a:pPr>
                      <a:r>
                        <a:rPr lang="en-US" sz="2000" b="0" dirty="0" smtClean="0">
                          <a:solidFill>
                            <a:schemeClr val="tx1"/>
                          </a:solidFill>
                        </a:rPr>
                        <a:t>Compensation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800100" lvl="1" indent="-342900">
                        <a:spcBef>
                          <a:spcPts val="600"/>
                        </a:spcBef>
                        <a:buFont typeface="Arial" panose="020B0604020202020204" pitchFamily="34" charset="0"/>
                        <a:buChar char="•"/>
                      </a:pPr>
                      <a:r>
                        <a:rPr lang="en-US" sz="2000" b="0" dirty="0" smtClean="0">
                          <a:solidFill>
                            <a:schemeClr val="tx1"/>
                          </a:solidFill>
                        </a:rPr>
                        <a:t>Job earnings distribution </a:t>
                      </a:r>
                    </a:p>
                    <a:p>
                      <a:pPr marL="800100" lvl="1" indent="-342900">
                        <a:spcBef>
                          <a:spcPts val="600"/>
                        </a:spcBef>
                        <a:buFont typeface="Arial" panose="020B0604020202020204" pitchFamily="34" charset="0"/>
                        <a:buChar char="•"/>
                      </a:pPr>
                      <a:r>
                        <a:rPr lang="en-US" sz="2000" b="0" dirty="0" smtClean="0">
                          <a:solidFill>
                            <a:schemeClr val="tx1"/>
                          </a:solidFill>
                        </a:rPr>
                        <a:t>Recurring additional </a:t>
                      </a:r>
                      <a:r>
                        <a:rPr lang="en-US" sz="2000" b="0" dirty="0" smtClean="0">
                          <a:solidFill>
                            <a:schemeClr val="tx1"/>
                          </a:solidFill>
                        </a:rPr>
                        <a:t>pay </a:t>
                      </a:r>
                    </a:p>
                    <a:p>
                      <a:pPr marL="800100" lvl="1" indent="-342900">
                        <a:buFont typeface="Arial" panose="020B0604020202020204" pitchFamily="34" charset="0"/>
                        <a:buChar char="•"/>
                      </a:pPr>
                      <a:r>
                        <a:rPr lang="en-US" sz="2000" b="0" dirty="0" smtClean="0">
                          <a:solidFill>
                            <a:schemeClr val="tx1"/>
                          </a:solidFill>
                        </a:rPr>
                        <a:t>Appointment End</a:t>
                      </a:r>
                      <a:r>
                        <a:rPr lang="en-US" sz="2000" b="0" baseline="0" dirty="0" smtClean="0">
                          <a:solidFill>
                            <a:schemeClr val="tx1"/>
                          </a:solidFill>
                        </a:rPr>
                        <a:t> Date</a:t>
                      </a: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0457761"/>
                  </a:ext>
                </a:extLst>
              </a:tr>
            </a:tbl>
          </a:graphicData>
        </a:graphic>
      </p:graphicFrame>
    </p:spTree>
    <p:custDataLst>
      <p:tags r:id="rId1"/>
    </p:custDataLst>
    <p:extLst>
      <p:ext uri="{BB962C8B-B14F-4D97-AF65-F5344CB8AC3E}">
        <p14:creationId xmlns:p14="http://schemas.microsoft.com/office/powerpoint/2010/main" val="2117306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ctr">
            <a:noAutofit/>
          </a:bodyPr>
          <a:lstStyle/>
          <a:p>
            <a:r>
              <a:rPr lang="en-US" dirty="0">
                <a:solidFill>
                  <a:srgbClr val="1E4386"/>
                </a:solidFill>
              </a:rPr>
              <a:t>Lesson Objectives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2885" y="121018"/>
            <a:ext cx="914400" cy="914400"/>
          </a:xfrm>
          <a:prstGeom prst="rect">
            <a:avLst/>
          </a:prstGeom>
        </p:spPr>
      </p:pic>
      <p:graphicFrame>
        <p:nvGraphicFramePr>
          <p:cNvPr id="18" name="Diagram 17"/>
          <p:cNvGraphicFramePr/>
          <p:nvPr>
            <p:extLst>
              <p:ext uri="{D42A27DB-BD31-4B8C-83A1-F6EECF244321}">
                <p14:modId xmlns:p14="http://schemas.microsoft.com/office/powerpoint/2010/main" val="3482735934"/>
              </p:ext>
            </p:extLst>
          </p:nvPr>
        </p:nvGraphicFramePr>
        <p:xfrm>
          <a:off x="279710" y="1310208"/>
          <a:ext cx="3766859" cy="37494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ontent Placeholder 1"/>
          <p:cNvSpPr>
            <a:spLocks noGrp="1"/>
          </p:cNvSpPr>
          <p:nvPr>
            <p:ph sz="half" idx="2"/>
          </p:nvPr>
        </p:nvSpPr>
        <p:spPr>
          <a:xfrm>
            <a:off x="4046568" y="1371599"/>
            <a:ext cx="4955541" cy="4981903"/>
          </a:xfrm>
        </p:spPr>
        <p:txBody>
          <a:bodyPr>
            <a:normAutofit/>
          </a:bodyPr>
          <a:lstStyle/>
          <a:p>
            <a:pPr marL="0" indent="0">
              <a:buNone/>
            </a:pPr>
            <a:r>
              <a:rPr lang="en-US" sz="2800" b="1" i="1" dirty="0"/>
              <a:t>In this l</a:t>
            </a:r>
            <a:r>
              <a:rPr lang="en-US" sz="2800" b="1" i="1" dirty="0" smtClean="0"/>
              <a:t>esson </a:t>
            </a:r>
            <a:r>
              <a:rPr lang="en-US" sz="2800" b="1" i="1" dirty="0"/>
              <a:t>you will </a:t>
            </a:r>
            <a:r>
              <a:rPr lang="en-US" sz="2800" b="1" i="1" dirty="0" smtClean="0"/>
              <a:t>:</a:t>
            </a:r>
            <a:endParaRPr lang="en-US" sz="2800" b="1" i="1" dirty="0"/>
          </a:p>
          <a:p>
            <a:pPr marL="0" indent="0">
              <a:buNone/>
            </a:pPr>
            <a:endParaRPr lang="en-US" sz="2000" b="1" dirty="0"/>
          </a:p>
          <a:p>
            <a:pPr>
              <a:buClr>
                <a:srgbClr val="09548D"/>
              </a:buClr>
              <a:buFont typeface="Arial" panose="020B0604020202020204" pitchFamily="34" charset="0"/>
              <a:buChar char="♦"/>
            </a:pPr>
            <a:r>
              <a:rPr lang="en-US" sz="2400" dirty="0"/>
              <a:t>Identify the actions that are processed using templates.</a:t>
            </a:r>
          </a:p>
          <a:p>
            <a:pPr>
              <a:buClr>
                <a:srgbClr val="09548D"/>
              </a:buClr>
              <a:buFont typeface="Arial" panose="020B0604020202020204" pitchFamily="34" charset="0"/>
              <a:buChar char="♦"/>
            </a:pPr>
            <a:r>
              <a:rPr lang="en-US" sz="2400" dirty="0"/>
              <a:t>Review the template transaction system process.</a:t>
            </a:r>
          </a:p>
          <a:p>
            <a:pPr>
              <a:buClr>
                <a:srgbClr val="09548D"/>
              </a:buClr>
              <a:buFont typeface="Arial" panose="020B0604020202020204" pitchFamily="34" charset="0"/>
              <a:buChar char="♦"/>
            </a:pPr>
            <a:r>
              <a:rPr lang="en-US" sz="2400" dirty="0"/>
              <a:t>View </a:t>
            </a:r>
            <a:r>
              <a:rPr lang="en-US" sz="2400" dirty="0" smtClean="0"/>
              <a:t>employee </a:t>
            </a:r>
            <a:r>
              <a:rPr lang="en-US" sz="2400" dirty="0"/>
              <a:t>information using the </a:t>
            </a:r>
            <a:r>
              <a:rPr lang="en-US" sz="2400" b="1" dirty="0"/>
              <a:t>Person Org Summary </a:t>
            </a:r>
            <a:r>
              <a:rPr lang="en-US" sz="2400" dirty="0" smtClean="0"/>
              <a:t>page &amp; </a:t>
            </a:r>
            <a:r>
              <a:rPr lang="en-US" sz="2400" b="1" dirty="0" smtClean="0"/>
              <a:t>Workforce Job Summary </a:t>
            </a:r>
            <a:r>
              <a:rPr lang="en-US" sz="2400" dirty="0" smtClean="0"/>
              <a:t>page.</a:t>
            </a:r>
            <a:endParaRPr lang="en-US" sz="2400" dirty="0"/>
          </a:p>
          <a:p>
            <a:pPr>
              <a:buClr>
                <a:srgbClr val="09548D"/>
              </a:buClr>
              <a:buFont typeface="Arial" panose="020B0604020202020204" pitchFamily="34" charset="0"/>
              <a:buChar char="♦"/>
            </a:pPr>
            <a:r>
              <a:rPr lang="en-US" sz="2400" dirty="0"/>
              <a:t>Identify the elements of the </a:t>
            </a:r>
            <a:r>
              <a:rPr lang="en-US" sz="2400" b="1" dirty="0"/>
              <a:t>Smart HR Transactions</a:t>
            </a:r>
            <a:r>
              <a:rPr lang="en-US" sz="2400" dirty="0"/>
              <a:t> page</a:t>
            </a:r>
            <a:r>
              <a:rPr lang="en-US" sz="2400" dirty="0" smtClean="0"/>
              <a:t>.</a:t>
            </a:r>
            <a:endParaRPr lang="en-US" sz="2400" dirty="0"/>
          </a:p>
        </p:txBody>
      </p:sp>
      <p:sp>
        <p:nvSpPr>
          <p:cNvPr id="9" name="5-Point Star 8"/>
          <p:cNvSpPr/>
          <p:nvPr/>
        </p:nvSpPr>
        <p:spPr>
          <a:xfrm>
            <a:off x="540884" y="1718438"/>
            <a:ext cx="562704" cy="580171"/>
          </a:xfrm>
          <a:prstGeom prst="star5">
            <a:avLst/>
          </a:prstGeom>
          <a:solidFill>
            <a:srgbClr val="FFFF00"/>
          </a:solidFill>
          <a:ln>
            <a:solidFill>
              <a:srgbClr val="0954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3788404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9619" y="2300785"/>
            <a:ext cx="8229600" cy="2412809"/>
          </a:xfrm>
        </p:spPr>
        <p:txBody>
          <a:bodyPr>
            <a:normAutofit/>
          </a:bodyPr>
          <a:lstStyle/>
          <a:p>
            <a:r>
              <a:rPr lang="en-US" sz="2400" dirty="0"/>
              <a:t>This is your opportunity to </a:t>
            </a:r>
            <a:r>
              <a:rPr lang="en-US" sz="2400" dirty="0" smtClean="0"/>
              <a:t>view </a:t>
            </a:r>
            <a:r>
              <a:rPr lang="en-US" sz="2400" dirty="0"/>
              <a:t>this task on your own.</a:t>
            </a:r>
          </a:p>
          <a:p>
            <a:pPr lvl="1"/>
            <a:r>
              <a:rPr lang="en-US" sz="2200" dirty="0" smtClean="0"/>
              <a:t>Open </a:t>
            </a:r>
            <a:r>
              <a:rPr lang="en-US" sz="2200" dirty="0"/>
              <a:t>the </a:t>
            </a:r>
            <a:r>
              <a:rPr lang="en-US" sz="2200" dirty="0">
                <a:hlinkClick r:id="rId4"/>
              </a:rPr>
              <a:t>UCPath Help site </a:t>
            </a:r>
            <a:r>
              <a:rPr lang="en-US" sz="2200" dirty="0"/>
              <a:t>and refer to the Initiate </a:t>
            </a:r>
            <a:r>
              <a:rPr lang="en-US" sz="2200" dirty="0" smtClean="0"/>
              <a:t>Full Hire </a:t>
            </a:r>
            <a:r>
              <a:rPr lang="en-US" sz="2200" dirty="0"/>
              <a:t>Template </a:t>
            </a:r>
            <a:r>
              <a:rPr lang="en-US" sz="2200" dirty="0" smtClean="0"/>
              <a:t>Transaction simulation</a:t>
            </a:r>
            <a:endParaRPr lang="en-US" sz="2200" dirty="0"/>
          </a:p>
          <a:p>
            <a:r>
              <a:rPr lang="en-US" sz="2400" dirty="0" smtClean="0"/>
              <a:t>Launch </a:t>
            </a:r>
            <a:r>
              <a:rPr lang="en-US" sz="2400" dirty="0"/>
              <a:t>the </a:t>
            </a:r>
            <a:r>
              <a:rPr lang="en-US" sz="2400" b="1" dirty="0" smtClean="0"/>
              <a:t>See It! </a:t>
            </a:r>
            <a:r>
              <a:rPr lang="en-US" sz="2400" dirty="0"/>
              <a:t>version of the topic.</a:t>
            </a:r>
          </a:p>
          <a:p>
            <a:r>
              <a:rPr lang="en-US" sz="2400" dirty="0"/>
              <a:t>Ask your instructor for assistance.</a:t>
            </a:r>
          </a:p>
        </p:txBody>
      </p:sp>
      <p:sp>
        <p:nvSpPr>
          <p:cNvPr id="3" name="Text Placeholder 2"/>
          <p:cNvSpPr>
            <a:spLocks noGrp="1"/>
          </p:cNvSpPr>
          <p:nvPr>
            <p:ph type="body" idx="10"/>
          </p:nvPr>
        </p:nvSpPr>
        <p:spPr>
          <a:xfrm>
            <a:off x="400050" y="1095652"/>
            <a:ext cx="7896225" cy="1121679"/>
          </a:xfrm>
        </p:spPr>
        <p:txBody>
          <a:bodyPr>
            <a:noAutofit/>
          </a:bodyPr>
          <a:lstStyle/>
          <a:p>
            <a:r>
              <a:rPr lang="en-US" sz="2800" dirty="0" smtClean="0"/>
              <a:t>Initiate Full Hire Template Transaction</a:t>
            </a:r>
            <a:endParaRPr lang="en-US" sz="2800" dirty="0"/>
          </a:p>
        </p:txBody>
      </p:sp>
      <p:sp>
        <p:nvSpPr>
          <p:cNvPr id="4" name="Title 3"/>
          <p:cNvSpPr>
            <a:spLocks noGrp="1"/>
          </p:cNvSpPr>
          <p:nvPr>
            <p:ph type="title"/>
          </p:nvPr>
        </p:nvSpPr>
        <p:spPr>
          <a:xfrm>
            <a:off x="69094" y="26578"/>
            <a:ext cx="8227181" cy="850911"/>
          </a:xfrm>
        </p:spPr>
        <p:txBody>
          <a:bodyPr/>
          <a:lstStyle/>
          <a:p>
            <a:r>
              <a:rPr lang="en-US" dirty="0" smtClean="0"/>
              <a:t>Instructor Demo UPK</a:t>
            </a:r>
            <a:endParaRPr lang="en-US" dirty="0">
              <a:solidFill>
                <a:srgbClr val="FF3399"/>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100" y="3297552"/>
            <a:ext cx="2933700" cy="29337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702083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838200" y="1421760"/>
            <a:ext cx="8111247" cy="5238750"/>
          </a:xfrm>
        </p:spPr>
        <p:txBody>
          <a:bodyPr>
            <a:normAutofit/>
          </a:bodyPr>
          <a:lstStyle/>
          <a:p>
            <a:pPr marL="0" indent="0">
              <a:buNone/>
            </a:pPr>
            <a:r>
              <a:rPr lang="en-US" b="1" i="1" dirty="0"/>
              <a:t>Having completed this </a:t>
            </a:r>
            <a:r>
              <a:rPr lang="en-US" b="1" i="1" dirty="0" smtClean="0"/>
              <a:t>Lesson, </a:t>
            </a:r>
            <a:r>
              <a:rPr lang="en-US" b="1" i="1" dirty="0"/>
              <a:t>you should be able to:</a:t>
            </a:r>
          </a:p>
          <a:p>
            <a:pPr marL="0" indent="0">
              <a:buNone/>
            </a:pPr>
            <a:endParaRPr lang="en-US" sz="800" b="1" dirty="0"/>
          </a:p>
        </p:txBody>
      </p:sp>
      <p:sp>
        <p:nvSpPr>
          <p:cNvPr id="4" name="Title 3"/>
          <p:cNvSpPr>
            <a:spLocks noGrp="1"/>
          </p:cNvSpPr>
          <p:nvPr>
            <p:ph type="title"/>
          </p:nvPr>
        </p:nvSpPr>
        <p:spPr>
          <a:xfrm>
            <a:off x="63801" y="40228"/>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Lesson Complete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9336" y="-23261"/>
            <a:ext cx="914400" cy="914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49" y="1421760"/>
            <a:ext cx="541052" cy="554037"/>
          </a:xfrm>
          <a:prstGeom prst="rect">
            <a:avLst/>
          </a:prstGeom>
        </p:spPr>
      </p:pic>
      <p:sp>
        <p:nvSpPr>
          <p:cNvPr id="3" name="TextBox 2"/>
          <p:cNvSpPr txBox="1"/>
          <p:nvPr/>
        </p:nvSpPr>
        <p:spPr>
          <a:xfrm>
            <a:off x="963386" y="2547752"/>
            <a:ext cx="7854043"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Identify the data elements of the Smart HR Hire templates.</a:t>
            </a:r>
          </a:p>
          <a:p>
            <a:pPr marL="457200" indent="-457200">
              <a:buFont typeface="Arial" panose="020B0604020202020204" pitchFamily="34" charset="0"/>
              <a:buChar char="•"/>
            </a:pPr>
            <a:r>
              <a:rPr lang="en-US" sz="2800" dirty="0" smtClean="0"/>
              <a:t>Understand how job data is created using combination of positon and person data.</a:t>
            </a:r>
          </a:p>
          <a:p>
            <a:pPr marL="457200" indent="-457200">
              <a:buFont typeface="Arial" panose="020B0604020202020204" pitchFamily="34" charset="0"/>
              <a:buChar char="•"/>
            </a:pPr>
            <a:r>
              <a:rPr lang="en-US" sz="2800" dirty="0" smtClean="0"/>
              <a:t>Understand what is required to process a Pre- Hire.</a:t>
            </a:r>
          </a:p>
          <a:p>
            <a:pPr marL="457200" indent="-457200">
              <a:buFont typeface="Arial" panose="020B0604020202020204" pitchFamily="34" charset="0"/>
              <a:buChar char="•"/>
            </a:pPr>
            <a:r>
              <a:rPr lang="en-US" sz="2800" dirty="0" smtClean="0"/>
              <a:t>Recognize the steps to view and assign vacant positions .</a:t>
            </a:r>
            <a:endParaRPr lang="en-US" sz="2800" dirty="0"/>
          </a:p>
        </p:txBody>
      </p:sp>
    </p:spTree>
    <p:custDataLst>
      <p:tags r:id="rId1"/>
    </p:custDataLst>
    <p:extLst>
      <p:ext uri="{BB962C8B-B14F-4D97-AF65-F5344CB8AC3E}">
        <p14:creationId xmlns:p14="http://schemas.microsoft.com/office/powerpoint/2010/main" val="209007280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7685" y="2213355"/>
            <a:ext cx="8229600" cy="4160520"/>
          </a:xfrm>
        </p:spPr>
        <p:txBody>
          <a:bodyPr>
            <a:normAutofit/>
          </a:bodyPr>
          <a:lstStyle/>
          <a:p>
            <a:pPr>
              <a:buClr>
                <a:srgbClr val="09548D"/>
              </a:buClr>
              <a:buFont typeface="Arial" panose="020B0604020202020204" pitchFamily="34" charset="0"/>
              <a:buChar char="♦"/>
            </a:pPr>
            <a:r>
              <a:rPr lang="en-US" sz="2400" dirty="0"/>
              <a:t>You now have the opportunity to assess your knowledge of the information presented in this </a:t>
            </a:r>
            <a:r>
              <a:rPr lang="en-US" sz="2400" dirty="0" smtClean="0"/>
              <a:t>Lesson.</a:t>
            </a:r>
            <a:endParaRPr lang="en-US" sz="2400" dirty="0"/>
          </a:p>
          <a:p>
            <a:pPr>
              <a:buClr>
                <a:srgbClr val="09548D"/>
              </a:buClr>
              <a:buFont typeface="Arial" panose="020B0604020202020204" pitchFamily="34" charset="0"/>
              <a:buChar char="♦"/>
            </a:pPr>
            <a:r>
              <a:rPr lang="en-US" sz="2400" dirty="0"/>
              <a:t>The questions and answers presented in this review help you to determine whether you remember and understand the important points.</a:t>
            </a:r>
          </a:p>
        </p:txBody>
      </p:sp>
      <p:sp>
        <p:nvSpPr>
          <p:cNvPr id="3" name="Text Placeholder 2"/>
          <p:cNvSpPr>
            <a:spLocks noGrp="1"/>
          </p:cNvSpPr>
          <p:nvPr>
            <p:ph type="body" idx="10"/>
          </p:nvPr>
        </p:nvSpPr>
        <p:spPr>
          <a:xfrm>
            <a:off x="390525" y="1459230"/>
            <a:ext cx="8229600" cy="640080"/>
          </a:xfrm>
        </p:spPr>
        <p:txBody>
          <a:bodyPr>
            <a:normAutofit/>
          </a:bodyPr>
          <a:lstStyle/>
          <a:p>
            <a:r>
              <a:rPr lang="en-US" sz="2800" i="1" dirty="0">
                <a:solidFill>
                  <a:srgbClr val="002060"/>
                </a:solidFill>
              </a:rPr>
              <a:t>Knowledge Check:</a:t>
            </a:r>
          </a:p>
        </p:txBody>
      </p:sp>
      <p:sp>
        <p:nvSpPr>
          <p:cNvPr id="4" name="Title 3"/>
          <p:cNvSpPr>
            <a:spLocks noGrp="1"/>
          </p:cNvSpPr>
          <p:nvPr>
            <p:ph type="title"/>
          </p:nvPr>
        </p:nvSpPr>
        <p:spPr>
          <a:xfrm>
            <a:off x="345317" y="26578"/>
            <a:ext cx="8227181" cy="850911"/>
          </a:xfrm>
        </p:spPr>
        <p:txBody>
          <a:bodyPr/>
          <a:lstStyle/>
          <a:p>
            <a:r>
              <a:rPr lang="en-US" dirty="0" smtClean="0"/>
              <a:t>Lesson </a:t>
            </a:r>
            <a:r>
              <a:rPr lang="en-US" dirty="0"/>
              <a:t>Review</a:t>
            </a:r>
          </a:p>
        </p:txBody>
      </p:sp>
      <p:pic>
        <p:nvPicPr>
          <p:cNvPr id="6" name="Picture 5" descr="The Trick Question Quiz"/>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332" y="4020207"/>
            <a:ext cx="2353668" cy="2353668"/>
          </a:xfrm>
          <a:prstGeom prst="rect">
            <a:avLst/>
          </a:prstGeom>
        </p:spPr>
      </p:pic>
    </p:spTree>
    <p:custDataLst>
      <p:tags r:id="rId1"/>
    </p:custDataLst>
    <p:extLst>
      <p:ext uri="{BB962C8B-B14F-4D97-AF65-F5344CB8AC3E}">
        <p14:creationId xmlns:p14="http://schemas.microsoft.com/office/powerpoint/2010/main" val="17798162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Which template is used to hire new Staff Employees?</a:t>
            </a:r>
          </a:p>
          <a:p>
            <a:pPr marL="0" indent="0">
              <a:buNone/>
            </a:pPr>
            <a:endParaRPr lang="en-US" dirty="0"/>
          </a:p>
          <a:p>
            <a:pPr marL="514350" indent="-514350">
              <a:buAutoNum type="alphaLcPeriod"/>
            </a:pPr>
            <a:endParaRPr lang="en-US" dirty="0"/>
          </a:p>
        </p:txBody>
      </p:sp>
      <p:sp>
        <p:nvSpPr>
          <p:cNvPr id="3" name="Title 2"/>
          <p:cNvSpPr>
            <a:spLocks noGrp="1"/>
          </p:cNvSpPr>
          <p:nvPr>
            <p:ph type="title"/>
          </p:nvPr>
        </p:nvSpPr>
        <p:spPr/>
        <p:txBody>
          <a:bodyPr/>
          <a:lstStyle/>
          <a:p>
            <a:r>
              <a:rPr lang="en-US" dirty="0" smtClean="0"/>
              <a:t>Multiple Choice</a:t>
            </a:r>
            <a:endParaRPr lang="en-US" dirty="0"/>
          </a:p>
        </p:txBody>
      </p:sp>
      <p:sp>
        <p:nvSpPr>
          <p:cNvPr id="4" name="Rectangle 3"/>
          <p:cNvSpPr/>
          <p:nvPr/>
        </p:nvSpPr>
        <p:spPr>
          <a:xfrm>
            <a:off x="459619" y="2752435"/>
            <a:ext cx="5912152" cy="44994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AutoNum type="alphaUcPeriod"/>
            </a:pPr>
            <a:r>
              <a:rPr lang="en-US" sz="2000" b="1" dirty="0" smtClean="0">
                <a:solidFill>
                  <a:schemeClr val="tx1"/>
                </a:solidFill>
              </a:rPr>
              <a:t>UC_ADD_CWR</a:t>
            </a:r>
          </a:p>
        </p:txBody>
      </p:sp>
      <p:sp>
        <p:nvSpPr>
          <p:cNvPr id="5" name="Rectangle 4"/>
          <p:cNvSpPr/>
          <p:nvPr/>
        </p:nvSpPr>
        <p:spPr>
          <a:xfrm>
            <a:off x="459619" y="3285673"/>
            <a:ext cx="5912152" cy="44994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chemeClr val="tx1"/>
                </a:solidFill>
              </a:rPr>
              <a:t>B. UC_FULL_HIRE_AC</a:t>
            </a:r>
            <a:endParaRPr lang="en-US" sz="2000" b="1" dirty="0">
              <a:solidFill>
                <a:schemeClr val="tx1"/>
              </a:solidFill>
            </a:endParaRPr>
          </a:p>
        </p:txBody>
      </p:sp>
      <p:sp>
        <p:nvSpPr>
          <p:cNvPr id="6" name="Rectangle 5"/>
          <p:cNvSpPr/>
          <p:nvPr/>
        </p:nvSpPr>
        <p:spPr>
          <a:xfrm>
            <a:off x="459619" y="3866568"/>
            <a:ext cx="5912152" cy="44994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chemeClr val="tx1"/>
                </a:solidFill>
              </a:rPr>
              <a:t>C. UC_FULL_HIRE</a:t>
            </a:r>
            <a:endParaRPr lang="en-US" sz="2000" b="1" dirty="0">
              <a:solidFill>
                <a:schemeClr val="tx1"/>
              </a:solidFill>
            </a:endParaRPr>
          </a:p>
        </p:txBody>
      </p:sp>
      <p:sp>
        <p:nvSpPr>
          <p:cNvPr id="7" name="Rectangle 6"/>
          <p:cNvSpPr/>
          <p:nvPr/>
        </p:nvSpPr>
        <p:spPr>
          <a:xfrm>
            <a:off x="459619" y="4447463"/>
            <a:ext cx="5912152" cy="44994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chemeClr val="tx1"/>
                </a:solidFill>
              </a:rPr>
              <a:t>D. UC_ADD_EMPLOYEE</a:t>
            </a:r>
            <a:endParaRPr lang="en-US" sz="2000" b="1" dirty="0">
              <a:solidFill>
                <a:schemeClr val="tx1"/>
              </a:solidFill>
            </a:endParaRPr>
          </a:p>
        </p:txBody>
      </p:sp>
    </p:spTree>
    <p:custDataLst>
      <p:tags r:id="rId1"/>
    </p:custDataLst>
    <p:extLst>
      <p:ext uri="{BB962C8B-B14F-4D97-AF65-F5344CB8AC3E}">
        <p14:creationId xmlns:p14="http://schemas.microsoft.com/office/powerpoint/2010/main" val="2955462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F0000"/>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F0000"/>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00B050"/>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7"/>
                                        </p:tgtEl>
                                        <p:attrNameLst>
                                          <p:attrName>fillcolor</p:attrName>
                                        </p:attrNameLst>
                                      </p:cBhvr>
                                      <p:to>
                                        <a:srgbClr val="FF0000"/>
                                      </p:to>
                                    </p:animClr>
                                    <p:set>
                                      <p:cBhvr>
                                        <p:cTn id="28" dur="2000" fill="hold"/>
                                        <p:tgtEl>
                                          <p:spTgt spid="7"/>
                                        </p:tgtEl>
                                        <p:attrNameLst>
                                          <p:attrName>fill.type</p:attrName>
                                        </p:attrNameLst>
                                      </p:cBhvr>
                                      <p:to>
                                        <p:strVal val="solid"/>
                                      </p:to>
                                    </p:set>
                                    <p:set>
                                      <p:cBhvr>
                                        <p:cTn id="29"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An approved position must exist in UCPath before submitting a Smart HR “Hire” template.</a:t>
            </a:r>
          </a:p>
          <a:p>
            <a:endParaRPr lang="en-US" dirty="0"/>
          </a:p>
          <a:p>
            <a:endParaRPr lang="en-US" dirty="0"/>
          </a:p>
        </p:txBody>
      </p:sp>
      <p:sp>
        <p:nvSpPr>
          <p:cNvPr id="3" name="Title 2"/>
          <p:cNvSpPr>
            <a:spLocks noGrp="1"/>
          </p:cNvSpPr>
          <p:nvPr>
            <p:ph type="title"/>
          </p:nvPr>
        </p:nvSpPr>
        <p:spPr/>
        <p:txBody>
          <a:bodyPr/>
          <a:lstStyle/>
          <a:p>
            <a:r>
              <a:rPr lang="en-US" dirty="0" smtClean="0"/>
              <a:t>True or False</a:t>
            </a:r>
            <a:endParaRPr lang="en-US" dirty="0"/>
          </a:p>
        </p:txBody>
      </p:sp>
      <p:sp>
        <p:nvSpPr>
          <p:cNvPr id="4" name="Rounded Rectangle 3"/>
          <p:cNvSpPr/>
          <p:nvPr/>
        </p:nvSpPr>
        <p:spPr>
          <a:xfrm>
            <a:off x="1161144" y="2931886"/>
            <a:ext cx="2859314" cy="2075543"/>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bg1"/>
                </a:solidFill>
              </a:rPr>
              <a:t>True</a:t>
            </a:r>
            <a:endParaRPr lang="en-US" sz="3200" b="1" dirty="0">
              <a:solidFill>
                <a:schemeClr val="bg1"/>
              </a:solidFill>
            </a:endParaRPr>
          </a:p>
        </p:txBody>
      </p:sp>
      <p:sp>
        <p:nvSpPr>
          <p:cNvPr id="5" name="Rounded Rectangle 4"/>
          <p:cNvSpPr/>
          <p:nvPr/>
        </p:nvSpPr>
        <p:spPr>
          <a:xfrm>
            <a:off x="4721983" y="2931885"/>
            <a:ext cx="2859314" cy="2075543"/>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False</a:t>
            </a:r>
            <a:endParaRPr lang="en-US" sz="3200" b="1" dirty="0"/>
          </a:p>
        </p:txBody>
      </p:sp>
    </p:spTree>
    <p:custDataLst>
      <p:tags r:id="rId1"/>
    </p:custDataLst>
    <p:extLst>
      <p:ext uri="{BB962C8B-B14F-4D97-AF65-F5344CB8AC3E}">
        <p14:creationId xmlns:p14="http://schemas.microsoft.com/office/powerpoint/2010/main" val="2073841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00B050"/>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F0000"/>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Position details auto-fill in the Smart HR Hire template when a position is entered or selected.</a:t>
            </a:r>
            <a:endParaRPr lang="en-US" dirty="0"/>
          </a:p>
        </p:txBody>
      </p:sp>
      <p:sp>
        <p:nvSpPr>
          <p:cNvPr id="3" name="Title 2"/>
          <p:cNvSpPr>
            <a:spLocks noGrp="1"/>
          </p:cNvSpPr>
          <p:nvPr>
            <p:ph type="title"/>
          </p:nvPr>
        </p:nvSpPr>
        <p:spPr/>
        <p:txBody>
          <a:bodyPr/>
          <a:lstStyle/>
          <a:p>
            <a:r>
              <a:rPr lang="en-US" dirty="0" smtClean="0"/>
              <a:t>True or False</a:t>
            </a:r>
            <a:endParaRPr lang="en-US" dirty="0"/>
          </a:p>
        </p:txBody>
      </p:sp>
      <p:sp>
        <p:nvSpPr>
          <p:cNvPr id="4" name="Rounded Rectangle 3"/>
          <p:cNvSpPr/>
          <p:nvPr/>
        </p:nvSpPr>
        <p:spPr>
          <a:xfrm>
            <a:off x="1161144" y="3382052"/>
            <a:ext cx="2859314" cy="2075543"/>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bg1"/>
                </a:solidFill>
              </a:rPr>
              <a:t>True</a:t>
            </a:r>
            <a:endParaRPr lang="en-US" sz="3200" b="1" dirty="0">
              <a:solidFill>
                <a:schemeClr val="bg1"/>
              </a:solidFill>
            </a:endParaRPr>
          </a:p>
        </p:txBody>
      </p:sp>
      <p:sp>
        <p:nvSpPr>
          <p:cNvPr id="5" name="Rounded Rectangle 4"/>
          <p:cNvSpPr/>
          <p:nvPr/>
        </p:nvSpPr>
        <p:spPr>
          <a:xfrm>
            <a:off x="4721983" y="3382051"/>
            <a:ext cx="2859314" cy="2075543"/>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False</a:t>
            </a:r>
            <a:endParaRPr lang="en-US" sz="3200" b="1" dirty="0"/>
          </a:p>
        </p:txBody>
      </p:sp>
    </p:spTree>
    <p:custDataLst>
      <p:tags r:id="rId1"/>
    </p:custDataLst>
    <p:extLst>
      <p:ext uri="{BB962C8B-B14F-4D97-AF65-F5344CB8AC3E}">
        <p14:creationId xmlns:p14="http://schemas.microsoft.com/office/powerpoint/2010/main" val="415289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00B050"/>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F0000"/>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1219" y="1904026"/>
            <a:ext cx="8227181" cy="4744652"/>
          </a:xfrm>
        </p:spPr>
        <p:txBody>
          <a:bodyPr>
            <a:normAutofit/>
          </a:bodyPr>
          <a:lstStyle/>
          <a:p>
            <a:r>
              <a:rPr lang="en-US" sz="3600" dirty="0" smtClean="0"/>
              <a:t>___________ process is defined as a hire transaction submitted </a:t>
            </a:r>
            <a:r>
              <a:rPr lang="en-US" sz="3600" dirty="0" smtClean="0"/>
              <a:t>well in advance of the employee’s start date. This may help ensure</a:t>
            </a:r>
            <a:r>
              <a:rPr lang="en-US" sz="3600" dirty="0" smtClean="0"/>
              <a:t> credentials </a:t>
            </a:r>
            <a:r>
              <a:rPr lang="en-US" sz="3600" dirty="0" smtClean="0"/>
              <a:t>and system access has been established by </a:t>
            </a:r>
            <a:r>
              <a:rPr lang="en-US" sz="3600" dirty="0" smtClean="0"/>
              <a:t>their first day on the job. </a:t>
            </a:r>
            <a:endParaRPr lang="en-US" sz="3600" dirty="0"/>
          </a:p>
        </p:txBody>
      </p:sp>
      <p:sp>
        <p:nvSpPr>
          <p:cNvPr id="3" name="Title 2"/>
          <p:cNvSpPr>
            <a:spLocks noGrp="1"/>
          </p:cNvSpPr>
          <p:nvPr>
            <p:ph type="title"/>
          </p:nvPr>
        </p:nvSpPr>
        <p:spPr/>
        <p:txBody>
          <a:bodyPr/>
          <a:lstStyle/>
          <a:p>
            <a:r>
              <a:rPr lang="en-US" dirty="0" smtClean="0"/>
              <a:t>Fill-In the Blank</a:t>
            </a:r>
            <a:endParaRPr lang="en-US" dirty="0"/>
          </a:p>
        </p:txBody>
      </p:sp>
      <p:sp>
        <p:nvSpPr>
          <p:cNvPr id="4" name="TextBox 3"/>
          <p:cNvSpPr txBox="1"/>
          <p:nvPr/>
        </p:nvSpPr>
        <p:spPr>
          <a:xfrm>
            <a:off x="1380066" y="1904026"/>
            <a:ext cx="3033486" cy="584775"/>
          </a:xfrm>
          <a:prstGeom prst="rect">
            <a:avLst/>
          </a:prstGeom>
          <a:noFill/>
        </p:spPr>
        <p:txBody>
          <a:bodyPr wrap="square" rtlCol="0">
            <a:spAutoFit/>
          </a:bodyPr>
          <a:lstStyle/>
          <a:p>
            <a:r>
              <a:rPr lang="en-US" sz="3200" b="1" dirty="0" smtClean="0">
                <a:solidFill>
                  <a:schemeClr val="accent1">
                    <a:lumMod val="75000"/>
                  </a:schemeClr>
                </a:solidFill>
              </a:rPr>
              <a:t>Pre-Hire</a:t>
            </a:r>
            <a:endParaRPr lang="en-US" sz="3200" b="1" dirty="0">
              <a:solidFill>
                <a:schemeClr val="accent1">
                  <a:lumMod val="75000"/>
                </a:schemeClr>
              </a:solidFill>
            </a:endParaRPr>
          </a:p>
        </p:txBody>
      </p:sp>
    </p:spTree>
    <p:custDataLst>
      <p:tags r:id="rId1"/>
    </p:custDataLst>
    <p:extLst>
      <p:ext uri="{BB962C8B-B14F-4D97-AF65-F5344CB8AC3E}">
        <p14:creationId xmlns:p14="http://schemas.microsoft.com/office/powerpoint/2010/main" val="236539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22120" y="2123266"/>
            <a:ext cx="8366760" cy="749808"/>
          </a:xfrm>
        </p:spPr>
        <p:txBody>
          <a:bodyPr>
            <a:normAutofit/>
          </a:bodyPr>
          <a:lstStyle/>
          <a:p>
            <a:r>
              <a:rPr lang="en-US" sz="3600" dirty="0" smtClean="0">
                <a:solidFill>
                  <a:srgbClr val="FFC000"/>
                </a:solidFill>
              </a:rPr>
              <a:t>PART 2</a:t>
            </a:r>
            <a:endParaRPr lang="en-US" sz="3600" dirty="0">
              <a:solidFill>
                <a:srgbClr val="FFC000"/>
              </a:solidFill>
            </a:endParaRPr>
          </a:p>
        </p:txBody>
      </p:sp>
      <p:sp>
        <p:nvSpPr>
          <p:cNvPr id="5" name="Rectangle 4"/>
          <p:cNvSpPr/>
          <p:nvPr/>
        </p:nvSpPr>
        <p:spPr>
          <a:xfrm>
            <a:off x="0" y="784982"/>
            <a:ext cx="9144000" cy="442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idx="1"/>
          </p:nvPr>
        </p:nvSpPr>
        <p:spPr>
          <a:xfrm>
            <a:off x="1912620" y="2957356"/>
            <a:ext cx="5663837" cy="1500343"/>
          </a:xfrm>
        </p:spPr>
        <p:txBody>
          <a:bodyPr/>
          <a:lstStyle/>
          <a:p>
            <a:r>
              <a:rPr lang="en-US" sz="4800" b="1"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Concurrent Hire</a:t>
            </a:r>
          </a:p>
          <a:p>
            <a:endParaRPr lang="en-US" sz="5400" b="1"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endParaRPr>
          </a:p>
        </p:txBody>
      </p:sp>
      <p:sp>
        <p:nvSpPr>
          <p:cNvPr id="24" name="Curved Right Arrow 23"/>
          <p:cNvSpPr/>
          <p:nvPr/>
        </p:nvSpPr>
        <p:spPr>
          <a:xfrm>
            <a:off x="289560" y="2286928"/>
            <a:ext cx="1432560" cy="1416391"/>
          </a:xfrm>
          <a:prstGeom prst="curvedRightArrow">
            <a:avLst/>
          </a:prstGeom>
          <a:gradFill>
            <a:gsLst>
              <a:gs pos="0">
                <a:schemeClr val="accent5">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b="10636"/>
          <a:stretch/>
        </p:blipFill>
        <p:spPr>
          <a:xfrm>
            <a:off x="8515030" y="77986"/>
            <a:ext cx="537530" cy="518160"/>
          </a:xfrm>
          <a:prstGeom prst="rect">
            <a:avLst/>
          </a:prstGeom>
        </p:spPr>
      </p:pic>
    </p:spTree>
    <p:custDataLst>
      <p:tags r:id="rId1"/>
    </p:custDataLst>
    <p:extLst>
      <p:ext uri="{BB962C8B-B14F-4D97-AF65-F5344CB8AC3E}">
        <p14:creationId xmlns:p14="http://schemas.microsoft.com/office/powerpoint/2010/main" val="5920195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3614347697"/>
              </p:ext>
            </p:extLst>
          </p:nvPr>
        </p:nvGraphicFramePr>
        <p:xfrm>
          <a:off x="279710" y="1310208"/>
          <a:ext cx="3766859" cy="3749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p:txBody>
          <a:bodyPr vert="horz" lIns="91440" tIns="45720" rIns="91440" bIns="45720" rtlCol="0" anchor="ctr">
            <a:noAutofit/>
          </a:bodyPr>
          <a:lstStyle/>
          <a:p>
            <a:r>
              <a:rPr lang="en-US" dirty="0">
                <a:solidFill>
                  <a:srgbClr val="1E4386"/>
                </a:solidFill>
              </a:rPr>
              <a:t>Lesson Objectives</a:t>
            </a: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885" y="121018"/>
            <a:ext cx="914400" cy="914400"/>
          </a:xfrm>
          <a:prstGeom prst="rect">
            <a:avLst/>
          </a:prstGeom>
        </p:spPr>
      </p:pic>
      <p:sp>
        <p:nvSpPr>
          <p:cNvPr id="8" name="Content Placeholder 1"/>
          <p:cNvSpPr>
            <a:spLocks noGrp="1"/>
          </p:cNvSpPr>
          <p:nvPr>
            <p:ph sz="half" idx="2"/>
          </p:nvPr>
        </p:nvSpPr>
        <p:spPr>
          <a:xfrm>
            <a:off x="4259136" y="1528233"/>
            <a:ext cx="5078184" cy="4082507"/>
          </a:xfrm>
        </p:spPr>
        <p:txBody>
          <a:bodyPr>
            <a:normAutofit/>
          </a:bodyPr>
          <a:lstStyle/>
          <a:p>
            <a:pPr marL="0" indent="0">
              <a:buNone/>
            </a:pPr>
            <a:r>
              <a:rPr lang="en-US" sz="2800" b="1" i="1" dirty="0"/>
              <a:t>In this l</a:t>
            </a:r>
            <a:r>
              <a:rPr lang="en-US" sz="2800" b="1" i="1" dirty="0" smtClean="0"/>
              <a:t>esson you will:</a:t>
            </a:r>
            <a:endParaRPr lang="en-US" sz="2800" b="1" i="1" dirty="0"/>
          </a:p>
          <a:p>
            <a:pPr marL="0" indent="0">
              <a:buNone/>
            </a:pPr>
            <a:endParaRPr lang="en-US" sz="500" b="1" dirty="0"/>
          </a:p>
          <a:p>
            <a:pPr>
              <a:buClr>
                <a:srgbClr val="09548D"/>
              </a:buClr>
              <a:buFont typeface="Arial" panose="020B0604020202020204" pitchFamily="34" charset="0"/>
              <a:buChar char="♦"/>
            </a:pPr>
            <a:r>
              <a:rPr lang="en-US" sz="2400" dirty="0"/>
              <a:t>Describe the </a:t>
            </a:r>
            <a:r>
              <a:rPr lang="en-US" sz="2400" dirty="0" smtClean="0"/>
              <a:t>steps in the approval process.</a:t>
            </a:r>
            <a:endParaRPr lang="en-US" sz="2400" dirty="0"/>
          </a:p>
          <a:p>
            <a:pPr>
              <a:buClr>
                <a:srgbClr val="09548D"/>
              </a:buClr>
              <a:buFont typeface="Arial" panose="020B0604020202020204" pitchFamily="34" charset="0"/>
              <a:buChar char="♦"/>
            </a:pPr>
            <a:r>
              <a:rPr lang="en-US" sz="2400" dirty="0" smtClean="0"/>
              <a:t>Learn about the approval workflow cycle.</a:t>
            </a:r>
            <a:endParaRPr lang="en-US" sz="2400" dirty="0"/>
          </a:p>
          <a:p>
            <a:pPr>
              <a:buClr>
                <a:srgbClr val="09548D"/>
              </a:buClr>
              <a:buFont typeface="Arial" panose="020B0604020202020204" pitchFamily="34" charset="0"/>
              <a:buChar char="♦"/>
            </a:pPr>
            <a:r>
              <a:rPr lang="en-US" sz="2400" dirty="0"/>
              <a:t>L</a:t>
            </a:r>
            <a:r>
              <a:rPr lang="en-US" sz="2400" dirty="0" smtClean="0"/>
              <a:t>ook up the status of a template transaction transaction.</a:t>
            </a:r>
            <a:endParaRPr lang="en-US" sz="2400" dirty="0"/>
          </a:p>
        </p:txBody>
      </p:sp>
      <p:sp>
        <p:nvSpPr>
          <p:cNvPr id="6" name="5-Point Star 5"/>
          <p:cNvSpPr/>
          <p:nvPr/>
        </p:nvSpPr>
        <p:spPr>
          <a:xfrm>
            <a:off x="736909" y="3299939"/>
            <a:ext cx="622489" cy="511383"/>
          </a:xfrm>
          <a:prstGeom prst="star5">
            <a:avLst/>
          </a:prstGeom>
          <a:solidFill>
            <a:srgbClr val="FFFF00"/>
          </a:solidFill>
          <a:ln>
            <a:solidFill>
              <a:srgbClr val="0954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351719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69653"/>
            <a:ext cx="8915400" cy="4900518"/>
          </a:xfrm>
        </p:spPr>
        <p:txBody>
          <a:bodyPr>
            <a:normAutofit lnSpcReduction="10000"/>
          </a:bodyPr>
          <a:lstStyle/>
          <a:p>
            <a:r>
              <a:rPr lang="en-US" b="1" dirty="0" smtClean="0"/>
              <a:t>Concurrent</a:t>
            </a:r>
            <a:r>
              <a:rPr lang="en-US" dirty="0" smtClean="0"/>
              <a:t> </a:t>
            </a:r>
            <a:r>
              <a:rPr lang="en-US" b="1" dirty="0" smtClean="0"/>
              <a:t>Hire</a:t>
            </a:r>
            <a:r>
              <a:rPr lang="en-US" dirty="0" smtClean="0"/>
              <a:t> template is used when an additional job, or employment record, is added to an existing employee’s profile.</a:t>
            </a:r>
          </a:p>
          <a:p>
            <a:r>
              <a:rPr lang="en-US" dirty="0"/>
              <a:t>Concurrent </a:t>
            </a:r>
            <a:r>
              <a:rPr lang="en-US" dirty="0" smtClean="0"/>
              <a:t>hire template </a:t>
            </a:r>
            <a:r>
              <a:rPr lang="en-US" dirty="0"/>
              <a:t>can be used to hire an employee from another </a:t>
            </a:r>
            <a:r>
              <a:rPr lang="en-US" dirty="0" smtClean="0"/>
              <a:t>location</a:t>
            </a:r>
          </a:p>
          <a:p>
            <a:r>
              <a:rPr lang="en-US" dirty="0" smtClean="0"/>
              <a:t>Can be used for employees working in multiple locations at the same time. </a:t>
            </a:r>
          </a:p>
          <a:p>
            <a:pPr lvl="1"/>
            <a:r>
              <a:rPr lang="en-US" sz="2400" b="1" i="1" dirty="0" smtClean="0"/>
              <a:t>Example: </a:t>
            </a:r>
            <a:r>
              <a:rPr lang="en-US" sz="2400" i="1" dirty="0" smtClean="0"/>
              <a:t>Dual Employment</a:t>
            </a:r>
          </a:p>
          <a:p>
            <a:r>
              <a:rPr lang="en-US" b="1" dirty="0" smtClean="0"/>
              <a:t>Do not use concurrent hire template for an employee who has had a gap in service.</a:t>
            </a:r>
          </a:p>
        </p:txBody>
      </p:sp>
      <p:sp>
        <p:nvSpPr>
          <p:cNvPr id="3" name="Title 2"/>
          <p:cNvSpPr>
            <a:spLocks noGrp="1"/>
          </p:cNvSpPr>
          <p:nvPr>
            <p:ph type="title"/>
          </p:nvPr>
        </p:nvSpPr>
        <p:spPr>
          <a:xfrm>
            <a:off x="0" y="40224"/>
            <a:ext cx="8227181" cy="850911"/>
          </a:xfrm>
        </p:spPr>
        <p:txBody>
          <a:bodyPr vert="horz" lIns="91440" tIns="45720" rIns="91440" bIns="45720" rtlCol="0" anchor="ctr">
            <a:noAutofit/>
          </a:bodyPr>
          <a:lstStyle/>
          <a:p>
            <a:r>
              <a:rPr lang="en-US" b="1" dirty="0">
                <a:solidFill>
                  <a:srgbClr val="1E4386"/>
                </a:solidFill>
                <a:latin typeface="Arial" panose="020B0604020202020204" pitchFamily="34" charset="0"/>
                <a:cs typeface="Arial" panose="020B0604020202020204" pitchFamily="34" charset="0"/>
              </a:rPr>
              <a:t>Concurrent Hire - Overview</a:t>
            </a:r>
          </a:p>
        </p:txBody>
      </p:sp>
    </p:spTree>
    <p:custDataLst>
      <p:tags r:id="rId1"/>
    </p:custDataLst>
    <p:extLst>
      <p:ext uri="{BB962C8B-B14F-4D97-AF65-F5344CB8AC3E}">
        <p14:creationId xmlns:p14="http://schemas.microsoft.com/office/powerpoint/2010/main" val="10092722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tpfexBG8"/>
  <p:tag name="ARTICULATE_DESIGN_ID_UCPATH THEME 1" val="5JyPYhkc"/>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End – to – End  UCPath Processes&amp;quot;&quot;/&gt;&lt;property id=&quot;20307&quot; value=&quot;258&quot;/&gt;&lt;/object&gt;&lt;object type=&quot;3&quot; unique_id=&quot;10004&quot;&gt;&lt;property id=&quot;20148&quot; value=&quot;5&quot;/&gt;&lt;property id=&quot;20300&quot; value=&quot;Slide 2 - &amp;quot;PLEASE PARTNER UP WITH ANOTHER PARTICIPANT!  THANKS!&amp;quot;&quot;/&gt;&lt;property id=&quot;20307&quot; value=&quot;256&quot;/&gt;&lt;/object&gt;&lt;object type=&quot;3&quot; unique_id=&quot;10005&quot;&gt;&lt;property id=&quot;20148&quot; value=&quot;5&quot;/&gt;&lt;property id=&quot;20300&quot; value=&quot;Slide 3 - &amp;quot;Brain Teaser Activity&amp;quot;&quot;/&gt;&lt;property id=&quot;20307&quot; value=&quot;257&quot;/&gt;&lt;/object&gt;&lt;object type=&quot;3&quot; unique_id=&quot;10006&quot;&gt;&lt;property id=&quot;20148&quot; value=&quot;5&quot;/&gt;&lt;property id=&quot;20300&quot; value=&quot;Slide 4 - &amp;quot;Introductions &amp;quot;&quot;/&gt;&lt;property id=&quot;20307&quot; value=&quot;259&quot;/&gt;&lt;/object&gt;&lt;object type=&quot;3&quot; unique_id=&quot;10007&quot;&gt;&lt;property id=&quot;20148&quot; value=&quot;5&quot;/&gt;&lt;property id=&quot;20300&quot; value=&quot;Slide 5 - &amp;quot;General Rules&amp;quot;&quot;/&gt;&lt;property id=&quot;20307&quot; value=&quot;260&quot;/&gt;&lt;/object&gt;&lt;object type=&quot;3&quot; unique_id=&quot;10008&quot;&gt;&lt;property id=&quot;20148&quot; value=&quot;5&quot;/&gt;&lt;property id=&quot;20300&quot; value=&quot;Slide 6 - &amp;quot;Parking Lot &amp;quot;&quot;/&gt;&lt;property id=&quot;20307&quot; value=&quot;261&quot;/&gt;&lt;/object&gt;&lt;object type=&quot;3&quot; unique_id=&quot;10009&quot;&gt;&lt;property id=&quot;20148&quot; value=&quot;5&quot;/&gt;&lt;property id=&quot;20300&quot; value=&quot;Slide 7 - &amp;quot;Course Agenda&amp;quot;&quot;/&gt;&lt;property id=&quot;20307&quot; value=&quot;262&quot;/&gt;&lt;/object&gt;&lt;object type=&quot;3&quot; unique_id=&quot;10011&quot;&gt;&lt;property id=&quot;20148&quot; value=&quot;5&quot;/&gt;&lt;property id=&quot;20300&quot; value=&quot;Slide 8 - &amp;quot;End-to-End Process Overview&amp;quot;&quot;/&gt;&lt;property id=&quot;20307&quot; value=&quot;264&quot;/&gt;&lt;/object&gt;&lt;object type=&quot;3&quot; unique_id=&quot;10012&quot;&gt;&lt;property id=&quot;20148&quot; value=&quot;5&quot;/&gt;&lt;property id=&quot;20300&quot; value=&quot;Slide 9 - &amp;quot;Course Objectives&amp;quot;&quot;/&gt;&lt;property id=&quot;20307&quot; value=&quot;265&quot;/&gt;&lt;/object&gt;&lt;object type=&quot;3&quot; unique_id=&quot;10013&quot;&gt;&lt;property id=&quot;20148&quot; value=&quot;5&quot;/&gt;&lt;property id=&quot;20300&quot; value=&quot;Slide 10 - &amp;quot;LESSON 1&amp;quot;&quot;/&gt;&lt;property id=&quot;20307&quot; value=&quot;266&quot;/&gt;&lt;/object&gt;&lt;object type=&quot;3&quot; unique_id=&quot;10014&quot;&gt;&lt;property id=&quot;20148&quot; value=&quot;5&quot;/&gt;&lt;property id=&quot;20300&quot; value=&quot;Slide 11 - &amp;quot;Lesson Objectives&amp;quot;&quot;/&gt;&lt;property id=&quot;20307&quot; value=&quot;267&quot;/&gt;&lt;/object&gt;&lt;object type=&quot;3&quot; unique_id=&quot;10015&quot;&gt;&lt;property id=&quot;20148&quot; value=&quot;5&quot;/&gt;&lt;property id=&quot;20300&quot; value=&quot;Slide 12 - &amp;quot;What is UCPath?&amp;quot;&quot;/&gt;&lt;property id=&quot;20307&quot; value=&quot;268&quot;/&gt;&lt;/object&gt;&lt;object type=&quot;3&quot; unique_id=&quot;10016&quot;&gt;&lt;property id=&quot;20148&quot; value=&quot;5&quot;/&gt;&lt;property id=&quot;20300&quot; value=&quot;Slide 13 - &amp;quot;System Modules of UCPath&amp;quot;&quot;/&gt;&lt;property id=&quot;20307&quot; value=&quot;269&quot;/&gt;&lt;/object&gt;&lt;object type=&quot;3&quot; unique_id=&quot;10017&quot;&gt;&lt;property id=&quot;20148&quot; value=&quot;5&quot;/&gt;&lt;property id=&quot;20300&quot; value=&quot;Slide 14 - &amp;quot;UCPath Access Principles&amp;quot;&quot;/&gt;&lt;property id=&quot;20307&quot; value=&quot;270&quot;/&gt;&lt;/object&gt;&lt;object type=&quot;3&quot; unique_id=&quot;10018&quot;&gt;&lt;property id=&quot;20148&quot; value=&quot;5&quot;/&gt;&lt;property id=&quot;20300&quot; value=&quot;Slide 15 - &amp;quot;User Profile Details&amp;quot;&quot;/&gt;&lt;property id=&quot;20307&quot; value=&quot;271&quot;/&gt;&lt;/object&gt;&lt;object type=&quot;3&quot; unique_id=&quot;10019&quot;&gt;&lt;property id=&quot;20148&quot; value=&quot;5&quot;/&gt;&lt;property id=&quot;20300&quot; value=&quot;Slide 16 - &amp;quot;Employee / Manager Self Service&amp;amp;#x09;&amp;quot;&quot;/&gt;&lt;property id=&quot;20307&quot; value=&quot;272&quot;/&gt;&lt;/object&gt;&lt;object type=&quot;3&quot; unique_id=&quot;10020&quot;&gt;&lt;property id=&quot;20148&quot; value=&quot;5&quot;/&gt;&lt;property id=&quot;20300&quot; value=&quot;Slide 17 - &amp;quot;Role vs. Row Level Security - Overview&amp;quot;&quot;/&gt;&lt;property id=&quot;20307&quot; value=&quot;273&quot;/&gt;&lt;/object&gt;&lt;object type=&quot;3&quot; unique_id=&quot;10021&quot;&gt;&lt;property id=&quot;20148&quot; value=&quot;5&quot;/&gt;&lt;property id=&quot;20300&quot; value=&quot;Slide 18 - &amp;quot;Role Security&amp;quot;&quot;/&gt;&lt;property id=&quot;20307&quot; value=&quot;274&quot;/&gt;&lt;/object&gt;&lt;object type=&quot;3&quot; unique_id=&quot;10022&quot;&gt;&lt;property id=&quot;20148&quot; value=&quot;5&quot;/&gt;&lt;property id=&quot;20300&quot; value=&quot;Slide 19 - &amp;quot;Role Security – (cont’d)&amp;quot;&quot;/&gt;&lt;property id=&quot;20307&quot; value=&quot;275&quot;/&gt;&lt;/object&gt;&lt;object type=&quot;3&quot; unique_id=&quot;10023&quot;&gt;&lt;property id=&quot;20148&quot; value=&quot;5&quot;/&gt;&lt;property id=&quot;20300&quot; value=&quot;Slide 20 - &amp;quot;Row Security&amp;quot;&quot;/&gt;&lt;property id=&quot;20307&quot; value=&quot;276&quot;/&gt;&lt;/object&gt;&lt;object type=&quot;3&quot; unique_id=&quot;10024&quot;&gt;&lt;property id=&quot;20148&quot; value=&quot;5&quot;/&gt;&lt;property id=&quot;20300&quot; value=&quot;Slide 21 - &amp;quot;Row Level Security - Example&amp;quot;&quot;/&gt;&lt;property id=&quot;20307&quot; value=&quot;277&quot;/&gt;&lt;/object&gt;&lt;object type=&quot;3&quot; unique_id=&quot;10025&quot;&gt;&lt;property id=&quot;20148&quot; value=&quot;5&quot;/&gt;&lt;property id=&quot;20300&quot; value=&quot;Slide 22 - &amp;quot;UCPath Standard Roles&amp;quot;&quot;/&gt;&lt;property id=&quot;20307&quot; value=&quot;278&quot;/&gt;&lt;/object&gt;&lt;object type=&quot;3&quot; unique_id=&quot;10026&quot;&gt;&lt;property id=&quot;20148&quot; value=&quot;5&quot;/&gt;&lt;property id=&quot;20300&quot; value=&quot;Slide 23 - &amp;quot;AWE Overview&amp;quot;&quot;/&gt;&lt;property id=&quot;20307&quot; value=&quot;279&quot;/&gt;&lt;/object&gt;&lt;object type=&quot;3&quot; unique_id=&quot;10027&quot;&gt;&lt;property id=&quot;20148&quot; value=&quot;5&quot;/&gt;&lt;property id=&quot;20300&quot; value=&quot;Slide 24 - &amp;quot;AWE Approvers&amp;quot;&quot;/&gt;&lt;property id=&quot;20307&quot; value=&quot;280&quot;/&gt;&lt;/object&gt;&lt;object type=&quot;3&quot; unique_id=&quot;10028&quot;&gt;&lt;property id=&quot;20148&quot; value=&quot;5&quot;/&gt;&lt;property id=&quot;20300&quot; value=&quot;Slide 25 - &amp;quot;AWE Notifications&amp;quot;&quot;/&gt;&lt;property id=&quot;20307&quot; value=&quot;281&quot;/&gt;&lt;/object&gt;&lt;object type=&quot;3&quot; unique_id=&quot;10029&quot;&gt;&lt;property id=&quot;20148&quot; value=&quot;5&quot;/&gt;&lt;property id=&quot;20300&quot; value=&quot;Slide 26 - &amp;quot;Approver Functions in UCPath&amp;quot;&quot;/&gt;&lt;property id=&quot;20307&quot; value=&quot;282&quot;/&gt;&lt;/object&gt;&lt;object type=&quot;3&quot; unique_id=&quot;10030&quot;&gt;&lt;property id=&quot;20148&quot; value=&quot;5&quot;/&gt;&lt;property id=&quot;20300&quot; value=&quot;Slide 27 - &amp;quot;Transactions routed through AWE&amp;quot;&quot;/&gt;&lt;property id=&quot;20307&quot; value=&quot;283&quot;/&gt;&lt;/object&gt;&lt;object type=&quot;3&quot; unique_id=&quot;10031&quot;&gt;&lt;property id=&quot;20148&quot; value=&quot;5&quot;/&gt;&lt;property id=&quot;20300&quot; value=&quot;Slide 28 - &amp;quot;AWE Email Notifications&amp;quot;&quot;/&gt;&lt;property id=&quot;20307&quot; value=&quot;284&quot;/&gt;&lt;/object&gt;&lt;object type=&quot;3&quot; unique_id=&quot;10032&quot;&gt;&lt;property id=&quot;20148&quot; value=&quot;5&quot;/&gt;&lt;property id=&quot;20300&quot; value=&quot;Slide 29 - &amp;quot;UCPath Center’s Role&amp;amp;#x09;&amp;amp;#x09;&amp;amp;#x09;&amp;quot;&quot;/&gt;&lt;property id=&quot;20307&quot; value=&quot;285&quot;/&gt;&lt;/object&gt;&lt;object type=&quot;3&quot; unique_id=&quot;10033&quot;&gt;&lt;property id=&quot;20148&quot; value=&quot;5&quot;/&gt;&lt;property id=&quot;20300&quot; value=&quot;Slide 31&quot;/&gt;&lt;property id=&quot;20307&quot; value=&quot;286&quot;/&gt;&lt;/object&gt;&lt;object type=&quot;3&quot; unique_id=&quot;10035&quot;&gt;&lt;property id=&quot;20148&quot; value=&quot;5&quot;/&gt;&lt;property id=&quot;20300&quot; value=&quot;Slide 33 - &amp;quot;Please refer to PDF workflows #1, 2, 3&amp;quot;&quot;/&gt;&lt;property id=&quot;20307&quot; value=&quot;288&quot;/&gt;&lt;/object&gt;&lt;object type=&quot;3&quot; unique_id=&quot;10036&quot;&gt;&lt;property id=&quot;20148&quot; value=&quot;5&quot;/&gt;&lt;property id=&quot;20300&quot; value=&quot;Slide 34 - &amp;quot;What is a Position in UCPath?&amp;quot;&quot;/&gt;&lt;property id=&quot;20307&quot; value=&quot;289&quot;/&gt;&lt;/object&gt;&lt;object type=&quot;3&quot; unique_id=&quot;10037&quot;&gt;&lt;property id=&quot;20148&quot; value=&quot;5&quot;/&gt;&lt;property id=&quot;20300&quot; value=&quot;Slide 35 - &amp;quot;How Positions are used &amp;quot;&quot;/&gt;&lt;property id=&quot;20307&quot; value=&quot;290&quot;/&gt;&lt;/object&gt;&lt;object type=&quot;3&quot; unique_id=&quot;10038&quot;&gt;&lt;property id=&quot;20148&quot; value=&quot;5&quot;/&gt;&lt;property id=&quot;20300&quot; value=&quot;Slide 36 - &amp;quot;Position Management Actions &amp;quot;&quot;/&gt;&lt;property id=&quot;20307&quot; value=&quot;291&quot;/&gt;&lt;/object&gt;&lt;object type=&quot;3&quot; unique_id=&quot;10039&quot;&gt;&lt;property id=&quot;20148&quot; value=&quot;5&quot;/&gt;&lt;property id=&quot;20300&quot; value=&quot;Slide 37 - &amp;quot;Add/Update Position Request Page&amp;quot;&quot;/&gt;&lt;property id=&quot;20307&quot; value=&quot;292&quot;/&gt;&lt;/object&gt;&lt;object type=&quot;3&quot; unique_id=&quot;10040&quot;&gt;&lt;property id=&quot;20148&quot; value=&quot;5&quot;/&gt;&lt;property id=&quot;20300&quot; value=&quot;Slide 38 - &amp;quot;Position Statuses &amp;quot;&quot;/&gt;&lt;property id=&quot;20307&quot; value=&quot;293&quot;/&gt;&lt;/object&gt;&lt;object type=&quot;3&quot; unique_id=&quot;10041&quot;&gt;&lt;property id=&quot;20148&quot; value=&quot;5&quot;/&gt;&lt;property id=&quot;20300&quot; value=&quot;Slide 39 - &amp;quot;Position Updates with Position Control &amp;quot;&quot;/&gt;&lt;property id=&quot;20307&quot; value=&quot;294&quot;/&gt;&lt;/object&gt;&lt;object type=&quot;3&quot; unique_id=&quot;10042&quot;&gt;&lt;property id=&quot;20148&quot; value=&quot;5&quot;/&gt;&lt;property id=&quot;20300&quot; value=&quot;Slide 40 - &amp;quot;Position Updates with PayPath&amp;quot;&quot;/&gt;&lt;property id=&quot;20307&quot; value=&quot;295&quot;/&gt;&lt;/object&gt;&lt;object type=&quot;3&quot; unique_id=&quot;10043&quot;&gt;&lt;property id=&quot;20148&quot; value=&quot;5&quot;/&gt;&lt;property id=&quot;20300&quot; value=&quot;Slide 41 - &amp;quot;Add New Position – Key System Steps&amp;quot;&quot;/&gt;&lt;property id=&quot;20307&quot; value=&quot;296&quot;/&gt;&lt;/object&gt;&lt;object type=&quot;3&quot; unique_id=&quot;10044&quot;&gt;&lt;property id=&quot;20148&quot; value=&quot;5&quot;/&gt;&lt;property id=&quot;20300&quot; value=&quot;Slide 42 - &amp;quot;Changes to Position and Job FTE &amp;quot;&quot;/&gt;&lt;property id=&quot;20307&quot; value=&quot;297&quot;/&gt;&lt;/object&gt;&lt;object type=&quot;3&quot; unique_id=&quot;10045&quot;&gt;&lt;property id=&quot;20148&quot; value=&quot;5&quot;/&gt;&lt;property id=&quot;20300&quot; value=&quot;Slide 43 - &amp;quot;Instructor Demo&amp;quot;&quot;/&gt;&lt;property id=&quot;20307&quot; value=&quot;298&quot;/&gt;&lt;/object&gt;&lt;object type=&quot;3&quot; unique_id=&quot;10046&quot;&gt;&lt;property id=&quot;20148&quot; value=&quot;5&quot;/&gt;&lt;property id=&quot;20300&quot; value=&quot;Slide 44 - &amp;quot;Hire Transaction Flow&amp;quot;&quot;/&gt;&lt;property id=&quot;20307&quot; value=&quot;299&quot;/&gt;&lt;/object&gt;&lt;object type=&quot;3&quot; unique_id=&quot;10047&quot;&gt;&lt;property id=&quot;20148&quot; value=&quot;5&quot;/&gt;&lt;property id=&quot;20300&quot; value=&quot;Slide 45 - &amp;quot;Systems Used – Staff Hire&amp;quot;&quot;/&gt;&lt;property id=&quot;20307&quot; value=&quot;300&quot;/&gt;&lt;/object&gt;&lt;object type=&quot;3&quot; unique_id=&quot;10048&quot;&gt;&lt;property id=&quot;20148&quot; value=&quot;5&quot;/&gt;&lt;property id=&quot;20300&quot; value=&quot;Slide 46 - &amp;quot;System Used – Academic Hire&amp;quot;&quot;/&gt;&lt;property id=&quot;20307&quot; value=&quot;301&quot;/&gt;&lt;/object&gt;&lt;object type=&quot;3&quot; unique_id=&quot;10049&quot;&gt;&lt;property id=&quot;20148&quot; value=&quot;5&quot;/&gt;&lt;property id=&quot;20300&quot; value=&quot;Slide 47 - &amp;quot;Talent Acquisition Management Overview&amp;quot;&quot;/&gt;&lt;property id=&quot;20307&quot; value=&quot;302&quot;/&gt;&lt;/object&gt;&lt;object type=&quot;3&quot; unique_id=&quot;10050&quot;&gt;&lt;property id=&quot;20148&quot; value=&quot;5&quot;/&gt;&lt;property id=&quot;20300&quot; value=&quot;Slide 48&quot;/&gt;&lt;property id=&quot;20307&quot; value=&quot;303&quot;/&gt;&lt;/object&gt;&lt;object type=&quot;3&quot; unique_id=&quot;10051&quot;&gt;&lt;property id=&quot;20148&quot; value=&quot;5&quot;/&gt;&lt;property id=&quot;20300&quot; value=&quot;Slide 49 - &amp;quot;Approvals&amp;quot;&quot;/&gt;&lt;property id=&quot;20307&quot; value=&quot;304&quot;/&gt;&lt;/object&gt;&lt;object type=&quot;3&quot; unique_id=&quot;10052&quot;&gt;&lt;property id=&quot;20148&quot; value=&quot;5&quot;/&gt;&lt;property id=&quot;20300&quot; value=&quot;Slide 50 - &amp;quot;Onboarding Process Overview &amp;quot;&quot;/&gt;&lt;property id=&quot;20307&quot; value=&quot;305&quot;/&gt;&lt;/object&gt;&lt;object type=&quot;3&quot; unique_id=&quot;10053&quot;&gt;&lt;property id=&quot;20148&quot; value=&quot;5&quot;/&gt;&lt;property id=&quot;20300&quot; value=&quot;Slide 51 - &amp;quot;BREAK TIME&amp;quot;&quot;/&gt;&lt;property id=&quot;20307&quot; value=&quot;306&quot;/&gt;&lt;/object&gt;&lt;object type=&quot;3&quot; unique_id=&quot;10054&quot;&gt;&lt;property id=&quot;20148&quot; value=&quot;5&quot;/&gt;&lt;property id=&quot;20300&quot; value=&quot;Slide 52&quot;/&gt;&lt;property id=&quot;20307&quot; value=&quot;307&quot;/&gt;&lt;/object&gt;&lt;object type=&quot;3&quot; unique_id=&quot;10055&quot;&gt;&lt;property id=&quot;20148&quot; value=&quot;5&quot;/&gt;&lt;property id=&quot;20300&quot; value=&quot;Slide 54 - &amp;quot;Please refer to PDF workflow #4&amp;quot;&quot;/&gt;&lt;property id=&quot;20307&quot; value=&quot;308&quot;/&gt;&lt;/object&gt;&lt;object type=&quot;3&quot; unique_id=&quot;10056&quot;&gt;&lt;property id=&quot;20148&quot; value=&quot;5&quot;/&gt;&lt;property id=&quot;20300&quot; value=&quot;Slide 55 - &amp;quot;Position Funding &amp;quot;&quot;/&gt;&lt;property id=&quot;20307&quot; value=&quot;309&quot;/&gt;&lt;/object&gt;&lt;object type=&quot;3&quot; unique_id=&quot;10057&quot;&gt;&lt;property id=&quot;20148&quot; value=&quot;5&quot;/&gt;&lt;property id=&quot;20300&quot; value=&quot;Slide 56 - &amp;quot;New Position Funding – Process Overview&amp;quot;&quot;/&gt;&lt;property id=&quot;20307&quot; value=&quot;310&quot;/&gt;&lt;/object&gt;&lt;object type=&quot;3&quot; unique_id=&quot;10058&quot;&gt;&lt;property id=&quot;20148&quot; value=&quot;5&quot;/&gt;&lt;property id=&quot;20300&quot; value=&quot;Slide 57 - &amp;quot;Funding Entry – Key Change  &amp;quot;&quot;/&gt;&lt;property id=&quot;20307&quot; value=&quot;311&quot;/&gt;&lt;/object&gt;&lt;object type=&quot;3&quot; unique_id=&quot;10059&quot;&gt;&lt;property id=&quot;20148&quot; value=&quot;5&quot;/&gt;&lt;property id=&quot;20300&quot; value=&quot;Slide 58 - &amp;quot;Funding Entry in UCPath&amp;quot;&quot;/&gt;&lt;property id=&quot;20307&quot; value=&quot;312&quot;/&gt;&lt;/object&gt;&lt;object type=&quot;3&quot; unique_id=&quot;10060&quot;&gt;&lt;property id=&quot;20148&quot; value=&quot;5&quot;/&gt;&lt;property id=&quot;20300&quot; value=&quot;Slide 59 - &amp;quot;System Process Flow: Funding Entry&amp;quot;&quot;/&gt;&lt;property id=&quot;20307&quot; value=&quot;313&quot;/&gt;&lt;/object&gt;&lt;object type=&quot;3&quot; unique_id=&quot;10061&quot;&gt;&lt;property id=&quot;20148&quot; value=&quot;5&quot;/&gt;&lt;property id=&quot;20300&quot; value=&quot;Slide 60 - &amp;quot;New Position Funding – Search Page&amp;quot;&quot;/&gt;&lt;property id=&quot;20307&quot; value=&quot;314&quot;/&gt;&lt;/object&gt;&lt;object type=&quot;3&quot; unique_id=&quot;10062&quot;&gt;&lt;property id=&quot;20148&quot; value=&quot;5&quot;/&gt;&lt;property id=&quot;20300&quot; value=&quot;Slide 61 - &amp;quot;Department Default Funding &amp;quot;&quot;/&gt;&lt;property id=&quot;20307&quot; value=&quot;315&quot;/&gt;&lt;/object&gt;&lt;object type=&quot;3&quot; unique_id=&quot;10063&quot;&gt;&lt;property id=&quot;20148&quot; value=&quot;5&quot;/&gt;&lt;property id=&quot;20300&quot; value=&quot;Slide 62 - &amp;quot;Funding Entry – Business Process Steps &amp;quot;&quot;/&gt;&lt;property id=&quot;20307&quot; value=&quot;316&quot;/&gt;&lt;/object&gt;&lt;object type=&quot;3&quot; unique_id=&quot;10064&quot;&gt;&lt;property id=&quot;20148&quot; value=&quot;5&quot;/&gt;&lt;property id=&quot;20300&quot; value=&quot;Slide 63 - &amp;quot;Funding Entry Page – Vacant Position&amp;quot;&quot;/&gt;&lt;property id=&quot;20307&quot; value=&quot;317&quot;/&gt;&lt;/object&gt;&lt;object type=&quot;3&quot; unique_id=&quot;10065&quot;&gt;&lt;property id=&quot;20148&quot; value=&quot;5&quot;/&gt;&lt;property id=&quot;20300&quot; value=&quot;Slide 64 - &amp;quot;Funding Entry Page – Filled Position&amp;quot;&quot;/&gt;&lt;property id=&quot;20307&quot; value=&quot;318&quot;/&gt;&lt;/object&gt;&lt;object type=&quot;3&quot; unique_id=&quot;10066&quot;&gt;&lt;property id=&quot;20148&quot; value=&quot;5&quot;/&gt;&lt;property id=&quot;20300&quot; value=&quot;Slide 65 - &amp;quot;Use of Effective Dates on Funding &amp;quot;&quot;/&gt;&lt;property id=&quot;20307&quot; value=&quot;319&quot;/&gt;&lt;/object&gt;&lt;object type=&quot;3&quot; unique_id=&quot;10067&quot;&gt;&lt;property id=&quot;20148&quot; value=&quot;5&quot;/&gt;&lt;property id=&quot;20300&quot; value=&quot;Slide 66 - &amp;quot;Funding End Dates&amp;quot;&quot;/&gt;&lt;property id=&quot;20307&quot; value=&quot;320&quot;/&gt;&lt;/object&gt;&lt;object type=&quot;3&quot; unique_id=&quot;10068&quot;&gt;&lt;property id=&quot;20148&quot; value=&quot;5&quot;/&gt;&lt;property id=&quot;20300&quot; value=&quot;Slide 67 - &amp;quot;Funding End Dates Cont’d&amp;quot;&quot;/&gt;&lt;property id=&quot;20307&quot; value=&quot;321&quot;/&gt;&lt;/object&gt;&lt;object type=&quot;3&quot; unique_id=&quot;10069&quot;&gt;&lt;property id=&quot;20148&quot; value=&quot;5&quot;/&gt;&lt;property id=&quot;20300&quot; value=&quot;Slide 68 - &amp;quot;Earn Codes&amp;quot;&quot;/&gt;&lt;property id=&quot;20307&quot; value=&quot;322&quot;/&gt;&lt;/object&gt;&lt;object type=&quot;3&quot; unique_id=&quot;10070&quot;&gt;&lt;property id=&quot;20148&quot; value=&quot;5&quot;/&gt;&lt;property id=&quot;20300&quot; value=&quot;Slide 69 - &amp;quot;Work Study Funding&amp;quot;&quot;/&gt;&lt;property id=&quot;20307&quot; value=&quot;323&quot;/&gt;&lt;/object&gt;&lt;object type=&quot;3&quot; unique_id=&quot;10071&quot;&gt;&lt;property id=&quot;20148&quot; value=&quot;5&quot;/&gt;&lt;property id=&quot;20300&quot; value=&quot;Slide 70 - &amp;quot;Work Study Funding&amp;quot;&quot;/&gt;&lt;property id=&quot;20307&quot; value=&quot;324&quot;/&gt;&lt;/object&gt;&lt;object type=&quot;3&quot; unique_id=&quot;10072&quot;&gt;&lt;property id=&quot;20148&quot; value=&quot;5&quot;/&gt;&lt;property id=&quot;20300&quot; value=&quot;Slide 71 - &amp;quot;Instructor Demo&amp;quot;&quot;/&gt;&lt;property id=&quot;20307&quot; value=&quot;325&quot;/&gt;&lt;/object&gt;&lt;object type=&quot;3&quot; unique_id=&quot;10073&quot;&gt;&lt;property id=&quot;20148&quot; value=&quot;5&quot;/&gt;&lt;property id=&quot;20300&quot; value=&quot;Slide 72 - &amp;quot;Salary Cap/MCOP Worksheet&amp;quot;&quot;/&gt;&lt;property id=&quot;20307&quot; value=&quot;326&quot;/&gt;&lt;/object&gt;&lt;object type=&quot;3&quot; unique_id=&quot;10074&quot;&gt;&lt;property id=&quot;20148&quot; value=&quot;5&quot;/&gt;&lt;property id=&quot;20300&quot; value=&quot;Slide 73 - &amp;quot;Salary Cap/MCOP Worksheet (cont’d)&amp;quot;&quot;/&gt;&lt;property id=&quot;20307&quot; value=&quot;327&quot;/&gt;&lt;/object&gt;&lt;object type=&quot;3&quot; unique_id=&quot;10075&quot;&gt;&lt;property id=&quot;20148&quot; value=&quot;5&quot;/&gt;&lt;property id=&quot;20300&quot; value=&quot;Slide 74 - &amp;quot;Instructor Demo&amp;quot;&quot;/&gt;&lt;property id=&quot;20307&quot; value=&quot;328&quot;/&gt;&lt;/object&gt;&lt;object type=&quot;3&quot; unique_id=&quot;10076&quot;&gt;&lt;property id=&quot;20148&quot; value=&quot;5&quot;/&gt;&lt;property id=&quot;20300&quot; value=&quot;Slide 75 - &amp;quot;Position &amp;amp; Funding Summary&amp;quot;&quot;/&gt;&lt;property id=&quot;20307&quot; value=&quot;329&quot;/&gt;&lt;/object&gt;&lt;object type=&quot;3&quot; unique_id=&quot;10077&quot;&gt;&lt;property id=&quot;20148&quot; value=&quot;5&quot;/&gt;&lt;property id=&quot;20300&quot; value=&quot;Slide 76 - &amp;quot;Position &amp;amp; Funding Summary pt.II&amp;quot;&quot;/&gt;&lt;property id=&quot;20307&quot; value=&quot;330&quot;/&gt;&lt;/object&gt;&lt;object type=&quot;3&quot; unique_id=&quot;10078&quot;&gt;&lt;property id=&quot;20148&quot; value=&quot;5&quot;/&gt;&lt;property id=&quot;20300&quot; value=&quot;Slide 77&quot;/&gt;&lt;property id=&quot;20307&quot; value=&quot;331&quot;/&gt;&lt;/object&gt;&lt;object type=&quot;3&quot; unique_id=&quot;10079&quot;&gt;&lt;property id=&quot;20148&quot; value=&quot;5&quot;/&gt;&lt;property id=&quot;20300&quot; value=&quot;Slide 79 - &amp;quot;Please refer to PDF workflow #5&amp;quot;&quot;/&gt;&lt;property id=&quot;20307&quot; value=&quot;332&quot;/&gt;&lt;/object&gt;&lt;object type=&quot;3&quot; unique_id=&quot;10080&quot;&gt;&lt;property id=&quot;20148&quot; value=&quot;5&quot;/&gt;&lt;property id=&quot;20300&quot; value=&quot;Slide 80 - &amp;quot;Transactions Processed Using Templates&amp;quot;&quot;/&gt;&lt;property id=&quot;20307&quot; value=&quot;333&quot;/&gt;&lt;/object&gt;&lt;object type=&quot;3&quot; unique_id=&quot;10081&quot;&gt;&lt;property id=&quot;20148&quot; value=&quot;5&quot;/&gt;&lt;property id=&quot;20300&quot; value=&quot;Slide 81 - &amp;quot;Intro to Template Transactions&amp;quot;&quot;/&gt;&lt;property id=&quot;20307&quot; value=&quot;334&quot;/&gt;&lt;/object&gt;&lt;object type=&quot;3&quot; unique_id=&quot;10082&quot;&gt;&lt;property id=&quot;20148&quot; value=&quot;5&quot;/&gt;&lt;property id=&quot;20300&quot; value=&quot;Slide 82 - &amp;quot;Contingent Workers (CWR) &amp;quot;&quot;/&gt;&lt;property id=&quot;20307&quot; value=&quot;335&quot;/&gt;&lt;/object&gt;&lt;object type=&quot;3&quot; unique_id=&quot;10083&quot;&gt;&lt;property id=&quot;20148&quot; value=&quot;5&quot;/&gt;&lt;property id=&quot;20300&quot; value=&quot;Slide 83 - &amp;quot;Template Transactions – System Process&amp;quot;&quot;/&gt;&lt;property id=&quot;20307&quot; value=&quot;336&quot;/&gt;&lt;/object&gt;&lt;object type=&quot;3&quot; unique_id=&quot;10084&quot;&gt;&lt;property id=&quot;20148&quot; value=&quot;5&quot;/&gt;&lt;property id=&quot;20300&quot; value=&quot;Slide 84 - &amp;quot;Person Organizational Summary Page&amp;quot;&quot;/&gt;&lt;property id=&quot;20307&quot; value=&quot;337&quot;/&gt;&lt;/object&gt;&lt;object type=&quot;3&quot; unique_id=&quot;10085&quot;&gt;&lt;property id=&quot;20148&quot; value=&quot;5&quot;/&gt;&lt;property id=&quot;20300&quot; value=&quot;Slide 85 - &amp;quot;Person Organization Summary (cont’d)&amp;quot;&quot;/&gt;&lt;property id=&quot;20307&quot; value=&quot;338&quot;/&gt;&lt;/object&gt;&lt;object type=&quot;3&quot; unique_id=&quot;10086&quot;&gt;&lt;property id=&quot;20148&quot; value=&quot;5&quot;/&gt;&lt;property id=&quot;20300&quot; value=&quot;Slide 86 - &amp;quot;Smart HR Transactions – Navigation&amp;quot;&quot;/&gt;&lt;property id=&quot;20307&quot; value=&quot;339&quot;/&gt;&lt;/object&gt;&lt;object type=&quot;3&quot; unique_id=&quot;10087&quot;&gt;&lt;property id=&quot;20148&quot; value=&quot;5&quot;/&gt;&lt;property id=&quot;20300&quot; value=&quot;Slide 87 - &amp;quot;Smart HR Transactions – Page&amp;quot;&quot;/&gt;&lt;property id=&quot;20307&quot; value=&quot;340&quot;/&gt;&lt;/object&gt;&lt;object type=&quot;3&quot; unique_id=&quot;10088&quot;&gt;&lt;property id=&quot;20148&quot; value=&quot;5&quot;/&gt;&lt;property id=&quot;20300&quot; value=&quot;Slide 88 - &amp;quot;Enter Transaction Details Page&amp;quot;&quot;/&gt;&lt;property id=&quot;20307&quot; value=&quot;341&quot;/&gt;&lt;/object&gt;&lt;object type=&quot;3&quot; unique_id=&quot;10089&quot;&gt;&lt;property id=&quot;20148&quot; value=&quot;5&quot;/&gt;&lt;property id=&quot;20300&quot; value=&quot;Slide 89 - &amp;quot;Pre-hire Requirements&amp;quot;&quot;/&gt;&lt;property id=&quot;20307&quot; value=&quot;342&quot;/&gt;&lt;/object&gt;&lt;object type=&quot;3&quot; unique_id=&quot;10090&quot;&gt;&lt;property id=&quot;20148&quot; value=&quot;5&quot;/&gt;&lt;property id=&quot;20300&quot; value=&quot;Slide 90 - &amp;quot;Instructor Demo&amp;quot;&quot;/&gt;&lt;property id=&quot;20307&quot; value=&quot;343&quot;/&gt;&lt;/object&gt;&lt;object type=&quot;3&quot; unique_id=&quot;10091&quot;&gt;&lt;property id=&quot;20148&quot; value=&quot;5&quot;/&gt;&lt;property id=&quot;20300&quot; value=&quot;Slide 91 - &amp;quot;AWE Approvals&amp;quot;&quot;/&gt;&lt;property id=&quot;20307&quot; value=&quot;344&quot;/&gt;&lt;/object&gt;&lt;object type=&quot;3&quot; unique_id=&quot;10092&quot;&gt;&lt;property id=&quot;20148&quot; value=&quot;5&quot;/&gt;&lt;property id=&quot;20300&quot; value=&quot;Slide 92 - &amp;quot;Ad-hoc Reviewers and Approvers&amp;quot;&quot;/&gt;&lt;property id=&quot;20307&quot; value=&quot;345&quot;/&gt;&lt;/object&gt;&lt;object type=&quot;3&quot; unique_id=&quot;10093&quot;&gt;&lt;property id=&quot;20148&quot; value=&quot;5&quot;/&gt;&lt;property id=&quot;20300&quot; value=&quot;Slide 93 - &amp;quot;Location AWE Approver Options&amp;quot;&quot;/&gt;&lt;property id=&quot;20307&quot; value=&quot;346&quot;/&gt;&lt;/object&gt;&lt;object type=&quot;3&quot; unique_id=&quot;10094&quot;&gt;&lt;property id=&quot;20148&quot; value=&quot;5&quot;/&gt;&lt;property id=&quot;20300&quot; value=&quot;Slide 94 - &amp;quot;AWE Approval and UCPC Processing Timing&amp;quot;&quot;/&gt;&lt;property id=&quot;20307&quot; value=&quot;347&quot;/&gt;&lt;/object&gt;&lt;object type=&quot;3&quot; unique_id=&quot;10095&quot;&gt;&lt;property id=&quot;20148&quot; value=&quot;5&quot;/&gt;&lt;property id=&quot;20300&quot; value=&quot;Slide 95 - &amp;quot;Checklists – Overview&amp;quot;&quot;/&gt;&lt;property id=&quot;20307&quot; value=&quot;348&quot;/&gt;&lt;/object&gt;&lt;object type=&quot;3&quot; unique_id=&quot;10096&quot;&gt;&lt;property id=&quot;20148&quot; value=&quot;5&quot;/&gt;&lt;property id=&quot;20300&quot; value=&quot;Slide 96 - &amp;quot;Person Checklist Page&amp;quot;&quot;/&gt;&lt;property id=&quot;20307&quot; value=&quot;349&quot;/&gt;&lt;/object&gt;&lt;object type=&quot;3&quot; unique_id=&quot;10097&quot;&gt;&lt;property id=&quot;20148&quot; value=&quot;5&quot;/&gt;&lt;property id=&quot;20300&quot; value=&quot;Slide 97 - &amp;quot;Instructor Demo&amp;quot;&quot;/&gt;&lt;property id=&quot;20307&quot; value=&quot;350&quot;/&gt;&lt;/object&gt;&lt;object type=&quot;3&quot; unique_id=&quot;10098&quot;&gt;&lt;property id=&quot;20148&quot; value=&quot;5&quot;/&gt;&lt;property id=&quot;20300&quot; value=&quot;Slide 98 - &amp;quot;Benefits Eligibility Process Overview&amp;quot;&quot;/&gt;&lt;property id=&quot;20307&quot; value=&quot;351&quot;/&gt;&lt;/object&gt;&lt;object type=&quot;3&quot; unique_id=&quot;10099&quot;&gt;&lt;property id=&quot;20148&quot; value=&quot;5&quot;/&gt;&lt;property id=&quot;20300&quot; value=&quot;Slide 99 - &amp;quot;Template Transactions - Key Points&amp;quot;&quot;/&gt;&lt;property id=&quot;20307&quot; value=&quot;352&quot;/&gt;&lt;/object&gt;&lt;object type=&quot;3&quot; unique_id=&quot;10100&quot;&gt;&lt;property id=&quot;20148&quot; value=&quot;5&quot;/&gt;&lt;property id=&quot;20300&quot; value=&quot;Slide 100 - &amp;quot;Full Hire Template – Job Data Page Compensation Fields&amp;quot;&quot;/&gt;&lt;property id=&quot;20307&quot; value=&quot;353&quot;/&gt;&lt;/object&gt;&lt;object type=&quot;3&quot; unique_id=&quot;10101&quot;&gt;&lt;property id=&quot;20148&quot; value=&quot;5&quot;/&gt;&lt;property id=&quot;20300&quot; value=&quot;Slide 101 - &amp;quot;Other Compensation&amp;quot;&quot;/&gt;&lt;property id=&quot;20307&quot; value=&quot;354&quot;/&gt;&lt;/object&gt;&lt;object type=&quot;3&quot; unique_id=&quot;10102&quot;&gt;&lt;property id=&quot;20148&quot; value=&quot;5&quot;/&gt;&lt;property id=&quot;20300&quot; value=&quot;Slide 102 - &amp;quot;Multiple Components of Pay&amp;quot;&quot;/&gt;&lt;property id=&quot;20307&quot; value=&quot;355&quot;/&gt;&lt;/object&gt;&lt;object type=&quot;3&quot; unique_id=&quot;10103&quot;&gt;&lt;property id=&quot;20148&quot; value=&quot;5&quot;/&gt;&lt;property id=&quot;20300&quot; value=&quot;Slide 103 - &amp;quot;Academic Contract Pay – Overview&amp;quot;&quot;/&gt;&lt;property id=&quot;20307&quot; value=&quot;356&quot;/&gt;&lt;/object&gt;&lt;object type=&quot;3&quot; unique_id=&quot;10104&quot;&gt;&lt;property id=&quot;20148&quot; value=&quot;5&quot;/&gt;&lt;property id=&quot;20300&quot; value=&quot;Slide 104 - &amp;quot;Contract Pay – Full Rate Sample&amp;quot;&quot;/&gt;&lt;property id=&quot;20307&quot; value=&quot;357&quot;/&gt;&lt;/object&gt;&lt;object type=&quot;3&quot; unique_id=&quot;10105&quot;&gt;&lt;property id=&quot;20148&quot; value=&quot;5&quot;/&gt;&lt;property id=&quot;20300&quot; value=&quot;Slide 105 - &amp;quot;Contract Pay – Prorated Sample&amp;quot;&quot;/&gt;&lt;property id=&quot;20307&quot; value=&quot;358&quot;/&gt;&lt;/object&gt;&lt;object type=&quot;3&quot; unique_id=&quot;10106&quot;&gt;&lt;property id=&quot;20148&quot; value=&quot;5&quot;/&gt;&lt;property id=&quot;20300&quot; value=&quot;Slide 106 - &amp;quot;Expected Job End Date Field – Staff&amp;quot;&quot;/&gt;&lt;property id=&quot;20307&quot; value=&quot;359&quot;/&gt;&lt;/object&gt;&lt;object type=&quot;3&quot; unique_id=&quot;10107&quot;&gt;&lt;property id=&quot;20148&quot; value=&quot;5&quot;/&gt;&lt;property id=&quot;20300&quot; value=&quot;Slide 107 - &amp;quot;Expected Job End Date Field – Academic&amp;quot;&quot;/&gt;&lt;property id=&quot;20307&quot; value=&quot;360&quot;/&gt;&lt;/object&gt;&lt;object type=&quot;3&quot; unique_id=&quot;10108&quot;&gt;&lt;property id=&quot;20148&quot; value=&quot;5&quot;/&gt;&lt;property id=&quot;20300&quot; value=&quot;Slide 108 - &amp;quot;Expected Job End Date&amp;quot;&quot;/&gt;&lt;property id=&quot;20307&quot; value=&quot;361&quot;/&gt;&lt;/object&gt;&lt;object type=&quot;3&quot; unique_id=&quot;10109&quot;&gt;&lt;property id=&quot;20148&quot; value=&quot;5&quot;/&gt;&lt;property id=&quot;20300&quot; value=&quot;Slide 109 - &amp;quot;Concurrent Hire – Overview&amp;quot;&quot;/&gt;&lt;property id=&quot;20307&quot; value=&quot;362&quot;/&gt;&lt;/object&gt;&lt;object type=&quot;3&quot; unique_id=&quot;10110&quot;&gt;&lt;property id=&quot;20148&quot; value=&quot;5&quot;/&gt;&lt;property id=&quot;20300&quot; value=&quot;Slide 110 - &amp;quot;Concurrent Jobs – Multi-Location Agreement (MLA)&amp;quot;&quot;/&gt;&lt;property id=&quot;20307&quot; value=&quot;363&quot;/&gt;&lt;/object&gt;&lt;object type=&quot;3&quot; unique_id=&quot;10111&quot;&gt;&lt;property id=&quot;20148&quot; value=&quot;5&quot;/&gt;&lt;property id=&quot;20300&quot; value=&quot;Slide 111 - &amp;quot;Concurrent Hires – Additional Notes &amp;quot;&quot;/&gt;&lt;property id=&quot;20307&quot; value=&quot;364&quot;/&gt;&lt;/object&gt;&lt;object type=&quot;3&quot; unique_id=&quot;10112&quot;&gt;&lt;property id=&quot;20148&quot; value=&quot;5&quot;/&gt;&lt;property id=&quot;20300&quot; value=&quot;Slide 112 - &amp;quot;Concurrent Hire - FLSA Status Management  &amp;quot;&quot;/&gt;&lt;property id=&quot;20307&quot; value=&quot;365&quot;/&gt;&lt;/object&gt;&lt;object type=&quot;3&quot; unique_id=&quot;10113&quot;&gt;&lt;property id=&quot;20148&quot; value=&quot;5&quot;/&gt;&lt;property id=&quot;20300&quot; value=&quot;Slide 113 - &amp;quot;Instructor Demo&amp;quot;&quot;/&gt;&lt;property id=&quot;20307&quot; value=&quot;366&quot;/&gt;&lt;/object&gt;&lt;object type=&quot;3&quot; unique_id=&quot;10114&quot;&gt;&lt;property id=&quot;20148&quot; value=&quot;5&quot;/&gt;&lt;property id=&quot;20300&quot; value=&quot;Slide 114 - &amp;quot;Rehire Scenarios&amp;quot;&quot;/&gt;&lt;property id=&quot;20307&quot; value=&quot;367&quot;/&gt;&lt;/object&gt;&lt;object type=&quot;3&quot; unique_id=&quot;10115&quot;&gt;&lt;property id=&quot;20148&quot; value=&quot;5&quot;/&gt;&lt;property id=&quot;20300&quot; value=&quot;Slide 115 - &amp;quot;Rehire Reinstatement Overview&amp;quot;&quot;/&gt;&lt;property id=&quot;20307&quot; value=&quot;368&quot;/&gt;&lt;/object&gt;&lt;object type=&quot;3&quot; unique_id=&quot;10116&quot;&gt;&lt;property id=&quot;20148&quot; value=&quot;5&quot;/&gt;&lt;property id=&quot;20300&quot; value=&quot;Slide 116 - &amp;quot;Rehire - Enter Transaction Details Page&amp;quot;&quot;/&gt;&lt;property id=&quot;20307&quot; value=&quot;369&quot;/&gt;&lt;/object&gt;&lt;object type=&quot;3&quot; unique_id=&quot;10117&quot;&gt;&lt;property id=&quot;20148&quot; value=&quot;5&quot;/&gt;&lt;property id=&quot;20300&quot; value=&quot;Slide 117 - &amp;quot;Existing Person Record&amp;quot;&quot;/&gt;&lt;property id=&quot;20307&quot; value=&quot;370&quot;/&gt;&lt;/object&gt;&lt;object type=&quot;3&quot; unique_id=&quot;10118&quot;&gt;&lt;property id=&quot;20148&quot; value=&quot;5&quot;/&gt;&lt;property id=&quot;20300&quot; value=&quot;Slide 118 - &amp;quot;Enter Transaction Information Page&amp;quot;&quot;/&gt;&lt;property id=&quot;20307&quot; value=&quot;371&quot;/&gt;&lt;/object&gt;&lt;object type=&quot;3&quot; unique_id=&quot;10119&quot;&gt;&lt;property id=&quot;20148&quot; value=&quot;5&quot;/&gt;&lt;property id=&quot;20300&quot; value=&quot;Slide 119 - &amp;quot;Personal Data – Template Transaction&amp;quot;&quot;/&gt;&lt;property id=&quot;20307&quot; value=&quot;372&quot;/&gt;&lt;/object&gt;&lt;object type=&quot;3&quot; unique_id=&quot;10120&quot;&gt;&lt;property id=&quot;20148&quot; value=&quot;5&quot;/&gt;&lt;property id=&quot;20300&quot; value=&quot;Slide 120 - &amp;quot;Department-Initiated Data Changes&amp;quot;&quot;/&gt;&lt;property id=&quot;20307&quot; value=&quot;373&quot;/&gt;&lt;/object&gt;&lt;object type=&quot;3&quot; unique_id=&quot;10121&quot;&gt;&lt;property id=&quot;20148&quot; value=&quot;5&quot;/&gt;&lt;property id=&quot;20300&quot; value=&quot;Slide 121 - &amp;quot;Instructor Demo&amp;quot;&quot;/&gt;&lt;property id=&quot;20307&quot; value=&quot;374&quot;/&gt;&lt;/object&gt;&lt;object type=&quot;3&quot; unique_id=&quot;10122&quot;&gt;&lt;property id=&quot;20148&quot; value=&quot;5&quot;/&gt;&lt;property id=&quot;20300&quot; value=&quot;Slide 122&quot;/&gt;&lt;property id=&quot;20307&quot; value=&quot;375&quot;/&gt;&lt;/object&gt;&lt;object type=&quot;3&quot; unique_id=&quot;10123&quot;&gt;&lt;property id=&quot;20148&quot; value=&quot;5&quot;/&gt;&lt;property id=&quot;20300&quot; value=&quot;Slide 123 - &amp;quot;Welcome Back!&amp;quot;&quot;/&gt;&lt;property id=&quot;20307&quot; value=&quot;376&quot;/&gt;&lt;/object&gt;&lt;object type=&quot;3&quot; unique_id=&quot;10124&quot;&gt;&lt;property id=&quot;20148&quot; value=&quot;5&quot;/&gt;&lt;property id=&quot;20300&quot; value=&quot;Slide 124&quot;/&gt;&lt;property id=&quot;20307&quot; value=&quot;377&quot;/&gt;&lt;/object&gt;&lt;object type=&quot;3&quot; unique_id=&quot;10125&quot;&gt;&lt;property id=&quot;20148&quot; value=&quot;5&quot;/&gt;&lt;property id=&quot;20300&quot; value=&quot;Slide 126 - &amp;quot;Please refer to PDF workflow #6&amp;quot;&quot;/&gt;&lt;property id=&quot;20307&quot; value=&quot;378&quot;/&gt;&lt;/object&gt;&lt;object type=&quot;3&quot; unique_id=&quot;10126&quot;&gt;&lt;property id=&quot;20148&quot; value=&quot;5&quot;/&gt;&lt;property id=&quot;20300&quot; value=&quot;Slide 127 - &amp;quot;PayPath Actions – Overview&amp;quot;&quot;/&gt;&lt;property id=&quot;20307&quot; value=&quot;379&quot;/&gt;&lt;/object&gt;&lt;object type=&quot;3&quot; unique_id=&quot;10127&quot;&gt;&lt;property id=&quot;20148&quot; value=&quot;5&quot;/&gt;&lt;property id=&quot;20300&quot; value=&quot;Slide 128 - &amp;quot;Transactions Processed in PayPath Actions&amp;quot;&quot;/&gt;&lt;property id=&quot;20307&quot; value=&quot;380&quot;/&gt;&lt;/object&gt;&lt;object type=&quot;3&quot; unique_id=&quot;10128&quot;&gt;&lt;property id=&quot;20148&quot; value=&quot;5&quot;/&gt;&lt;property id=&quot;20300&quot; value=&quot;Slide 129 - &amp;quot;PayPath Examples&amp;quot;&quot;/&gt;&lt;property id=&quot;20307&quot; value=&quot;381&quot;/&gt;&lt;/object&gt;&lt;object type=&quot;3&quot; unique_id=&quot;10129&quot;&gt;&lt;property id=&quot;20148&quot; value=&quot;5&quot;/&gt;&lt;property id=&quot;20300&quot; value=&quot;Slide 130 - &amp;quot;Summer Salary in UCPath&amp;quot;&quot;/&gt;&lt;property id=&quot;20307&quot; value=&quot;382&quot;/&gt;&lt;/object&gt;&lt;object type=&quot;3&quot; unique_id=&quot;10130&quot;&gt;&lt;property id=&quot;20148&quot; value=&quot;5&quot;/&gt;&lt;property id=&quot;20300&quot; value=&quot;Slide 131 - &amp;quot;Summer Salary as a New Job&amp;quot;&quot;/&gt;&lt;property id=&quot;20307&quot; value=&quot;383&quot;/&gt;&lt;/object&gt;&lt;object type=&quot;3&quot; unique_id=&quot;10131&quot;&gt;&lt;property id=&quot;20148&quot; value=&quot;5&quot;/&gt;&lt;property id=&quot;20300&quot; value=&quot;Slide 132 - &amp;quot;Summer Salary as an Additional Compensation&amp;quot;&quot;/&gt;&lt;property id=&quot;20307&quot; value=&quot;384&quot;/&gt;&lt;/object&gt;&lt;object type=&quot;3&quot; unique_id=&quot;10132&quot;&gt;&lt;property id=&quot;20148&quot; value=&quot;5&quot;/&gt;&lt;property id=&quot;20300&quot; value=&quot;Slide 133 - &amp;quot;PPS and PayPath&amp;quot;&quot;/&gt;&lt;property id=&quot;20307&quot; value=&quot;385&quot;/&gt;&lt;/object&gt;&lt;object type=&quot;3&quot; unique_id=&quot;10133&quot;&gt;&lt;property id=&quot;20148&quot; value=&quot;5&quot;/&gt;&lt;property id=&quot;20300&quot; value=&quot;Slide 134 - &amp;quot;PayPath Transaction – System Process&amp;quot;&quot;/&gt;&lt;property id=&quot;20307&quot; value=&quot;386&quot;/&gt;&lt;/object&gt;&lt;object type=&quot;3&quot; unique_id=&quot;10134&quot;&gt;&lt;property id=&quot;20148&quot; value=&quot;5&quot;/&gt;&lt;property id=&quot;20300&quot; value=&quot;Slide 135 - &amp;quot;PayPath Actions – Position Data Page&amp;quot;&quot;/&gt;&lt;property id=&quot;20307&quot; value=&quot;387&quot;/&gt;&lt;/object&gt;&lt;object type=&quot;3&quot; unique_id=&quot;10135&quot;&gt;&lt;property id=&quot;20148&quot; value=&quot;5&quot;/&gt;&lt;property id=&quot;20300&quot; value=&quot;Slide 136 - &amp;quot;PayPath Actions – Job Data Page&amp;quot;&quot;/&gt;&lt;property id=&quot;20307&quot; value=&quot;388&quot;/&gt;&lt;/object&gt;&lt;object type=&quot;3&quot; unique_id=&quot;10136&quot;&gt;&lt;property id=&quot;20148&quot; value=&quot;5&quot;/&gt;&lt;property id=&quot;20300&quot; value=&quot;Slide 137 - &amp;quot;PayPath Actions – Additional Pay Data Page&amp;quot;&quot;/&gt;&lt;property id=&quot;20307&quot; value=&quot;389&quot;/&gt;&lt;/object&gt;&lt;object type=&quot;3&quot; unique_id=&quot;10137&quot;&gt;&lt;property id=&quot;20148&quot; value=&quot;5&quot;/&gt;&lt;property id=&quot;20300&quot; value=&quot;Slide 138 - &amp;quot;PayPath Actions – Effective Dates&amp;quot;&quot;/&gt;&lt;property id=&quot;20307&quot; value=&quot;390&quot;/&gt;&lt;/object&gt;&lt;object type=&quot;3&quot; unique_id=&quot;10138&quot;&gt;&lt;property id=&quot;20148&quot; value=&quot;5&quot;/&gt;&lt;property id=&quot;20300&quot; value=&quot;Slide 139 - &amp;quot;Retroactive Changes&amp;quot;&quot;/&gt;&lt;property id=&quot;20307&quot; value=&quot;391&quot;/&gt;&lt;/object&gt;&lt;object type=&quot;3&quot; unique_id=&quot;10139&quot;&gt;&lt;property id=&quot;20148&quot; value=&quot;5&quot;/&gt;&lt;property id=&quot;20300&quot; value=&quot;Slide 140 - &amp;quot;Position Data Effective Date&amp;quot;&quot;/&gt;&lt;property id=&quot;20307&quot; value=&quot;392&quot;/&gt;&lt;/object&gt;&lt;object type=&quot;3&quot; unique_id=&quot;10140&quot;&gt;&lt;property id=&quot;20148&quot; value=&quot;5&quot;/&gt;&lt;property id=&quot;20300&quot; value=&quot;Slide 141 - &amp;quot;Job Aid&amp;quot;&quot;/&gt;&lt;property id=&quot;20307&quot; value=&quot;393&quot;/&gt;&lt;/object&gt;&lt;object type=&quot;3&quot; unique_id=&quot;10141&quot;&gt;&lt;property id=&quot;20148&quot; value=&quot;5&quot;/&gt;&lt;property id=&quot;20300&quot; value=&quot;Slide 142 - &amp;quot;Positions – Who does What and Where&amp;quot;&quot;/&gt;&lt;property id=&quot;20307&quot; value=&quot;394&quot;/&gt;&lt;/object&gt;&lt;object type=&quot;3&quot; unique_id=&quot;10142&quot;&gt;&lt;property id=&quot;20148&quot; value=&quot;5&quot;/&gt;&lt;property id=&quot;20300&quot; value=&quot;Slide 143 - &amp;quot;PayPath – Important Details&amp;quot;&quot;/&gt;&lt;property id=&quot;20307&quot; value=&quot;395&quot;/&gt;&lt;/object&gt;&lt;object type=&quot;3&quot; unique_id=&quot;10143&quot;&gt;&lt;property id=&quot;20148&quot; value=&quot;5&quot;/&gt;&lt;property id=&quot;20300&quot; value=&quot;Slide 144 - &amp;quot;Changes to Position and Job FTE &amp;quot;&quot;/&gt;&lt;property id=&quot;20307&quot; value=&quot;396&quot;/&gt;&lt;/object&gt;&lt;object type=&quot;3&quot; unique_id=&quot;10144&quot;&gt;&lt;property id=&quot;20148&quot; value=&quot;5&quot;/&gt;&lt;property id=&quot;20300&quot; value=&quot;Slide 145 - &amp;quot;Job Data Changes – Overview&amp;quot;&quot;/&gt;&lt;property id=&quot;20307&quot; value=&quot;397&quot;/&gt;&lt;/object&gt;&lt;object type=&quot;3&quot; unique_id=&quot;10145&quot;&gt;&lt;property id=&quot;20148&quot; value=&quot;5&quot;/&gt;&lt;property id=&quot;20300&quot; value=&quot;Slide 146 - &amp;quot;Position Data Changes – Overview&amp;quot;&quot;/&gt;&lt;property id=&quot;20307&quot; value=&quot;398&quot;/&gt;&lt;/object&gt;&lt;object type=&quot;3&quot; unique_id=&quot;10146&quot;&gt;&lt;property id=&quot;20148&quot; value=&quot;5&quot;/&gt;&lt;property id=&quot;20300&quot; value=&quot;Slide 147 - &amp;quot;Position Data Changes – Examples  &amp;quot;&quot;/&gt;&lt;property id=&quot;20307&quot; value=&quot;399&quot;/&gt;&lt;/object&gt;&lt;object type=&quot;3&quot; unique_id=&quot;10147&quot;&gt;&lt;property id=&quot;20148&quot; value=&quot;5&quot;/&gt;&lt;property id=&quot;20300&quot; value=&quot;Slide 148 - &amp;quot;Position Data Page&amp;quot;&quot;/&gt;&lt;property id=&quot;20307&quot; value=&quot;400&quot;/&gt;&lt;/object&gt;&lt;object type=&quot;3&quot; unique_id=&quot;10148&quot;&gt;&lt;property id=&quot;20148&quot; value=&quot;5&quot;/&gt;&lt;property id=&quot;20300&quot; value=&quot;Slide 149 - &amp;quot;Position Data Change – Key System Steps&amp;quot;&quot;/&gt;&lt;property id=&quot;20307&quot; value=&quot;401&quot;/&gt;&lt;/object&gt;&lt;object type=&quot;3&quot; unique_id=&quot;10149&quot;&gt;&lt;property id=&quot;20148&quot; value=&quot;5&quot;/&gt;&lt;property id=&quot;20300&quot; value=&quot;Slide 150 - &amp;quot;Position Data Effective Date&amp;quot;&quot;/&gt;&lt;property id=&quot;20307&quot; value=&quot;402&quot;/&gt;&lt;/object&gt;&lt;object type=&quot;3&quot; unique_id=&quot;10150&quot;&gt;&lt;property id=&quot;20148&quot; value=&quot;5&quot;/&gt;&lt;property id=&quot;20300&quot; value=&quot;Slide 151 - &amp;quot;Instructor Demo&amp;quot;&quot;/&gt;&lt;property id=&quot;20307&quot; value=&quot;403&quot;/&gt;&lt;/object&gt;&lt;object type=&quot;3&quot; unique_id=&quot;10151&quot;&gt;&lt;property id=&quot;20148&quot; value=&quot;5&quot;/&gt;&lt;property id=&quot;20300&quot; value=&quot;Slide 152 - &amp;quot;Job Data Changes – Overview&amp;quot;&quot;/&gt;&lt;property id=&quot;20307&quot; value=&quot;404&quot;/&gt;&lt;/object&gt;&lt;object type=&quot;3&quot; unique_id=&quot;10152&quot;&gt;&lt;property id=&quot;20148&quot; value=&quot;5&quot;/&gt;&lt;property id=&quot;20300&quot; value=&quot;Slide 153 - &amp;quot;Changes to Position and Job FTE &amp;quot;&quot;/&gt;&lt;property id=&quot;20307&quot; value=&quot;405&quot;/&gt;&lt;/object&gt;&lt;object type=&quot;3&quot; unique_id=&quot;10153&quot;&gt;&lt;property id=&quot;20148&quot; value=&quot;5&quot;/&gt;&lt;property id=&quot;20300&quot; value=&quot;Slide 154 - &amp;quot;Job Data – Change Types&amp;quot;&quot;/&gt;&lt;property id=&quot;20307&quot; value=&quot;406&quot;/&gt;&lt;/object&gt;&lt;object type=&quot;3&quot; unique_id=&quot;10154&quot;&gt;&lt;property id=&quot;20148&quot; value=&quot;5&quot;/&gt;&lt;property id=&quot;20300&quot; value=&quot;Slide 155 - &amp;quot;Job Data Page – Staff Example&amp;quot;&quot;/&gt;&lt;property id=&quot;20307&quot; value=&quot;407&quot;/&gt;&lt;/object&gt;&lt;object type=&quot;3&quot; unique_id=&quot;10155&quot;&gt;&lt;property id=&quot;20148&quot; value=&quot;5&quot;/&gt;&lt;property id=&quot;20300&quot; value=&quot;Slide 156 - &amp;quot;Job Data Page – Academic Example&amp;quot;&quot;/&gt;&lt;property id=&quot;20307&quot; value=&quot;408&quot;/&gt;&lt;/object&gt;&lt;object type=&quot;3&quot; unique_id=&quot;10156&quot;&gt;&lt;property id=&quot;20148&quot; value=&quot;5&quot;/&gt;&lt;property id=&quot;20300&quot; value=&quot;Slide 157 - &amp;quot;Multiple Job Data Changes&amp;quot;&quot;/&gt;&lt;property id=&quot;20307&quot; value=&quot;409&quot;/&gt;&lt;/object&gt;&lt;object type=&quot;3&quot; unique_id=&quot;10157&quot;&gt;&lt;property id=&quot;20148&quot; value=&quot;5&quot;/&gt;&lt;property id=&quot;20300&quot; value=&quot;Slide 158 - &amp;quot;Job Data Page – Data Entry&amp;quot;&quot;/&gt;&lt;property id=&quot;20307&quot; value=&quot;410&quot;/&gt;&lt;/object&gt;&lt;object type=&quot;3&quot; unique_id=&quot;10158&quot;&gt;&lt;property id=&quot;20148&quot; value=&quot;5&quot;/&gt;&lt;property id=&quot;20300&quot; value=&quot;Slide 159 - &amp;quot;Instructor Demo &amp;quot;&quot;/&gt;&lt;property id=&quot;20307&quot; value=&quot;411&quot;/&gt;&lt;/object&gt;&lt;object type=&quot;3&quot; unique_id=&quot;10159&quot;&gt;&lt;property id=&quot;20148&quot; value=&quot;5&quot;/&gt;&lt;property id=&quot;20300&quot; value=&quot;Slide 160 - &amp;quot;Change Type – Short Work Break&amp;quot;&quot;/&gt;&lt;property id=&quot;20307&quot; value=&quot;412&quot;/&gt;&lt;/object&gt;&lt;object type=&quot;3&quot; unique_id=&quot;10160&quot;&gt;&lt;property id=&quot;20148&quot; value=&quot;5&quot;/&gt;&lt;property id=&quot;20300&quot; value=&quot;Slide 161 - &amp;quot;Short Work Break – Academic Examples&amp;quot;&quot;/&gt;&lt;property id=&quot;20307&quot; value=&quot;413&quot;/&gt;&lt;/object&gt;&lt;object type=&quot;3&quot; unique_id=&quot;10161&quot;&gt;&lt;property id=&quot;20148&quot; value=&quot;5&quot;/&gt;&lt;property id=&quot;20300&quot; value=&quot;Slide 162 - &amp;quot;Short Work Break – Staff Examples&amp;quot;&quot;/&gt;&lt;property id=&quot;20307&quot; value=&quot;414&quot;/&gt;&lt;/object&gt;&lt;object type=&quot;3&quot; unique_id=&quot;10162&quot;&gt;&lt;property id=&quot;20148&quot; value=&quot;5&quot;/&gt;&lt;property id=&quot;20300&quot; value=&quot;Slide 163 - &amp;quot;Instructor Demo&amp;quot;&quot;/&gt;&lt;property id=&quot;20307&quot; value=&quot;415&quot;/&gt;&lt;/object&gt;&lt;object type=&quot;3&quot; unique_id=&quot;10163&quot;&gt;&lt;property id=&quot;20148&quot; value=&quot;5&quot;/&gt;&lt;property id=&quot;20300&quot; value=&quot;Slide 164 - &amp;quot;Job Aid&amp;quot;&quot;/&gt;&lt;property id=&quot;20307&quot; value=&quot;416&quot;/&gt;&lt;/object&gt;&lt;object type=&quot;3&quot; unique_id=&quot;10164&quot;&gt;&lt;property id=&quot;20148&quot; value=&quot;5&quot;/&gt;&lt;property id=&quot;20300&quot; value=&quot;Slide 165 - &amp;quot;Additional Pay – Overview&amp;quot;&quot;/&gt;&lt;property id=&quot;20307&quot; value=&quot;417&quot;/&gt;&lt;/object&gt;&lt;object type=&quot;3&quot; unique_id=&quot;10165&quot;&gt;&lt;property id=&quot;20148&quot; value=&quot;5&quot;/&gt;&lt;property id=&quot;20300&quot; value=&quot;Slide 166 - &amp;quot;UCPath Process Overview – Additional Pay&amp;quot;&quot;/&gt;&lt;property id=&quot;20307&quot; value=&quot;418&quot;/&gt;&lt;/object&gt;&lt;object type=&quot;3&quot; unique_id=&quot;10166&quot;&gt;&lt;property id=&quot;20148&quot; value=&quot;5&quot;/&gt;&lt;property id=&quot;20300&quot; value=&quot;Slide 167 - &amp;quot;Additional Pay Data Page&amp;quot;&quot;/&gt;&lt;property id=&quot;20307&quot; value=&quot;419&quot;/&gt;&lt;/object&gt;&lt;object type=&quot;3&quot; unique_id=&quot;10167&quot;&gt;&lt;property id=&quot;20148&quot; value=&quot;5&quot;/&gt;&lt;property id=&quot;20300&quot; value=&quot;Slide 168 - &amp;quot;Instructor Demo&amp;quot;&quot;/&gt;&lt;property id=&quot;20307&quot; value=&quot;420&quot;/&gt;&lt;/object&gt;&lt;object type=&quot;3&quot; unique_id=&quot;10168&quot;&gt;&lt;property id=&quot;20148&quot; value=&quot;5&quot;/&gt;&lt;property id=&quot;20300&quot; value=&quot;Slide 169 - &amp;quot;Update Additional Pay&amp;quot;&quot;/&gt;&lt;property id=&quot;20307&quot; value=&quot;421&quot;/&gt;&lt;/object&gt;&lt;object type=&quot;3&quot; unique_id=&quot;10169&quot;&gt;&lt;property id=&quot;20148&quot; value=&quot;5&quot;/&gt;&lt;property id=&quot;20300&quot; value=&quot;Slide 170 - &amp;quot;Instructor Demo&amp;quot;&quot;/&gt;&lt;property id=&quot;20307&quot; value=&quot;422&quot;/&gt;&lt;/object&gt;&lt;object type=&quot;3&quot; unique_id=&quot;10170&quot;&gt;&lt;property id=&quot;20148&quot; value=&quot;5&quot;/&gt;&lt;property id=&quot;20300&quot; value=&quot;Slide 171 - &amp;quot;Instructor Demo&amp;quot;&quot;/&gt;&lt;property id=&quot;20307&quot; value=&quot;423&quot;/&gt;&lt;/object&gt;&lt;object type=&quot;3&quot; unique_id=&quot;10171&quot;&gt;&lt;property id=&quot;20148&quot; value=&quot;5&quot;/&gt;&lt;property id=&quot;20300&quot; value=&quot;Slide 172 - &amp;quot;Things to Remember …&amp;quot;&quot;/&gt;&lt;property id=&quot;20307&quot; value=&quot;424&quot;/&gt;&lt;/object&gt;&lt;object type=&quot;3&quot; unique_id=&quot;10172&quot;&gt;&lt;property id=&quot;20148&quot; value=&quot;5&quot;/&gt;&lt;property id=&quot;20300&quot; value=&quot;Slide 173 - &amp;quot;Combination Changes – Overview&amp;quot;&quot;/&gt;&lt;property id=&quot;20307&quot; value=&quot;425&quot;/&gt;&lt;/object&gt;&lt;object type=&quot;3&quot; unique_id=&quot;10173&quot;&gt;&lt;property id=&quot;20148&quot; value=&quot;5&quot;/&gt;&lt;property id=&quot;20300&quot; value=&quot;Slide 174 - &amp;quot;Putting It All Together&amp;quot;&quot;/&gt;&lt;property id=&quot;20307&quot; value=&quot;426&quot;/&gt;&lt;/object&gt;&lt;object type=&quot;3&quot; unique_id=&quot;10174&quot;&gt;&lt;property id=&quot;20148&quot; value=&quot;5&quot;/&gt;&lt;property id=&quot;20300&quot; value=&quot;Slide 175 - &amp;quot;BREAK TIME&amp;quot;&quot;/&gt;&lt;property id=&quot;20307&quot; value=&quot;427&quot;/&gt;&lt;/object&gt;&lt;object type=&quot;3&quot; unique_id=&quot;10175&quot;&gt;&lt;property id=&quot;20148&quot; value=&quot;5&quot;/&gt;&lt;property id=&quot;20300&quot; value=&quot;Slide 176&quot;/&gt;&lt;property id=&quot;20307&quot; value=&quot;428&quot;/&gt;&lt;/object&gt;&lt;object type=&quot;3&quot; unique_id=&quot;10176&quot;&gt;&lt;property id=&quot;20148&quot; value=&quot;5&quot;/&gt;&lt;property id=&quot;20300&quot; value=&quot;Slide 178 - &amp;quot;Please refer to PDF workflow #7&amp;quot;&quot;/&gt;&lt;property id=&quot;20307&quot; value=&quot;429&quot;/&gt;&lt;/object&gt;&lt;object type=&quot;3&quot; unique_id=&quot;10177&quot;&gt;&lt;property id=&quot;20148&quot; value=&quot;5&quot;/&gt;&lt;property id=&quot;20300&quot; value=&quot;Slide 179 - &amp;quot;Leave of Absence – Overview&amp;quot;&quot;/&gt;&lt;property id=&quot;20307&quot; value=&quot;430&quot;/&gt;&lt;/object&gt;&lt;object type=&quot;3&quot; unique_id=&quot;10178&quot;&gt;&lt;property id=&quot;20148&quot; value=&quot;5&quot;/&gt;&lt;property id=&quot;20300&quot; value=&quot;Slide 180 - &amp;quot;Leave of Absence – Timing&amp;quot;&quot;/&gt;&lt;property id=&quot;20307&quot; value=&quot;431&quot;/&gt;&lt;/object&gt;&lt;object type=&quot;3&quot; unique_id=&quot;10179&quot;&gt;&lt;property id=&quot;20148&quot; value=&quot;5&quot;/&gt;&lt;property id=&quot;20300&quot; value=&quot;Slide 181 - &amp;quot;Leave of Absence – Overview (cont’d)&amp;quot;&quot;/&gt;&lt;property id=&quot;20307&quot; value=&quot;432&quot;/&gt;&lt;/object&gt;&lt;object type=&quot;3&quot; unique_id=&quot;10180&quot;&gt;&lt;property id=&quot;20148&quot; value=&quot;5&quot;/&gt;&lt;property id=&quot;20300&quot; value=&quot;Slide 182 - &amp;quot;Benefits Summary Page&amp;quot;&quot;/&gt;&lt;property id=&quot;20307&quot; value=&quot;433&quot;/&gt;&lt;/object&gt;&lt;object type=&quot;3&quot; unique_id=&quot;10181&quot;&gt;&lt;property id=&quot;20148&quot; value=&quot;5&quot;/&gt;&lt;property id=&quot;20300&quot; value=&quot;Slide 183 - &amp;quot;Leave of Absence – System Process&amp;quot;&quot;/&gt;&lt;property id=&quot;20307&quot; value=&quot;434&quot;/&gt;&lt;/object&gt;&lt;object type=&quot;3&quot; unique_id=&quot;10182&quot;&gt;&lt;property id=&quot;20148&quot; value=&quot;5&quot;/&gt;&lt;property id=&quot;20300&quot; value=&quot;Slide 184 - &amp;quot;Benefits Summary Page&amp;quot;&quot;/&gt;&lt;property id=&quot;20307&quot; value=&quot;435&quot;/&gt;&lt;/object&gt;&lt;object type=&quot;3&quot; unique_id=&quot;10183&quot;&gt;&lt;property id=&quot;20148&quot; value=&quot;5&quot;/&gt;&lt;property id=&quot;20300&quot; value=&quot;Slide 185 - &amp;quot;Request Extended Absence Page&amp;quot;&quot;/&gt;&lt;property id=&quot;20307&quot; value=&quot;436&quot;/&gt;&lt;/object&gt;&lt;object type=&quot;3&quot; unique_id=&quot;10184&quot;&gt;&lt;property id=&quot;20148&quot; value=&quot;5&quot;/&gt;&lt;property id=&quot;20300&quot; value=&quot;Slide 186 - &amp;quot;Request Extended Absence – Links&amp;quot;&quot;/&gt;&lt;property id=&quot;20307&quot; value=&quot;437&quot;/&gt;&lt;/object&gt;&lt;object type=&quot;3&quot; unique_id=&quot;10185&quot;&gt;&lt;property id=&quot;20148&quot; value=&quot;5&quot;/&gt;&lt;property id=&quot;20300&quot; value=&quot;Slide 187 - &amp;quot;Review Absence Balance Page&amp;quot;&quot;/&gt;&lt;property id=&quot;20307&quot; value=&quot;438&quot;/&gt;&lt;/object&gt;&lt;object type=&quot;3&quot; unique_id=&quot;10186&quot;&gt;&lt;property id=&quot;20148&quot; value=&quot;5&quot;/&gt;&lt;property id=&quot;20300&quot; value=&quot;Slide 188 - &amp;quot;FMLA/CFRA/PDLL&amp;quot;&quot;/&gt;&lt;property id=&quot;20307&quot; value=&quot;439&quot;/&gt;&lt;/object&gt;&lt;object type=&quot;3&quot; unique_id=&quot;10187&quot;&gt;&lt;property id=&quot;20148&quot; value=&quot;5&quot;/&gt;&lt;property id=&quot;20300&quot; value=&quot;Slide 189 - &amp;quot;Leave Type – Options&amp;quot;&quot;/&gt;&lt;property id=&quot;20307&quot; value=&quot;440&quot;/&gt;&lt;/object&gt;&lt;object type=&quot;3&quot; unique_id=&quot;10188&quot;&gt;&lt;property id=&quot;20148&quot; value=&quot;5&quot;/&gt;&lt;property id=&quot;20300&quot; value=&quot;Slide 190 - &amp;quot;FMLA/CFRA/PDLL Leave – Options&amp;quot;&quot;/&gt;&lt;property id=&quot;20307&quot; value=&quot;441&quot;/&gt;&lt;/object&gt;&lt;object type=&quot;3&quot; unique_id=&quot;10189&quot;&gt;&lt;property id=&quot;20148&quot; value=&quot;5&quot;/&gt;&lt;property id=&quot;20300&quot; value=&quot;Slide 191 - &amp;quot;Paid/Unpaid – Options&amp;quot;&quot;/&gt;&lt;property id=&quot;20307&quot; value=&quot;442&quot;/&gt;&lt;/object&gt;&lt;object type=&quot;3&quot; unique_id=&quot;10190&quot;&gt;&lt;property id=&quot;20148&quot; value=&quot;5&quot;/&gt;&lt;property id=&quot;20300&quot; value=&quot;Slide 192 - &amp;quot;Last Date Worked&amp;quot;&quot;/&gt;&lt;property id=&quot;20307&quot; value=&quot;443&quot;/&gt;&lt;/object&gt;&lt;object type=&quot;3&quot; unique_id=&quot;10191&quot;&gt;&lt;property id=&quot;20148&quot; value=&quot;5&quot;/&gt;&lt;property id=&quot;20300&quot; value=&quot;Slide 193 - &amp;quot;JED – Additional Earning Codes Tab&amp;quot;&quot;/&gt;&lt;property id=&quot;20307&quot; value=&quot;444&quot;/&gt;&lt;/object&gt;&lt;object type=&quot;3&quot; unique_id=&quot;10192&quot;&gt;&lt;property id=&quot;20148&quot; value=&quot;5&quot;/&gt;&lt;property id=&quot;20300&quot; value=&quot;Slide 194 - &amp;quot;AY Academics – Dates&amp;quot;&quot;/&gt;&lt;property id=&quot;20307&quot; value=&quot;445&quot;/&gt;&lt;/object&gt;&lt;object type=&quot;3&quot; unique_id=&quot;10193&quot;&gt;&lt;property id=&quot;20148&quot; value=&quot;5&quot;/&gt;&lt;property id=&quot;20300&quot; value=&quot;Slide 195 - &amp;quot;Sabbatical&amp;quot;&quot;/&gt;&lt;property id=&quot;20307&quot; value=&quot;446&quot;/&gt;&lt;/object&gt;&lt;object type=&quot;3&quot; unique_id=&quot;10194&quot;&gt;&lt;property id=&quot;20148&quot; value=&quot;5&quot;/&gt;&lt;property id=&quot;20300&quot; value=&quot;Slide 196 - &amp;quot;Extended Absence Request – UCPC&amp;quot;&quot;/&gt;&lt;property id=&quot;20307&quot; value=&quot;447&quot;/&gt;&lt;/object&gt;&lt;object type=&quot;3&quot; unique_id=&quot;10195&quot;&gt;&lt;property id=&quot;20148&quot; value=&quot;5&quot;/&gt;&lt;property id=&quot;20300&quot; value=&quot;Slide 197 - &amp;quot;Leave Request – Statuses&amp;quot;&quot;/&gt;&lt;property id=&quot;20307&quot; value=&quot;448&quot;/&gt;&lt;/object&gt;&lt;object type=&quot;3&quot; unique_id=&quot;10196&quot;&gt;&lt;property id=&quot;20148&quot; value=&quot;5&quot;/&gt;&lt;property id=&quot;20300&quot; value=&quot;Slide 198 - &amp;quot;Instructor Demo&amp;quot;&quot;/&gt;&lt;property id=&quot;20307&quot; value=&quot;449&quot;/&gt;&lt;/object&gt;&lt;object type=&quot;3&quot; unique_id=&quot;10197&quot;&gt;&lt;property id=&quot;20148&quot; value=&quot;5&quot;/&gt;&lt;property id=&quot;20300&quot; value=&quot;Slide 199 - &amp;quot;Instructor Demo&amp;quot;&quot;/&gt;&lt;property id=&quot;20307&quot; value=&quot;450&quot;/&gt;&lt;/object&gt;&lt;object type=&quot;3&quot; unique_id=&quot;10198&quot;&gt;&lt;property id=&quot;20148&quot; value=&quot;5&quot;/&gt;&lt;property id=&quot;20300&quot; value=&quot;Slide 200 - &amp;quot;Instructor Demo&amp;quot;&quot;/&gt;&lt;property id=&quot;20307&quot; value=&quot;451&quot;/&gt;&lt;/object&gt;&lt;object type=&quot;3&quot; unique_id=&quot;10199&quot;&gt;&lt;property id=&quot;20148&quot; value=&quot;5&quot;/&gt;&lt;property id=&quot;20300&quot; value=&quot;Slide 201 - &amp;quot;Review Leave of Absence – Overview&amp;quot;&quot;/&gt;&lt;property id=&quot;20307&quot; value=&quot;452&quot;/&gt;&lt;/object&gt;&lt;object type=&quot;3&quot; unique_id=&quot;10200&quot;&gt;&lt;property id=&quot;20148&quot; value=&quot;5&quot;/&gt;&lt;property id=&quot;20300&quot; value=&quot;Slide 202 - &amp;quot;Administer Extended Absence Page&amp;quot;&quot;/&gt;&lt;property id=&quot;20307&quot; value=&quot;453&quot;/&gt;&lt;/object&gt;&lt;object type=&quot;3&quot; unique_id=&quot;10201&quot;&gt;&lt;property id=&quot;20148&quot; value=&quot;5&quot;/&gt;&lt;property id=&quot;20300&quot; value=&quot;Slide 203 - &amp;quot;Administer Extended Absence Page&amp;quot;&quot;/&gt;&lt;property id=&quot;20307&quot; value=&quot;454&quot;/&gt;&lt;/object&gt;&lt;object type=&quot;3&quot; unique_id=&quot;10202&quot;&gt;&lt;property id=&quot;20148&quot; value=&quot;5&quot;/&gt;&lt;property id=&quot;20300&quot; value=&quot;Slide 204 - &amp;quot;Review Extended Absence Transaction History – Overview&amp;quot;&quot;/&gt;&lt;property id=&quot;20307&quot; value=&quot;455&quot;/&gt;&lt;/object&gt;&lt;object type=&quot;3&quot; unique_id=&quot;10203&quot;&gt;&lt;property id=&quot;20148&quot; value=&quot;5&quot;/&gt;&lt;property id=&quot;20300&quot; value=&quot;Slide 205 - &amp;quot;Edit Leave of Absence – Overview&amp;quot;&quot;/&gt;&lt;property id=&quot;20307&quot; value=&quot;456&quot;/&gt;&lt;/object&gt;&lt;object type=&quot;3&quot; unique_id=&quot;10204&quot;&gt;&lt;property id=&quot;20148&quot; value=&quot;5&quot;/&gt;&lt;property id=&quot;20300&quot; value=&quot;Slide 206 - &amp;quot;Other Leave of Absence Edits&amp;quot;&quot;/&gt;&lt;property id=&quot;20307&quot; value=&quot;457&quot;/&gt;&lt;/object&gt;&lt;object type=&quot;3&quot; unique_id=&quot;10205&quot;&gt;&lt;property id=&quot;20148&quot; value=&quot;5&quot;/&gt;&lt;property id=&quot;20300&quot; value=&quot;Slide 207 - &amp;quot;Edit Leave of Absence – Key System Steps&amp;quot;&quot;/&gt;&lt;property id=&quot;20307&quot; value=&quot;458&quot;/&gt;&lt;/object&gt;&lt;object type=&quot;3&quot; unique_id=&quot;10206&quot;&gt;&lt;property id=&quot;20148&quot; value=&quot;5&quot;/&gt;&lt;property id=&quot;20300&quot; value=&quot;Slide 208 - &amp;quot;Extend Leave With New Leave Type&amp;quot;&quot;/&gt;&lt;property id=&quot;20307&quot; value=&quot;459&quot;/&gt;&lt;/object&gt;&lt;object type=&quot;3&quot; unique_id=&quot;10207&quot;&gt;&lt;property id=&quot;20148&quot; value=&quot;5&quot;/&gt;&lt;property id=&quot;20300&quot; value=&quot;Slide 209 - &amp;quot;Instructor Demo&amp;quot;&quot;/&gt;&lt;property id=&quot;20307&quot; value=&quot;460&quot;/&gt;&lt;/object&gt;&lt;object type=&quot;3&quot; unique_id=&quot;10208&quot;&gt;&lt;property id=&quot;20148&quot; value=&quot;5&quot;/&gt;&lt;property id=&quot;20300&quot; value=&quot;Slide 210 - &amp;quot;Cancel a Leave Request – Overview&amp;quot;&quot;/&gt;&lt;property id=&quot;20307&quot; value=&quot;461&quot;/&gt;&lt;/object&gt;&lt;object type=&quot;3&quot; unique_id=&quot;10209&quot;&gt;&lt;property id=&quot;20148&quot; value=&quot;5&quot;/&gt;&lt;property id=&quot;20300&quot; value=&quot;Slide 211 - &amp;quot;Return from Leave of Absence – Overview&amp;quot;&quot;/&gt;&lt;property id=&quot;20307&quot; value=&quot;462&quot;/&gt;&lt;/object&gt;&lt;object type=&quot;3&quot; unique_id=&quot;10210&quot;&gt;&lt;property id=&quot;20148&quot; value=&quot;5&quot;/&gt;&lt;property id=&quot;20300&quot; value=&quot;Slide 212 - &amp;quot;Return from Leave – Key System Steps&amp;quot;&quot;/&gt;&lt;property id=&quot;20307&quot; value=&quot;463&quot;/&gt;&lt;/object&gt;&lt;object type=&quot;3&quot; unique_id=&quot;10211&quot;&gt;&lt;property id=&quot;20148&quot; value=&quot;5&quot;/&gt;&lt;property id=&quot;20300&quot; value=&quot;Slide 213 - &amp;quot;Instructor Demo&amp;quot;&quot;/&gt;&lt;property id=&quot;20307&quot; value=&quot;464&quot;/&gt;&lt;/object&gt;&lt;object type=&quot;3&quot; unique_id=&quot;10212&quot;&gt;&lt;property id=&quot;20148&quot; value=&quot;5&quot;/&gt;&lt;property id=&quot;20300&quot; value=&quot;Slide 214 - &amp;quot;Putting It All Together&amp;quot;&quot;/&gt;&lt;property id=&quot;20307&quot; value=&quot;465&quot;/&gt;&lt;/object&gt;&lt;object type=&quot;3&quot; unique_id=&quot;10213&quot;&gt;&lt;property id=&quot;20148&quot; value=&quot;5&quot;/&gt;&lt;property id=&quot;20300&quot; value=&quot;Slide 215&quot;/&gt;&lt;property id=&quot;20307&quot; value=&quot;466&quot;/&gt;&lt;/object&gt;&lt;object type=&quot;3&quot; unique_id=&quot;10214&quot;&gt;&lt;property id=&quot;20148&quot; value=&quot;5&quot;/&gt;&lt;property id=&quot;20300&quot; value=&quot;Slide 217 - &amp;quot;Please refer to PDF workflow #8&amp;quot;&quot;/&gt;&lt;property id=&quot;20307&quot; value=&quot;467&quot;/&gt;&lt;/object&gt;&lt;object type=&quot;3&quot; unique_id=&quot;10215&quot;&gt;&lt;property id=&quot;20148&quot; value=&quot;5&quot;/&gt;&lt;property id=&quot;20300&quot; value=&quot;Slide 218 - &amp;quot;Termination – Overview&amp;quot;&quot;/&gt;&lt;property id=&quot;20307&quot; value=&quot;468&quot;/&gt;&lt;/object&gt;&lt;object type=&quot;3&quot; unique_id=&quot;10216&quot;&gt;&lt;property id=&quot;20148&quot; value=&quot;5&quot;/&gt;&lt;property id=&quot;20300&quot; value=&quot;Slide 219 - &amp;quot;Termination – Overview (cont’d)&amp;quot;&quot;/&gt;&lt;property id=&quot;20307&quot; value=&quot;469&quot;/&gt;&lt;/object&gt;&lt;object type=&quot;3&quot; unique_id=&quot;10217&quot;&gt;&lt;property id=&quot;20148&quot; value=&quot;5&quot;/&gt;&lt;property id=&quot;20300&quot; value=&quot;Slide 220 - &amp;quot;Termination – Key System Steps&amp;quot;&quot;/&gt;&lt;property id=&quot;20307&quot; value=&quot;470&quot;/&gt;&lt;/object&gt;&lt;object type=&quot;3&quot; unique_id=&quot;10218&quot;&gt;&lt;property id=&quot;20148&quot; value=&quot;5&quot;/&gt;&lt;property id=&quot;20300&quot; value=&quot;Slide 221 - &amp;quot;Process Overview&amp;quot;&quot;/&gt;&lt;property id=&quot;20307&quot; value=&quot;471&quot;/&gt;&lt;/object&gt;&lt;object type=&quot;3&quot; unique_id=&quot;10219&quot;&gt;&lt;property id=&quot;20148&quot; value=&quot;5&quot;/&gt;&lt;property id=&quot;20300&quot; value=&quot;Slide 222 - &amp;quot;Enter Transactions Information&amp;quot;&quot;/&gt;&lt;property id=&quot;20307&quot; value=&quot;472&quot;/&gt;&lt;/object&gt;&lt;object type=&quot;3&quot; unique_id=&quot;10220&quot;&gt;&lt;property id=&quot;20148&quot; value=&quot;5&quot;/&gt;&lt;property id=&quot;20300&quot; value=&quot;Slide 223 - &amp;quot;Instructor Demo&amp;quot;&quot;/&gt;&lt;property id=&quot;20307&quot; value=&quot;473&quot;/&gt;&lt;/object&gt;&lt;object type=&quot;3&quot; unique_id=&quot;10221&quot;&gt;&lt;property id=&quot;20148&quot; value=&quot;5&quot;/&gt;&lt;property id=&quot;20300&quot; value=&quot;Slide 224 - &amp;quot;Termination – Final Pay&amp;quot;&quot;/&gt;&lt;property id=&quot;20307&quot; value=&quot;474&quot;/&gt;&lt;/object&gt;&lt;object type=&quot;3&quot; unique_id=&quot;10222&quot;&gt;&lt;property id=&quot;20148&quot; value=&quot;5&quot;/&gt;&lt;property id=&quot;20300&quot; value=&quot;Slide 225 - &amp;quot;Retirement – Overview&amp;quot;&quot;/&gt;&lt;property id=&quot;20307&quot; value=&quot;475&quot;/&gt;&lt;/object&gt;&lt;object type=&quot;3&quot; unique_id=&quot;10223&quot;&gt;&lt;property id=&quot;20148&quot; value=&quot;5&quot;/&gt;&lt;property id=&quot;20300&quot; value=&quot;Slide 226 - &amp;quot;Retirement – Key System Steps&amp;quot;&quot;/&gt;&lt;property id=&quot;20307&quot; value=&quot;476&quot;/&gt;&lt;/object&gt;&lt;object type=&quot;3&quot; unique_id=&quot;10224&quot;&gt;&lt;property id=&quot;20148&quot; value=&quot;5&quot;/&gt;&lt;property id=&quot;20300&quot; value=&quot;Slide 227 - &amp;quot;Enter Transactions Information&amp;quot;&quot;/&gt;&lt;property id=&quot;20307&quot; value=&quot;477&quot;/&gt;&lt;/object&gt;&lt;object type=&quot;3&quot; unique_id=&quot;10225&quot;&gt;&lt;property id=&quot;20148&quot; value=&quot;5&quot;/&gt;&lt;property id=&quot;20300&quot; value=&quot;Slide 228 - &amp;quot;Instructor Demo&amp;quot;&quot;/&gt;&lt;property id=&quot;20307&quot; value=&quot;478&quot;/&gt;&lt;/object&gt;&lt;object type=&quot;3&quot; unique_id=&quot;10226&quot;&gt;&lt;property id=&quot;20148&quot; value=&quot;5&quot;/&gt;&lt;property id=&quot;20300&quot; value=&quot;Slide 229 - &amp;quot;Retirement – Final Pay&amp;quot;&quot;/&gt;&lt;property id=&quot;20307&quot; value=&quot;479&quot;/&gt;&lt;/object&gt;&lt;object type=&quot;3&quot; unique_id=&quot;10227&quot;&gt;&lt;property id=&quot;20148&quot; value=&quot;5&quot;/&gt;&lt;property id=&quot;20300&quot; value=&quot;Slide 230 - &amp;quot;Final Pay | Off-Cycle Pay Request- Overview&amp;quot;&quot;/&gt;&lt;property id=&quot;20307&quot; value=&quot;480&quot;/&gt;&lt;/object&gt;&lt;object type=&quot;3&quot; unique_id=&quot;10228&quot;&gt;&lt;property id=&quot;20148&quot; value=&quot;5&quot;/&gt;&lt;property id=&quot;20300&quot; value=&quot;Slide 231 - &amp;quot;When to Submit a Final Pay Transaction&amp;quot;&quot;/&gt;&lt;property id=&quot;20307&quot; value=&quot;481&quot;/&gt;&lt;/object&gt;&lt;object type=&quot;3&quot; unique_id=&quot;10229&quot;&gt;&lt;property id=&quot;20148&quot; value=&quot;5&quot;/&gt;&lt;property id=&quot;20300&quot; value=&quot;Slide 232 - &amp;quot;Final Pay- Additional Notes&amp;quot;&quot;/&gt;&lt;property id=&quot;20307&quot; value=&quot;482&quot;/&gt;&lt;/object&gt;&lt;object type=&quot;3&quot; unique_id=&quot;10230&quot;&gt;&lt;property id=&quot;20148&quot; value=&quot;5&quot;/&gt;&lt;property id=&quot;20300&quot; value=&quot;Slide 233 - &amp;quot;Final Pay – Key Changes&amp;quot;&quot;/&gt;&lt;property id=&quot;20307&quot; value=&quot;483&quot;/&gt;&lt;/object&gt;&lt;object type=&quot;3&quot; unique_id=&quot;10231&quot;&gt;&lt;property id=&quot;20148&quot; value=&quot;5&quot;/&gt;&lt;property id=&quot;20300&quot; value=&quot;Slide 234 - &amp;quot;Final Pay Request- System Process&amp;quot;&quot;/&gt;&lt;property id=&quot;20307&quot; value=&quot;484&quot;/&gt;&lt;/object&gt;&lt;object type=&quot;3&quot; unique_id=&quot;10232&quot;&gt;&lt;property id=&quot;20148&quot; value=&quot;5&quot;/&gt;&lt;property id=&quot;20300&quot; value=&quot;Slide 235 - &amp;quot;Final Pay Request- Self Service Transactions Links Page&amp;quot;&quot;/&gt;&lt;property id=&quot;20307&quot; value=&quot;485&quot;/&gt;&lt;/object&gt;&lt;object type=&quot;3&quot; unique_id=&quot;10233&quot;&gt;&lt;property id=&quot;20148&quot; value=&quot;5&quot;/&gt;&lt;property id=&quot;20300&quot; value=&quot;Slide 236 - &amp;quot;Final Pay Request - Select Employee&amp;quot;&quot;/&gt;&lt;property id=&quot;20307&quot; value=&quot;486&quot;/&gt;&lt;/object&gt;&lt;object type=&quot;3&quot; unique_id=&quot;10234&quot;&gt;&lt;property id=&quot;20148&quot; value=&quot;5&quot;/&gt;&lt;property id=&quot;20300&quot; value=&quot;Slide 237 - &amp;quot;Final Pay Request – Enter Leave Details&amp;quot;&quot;/&gt;&lt;property id=&quot;20307&quot; value=&quot;487&quot;/&gt;&lt;/object&gt;&lt;object type=&quot;3&quot; unique_id=&quot;10235&quot;&gt;&lt;property id=&quot;20148&quot; value=&quot;5&quot;/&gt;&lt;property id=&quot;20300&quot; value=&quot;Slide 238 - &amp;quot;Final Pay Request – Enter Earnings Details&amp;quot;&quot;/&gt;&lt;property id=&quot;20307&quot; value=&quot;488&quot;/&gt;&lt;/object&gt;&lt;object type=&quot;3&quot; unique_id=&quot;10236&quot;&gt;&lt;property id=&quot;20148&quot; value=&quot;5&quot;/&gt;&lt;property id=&quot;20300&quot; value=&quot;Slide 239 - &amp;quot;Instructor Demo&amp;quot;&quot;/&gt;&lt;property id=&quot;20307&quot; value=&quot;489&quot;/&gt;&lt;/object&gt;&lt;object type=&quot;3&quot; unique_id=&quot;10237&quot;&gt;&lt;property id=&quot;20148&quot; value=&quot;5&quot;/&gt;&lt;property id=&quot;20300&quot; value=&quot;Slide 240 - &amp;quot;Off-Cycle Payroll Request&amp;quot;&quot;/&gt;&lt;property id=&quot;20307&quot; value=&quot;490&quot;/&gt;&lt;/object&gt;&lt;object type=&quot;3&quot; unique_id=&quot;10238&quot;&gt;&lt;property id=&quot;20148&quot; value=&quot;5&quot;/&gt;&lt;property id=&quot;20300&quot; value=&quot;Slide 241 - &amp;quot;Instructor Demo&amp;quot;&quot;/&gt;&lt;property id=&quot;20307&quot; value=&quot;491&quot;/&gt;&lt;/object&gt;&lt;object type=&quot;3&quot; unique_id=&quot;10239&quot;&gt;&lt;property id=&quot;20148&quot; value=&quot;5&quot;/&gt;&lt;property id=&quot;20300&quot; value=&quot;Slide 242 - &amp;quot;Reference Material for Review&amp;quot;&quot;/&gt;&lt;property id=&quot;20307&quot; value=&quot;492&quot;/&gt;&lt;/object&gt;&lt;object type=&quot;3&quot; unique_id=&quot;10240&quot;&gt;&lt;property id=&quot;20148&quot; value=&quot;5&quot;/&gt;&lt;property id=&quot;20300&quot; value=&quot;Slide 243 - &amp;quot;Where to Get Help &amp;quot;&quot;/&gt;&lt;property id=&quot;20307&quot; value=&quot;493&quot;/&gt;&lt;/object&gt;&lt;object type=&quot;3&quot; unique_id=&quot;10241&quot;&gt;&lt;property id=&quot;20148&quot; value=&quot;5&quot;/&gt;&lt;property id=&quot;20300&quot; value=&quot;Slide 244 - &amp;quot;Parking Lot&amp;quot;&quot;/&gt;&lt;property id=&quot;20307&quot; value=&quot;494&quot;/&gt;&lt;/object&gt;&lt;object type=&quot;3&quot; unique_id=&quot;10242&quot;&gt;&lt;property id=&quot;20148&quot; value=&quot;5&quot;/&gt;&lt;property id=&quot;20300&quot; value=&quot;Slide 245 - &amp;quot;Reports Reference Guide (Coming Soon)&amp;quot;&quot;/&gt;&lt;property id=&quot;20307&quot; value=&quot;495&quot;/&gt;&lt;/object&gt;&lt;object type=&quot;3&quot; unique_id=&quot;10243&quot;&gt;&lt;property id=&quot;20148&quot; value=&quot;5&quot;/&gt;&lt;property id=&quot;20300&quot; value=&quot;Slide 246 - &amp;quot;Thank You!&amp;quot;&quot;/&gt;&lt;property id=&quot;20307&quot; value=&quot;496&quot;/&gt;&lt;/object&gt;&lt;object type=&quot;3&quot; unique_id=&quot;10988&quot;&gt;&lt;property id=&quot;20148&quot; value=&quot;5&quot;/&gt;&lt;property id=&quot;20300&quot; value=&quot;Slide 32 - &amp;quot;Lesson Objectives&amp;quot;&quot;/&gt;&lt;property id=&quot;20307&quot; value=&quot;498&quot;/&gt;&lt;/object&gt;&lt;object type=&quot;3&quot; unique_id=&quot;10989&quot;&gt;&lt;property id=&quot;20148&quot; value=&quot;5&quot;/&gt;&lt;property id=&quot;20300&quot; value=&quot;Slide 53 - &amp;quot;Lesson Objectives&amp;quot;&quot;/&gt;&lt;property id=&quot;20307&quot; value=&quot;499&quot;/&gt;&lt;/object&gt;&lt;object type=&quot;3&quot; unique_id=&quot;10990&quot;&gt;&lt;property id=&quot;20148&quot; value=&quot;5&quot;/&gt;&lt;property id=&quot;20300&quot; value=&quot;Slide 78 - &amp;quot;Lesson Objectives&amp;quot;&quot;/&gt;&lt;property id=&quot;20307&quot; value=&quot;500&quot;/&gt;&lt;/object&gt;&lt;object type=&quot;3&quot; unique_id=&quot;10991&quot;&gt;&lt;property id=&quot;20148&quot; value=&quot;5&quot;/&gt;&lt;property id=&quot;20300&quot; value=&quot;Slide 125 - &amp;quot;Lesson Objectives&amp;quot;&quot;/&gt;&lt;property id=&quot;20307&quot; value=&quot;501&quot;/&gt;&lt;/object&gt;&lt;object type=&quot;3&quot; unique_id=&quot;10992&quot;&gt;&lt;property id=&quot;20148&quot; value=&quot;5&quot;/&gt;&lt;property id=&quot;20300&quot; value=&quot;Slide 177 - &amp;quot;Lesson Objectives&amp;quot;&quot;/&gt;&lt;property id=&quot;20307&quot; value=&quot;502&quot;/&gt;&lt;/object&gt;&lt;object type=&quot;3&quot; unique_id=&quot;10993&quot;&gt;&lt;property id=&quot;20148&quot; value=&quot;5&quot;/&gt;&lt;property id=&quot;20300&quot; value=&quot;Slide 216 - &amp;quot;Lesson Objectives&amp;quot;&quot;/&gt;&lt;property id=&quot;20307&quot; value=&quot;503&quot;/&gt;&lt;/object&gt;&lt;object type=&quot;3&quot; unique_id=&quot;13465&quot;&gt;&lt;property id=&quot;20148&quot; value=&quot;5&quot;/&gt;&lt;property id=&quot;20300&quot; value=&quot;Slide 247&quot;/&gt;&lt;property id=&quot;20307&quot; value=&quot;504&quot;/&gt;&lt;/object&gt;&lt;object type=&quot;3&quot; unique_id=&quot;14706&quot;&gt;&lt;property id=&quot;20148&quot; value=&quot;5&quot;/&gt;&lt;property id=&quot;20300&quot; value=&quot;Slide 30 - &amp;quot;Processing Positions Job Aid&amp;quot;&quot;/&gt;&lt;property id=&quot;20307&quot; value=&quot;505&quot;/&gt;&lt;/object&gt;&lt;/object&gt;&lt;object type=&quot;8&quot; unique_id=&quot;10486&quot;&gt;&lt;/object&gt;&lt;/object&gt;&lt;/database&gt;"/>
  <p:tag name="SECTOMILLISECCONVERTED" val="1"/>
  <p:tag name="ARTICULATE_DESIGN_ID_1_OFFICE THEME" val="JXeNcfPt"/>
  <p:tag name="ARTICULATE_PROJECT_OPEN" val="0"/>
  <p:tag name="ARTICULATE_SLIDE_COUNT" val="14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4A8420CC564B4B890708A4B957C9CC" ma:contentTypeVersion="4" ma:contentTypeDescription="Create a new document." ma:contentTypeScope="" ma:versionID="46765491ac7f58f7c178be9091d73558">
  <xsd:schema xmlns:xsd="http://www.w3.org/2001/XMLSchema" xmlns:xs="http://www.w3.org/2001/XMLSchema" xmlns:p="http://schemas.microsoft.com/office/2006/metadata/properties" xmlns:ns3="6d738e0e-3e3b-4eaa-889a-9629ae2ca7be" targetNamespace="http://schemas.microsoft.com/office/2006/metadata/properties" ma:root="true" ma:fieldsID="fafbf03b63d6121b1ad4c6e5711b1900" ns3:_="">
    <xsd:import namespace="6d738e0e-3e3b-4eaa-889a-9629ae2ca7be"/>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738e0e-3e3b-4eaa-889a-9629ae2ca7be"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ma:index="8"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114686-A3E7-49BA-B939-7312BFA63E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738e0e-3e3b-4eaa-889a-9629ae2ca7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03342D-6288-4FD4-B2A8-593B68A706C2}">
  <ds:schemaRefs>
    <ds:schemaRef ds:uri="http://purl.org/dc/elements/1.1/"/>
    <ds:schemaRef ds:uri="http://schemas.microsoft.com/office/2006/documentManagement/types"/>
    <ds:schemaRef ds:uri="6d738e0e-3e3b-4eaa-889a-9629ae2ca7be"/>
    <ds:schemaRef ds:uri="http://purl.org/dc/term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2E4A351-8750-425A-9121-FE4567E0D2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62569</TotalTime>
  <Words>15515</Words>
  <Application>Microsoft Office PowerPoint</Application>
  <PresentationFormat>On-screen Show (4:3)</PresentationFormat>
  <Paragraphs>1418</Paragraphs>
  <Slides>142</Slides>
  <Notes>115</Notes>
  <HiddenSlides>7</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142</vt:i4>
      </vt:variant>
    </vt:vector>
  </HeadingPairs>
  <TitlesOfParts>
    <vt:vector size="153" baseType="lpstr">
      <vt:lpstr>Arial</vt:lpstr>
      <vt:lpstr>Arial Black</vt:lpstr>
      <vt:lpstr>Calibri</vt:lpstr>
      <vt:lpstr>Courier New</vt:lpstr>
      <vt:lpstr>Microsoft Sans Serif</vt:lpstr>
      <vt:lpstr>Nirmala UI Semilight</vt:lpstr>
      <vt:lpstr>Times New Roman</vt:lpstr>
      <vt:lpstr>Verdana</vt:lpstr>
      <vt:lpstr>Wingdings</vt:lpstr>
      <vt:lpstr>Yu Gothic Medium</vt:lpstr>
      <vt:lpstr>Office Theme</vt:lpstr>
      <vt:lpstr>Welcome to  Template Transactions  Part 1   </vt:lpstr>
      <vt:lpstr>Introductions </vt:lpstr>
      <vt:lpstr>General Rules</vt:lpstr>
      <vt:lpstr>Template Transactions Pt.1</vt:lpstr>
      <vt:lpstr>Course Objectives </vt:lpstr>
      <vt:lpstr>Key Concepts &amp; Vocabulary </vt:lpstr>
      <vt:lpstr>Key Concepts &amp; Vocabulary (cont’d)</vt:lpstr>
      <vt:lpstr>PART 1: Lesson 1</vt:lpstr>
      <vt:lpstr>Lesson Objectives</vt:lpstr>
      <vt:lpstr>Actions with SmartHR Templates</vt:lpstr>
      <vt:lpstr>Available SmartHR Templates</vt:lpstr>
      <vt:lpstr>System Security by Template</vt:lpstr>
      <vt:lpstr>Template Transactions – System Process</vt:lpstr>
      <vt:lpstr>Focus of Template Transactions</vt:lpstr>
      <vt:lpstr>Position Control– Refresher  </vt:lpstr>
      <vt:lpstr>Navigating to Workforce Job Summary</vt:lpstr>
      <vt:lpstr>Workforce Job Summary</vt:lpstr>
      <vt:lpstr>Searching in Workforce Job Summary</vt:lpstr>
      <vt:lpstr>Workforce Job Summary  (cont’d)</vt:lpstr>
      <vt:lpstr>Workforce Job Sum VS. Person Org Sum</vt:lpstr>
      <vt:lpstr>Using Smart HR Templates</vt:lpstr>
      <vt:lpstr>Template Transaction User Guide</vt:lpstr>
      <vt:lpstr>Smart HR Transactions – Navigation</vt:lpstr>
      <vt:lpstr>Smart HR Transactions – Page</vt:lpstr>
      <vt:lpstr>Smart HR Transactions – Template Selection</vt:lpstr>
      <vt:lpstr>Contingent Workers (CWR) </vt:lpstr>
      <vt:lpstr>Contingent Workers – Examples </vt:lpstr>
      <vt:lpstr>Smart HR Transactions – Create Transaction</vt:lpstr>
      <vt:lpstr>Smart HR Transactions – Details</vt:lpstr>
      <vt:lpstr>Lesson Complete</vt:lpstr>
      <vt:lpstr>Lesson 1: Key Points</vt:lpstr>
      <vt:lpstr>Lesson Review</vt:lpstr>
      <vt:lpstr>Multiple Choice</vt:lpstr>
      <vt:lpstr>True or False</vt:lpstr>
      <vt:lpstr>Multiple Choice</vt:lpstr>
      <vt:lpstr>PART 1:  Lesson 2</vt:lpstr>
      <vt:lpstr>Lesson Objectives</vt:lpstr>
      <vt:lpstr>Person Org Summary &amp; Person Search Match</vt:lpstr>
      <vt:lpstr>Person Org. Summary Overview</vt:lpstr>
      <vt:lpstr>Person Organizational Summary</vt:lpstr>
      <vt:lpstr>Search/Match Overview</vt:lpstr>
      <vt:lpstr>Search/Match Page</vt:lpstr>
      <vt:lpstr>Full Hire – Key System Steps</vt:lpstr>
      <vt:lpstr>Finding a Vacant Position</vt:lpstr>
      <vt:lpstr>Changes to Position and Job FTE </vt:lpstr>
      <vt:lpstr>Full Hire – Overview</vt:lpstr>
      <vt:lpstr>Smart HR Transactions – Page</vt:lpstr>
      <vt:lpstr>Enter Transaction Details Page</vt:lpstr>
      <vt:lpstr>“Pre-Hire” Processing </vt:lpstr>
      <vt:lpstr>Pre-hire Requirements</vt:lpstr>
      <vt:lpstr>Enter Transaction Information Page</vt:lpstr>
      <vt:lpstr>BREAK TIME</vt:lpstr>
      <vt:lpstr>Personal Data Tab</vt:lpstr>
      <vt:lpstr>Full Hire Template – Personal Data Tab </vt:lpstr>
      <vt:lpstr>Full Hire Template – Personal Data Tab (cont’d)</vt:lpstr>
      <vt:lpstr>Job Data Tab</vt:lpstr>
      <vt:lpstr>Full Hire Template – Job Data Tab</vt:lpstr>
      <vt:lpstr>Full Hire Template – Job Data Tab (staff)</vt:lpstr>
      <vt:lpstr>Full Hire Template – Job Data Page (Acad.)</vt:lpstr>
      <vt:lpstr>Entering Compensation</vt:lpstr>
      <vt:lpstr>Compensation Details</vt:lpstr>
      <vt:lpstr>Salary Admin Plans &amp; Steps</vt:lpstr>
      <vt:lpstr>Pay Components – Comp. Frequency</vt:lpstr>
      <vt:lpstr>Negotiated Salary Trial Program (NSTP)</vt:lpstr>
      <vt:lpstr>Multiple Components of Pay (MCOP)</vt:lpstr>
      <vt:lpstr>Academic Contract Pay – Overview</vt:lpstr>
      <vt:lpstr>Contract Pay – Full Rate Sample</vt:lpstr>
      <vt:lpstr>Contract Pay – Prorated Sample</vt:lpstr>
      <vt:lpstr>Expected Job End Date</vt:lpstr>
      <vt:lpstr>Expected Job End Date</vt:lpstr>
      <vt:lpstr>Expected Job End Date Field – Staff</vt:lpstr>
      <vt:lpstr>Expected Job End Date – Academic</vt:lpstr>
      <vt:lpstr>Benefits Eligibility Overview</vt:lpstr>
      <vt:lpstr>Earnings Distribution Tab</vt:lpstr>
      <vt:lpstr>Job Earning Distribution Tab</vt:lpstr>
      <vt:lpstr>Job Earnings Distribution (cont’d)</vt:lpstr>
      <vt:lpstr>Additional Pay Tab</vt:lpstr>
      <vt:lpstr>Additional Pay &amp; Smart HR Templates</vt:lpstr>
      <vt:lpstr>Other Tabs</vt:lpstr>
      <vt:lpstr>Staff Template – Employee Experience</vt:lpstr>
      <vt:lpstr>Academic Template – Person Profile</vt:lpstr>
      <vt:lpstr>Onboarding / I-9 Verification</vt:lpstr>
      <vt:lpstr>Tracker &amp; I-9 - Overview</vt:lpstr>
      <vt:lpstr>I-9 Information in UCPath</vt:lpstr>
      <vt:lpstr>Central UCI Onboarding</vt:lpstr>
      <vt:lpstr>Happiest of Paths for I-9</vt:lpstr>
      <vt:lpstr>Additional Types of Hires</vt:lpstr>
      <vt:lpstr>Contingent Worker (CWR) Templates</vt:lpstr>
      <vt:lpstr>Templates – Additional Notes </vt:lpstr>
      <vt:lpstr>Instructor Demo UPK</vt:lpstr>
      <vt:lpstr>Lesson Complete</vt:lpstr>
      <vt:lpstr>Lesson Review</vt:lpstr>
      <vt:lpstr>Multiple Choice</vt:lpstr>
      <vt:lpstr>True or False</vt:lpstr>
      <vt:lpstr>True or False</vt:lpstr>
      <vt:lpstr>Fill-In the Blank</vt:lpstr>
      <vt:lpstr>PART 2</vt:lpstr>
      <vt:lpstr>Lesson Objectives</vt:lpstr>
      <vt:lpstr>Concurrent Hire - Overview</vt:lpstr>
      <vt:lpstr>Concurrent Hire Templates</vt:lpstr>
      <vt:lpstr>Concurrent Hire – Key System Steps</vt:lpstr>
      <vt:lpstr>Types of Concurrent Hires</vt:lpstr>
      <vt:lpstr>Multi-location Jobs </vt:lpstr>
      <vt:lpstr>Multi-location Jobs Process Overview </vt:lpstr>
      <vt:lpstr>Multi-Location Agreement Form (MLA)</vt:lpstr>
      <vt:lpstr>PowerPoint Presentation</vt:lpstr>
      <vt:lpstr>Intra-location Concurrent Jobs </vt:lpstr>
      <vt:lpstr>Intra-location Concurrent Jobs – Process Overview  </vt:lpstr>
      <vt:lpstr>Concurrent Hire - FLSA Status Management  </vt:lpstr>
      <vt:lpstr>Concurrent Hires - Dual Employment </vt:lpstr>
      <vt:lpstr>Concurrent Hires – Additional Notes </vt:lpstr>
      <vt:lpstr>Smart HR Transactions Page</vt:lpstr>
      <vt:lpstr>Enter Transaction Details Page</vt:lpstr>
      <vt:lpstr>Enter Transaction Information Page</vt:lpstr>
      <vt:lpstr>Instructor Demo UPK</vt:lpstr>
      <vt:lpstr>Lesson Objectives</vt:lpstr>
      <vt:lpstr>AWE Approvals</vt:lpstr>
      <vt:lpstr>Location AWE Approver Options</vt:lpstr>
      <vt:lpstr>Ad-hoc Reviewers and Approvers</vt:lpstr>
      <vt:lpstr>AWE Notifications</vt:lpstr>
      <vt:lpstr>Viewing Transaction Status</vt:lpstr>
      <vt:lpstr>Transaction Status</vt:lpstr>
      <vt:lpstr>Option 1: SS Smart HR Transactions</vt:lpstr>
      <vt:lpstr>SS Smart HR Transactions Page</vt:lpstr>
      <vt:lpstr>Option 2: Transaction Status Page</vt:lpstr>
      <vt:lpstr>Transaction Status Page (cont’d)</vt:lpstr>
      <vt:lpstr>Cloning a Denied Template</vt:lpstr>
      <vt:lpstr>Clone a Template</vt:lpstr>
      <vt:lpstr>Clone Template  – Transaction Status Page</vt:lpstr>
      <vt:lpstr>Instructor Demo UPK</vt:lpstr>
      <vt:lpstr>Lesson Complete</vt:lpstr>
      <vt:lpstr>Lesson Review</vt:lpstr>
      <vt:lpstr>True or False</vt:lpstr>
      <vt:lpstr>Fill-In-The-Blank</vt:lpstr>
      <vt:lpstr>Lesson Completed</vt:lpstr>
      <vt:lpstr>Course Resources </vt:lpstr>
      <vt:lpstr>Reference Material for Review</vt:lpstr>
      <vt:lpstr>Course Summary</vt:lpstr>
      <vt:lpstr>Payroll Request E-078</vt:lpstr>
      <vt:lpstr>Additional UCPath Pages </vt:lpstr>
      <vt:lpstr>Where to Get Help</vt:lpstr>
      <vt:lpstr>Thank You!</vt:lpstr>
    </vt:vector>
  </TitlesOfParts>
  <Company>JGA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Transactions - Part 1</dc:title>
  <dc:creator>Joe Cladis</dc:creator>
  <cp:lastModifiedBy>Angel Rivera</cp:lastModifiedBy>
  <cp:revision>1855</cp:revision>
  <cp:lastPrinted>2019-05-30T21:53:29Z</cp:lastPrinted>
  <dcterms:created xsi:type="dcterms:W3CDTF">2012-04-23T23:06:05Z</dcterms:created>
  <dcterms:modified xsi:type="dcterms:W3CDTF">2020-08-20T13:02:16Z</dcterms:modified>
  <cp:category>NEW</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0x010100064A8420CC564B4B890708A4B957C9CC</vt:lpwstr>
  </property>
  <property fmtid="{D5CDD505-2E9C-101B-9397-08002B2CF9AE}" pid="3" name="ArticulateGUID">
    <vt:lpwstr>3F681B7F-43E5-4EDD-8C1F-E5F2AF45773B</vt:lpwstr>
  </property>
  <property fmtid="{D5CDD505-2E9C-101B-9397-08002B2CF9AE}" pid="4" name="ArticulatePath">
    <vt:lpwstr>BPG_workshops_ABS_S1_Intro_AWE_PosMan (001)</vt:lpwstr>
  </property>
</Properties>
</file>