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562" r:id="rId3"/>
    <p:sldId id="582" r:id="rId4"/>
    <p:sldId id="574" r:id="rId5"/>
    <p:sldId id="313" r:id="rId6"/>
    <p:sldId id="557" r:id="rId7"/>
    <p:sldId id="578" r:id="rId8"/>
    <p:sldId id="563" r:id="rId9"/>
    <p:sldId id="581" r:id="rId10"/>
    <p:sldId id="583" r:id="rId11"/>
    <p:sldId id="584" r:id="rId12"/>
    <p:sldId id="580" r:id="rId13"/>
    <p:sldId id="330" r:id="rId14"/>
    <p:sldId id="259" r:id="rId15"/>
    <p:sldId id="405"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20" autoAdjust="0"/>
    <p:restoredTop sz="94660"/>
  </p:normalViewPr>
  <p:slideViewPr>
    <p:cSldViewPr snapToGrid="0">
      <p:cViewPr varScale="1">
        <p:scale>
          <a:sx n="84" d="100"/>
          <a:sy n="84" d="100"/>
        </p:scale>
        <p:origin x="13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204261"/>
            <a:ext cx="9144000" cy="4776261"/>
          </a:xfrm>
          <a:prstGeom prst="rect">
            <a:avLst/>
          </a:prstGeom>
        </p:spPr>
      </p:pic>
      <p:sp>
        <p:nvSpPr>
          <p:cNvPr id="7" name="Rectangle 6"/>
          <p:cNvSpPr/>
          <p:nvPr userDrawn="1"/>
        </p:nvSpPr>
        <p:spPr>
          <a:xfrm>
            <a:off x="0" y="4572000"/>
            <a:ext cx="9144000" cy="2286000"/>
          </a:xfrm>
          <a:prstGeom prst="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0" y="4895250"/>
            <a:ext cx="9144000" cy="1325563"/>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custDataLst>
      <p:tags r:id="rId1"/>
    </p:custDataLst>
    <p:extLst>
      <p:ext uri="{BB962C8B-B14F-4D97-AF65-F5344CB8AC3E}">
        <p14:creationId xmlns:p14="http://schemas.microsoft.com/office/powerpoint/2010/main" val="12131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p:cNvCxnSpPr/>
          <p:nvPr userDrawn="1"/>
        </p:nvCxnSpPr>
        <p:spPr>
          <a:xfrm>
            <a:off x="226573" y="937645"/>
            <a:ext cx="8690867" cy="0"/>
          </a:xfrm>
          <a:prstGeom prst="line">
            <a:avLst/>
          </a:prstGeom>
          <a:ln w="28575">
            <a:solidFill>
              <a:srgbClr val="0064A4"/>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331532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out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60049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7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0" y="6525905"/>
            <a:ext cx="6779951" cy="216529"/>
          </a:xfrm>
          <a:prstGeom prst="rect">
            <a:avLst/>
          </a:prstGeom>
        </p:spPr>
      </p:pic>
    </p:spTree>
    <p:extLst>
      <p:ext uri="{BB962C8B-B14F-4D97-AF65-F5344CB8AC3E}">
        <p14:creationId xmlns:p14="http://schemas.microsoft.com/office/powerpoint/2010/main" val="116215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blue background">
    <p:bg>
      <p:bgPr>
        <a:solidFill>
          <a:srgbClr val="0064A4"/>
        </a:solidFill>
        <a:effectLst/>
      </p:bgPr>
    </p:bg>
    <p:spTree>
      <p:nvGrpSpPr>
        <p:cNvPr id="1" name=""/>
        <p:cNvGrpSpPr/>
        <p:nvPr/>
      </p:nvGrpSpPr>
      <p:grpSpPr>
        <a:xfrm>
          <a:off x="0" y="0"/>
          <a:ext cx="0" cy="0"/>
          <a:chOff x="0" y="0"/>
          <a:chExt cx="0" cy="0"/>
        </a:xfrm>
      </p:grpSpPr>
      <p:sp>
        <p:nvSpPr>
          <p:cNvPr id="5" name="Title 8"/>
          <p:cNvSpPr>
            <a:spLocks noGrp="1"/>
          </p:cNvSpPr>
          <p:nvPr>
            <p:ph type="title"/>
          </p:nvPr>
        </p:nvSpPr>
        <p:spPr>
          <a:xfrm>
            <a:off x="381276" y="242459"/>
            <a:ext cx="8412480" cy="906114"/>
          </a:xfrm>
        </p:spPr>
        <p:txBody>
          <a:bodyPr>
            <a:normAutofit/>
          </a:bodyPr>
          <a:lstStyle>
            <a:lvl1pPr>
              <a:defRPr sz="3600">
                <a:solidFill>
                  <a:schemeClr val="bg1"/>
                </a:solidFill>
              </a:defRPr>
            </a:lvl1pPr>
          </a:lstStyle>
          <a:p>
            <a:r>
              <a:rPr lang="en-US"/>
              <a:t>Click to edit Master title style</a:t>
            </a:r>
            <a:endParaRPr lang="en-US" dirty="0"/>
          </a:p>
        </p:txBody>
      </p:sp>
      <p:sp>
        <p:nvSpPr>
          <p:cNvPr id="6" name="Content Placeholder 12"/>
          <p:cNvSpPr>
            <a:spLocks noGrp="1"/>
          </p:cNvSpPr>
          <p:nvPr>
            <p:ph sz="quarter" idx="10"/>
          </p:nvPr>
        </p:nvSpPr>
        <p:spPr>
          <a:xfrm>
            <a:off x="381276" y="1301322"/>
            <a:ext cx="8412480" cy="4027146"/>
          </a:xfrm>
        </p:spPr>
        <p:txBody>
          <a:bodyPr>
            <a:normAutofit/>
          </a:bodyPr>
          <a:lstStyle>
            <a:lvl1pPr marL="0" indent="0">
              <a:buNone/>
              <a:defRPr sz="2400">
                <a:solidFill>
                  <a:schemeClr val="bg1"/>
                </a:solidFill>
              </a:defRPr>
            </a:lvl1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extLst>
      <p:ext uri="{BB962C8B-B14F-4D97-AF65-F5344CB8AC3E}">
        <p14:creationId xmlns:p14="http://schemas.microsoft.com/office/powerpoint/2010/main" val="120719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4A4"/>
        </a:solidFill>
        <a:effectLst/>
      </p:bgPr>
    </p:bg>
    <p:spTree>
      <p:nvGrpSpPr>
        <p:cNvPr id="1" name=""/>
        <p:cNvGrpSpPr/>
        <p:nvPr/>
      </p:nvGrpSpPr>
      <p:grpSpPr>
        <a:xfrm>
          <a:off x="0" y="0"/>
          <a:ext cx="0" cy="0"/>
          <a:chOff x="0" y="0"/>
          <a:chExt cx="0" cy="0"/>
        </a:xfrm>
      </p:grpSpPr>
      <p:sp>
        <p:nvSpPr>
          <p:cNvPr id="12" name="Title 8"/>
          <p:cNvSpPr>
            <a:spLocks noGrp="1"/>
          </p:cNvSpPr>
          <p:nvPr>
            <p:ph type="title"/>
          </p:nvPr>
        </p:nvSpPr>
        <p:spPr>
          <a:xfrm>
            <a:off x="1" y="377340"/>
            <a:ext cx="9144000" cy="4898849"/>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28" y="6431146"/>
            <a:ext cx="6779951" cy="216529"/>
          </a:xfrm>
          <a:prstGeom prst="rect">
            <a:avLst/>
          </a:prstGeom>
        </p:spPr>
      </p:pic>
    </p:spTree>
    <p:extLst>
      <p:ext uri="{BB962C8B-B14F-4D97-AF65-F5344CB8AC3E}">
        <p14:creationId xmlns:p14="http://schemas.microsoft.com/office/powerpoint/2010/main" val="327689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49323" y="1041400"/>
            <a:ext cx="8627723" cy="2387600"/>
          </a:xfrm>
          <a:prstGeom prst="rect">
            <a:avLst/>
          </a:prstGeom>
        </p:spPr>
        <p:txBody>
          <a:bodyPr anchor="b">
            <a:normAutofit/>
          </a:bodyPr>
          <a:lstStyle>
            <a:lvl1pPr algn="l">
              <a:defRPr sz="405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Title Slide</a:t>
            </a:r>
          </a:p>
        </p:txBody>
      </p:sp>
      <p:sp>
        <p:nvSpPr>
          <p:cNvPr id="3" name="Subtitle 2"/>
          <p:cNvSpPr>
            <a:spLocks noGrp="1"/>
          </p:cNvSpPr>
          <p:nvPr>
            <p:ph type="subTitle" idx="1" hasCustomPrompt="1"/>
          </p:nvPr>
        </p:nvSpPr>
        <p:spPr>
          <a:xfrm>
            <a:off x="372437" y="3642519"/>
            <a:ext cx="6858000" cy="1655762"/>
          </a:xfrm>
        </p:spPr>
        <p:txBody>
          <a:bodyPr>
            <a:normAutofit/>
          </a:bodyPr>
          <a:lstStyle>
            <a:lvl1pPr marL="0" indent="0" algn="l">
              <a:buNone/>
              <a:defRPr sz="1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Include Name, Title, Department and Date if Desired</a:t>
            </a:r>
          </a:p>
        </p:txBody>
      </p:sp>
      <p:grpSp>
        <p:nvGrpSpPr>
          <p:cNvPr id="6" name="Group 5"/>
          <p:cNvGrpSpPr/>
          <p:nvPr userDrawn="1"/>
        </p:nvGrpSpPr>
        <p:grpSpPr>
          <a:xfrm>
            <a:off x="96077" y="5088835"/>
            <a:ext cx="3470085" cy="1623368"/>
            <a:chOff x="279175" y="5154627"/>
            <a:chExt cx="4817611" cy="1708651"/>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l="19945"/>
            <a:stretch/>
          </p:blipFill>
          <p:spPr>
            <a:xfrm>
              <a:off x="1722792" y="5878610"/>
              <a:ext cx="3373994" cy="291615"/>
            </a:xfrm>
            <a:prstGeom prst="rect">
              <a:avLst/>
            </a:prstGeom>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9175" y="5154627"/>
              <a:ext cx="1708651" cy="1708651"/>
            </a:xfrm>
            <a:prstGeom prst="rect">
              <a:avLst/>
            </a:prstGeom>
          </p:spPr>
        </p:pic>
      </p:grpSp>
    </p:spTree>
    <p:extLst>
      <p:ext uri="{BB962C8B-B14F-4D97-AF65-F5344CB8AC3E}">
        <p14:creationId xmlns:p14="http://schemas.microsoft.com/office/powerpoint/2010/main" val="46713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a:xfrm>
            <a:off x="8840360" y="6527308"/>
            <a:ext cx="303641" cy="365125"/>
          </a:xfrm>
          <a:prstGeom prst="rect">
            <a:avLst/>
          </a:prstGeom>
        </p:spPr>
        <p:txBody>
          <a:bodyPr/>
          <a:lstStyle/>
          <a:p>
            <a:fld id="{07297065-12DB-4451-8B30-EBF38A6018EA}" type="slidenum">
              <a:rPr lang="en-US" smtClean="0"/>
              <a:t>‹#›</a:t>
            </a:fld>
            <a:endParaRPr lang="en-US" dirty="0"/>
          </a:p>
        </p:txBody>
      </p:sp>
      <p:sp>
        <p:nvSpPr>
          <p:cNvPr id="9" name="Title 8"/>
          <p:cNvSpPr>
            <a:spLocks noGrp="1"/>
          </p:cNvSpPr>
          <p:nvPr>
            <p:ph type="title"/>
          </p:nvPr>
        </p:nvSpPr>
        <p:spPr/>
        <p:txBody>
          <a:bodyPr/>
          <a:lstStyle/>
          <a:p>
            <a:r>
              <a:rPr lang="en-US" dirty="0"/>
              <a:t>Click to edit Master title style</a:t>
            </a:r>
          </a:p>
        </p:txBody>
      </p:sp>
      <p:sp>
        <p:nvSpPr>
          <p:cNvPr id="10" name="Text Placeholder 2"/>
          <p:cNvSpPr>
            <a:spLocks noGrp="1"/>
          </p:cNvSpPr>
          <p:nvPr>
            <p:ph idx="1"/>
          </p:nvPr>
        </p:nvSpPr>
        <p:spPr>
          <a:xfrm>
            <a:off x="473528" y="1157511"/>
            <a:ext cx="7886700" cy="5010573"/>
          </a:xfrm>
          <a:prstGeom prst="rect">
            <a:avLst/>
          </a:prstGeom>
        </p:spPr>
        <p:txBody>
          <a:bodyPr vert="horz" lIns="91440" tIns="45720" rIns="91440" bIns="45720" rtlCol="0">
            <a:normAutofit/>
          </a:bodyPr>
          <a:lstStyle>
            <a:lvl1pPr>
              <a:defRPr>
                <a:solidFill>
                  <a:srgbClr val="0064A4"/>
                </a:solidFill>
              </a:defRPr>
            </a:lvl1pPr>
            <a:lvl2pPr marL="514337" indent="-171446">
              <a:buFont typeface="Wingdings" panose="05000000000000000000" pitchFamily="2" charset="2"/>
              <a:buChar char="§"/>
              <a:defRPr>
                <a:solidFill>
                  <a:schemeClr val="bg1">
                    <a:lumMod val="50000"/>
                  </a:schemeClr>
                </a:solidFill>
              </a:defRPr>
            </a:lvl2pPr>
            <a:lvl3pPr marL="857228" indent="-171446">
              <a:buFont typeface="Wingdings" panose="05000000000000000000" pitchFamily="2" charset="2"/>
              <a:buChar char="§"/>
              <a:defRPr>
                <a:solidFill>
                  <a:schemeClr val="bg1">
                    <a:lumMod val="50000"/>
                  </a:schemeClr>
                </a:solidFill>
              </a:defRPr>
            </a:lvl3pPr>
            <a:lvl4pPr marL="1200120" indent="-171446">
              <a:buFont typeface="Wingdings" panose="05000000000000000000" pitchFamily="2" charset="2"/>
              <a:buChar char="§"/>
              <a:defRPr>
                <a:solidFill>
                  <a:schemeClr val="bg1">
                    <a:lumMod val="50000"/>
                  </a:schemeClr>
                </a:solidFill>
              </a:defRPr>
            </a:lvl4pPr>
            <a:lvl5pPr marL="1543012" indent="-171446">
              <a:buFont typeface="Wingdings" panose="05000000000000000000" pitchFamily="2" charset="2"/>
              <a:buChar char="§"/>
              <a:defRPr>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237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7" y="1208603"/>
            <a:ext cx="3886200" cy="5130557"/>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08598"/>
            <a:ext cx="3886200" cy="5110009"/>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2"/>
          </p:nvPr>
        </p:nvSpPr>
        <p:spPr>
          <a:xfrm>
            <a:off x="8840360" y="6527308"/>
            <a:ext cx="303641" cy="365125"/>
          </a:xfrm>
          <a:prstGeom prst="rect">
            <a:avLst/>
          </a:prstGeom>
        </p:spPr>
        <p:txBody>
          <a:bodyPr/>
          <a:lstStyle/>
          <a:p>
            <a:fld id="{07297065-12DB-4451-8B30-EBF38A6018EA}"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064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6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6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6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spTree>
    <p:extLst>
      <p:ext uri="{BB962C8B-B14F-4D97-AF65-F5344CB8AC3E}">
        <p14:creationId xmlns:p14="http://schemas.microsoft.com/office/powerpoint/2010/main" val="662079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3.xml"/><Relationship Id="rId4" Type="http://schemas.openxmlformats.org/officeDocument/2006/relationships/hyperlink" Target="https://blog.edmentum.com/teacher-tools-11-free-resources-support-online-teaching-and-learni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hyperlink" Target="https://blog.edmentum.com/teacher-tools-11-free-resources-support-online-teaching-and-learnin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ucpath.universityofcalifornia.edu/" TargetMode="Externa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Tips &amp; Lessons Learned</a:t>
            </a:r>
            <a:br>
              <a:rPr lang="en-US" dirty="0"/>
            </a:br>
            <a:r>
              <a:rPr lang="en-US" dirty="0"/>
              <a:t>November 30, 2021 </a:t>
            </a:r>
          </a:p>
        </p:txBody>
      </p:sp>
    </p:spTree>
    <p:custDataLst>
      <p:tags r:id="rId1"/>
    </p:custDataLst>
    <p:extLst>
      <p:ext uri="{BB962C8B-B14F-4D97-AF65-F5344CB8AC3E}">
        <p14:creationId xmlns:p14="http://schemas.microsoft.com/office/powerpoint/2010/main" val="175691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182D-8C4A-4AB9-8222-25731E984BF6}"/>
              </a:ext>
            </a:extLst>
          </p:cNvPr>
          <p:cNvSpPr>
            <a:spLocks noGrp="1"/>
          </p:cNvSpPr>
          <p:nvPr>
            <p:ph type="title"/>
          </p:nvPr>
        </p:nvSpPr>
        <p:spPr/>
        <p:txBody>
          <a:bodyPr/>
          <a:lstStyle/>
          <a:p>
            <a:r>
              <a:rPr lang="en-US" dirty="0"/>
              <a:t>Monitor Employee Roster Report</a:t>
            </a:r>
          </a:p>
        </p:txBody>
      </p:sp>
      <p:sp>
        <p:nvSpPr>
          <p:cNvPr id="3" name="Content Placeholder 2">
            <a:extLst>
              <a:ext uri="{FF2B5EF4-FFF2-40B4-BE49-F238E27FC236}">
                <a16:creationId xmlns:a16="http://schemas.microsoft.com/office/drawing/2014/main" id="{89E12D0C-2E11-4BED-B4BE-1146D379D57B}"/>
              </a:ext>
            </a:extLst>
          </p:cNvPr>
          <p:cNvSpPr>
            <a:spLocks noGrp="1"/>
          </p:cNvSpPr>
          <p:nvPr>
            <p:ph idx="1"/>
          </p:nvPr>
        </p:nvSpPr>
        <p:spPr/>
        <p:txBody>
          <a:bodyPr>
            <a:normAutofit/>
          </a:bodyPr>
          <a:lstStyle/>
          <a:p>
            <a:r>
              <a:rPr lang="en-US" sz="2800" dirty="0"/>
              <a:t>Use the Cognos </a:t>
            </a:r>
            <a:r>
              <a:rPr lang="en-US" sz="2800" b="1" dirty="0"/>
              <a:t>Employee Roster Report </a:t>
            </a:r>
            <a:r>
              <a:rPr lang="en-US" sz="2800" dirty="0"/>
              <a:t>to view full list of employees in your Dept. / School with upcoming expected job end dates.</a:t>
            </a:r>
          </a:p>
          <a:p>
            <a:endParaRPr lang="en-US" sz="1600" dirty="0"/>
          </a:p>
          <a:p>
            <a:r>
              <a:rPr lang="en-US" sz="2800" b="1" u="sng" dirty="0"/>
              <a:t>Tips:</a:t>
            </a:r>
          </a:p>
          <a:p>
            <a:pPr marL="457200" indent="-457200">
              <a:buAutoNum type="arabicPeriod"/>
            </a:pPr>
            <a:r>
              <a:rPr lang="en-US" dirty="0"/>
              <a:t>Identify the type of employees you want to view (Staff, Acad., Union, etc.)</a:t>
            </a:r>
          </a:p>
          <a:p>
            <a:pPr marL="457200" indent="-457200">
              <a:buAutoNum type="arabicPeriod"/>
            </a:pPr>
            <a:r>
              <a:rPr lang="en-US" dirty="0"/>
              <a:t>Select Customize columns</a:t>
            </a:r>
          </a:p>
          <a:p>
            <a:pPr marL="1142983" lvl="1" indent="-457200"/>
            <a:r>
              <a:rPr lang="en-US" dirty="0"/>
              <a:t>Be sure to include </a:t>
            </a:r>
            <a:r>
              <a:rPr lang="en-US" b="1" dirty="0"/>
              <a:t>“Expected End Date”</a:t>
            </a:r>
          </a:p>
          <a:p>
            <a:pPr marL="457200" indent="-457200"/>
            <a:r>
              <a:rPr lang="en-US" b="1" dirty="0"/>
              <a:t>3. </a:t>
            </a:r>
            <a:r>
              <a:rPr lang="en-US" dirty="0"/>
              <a:t>Run report after desired data columns are selected.</a:t>
            </a:r>
          </a:p>
        </p:txBody>
      </p:sp>
      <p:sp>
        <p:nvSpPr>
          <p:cNvPr id="4" name="Slide Number Placeholder 3">
            <a:extLst>
              <a:ext uri="{FF2B5EF4-FFF2-40B4-BE49-F238E27FC236}">
                <a16:creationId xmlns:a16="http://schemas.microsoft.com/office/drawing/2014/main" id="{8F0F753F-D3BF-4546-A1AE-24BFAD45B2F9}"/>
              </a:ext>
            </a:extLst>
          </p:cNvPr>
          <p:cNvSpPr>
            <a:spLocks noGrp="1"/>
          </p:cNvSpPr>
          <p:nvPr>
            <p:ph type="sldNum" sz="quarter" idx="4"/>
          </p:nvPr>
        </p:nvSpPr>
        <p:spPr/>
        <p:txBody>
          <a:bodyPr/>
          <a:lstStyle/>
          <a:p>
            <a:fld id="{3C842EA4-F715-4656-A625-1238D78B36EB}" type="slidenum">
              <a:rPr lang="en-US" smtClean="0"/>
              <a:t>10</a:t>
            </a:fld>
            <a:endParaRPr lang="en-US"/>
          </a:p>
        </p:txBody>
      </p:sp>
    </p:spTree>
    <p:custDataLst>
      <p:tags r:id="rId1"/>
    </p:custDataLst>
    <p:extLst>
      <p:ext uri="{BB962C8B-B14F-4D97-AF65-F5344CB8AC3E}">
        <p14:creationId xmlns:p14="http://schemas.microsoft.com/office/powerpoint/2010/main" val="518587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4CEC9-424B-499B-ADDF-FB5DF6DCED3A}"/>
              </a:ext>
            </a:extLst>
          </p:cNvPr>
          <p:cNvSpPr>
            <a:spLocks noGrp="1"/>
          </p:cNvSpPr>
          <p:nvPr>
            <p:ph type="title"/>
          </p:nvPr>
        </p:nvSpPr>
        <p:spPr/>
        <p:txBody>
          <a:bodyPr/>
          <a:lstStyle/>
          <a:p>
            <a:r>
              <a:rPr lang="en-US" dirty="0"/>
              <a:t>Filtering Report</a:t>
            </a:r>
          </a:p>
        </p:txBody>
      </p:sp>
      <p:sp>
        <p:nvSpPr>
          <p:cNvPr id="4" name="Slide Number Placeholder 3">
            <a:extLst>
              <a:ext uri="{FF2B5EF4-FFF2-40B4-BE49-F238E27FC236}">
                <a16:creationId xmlns:a16="http://schemas.microsoft.com/office/drawing/2014/main" id="{4663E4A6-E2D4-4DBF-905A-40422B3A933E}"/>
              </a:ext>
            </a:extLst>
          </p:cNvPr>
          <p:cNvSpPr>
            <a:spLocks noGrp="1"/>
          </p:cNvSpPr>
          <p:nvPr>
            <p:ph type="sldNum" sz="quarter" idx="4"/>
          </p:nvPr>
        </p:nvSpPr>
        <p:spPr/>
        <p:txBody>
          <a:bodyPr/>
          <a:lstStyle/>
          <a:p>
            <a:fld id="{3C842EA4-F715-4656-A625-1238D78B36EB}" type="slidenum">
              <a:rPr lang="en-US" smtClean="0"/>
              <a:t>11</a:t>
            </a:fld>
            <a:endParaRPr lang="en-US"/>
          </a:p>
        </p:txBody>
      </p:sp>
      <p:pic>
        <p:nvPicPr>
          <p:cNvPr id="5" name="Picture 2">
            <a:extLst>
              <a:ext uri="{FF2B5EF4-FFF2-40B4-BE49-F238E27FC236}">
                <a16:creationId xmlns:a16="http://schemas.microsoft.com/office/drawing/2014/main" id="{8C88FF04-AFB1-4001-8B8D-FBC3DCBF6A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86" y="1279703"/>
            <a:ext cx="8454580" cy="214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0D16F6FE-2614-4D90-9660-704475CF975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 r="45694"/>
          <a:stretch/>
        </p:blipFill>
        <p:spPr bwMode="auto">
          <a:xfrm>
            <a:off x="3197542" y="3472309"/>
            <a:ext cx="5249227" cy="276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rrow: Right 6">
            <a:extLst>
              <a:ext uri="{FF2B5EF4-FFF2-40B4-BE49-F238E27FC236}">
                <a16:creationId xmlns:a16="http://schemas.microsoft.com/office/drawing/2014/main" id="{1E6A1FB3-3E2D-4BAE-BB7E-F6367A70D086}"/>
              </a:ext>
            </a:extLst>
          </p:cNvPr>
          <p:cNvSpPr/>
          <p:nvPr/>
        </p:nvSpPr>
        <p:spPr>
          <a:xfrm>
            <a:off x="4572000" y="5556642"/>
            <a:ext cx="468630" cy="15956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37D37E3-2127-4A20-84E3-305D442A891D}"/>
              </a:ext>
            </a:extLst>
          </p:cNvPr>
          <p:cNvSpPr/>
          <p:nvPr/>
        </p:nvSpPr>
        <p:spPr>
          <a:xfrm>
            <a:off x="5143500" y="5534988"/>
            <a:ext cx="1165860" cy="2028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49027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12</a:t>
            </a:fld>
            <a:endParaRPr lang="en-US"/>
          </a:p>
        </p:txBody>
      </p:sp>
      <p:sp>
        <p:nvSpPr>
          <p:cNvPr id="6" name="Rectangle 5"/>
          <p:cNvSpPr/>
          <p:nvPr/>
        </p:nvSpPr>
        <p:spPr>
          <a:xfrm>
            <a:off x="0" y="0"/>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23672" y="1728133"/>
            <a:ext cx="4420716" cy="2883076"/>
          </a:xfrm>
          <a:prstGeom prst="rect">
            <a:avLst/>
          </a:prstGeom>
        </p:spPr>
      </p:pic>
    </p:spTree>
    <p:custDataLst>
      <p:tags r:id="rId1"/>
    </p:custDataLst>
    <p:extLst>
      <p:ext uri="{BB962C8B-B14F-4D97-AF65-F5344CB8AC3E}">
        <p14:creationId xmlns:p14="http://schemas.microsoft.com/office/powerpoint/2010/main" val="230042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3C842EA4-F715-4656-A625-1238D78B36EB}" type="slidenum">
              <a:rPr lang="en-US" smtClean="0"/>
              <a:t>13</a:t>
            </a:fld>
            <a:endParaRPr lang="en-US"/>
          </a:p>
        </p:txBody>
      </p:sp>
      <p:sp>
        <p:nvSpPr>
          <p:cNvPr id="6" name="Rectangle 5"/>
          <p:cNvSpPr/>
          <p:nvPr/>
        </p:nvSpPr>
        <p:spPr>
          <a:xfrm>
            <a:off x="1953238" y="2255946"/>
            <a:ext cx="5237524"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reflection blurRad="6350" stA="55000" endA="300" endPos="45500" dir="5400000" sy="-100000" algn="bl" rotWithShape="0"/>
                </a:effectLst>
              </a:rPr>
              <a:t>Did You Know?</a:t>
            </a:r>
          </a:p>
        </p:txBody>
      </p:sp>
      <p:pic>
        <p:nvPicPr>
          <p:cNvPr id="8" name="Picture 7" descr="Idea Free Stock Photo - Public Domain Pictur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3831" y="3531405"/>
            <a:ext cx="2396338" cy="2396338"/>
          </a:xfrm>
          <a:prstGeom prst="rect">
            <a:avLst/>
          </a:prstGeom>
        </p:spPr>
      </p:pic>
    </p:spTree>
    <p:custDataLst>
      <p:tags r:id="rId1"/>
    </p:custDataLst>
    <p:extLst>
      <p:ext uri="{BB962C8B-B14F-4D97-AF65-F5344CB8AC3E}">
        <p14:creationId xmlns:p14="http://schemas.microsoft.com/office/powerpoint/2010/main" val="138654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86" y="15438"/>
            <a:ext cx="8685832" cy="897987"/>
          </a:xfrm>
        </p:spPr>
        <p:txBody>
          <a:bodyPr/>
          <a:lstStyle/>
          <a:p>
            <a:r>
              <a:rPr lang="en-US" b="1" i="1" dirty="0"/>
              <a:t>Did You Know?</a:t>
            </a:r>
          </a:p>
        </p:txBody>
      </p:sp>
      <p:sp>
        <p:nvSpPr>
          <p:cNvPr id="4" name="Slide Number Placeholder 3"/>
          <p:cNvSpPr>
            <a:spLocks noGrp="1"/>
          </p:cNvSpPr>
          <p:nvPr>
            <p:ph type="sldNum" sz="quarter" idx="4"/>
          </p:nvPr>
        </p:nvSpPr>
        <p:spPr/>
        <p:txBody>
          <a:bodyPr/>
          <a:lstStyle/>
          <a:p>
            <a:fld id="{3C842EA4-F715-4656-A625-1238D78B36EB}" type="slidenum">
              <a:rPr lang="en-US" smtClean="0"/>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73150606"/>
              </p:ext>
            </p:extLst>
          </p:nvPr>
        </p:nvGraphicFramePr>
        <p:xfrm>
          <a:off x="685800" y="1111102"/>
          <a:ext cx="7916636" cy="4976191"/>
        </p:xfrm>
        <a:graphic>
          <a:graphicData uri="http://schemas.openxmlformats.org/drawingml/2006/table">
            <a:tbl>
              <a:tblPr/>
              <a:tblGrid>
                <a:gridCol w="7916636">
                  <a:extLst>
                    <a:ext uri="{9D8B030D-6E8A-4147-A177-3AD203B41FA5}">
                      <a16:colId xmlns:a16="http://schemas.microsoft.com/office/drawing/2014/main" val="3374899911"/>
                    </a:ext>
                  </a:extLst>
                </a:gridCol>
              </a:tblGrid>
              <a:tr h="4976191">
                <a:tc>
                  <a:txBody>
                    <a:bodyPr/>
                    <a:lstStyle/>
                    <a:p>
                      <a:pPr marL="0" marR="0">
                        <a:lnSpc>
                          <a:spcPct val="105000"/>
                        </a:lnSpc>
                        <a:spcBef>
                          <a:spcPts val="0"/>
                        </a:spcBef>
                        <a:spcAft>
                          <a:spcPts val="0"/>
                        </a:spcAft>
                      </a:pPr>
                      <a:r>
                        <a:rPr lang="en-US" sz="1800" dirty="0">
                          <a:effectLst/>
                          <a:latin typeface="Arial" panose="020B0604020202020204" pitchFamily="34" charset="0"/>
                          <a:ea typeface="Calibri" panose="020F0502020204030204" pitchFamily="34" charset="0"/>
                        </a:rPr>
                        <a:t>The concurrent hire template and the voluntary termination template must be used when transferring an employee from an academic to staff position or from a staff to academic position.</a:t>
                      </a:r>
                      <a:endParaRPr lang="en-US" sz="18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EMPL records can only contain the same classified indicators as the initial job that was used to establish that EMPL record. </a:t>
                      </a:r>
                      <a:endParaRPr lang="en-US" sz="1800"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rPr>
                        <a:t>Once a record is setup as staff, only staff jobs can be added to the record moving forward, and vice versa.  Once a record is setup as academic, only academic jobs can be added to that record moving forward. </a:t>
                      </a:r>
                      <a:endParaRPr lang="en-US" sz="18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This logic is built in to the templates – which is why there are staff and academic versions of the templates (UC_FULL_HIRE &amp; UC_FULL_HIRE_AC). </a:t>
                      </a:r>
                      <a:endParaRPr lang="en-US" sz="18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This is also the rationale for the “Transfer-Intra Location” reason code that is built in to the appropriate hire and termination templates.</a:t>
                      </a:r>
                      <a:endParaRPr lang="en-US" sz="1800" dirty="0">
                        <a:effectLst/>
                        <a:latin typeface="Calibri" panose="020F0502020204030204" pitchFamily="34" charset="0"/>
                        <a:ea typeface="Calibri" panose="020F0502020204030204" pitchFamily="34" charset="0"/>
                      </a:endParaRPr>
                    </a:p>
                  </a:txBody>
                  <a:tcPr marL="108585" marR="108585" marT="0" marB="0">
                    <a:lnL>
                      <a:noFill/>
                    </a:lnL>
                    <a:lnR>
                      <a:noFill/>
                    </a:lnR>
                    <a:lnT>
                      <a:noFill/>
                    </a:lnT>
                    <a:lnB>
                      <a:noFill/>
                    </a:lnB>
                  </a:tcPr>
                </a:tc>
                <a:extLst>
                  <a:ext uri="{0D108BD9-81ED-4DB2-BD59-A6C34878D82A}">
                    <a16:rowId xmlns:a16="http://schemas.microsoft.com/office/drawing/2014/main" val="3040468275"/>
                  </a:ext>
                </a:extLst>
              </a:tr>
            </a:tbl>
          </a:graphicData>
        </a:graphic>
      </p:graphicFrame>
    </p:spTree>
    <p:custDataLst>
      <p:tags r:id="rId1"/>
    </p:custDataLst>
    <p:extLst>
      <p:ext uri="{BB962C8B-B14F-4D97-AF65-F5344CB8AC3E}">
        <p14:creationId xmlns:p14="http://schemas.microsoft.com/office/powerpoint/2010/main" val="40536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140" y="1226129"/>
            <a:ext cx="6406817" cy="4271211"/>
          </a:xfrm>
          <a:prstGeom prst="rect">
            <a:avLst/>
          </a:prstGeom>
        </p:spPr>
      </p:pic>
      <p:pic>
        <p:nvPicPr>
          <p:cNvPr id="5" name="Picture 4" descr="Illustration gratuite: Point D'Exclamation, Question - Image gratuite sur Pixabay - 5077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754" y="1378703"/>
            <a:ext cx="1756405" cy="1983031"/>
          </a:xfrm>
          <a:prstGeom prst="rect">
            <a:avLst/>
          </a:prstGeom>
        </p:spPr>
      </p:pic>
    </p:spTree>
    <p:custDataLst>
      <p:tags r:id="rId1"/>
    </p:custDataLst>
    <p:extLst>
      <p:ext uri="{BB962C8B-B14F-4D97-AF65-F5344CB8AC3E}">
        <p14:creationId xmlns:p14="http://schemas.microsoft.com/office/powerpoint/2010/main" val="403158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a:t>
            </a:r>
          </a:p>
        </p:txBody>
      </p:sp>
      <p:sp>
        <p:nvSpPr>
          <p:cNvPr id="3" name="Content Placeholder 2"/>
          <p:cNvSpPr>
            <a:spLocks noGrp="1"/>
          </p:cNvSpPr>
          <p:nvPr>
            <p:ph idx="1"/>
          </p:nvPr>
        </p:nvSpPr>
        <p:spPr>
          <a:xfrm>
            <a:off x="229086" y="1203170"/>
            <a:ext cx="8685832" cy="5133282"/>
          </a:xfrm>
        </p:spPr>
        <p:txBody>
          <a:bodyPr>
            <a:normAutofit/>
          </a:bodyPr>
          <a:lstStyle/>
          <a:p>
            <a:r>
              <a:rPr lang="en-US" sz="2600" b="1" dirty="0">
                <a:solidFill>
                  <a:schemeClr val="accent4"/>
                </a:solidFill>
              </a:rPr>
              <a:t>Upcoming Deadlines  </a:t>
            </a:r>
            <a:endParaRPr lang="en-US" sz="2600" dirty="0"/>
          </a:p>
          <a:p>
            <a:pPr marL="342900" indent="-342900"/>
            <a:r>
              <a:rPr lang="en-US" i="1" dirty="0"/>
              <a:t>BW Transaction Deadline 12/9 at 3pm (for templates, extended absences, etc.)</a:t>
            </a:r>
          </a:p>
          <a:p>
            <a:pPr marL="342900" indent="-342900"/>
            <a:r>
              <a:rPr lang="en-US" i="1" dirty="0"/>
              <a:t>BW </a:t>
            </a:r>
            <a:r>
              <a:rPr lang="en-US" b="1" i="1" dirty="0"/>
              <a:t>PayPath</a:t>
            </a:r>
            <a:r>
              <a:rPr lang="en-US" i="1" dirty="0"/>
              <a:t> deadline: Today </a:t>
            </a:r>
            <a:r>
              <a:rPr lang="en-US" b="1" i="1" dirty="0">
                <a:solidFill>
                  <a:srgbClr val="0064A4"/>
                </a:solidFill>
              </a:rPr>
              <a:t>11/30</a:t>
            </a:r>
            <a:r>
              <a:rPr lang="en-US" i="1" dirty="0">
                <a:solidFill>
                  <a:srgbClr val="0064A4"/>
                </a:solidFill>
              </a:rPr>
              <a:t> </a:t>
            </a:r>
            <a:r>
              <a:rPr lang="en-US" b="1" i="1" dirty="0">
                <a:solidFill>
                  <a:srgbClr val="0064A4"/>
                </a:solidFill>
              </a:rPr>
              <a:t>5pm</a:t>
            </a:r>
            <a:r>
              <a:rPr lang="en-US" i="1" dirty="0">
                <a:solidFill>
                  <a:srgbClr val="0064A4"/>
                </a:solidFill>
              </a:rPr>
              <a:t> – blackout through Friday </a:t>
            </a:r>
            <a:r>
              <a:rPr lang="en-US" b="1" i="1" dirty="0">
                <a:solidFill>
                  <a:srgbClr val="0064A4"/>
                </a:solidFill>
              </a:rPr>
              <a:t>12/3 6am</a:t>
            </a:r>
          </a:p>
          <a:p>
            <a:pPr marL="1028683" lvl="1" indent="-342900"/>
            <a:endParaRPr lang="en-US" b="1" i="1" dirty="0"/>
          </a:p>
          <a:p>
            <a:pPr marL="342900" indent="-342900">
              <a:buFont typeface="Arial" panose="020B0604020202020204" pitchFamily="34" charset="0"/>
              <a:buChar char="•"/>
            </a:pPr>
            <a:r>
              <a:rPr lang="en-US" b="1" dirty="0">
                <a:highlight>
                  <a:srgbClr val="FFFF00"/>
                </a:highlight>
              </a:rPr>
              <a:t>MO Transaction </a:t>
            </a:r>
            <a:r>
              <a:rPr lang="en-US" dirty="0">
                <a:highlight>
                  <a:srgbClr val="FFFF00"/>
                </a:highlight>
              </a:rPr>
              <a:t>deadline: </a:t>
            </a:r>
            <a:r>
              <a:rPr lang="en-US" b="1" i="1" dirty="0">
                <a:solidFill>
                  <a:srgbClr val="0064A4"/>
                </a:solidFill>
                <a:highlight>
                  <a:srgbClr val="FFFF00"/>
                </a:highlight>
              </a:rPr>
              <a:t>12/20 at 3pm </a:t>
            </a:r>
            <a:r>
              <a:rPr lang="en-US" b="1" i="1" dirty="0">
                <a:solidFill>
                  <a:srgbClr val="0064A4"/>
                </a:solidFill>
              </a:rPr>
              <a:t>(</a:t>
            </a:r>
            <a:r>
              <a:rPr lang="en-US" i="1" dirty="0">
                <a:solidFill>
                  <a:srgbClr val="0064A4"/>
                </a:solidFill>
              </a:rPr>
              <a:t>for templates, extended absences leaves, etc.)</a:t>
            </a:r>
          </a:p>
          <a:p>
            <a:pPr marL="1028683" lvl="1" indent="-342900"/>
            <a:r>
              <a:rPr lang="en-US" sz="2400" i="1" dirty="0"/>
              <a:t>MO PayPath deadline: </a:t>
            </a:r>
            <a:r>
              <a:rPr lang="en-US" sz="2400" i="1" dirty="0">
                <a:solidFill>
                  <a:srgbClr val="0064A4"/>
                </a:solidFill>
              </a:rPr>
              <a:t>12/27 (5pm) - blackout until Mon. 12/30 6am</a:t>
            </a:r>
          </a:p>
          <a:p>
            <a:pPr>
              <a:buClr>
                <a:schemeClr val="accent6"/>
              </a:buClr>
            </a:pPr>
            <a:r>
              <a:rPr lang="en-US" b="1" dirty="0"/>
              <a:t> </a:t>
            </a:r>
          </a:p>
          <a:p>
            <a:pPr lvl="1" indent="0">
              <a:buNone/>
            </a:pPr>
            <a:endParaRPr lang="en-US" i="1"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custDataLst>
      <p:tags r:id="rId1"/>
    </p:custDataLst>
    <p:extLst>
      <p:ext uri="{BB962C8B-B14F-4D97-AF65-F5344CB8AC3E}">
        <p14:creationId xmlns:p14="http://schemas.microsoft.com/office/powerpoint/2010/main" val="62875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II</a:t>
            </a:r>
          </a:p>
        </p:txBody>
      </p:sp>
      <p:sp>
        <p:nvSpPr>
          <p:cNvPr id="3" name="Content Placeholder 2"/>
          <p:cNvSpPr>
            <a:spLocks noGrp="1"/>
          </p:cNvSpPr>
          <p:nvPr>
            <p:ph idx="1"/>
          </p:nvPr>
        </p:nvSpPr>
        <p:spPr/>
        <p:txBody>
          <a:bodyPr>
            <a:normAutofit/>
          </a:bodyPr>
          <a:lstStyle/>
          <a:p>
            <a:r>
              <a:rPr lang="en-US" b="1" dirty="0"/>
              <a:t>Grad Division deadlines for Fee Remission </a:t>
            </a:r>
            <a:r>
              <a:rPr lang="en-US" dirty="0"/>
              <a:t>for the Winter Quarter</a:t>
            </a:r>
          </a:p>
          <a:p>
            <a:r>
              <a:rPr lang="en-US" dirty="0"/>
              <a:t>  </a:t>
            </a:r>
          </a:p>
          <a:p>
            <a:r>
              <a:rPr lang="en-US" b="1" dirty="0"/>
              <a:t>Dec. 1 – Deadline to input student positions into UCPath </a:t>
            </a:r>
            <a:r>
              <a:rPr lang="en-US" dirty="0"/>
              <a:t>including returns from SWB.  This is estimation of when needed to ensure that processed in time to meet fee remission deadline.  </a:t>
            </a:r>
          </a:p>
          <a:p>
            <a:r>
              <a:rPr lang="en-US" dirty="0"/>
              <a:t>Currently the Path Center has been processing 4-5 business days after UCI approval. </a:t>
            </a:r>
          </a:p>
          <a:p>
            <a:r>
              <a:rPr lang="en-US" b="1" dirty="0"/>
              <a:t>Dec. 15- Fee payment deadline </a:t>
            </a:r>
            <a:r>
              <a:rPr lang="en-US" dirty="0"/>
              <a:t>for Winter Quarter.  </a:t>
            </a:r>
          </a:p>
          <a:p>
            <a:r>
              <a:rPr lang="en-US" dirty="0"/>
              <a:t>Mass Pay Path can still be used for new SWB for Winter quarter, but if returning from SWB for Winter quarter will need to be done outside Mass transaction.</a:t>
            </a:r>
          </a:p>
        </p:txBody>
      </p:sp>
      <p:sp>
        <p:nvSpPr>
          <p:cNvPr id="4" name="Slide Number Placeholder 3"/>
          <p:cNvSpPr>
            <a:spLocks noGrp="1"/>
          </p:cNvSpPr>
          <p:nvPr>
            <p:ph type="sldNum" sz="quarter" idx="4"/>
          </p:nvPr>
        </p:nvSpPr>
        <p:spPr/>
        <p:txBody>
          <a:bodyPr/>
          <a:lstStyle/>
          <a:p>
            <a:fld id="{3C842EA4-F715-4656-A625-1238D78B36EB}" type="slidenum">
              <a:rPr lang="en-US" smtClean="0"/>
              <a:t>3</a:t>
            </a:fld>
            <a:endParaRPr lang="en-US"/>
          </a:p>
        </p:txBody>
      </p:sp>
    </p:spTree>
    <p:extLst>
      <p:ext uri="{BB962C8B-B14F-4D97-AF65-F5344CB8AC3E}">
        <p14:creationId xmlns:p14="http://schemas.microsoft.com/office/powerpoint/2010/main" val="174178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Training Tips Meetings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December 7 </a:t>
            </a:r>
          </a:p>
          <a:p>
            <a:pPr marL="342900" indent="-342900">
              <a:buFont typeface="Arial" panose="020B0604020202020204" pitchFamily="34" charset="0"/>
              <a:buChar char="•"/>
            </a:pPr>
            <a:r>
              <a:rPr lang="en-US" dirty="0"/>
              <a:t>December 21 </a:t>
            </a:r>
          </a:p>
          <a:p>
            <a:pPr marL="342900" indent="-342900">
              <a:buFont typeface="Arial" panose="020B0604020202020204" pitchFamily="34" charset="0"/>
              <a:buChar char="•"/>
            </a:pPr>
            <a:r>
              <a:rPr lang="en-US" dirty="0"/>
              <a:t>January 11</a:t>
            </a:r>
          </a:p>
          <a:p>
            <a:pPr marL="342900" indent="-342900">
              <a:buFont typeface="Arial" panose="020B0604020202020204" pitchFamily="34" charset="0"/>
              <a:buChar char="•"/>
            </a:pPr>
            <a:r>
              <a:rPr lang="en-US" dirty="0"/>
              <a:t>January 25</a:t>
            </a:r>
          </a:p>
        </p:txBody>
      </p:sp>
      <p:sp>
        <p:nvSpPr>
          <p:cNvPr id="4" name="Slide Number Placeholder 3"/>
          <p:cNvSpPr>
            <a:spLocks noGrp="1"/>
          </p:cNvSpPr>
          <p:nvPr>
            <p:ph type="sldNum" sz="quarter" idx="4"/>
          </p:nvPr>
        </p:nvSpPr>
        <p:spPr/>
        <p:txBody>
          <a:bodyPr/>
          <a:lstStyle/>
          <a:p>
            <a:fld id="{3C842EA4-F715-4656-A625-1238D78B36EB}" type="slidenum">
              <a:rPr lang="en-US" smtClean="0"/>
              <a:t>4</a:t>
            </a:fld>
            <a:endParaRPr lang="en-US"/>
          </a:p>
        </p:txBody>
      </p:sp>
    </p:spTree>
    <p:custDataLst>
      <p:tags r:id="rId1"/>
    </p:custDataLst>
    <p:extLst>
      <p:ext uri="{BB962C8B-B14F-4D97-AF65-F5344CB8AC3E}">
        <p14:creationId xmlns:p14="http://schemas.microsoft.com/office/powerpoint/2010/main" val="272745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Agenda</a:t>
            </a:r>
          </a:p>
        </p:txBody>
      </p:sp>
      <p:sp>
        <p:nvSpPr>
          <p:cNvPr id="3" name="Content Placeholder 2"/>
          <p:cNvSpPr>
            <a:spLocks noGrp="1"/>
          </p:cNvSpPr>
          <p:nvPr>
            <p:ph idx="1"/>
          </p:nvPr>
        </p:nvSpPr>
        <p:spPr/>
        <p:txBody>
          <a:bodyPr/>
          <a:lstStyle/>
          <a:p>
            <a:endParaRPr lang="en-US" dirty="0"/>
          </a:p>
          <a:p>
            <a:endParaRPr lang="en-US" dirty="0"/>
          </a:p>
        </p:txBody>
      </p:sp>
      <p:pic>
        <p:nvPicPr>
          <p:cNvPr id="13" name="Picture 12" descr="Do You Have an Agend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2140">
            <a:off x="7038363" y="4486728"/>
            <a:ext cx="1727020" cy="1639516"/>
          </a:xfrm>
          <a:prstGeom prst="rect">
            <a:avLst/>
          </a:prstGeom>
        </p:spPr>
      </p:pic>
      <p:sp>
        <p:nvSpPr>
          <p:cNvPr id="4" name="TextBox 3"/>
          <p:cNvSpPr txBox="1"/>
          <p:nvPr/>
        </p:nvSpPr>
        <p:spPr>
          <a:xfrm>
            <a:off x="718457" y="1480457"/>
            <a:ext cx="7577888" cy="2062103"/>
          </a:xfrm>
          <a:prstGeom prst="rect">
            <a:avLst/>
          </a:prstGeom>
          <a:noFill/>
        </p:spPr>
        <p:txBody>
          <a:bodyPr wrap="square" rtlCol="0">
            <a:spAutoFit/>
          </a:bodyPr>
          <a:lstStyle/>
          <a:p>
            <a:pPr marL="285750" indent="-285750">
              <a:buFont typeface="Wingdings" panose="05000000000000000000" pitchFamily="2" charset="2"/>
              <a:buChar char="Ø"/>
            </a:pPr>
            <a:endParaRPr lang="en-US" sz="3200" dirty="0"/>
          </a:p>
          <a:p>
            <a:pPr marL="285750" indent="-285750">
              <a:buFont typeface="Wingdings" panose="05000000000000000000" pitchFamily="2" charset="2"/>
              <a:buChar char="Ø"/>
            </a:pPr>
            <a:r>
              <a:rPr lang="en-US" sz="3200" dirty="0"/>
              <a:t>Year-End Reminders</a:t>
            </a:r>
          </a:p>
          <a:p>
            <a:pPr marL="285750" indent="-285750">
              <a:buFont typeface="Wingdings" panose="05000000000000000000" pitchFamily="2" charset="2"/>
              <a:buChar char="Ø"/>
            </a:pPr>
            <a:r>
              <a:rPr lang="en-US" sz="3200" dirty="0"/>
              <a:t>Q&amp;A</a:t>
            </a:r>
          </a:p>
          <a:p>
            <a:pPr marL="285750" indent="-285750">
              <a:buFont typeface="Wingdings" panose="05000000000000000000" pitchFamily="2" charset="2"/>
              <a:buChar char="Ø"/>
            </a:pPr>
            <a:endParaRPr lang="en-US" sz="3200" dirty="0"/>
          </a:p>
        </p:txBody>
      </p:sp>
    </p:spTree>
    <p:custDataLst>
      <p:tags r:id="rId1"/>
    </p:custDataLst>
    <p:extLst>
      <p:ext uri="{BB962C8B-B14F-4D97-AF65-F5344CB8AC3E}">
        <p14:creationId xmlns:p14="http://schemas.microsoft.com/office/powerpoint/2010/main" val="190295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C842EA4-F715-4656-A625-1238D78B36EB}" type="slidenum">
              <a:rPr lang="en-US" smtClean="0"/>
              <a:t>6</a:t>
            </a:fld>
            <a:endParaRPr lang="en-US"/>
          </a:p>
        </p:txBody>
      </p:sp>
      <p:sp>
        <p:nvSpPr>
          <p:cNvPr id="6" name="Rectangle 5"/>
          <p:cNvSpPr/>
          <p:nvPr/>
        </p:nvSpPr>
        <p:spPr>
          <a:xfrm>
            <a:off x="0" y="0"/>
            <a:ext cx="4586118" cy="6382052"/>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Year-End Reminders</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23672" y="1728133"/>
            <a:ext cx="4420716" cy="2883076"/>
          </a:xfrm>
          <a:prstGeom prst="rect">
            <a:avLst/>
          </a:prstGeom>
        </p:spPr>
      </p:pic>
    </p:spTree>
    <p:custDataLst>
      <p:tags r:id="rId1"/>
    </p:custDataLst>
    <p:extLst>
      <p:ext uri="{BB962C8B-B14F-4D97-AF65-F5344CB8AC3E}">
        <p14:creationId xmlns:p14="http://schemas.microsoft.com/office/powerpoint/2010/main" val="39973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Year-End Reminders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Overpayments- </a:t>
            </a:r>
            <a:r>
              <a:rPr lang="en-US" b="1" dirty="0"/>
              <a:t>If an employee is on a repayment plan they will repay the net amount.  Anyone who signs an agreement by Dec. 31, 2021 and starts repaying in Jan. 2022 will repay the net amount wit no adverse tax impacts.   </a:t>
            </a:r>
          </a:p>
          <a:p>
            <a:pPr marL="342900" indent="-342900">
              <a:buFont typeface="Arial" panose="020B0604020202020204" pitchFamily="34" charset="0"/>
              <a:buChar char="•"/>
            </a:pPr>
            <a:r>
              <a:rPr lang="en-US" dirty="0"/>
              <a:t>When processing hiring transactions effective January, remember to change the year to 2022.  </a:t>
            </a:r>
          </a:p>
          <a:p>
            <a:pPr marL="342900" indent="-342900">
              <a:buFont typeface="Arial" panose="020B0604020202020204" pitchFamily="34" charset="0"/>
              <a:buChar char="•"/>
            </a:pPr>
            <a:r>
              <a:rPr lang="en-US" dirty="0"/>
              <a:t>If Grad students are not working in Winter quarter but expected to work Spring quarter, put them on SWB</a:t>
            </a:r>
          </a:p>
          <a:p>
            <a:pPr marL="342900" indent="-342900">
              <a:buFont typeface="Arial" panose="020B0604020202020204" pitchFamily="34" charset="0"/>
              <a:buChar char="•"/>
            </a:pPr>
            <a:r>
              <a:rPr lang="en-US" dirty="0"/>
              <a:t>2022 UCPath Production Payroll Calendars and Processing Schedule on UCPath and Knowledge Library.  Navigate to </a:t>
            </a:r>
            <a:r>
              <a:rPr lang="en-US" u="sng" dirty="0">
                <a:hlinkClick r:id="rId3"/>
              </a:rPr>
              <a:t>UCPath</a:t>
            </a:r>
            <a:r>
              <a:rPr lang="en-US" dirty="0"/>
              <a:t> &gt; </a:t>
            </a:r>
            <a:r>
              <a:rPr lang="en-US" dirty="0" err="1"/>
              <a:t>Quicklinks</a:t>
            </a:r>
            <a:r>
              <a:rPr lang="en-US" dirty="0"/>
              <a:t> &gt; Payroll Resources  </a:t>
            </a:r>
          </a:p>
          <a:p>
            <a:pPr marL="1028683" lvl="1" indent="-342900"/>
            <a:r>
              <a:rPr lang="en-US" dirty="0"/>
              <a:t>Also available on UCPath website </a:t>
            </a:r>
          </a:p>
        </p:txBody>
      </p:sp>
      <p:sp>
        <p:nvSpPr>
          <p:cNvPr id="4" name="Slide Number Placeholder 3"/>
          <p:cNvSpPr>
            <a:spLocks noGrp="1"/>
          </p:cNvSpPr>
          <p:nvPr>
            <p:ph type="sldNum" sz="quarter" idx="4"/>
          </p:nvPr>
        </p:nvSpPr>
        <p:spPr/>
        <p:txBody>
          <a:bodyPr/>
          <a:lstStyle/>
          <a:p>
            <a:fld id="{3C842EA4-F715-4656-A625-1238D78B36EB}" type="slidenum">
              <a:rPr lang="en-US" smtClean="0"/>
              <a:t>7</a:t>
            </a:fld>
            <a:endParaRPr lang="en-US"/>
          </a:p>
        </p:txBody>
      </p:sp>
    </p:spTree>
    <p:custDataLst>
      <p:tags r:id="rId1"/>
    </p:custDataLst>
    <p:extLst>
      <p:ext uri="{BB962C8B-B14F-4D97-AF65-F5344CB8AC3E}">
        <p14:creationId xmlns:p14="http://schemas.microsoft.com/office/powerpoint/2010/main" val="193891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UCPath Upgrade Reminder </a:t>
            </a:r>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a:t>Major upgrade for UCPath planned for December</a:t>
            </a:r>
          </a:p>
          <a:p>
            <a:pPr marL="342900" indent="-342900">
              <a:buFont typeface="Arial" panose="020B0604020202020204" pitchFamily="34" charset="0"/>
              <a:buChar char="•"/>
            </a:pPr>
            <a:r>
              <a:rPr lang="en-US" dirty="0"/>
              <a:t>UCPath will shut down </a:t>
            </a:r>
            <a:r>
              <a:rPr lang="en-US" b="1" dirty="0"/>
              <a:t>Fri. Dec. 10 at noon </a:t>
            </a:r>
            <a:r>
              <a:rPr lang="en-US" dirty="0"/>
              <a:t>and be unavailable until Mon. Dec. 13 at 6am.  </a:t>
            </a:r>
          </a:p>
          <a:p>
            <a:pPr marL="342900" indent="-342900">
              <a:buFont typeface="Arial" panose="020B0604020202020204" pitchFamily="34" charset="0"/>
              <a:buChar char="•"/>
            </a:pPr>
            <a:r>
              <a:rPr lang="en-US" dirty="0"/>
              <a:t>The shutdown applies to all employees and job applicants.</a:t>
            </a:r>
          </a:p>
          <a:p>
            <a:pPr marL="342900" indent="-342900">
              <a:buFont typeface="Arial" panose="020B0604020202020204" pitchFamily="34" charset="0"/>
              <a:buChar char="•"/>
            </a:pPr>
            <a:r>
              <a:rPr lang="en-US" dirty="0"/>
              <a:t>All </a:t>
            </a:r>
            <a:r>
              <a:rPr lang="en-US" b="1" dirty="0"/>
              <a:t>transactions need to be approved prior to the shut down</a:t>
            </a:r>
          </a:p>
          <a:p>
            <a:pPr marL="342900" indent="-342900">
              <a:buFont typeface="Arial" panose="020B0604020202020204" pitchFamily="34" charset="0"/>
              <a:buChar char="•"/>
            </a:pPr>
            <a:r>
              <a:rPr lang="en-US" dirty="0"/>
              <a:t>If transactions are not approved it is possible that they will need to be re-input on Dec. 13</a:t>
            </a:r>
          </a:p>
          <a:p>
            <a:pPr marL="342900" indent="-342900">
              <a:buFont typeface="Arial" panose="020B0604020202020204" pitchFamily="34" charset="0"/>
              <a:buChar char="•"/>
            </a:pPr>
            <a:r>
              <a:rPr lang="en-US" dirty="0"/>
              <a:t>BW transaction deadline will be Thurs. Dec. 9 at 3pm and PayPath Tues. Dec. 14 at 5pm </a:t>
            </a:r>
          </a:p>
          <a:p>
            <a:pPr marL="342900" indent="-342900">
              <a:buFont typeface="Arial" panose="020B0604020202020204" pitchFamily="34" charset="0"/>
              <a:buChar char="•"/>
            </a:pPr>
            <a:r>
              <a:rPr lang="en-US" dirty="0"/>
              <a:t>Please plan to have all </a:t>
            </a:r>
            <a:r>
              <a:rPr lang="en-US" b="1" dirty="0"/>
              <a:t>transactions submitted on Thurs</a:t>
            </a:r>
            <a:r>
              <a:rPr lang="en-US" dirty="0"/>
              <a:t>. and </a:t>
            </a:r>
            <a:r>
              <a:rPr lang="en-US" b="1" dirty="0"/>
              <a:t>alert your approvers to the noon Friday deadline</a:t>
            </a:r>
          </a:p>
          <a:p>
            <a:pPr marL="342900" indent="-342900">
              <a:buFont typeface="Arial" panose="020B0604020202020204" pitchFamily="34" charset="0"/>
              <a:buChar char="•"/>
            </a:pPr>
            <a:r>
              <a:rPr lang="en-US" dirty="0"/>
              <a:t>After the system is live on Dec. 13 please monitor your transactions closely to ensure no issues and alert us of any problems. </a:t>
            </a:r>
          </a:p>
        </p:txBody>
      </p:sp>
      <p:sp>
        <p:nvSpPr>
          <p:cNvPr id="4" name="Slide Number Placeholder 3"/>
          <p:cNvSpPr>
            <a:spLocks noGrp="1"/>
          </p:cNvSpPr>
          <p:nvPr>
            <p:ph type="sldNum" sz="quarter" idx="4"/>
          </p:nvPr>
        </p:nvSpPr>
        <p:spPr/>
        <p:txBody>
          <a:bodyPr/>
          <a:lstStyle/>
          <a:p>
            <a:fld id="{3C842EA4-F715-4656-A625-1238D78B36EB}" type="slidenum">
              <a:rPr lang="en-US" smtClean="0"/>
              <a:t>8</a:t>
            </a:fld>
            <a:endParaRPr lang="en-US"/>
          </a:p>
        </p:txBody>
      </p:sp>
    </p:spTree>
    <p:custDataLst>
      <p:tags r:id="rId1"/>
    </p:custDataLst>
    <p:extLst>
      <p:ext uri="{BB962C8B-B14F-4D97-AF65-F5344CB8AC3E}">
        <p14:creationId xmlns:p14="http://schemas.microsoft.com/office/powerpoint/2010/main" val="4276392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Record End Date Monitoring </a:t>
            </a:r>
          </a:p>
        </p:txBody>
      </p:sp>
      <p:sp>
        <p:nvSpPr>
          <p:cNvPr id="3" name="Content Placeholder 2"/>
          <p:cNvSpPr>
            <a:spLocks noGrp="1"/>
          </p:cNvSpPr>
          <p:nvPr>
            <p:ph idx="1"/>
          </p:nvPr>
        </p:nvSpPr>
        <p:spPr/>
        <p:txBody>
          <a:bodyPr>
            <a:normAutofit fontScale="62500" lnSpcReduction="20000"/>
          </a:bodyPr>
          <a:lstStyle/>
          <a:p>
            <a:r>
              <a:rPr lang="en-US" dirty="0"/>
              <a:t>Reminder to review all the jobs that have 12/31/21 Job end dates </a:t>
            </a:r>
          </a:p>
          <a:p>
            <a:pPr lvl="0"/>
            <a:r>
              <a:rPr lang="en-US" dirty="0"/>
              <a:t>Review job records with upcoming end dates that are scheduled to auto terminate </a:t>
            </a:r>
            <a:endParaRPr lang="en-US" sz="2000" dirty="0"/>
          </a:p>
          <a:p>
            <a:pPr lvl="1"/>
            <a:r>
              <a:rPr lang="en-US" dirty="0"/>
              <a:t>The "End Job Automatically" box must be checked in conjunction with the “Expected Job End Date” for the record to be automatically terminated</a:t>
            </a:r>
            <a:endParaRPr lang="en-US" sz="1800" dirty="0"/>
          </a:p>
          <a:p>
            <a:pPr lvl="1"/>
            <a:r>
              <a:rPr lang="en-US" dirty="0"/>
              <a:t>If the box is not checked, the employee will remain in active status and continue to receive pay </a:t>
            </a:r>
            <a:endParaRPr lang="en-US" sz="1800" dirty="0"/>
          </a:p>
          <a:p>
            <a:r>
              <a:rPr lang="en-US" dirty="0"/>
              <a:t>·</a:t>
            </a:r>
            <a:r>
              <a:rPr lang="en-US" sz="800" dirty="0"/>
              <a:t>       </a:t>
            </a:r>
            <a:r>
              <a:rPr lang="en-US" dirty="0"/>
              <a:t>Initiate the appropriate transaction to update the employee’s records as needed: </a:t>
            </a:r>
          </a:p>
          <a:p>
            <a:r>
              <a:rPr lang="en-US" b="1" dirty="0"/>
              <a:t>Submit PayPath Transaction</a:t>
            </a:r>
            <a:endParaRPr lang="en-US" dirty="0"/>
          </a:p>
          <a:p>
            <a:pPr lvl="1"/>
            <a:r>
              <a:rPr lang="en-US" dirty="0"/>
              <a:t>Place on a short work break</a:t>
            </a:r>
          </a:p>
          <a:p>
            <a:pPr lvl="1"/>
            <a:r>
              <a:rPr lang="en-US" dirty="0"/>
              <a:t>Extend or re-appoint </a:t>
            </a:r>
          </a:p>
          <a:p>
            <a:pPr lvl="1"/>
            <a:r>
              <a:rPr lang="en-US" dirty="0"/>
              <a:t>Check the “End Job Automatically” box to automatically terminate on the job end date</a:t>
            </a:r>
          </a:p>
          <a:p>
            <a:r>
              <a:rPr lang="en-US" b="1" dirty="0"/>
              <a:t>Submit HR Template</a:t>
            </a:r>
            <a:endParaRPr lang="en-US" dirty="0"/>
          </a:p>
          <a:p>
            <a:pPr lvl="0"/>
            <a:r>
              <a:rPr lang="en-US" dirty="0"/>
              <a:t>Transfer to another position</a:t>
            </a:r>
          </a:p>
          <a:p>
            <a:pPr lvl="0"/>
            <a:r>
              <a:rPr lang="en-US" dirty="0"/>
              <a:t>Terminate/complete </a:t>
            </a:r>
          </a:p>
          <a:p>
            <a:r>
              <a:rPr lang="en-US" b="1" dirty="0"/>
              <a:t>No Action Needed</a:t>
            </a:r>
            <a:endParaRPr lang="en-US" dirty="0"/>
          </a:p>
          <a:p>
            <a:pPr lvl="0"/>
            <a:r>
              <a:rPr lang="en-US" dirty="0"/>
              <a:t>Allow to auto terminate</a:t>
            </a:r>
          </a:p>
          <a:p>
            <a:pPr lvl="0"/>
            <a:r>
              <a:rPr lang="en-US" dirty="0"/>
              <a:t>Once job records are automatically terminated, it is necessary to submit a rehire/reinstatement transaction to reinstate an employee to active status</a:t>
            </a:r>
          </a:p>
          <a:p>
            <a:pPr lvl="0"/>
            <a:r>
              <a:rPr lang="en-US" dirty="0"/>
              <a:t>Extend the “Expected Job End Date” to ensure system updates such as primary job changes, pay rate changes, benefit eligibility changes, etc., are applied to the record</a:t>
            </a:r>
          </a:p>
          <a:p>
            <a:pPr lvl="0"/>
            <a:r>
              <a:rPr lang="en-US" dirty="0"/>
              <a:t>If a record is not set to auto terminate, an extension approval must be submitted to avoid an overpayment</a:t>
            </a:r>
          </a:p>
          <a:p>
            <a:endParaRPr lang="en-US" dirty="0"/>
          </a:p>
        </p:txBody>
      </p:sp>
      <p:sp>
        <p:nvSpPr>
          <p:cNvPr id="4" name="Slide Number Placeholder 3"/>
          <p:cNvSpPr>
            <a:spLocks noGrp="1"/>
          </p:cNvSpPr>
          <p:nvPr>
            <p:ph type="sldNum" sz="quarter" idx="4"/>
          </p:nvPr>
        </p:nvSpPr>
        <p:spPr/>
        <p:txBody>
          <a:bodyPr/>
          <a:lstStyle/>
          <a:p>
            <a:fld id="{3C842EA4-F715-4656-A625-1238D78B36EB}" type="slidenum">
              <a:rPr lang="en-US" smtClean="0"/>
              <a:t>9</a:t>
            </a:fld>
            <a:endParaRPr lang="en-US"/>
          </a:p>
        </p:txBody>
      </p:sp>
    </p:spTree>
    <p:custDataLst>
      <p:tags r:id="rId1"/>
    </p:custDataLst>
    <p:extLst>
      <p:ext uri="{BB962C8B-B14F-4D97-AF65-F5344CB8AC3E}">
        <p14:creationId xmlns:p14="http://schemas.microsoft.com/office/powerpoint/2010/main" val="35503683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FA Standard Screen PPT Template">
  <a:themeElements>
    <a:clrScheme name="UCI">
      <a:dk1>
        <a:sysClr val="windowText" lastClr="000000"/>
      </a:dk1>
      <a:lt1>
        <a:sysClr val="window" lastClr="FFFFFF"/>
      </a:lt1>
      <a:dk2>
        <a:srgbClr val="1F497D"/>
      </a:dk2>
      <a:lt2>
        <a:srgbClr val="EEECE1"/>
      </a:lt2>
      <a:accent1>
        <a:srgbClr val="6AA2B8"/>
      </a:accent1>
      <a:accent2>
        <a:srgbClr val="FFD200"/>
      </a:accent2>
      <a:accent3>
        <a:srgbClr val="1B3D6D"/>
      </a:accent3>
      <a:accent4>
        <a:srgbClr val="0064A4"/>
      </a:accent4>
      <a:accent5>
        <a:srgbClr val="6AA2B8"/>
      </a:accent5>
      <a:accent6>
        <a:srgbClr val="F78D2D"/>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dfa-standard-screen-template" id="{085FA25C-E160-4F41-82D5-15C5F5196075}" vid="{04E02BA0-7A10-44B0-A17E-F486C255F516}"/>
    </a:ext>
  </a:extLst>
</a:theme>
</file>

<file path=docProps/app.xml><?xml version="1.0" encoding="utf-8"?>
<Properties xmlns="http://schemas.openxmlformats.org/officeDocument/2006/extended-properties" xmlns:vt="http://schemas.openxmlformats.org/officeDocument/2006/docPropsVTypes">
  <TotalTime>24332</TotalTime>
  <Words>908</Words>
  <Application>Microsoft Office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Courier New</vt:lpstr>
      <vt:lpstr>Symbol</vt:lpstr>
      <vt:lpstr>Verdana</vt:lpstr>
      <vt:lpstr>Wingdings</vt:lpstr>
      <vt:lpstr>DFA Standard Screen PPT Template</vt:lpstr>
      <vt:lpstr>Training Tips &amp; Lessons Learned November 30, 2021 </vt:lpstr>
      <vt:lpstr>Quick Announcements I</vt:lpstr>
      <vt:lpstr>Quick Announcements II</vt:lpstr>
      <vt:lpstr>Future Training Tips Meetings </vt:lpstr>
      <vt:lpstr>Agenda</vt:lpstr>
      <vt:lpstr>PowerPoint Presentation</vt:lpstr>
      <vt:lpstr>Year-End Reminders</vt:lpstr>
      <vt:lpstr>UCPath Upgrade Reminder </vt:lpstr>
      <vt:lpstr>Job Record End Date Monitoring </vt:lpstr>
      <vt:lpstr>Monitor Employee Roster Report</vt:lpstr>
      <vt:lpstr>Filtering Report</vt:lpstr>
      <vt:lpstr>PowerPoint Presentation</vt:lpstr>
      <vt:lpstr>PowerPoint Presentation</vt:lpstr>
      <vt:lpstr>Did You Know?</vt:lpstr>
      <vt:lpstr>PowerPoint Presentation</vt:lpstr>
    </vt:vector>
  </TitlesOfParts>
  <Company>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UCPath Cases Service Targets</dc:title>
  <dc:creator>Deborah Kistler</dc:creator>
  <cp:lastModifiedBy>Angel Rivera</cp:lastModifiedBy>
  <cp:revision>62</cp:revision>
  <dcterms:created xsi:type="dcterms:W3CDTF">2021-09-20T20:42:46Z</dcterms:created>
  <dcterms:modified xsi:type="dcterms:W3CDTF">2021-12-01T00:17:05Z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FF6BADDA-C953-4AF9-BE69-AEE63E619C26</vt:lpwstr>
  </property>
  <property fmtid="{D5CDD505-2E9C-101B-9397-08002B2CF9AE}" pid="3" name="ArticulatePath">
    <vt:lpwstr>Training tips 9_21_21[10706]</vt:lpwstr>
  </property>
</Properties>
</file>