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602" r:id="rId2"/>
    <p:sldId id="622" r:id="rId3"/>
    <p:sldId id="582" r:id="rId4"/>
    <p:sldId id="623" r:id="rId5"/>
    <p:sldId id="574" r:id="rId6"/>
    <p:sldId id="313" r:id="rId7"/>
    <p:sldId id="613" r:id="rId8"/>
    <p:sldId id="259" r:id="rId9"/>
    <p:sldId id="260" r:id="rId10"/>
    <p:sldId id="614" r:id="rId11"/>
    <p:sldId id="616" r:id="rId12"/>
    <p:sldId id="617" r:id="rId13"/>
    <p:sldId id="619" r:id="rId14"/>
    <p:sldId id="620" r:id="rId15"/>
    <p:sldId id="413" r:id="rId16"/>
    <p:sldId id="621" r:id="rId17"/>
    <p:sldId id="412" r:id="rId18"/>
    <p:sldId id="618" r:id="rId19"/>
    <p:sldId id="628" r:id="rId20"/>
    <p:sldId id="624" r:id="rId21"/>
    <p:sldId id="625" r:id="rId22"/>
    <p:sldId id="626" r:id="rId23"/>
    <p:sldId id="627" r:id="rId24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borah Kistler" initials="DK" lastIdx="0" clrIdx="0">
    <p:extLst>
      <p:ext uri="{19B8F6BF-5375-455C-9EA6-DF929625EA0E}">
        <p15:presenceInfo xmlns:p15="http://schemas.microsoft.com/office/powerpoint/2012/main" userId="S-1-5-21-497440546-3349810628-3187559507-389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7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BF814-EF07-44EA-9732-5A2EBBC7F31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DCB55-8644-4A6D-8234-93413316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21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7E327-9D1E-4705-8F68-5990D7F7CF3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01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04261"/>
            <a:ext cx="9144000" cy="4776261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4572000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2540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0" y="4895252"/>
            <a:ext cx="9144000" cy="1325563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29" y="6431148"/>
            <a:ext cx="6779951" cy="2165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1311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6" y="47408"/>
            <a:ext cx="8685832" cy="89798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86" y="1043681"/>
            <a:ext cx="8685832" cy="5133282"/>
          </a:xfrm>
        </p:spPr>
        <p:txBody>
          <a:bodyPr>
            <a:normAutofit/>
          </a:bodyPr>
          <a:lstStyle>
            <a:lvl1pPr marL="0" indent="0">
              <a:buClrTx/>
              <a:buNone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26574" y="937645"/>
            <a:ext cx="8690867" cy="0"/>
          </a:xfrm>
          <a:prstGeom prst="line">
            <a:avLst/>
          </a:prstGeom>
          <a:ln w="28575">
            <a:solidFill>
              <a:srgbClr val="0064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7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91" y="6525907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32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6" y="47408"/>
            <a:ext cx="8685832" cy="89798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86" y="1043681"/>
            <a:ext cx="8685832" cy="5133282"/>
          </a:xfrm>
        </p:spPr>
        <p:txBody>
          <a:bodyPr>
            <a:normAutofit/>
          </a:bodyPr>
          <a:lstStyle>
            <a:lvl1pPr marL="0" indent="0">
              <a:buClrTx/>
              <a:buNone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7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91" y="6525907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499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7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91" y="6525907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15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lue background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>
            <a:spLocks noGrp="1"/>
          </p:cNvSpPr>
          <p:nvPr>
            <p:ph type="title"/>
          </p:nvPr>
        </p:nvSpPr>
        <p:spPr>
          <a:xfrm>
            <a:off x="381276" y="242459"/>
            <a:ext cx="8412480" cy="90611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sz="quarter" idx="10"/>
          </p:nvPr>
        </p:nvSpPr>
        <p:spPr>
          <a:xfrm>
            <a:off x="381276" y="1301322"/>
            <a:ext cx="8412480" cy="402714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29" y="6431148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19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1" y="377342"/>
            <a:ext cx="9144000" cy="4898849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29" y="6431148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89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24" y="1041400"/>
            <a:ext cx="8627723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5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2437" y="3642519"/>
            <a:ext cx="6858000" cy="1655762"/>
          </a:xfrm>
        </p:spPr>
        <p:txBody>
          <a:bodyPr>
            <a:normAutofit/>
          </a:bodyPr>
          <a:lstStyle>
            <a:lvl1pPr marL="0" indent="0" algn="l">
              <a:buNone/>
              <a:defRPr sz="15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Include Name, Title, Department and Date if Desired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96077" y="5088835"/>
            <a:ext cx="3470085" cy="1623368"/>
            <a:chOff x="279175" y="5154627"/>
            <a:chExt cx="4817611" cy="1708651"/>
          </a:xfrm>
        </p:grpSpPr>
        <p:pic>
          <p:nvPicPr>
            <p:cNvPr id="5" name="Picture 4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45"/>
            <a:stretch/>
          </p:blipFill>
          <p:spPr>
            <a:xfrm>
              <a:off x="1722792" y="5878610"/>
              <a:ext cx="3373994" cy="291615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175" y="5154627"/>
              <a:ext cx="1708651" cy="17086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6713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40361" y="6527310"/>
            <a:ext cx="303641" cy="365125"/>
          </a:xfrm>
          <a:prstGeom prst="rect">
            <a:avLst/>
          </a:prstGeom>
        </p:spPr>
        <p:txBody>
          <a:bodyPr/>
          <a:lstStyle/>
          <a:p>
            <a:fld id="{07297065-12DB-4451-8B30-EBF38A6018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473528" y="1157511"/>
            <a:ext cx="7886700" cy="50105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64A4"/>
                </a:solidFill>
              </a:defRPr>
            </a:lvl1pPr>
            <a:lvl2pPr marL="514337" indent="-171446">
              <a:buFont typeface="Wingdings" panose="05000000000000000000" pitchFamily="2" charset="2"/>
              <a:buChar char="§"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857228" indent="-171446">
              <a:buFont typeface="Wingdings" panose="05000000000000000000" pitchFamily="2" charset="2"/>
              <a:buChar char="§"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200120" indent="-171446">
              <a:buFont typeface="Wingdings" panose="05000000000000000000" pitchFamily="2" charset="2"/>
              <a:buChar char="§"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543012" indent="-171446">
              <a:buFont typeface="Wingdings" panose="05000000000000000000" pitchFamily="2" charset="2"/>
              <a:buChar char="§"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2377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7" y="1208605"/>
            <a:ext cx="3886200" cy="5130557"/>
          </a:xfrm>
        </p:spPr>
        <p:txBody>
          <a:bodyPr/>
          <a:lstStyle>
            <a:lvl1pPr>
              <a:defRPr sz="1800">
                <a:solidFill>
                  <a:srgbClr val="55575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solidFill>
                  <a:srgbClr val="55575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50">
                <a:solidFill>
                  <a:srgbClr val="55575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200">
                <a:solidFill>
                  <a:srgbClr val="55575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050">
                <a:solidFill>
                  <a:srgbClr val="55575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08598"/>
            <a:ext cx="3886200" cy="5110009"/>
          </a:xfrm>
        </p:spPr>
        <p:txBody>
          <a:bodyPr/>
          <a:lstStyle>
            <a:lvl1pPr>
              <a:defRPr sz="1800">
                <a:solidFill>
                  <a:srgbClr val="55575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solidFill>
                  <a:srgbClr val="55575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50">
                <a:solidFill>
                  <a:srgbClr val="55575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200">
                <a:solidFill>
                  <a:srgbClr val="55575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050">
                <a:solidFill>
                  <a:srgbClr val="55575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40361" y="6527310"/>
            <a:ext cx="303641" cy="365125"/>
          </a:xfrm>
          <a:prstGeom prst="rect">
            <a:avLst/>
          </a:prstGeom>
        </p:spPr>
        <p:txBody>
          <a:bodyPr/>
          <a:lstStyle/>
          <a:p>
            <a:fld id="{07297065-12DB-4451-8B30-EBF38A6018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7064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6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6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7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Relationship Id="rId4" Type="http://schemas.openxmlformats.org/officeDocument/2006/relationships/hyperlink" Target="https://blog.edmentum.com/teacher-tools-11-free-resources-support-online-teaching-and-learnin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Relationship Id="rId4" Type="http://schemas.openxmlformats.org/officeDocument/2006/relationships/hyperlink" Target="https://blog.edmentum.com/teacher-tools-11-free-resources-support-online-teaching-and-learnin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0.xml"/><Relationship Id="rId4" Type="http://schemas.openxmlformats.org/officeDocument/2006/relationships/hyperlink" Target="https://blog.edmentum.com/teacher-tools-11-free-resources-support-online-teaching-and-learning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2.xml"/><Relationship Id="rId4" Type="http://schemas.openxmlformats.org/officeDocument/2006/relationships/hyperlink" Target="https://blog.edmentum.com/teacher-tools-11-free-resources-support-online-teaching-and-learning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sp.ucop.edu/sites/ucpathhelp/LocationUsers/LOCplayer/index.html?Guid=df0c54f2-9919-4cc2-8130-306b3007ad0f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4" Type="http://schemas.openxmlformats.org/officeDocument/2006/relationships/hyperlink" Target="https://sp.ucop.edu/sites/ucpc/UCPathLocationSupport/default.asp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5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4" Type="http://schemas.openxmlformats.org/officeDocument/2006/relationships/hyperlink" Target="https://blog.edmentum.com/teacher-tools-11-free-resources-support-online-teaching-and-learnin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Tips </a:t>
            </a:r>
            <a:br>
              <a:rPr lang="en-US" dirty="0"/>
            </a:br>
            <a:r>
              <a:rPr lang="en-US" dirty="0"/>
              <a:t>February 22, 2022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1101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554" y="55425"/>
            <a:ext cx="4586118" cy="6382052"/>
          </a:xfrm>
          <a:prstGeom prst="rect">
            <a:avLst/>
          </a:prstGeom>
          <a:solidFill>
            <a:srgbClr val="0064A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Creating New Employee Records when Hiring</a:t>
            </a:r>
          </a:p>
        </p:txBody>
      </p:sp>
      <p:pic>
        <p:nvPicPr>
          <p:cNvPr id="7" name="Picture 6" descr="A picture containing circle&#10;&#10;Description automatically generated">
            <a:extLst>
              <a:ext uri="{FF2B5EF4-FFF2-40B4-BE49-F238E27FC236}">
                <a16:creationId xmlns:a16="http://schemas.microsoft.com/office/drawing/2014/main" id="{0BEFB0BD-F060-4777-B560-FB9561325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4685730" y="1717742"/>
            <a:ext cx="4420716" cy="28830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48586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9644-1465-4082-B520-EC837EB30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Create a New Employee Record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CBC33D1-E764-47C5-9788-6EA6576D09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2709139"/>
              </p:ext>
            </p:extLst>
          </p:nvPr>
        </p:nvGraphicFramePr>
        <p:xfrm>
          <a:off x="228600" y="1042988"/>
          <a:ext cx="8686800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541340069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33322868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Scenario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New Employee Record?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378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CWR to EMP or vice versa 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02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Staff to Academic (and vice versa)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59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One division/school to another (within UCI)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342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Inter-Location Transfers (one UC location to another)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21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Transfer within same school/department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666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Change in job w/ different FLSA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838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Different Pay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586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Promotion in same 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040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Reclassifications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6096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2651FB-9051-45E5-8645-220304F845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11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6610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554" y="55425"/>
            <a:ext cx="4586118" cy="6382052"/>
          </a:xfrm>
          <a:prstGeom prst="rect">
            <a:avLst/>
          </a:prstGeom>
          <a:solidFill>
            <a:srgbClr val="0064A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Extended Absences Entries, Adjustments, &amp; Cancellations</a:t>
            </a:r>
          </a:p>
        </p:txBody>
      </p:sp>
      <p:pic>
        <p:nvPicPr>
          <p:cNvPr id="7" name="Picture 6" descr="A picture containing circle&#10;&#10;Description automatically generated">
            <a:extLst>
              <a:ext uri="{FF2B5EF4-FFF2-40B4-BE49-F238E27FC236}">
                <a16:creationId xmlns:a16="http://schemas.microsoft.com/office/drawing/2014/main" id="{0BEFB0BD-F060-4777-B560-FB9561325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4685730" y="1717742"/>
            <a:ext cx="4420716" cy="28830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9174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28CAA-AF57-4C11-9399-A7EC0178B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Entering a New Extended Absence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DD38B-E840-43C9-BA18-B11FB8EDD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an employee will be out of the office for longer than 5 days and the leave is NOT related to vacation or sick time off, you must enter an extended absence in UCPath for that employee.</a:t>
            </a:r>
          </a:p>
          <a:p>
            <a:pPr marL="1028683" lvl="1" indent="-342900"/>
            <a:r>
              <a:rPr lang="en-US" dirty="0"/>
              <a:t>Employee absences related to sick/vacation, or are less than 5 days long, can be recorded in TRS.</a:t>
            </a:r>
          </a:p>
          <a:p>
            <a:endParaRPr lang="en-US" sz="400" dirty="0"/>
          </a:p>
          <a:p>
            <a:r>
              <a:rPr lang="en-US" dirty="0"/>
              <a:t>You can enter multiple rows in one transaction for Extended Absences </a:t>
            </a:r>
            <a:r>
              <a:rPr lang="en-US" b="1" dirty="0"/>
              <a:t>if the dates are consecutive and do not contain any gaps.</a:t>
            </a:r>
          </a:p>
          <a:p>
            <a:pPr marL="1028683" lvl="1" indent="-342900"/>
            <a:r>
              <a:rPr lang="en-US" dirty="0"/>
              <a:t>For Example: An employee on Medical Leave for 2 weeks. First row shows 1 week as a paid-block and the second row shows as an unpaid-block. </a:t>
            </a:r>
          </a:p>
          <a:p>
            <a:pPr marL="1028683" lvl="1" indent="-342900"/>
            <a:r>
              <a:rPr lang="en-US" dirty="0"/>
              <a:t>Rows can be for different leave types during initial entry.</a:t>
            </a:r>
          </a:p>
          <a:p>
            <a:r>
              <a:rPr lang="en-US" dirty="0"/>
              <a:t>	</a:t>
            </a:r>
          </a:p>
          <a:p>
            <a:endParaRPr lang="en-US" dirty="0"/>
          </a:p>
          <a:p>
            <a:pPr marL="342900" indent="-34290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ABB1F5-0EDE-4DF7-9E14-8A1123E0E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424BD4-DB37-4CFF-897E-5BC40C7C44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54551"/>
            <a:ext cx="9144000" cy="95267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811884F-2232-40E4-A1C8-E2EC9350C132}"/>
              </a:ext>
            </a:extLst>
          </p:cNvPr>
          <p:cNvSpPr/>
          <p:nvPr/>
        </p:nvSpPr>
        <p:spPr>
          <a:xfrm>
            <a:off x="0" y="5830886"/>
            <a:ext cx="6715125" cy="3460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1322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884DF-C6EE-4074-B119-0ECA6ECAF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Editing Ext. Absence Transactions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74A25-6FD5-4F62-B598-FCDB65D41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If an employee will be transitioning from </a:t>
            </a:r>
            <a:r>
              <a:rPr lang="en-US" b="1" dirty="0"/>
              <a:t>one leave type to another (i.e., </a:t>
            </a:r>
            <a:r>
              <a:rPr lang="en-US" dirty="0"/>
              <a:t>Medical Leave to Personal Leave), you must </a:t>
            </a:r>
            <a:r>
              <a:rPr lang="en-US" u="sng" dirty="0"/>
              <a:t>enter a new row </a:t>
            </a:r>
            <a:r>
              <a:rPr lang="en-US" dirty="0"/>
              <a:t>with the new leave type.</a:t>
            </a:r>
          </a:p>
          <a:p>
            <a:pPr marL="1028683" lvl="1" indent="-342900"/>
            <a:r>
              <a:rPr lang="en-US" dirty="0"/>
              <a:t>If the leave will be continuous, you do not need to enter an “actual return” date on the previous/existing leave row in order to change the leave type.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You are not able to edit and add more rows to an existing and approved extended absence request.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If you need to make changes or adjustments to an employees’ existing absence, </a:t>
            </a:r>
            <a:r>
              <a:rPr lang="en-US" b="1" dirty="0"/>
              <a:t>other than extending the expected return date or correcting the Paid/Unpaid block values</a:t>
            </a:r>
            <a:r>
              <a:rPr lang="en-US" dirty="0"/>
              <a:t>, </a:t>
            </a:r>
            <a:r>
              <a:rPr lang="en-US" u="sng" dirty="0"/>
              <a:t>you must enter a new extended absence transaction</a:t>
            </a:r>
            <a:r>
              <a:rPr lang="en-US" dirty="0"/>
              <a:t> in UCPath to record the change.</a:t>
            </a:r>
          </a:p>
          <a:p>
            <a:pPr marL="1028683" lvl="1" indent="-342900"/>
            <a:r>
              <a:rPr lang="en-US" dirty="0"/>
              <a:t>For example: If an employee notifies the dept. 2 days before their expected return date that they will be out longer than anticipated, but they would like to be on an unpaid leave for those days, a new absence transaction must be entered.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24140B-7582-4112-A3DA-4F5C77A771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14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5830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2C378-DAD3-48E7-9B3F-2E6D2ED7F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when EA is Edited?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B85B6-7ED5-4987-A0D4-F136FBD6C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Once an edit has been entered, UCPath will revert the employee to their previous HR status until edits have been approved at the UCPath Center.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When absences are modified and submitted in UCPath, the employee’s HR Status will revert to the previous status they were in prior to the entry being modified.</a:t>
            </a:r>
          </a:p>
          <a:p>
            <a:pPr marL="1028683" lvl="1" indent="-342900"/>
            <a:r>
              <a:rPr lang="en-US" b="1" dirty="0"/>
              <a:t>If the employee was in active or a different status prior to EA entry, that is what will reflect until edits are processed at UCPC, then status will update again.</a:t>
            </a:r>
          </a:p>
          <a:p>
            <a:pPr marL="1028683" lvl="1" indent="-342900"/>
            <a:endParaRPr lang="en-US" b="1" dirty="0"/>
          </a:p>
          <a:p>
            <a:pPr marL="1142983" lvl="1" indent="-457200">
              <a:buFont typeface="Wingdings" panose="05000000000000000000" pitchFamily="2" charset="2"/>
              <a:buChar char="v"/>
            </a:pPr>
            <a:r>
              <a:rPr lang="en-US" dirty="0"/>
              <a:t>Edited EA transactions must also abide by the payroll calendar deadlines. </a:t>
            </a:r>
            <a:r>
              <a:rPr lang="en-US" b="1" i="1" dirty="0"/>
              <a:t>If you miss the deadline, the employee may be underpaid/overpaid and may require a Payroll Request for resolution.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2359DF-A96D-48B5-BBC4-1E05E14AE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15</a:t>
            </a:fld>
            <a:endParaRPr lang="en-US"/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FF852931-6BF3-4B4A-850E-BB3BFDE6BEA1}"/>
              </a:ext>
            </a:extLst>
          </p:cNvPr>
          <p:cNvSpPr/>
          <p:nvPr/>
        </p:nvSpPr>
        <p:spPr>
          <a:xfrm>
            <a:off x="839275" y="4964087"/>
            <a:ext cx="485775" cy="428625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23F99E-B583-4E53-8816-BCA7D513C8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08213"/>
            <a:ext cx="9144000" cy="72501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32109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36A9B-C8CA-4184-839B-0F92F9DCB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Cancelling Extended Absences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8D968-9DC1-46B3-B3F4-E38228186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extended absence transaction was entered incorrectly or you are unable to accurately reflect the conditions of the leave, you should cancel the transaction and re-enter it from scratch.</a:t>
            </a:r>
          </a:p>
          <a:p>
            <a:endParaRPr lang="en-US" dirty="0"/>
          </a:p>
          <a:p>
            <a:r>
              <a:rPr lang="en-US" dirty="0"/>
              <a:t>Please be aware of the processing calendar whenever making any type of entries or modification to extended absences.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331DCC-0F8A-4FF2-8549-7288768315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16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6140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D8BBB-310E-4FEC-97F3-C30C46541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Modify Extended Absence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518A3-DAAA-4F07-A2B8-B8D016C82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Extended Absence entry can be edited only in certain instances, depending on where the transaction is in the approval workflow process.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259BA-A98F-49DA-8F9C-98C783E376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17</a:t>
            </a:fld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7446C2F-8745-4210-9387-553FA6650C5D}"/>
              </a:ext>
            </a:extLst>
          </p:cNvPr>
          <p:cNvCxnSpPr>
            <a:cxnSpLocks/>
          </p:cNvCxnSpPr>
          <p:nvPr/>
        </p:nvCxnSpPr>
        <p:spPr>
          <a:xfrm flipV="1">
            <a:off x="1200152" y="3291989"/>
            <a:ext cx="1143000" cy="8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D618726-5F08-45E7-AEA2-6134721B23C1}"/>
              </a:ext>
            </a:extLst>
          </p:cNvPr>
          <p:cNvSpPr txBox="1"/>
          <p:nvPr/>
        </p:nvSpPr>
        <p:spPr>
          <a:xfrm>
            <a:off x="2343152" y="3090446"/>
            <a:ext cx="1552575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Cannot Edit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2B948A6-94A6-425F-82E5-9DD023314D4F}"/>
              </a:ext>
            </a:extLst>
          </p:cNvPr>
          <p:cNvCxnSpPr/>
          <p:nvPr/>
        </p:nvCxnSpPr>
        <p:spPr>
          <a:xfrm flipV="1">
            <a:off x="1200152" y="4053989"/>
            <a:ext cx="1143000" cy="8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FF49AE4-7B38-43E8-B50E-EB6616F30E8A}"/>
              </a:ext>
            </a:extLst>
          </p:cNvPr>
          <p:cNvSpPr txBox="1"/>
          <p:nvPr/>
        </p:nvSpPr>
        <p:spPr>
          <a:xfrm>
            <a:off x="2343151" y="3884712"/>
            <a:ext cx="1552575" cy="33855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Edit - Yes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E4AD86A-B0BB-44F0-B7DE-61E2664F1C48}"/>
              </a:ext>
            </a:extLst>
          </p:cNvPr>
          <p:cNvCxnSpPr/>
          <p:nvPr/>
        </p:nvCxnSpPr>
        <p:spPr>
          <a:xfrm flipV="1">
            <a:off x="1200151" y="4816986"/>
            <a:ext cx="1143000" cy="8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6C6BA36-7136-4474-8A47-A87176EDB077}"/>
              </a:ext>
            </a:extLst>
          </p:cNvPr>
          <p:cNvSpPr txBox="1"/>
          <p:nvPr/>
        </p:nvSpPr>
        <p:spPr>
          <a:xfrm>
            <a:off x="2343151" y="4635044"/>
            <a:ext cx="1552575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Cannot Edit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83A7F25-5FAE-477C-9166-F6B00C8020D1}"/>
              </a:ext>
            </a:extLst>
          </p:cNvPr>
          <p:cNvCxnSpPr/>
          <p:nvPr/>
        </p:nvCxnSpPr>
        <p:spPr>
          <a:xfrm flipV="1">
            <a:off x="1171575" y="5592724"/>
            <a:ext cx="1143000" cy="8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B106051-1A19-4E6A-B202-93EC5FB9B6C5}"/>
              </a:ext>
            </a:extLst>
          </p:cNvPr>
          <p:cNvSpPr txBox="1"/>
          <p:nvPr/>
        </p:nvSpPr>
        <p:spPr>
          <a:xfrm>
            <a:off x="2343151" y="5431454"/>
            <a:ext cx="1552575" cy="33855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Edit - Yes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F72871E-5993-4684-B868-F87BA957AACB}"/>
              </a:ext>
            </a:extLst>
          </p:cNvPr>
          <p:cNvSpPr/>
          <p:nvPr/>
        </p:nvSpPr>
        <p:spPr>
          <a:xfrm>
            <a:off x="5003738" y="3781144"/>
            <a:ext cx="146685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Pushed Back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157685A-F5A5-4BF5-8633-1C9C481B3E51}"/>
              </a:ext>
            </a:extLst>
          </p:cNvPr>
          <p:cNvCxnSpPr/>
          <p:nvPr/>
        </p:nvCxnSpPr>
        <p:spPr>
          <a:xfrm flipV="1">
            <a:off x="5969716" y="3291989"/>
            <a:ext cx="1143000" cy="8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54988EF-3020-479C-96D8-689D4F27D30E}"/>
              </a:ext>
            </a:extLst>
          </p:cNvPr>
          <p:cNvSpPr txBox="1"/>
          <p:nvPr/>
        </p:nvSpPr>
        <p:spPr>
          <a:xfrm>
            <a:off x="7112716" y="3090446"/>
            <a:ext cx="1552575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Cannot Edit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5C627A-CE92-4C3D-AFFD-B5C3298D66BA}"/>
              </a:ext>
            </a:extLst>
          </p:cNvPr>
          <p:cNvSpPr txBox="1"/>
          <p:nvPr/>
        </p:nvSpPr>
        <p:spPr>
          <a:xfrm>
            <a:off x="438150" y="2343619"/>
            <a:ext cx="551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Transaction Statuses: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D3A9956-1C6C-45AD-B97B-E51543CDED83}"/>
              </a:ext>
            </a:extLst>
          </p:cNvPr>
          <p:cNvSpPr/>
          <p:nvPr/>
        </p:nvSpPr>
        <p:spPr>
          <a:xfrm>
            <a:off x="5003738" y="2999409"/>
            <a:ext cx="146685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Cancelled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EA7CF50-AAAE-4FA7-A385-B5A5C0DD6019}"/>
              </a:ext>
            </a:extLst>
          </p:cNvPr>
          <p:cNvCxnSpPr/>
          <p:nvPr/>
        </p:nvCxnSpPr>
        <p:spPr>
          <a:xfrm flipV="1">
            <a:off x="5969716" y="4081940"/>
            <a:ext cx="1143000" cy="8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0C7DB86-ADEB-472A-92B1-A22239B522E4}"/>
              </a:ext>
            </a:extLst>
          </p:cNvPr>
          <p:cNvSpPr txBox="1"/>
          <p:nvPr/>
        </p:nvSpPr>
        <p:spPr>
          <a:xfrm>
            <a:off x="7108764" y="3927680"/>
            <a:ext cx="1552575" cy="33855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Edit - Yes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E9F2431-AE58-4DD5-897A-2B6608A20001}"/>
              </a:ext>
            </a:extLst>
          </p:cNvPr>
          <p:cNvSpPr/>
          <p:nvPr/>
        </p:nvSpPr>
        <p:spPr>
          <a:xfrm>
            <a:off x="438150" y="3031675"/>
            <a:ext cx="146685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Submitted/Pending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E1190A4-8C19-43F2-9D9B-A6790B75C49F}"/>
              </a:ext>
            </a:extLst>
          </p:cNvPr>
          <p:cNvSpPr/>
          <p:nvPr/>
        </p:nvSpPr>
        <p:spPr>
          <a:xfrm>
            <a:off x="442671" y="5323957"/>
            <a:ext cx="146685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Approved UCPC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B9713A7-6393-4F54-A8DB-94D7B91C16D9}"/>
              </a:ext>
            </a:extLst>
          </p:cNvPr>
          <p:cNvSpPr/>
          <p:nvPr/>
        </p:nvSpPr>
        <p:spPr>
          <a:xfrm>
            <a:off x="438150" y="3792157"/>
            <a:ext cx="146685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Saved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9D2A778-C153-471E-8879-47D737E3FEBD}"/>
              </a:ext>
            </a:extLst>
          </p:cNvPr>
          <p:cNvSpPr/>
          <p:nvPr/>
        </p:nvSpPr>
        <p:spPr>
          <a:xfrm>
            <a:off x="442671" y="4558057"/>
            <a:ext cx="146685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Submitted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3195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554" y="55425"/>
            <a:ext cx="4586118" cy="6382052"/>
          </a:xfrm>
          <a:prstGeom prst="rect">
            <a:avLst/>
          </a:prstGeom>
          <a:solidFill>
            <a:srgbClr val="0064A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Impacts to Future Dated Transactions</a:t>
            </a:r>
          </a:p>
        </p:txBody>
      </p:sp>
      <p:pic>
        <p:nvPicPr>
          <p:cNvPr id="7" name="Picture 6" descr="A picture containing circle&#10;&#10;Description automatically generated">
            <a:extLst>
              <a:ext uri="{FF2B5EF4-FFF2-40B4-BE49-F238E27FC236}">
                <a16:creationId xmlns:a16="http://schemas.microsoft.com/office/drawing/2014/main" id="{0BEFB0BD-F060-4777-B560-FB9561325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4685730" y="1717742"/>
            <a:ext cx="4420716" cy="28830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04235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1CD40-3A25-413F-9AA2-545CDBB09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Dated Transaction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339F3-E081-41BF-8B29-AAE7C847F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086" y="1043681"/>
            <a:ext cx="8685832" cy="3166369"/>
          </a:xfrm>
        </p:spPr>
        <p:txBody>
          <a:bodyPr/>
          <a:lstStyle/>
          <a:p>
            <a:r>
              <a:rPr lang="en-US" b="1" dirty="0"/>
              <a:t>Avoid future dated transactions more than 30 days in the future.  </a:t>
            </a:r>
          </a:p>
          <a:p>
            <a:pPr marL="1028683" lvl="1" indent="-342900"/>
            <a:r>
              <a:rPr lang="en-US" dirty="0"/>
              <a:t>Creates additional challenges when needing to make an entry for a new event prior to that transaction </a:t>
            </a:r>
          </a:p>
          <a:p>
            <a:endParaRPr lang="en-US" dirty="0"/>
          </a:p>
          <a:p>
            <a:r>
              <a:rPr lang="en-US" b="1" dirty="0"/>
              <a:t>Retro Dated non-pay impacting data changes will override data in that period with current data.</a:t>
            </a:r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990501-E5AC-4ABF-906B-4BC077089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4B14DC-0D30-48E7-AB6E-E8CEE163D30F}"/>
              </a:ext>
            </a:extLst>
          </p:cNvPr>
          <p:cNvSpPr txBox="1"/>
          <p:nvPr/>
        </p:nvSpPr>
        <p:spPr>
          <a:xfrm>
            <a:off x="775766" y="4041635"/>
            <a:ext cx="32914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Old Data 2021</a:t>
            </a:r>
          </a:p>
          <a:p>
            <a:endParaRPr lang="en-US" dirty="0"/>
          </a:p>
          <a:p>
            <a:r>
              <a:rPr lang="en-US" dirty="0"/>
              <a:t>John Smith</a:t>
            </a:r>
          </a:p>
          <a:p>
            <a:r>
              <a:rPr lang="en-US" dirty="0"/>
              <a:t>Depts: IR1234</a:t>
            </a:r>
          </a:p>
          <a:p>
            <a:r>
              <a:rPr lang="en-US" dirty="0"/>
              <a:t>Job Code: 009876</a:t>
            </a:r>
          </a:p>
          <a:p>
            <a:r>
              <a:rPr lang="en-US" dirty="0"/>
              <a:t>Reports-To: </a:t>
            </a:r>
            <a:r>
              <a:rPr lang="en-US" dirty="0">
                <a:highlight>
                  <a:srgbClr val="FFFF00"/>
                </a:highlight>
              </a:rPr>
              <a:t>08675309</a:t>
            </a:r>
          </a:p>
          <a:p>
            <a:r>
              <a:rPr lang="en-US" dirty="0"/>
              <a:t>Pay Rate: 80,0000 / </a:t>
            </a:r>
            <a:r>
              <a:rPr lang="en-US" dirty="0" err="1"/>
              <a:t>Yr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59213F-8F51-4E33-9478-805FD26AB6CB}"/>
              </a:ext>
            </a:extLst>
          </p:cNvPr>
          <p:cNvSpPr txBox="1"/>
          <p:nvPr/>
        </p:nvSpPr>
        <p:spPr>
          <a:xfrm>
            <a:off x="5188325" y="4041636"/>
            <a:ext cx="32914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New Data 2022:</a:t>
            </a:r>
          </a:p>
          <a:p>
            <a:endParaRPr lang="en-US" dirty="0"/>
          </a:p>
          <a:p>
            <a:r>
              <a:rPr lang="en-US" dirty="0"/>
              <a:t>John Smith</a:t>
            </a:r>
          </a:p>
          <a:p>
            <a:r>
              <a:rPr lang="en-US" dirty="0"/>
              <a:t>Depts. IR1234</a:t>
            </a:r>
          </a:p>
          <a:p>
            <a:r>
              <a:rPr lang="en-US" dirty="0"/>
              <a:t>Job Code: 007890</a:t>
            </a:r>
          </a:p>
          <a:p>
            <a:r>
              <a:rPr lang="en-US" dirty="0"/>
              <a:t>Reports-To: </a:t>
            </a:r>
            <a:r>
              <a:rPr lang="en-US" dirty="0">
                <a:highlight>
                  <a:srgbClr val="00FFFF"/>
                </a:highlight>
              </a:rPr>
              <a:t>09035768</a:t>
            </a:r>
          </a:p>
          <a:p>
            <a:r>
              <a:rPr lang="en-US" dirty="0"/>
              <a:t>Pay Rate: 105,000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1EA55913-9210-46FF-AF91-E0210E60C859}"/>
              </a:ext>
            </a:extLst>
          </p:cNvPr>
          <p:cNvSpPr/>
          <p:nvPr/>
        </p:nvSpPr>
        <p:spPr>
          <a:xfrm rot="10800000">
            <a:off x="2447925" y="4981575"/>
            <a:ext cx="2740400" cy="757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C19B0134-1FB5-43B4-8729-BE617A41C59E}"/>
              </a:ext>
            </a:extLst>
          </p:cNvPr>
          <p:cNvSpPr/>
          <p:nvPr/>
        </p:nvSpPr>
        <p:spPr>
          <a:xfrm rot="10800000">
            <a:off x="3201800" y="5564890"/>
            <a:ext cx="1986525" cy="757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565303F-545F-4905-8280-9DC6428399C7}"/>
              </a:ext>
            </a:extLst>
          </p:cNvPr>
          <p:cNvSpPr/>
          <p:nvPr/>
        </p:nvSpPr>
        <p:spPr>
          <a:xfrm rot="10800000">
            <a:off x="3382941" y="5828822"/>
            <a:ext cx="1805384" cy="757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B9D1BE45-F908-4AE3-80BB-54495C14705B}"/>
              </a:ext>
            </a:extLst>
          </p:cNvPr>
          <p:cNvSpPr/>
          <p:nvPr/>
        </p:nvSpPr>
        <p:spPr>
          <a:xfrm rot="10800000">
            <a:off x="2933700" y="5285902"/>
            <a:ext cx="2254624" cy="757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98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Announcements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86" y="1056285"/>
            <a:ext cx="8511157" cy="5042042"/>
          </a:xfrm>
        </p:spPr>
        <p:txBody>
          <a:bodyPr>
            <a:normAutofit fontScale="92500" lnSpcReduction="20000"/>
          </a:bodyPr>
          <a:lstStyle/>
          <a:p>
            <a:r>
              <a:rPr lang="en-US" sz="2600" b="1" dirty="0">
                <a:solidFill>
                  <a:schemeClr val="accent4"/>
                </a:solidFill>
              </a:rPr>
              <a:t>Upcoming Deadlines  </a:t>
            </a:r>
            <a:endParaRPr lang="en-US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1" dirty="0"/>
              <a:t>BW Transaction </a:t>
            </a:r>
            <a:r>
              <a:rPr lang="en-US" i="1" dirty="0"/>
              <a:t>deadline:</a:t>
            </a:r>
            <a:r>
              <a:rPr lang="en-US" b="1" i="1" dirty="0"/>
              <a:t> Tuesday March 3 at 3pm </a:t>
            </a:r>
            <a:r>
              <a:rPr lang="en-US" i="1" dirty="0"/>
              <a:t>(for templates, extended absences, etc.)</a:t>
            </a:r>
          </a:p>
          <a:p>
            <a:pPr lvl="1" indent="0">
              <a:buNone/>
            </a:pPr>
            <a:endParaRPr lang="en-US" sz="500" i="1" dirty="0"/>
          </a:p>
          <a:p>
            <a:pPr marL="1028683" lvl="1" indent="-342900">
              <a:buFont typeface="Courier New" panose="02070309020205020404" pitchFamily="49" charset="0"/>
              <a:buChar char="o"/>
            </a:pPr>
            <a:r>
              <a:rPr lang="en-US" i="1" dirty="0"/>
              <a:t>BW </a:t>
            </a:r>
            <a:r>
              <a:rPr lang="en-US" b="1" i="1" dirty="0">
                <a:solidFill>
                  <a:srgbClr val="7030A0"/>
                </a:solidFill>
              </a:rPr>
              <a:t>PayPath</a:t>
            </a:r>
            <a:r>
              <a:rPr lang="en-US" i="1" dirty="0"/>
              <a:t> deadline:  Today 2/22</a:t>
            </a:r>
            <a:r>
              <a:rPr lang="en-US" i="1" dirty="0">
                <a:solidFill>
                  <a:srgbClr val="0064A4"/>
                </a:solidFill>
              </a:rPr>
              <a:t> </a:t>
            </a:r>
            <a:r>
              <a:rPr lang="en-US" b="1" i="1" dirty="0">
                <a:solidFill>
                  <a:srgbClr val="0064A4"/>
                </a:solidFill>
              </a:rPr>
              <a:t>5pm</a:t>
            </a:r>
            <a:r>
              <a:rPr lang="en-US" i="1" dirty="0">
                <a:solidFill>
                  <a:srgbClr val="0064A4"/>
                </a:solidFill>
              </a:rPr>
              <a:t> – blackout through Friday </a:t>
            </a:r>
            <a:r>
              <a:rPr lang="en-US" b="1" i="1" dirty="0">
                <a:solidFill>
                  <a:srgbClr val="0064A4"/>
                </a:solidFill>
              </a:rPr>
              <a:t>2/25 6am</a:t>
            </a:r>
          </a:p>
          <a:p>
            <a:pPr marL="1028683" lvl="1" indent="-342900"/>
            <a:endParaRPr lang="en-US" b="1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highlight>
                  <a:srgbClr val="FFFF00"/>
                </a:highlight>
              </a:rPr>
              <a:t>MO Transaction </a:t>
            </a:r>
            <a:r>
              <a:rPr lang="en-US" dirty="0">
                <a:highlight>
                  <a:srgbClr val="FFFF00"/>
                </a:highlight>
              </a:rPr>
              <a:t>deadline: </a:t>
            </a:r>
            <a:r>
              <a:rPr lang="en-US" b="1" dirty="0">
                <a:highlight>
                  <a:srgbClr val="FFFF00"/>
                </a:highlight>
              </a:rPr>
              <a:t>Wednesday March 18 </a:t>
            </a:r>
            <a:r>
              <a:rPr lang="en-US" b="1" i="1" dirty="0">
                <a:solidFill>
                  <a:srgbClr val="0064A4"/>
                </a:solidFill>
                <a:highlight>
                  <a:srgbClr val="FFFF00"/>
                </a:highlight>
              </a:rPr>
              <a:t>at 3pm </a:t>
            </a:r>
            <a:r>
              <a:rPr lang="en-US" b="1" i="1" dirty="0"/>
              <a:t>(</a:t>
            </a:r>
            <a:r>
              <a:rPr lang="en-US" i="1" dirty="0"/>
              <a:t>for templates, extended absences leaves, etc.)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i="1" dirty="0"/>
          </a:p>
          <a:p>
            <a:pPr marL="1028683" lvl="1" indent="-342900">
              <a:buFont typeface="Courier New" panose="02070309020205020404" pitchFamily="49" charset="0"/>
              <a:buChar char="o"/>
            </a:pPr>
            <a:r>
              <a:rPr lang="en-US" i="1" dirty="0"/>
              <a:t>MO </a:t>
            </a:r>
            <a:r>
              <a:rPr lang="en-US" b="1" i="1" dirty="0">
                <a:solidFill>
                  <a:srgbClr val="7030A0"/>
                </a:solidFill>
              </a:rPr>
              <a:t>PayPath</a:t>
            </a:r>
            <a:r>
              <a:rPr lang="en-US" b="1" i="1" dirty="0"/>
              <a:t> </a:t>
            </a:r>
            <a:r>
              <a:rPr lang="en-US" i="1" dirty="0"/>
              <a:t>deadline: Tues. </a:t>
            </a:r>
            <a:r>
              <a:rPr lang="en-US" b="1" i="1" dirty="0">
                <a:solidFill>
                  <a:srgbClr val="0064A4"/>
                </a:solidFill>
              </a:rPr>
              <a:t>2/22 (5pm) </a:t>
            </a:r>
            <a:r>
              <a:rPr lang="en-US" i="1" dirty="0">
                <a:solidFill>
                  <a:srgbClr val="0064A4"/>
                </a:solidFill>
              </a:rPr>
              <a:t>- blackout until </a:t>
            </a:r>
            <a:r>
              <a:rPr lang="en-US" b="1" i="1" dirty="0">
                <a:solidFill>
                  <a:srgbClr val="0064A4"/>
                </a:solidFill>
              </a:rPr>
              <a:t>Thursday 2/24 6am</a:t>
            </a:r>
            <a:endParaRPr lang="en-US" b="1" dirty="0"/>
          </a:p>
          <a:p>
            <a:pPr marL="1028683" lvl="1" indent="-342900"/>
            <a:endParaRPr lang="en-US" i="1" dirty="0"/>
          </a:p>
          <a:p>
            <a:r>
              <a:rPr lang="en-US" b="1" dirty="0">
                <a:solidFill>
                  <a:schemeClr val="accent4"/>
                </a:solidFill>
              </a:rPr>
              <a:t>***Mass PayPath Deadline***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Please open </a:t>
            </a:r>
            <a:r>
              <a:rPr lang="en-US"/>
              <a:t>a EEC case </a:t>
            </a:r>
            <a:r>
              <a:rPr lang="en-US" dirty="0"/>
              <a:t>by 9am Monday Feb. 28th with SWB changes needed for Grad Students to meet fee remission deadline.  </a:t>
            </a:r>
          </a:p>
          <a:p>
            <a:pPr marL="1028683" lvl="1" indent="-342900"/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C842EA4-F715-4656-A625-1238D78B36EB}" type="slidenum">
              <a:rPr lang="en-US">
                <a:solidFill>
                  <a:prstClr val="black">
                    <a:tint val="75000"/>
                  </a:prstClr>
                </a:solidFill>
                <a:latin typeface="Arial" panose="020B0604020202020204"/>
              </a:rPr>
              <a:pPr>
                <a:defRPr/>
              </a:pPr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3784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554" y="55425"/>
            <a:ext cx="4586118" cy="6382052"/>
          </a:xfrm>
          <a:prstGeom prst="rect">
            <a:avLst/>
          </a:prstGeom>
          <a:solidFill>
            <a:srgbClr val="0064A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Q1 UCPath Training Schedule</a:t>
            </a:r>
          </a:p>
        </p:txBody>
      </p:sp>
      <p:pic>
        <p:nvPicPr>
          <p:cNvPr id="7" name="Picture 6" descr="A picture containing circle&#10;&#10;Description automatically generated">
            <a:extLst>
              <a:ext uri="{FF2B5EF4-FFF2-40B4-BE49-F238E27FC236}">
                <a16:creationId xmlns:a16="http://schemas.microsoft.com/office/drawing/2014/main" id="{0BEFB0BD-F060-4777-B560-FB9561325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4623672" y="1728133"/>
            <a:ext cx="4420716" cy="28830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96407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UCPath Training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38E1D3B-F6E2-4D7E-8B8B-BD54123743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589016"/>
              </p:ext>
            </p:extLst>
          </p:nvPr>
        </p:nvGraphicFramePr>
        <p:xfrm>
          <a:off x="229082" y="2062794"/>
          <a:ext cx="8796160" cy="397424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95626">
                  <a:extLst>
                    <a:ext uri="{9D8B030D-6E8A-4147-A177-3AD203B41FA5}">
                      <a16:colId xmlns:a16="http://schemas.microsoft.com/office/drawing/2014/main" val="1218181296"/>
                    </a:ext>
                  </a:extLst>
                </a:gridCol>
                <a:gridCol w="3520268">
                  <a:extLst>
                    <a:ext uri="{9D8B030D-6E8A-4147-A177-3AD203B41FA5}">
                      <a16:colId xmlns:a16="http://schemas.microsoft.com/office/drawing/2014/main" val="370476613"/>
                    </a:ext>
                  </a:extLst>
                </a:gridCol>
                <a:gridCol w="2469498">
                  <a:extLst>
                    <a:ext uri="{9D8B030D-6E8A-4147-A177-3AD203B41FA5}">
                      <a16:colId xmlns:a16="http://schemas.microsoft.com/office/drawing/2014/main" val="3636366395"/>
                    </a:ext>
                  </a:extLst>
                </a:gridCol>
                <a:gridCol w="1710768">
                  <a:extLst>
                    <a:ext uri="{9D8B030D-6E8A-4147-A177-3AD203B41FA5}">
                      <a16:colId xmlns:a16="http://schemas.microsoft.com/office/drawing/2014/main" val="2733149618"/>
                    </a:ext>
                  </a:extLst>
                </a:gridCol>
              </a:tblGrid>
              <a:tr h="348042">
                <a:tc gridSpan="2">
                  <a:txBody>
                    <a:bodyPr/>
                    <a:lstStyle/>
                    <a:p>
                      <a:r>
                        <a:rPr lang="en-US" dirty="0"/>
                        <a:t>Course Name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433945"/>
                  </a:ext>
                </a:extLst>
              </a:tr>
              <a:tr h="338092">
                <a:tc>
                  <a:txBody>
                    <a:bodyPr/>
                    <a:lstStyle/>
                    <a:p>
                      <a:r>
                        <a:rPr lang="en-US" dirty="0"/>
                        <a:t>POS101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UCPath Navigation &amp; Pos. </a:t>
                      </a:r>
                      <a:r>
                        <a:rPr lang="en-US" dirty="0" err="1"/>
                        <a:t>Cntrl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Wednesday 2/2/2022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8:30a – 12:30p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533774"/>
                  </a:ext>
                </a:extLst>
              </a:tr>
              <a:tr h="390570">
                <a:tc>
                  <a:txBody>
                    <a:bodyPr/>
                    <a:lstStyle/>
                    <a:p>
                      <a:r>
                        <a:rPr lang="en-US" dirty="0"/>
                        <a:t>FIN102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Funding Entry &amp; Budget </a:t>
                      </a:r>
                      <a:r>
                        <a:rPr lang="en-US" dirty="0" err="1"/>
                        <a:t>Dist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Friday 2/4/2022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8:30a – 12:30p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494770"/>
                  </a:ext>
                </a:extLst>
              </a:tr>
              <a:tr h="359368">
                <a:tc>
                  <a:txBody>
                    <a:bodyPr/>
                    <a:lstStyle/>
                    <a:p>
                      <a:r>
                        <a:rPr lang="en-US" dirty="0"/>
                        <a:t>TEM101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Template Transactions Pt. I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Monday 2/7/2022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8:30a – 2:30p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661739"/>
                  </a:ext>
                </a:extLst>
              </a:tr>
              <a:tr h="360605">
                <a:tc>
                  <a:txBody>
                    <a:bodyPr/>
                    <a:lstStyle/>
                    <a:p>
                      <a:r>
                        <a:rPr lang="en-US" dirty="0"/>
                        <a:t>TEM102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Template Transactions Pt. II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Wednesday 2/9/2022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8:30a – 12:30p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659367"/>
                  </a:ext>
                </a:extLst>
              </a:tr>
              <a:tr h="383360">
                <a:tc>
                  <a:txBody>
                    <a:bodyPr/>
                    <a:lstStyle/>
                    <a:p>
                      <a:r>
                        <a:rPr lang="en-US" dirty="0"/>
                        <a:t>PPA201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PayPath Actions Pt. I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Tuesday 2/15/2022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8:30a – 2:30p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839137"/>
                  </a:ext>
                </a:extLst>
              </a:tr>
              <a:tr h="427635">
                <a:tc>
                  <a:txBody>
                    <a:bodyPr/>
                    <a:lstStyle/>
                    <a:p>
                      <a:r>
                        <a:rPr lang="en-US" dirty="0"/>
                        <a:t>PPA202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PayPath Actions Pt. II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Thursday 2/17/2022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8:30a – 12:30p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20139"/>
                  </a:ext>
                </a:extLst>
              </a:tr>
              <a:tr h="396593">
                <a:tc>
                  <a:txBody>
                    <a:bodyPr/>
                    <a:lstStyle/>
                    <a:p>
                      <a:r>
                        <a:rPr lang="en-US" b="1" dirty="0"/>
                        <a:t>PRQ201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Payroll Requests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Wednesday 2/23/2022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8:30a – 12:30p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361329"/>
                  </a:ext>
                </a:extLst>
              </a:tr>
              <a:tr h="387070">
                <a:tc>
                  <a:txBody>
                    <a:bodyPr/>
                    <a:lstStyle/>
                    <a:p>
                      <a:r>
                        <a:rPr lang="en-US" b="1" dirty="0"/>
                        <a:t>DRD201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Direct Retro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Friday 2/25/2022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8:30a – 12:30p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423660"/>
                  </a:ext>
                </a:extLst>
              </a:tr>
              <a:tr h="525979">
                <a:tc>
                  <a:txBody>
                    <a:bodyPr/>
                    <a:lstStyle/>
                    <a:p>
                      <a:r>
                        <a:rPr lang="en-US" b="1" dirty="0"/>
                        <a:t>ABM101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Extended Absences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Monday 2/28/2022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8:30a – 12:30p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18500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8647D31-0ED2-4493-AEFC-B265FE09CE26}"/>
              </a:ext>
            </a:extLst>
          </p:cNvPr>
          <p:cNvSpPr txBox="1"/>
          <p:nvPr/>
        </p:nvSpPr>
        <p:spPr>
          <a:xfrm>
            <a:off x="0" y="996863"/>
            <a:ext cx="8796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egoe UI" panose="020B0502040204020203" pitchFamily="34" charset="0"/>
              </a:rPr>
              <a:t>New hires who need training are able to </a:t>
            </a:r>
            <a:r>
              <a:rPr lang="en-US" b="1" dirty="0">
                <a:latin typeface="Segoe UI" panose="020B0502040204020203" pitchFamily="34" charset="0"/>
              </a:rPr>
              <a:t>register on UCLC  </a:t>
            </a:r>
          </a:p>
          <a:p>
            <a:r>
              <a:rPr lang="en-US" dirty="0">
                <a:latin typeface="Segoe UI" panose="020B0502040204020203" pitchFamily="34" charset="0"/>
              </a:rPr>
              <a:t>Training will be conducted via zoom. After registration a calendar invite from UCLC with a link to Zoom will be provided. Please reach out if you have questions!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59495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Did you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Pay group is automatically assigned in UCPath</a:t>
            </a:r>
          </a:p>
          <a:p>
            <a:pPr lvl="0"/>
            <a:r>
              <a:rPr lang="en-US" dirty="0"/>
              <a:t>The pay group defaults to DEF when a person is hired, rehired or transferred</a:t>
            </a:r>
          </a:p>
          <a:p>
            <a:pPr lvl="0"/>
            <a:r>
              <a:rPr lang="en-US" dirty="0"/>
              <a:t>A batch process runs multiple times per day to assign the appropriate pay group based on a variety of factors including union affiliation, FLSA status, pay frequency (monthly or biweekly), etc.</a:t>
            </a:r>
          </a:p>
          <a:p>
            <a:pPr lvl="0"/>
            <a:r>
              <a:rPr lang="en-US" dirty="0"/>
              <a:t>Pay group is a way to group employees based on shared characteristics to facilitate payroll processing</a:t>
            </a:r>
          </a:p>
          <a:p>
            <a:pPr lvl="0"/>
            <a:r>
              <a:rPr lang="en-US" b="1" dirty="0"/>
              <a:t>Pay Group Override</a:t>
            </a:r>
            <a:endParaRPr lang="en-US" dirty="0"/>
          </a:p>
          <a:p>
            <a:pPr lvl="1"/>
            <a:r>
              <a:rPr lang="en-US" dirty="0"/>
              <a:t>A pay group override can be requested to align the pay frequency (monthly or biweekly) for employees with multiple jobs</a:t>
            </a:r>
          </a:p>
          <a:p>
            <a:pPr lvl="1"/>
            <a:r>
              <a:rPr lang="en-US" dirty="0"/>
              <a:t>A pay group override can be requested during HR template processing by including a comment on the template </a:t>
            </a:r>
          </a:p>
          <a:p>
            <a:pPr lvl="2"/>
            <a:r>
              <a:rPr lang="en-US" dirty="0"/>
              <a:t>A job data update form can be submitted for overrides not requested on the template</a:t>
            </a:r>
          </a:p>
          <a:p>
            <a:pPr lvl="1"/>
            <a:r>
              <a:rPr lang="en-US" dirty="0"/>
              <a:t>Special pay groups exist for certain scenarios (9= location code)</a:t>
            </a:r>
          </a:p>
          <a:p>
            <a:pPr lvl="2"/>
            <a:r>
              <a:rPr lang="en-US" b="1" dirty="0"/>
              <a:t>9MH:</a:t>
            </a:r>
            <a:r>
              <a:rPr lang="en-US" dirty="0"/>
              <a:t> allows hourly employees to be paid monthly</a:t>
            </a:r>
          </a:p>
          <a:p>
            <a:pPr lvl="2"/>
            <a:r>
              <a:rPr lang="en-US" b="1" dirty="0"/>
              <a:t>9BE: </a:t>
            </a:r>
            <a:r>
              <a:rPr lang="en-US" dirty="0"/>
              <a:t>allows exempt salaried employees to be paid biweekly</a:t>
            </a:r>
          </a:p>
          <a:p>
            <a:pPr lvl="2"/>
            <a:r>
              <a:rPr lang="en-US" b="1" dirty="0"/>
              <a:t>9MS</a:t>
            </a:r>
            <a:r>
              <a:rPr lang="en-US" dirty="0"/>
              <a:t>: is used for monthly salaried employees and requires hours be submitted positive time</a:t>
            </a:r>
          </a:p>
          <a:p>
            <a:pPr lvl="0"/>
            <a:r>
              <a:rPr lang="en-US" b="1" dirty="0"/>
              <a:t>Resources:</a:t>
            </a:r>
            <a:endParaRPr lang="en-US" dirty="0"/>
          </a:p>
          <a:p>
            <a:pPr lvl="1"/>
            <a:r>
              <a:rPr lang="en-US" u="sng" dirty="0">
                <a:hlinkClick r:id="rId3"/>
              </a:rPr>
              <a:t>Job Aid: Pay Group Assignment, Configuration and Code List</a:t>
            </a:r>
            <a:r>
              <a:rPr lang="en-US" dirty="0"/>
              <a:t> </a:t>
            </a:r>
          </a:p>
          <a:p>
            <a:pPr lvl="1"/>
            <a:r>
              <a:rPr lang="en-US" u="sng" dirty="0">
                <a:hlinkClick r:id="rId4"/>
              </a:rPr>
              <a:t>Operational Alignment: Dual FLSA and Comp Frequencies</a:t>
            </a:r>
            <a:endParaRPr lang="en-US" dirty="0"/>
          </a:p>
          <a:p>
            <a:pPr>
              <a:spcBef>
                <a:spcPts val="0"/>
              </a:spcBef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22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62863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42" y="1226131"/>
            <a:ext cx="6406817" cy="4271211"/>
          </a:xfrm>
          <a:prstGeom prst="rect">
            <a:avLst/>
          </a:prstGeom>
        </p:spPr>
      </p:pic>
      <p:pic>
        <p:nvPicPr>
          <p:cNvPr id="5" name="Picture 4" descr="Illustration gratuite: Point D'Exclamation, Question - Image gratuite sur Pixabay - 50776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756" y="1378705"/>
            <a:ext cx="1756405" cy="198303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60182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Announcements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8AAF38-7935-41AA-B045-02A30F9D6CD0}"/>
              </a:ext>
            </a:extLst>
          </p:cNvPr>
          <p:cNvSpPr txBox="1"/>
          <p:nvPr/>
        </p:nvSpPr>
        <p:spPr>
          <a:xfrm>
            <a:off x="205598" y="1184564"/>
            <a:ext cx="8662344" cy="4260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90000"/>
              </a:lnSpc>
              <a:spcBef>
                <a:spcPts val="1000"/>
              </a:spcBef>
            </a:pPr>
            <a:r>
              <a:rPr lang="en-US" sz="2400" b="1" dirty="0">
                <a:solidFill>
                  <a:schemeClr val="accent4"/>
                </a:solidFill>
              </a:rPr>
              <a:t>Retroactive Changes</a:t>
            </a:r>
          </a:p>
          <a:p>
            <a:pPr defTabSz="914377">
              <a:lnSpc>
                <a:spcPct val="90000"/>
              </a:lnSpc>
              <a:spcBef>
                <a:spcPts val="1000"/>
              </a:spcBef>
            </a:pPr>
            <a:endParaRPr lang="en-US" sz="100" b="1" dirty="0">
              <a:solidFill>
                <a:schemeClr val="accent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 necessary to enter retro dates for non-pay impacting data changes.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Location Changes / Dept Id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Reports – to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Employee Relations Code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Please use current dates.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still exists a problem with overpayments due to non-pay related data changes.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2400" b="1" dirty="0">
                <a:solidFill>
                  <a:schemeClr val="accent4"/>
                </a:solidFill>
              </a:rPr>
              <a:t>Report Update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report in Cognos showing employees who work limited hours now reflects hours worked across all jobs, not just the hours worked within your department.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you have questions, please contact Matthew Levin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1788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Announcements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PFCB &amp; Holidays in TRS</a:t>
            </a:r>
          </a:p>
          <a:p>
            <a:endParaRPr lang="en-US" sz="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Please use “Family Care” reason in TRS if on PFCB during the holidays.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Do not use a holidays/vacation code.</a:t>
            </a:r>
          </a:p>
          <a:p>
            <a:endParaRPr lang="en-US" sz="1200" dirty="0"/>
          </a:p>
          <a:p>
            <a:r>
              <a:rPr lang="en-US" b="1" dirty="0">
                <a:solidFill>
                  <a:schemeClr val="accent4"/>
                </a:solidFill>
              </a:rPr>
              <a:t>Positions with “REMOTE100%” location</a:t>
            </a:r>
          </a:p>
          <a:p>
            <a:endParaRPr lang="en-US" sz="100" b="1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Defect has been fixed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lvl="1" indent="0">
              <a:buNone/>
            </a:pPr>
            <a:endParaRPr lang="en-US" dirty="0"/>
          </a:p>
          <a:p>
            <a:pPr marL="1028683" lvl="1" indent="-342900"/>
            <a:endParaRPr lang="en-US" dirty="0"/>
          </a:p>
          <a:p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8219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Training Tips Meetings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March 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March 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April 5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April 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May 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7453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13" name="Picture 12" descr="Do You Have an Agenda?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2140">
            <a:off x="7038363" y="4486728"/>
            <a:ext cx="1727020" cy="16395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9075" y="855722"/>
            <a:ext cx="75778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sz="3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Direct Retros w/ Bundled Checks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Creating New Employee Records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Extended Absences: Cancellations &amp; Retro reminders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Impacts to Future Dated Transactions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2956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554" y="55425"/>
            <a:ext cx="4586118" cy="6382052"/>
          </a:xfrm>
          <a:prstGeom prst="rect">
            <a:avLst/>
          </a:prstGeom>
          <a:solidFill>
            <a:srgbClr val="0064A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Direct Retro Transactions w/ Bundled Checks</a:t>
            </a:r>
          </a:p>
        </p:txBody>
      </p:sp>
      <p:pic>
        <p:nvPicPr>
          <p:cNvPr id="7" name="Picture 6" descr="A picture containing circle&#10;&#10;Description automatically generated">
            <a:extLst>
              <a:ext uri="{FF2B5EF4-FFF2-40B4-BE49-F238E27FC236}">
                <a16:creationId xmlns:a16="http://schemas.microsoft.com/office/drawing/2014/main" id="{0BEFB0BD-F060-4777-B560-FB9561325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4685730" y="1717742"/>
            <a:ext cx="4420716" cy="28830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64207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Bundling Paychecks for Direct </a:t>
            </a:r>
            <a:r>
              <a:rPr lang="en-US" sz="4000" dirty="0" err="1"/>
              <a:t>Retros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829" y="1028542"/>
            <a:ext cx="8818661" cy="513328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70C0"/>
                </a:solidFill>
              </a:rPr>
              <a:t>Direct Retro transactions can be submitted with multiple paychecks selected except for when:</a:t>
            </a:r>
          </a:p>
          <a:p>
            <a:pPr marL="1028683" lvl="1" indent="-342900">
              <a:spcBef>
                <a:spcPts val="1200"/>
              </a:spcBef>
              <a:buFont typeface="Arial" panose="020B0604020202020204" pitchFamily="34" charset="0"/>
              <a:buChar char="–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One of the selected paychecks uses funding that involves the Salary Cap / MCOP Worksheet.</a:t>
            </a:r>
          </a:p>
          <a:p>
            <a:pPr marL="1028683" lvl="1" indent="-342900">
              <a:spcBef>
                <a:spcPts val="1200"/>
              </a:spcBef>
              <a:buFont typeface="Arial" panose="020B0604020202020204" pitchFamily="34" charset="0"/>
              <a:buChar char="–"/>
            </a:pPr>
            <a:r>
              <a:rPr lang="en-US" sz="22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Any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type of error is received.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70C0"/>
                </a:solidFill>
              </a:rPr>
              <a:t>If either of the above occur, the paychecks should be submitted one at a time to isolate the problem the paycheck.</a:t>
            </a:r>
          </a:p>
          <a:p>
            <a:pPr marL="1028683" lvl="1" indent="-342900">
              <a:spcBef>
                <a:spcPts val="1200"/>
              </a:spcBef>
              <a:buFont typeface="Arial" panose="020B0604020202020204" pitchFamily="34" charset="0"/>
              <a:buChar char="‒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Please do not enter an EEC ticket, call the Drop-In Center or email for assistance until you have unbundled the paychecks and tried to submit them one at a time. </a:t>
            </a:r>
          </a:p>
          <a:p>
            <a:pPr marL="1028683" lvl="1" indent="-342900">
              <a:spcBef>
                <a:spcPts val="1200"/>
              </a:spcBef>
              <a:buFont typeface="Arial" panose="020B0604020202020204" pitchFamily="34" charset="0"/>
              <a:buChar char="‒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That is the first thing we will have you do before troubleshooting further.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>
                <a:solidFill>
                  <a:prstClr val="black">
                    <a:tint val="75000"/>
                  </a:prstClr>
                </a:solidFill>
                <a:latin typeface="Arial" panose="020B0604020202020204"/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7836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Warning Message for MCOP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02" y="1019617"/>
            <a:ext cx="8999138" cy="1819835"/>
          </a:xfrm>
        </p:spPr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Whenever more than one paycheck is selected and one of the paychecks utilized the MCOP Worksheet, the message below appears.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8802" y="2206260"/>
            <a:ext cx="8570463" cy="3730483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288537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FA Standard Screen PPT Template">
  <a:themeElements>
    <a:clrScheme name="UCI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AA2B8"/>
      </a:accent1>
      <a:accent2>
        <a:srgbClr val="FFD200"/>
      </a:accent2>
      <a:accent3>
        <a:srgbClr val="1B3D6D"/>
      </a:accent3>
      <a:accent4>
        <a:srgbClr val="0064A4"/>
      </a:accent4>
      <a:accent5>
        <a:srgbClr val="6AA2B8"/>
      </a:accent5>
      <a:accent6>
        <a:srgbClr val="F78D2D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dfa-standard-screen-template" id="{085FA25C-E160-4F41-82D5-15C5F5196075}" vid="{04E02BA0-7A10-44B0-A17E-F486C255F5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37921</TotalTime>
  <Words>1513</Words>
  <Application>Microsoft Office PowerPoint</Application>
  <PresentationFormat>On-screen Show (4:3)</PresentationFormat>
  <Paragraphs>228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Century Gothic</vt:lpstr>
      <vt:lpstr>Courier New</vt:lpstr>
      <vt:lpstr>Segoe UI</vt:lpstr>
      <vt:lpstr>Times New Roman</vt:lpstr>
      <vt:lpstr>Verdana</vt:lpstr>
      <vt:lpstr>Wingdings</vt:lpstr>
      <vt:lpstr>DFA Standard Screen PPT Template</vt:lpstr>
      <vt:lpstr>Training Tips  February 22, 2022 </vt:lpstr>
      <vt:lpstr>Quick Announcements I</vt:lpstr>
      <vt:lpstr>Quick Announcements II</vt:lpstr>
      <vt:lpstr>Quick Announcements III</vt:lpstr>
      <vt:lpstr>Future Training Tips Meetings </vt:lpstr>
      <vt:lpstr>Agenda</vt:lpstr>
      <vt:lpstr>PowerPoint Presentation</vt:lpstr>
      <vt:lpstr>Bundling Paychecks for Direct Retros</vt:lpstr>
      <vt:lpstr>New Warning Message for MCOP</vt:lpstr>
      <vt:lpstr>PowerPoint Presentation</vt:lpstr>
      <vt:lpstr>When to Create a New Employee Record</vt:lpstr>
      <vt:lpstr>PowerPoint Presentation</vt:lpstr>
      <vt:lpstr>Entering a New Extended Absence</vt:lpstr>
      <vt:lpstr>Editing Ext. Absence Transactions</vt:lpstr>
      <vt:lpstr>What Happens when EA is Edited?</vt:lpstr>
      <vt:lpstr>Cancelling Extended Absences</vt:lpstr>
      <vt:lpstr>When To Modify Extended Absence</vt:lpstr>
      <vt:lpstr>PowerPoint Presentation</vt:lpstr>
      <vt:lpstr>Future Dated Transaction</vt:lpstr>
      <vt:lpstr>PowerPoint Presentation</vt:lpstr>
      <vt:lpstr>Upcoming UCPath Training </vt:lpstr>
      <vt:lpstr>Did you know</vt:lpstr>
      <vt:lpstr>PowerPoint Presentation</vt:lpstr>
    </vt:vector>
  </TitlesOfParts>
  <Company>UC Irvine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UCPath Cases Service Targets</dc:title>
  <dc:creator>Deborah Kistler</dc:creator>
  <cp:lastModifiedBy>Deborah Kistler</cp:lastModifiedBy>
  <cp:revision>122</cp:revision>
  <dcterms:created xsi:type="dcterms:W3CDTF">2021-09-20T20:42:46Z</dcterms:created>
  <dcterms:modified xsi:type="dcterms:W3CDTF">2022-02-22T22:26:28Z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FF6BADDA-C953-4AF9-BE69-AEE63E619C26</vt:lpwstr>
  </property>
  <property fmtid="{D5CDD505-2E9C-101B-9397-08002B2CF9AE}" pid="3" name="ArticulatePath">
    <vt:lpwstr>Training tips 9_21_21[10706]</vt:lpwstr>
  </property>
</Properties>
</file>