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7" r:id="rId4"/>
    <p:sldId id="258" r:id="rId5"/>
    <p:sldId id="260" r:id="rId6"/>
    <p:sldId id="313" r:id="rId7"/>
    <p:sldId id="557" r:id="rId8"/>
    <p:sldId id="558" r:id="rId9"/>
    <p:sldId id="559" r:id="rId10"/>
    <p:sldId id="560" r:id="rId11"/>
    <p:sldId id="555" r:id="rId12"/>
    <p:sldId id="561" r:id="rId13"/>
    <p:sldId id="315" r:id="rId14"/>
    <p:sldId id="562" r:id="rId15"/>
    <p:sldId id="563" r:id="rId16"/>
    <p:sldId id="564" r:id="rId17"/>
    <p:sldId id="330" r:id="rId18"/>
    <p:sldId id="259" r:id="rId19"/>
    <p:sldId id="405" r:id="rId20"/>
  </p:sldIdLst>
  <p:sldSz cx="9144000" cy="6858000" type="screen4x3"/>
  <p:notesSz cx="6858000" cy="91440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7" autoAdjust="0"/>
    <p:restoredTop sz="94660"/>
  </p:normalViewPr>
  <p:slideViewPr>
    <p:cSldViewPr snapToGrid="0">
      <p:cViewPr varScale="1">
        <p:scale>
          <a:sx n="91" d="100"/>
          <a:sy n="91" d="100"/>
        </p:scale>
        <p:origin x="413"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2.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gradFill flip="none" rotWithShape="1">
          <a:gsLst>
            <a:gs pos="0">
              <a:schemeClr val="accent4">
                <a:lumMod val="40000"/>
                <a:lumOff val="60000"/>
              </a:schemeClr>
            </a:gs>
            <a:gs pos="46000">
              <a:schemeClr val="accent4">
                <a:lumMod val="95000"/>
                <a:lumOff val="5000"/>
              </a:schemeClr>
            </a:gs>
            <a:gs pos="100000">
              <a:schemeClr val="accent4">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204261"/>
            <a:ext cx="9144000" cy="4776261"/>
          </a:xfrm>
          <a:prstGeom prst="rect">
            <a:avLst/>
          </a:prstGeom>
        </p:spPr>
      </p:pic>
      <p:sp>
        <p:nvSpPr>
          <p:cNvPr id="7" name="Rectangle 6"/>
          <p:cNvSpPr/>
          <p:nvPr userDrawn="1"/>
        </p:nvSpPr>
        <p:spPr>
          <a:xfrm>
            <a:off x="0" y="4572000"/>
            <a:ext cx="9144000" cy="2286000"/>
          </a:xfrm>
          <a:prstGeom prst="rect">
            <a:avLst/>
          </a:prstGeom>
          <a:gradFill flip="none" rotWithShape="1">
            <a:gsLst>
              <a:gs pos="0">
                <a:schemeClr val="accent4">
                  <a:lumMod val="40000"/>
                  <a:lumOff val="60000"/>
                </a:schemeClr>
              </a:gs>
              <a:gs pos="46000">
                <a:schemeClr val="accent4">
                  <a:lumMod val="95000"/>
                  <a:lumOff val="5000"/>
                </a:schemeClr>
              </a:gs>
              <a:gs pos="100000">
                <a:schemeClr val="accent4">
                  <a:lumMod val="60000"/>
                </a:schemeClr>
              </a:gs>
            </a:gsLst>
            <a:path path="circle">
              <a:fillToRect l="50000" t="130000" r="50000" b="-30000"/>
            </a:path>
            <a:tileRect/>
          </a:gradFill>
          <a:ln>
            <a:noFill/>
          </a:ln>
          <a:effectLst>
            <a:outerShdw blurRad="2540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Title 10"/>
          <p:cNvSpPr>
            <a:spLocks noGrp="1"/>
          </p:cNvSpPr>
          <p:nvPr>
            <p:ph type="title"/>
          </p:nvPr>
        </p:nvSpPr>
        <p:spPr>
          <a:xfrm>
            <a:off x="0" y="4895250"/>
            <a:ext cx="9144000" cy="1325563"/>
          </a:xfrm>
        </p:spPr>
        <p:txBody>
          <a:bodyPr>
            <a:normAutofit/>
          </a:bodyPr>
          <a:lstStyle>
            <a:lvl1pPr algn="ctr">
              <a:defRPr sz="3600">
                <a:solidFill>
                  <a:schemeClr val="bg1"/>
                </a:solidFill>
              </a:defRPr>
            </a:lvl1pPr>
          </a:lstStyle>
          <a:p>
            <a:r>
              <a:rPr lang="en-US"/>
              <a:t>Click to edit Master title style</a:t>
            </a:r>
            <a:endParaRPr lang="en-US" dirty="0"/>
          </a:p>
        </p:txBody>
      </p:sp>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82028" y="6431146"/>
            <a:ext cx="6779951" cy="216529"/>
          </a:xfrm>
          <a:prstGeom prst="rect">
            <a:avLst/>
          </a:prstGeom>
        </p:spPr>
      </p:pic>
    </p:spTree>
    <p:custDataLst>
      <p:tags r:id="rId1"/>
    </p:custDataLst>
    <p:extLst>
      <p:ext uri="{BB962C8B-B14F-4D97-AF65-F5344CB8AC3E}">
        <p14:creationId xmlns:p14="http://schemas.microsoft.com/office/powerpoint/2010/main" val="121311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with line">
    <p:spTree>
      <p:nvGrpSpPr>
        <p:cNvPr id="1" name=""/>
        <p:cNvGrpSpPr/>
        <p:nvPr/>
      </p:nvGrpSpPr>
      <p:grpSpPr>
        <a:xfrm>
          <a:off x="0" y="0"/>
          <a:ext cx="0" cy="0"/>
          <a:chOff x="0" y="0"/>
          <a:chExt cx="0" cy="0"/>
        </a:xfrm>
      </p:grpSpPr>
      <p:sp>
        <p:nvSpPr>
          <p:cNvPr id="2" name="Title 1"/>
          <p:cNvSpPr>
            <a:spLocks noGrp="1"/>
          </p:cNvSpPr>
          <p:nvPr>
            <p:ph type="title"/>
          </p:nvPr>
        </p:nvSpPr>
        <p:spPr>
          <a:xfrm>
            <a:off x="229086" y="47408"/>
            <a:ext cx="8685832" cy="897987"/>
          </a:xfrm>
        </p:spPr>
        <p:txBody>
          <a:bodyPr>
            <a:normAutofit/>
          </a:bodyPr>
          <a:lstStyle>
            <a:lvl1pPr algn="l">
              <a:defRPr sz="3600"/>
            </a:lvl1pPr>
          </a:lstStyle>
          <a:p>
            <a:r>
              <a:rPr lang="en-US"/>
              <a:t>Click to edit Master title style</a:t>
            </a:r>
            <a:endParaRPr lang="en-US" dirty="0"/>
          </a:p>
        </p:txBody>
      </p:sp>
      <p:sp>
        <p:nvSpPr>
          <p:cNvPr id="3" name="Content Placeholder 2"/>
          <p:cNvSpPr>
            <a:spLocks noGrp="1"/>
          </p:cNvSpPr>
          <p:nvPr>
            <p:ph idx="1"/>
          </p:nvPr>
        </p:nvSpPr>
        <p:spPr>
          <a:xfrm>
            <a:off x="229086" y="1043681"/>
            <a:ext cx="8685832" cy="5133282"/>
          </a:xfrm>
        </p:spPr>
        <p:txBody>
          <a:bodyPr>
            <a:normAutofit/>
          </a:bodyPr>
          <a:lstStyle>
            <a:lvl1pPr marL="0" indent="0">
              <a:buClrTx/>
              <a:buNone/>
              <a:defRPr sz="2400"/>
            </a:lvl1pPr>
            <a:lvl2pPr>
              <a:buClrTx/>
              <a:defRPr sz="2000"/>
            </a:lvl2pPr>
            <a:lvl3pPr>
              <a:buClrTx/>
              <a:defRPr sz="1800"/>
            </a:lvl3pPr>
            <a:lvl4pPr>
              <a:buClrTx/>
              <a:defRPr sz="1600"/>
            </a:lvl4pPr>
            <a:lvl5pPr>
              <a:buClrTx/>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5" name="Straight Connector 4"/>
          <p:cNvCxnSpPr/>
          <p:nvPr userDrawn="1"/>
        </p:nvCxnSpPr>
        <p:spPr>
          <a:xfrm>
            <a:off x="226573" y="937645"/>
            <a:ext cx="8690867" cy="0"/>
          </a:xfrm>
          <a:prstGeom prst="line">
            <a:avLst/>
          </a:prstGeom>
          <a:ln w="28575">
            <a:solidFill>
              <a:srgbClr val="0064A4"/>
            </a:solidFill>
          </a:ln>
        </p:spPr>
        <p:style>
          <a:lnRef idx="1">
            <a:schemeClr val="accent1"/>
          </a:lnRef>
          <a:fillRef idx="0">
            <a:schemeClr val="accent1"/>
          </a:fillRef>
          <a:effectRef idx="0">
            <a:schemeClr val="accent1"/>
          </a:effectRef>
          <a:fontRef idx="minor">
            <a:schemeClr val="tx1"/>
          </a:fontRef>
        </p:style>
      </p:cxnSp>
      <p:grpSp>
        <p:nvGrpSpPr>
          <p:cNvPr id="6" name="Group 5"/>
          <p:cNvGrpSpPr/>
          <p:nvPr userDrawn="1"/>
        </p:nvGrpSpPr>
        <p:grpSpPr>
          <a:xfrm>
            <a:off x="0" y="6398563"/>
            <a:ext cx="9144000" cy="476250"/>
            <a:chOff x="0" y="6398563"/>
            <a:chExt cx="9144000" cy="476250"/>
          </a:xfrm>
        </p:grpSpPr>
        <p:sp>
          <p:nvSpPr>
            <p:cNvPr id="7" name="Rectangle 6"/>
            <p:cNvSpPr/>
            <p:nvPr userDrawn="1"/>
          </p:nvSpPr>
          <p:spPr>
            <a:xfrm>
              <a:off x="0" y="6405562"/>
              <a:ext cx="9144000" cy="457200"/>
            </a:xfrm>
            <a:prstGeom prst="rect">
              <a:avLst/>
            </a:prstGeom>
            <a:solidFill>
              <a:srgbClr val="0064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rotWithShape="1">
            <a:blip r:embed="rId2" cstate="hqprint">
              <a:extLst>
                <a:ext uri="{28A0092B-C50C-407E-A947-70E740481C1C}">
                  <a14:useLocalDpi xmlns:a14="http://schemas.microsoft.com/office/drawing/2010/main"/>
                </a:ext>
              </a:extLst>
            </a:blip>
            <a:srcRect l="-29174"/>
            <a:stretch/>
          </p:blipFill>
          <p:spPr>
            <a:xfrm>
              <a:off x="7372673" y="6398563"/>
              <a:ext cx="1771327" cy="476250"/>
            </a:xfrm>
            <a:prstGeom prst="rect">
              <a:avLst/>
            </a:prstGeom>
          </p:spPr>
        </p:pic>
      </p:grpSp>
      <p:sp>
        <p:nvSpPr>
          <p:cNvPr id="13" name="Slide Number Placeholder 5"/>
          <p:cNvSpPr>
            <a:spLocks noGrp="1"/>
          </p:cNvSpPr>
          <p:nvPr>
            <p:ph type="sldNum" sz="quarter" idx="4"/>
          </p:nvPr>
        </p:nvSpPr>
        <p:spPr>
          <a:xfrm>
            <a:off x="6834030" y="6437476"/>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42EA4-F715-4656-A625-1238D78B36EB}" type="slidenum">
              <a:rPr lang="en-US" smtClean="0"/>
              <a:t>‹#›</a:t>
            </a:fld>
            <a:endParaRPr lang="en-US"/>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9090" y="6525905"/>
            <a:ext cx="6779951" cy="216529"/>
          </a:xfrm>
          <a:prstGeom prst="rect">
            <a:avLst/>
          </a:prstGeom>
        </p:spPr>
      </p:pic>
    </p:spTree>
    <p:extLst>
      <p:ext uri="{BB962C8B-B14F-4D97-AF65-F5344CB8AC3E}">
        <p14:creationId xmlns:p14="http://schemas.microsoft.com/office/powerpoint/2010/main" val="3315321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without line">
    <p:spTree>
      <p:nvGrpSpPr>
        <p:cNvPr id="1" name=""/>
        <p:cNvGrpSpPr/>
        <p:nvPr/>
      </p:nvGrpSpPr>
      <p:grpSpPr>
        <a:xfrm>
          <a:off x="0" y="0"/>
          <a:ext cx="0" cy="0"/>
          <a:chOff x="0" y="0"/>
          <a:chExt cx="0" cy="0"/>
        </a:xfrm>
      </p:grpSpPr>
      <p:sp>
        <p:nvSpPr>
          <p:cNvPr id="2" name="Title 1"/>
          <p:cNvSpPr>
            <a:spLocks noGrp="1"/>
          </p:cNvSpPr>
          <p:nvPr>
            <p:ph type="title"/>
          </p:nvPr>
        </p:nvSpPr>
        <p:spPr>
          <a:xfrm>
            <a:off x="229086" y="47408"/>
            <a:ext cx="8685832" cy="897987"/>
          </a:xfrm>
        </p:spPr>
        <p:txBody>
          <a:bodyPr>
            <a:normAutofit/>
          </a:bodyPr>
          <a:lstStyle>
            <a:lvl1pPr algn="l">
              <a:defRPr sz="3600"/>
            </a:lvl1pPr>
          </a:lstStyle>
          <a:p>
            <a:r>
              <a:rPr lang="en-US"/>
              <a:t>Click to edit Master title style</a:t>
            </a:r>
            <a:endParaRPr lang="en-US" dirty="0"/>
          </a:p>
        </p:txBody>
      </p:sp>
      <p:sp>
        <p:nvSpPr>
          <p:cNvPr id="3" name="Content Placeholder 2"/>
          <p:cNvSpPr>
            <a:spLocks noGrp="1"/>
          </p:cNvSpPr>
          <p:nvPr>
            <p:ph idx="1"/>
          </p:nvPr>
        </p:nvSpPr>
        <p:spPr>
          <a:xfrm>
            <a:off x="229086" y="1043681"/>
            <a:ext cx="8685832" cy="5133282"/>
          </a:xfrm>
        </p:spPr>
        <p:txBody>
          <a:bodyPr>
            <a:normAutofit/>
          </a:bodyPr>
          <a:lstStyle>
            <a:lvl1pPr marL="0" indent="0">
              <a:buClrTx/>
              <a:buNone/>
              <a:defRPr sz="2400"/>
            </a:lvl1pPr>
            <a:lvl2pPr>
              <a:buClrTx/>
              <a:defRPr sz="2000"/>
            </a:lvl2pPr>
            <a:lvl3pPr>
              <a:buClrTx/>
              <a:defRPr sz="1800"/>
            </a:lvl3pPr>
            <a:lvl4pPr>
              <a:buClrTx/>
              <a:defRPr sz="1600"/>
            </a:lvl4pPr>
            <a:lvl5pPr>
              <a:buClrTx/>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6" name="Group 5"/>
          <p:cNvGrpSpPr/>
          <p:nvPr userDrawn="1"/>
        </p:nvGrpSpPr>
        <p:grpSpPr>
          <a:xfrm>
            <a:off x="0" y="6398563"/>
            <a:ext cx="9144000" cy="476250"/>
            <a:chOff x="0" y="6398563"/>
            <a:chExt cx="9144000" cy="476250"/>
          </a:xfrm>
        </p:grpSpPr>
        <p:sp>
          <p:nvSpPr>
            <p:cNvPr id="7" name="Rectangle 6"/>
            <p:cNvSpPr/>
            <p:nvPr userDrawn="1"/>
          </p:nvSpPr>
          <p:spPr>
            <a:xfrm>
              <a:off x="0" y="6405562"/>
              <a:ext cx="9144000" cy="457200"/>
            </a:xfrm>
            <a:prstGeom prst="rect">
              <a:avLst/>
            </a:prstGeom>
            <a:solidFill>
              <a:srgbClr val="0064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rotWithShape="1">
            <a:blip r:embed="rId2" cstate="hqprint">
              <a:extLst>
                <a:ext uri="{28A0092B-C50C-407E-A947-70E740481C1C}">
                  <a14:useLocalDpi xmlns:a14="http://schemas.microsoft.com/office/drawing/2010/main"/>
                </a:ext>
              </a:extLst>
            </a:blip>
            <a:srcRect l="-29174"/>
            <a:stretch/>
          </p:blipFill>
          <p:spPr>
            <a:xfrm>
              <a:off x="7372673" y="6398563"/>
              <a:ext cx="1771327" cy="476250"/>
            </a:xfrm>
            <a:prstGeom prst="rect">
              <a:avLst/>
            </a:prstGeom>
          </p:spPr>
        </p:pic>
      </p:grpSp>
      <p:sp>
        <p:nvSpPr>
          <p:cNvPr id="13" name="Slide Number Placeholder 5"/>
          <p:cNvSpPr>
            <a:spLocks noGrp="1"/>
          </p:cNvSpPr>
          <p:nvPr>
            <p:ph type="sldNum" sz="quarter" idx="4"/>
          </p:nvPr>
        </p:nvSpPr>
        <p:spPr>
          <a:xfrm>
            <a:off x="6834030" y="6437476"/>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42EA4-F715-4656-A625-1238D78B36EB}" type="slidenum">
              <a:rPr lang="en-US" smtClean="0"/>
              <a:t>‹#›</a:t>
            </a:fld>
            <a:endParaRPr lang="en-US"/>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9090" y="6525905"/>
            <a:ext cx="6779951" cy="216529"/>
          </a:xfrm>
          <a:prstGeom prst="rect">
            <a:avLst/>
          </a:prstGeom>
        </p:spPr>
      </p:pic>
    </p:spTree>
    <p:extLst>
      <p:ext uri="{BB962C8B-B14F-4D97-AF65-F5344CB8AC3E}">
        <p14:creationId xmlns:p14="http://schemas.microsoft.com/office/powerpoint/2010/main" val="600499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grpSp>
        <p:nvGrpSpPr>
          <p:cNvPr id="6" name="Group 5"/>
          <p:cNvGrpSpPr/>
          <p:nvPr userDrawn="1"/>
        </p:nvGrpSpPr>
        <p:grpSpPr>
          <a:xfrm>
            <a:off x="0" y="6398563"/>
            <a:ext cx="9144000" cy="476250"/>
            <a:chOff x="0" y="6398563"/>
            <a:chExt cx="9144000" cy="476250"/>
          </a:xfrm>
        </p:grpSpPr>
        <p:sp>
          <p:nvSpPr>
            <p:cNvPr id="7" name="Rectangle 6"/>
            <p:cNvSpPr/>
            <p:nvPr userDrawn="1"/>
          </p:nvSpPr>
          <p:spPr>
            <a:xfrm>
              <a:off x="0" y="6405562"/>
              <a:ext cx="9144000" cy="457200"/>
            </a:xfrm>
            <a:prstGeom prst="rect">
              <a:avLst/>
            </a:prstGeom>
            <a:solidFill>
              <a:srgbClr val="0064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rotWithShape="1">
            <a:blip r:embed="rId2" cstate="hqprint">
              <a:extLst>
                <a:ext uri="{28A0092B-C50C-407E-A947-70E740481C1C}">
                  <a14:useLocalDpi xmlns:a14="http://schemas.microsoft.com/office/drawing/2010/main"/>
                </a:ext>
              </a:extLst>
            </a:blip>
            <a:srcRect l="-29174"/>
            <a:stretch/>
          </p:blipFill>
          <p:spPr>
            <a:xfrm>
              <a:off x="7372673" y="6398563"/>
              <a:ext cx="1771327" cy="476250"/>
            </a:xfrm>
            <a:prstGeom prst="rect">
              <a:avLst/>
            </a:prstGeom>
          </p:spPr>
        </p:pic>
      </p:grpSp>
      <p:sp>
        <p:nvSpPr>
          <p:cNvPr id="13" name="Slide Number Placeholder 5"/>
          <p:cNvSpPr>
            <a:spLocks noGrp="1"/>
          </p:cNvSpPr>
          <p:nvPr>
            <p:ph type="sldNum" sz="quarter" idx="4"/>
          </p:nvPr>
        </p:nvSpPr>
        <p:spPr>
          <a:xfrm>
            <a:off x="6834030" y="6437476"/>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42EA4-F715-4656-A625-1238D78B36EB}" type="slidenum">
              <a:rPr lang="en-US" smtClean="0"/>
              <a:t>‹#›</a:t>
            </a:fld>
            <a:endParaRPr lang="en-US"/>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9090" y="6525905"/>
            <a:ext cx="6779951" cy="216529"/>
          </a:xfrm>
          <a:prstGeom prst="rect">
            <a:avLst/>
          </a:prstGeom>
        </p:spPr>
      </p:pic>
    </p:spTree>
    <p:extLst>
      <p:ext uri="{BB962C8B-B14F-4D97-AF65-F5344CB8AC3E}">
        <p14:creationId xmlns:p14="http://schemas.microsoft.com/office/powerpoint/2010/main" val="1162150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with blue background">
    <p:bg>
      <p:bgPr>
        <a:solidFill>
          <a:srgbClr val="0064A4"/>
        </a:solidFill>
        <a:effectLst/>
      </p:bgPr>
    </p:bg>
    <p:spTree>
      <p:nvGrpSpPr>
        <p:cNvPr id="1" name=""/>
        <p:cNvGrpSpPr/>
        <p:nvPr/>
      </p:nvGrpSpPr>
      <p:grpSpPr>
        <a:xfrm>
          <a:off x="0" y="0"/>
          <a:ext cx="0" cy="0"/>
          <a:chOff x="0" y="0"/>
          <a:chExt cx="0" cy="0"/>
        </a:xfrm>
      </p:grpSpPr>
      <p:sp>
        <p:nvSpPr>
          <p:cNvPr id="5" name="Title 8"/>
          <p:cNvSpPr>
            <a:spLocks noGrp="1"/>
          </p:cNvSpPr>
          <p:nvPr>
            <p:ph type="title"/>
          </p:nvPr>
        </p:nvSpPr>
        <p:spPr>
          <a:xfrm>
            <a:off x="381276" y="242459"/>
            <a:ext cx="8412480" cy="906114"/>
          </a:xfrm>
        </p:spPr>
        <p:txBody>
          <a:bodyPr>
            <a:normAutofit/>
          </a:bodyPr>
          <a:lstStyle>
            <a:lvl1pPr>
              <a:defRPr sz="3600">
                <a:solidFill>
                  <a:schemeClr val="bg1"/>
                </a:solidFill>
              </a:defRPr>
            </a:lvl1pPr>
          </a:lstStyle>
          <a:p>
            <a:r>
              <a:rPr lang="en-US"/>
              <a:t>Click to edit Master title style</a:t>
            </a:r>
            <a:endParaRPr lang="en-US" dirty="0"/>
          </a:p>
        </p:txBody>
      </p:sp>
      <p:sp>
        <p:nvSpPr>
          <p:cNvPr id="6" name="Content Placeholder 12"/>
          <p:cNvSpPr>
            <a:spLocks noGrp="1"/>
          </p:cNvSpPr>
          <p:nvPr>
            <p:ph sz="quarter" idx="10"/>
          </p:nvPr>
        </p:nvSpPr>
        <p:spPr>
          <a:xfrm>
            <a:off x="381276" y="1301322"/>
            <a:ext cx="8412480" cy="4027146"/>
          </a:xfrm>
        </p:spPr>
        <p:txBody>
          <a:bodyPr>
            <a:normAutofit/>
          </a:bodyPr>
          <a:lstStyle>
            <a:lvl1pPr marL="0" indent="0">
              <a:buNone/>
              <a:defRPr sz="2400">
                <a:solidFill>
                  <a:schemeClr val="bg1"/>
                </a:solidFill>
              </a:defRPr>
            </a:lvl1pPr>
          </a:lstStyle>
          <a:p>
            <a:pPr lvl="0"/>
            <a:r>
              <a:rPr lang="en-US"/>
              <a:t>Edit Master text styles</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82028" y="6431146"/>
            <a:ext cx="6779951" cy="216529"/>
          </a:xfrm>
          <a:prstGeom prst="rect">
            <a:avLst/>
          </a:prstGeom>
        </p:spPr>
      </p:pic>
    </p:spTree>
    <p:extLst>
      <p:ext uri="{BB962C8B-B14F-4D97-AF65-F5344CB8AC3E}">
        <p14:creationId xmlns:p14="http://schemas.microsoft.com/office/powerpoint/2010/main" val="1207196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rgbClr val="0064A4"/>
        </a:solidFill>
        <a:effectLst/>
      </p:bgPr>
    </p:bg>
    <p:spTree>
      <p:nvGrpSpPr>
        <p:cNvPr id="1" name=""/>
        <p:cNvGrpSpPr/>
        <p:nvPr/>
      </p:nvGrpSpPr>
      <p:grpSpPr>
        <a:xfrm>
          <a:off x="0" y="0"/>
          <a:ext cx="0" cy="0"/>
          <a:chOff x="0" y="0"/>
          <a:chExt cx="0" cy="0"/>
        </a:xfrm>
      </p:grpSpPr>
      <p:sp>
        <p:nvSpPr>
          <p:cNvPr id="12" name="Title 8"/>
          <p:cNvSpPr>
            <a:spLocks noGrp="1"/>
          </p:cNvSpPr>
          <p:nvPr>
            <p:ph type="title"/>
          </p:nvPr>
        </p:nvSpPr>
        <p:spPr>
          <a:xfrm>
            <a:off x="1" y="377340"/>
            <a:ext cx="9144000" cy="4898849"/>
          </a:xfrm>
        </p:spPr>
        <p:txBody>
          <a:bodyPr>
            <a:normAutofit/>
          </a:bodyPr>
          <a:lstStyle>
            <a:lvl1pPr algn="ctr">
              <a:defRPr sz="3600">
                <a:solidFill>
                  <a:schemeClr val="bg1"/>
                </a:solidFill>
              </a:defRPr>
            </a:lvl1pPr>
          </a:lstStyle>
          <a:p>
            <a:r>
              <a:rPr lang="en-US"/>
              <a:t>Click to edit Master 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82028" y="6431146"/>
            <a:ext cx="6779951" cy="216529"/>
          </a:xfrm>
          <a:prstGeom prst="rect">
            <a:avLst/>
          </a:prstGeom>
        </p:spPr>
      </p:pic>
    </p:spTree>
    <p:extLst>
      <p:ext uri="{BB962C8B-B14F-4D97-AF65-F5344CB8AC3E}">
        <p14:creationId xmlns:p14="http://schemas.microsoft.com/office/powerpoint/2010/main" val="3276891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349323" y="1041400"/>
            <a:ext cx="8627723" cy="2387600"/>
          </a:xfrm>
          <a:prstGeom prst="rect">
            <a:avLst/>
          </a:prstGeom>
        </p:spPr>
        <p:txBody>
          <a:bodyPr anchor="b">
            <a:normAutofit/>
          </a:bodyPr>
          <a:lstStyle>
            <a:lvl1pPr algn="l">
              <a:defRPr sz="405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Title Slide</a:t>
            </a:r>
          </a:p>
        </p:txBody>
      </p:sp>
      <p:sp>
        <p:nvSpPr>
          <p:cNvPr id="3" name="Subtitle 2"/>
          <p:cNvSpPr>
            <a:spLocks noGrp="1"/>
          </p:cNvSpPr>
          <p:nvPr>
            <p:ph type="subTitle" idx="1" hasCustomPrompt="1"/>
          </p:nvPr>
        </p:nvSpPr>
        <p:spPr>
          <a:xfrm>
            <a:off x="372437" y="3642519"/>
            <a:ext cx="6858000" cy="1655762"/>
          </a:xfrm>
        </p:spPr>
        <p:txBody>
          <a:bodyPr>
            <a:normAutofit/>
          </a:bodyPr>
          <a:lstStyle>
            <a:lvl1pPr marL="0" indent="0" algn="l">
              <a:buNone/>
              <a:defRPr sz="150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dirty="0"/>
              <a:t>Include Name, Title, Department and Date if Desired</a:t>
            </a:r>
          </a:p>
        </p:txBody>
      </p:sp>
      <p:grpSp>
        <p:nvGrpSpPr>
          <p:cNvPr id="6" name="Group 5"/>
          <p:cNvGrpSpPr/>
          <p:nvPr userDrawn="1"/>
        </p:nvGrpSpPr>
        <p:grpSpPr>
          <a:xfrm>
            <a:off x="96077" y="5088835"/>
            <a:ext cx="3470085" cy="1623368"/>
            <a:chOff x="279175" y="5154627"/>
            <a:chExt cx="4817611" cy="1708651"/>
          </a:xfrm>
        </p:grpSpPr>
        <p:pic>
          <p:nvPicPr>
            <p:cNvPr id="5" name="Picture 4"/>
            <p:cNvPicPr>
              <a:picLocks noChangeAspect="1"/>
            </p:cNvPicPr>
            <p:nvPr userDrawn="1"/>
          </p:nvPicPr>
          <p:blipFill rotWithShape="1">
            <a:blip r:embed="rId3" cstate="print">
              <a:extLst>
                <a:ext uri="{28A0092B-C50C-407E-A947-70E740481C1C}">
                  <a14:useLocalDpi xmlns:a14="http://schemas.microsoft.com/office/drawing/2010/main" val="0"/>
                </a:ext>
              </a:extLst>
            </a:blip>
            <a:srcRect l="19945"/>
            <a:stretch/>
          </p:blipFill>
          <p:spPr>
            <a:xfrm>
              <a:off x="1722792" y="5878610"/>
              <a:ext cx="3373994" cy="291615"/>
            </a:xfrm>
            <a:prstGeom prst="rect">
              <a:avLst/>
            </a:prstGeom>
          </p:spPr>
        </p:pic>
        <p:pic>
          <p:nvPicPr>
            <p:cNvPr id="4" name="Picture 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79175" y="5154627"/>
              <a:ext cx="1708651" cy="1708651"/>
            </a:xfrm>
            <a:prstGeom prst="rect">
              <a:avLst/>
            </a:prstGeom>
          </p:spPr>
        </p:pic>
      </p:grpSp>
    </p:spTree>
    <p:extLst>
      <p:ext uri="{BB962C8B-B14F-4D97-AF65-F5344CB8AC3E}">
        <p14:creationId xmlns:p14="http://schemas.microsoft.com/office/powerpoint/2010/main" val="467137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a:xfrm>
            <a:off x="8840360" y="6527308"/>
            <a:ext cx="303641" cy="365125"/>
          </a:xfrm>
          <a:prstGeom prst="rect">
            <a:avLst/>
          </a:prstGeom>
        </p:spPr>
        <p:txBody>
          <a:bodyPr/>
          <a:lstStyle/>
          <a:p>
            <a:fld id="{07297065-12DB-4451-8B30-EBF38A6018EA}" type="slidenum">
              <a:rPr lang="en-US" smtClean="0"/>
              <a:t>‹#›</a:t>
            </a:fld>
            <a:endParaRPr lang="en-US" dirty="0"/>
          </a:p>
        </p:txBody>
      </p:sp>
      <p:sp>
        <p:nvSpPr>
          <p:cNvPr id="9" name="Title 8"/>
          <p:cNvSpPr>
            <a:spLocks noGrp="1"/>
          </p:cNvSpPr>
          <p:nvPr>
            <p:ph type="title"/>
          </p:nvPr>
        </p:nvSpPr>
        <p:spPr/>
        <p:txBody>
          <a:bodyPr/>
          <a:lstStyle/>
          <a:p>
            <a:r>
              <a:rPr lang="en-US" dirty="0"/>
              <a:t>Click to edit Master title style</a:t>
            </a:r>
          </a:p>
        </p:txBody>
      </p:sp>
      <p:sp>
        <p:nvSpPr>
          <p:cNvPr id="10" name="Text Placeholder 2"/>
          <p:cNvSpPr>
            <a:spLocks noGrp="1"/>
          </p:cNvSpPr>
          <p:nvPr>
            <p:ph idx="1"/>
          </p:nvPr>
        </p:nvSpPr>
        <p:spPr>
          <a:xfrm>
            <a:off x="473528" y="1157511"/>
            <a:ext cx="7886700" cy="5010573"/>
          </a:xfrm>
          <a:prstGeom prst="rect">
            <a:avLst/>
          </a:prstGeom>
        </p:spPr>
        <p:txBody>
          <a:bodyPr vert="horz" lIns="91440" tIns="45720" rIns="91440" bIns="45720" rtlCol="0">
            <a:normAutofit/>
          </a:bodyPr>
          <a:lstStyle>
            <a:lvl1pPr>
              <a:defRPr>
                <a:solidFill>
                  <a:srgbClr val="0064A4"/>
                </a:solidFill>
              </a:defRPr>
            </a:lvl1pPr>
            <a:lvl2pPr marL="514337" indent="-171446">
              <a:buFont typeface="Wingdings" panose="05000000000000000000" pitchFamily="2" charset="2"/>
              <a:buChar char="§"/>
              <a:defRPr>
                <a:solidFill>
                  <a:schemeClr val="bg1">
                    <a:lumMod val="50000"/>
                  </a:schemeClr>
                </a:solidFill>
              </a:defRPr>
            </a:lvl2pPr>
            <a:lvl3pPr marL="857228" indent="-171446">
              <a:buFont typeface="Wingdings" panose="05000000000000000000" pitchFamily="2" charset="2"/>
              <a:buChar char="§"/>
              <a:defRPr>
                <a:solidFill>
                  <a:schemeClr val="bg1">
                    <a:lumMod val="50000"/>
                  </a:schemeClr>
                </a:solidFill>
              </a:defRPr>
            </a:lvl3pPr>
            <a:lvl4pPr marL="1200120" indent="-171446">
              <a:buFont typeface="Wingdings" panose="05000000000000000000" pitchFamily="2" charset="2"/>
              <a:buChar char="§"/>
              <a:defRPr>
                <a:solidFill>
                  <a:schemeClr val="bg1">
                    <a:lumMod val="50000"/>
                  </a:schemeClr>
                </a:solidFill>
              </a:defRPr>
            </a:lvl4pPr>
            <a:lvl5pPr marL="1543012" indent="-171446">
              <a:buFont typeface="Wingdings" panose="05000000000000000000" pitchFamily="2" charset="2"/>
              <a:buChar char="§"/>
              <a:defRPr>
                <a:solidFill>
                  <a:schemeClr val="bg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02377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47" y="1208603"/>
            <a:ext cx="3886200" cy="5130557"/>
          </a:xfrm>
        </p:spPr>
        <p:txBody>
          <a:bodyPr/>
          <a:lstStyle>
            <a:lvl1pPr>
              <a:defRPr sz="1800">
                <a:solidFill>
                  <a:srgbClr val="555759"/>
                </a:solidFill>
                <a:latin typeface="Century Gothic" panose="020B0502020202020204" pitchFamily="34" charset="0"/>
                <a:ea typeface="Verdana" panose="020B0604030504040204" pitchFamily="34" charset="0"/>
                <a:cs typeface="Verdana" panose="020B0604030504040204" pitchFamily="34" charset="0"/>
              </a:defRPr>
            </a:lvl1pPr>
            <a:lvl2pPr>
              <a:defRPr sz="1500">
                <a:solidFill>
                  <a:srgbClr val="555759"/>
                </a:solidFill>
                <a:latin typeface="Century Gothic" panose="020B0502020202020204" pitchFamily="34" charset="0"/>
                <a:ea typeface="Verdana" panose="020B0604030504040204" pitchFamily="34" charset="0"/>
                <a:cs typeface="Verdana" panose="020B0604030504040204" pitchFamily="34" charset="0"/>
              </a:defRPr>
            </a:lvl2pPr>
            <a:lvl3pPr>
              <a:defRPr sz="1350">
                <a:solidFill>
                  <a:srgbClr val="555759"/>
                </a:solidFill>
                <a:latin typeface="Century Gothic" panose="020B0502020202020204" pitchFamily="34" charset="0"/>
                <a:ea typeface="Verdana" panose="020B0604030504040204" pitchFamily="34" charset="0"/>
                <a:cs typeface="Verdana" panose="020B0604030504040204" pitchFamily="34" charset="0"/>
              </a:defRPr>
            </a:lvl3pPr>
            <a:lvl4pPr>
              <a:defRPr sz="1200">
                <a:solidFill>
                  <a:srgbClr val="555759"/>
                </a:solidFill>
                <a:latin typeface="Century Gothic" panose="020B0502020202020204" pitchFamily="34" charset="0"/>
                <a:ea typeface="Verdana" panose="020B0604030504040204" pitchFamily="34" charset="0"/>
                <a:cs typeface="Verdana" panose="020B0604030504040204" pitchFamily="34" charset="0"/>
              </a:defRPr>
            </a:lvl4pPr>
            <a:lvl5pPr>
              <a:defRPr sz="1050">
                <a:solidFill>
                  <a:srgbClr val="555759"/>
                </a:solidFill>
                <a:latin typeface="Century Gothic" panose="020B050202020202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208598"/>
            <a:ext cx="3886200" cy="5110009"/>
          </a:xfrm>
        </p:spPr>
        <p:txBody>
          <a:bodyPr/>
          <a:lstStyle>
            <a:lvl1pPr>
              <a:defRPr sz="1800">
                <a:solidFill>
                  <a:srgbClr val="555759"/>
                </a:solidFill>
                <a:latin typeface="Century Gothic" panose="020B0502020202020204" pitchFamily="34" charset="0"/>
                <a:ea typeface="Verdana" panose="020B0604030504040204" pitchFamily="34" charset="0"/>
                <a:cs typeface="Verdana" panose="020B0604030504040204" pitchFamily="34" charset="0"/>
              </a:defRPr>
            </a:lvl1pPr>
            <a:lvl2pPr>
              <a:defRPr sz="1500">
                <a:solidFill>
                  <a:srgbClr val="555759"/>
                </a:solidFill>
                <a:latin typeface="Century Gothic" panose="020B0502020202020204" pitchFamily="34" charset="0"/>
                <a:ea typeface="Verdana" panose="020B0604030504040204" pitchFamily="34" charset="0"/>
                <a:cs typeface="Verdana" panose="020B0604030504040204" pitchFamily="34" charset="0"/>
              </a:defRPr>
            </a:lvl2pPr>
            <a:lvl3pPr>
              <a:defRPr sz="1350">
                <a:solidFill>
                  <a:srgbClr val="555759"/>
                </a:solidFill>
                <a:latin typeface="Century Gothic" panose="020B0502020202020204" pitchFamily="34" charset="0"/>
                <a:ea typeface="Verdana" panose="020B0604030504040204" pitchFamily="34" charset="0"/>
                <a:cs typeface="Verdana" panose="020B0604030504040204" pitchFamily="34" charset="0"/>
              </a:defRPr>
            </a:lvl3pPr>
            <a:lvl4pPr>
              <a:defRPr sz="1200">
                <a:solidFill>
                  <a:srgbClr val="555759"/>
                </a:solidFill>
                <a:latin typeface="Century Gothic" panose="020B0502020202020204" pitchFamily="34" charset="0"/>
                <a:ea typeface="Verdana" panose="020B0604030504040204" pitchFamily="34" charset="0"/>
                <a:cs typeface="Verdana" panose="020B0604030504040204" pitchFamily="34" charset="0"/>
              </a:defRPr>
            </a:lvl4pPr>
            <a:lvl5pPr>
              <a:defRPr sz="1050">
                <a:solidFill>
                  <a:srgbClr val="555759"/>
                </a:solidFill>
                <a:latin typeface="Century Gothic" panose="020B050202020202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6"/>
          <p:cNvSpPr>
            <a:spLocks noGrp="1"/>
          </p:cNvSpPr>
          <p:nvPr>
            <p:ph type="sldNum" sz="quarter" idx="12"/>
          </p:nvPr>
        </p:nvSpPr>
        <p:spPr>
          <a:xfrm>
            <a:off x="8840360" y="6527308"/>
            <a:ext cx="303641" cy="365125"/>
          </a:xfrm>
          <a:prstGeom prst="rect">
            <a:avLst/>
          </a:prstGeom>
        </p:spPr>
        <p:txBody>
          <a:bodyPr/>
          <a:lstStyle/>
          <a:p>
            <a:fld id="{07297065-12DB-4451-8B30-EBF38A6018EA}" type="slidenum">
              <a:rPr lang="en-US" smtClean="0"/>
              <a:t>‹#›</a:t>
            </a:fld>
            <a:endParaRPr lang="en-US"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70646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62"/>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62"/>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62"/>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42EA4-F715-4656-A625-1238D78B36EB}" type="slidenum">
              <a:rPr lang="en-US" smtClean="0"/>
              <a:t>‹#›</a:t>
            </a:fld>
            <a:endParaRPr lang="en-US"/>
          </a:p>
        </p:txBody>
      </p:sp>
    </p:spTree>
    <p:extLst>
      <p:ext uri="{BB962C8B-B14F-4D97-AF65-F5344CB8AC3E}">
        <p14:creationId xmlns:p14="http://schemas.microsoft.com/office/powerpoint/2010/main" val="6620794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0" indent="0" algn="l" defTabSz="914377"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4.xml"/><Relationship Id="rId1" Type="http://schemas.openxmlformats.org/officeDocument/2006/relationships/tags" Target="../tags/tag12.xml"/><Relationship Id="rId4" Type="http://schemas.openxmlformats.org/officeDocument/2006/relationships/hyperlink" Target="https://blog.edmentum.com/teacher-tools-11-free-resources-support-online-teaching-and-learnin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3.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4.xml"/><Relationship Id="rId1" Type="http://schemas.openxmlformats.org/officeDocument/2006/relationships/tags" Target="../tags/tag14.xml"/><Relationship Id="rId4" Type="http://schemas.openxmlformats.org/officeDocument/2006/relationships/hyperlink" Target="https://blog.edmentum.com/teacher-tools-11-free-resources-support-online-teaching-and-learning" TargetMode="Externa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Layout" Target="../slideLayouts/slideLayout4.xml"/><Relationship Id="rId1" Type="http://schemas.openxmlformats.org/officeDocument/2006/relationships/tags" Target="../tags/tag19.xml"/></Relationships>
</file>

<file path=ppt/slides/_rels/slide18.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9.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slideLayout" Target="../slideLayouts/slideLayout4.xml"/><Relationship Id="rId1" Type="http://schemas.openxmlformats.org/officeDocument/2006/relationships/tags" Target="../tags/tag21.xml"/><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hyperlink" Target="https://blog.edmentum.com/teacher-tools-11-free-resources-support-online-teaching-and-learnin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10.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11.xml"/><Relationship Id="rId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Training Tips &amp; Lessons Learned</a:t>
            </a:r>
            <a:br>
              <a:rPr lang="en-US" dirty="0"/>
            </a:br>
            <a:r>
              <a:rPr lang="en-US" dirty="0"/>
              <a:t>October 5, 2021 </a:t>
            </a:r>
          </a:p>
        </p:txBody>
      </p:sp>
    </p:spTree>
    <p:custDataLst>
      <p:tags r:id="rId1"/>
    </p:custDataLst>
    <p:extLst>
      <p:ext uri="{BB962C8B-B14F-4D97-AF65-F5344CB8AC3E}">
        <p14:creationId xmlns:p14="http://schemas.microsoft.com/office/powerpoint/2010/main" val="1756917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3C842EA4-F715-4656-A625-1238D78B36EB}" type="slidenum">
              <a:rPr lang="en-US" smtClean="0"/>
              <a:t>10</a:t>
            </a:fld>
            <a:endParaRPr lang="en-US"/>
          </a:p>
        </p:txBody>
      </p:sp>
      <p:sp>
        <p:nvSpPr>
          <p:cNvPr id="6" name="Rectangle 5"/>
          <p:cNvSpPr/>
          <p:nvPr/>
        </p:nvSpPr>
        <p:spPr>
          <a:xfrm>
            <a:off x="0" y="0"/>
            <a:ext cx="4586118" cy="6382052"/>
          </a:xfrm>
          <a:prstGeom prst="rect">
            <a:avLst/>
          </a:prstGeom>
          <a:solidFill>
            <a:srgbClr val="0064A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56441" y="2015509"/>
            <a:ext cx="4073235" cy="2308324"/>
          </a:xfrm>
          <a:prstGeom prst="rect">
            <a:avLst/>
          </a:prstGeom>
          <a:noFill/>
        </p:spPr>
        <p:txBody>
          <a:bodyPr wrap="square" rtlCol="0">
            <a:spAutoFit/>
          </a:bodyPr>
          <a:lstStyle/>
          <a:p>
            <a:pPr algn="ctr"/>
            <a:r>
              <a:rPr lang="en-US" sz="4800" b="1" dirty="0">
                <a:solidFill>
                  <a:schemeClr val="bg1"/>
                </a:solidFill>
              </a:rPr>
              <a:t>Updating I-9 &amp; Visa Information</a:t>
            </a:r>
          </a:p>
        </p:txBody>
      </p:sp>
      <p:pic>
        <p:nvPicPr>
          <p:cNvPr id="7" name="Picture 6" descr="A picture containing circle&#10;&#10;Description automatically generated">
            <a:extLst>
              <a:ext uri="{FF2B5EF4-FFF2-40B4-BE49-F238E27FC236}">
                <a16:creationId xmlns:a16="http://schemas.microsoft.com/office/drawing/2014/main" id="{0BEFB0BD-F060-4777-B560-FB95613254BA}"/>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4623672" y="1728133"/>
            <a:ext cx="4420716" cy="2883076"/>
          </a:xfrm>
          <a:prstGeom prst="rect">
            <a:avLst/>
          </a:prstGeom>
        </p:spPr>
      </p:pic>
    </p:spTree>
    <p:custDataLst>
      <p:tags r:id="rId1"/>
    </p:custDataLst>
    <p:extLst>
      <p:ext uri="{BB962C8B-B14F-4D97-AF65-F5344CB8AC3E}">
        <p14:creationId xmlns:p14="http://schemas.microsoft.com/office/powerpoint/2010/main" val="2288692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update I-9/Visa Information </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Open an EEC Ticket </a:t>
            </a:r>
          </a:p>
          <a:p>
            <a:pPr marL="1028683" lvl="1" indent="-342900"/>
            <a:r>
              <a:rPr lang="en-US" dirty="0"/>
              <a:t>Onboarding</a:t>
            </a:r>
          </a:p>
          <a:p>
            <a:pPr marL="1028683" lvl="1" indent="-342900"/>
            <a:r>
              <a:rPr lang="en-US" dirty="0"/>
              <a:t>I-9 Reverification </a:t>
            </a:r>
          </a:p>
          <a:p>
            <a:pPr marL="1028683" lvl="1" indent="-342900"/>
            <a:endParaRPr lang="en-US" dirty="0"/>
          </a:p>
        </p:txBody>
      </p:sp>
      <p:sp>
        <p:nvSpPr>
          <p:cNvPr id="4" name="Slide Number Placeholder 3"/>
          <p:cNvSpPr>
            <a:spLocks noGrp="1"/>
          </p:cNvSpPr>
          <p:nvPr>
            <p:ph type="sldNum" sz="quarter" idx="4"/>
          </p:nvPr>
        </p:nvSpPr>
        <p:spPr/>
        <p:txBody>
          <a:bodyPr/>
          <a:lstStyle/>
          <a:p>
            <a:fld id="{3C842EA4-F715-4656-A625-1238D78B36EB}" type="slidenum">
              <a:rPr lang="en-US" smtClean="0"/>
              <a:t>11</a:t>
            </a:fld>
            <a:endParaRPr lang="en-US"/>
          </a:p>
        </p:txBody>
      </p:sp>
      <p:pic>
        <p:nvPicPr>
          <p:cNvPr id="5" name="Picture 4"/>
          <p:cNvPicPr>
            <a:picLocks noChangeAspect="1"/>
          </p:cNvPicPr>
          <p:nvPr/>
        </p:nvPicPr>
        <p:blipFill>
          <a:blip r:embed="rId3"/>
          <a:stretch>
            <a:fillRect/>
          </a:stretch>
        </p:blipFill>
        <p:spPr>
          <a:xfrm>
            <a:off x="923372" y="2237082"/>
            <a:ext cx="6469941" cy="3939881"/>
          </a:xfrm>
          <a:prstGeom prst="rect">
            <a:avLst/>
          </a:prstGeom>
        </p:spPr>
      </p:pic>
    </p:spTree>
    <p:custDataLst>
      <p:tags r:id="rId1"/>
    </p:custDataLst>
    <p:extLst>
      <p:ext uri="{BB962C8B-B14F-4D97-AF65-F5344CB8AC3E}">
        <p14:creationId xmlns:p14="http://schemas.microsoft.com/office/powerpoint/2010/main" val="2107897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3C842EA4-F715-4656-A625-1238D78B36EB}" type="slidenum">
              <a:rPr lang="en-US" smtClean="0"/>
              <a:t>12</a:t>
            </a:fld>
            <a:endParaRPr lang="en-US"/>
          </a:p>
        </p:txBody>
      </p:sp>
      <p:sp>
        <p:nvSpPr>
          <p:cNvPr id="6" name="Rectangle 5"/>
          <p:cNvSpPr/>
          <p:nvPr/>
        </p:nvSpPr>
        <p:spPr>
          <a:xfrm>
            <a:off x="0" y="0"/>
            <a:ext cx="4586118" cy="6382052"/>
          </a:xfrm>
          <a:prstGeom prst="rect">
            <a:avLst/>
          </a:prstGeom>
          <a:solidFill>
            <a:srgbClr val="0064A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56441" y="2406196"/>
            <a:ext cx="4073235" cy="1569660"/>
          </a:xfrm>
          <a:prstGeom prst="rect">
            <a:avLst/>
          </a:prstGeom>
          <a:noFill/>
        </p:spPr>
        <p:txBody>
          <a:bodyPr wrap="square" rtlCol="0">
            <a:spAutoFit/>
          </a:bodyPr>
          <a:lstStyle/>
          <a:p>
            <a:pPr algn="ctr"/>
            <a:r>
              <a:rPr lang="en-US" sz="4800" b="1" dirty="0">
                <a:solidFill>
                  <a:schemeClr val="bg1"/>
                </a:solidFill>
              </a:rPr>
              <a:t>Post-Doc Paid Directs</a:t>
            </a:r>
          </a:p>
        </p:txBody>
      </p:sp>
      <p:pic>
        <p:nvPicPr>
          <p:cNvPr id="7" name="Picture 6" descr="A picture containing circle&#10;&#10;Description automatically generated">
            <a:extLst>
              <a:ext uri="{FF2B5EF4-FFF2-40B4-BE49-F238E27FC236}">
                <a16:creationId xmlns:a16="http://schemas.microsoft.com/office/drawing/2014/main" id="{0BEFB0BD-F060-4777-B560-FB95613254BA}"/>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4623672" y="1728133"/>
            <a:ext cx="4420716" cy="2883076"/>
          </a:xfrm>
          <a:prstGeom prst="rect">
            <a:avLst/>
          </a:prstGeom>
        </p:spPr>
      </p:pic>
    </p:spTree>
    <p:custDataLst>
      <p:tags r:id="rId1"/>
    </p:custDataLst>
    <p:extLst>
      <p:ext uri="{BB962C8B-B14F-4D97-AF65-F5344CB8AC3E}">
        <p14:creationId xmlns:p14="http://schemas.microsoft.com/office/powerpoint/2010/main" val="4145340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0E7F2-D0E9-440B-9302-44F47811879E}"/>
              </a:ext>
            </a:extLst>
          </p:cNvPr>
          <p:cNvSpPr>
            <a:spLocks noGrp="1"/>
          </p:cNvSpPr>
          <p:nvPr>
            <p:ph type="title"/>
          </p:nvPr>
        </p:nvSpPr>
        <p:spPr/>
        <p:txBody>
          <a:bodyPr/>
          <a:lstStyle/>
          <a:p>
            <a:r>
              <a:rPr lang="en-US" dirty="0"/>
              <a:t>Post-Doc Paid Directs</a:t>
            </a:r>
          </a:p>
        </p:txBody>
      </p:sp>
      <p:sp>
        <p:nvSpPr>
          <p:cNvPr id="3" name="Content Placeholder 2">
            <a:extLst>
              <a:ext uri="{FF2B5EF4-FFF2-40B4-BE49-F238E27FC236}">
                <a16:creationId xmlns:a16="http://schemas.microsoft.com/office/drawing/2014/main" id="{BDF2CE8F-E300-46A1-9B05-6FF674ED9083}"/>
              </a:ext>
            </a:extLst>
          </p:cNvPr>
          <p:cNvSpPr>
            <a:spLocks noGrp="1"/>
          </p:cNvSpPr>
          <p:nvPr>
            <p:ph idx="1"/>
          </p:nvPr>
        </p:nvSpPr>
        <p:spPr>
          <a:xfrm>
            <a:off x="229086" y="1043681"/>
            <a:ext cx="8685832" cy="5133282"/>
          </a:xfrm>
        </p:spPr>
        <p:txBody>
          <a:bodyPr>
            <a:normAutofit lnSpcReduction="10000"/>
          </a:bodyPr>
          <a:lstStyle/>
          <a:p>
            <a:r>
              <a:rPr lang="en-US" dirty="0">
                <a:solidFill>
                  <a:srgbClr val="242424"/>
                </a:solidFill>
              </a:rPr>
              <a:t>Post Doc Paid Direct employees are not compensated through UCI Payroll but hold actual UCI title / jobs. </a:t>
            </a:r>
          </a:p>
          <a:p>
            <a:endParaRPr lang="en-US" sz="300" dirty="0">
              <a:solidFill>
                <a:srgbClr val="242424"/>
              </a:solidFill>
            </a:endParaRPr>
          </a:p>
          <a:p>
            <a:r>
              <a:rPr lang="en-US" dirty="0">
                <a:solidFill>
                  <a:srgbClr val="242424"/>
                </a:solidFill>
              </a:rPr>
              <a:t>- Post-Doc employees are </a:t>
            </a:r>
            <a:r>
              <a:rPr lang="en-US" b="1" dirty="0">
                <a:solidFill>
                  <a:srgbClr val="242424"/>
                </a:solidFill>
              </a:rPr>
              <a:t>paid directly by a third party agency.</a:t>
            </a:r>
          </a:p>
          <a:p>
            <a:endParaRPr lang="en-US" sz="1100" dirty="0">
              <a:solidFill>
                <a:srgbClr val="242424"/>
              </a:solidFill>
              <a:latin typeface="Segoe UI" panose="020B0502040204020203" pitchFamily="34" charset="0"/>
            </a:endParaRPr>
          </a:p>
          <a:p>
            <a:r>
              <a:rPr lang="en-US" b="1" dirty="0">
                <a:solidFill>
                  <a:schemeClr val="tx2">
                    <a:lumMod val="60000"/>
                    <a:lumOff val="40000"/>
                  </a:schemeClr>
                </a:solidFill>
              </a:rPr>
              <a:t>Post-Doc Salary Increases:</a:t>
            </a:r>
          </a:p>
          <a:p>
            <a:pPr marL="1028683" lvl="1" indent="-342900"/>
            <a:r>
              <a:rPr lang="en-US" b="0" i="0" dirty="0">
                <a:solidFill>
                  <a:srgbClr val="242424"/>
                </a:solidFill>
                <a:effectLst/>
              </a:rPr>
              <a:t>Generally, the post-doc paid direct would get a letter stating that the funding agency will be increasing their salary as of their anniversary date in those cases (so long as it meets the 2% increase minimum).</a:t>
            </a:r>
          </a:p>
          <a:p>
            <a:pPr marL="1028683" lvl="1" indent="-342900"/>
            <a:r>
              <a:rPr lang="en-US" b="0" i="0" dirty="0">
                <a:solidFill>
                  <a:srgbClr val="242424"/>
                </a:solidFill>
                <a:effectLst/>
              </a:rPr>
              <a:t>The school can just update UCPath with the new rate. If the funding agency does not plan on providing an increase, then it will be up to the unit to supplement the postdoc's pay in a postdoc employee job (003252).</a:t>
            </a:r>
          </a:p>
          <a:p>
            <a:pPr marL="1028683" lvl="1" indent="-342900"/>
            <a:r>
              <a:rPr lang="en-US" dirty="0">
                <a:solidFill>
                  <a:srgbClr val="242424"/>
                </a:solidFill>
              </a:rPr>
              <a:t>If agency agreed to pay increase, but employee has not been paid correctly, it is the post-doc’s responsibility to contact and work directly with the agency.</a:t>
            </a:r>
            <a:endParaRPr lang="en-US" dirty="0"/>
          </a:p>
        </p:txBody>
      </p:sp>
      <p:sp>
        <p:nvSpPr>
          <p:cNvPr id="4" name="Slide Number Placeholder 3">
            <a:extLst>
              <a:ext uri="{FF2B5EF4-FFF2-40B4-BE49-F238E27FC236}">
                <a16:creationId xmlns:a16="http://schemas.microsoft.com/office/drawing/2014/main" id="{4914E3B5-6C36-4E7E-8803-0AF5B7239FF0}"/>
              </a:ext>
            </a:extLst>
          </p:cNvPr>
          <p:cNvSpPr>
            <a:spLocks noGrp="1"/>
          </p:cNvSpPr>
          <p:nvPr>
            <p:ph type="sldNum" sz="quarter" idx="4"/>
          </p:nvPr>
        </p:nvSpPr>
        <p:spPr/>
        <p:txBody>
          <a:bodyPr/>
          <a:lstStyle/>
          <a:p>
            <a:fld id="{3C842EA4-F715-4656-A625-1238D78B36EB}" type="slidenum">
              <a:rPr lang="en-US" smtClean="0"/>
              <a:t>13</a:t>
            </a:fld>
            <a:endParaRPr lang="en-US"/>
          </a:p>
        </p:txBody>
      </p:sp>
    </p:spTree>
    <p:custDataLst>
      <p:tags r:id="rId1"/>
    </p:custDataLst>
    <p:extLst>
      <p:ext uri="{BB962C8B-B14F-4D97-AF65-F5344CB8AC3E}">
        <p14:creationId xmlns:p14="http://schemas.microsoft.com/office/powerpoint/2010/main" val="3163537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2DBEE5D-86F1-4C36-B808-0797F7272A56}"/>
              </a:ext>
            </a:extLst>
          </p:cNvPr>
          <p:cNvSpPr>
            <a:spLocks noGrp="1"/>
          </p:cNvSpPr>
          <p:nvPr>
            <p:ph type="title"/>
          </p:nvPr>
        </p:nvSpPr>
        <p:spPr/>
        <p:txBody>
          <a:bodyPr/>
          <a:lstStyle/>
          <a:p>
            <a:r>
              <a:rPr lang="en-US" b="1" dirty="0"/>
              <a:t>Use Case 1</a:t>
            </a:r>
          </a:p>
        </p:txBody>
      </p:sp>
      <p:sp>
        <p:nvSpPr>
          <p:cNvPr id="4" name="Content Placeholder 3">
            <a:extLst>
              <a:ext uri="{FF2B5EF4-FFF2-40B4-BE49-F238E27FC236}">
                <a16:creationId xmlns:a16="http://schemas.microsoft.com/office/drawing/2014/main" id="{30DD06D4-396B-41A1-A402-DAD3DB6B680F}"/>
              </a:ext>
            </a:extLst>
          </p:cNvPr>
          <p:cNvSpPr>
            <a:spLocks noGrp="1"/>
          </p:cNvSpPr>
          <p:nvPr>
            <p:ph idx="1"/>
          </p:nvPr>
        </p:nvSpPr>
        <p:spPr/>
        <p:txBody>
          <a:bodyPr>
            <a:normAutofit/>
          </a:bodyPr>
          <a:lstStyle/>
          <a:p>
            <a:pPr marL="0" marR="0">
              <a:spcBef>
                <a:spcPts val="0"/>
              </a:spcBef>
              <a:spcAft>
                <a:spcPts val="0"/>
              </a:spcAft>
            </a:pPr>
            <a:r>
              <a:rPr lang="en-US" sz="2000" dirty="0">
                <a:effectLst/>
                <a:latin typeface="+mj-lt"/>
                <a:ea typeface="Calibri" panose="020F0502020204030204" pitchFamily="34" charset="0"/>
              </a:rPr>
              <a:t>If you have a 100% fellow, their comp rate code should be </a:t>
            </a:r>
            <a:r>
              <a:rPr lang="en-US" sz="2000" b="1" dirty="0">
                <a:effectLst/>
                <a:latin typeface="+mj-lt"/>
                <a:ea typeface="Calibri" panose="020F0502020204030204" pitchFamily="34" charset="0"/>
              </a:rPr>
              <a:t>UCFELL.</a:t>
            </a:r>
          </a:p>
          <a:p>
            <a:pPr marL="0" marR="0">
              <a:spcBef>
                <a:spcPts val="0"/>
              </a:spcBef>
              <a:spcAft>
                <a:spcPts val="0"/>
              </a:spcAft>
            </a:pPr>
            <a:endParaRPr lang="en-US" sz="2000" dirty="0">
              <a:latin typeface="+mj-lt"/>
              <a:ea typeface="Calibri" panose="020F0502020204030204" pitchFamily="34" charset="0"/>
            </a:endParaRPr>
          </a:p>
          <a:p>
            <a:pPr>
              <a:spcBef>
                <a:spcPts val="0"/>
              </a:spcBef>
            </a:pPr>
            <a:r>
              <a:rPr lang="en-US" sz="2000" dirty="0">
                <a:effectLst/>
                <a:latin typeface="+mj-lt"/>
                <a:ea typeface="Calibri" panose="020F0502020204030204" pitchFamily="34" charset="0"/>
                <a:cs typeface="Times New Roman" panose="02020603050405020304" pitchFamily="18" charset="0"/>
              </a:rPr>
              <a:t>- If they are getting their scheduled salary increase on their anniversary date and we need to pay the supplement</a:t>
            </a:r>
            <a:r>
              <a:rPr lang="en-US" sz="1800" dirty="0">
                <a:effectLst/>
                <a:latin typeface="+mj-lt"/>
                <a:ea typeface="Calibri" panose="020F0502020204030204" pitchFamily="34" charset="0"/>
              </a:rPr>
              <a:t>, </a:t>
            </a:r>
            <a:r>
              <a:rPr lang="en-US" sz="2000" dirty="0">
                <a:effectLst/>
                <a:latin typeface="+mj-lt"/>
                <a:ea typeface="Calibri" panose="020F0502020204030204" pitchFamily="34" charset="0"/>
              </a:rPr>
              <a:t>then we do a </a:t>
            </a:r>
            <a:r>
              <a:rPr lang="en-US" sz="2000" dirty="0" err="1">
                <a:effectLst/>
                <a:latin typeface="+mj-lt"/>
                <a:ea typeface="Calibri" panose="020F0502020204030204" pitchFamily="34" charset="0"/>
              </a:rPr>
              <a:t>paypath</a:t>
            </a:r>
            <a:r>
              <a:rPr lang="en-US" sz="2000" dirty="0">
                <a:effectLst/>
                <a:latin typeface="+mj-lt"/>
                <a:ea typeface="Calibri" panose="020F0502020204030204" pitchFamily="34" charset="0"/>
              </a:rPr>
              <a:t> action to update the FTE </a:t>
            </a:r>
            <a:r>
              <a:rPr lang="en-US" sz="2000" b="1" u="sng" dirty="0">
                <a:effectLst/>
                <a:latin typeface="+mj-lt"/>
                <a:ea typeface="Calibri" panose="020F0502020204030204" pitchFamily="34" charset="0"/>
              </a:rPr>
              <a:t>AND</a:t>
            </a:r>
            <a:r>
              <a:rPr lang="en-US" sz="2000" dirty="0">
                <a:effectLst/>
                <a:latin typeface="+mj-lt"/>
                <a:ea typeface="Calibri" panose="020F0502020204030204" pitchFamily="34" charset="0"/>
              </a:rPr>
              <a:t> change the comp rate code in the fellow appointment from </a:t>
            </a:r>
            <a:r>
              <a:rPr lang="en-US" sz="2000" b="1" dirty="0">
                <a:solidFill>
                  <a:schemeClr val="accent6">
                    <a:lumMod val="75000"/>
                  </a:schemeClr>
                </a:solidFill>
                <a:effectLst/>
                <a:latin typeface="+mj-lt"/>
                <a:ea typeface="Calibri" panose="020F0502020204030204" pitchFamily="34" charset="0"/>
              </a:rPr>
              <a:t>UCFELL</a:t>
            </a:r>
            <a:r>
              <a:rPr lang="en-US" sz="2000" dirty="0">
                <a:effectLst/>
                <a:latin typeface="+mj-lt"/>
                <a:ea typeface="Calibri" panose="020F0502020204030204" pitchFamily="34" charset="0"/>
              </a:rPr>
              <a:t> to</a:t>
            </a:r>
            <a:r>
              <a:rPr lang="en-US" sz="2000" b="1" dirty="0">
                <a:solidFill>
                  <a:schemeClr val="tx2"/>
                </a:solidFill>
                <a:effectLst/>
                <a:latin typeface="+mj-lt"/>
                <a:ea typeface="Calibri" panose="020F0502020204030204" pitchFamily="34" charset="0"/>
              </a:rPr>
              <a:t> UCFELM </a:t>
            </a:r>
            <a:r>
              <a:rPr lang="en-US" sz="2000" dirty="0">
                <a:effectLst/>
                <a:latin typeface="+mj-lt"/>
                <a:ea typeface="Calibri" panose="020F0502020204030204" pitchFamily="34" charset="0"/>
              </a:rPr>
              <a:t>so the monthly rate is paid as a flat rate, not based on FTE. </a:t>
            </a:r>
            <a:endParaRPr lang="en-US" sz="2800" dirty="0">
              <a:latin typeface="+mj-lt"/>
            </a:endParaRPr>
          </a:p>
        </p:txBody>
      </p:sp>
      <p:sp>
        <p:nvSpPr>
          <p:cNvPr id="2" name="Slide Number Placeholder 1">
            <a:extLst>
              <a:ext uri="{FF2B5EF4-FFF2-40B4-BE49-F238E27FC236}">
                <a16:creationId xmlns:a16="http://schemas.microsoft.com/office/drawing/2014/main" id="{CD449888-EBED-469F-A776-7AC06EC2EFF0}"/>
              </a:ext>
            </a:extLst>
          </p:cNvPr>
          <p:cNvSpPr>
            <a:spLocks noGrp="1"/>
          </p:cNvSpPr>
          <p:nvPr>
            <p:ph type="sldNum" sz="quarter" idx="4"/>
          </p:nvPr>
        </p:nvSpPr>
        <p:spPr/>
        <p:txBody>
          <a:bodyPr/>
          <a:lstStyle/>
          <a:p>
            <a:fld id="{3C842EA4-F715-4656-A625-1238D78B36EB}" type="slidenum">
              <a:rPr lang="en-US" smtClean="0"/>
              <a:t>14</a:t>
            </a:fld>
            <a:endParaRPr lang="en-US"/>
          </a:p>
        </p:txBody>
      </p:sp>
      <p:pic>
        <p:nvPicPr>
          <p:cNvPr id="11" name="Picture 10">
            <a:extLst>
              <a:ext uri="{FF2B5EF4-FFF2-40B4-BE49-F238E27FC236}">
                <a16:creationId xmlns:a16="http://schemas.microsoft.com/office/drawing/2014/main" id="{0E2CDC6C-988E-4763-BCBC-F9A0CA0C85EA}"/>
              </a:ext>
            </a:extLst>
          </p:cNvPr>
          <p:cNvPicPr>
            <a:picLocks noChangeAspect="1"/>
          </p:cNvPicPr>
          <p:nvPr/>
        </p:nvPicPr>
        <p:blipFill>
          <a:blip r:embed="rId3"/>
          <a:stretch>
            <a:fillRect/>
          </a:stretch>
        </p:blipFill>
        <p:spPr>
          <a:xfrm>
            <a:off x="676405" y="3311539"/>
            <a:ext cx="7791189" cy="2740774"/>
          </a:xfrm>
          <a:prstGeom prst="rect">
            <a:avLst/>
          </a:prstGeom>
          <a:ln>
            <a:noFill/>
          </a:ln>
          <a:effectLst>
            <a:outerShdw blurRad="50800" dist="38100" dir="10800000" algn="r" rotWithShape="0">
              <a:prstClr val="black">
                <a:alpha val="40000"/>
              </a:prstClr>
            </a:outerShdw>
          </a:effectLst>
        </p:spPr>
      </p:pic>
    </p:spTree>
    <p:custDataLst>
      <p:tags r:id="rId1"/>
    </p:custDataLst>
    <p:extLst>
      <p:ext uri="{BB962C8B-B14F-4D97-AF65-F5344CB8AC3E}">
        <p14:creationId xmlns:p14="http://schemas.microsoft.com/office/powerpoint/2010/main" val="2703839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7ED8D-7B47-4845-9617-8EFC08564490}"/>
              </a:ext>
            </a:extLst>
          </p:cNvPr>
          <p:cNvSpPr>
            <a:spLocks noGrp="1"/>
          </p:cNvSpPr>
          <p:nvPr>
            <p:ph type="title"/>
          </p:nvPr>
        </p:nvSpPr>
        <p:spPr/>
        <p:txBody>
          <a:bodyPr/>
          <a:lstStyle/>
          <a:p>
            <a:r>
              <a:rPr lang="en-US" b="1" dirty="0"/>
              <a:t>Use Case 2</a:t>
            </a:r>
          </a:p>
        </p:txBody>
      </p:sp>
      <p:sp>
        <p:nvSpPr>
          <p:cNvPr id="3" name="Content Placeholder 2">
            <a:extLst>
              <a:ext uri="{FF2B5EF4-FFF2-40B4-BE49-F238E27FC236}">
                <a16:creationId xmlns:a16="http://schemas.microsoft.com/office/drawing/2014/main" id="{7603A73D-8F49-4650-9068-0DDF97404D69}"/>
              </a:ext>
            </a:extLst>
          </p:cNvPr>
          <p:cNvSpPr>
            <a:spLocks noGrp="1"/>
          </p:cNvSpPr>
          <p:nvPr>
            <p:ph idx="1"/>
          </p:nvPr>
        </p:nvSpPr>
        <p:spPr/>
        <p:txBody>
          <a:bodyPr>
            <a:normAutofit/>
          </a:bodyPr>
          <a:lstStyle/>
          <a:p>
            <a:r>
              <a:rPr lang="en-US" sz="2000" dirty="0">
                <a:effectLst/>
                <a:ea typeface="Calibri" panose="020F0502020204030204" pitchFamily="34" charset="0"/>
              </a:rPr>
              <a:t>If you have a postdoc-employee and they get a fellowship that pays some, but not all of the salary then the new fellow appointment needs to have the </a:t>
            </a:r>
            <a:r>
              <a:rPr lang="en-US" sz="2000" b="1" dirty="0">
                <a:effectLst/>
                <a:ea typeface="Calibri" panose="020F0502020204030204" pitchFamily="34" charset="0"/>
              </a:rPr>
              <a:t>UCFELM</a:t>
            </a:r>
            <a:r>
              <a:rPr lang="en-US" sz="2000" dirty="0">
                <a:effectLst/>
                <a:ea typeface="Calibri" panose="020F0502020204030204" pitchFamily="34" charset="0"/>
              </a:rPr>
              <a:t> monthly comp rate code. Divide the award into monthly not annual. </a:t>
            </a:r>
          </a:p>
          <a:p>
            <a:pPr algn="ctr"/>
            <a:r>
              <a:rPr lang="en-US" sz="2000" b="1" dirty="0">
                <a:effectLst/>
                <a:ea typeface="Calibri" panose="020F0502020204030204" pitchFamily="34" charset="0"/>
              </a:rPr>
              <a:t>The </a:t>
            </a:r>
            <a:r>
              <a:rPr lang="en-US" sz="2000" b="1" dirty="0">
                <a:solidFill>
                  <a:schemeClr val="tx2"/>
                </a:solidFill>
                <a:effectLst/>
                <a:ea typeface="Calibri" panose="020F0502020204030204" pitchFamily="34" charset="0"/>
              </a:rPr>
              <a:t>UCFELM</a:t>
            </a:r>
            <a:r>
              <a:rPr lang="en-US" sz="2000" b="1" dirty="0">
                <a:effectLst/>
                <a:ea typeface="Calibri" panose="020F0502020204030204" pitchFamily="34" charset="0"/>
              </a:rPr>
              <a:t> code will pay a FLAT amount NOT based on FTE % </a:t>
            </a:r>
            <a:endParaRPr lang="en-US" sz="2800" b="1" dirty="0"/>
          </a:p>
        </p:txBody>
      </p:sp>
      <p:sp>
        <p:nvSpPr>
          <p:cNvPr id="4" name="Slide Number Placeholder 3">
            <a:extLst>
              <a:ext uri="{FF2B5EF4-FFF2-40B4-BE49-F238E27FC236}">
                <a16:creationId xmlns:a16="http://schemas.microsoft.com/office/drawing/2014/main" id="{DF3F8CF2-16CC-4859-8524-A24D2BEEEC95}"/>
              </a:ext>
            </a:extLst>
          </p:cNvPr>
          <p:cNvSpPr>
            <a:spLocks noGrp="1"/>
          </p:cNvSpPr>
          <p:nvPr>
            <p:ph type="sldNum" sz="quarter" idx="4"/>
          </p:nvPr>
        </p:nvSpPr>
        <p:spPr/>
        <p:txBody>
          <a:bodyPr/>
          <a:lstStyle/>
          <a:p>
            <a:fld id="{3C842EA4-F715-4656-A625-1238D78B36EB}" type="slidenum">
              <a:rPr lang="en-US" smtClean="0"/>
              <a:t>15</a:t>
            </a:fld>
            <a:endParaRPr lang="en-US"/>
          </a:p>
        </p:txBody>
      </p:sp>
      <p:pic>
        <p:nvPicPr>
          <p:cNvPr id="7" name="Picture 6">
            <a:extLst>
              <a:ext uri="{FF2B5EF4-FFF2-40B4-BE49-F238E27FC236}">
                <a16:creationId xmlns:a16="http://schemas.microsoft.com/office/drawing/2014/main" id="{191F26CF-E45B-4D1B-9D6E-955385176BCB}"/>
              </a:ext>
            </a:extLst>
          </p:cNvPr>
          <p:cNvPicPr>
            <a:picLocks noChangeAspect="1"/>
          </p:cNvPicPr>
          <p:nvPr/>
        </p:nvPicPr>
        <p:blipFill>
          <a:blip r:embed="rId3"/>
          <a:stretch>
            <a:fillRect/>
          </a:stretch>
        </p:blipFill>
        <p:spPr>
          <a:xfrm>
            <a:off x="551144" y="3073545"/>
            <a:ext cx="7791189" cy="2740774"/>
          </a:xfrm>
          <a:prstGeom prst="rect">
            <a:avLst/>
          </a:prstGeom>
          <a:effectLst>
            <a:outerShdw blurRad="50800" dist="38100" dir="8100000" algn="tr" rotWithShape="0">
              <a:prstClr val="black">
                <a:alpha val="40000"/>
              </a:prstClr>
            </a:outerShdw>
          </a:effectLst>
        </p:spPr>
      </p:pic>
    </p:spTree>
    <p:custDataLst>
      <p:tags r:id="rId1"/>
    </p:custDataLst>
    <p:extLst>
      <p:ext uri="{BB962C8B-B14F-4D97-AF65-F5344CB8AC3E}">
        <p14:creationId xmlns:p14="http://schemas.microsoft.com/office/powerpoint/2010/main" val="4051014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6664A-6075-4110-93E1-6B9D18AFDCD7}"/>
              </a:ext>
            </a:extLst>
          </p:cNvPr>
          <p:cNvSpPr>
            <a:spLocks noGrp="1"/>
          </p:cNvSpPr>
          <p:nvPr>
            <p:ph type="title"/>
          </p:nvPr>
        </p:nvSpPr>
        <p:spPr/>
        <p:txBody>
          <a:bodyPr/>
          <a:lstStyle/>
          <a:p>
            <a:r>
              <a:rPr lang="en-US" b="1" dirty="0"/>
              <a:t>Use Case 3</a:t>
            </a:r>
          </a:p>
        </p:txBody>
      </p:sp>
      <p:sp>
        <p:nvSpPr>
          <p:cNvPr id="3" name="Content Placeholder 2">
            <a:extLst>
              <a:ext uri="{FF2B5EF4-FFF2-40B4-BE49-F238E27FC236}">
                <a16:creationId xmlns:a16="http://schemas.microsoft.com/office/drawing/2014/main" id="{8B25D3CF-7C3C-4404-99E4-ED2692ABD8EF}"/>
              </a:ext>
            </a:extLst>
          </p:cNvPr>
          <p:cNvSpPr>
            <a:spLocks noGrp="1"/>
          </p:cNvSpPr>
          <p:nvPr>
            <p:ph idx="1"/>
          </p:nvPr>
        </p:nvSpPr>
        <p:spPr/>
        <p:txBody>
          <a:bodyPr>
            <a:normAutofit/>
          </a:bodyPr>
          <a:lstStyle/>
          <a:p>
            <a:pPr marL="0" marR="0">
              <a:spcBef>
                <a:spcPts val="0"/>
              </a:spcBef>
              <a:spcAft>
                <a:spcPts val="0"/>
              </a:spcAft>
            </a:pPr>
            <a:r>
              <a:rPr lang="en-US" sz="1800" dirty="0">
                <a:effectLst/>
                <a:ea typeface="Calibri" panose="020F0502020204030204" pitchFamily="34" charset="0"/>
              </a:rPr>
              <a:t>If you have a 100% paid direct without any supplement, their comp rate should be UCPDPD with </a:t>
            </a:r>
            <a:r>
              <a:rPr lang="en-US" sz="1800" u="sng" dirty="0">
                <a:effectLst/>
                <a:ea typeface="Calibri" panose="020F0502020204030204" pitchFamily="34" charset="0"/>
              </a:rPr>
              <a:t>annual</a:t>
            </a:r>
            <a:r>
              <a:rPr lang="en-US" sz="1800" dirty="0">
                <a:effectLst/>
                <a:ea typeface="Calibri" panose="020F0502020204030204" pitchFamily="34" charset="0"/>
              </a:rPr>
              <a:t> comp frequency so you can see the MO rate paid by 3</a:t>
            </a:r>
            <a:r>
              <a:rPr lang="en-US" sz="1800" baseline="30000" dirty="0">
                <a:effectLst/>
                <a:ea typeface="Calibri" panose="020F0502020204030204" pitchFamily="34" charset="0"/>
              </a:rPr>
              <a:t>rd</a:t>
            </a:r>
            <a:r>
              <a:rPr lang="en-US" sz="1800" dirty="0">
                <a:effectLst/>
                <a:ea typeface="Calibri" panose="020F0502020204030204" pitchFamily="34" charset="0"/>
              </a:rPr>
              <a:t> party, and $0 from UC.</a:t>
            </a:r>
          </a:p>
          <a:p>
            <a:pPr marL="0" marR="0">
              <a:spcBef>
                <a:spcPts val="0"/>
              </a:spcBef>
              <a:spcAft>
                <a:spcPts val="0"/>
              </a:spcAft>
            </a:pPr>
            <a:r>
              <a:rPr lang="en-US" sz="1800" dirty="0">
                <a:effectLst/>
                <a:ea typeface="Calibri" panose="020F0502020204030204" pitchFamily="34" charset="0"/>
              </a:rPr>
              <a:t> </a:t>
            </a:r>
            <a:endParaRPr lang="en-US" sz="1800" dirty="0">
              <a:ea typeface="Calibri" panose="020F0502020204030204" pitchFamily="34" charset="0"/>
            </a:endParaRPr>
          </a:p>
          <a:p>
            <a:pPr marL="0" marR="0">
              <a:spcBef>
                <a:spcPts val="0"/>
              </a:spcBef>
              <a:spcAft>
                <a:spcPts val="0"/>
              </a:spcAft>
            </a:pPr>
            <a:r>
              <a:rPr lang="en-US" sz="1800" dirty="0">
                <a:effectLst/>
                <a:ea typeface="Calibri" panose="020F0502020204030204" pitchFamily="34" charset="0"/>
              </a:rPr>
              <a:t>If they get a range adjustment that requires an employee appointment to pay a supplement, do a </a:t>
            </a:r>
            <a:r>
              <a:rPr lang="en-US" sz="1800" dirty="0" err="1">
                <a:effectLst/>
                <a:ea typeface="Calibri" panose="020F0502020204030204" pitchFamily="34" charset="0"/>
              </a:rPr>
              <a:t>paypath</a:t>
            </a:r>
            <a:r>
              <a:rPr lang="en-US" sz="1800" dirty="0">
                <a:effectLst/>
                <a:ea typeface="Calibri" panose="020F0502020204030204" pitchFamily="34" charset="0"/>
              </a:rPr>
              <a:t> action to update the FTE </a:t>
            </a:r>
            <a:r>
              <a:rPr lang="en-US" sz="1800" b="1" u="sng" dirty="0">
                <a:effectLst/>
                <a:ea typeface="Calibri" panose="020F0502020204030204" pitchFamily="34" charset="0"/>
              </a:rPr>
              <a:t>AND</a:t>
            </a:r>
            <a:r>
              <a:rPr lang="en-US" sz="1800" dirty="0">
                <a:effectLst/>
                <a:ea typeface="Calibri" panose="020F0502020204030204" pitchFamily="34" charset="0"/>
              </a:rPr>
              <a:t> change the comp rate code in the paid direct appointment from UCPDPD to </a:t>
            </a:r>
            <a:r>
              <a:rPr lang="en-US" sz="1800" b="1" dirty="0">
                <a:solidFill>
                  <a:schemeClr val="tx2"/>
                </a:solidFill>
                <a:effectLst/>
                <a:ea typeface="Calibri" panose="020F0502020204030204" pitchFamily="34" charset="0"/>
              </a:rPr>
              <a:t>UCPDMO</a:t>
            </a:r>
            <a:r>
              <a:rPr lang="en-US" sz="1800" dirty="0">
                <a:effectLst/>
                <a:ea typeface="Calibri" panose="020F0502020204030204" pitchFamily="34" charset="0"/>
              </a:rPr>
              <a:t>…. With </a:t>
            </a:r>
            <a:r>
              <a:rPr lang="en-US" sz="1800" u="sng" dirty="0">
                <a:effectLst/>
                <a:ea typeface="Calibri" panose="020F0502020204030204" pitchFamily="34" charset="0"/>
              </a:rPr>
              <a:t>monthly</a:t>
            </a:r>
            <a:r>
              <a:rPr lang="en-US" sz="1800" dirty="0">
                <a:effectLst/>
                <a:ea typeface="Calibri" panose="020F0502020204030204" pitchFamily="34" charset="0"/>
              </a:rPr>
              <a:t> comp frequency. </a:t>
            </a:r>
          </a:p>
          <a:p>
            <a:pPr marL="0" marR="0">
              <a:spcBef>
                <a:spcPts val="0"/>
              </a:spcBef>
              <a:spcAft>
                <a:spcPts val="0"/>
              </a:spcAft>
            </a:pPr>
            <a:endParaRPr lang="en-US" sz="1800" dirty="0">
              <a:ea typeface="Calibri" panose="020F0502020204030204" pitchFamily="34" charset="0"/>
            </a:endParaRPr>
          </a:p>
        </p:txBody>
      </p:sp>
      <p:sp>
        <p:nvSpPr>
          <p:cNvPr id="4" name="Slide Number Placeholder 3">
            <a:extLst>
              <a:ext uri="{FF2B5EF4-FFF2-40B4-BE49-F238E27FC236}">
                <a16:creationId xmlns:a16="http://schemas.microsoft.com/office/drawing/2014/main" id="{BE4980DE-6436-4DFC-B0C6-C70EE7BC6340}"/>
              </a:ext>
            </a:extLst>
          </p:cNvPr>
          <p:cNvSpPr>
            <a:spLocks noGrp="1"/>
          </p:cNvSpPr>
          <p:nvPr>
            <p:ph type="sldNum" sz="quarter" idx="4"/>
          </p:nvPr>
        </p:nvSpPr>
        <p:spPr/>
        <p:txBody>
          <a:bodyPr/>
          <a:lstStyle/>
          <a:p>
            <a:fld id="{3C842EA4-F715-4656-A625-1238D78B36EB}" type="slidenum">
              <a:rPr lang="en-US" smtClean="0"/>
              <a:t>16</a:t>
            </a:fld>
            <a:endParaRPr lang="en-US"/>
          </a:p>
        </p:txBody>
      </p:sp>
      <p:pic>
        <p:nvPicPr>
          <p:cNvPr id="7" name="Picture 6">
            <a:extLst>
              <a:ext uri="{FF2B5EF4-FFF2-40B4-BE49-F238E27FC236}">
                <a16:creationId xmlns:a16="http://schemas.microsoft.com/office/drawing/2014/main" id="{4F325054-B3D2-4B54-85D2-CB2DBF997C3D}"/>
              </a:ext>
            </a:extLst>
          </p:cNvPr>
          <p:cNvPicPr>
            <a:picLocks noChangeAspect="1"/>
          </p:cNvPicPr>
          <p:nvPr/>
        </p:nvPicPr>
        <p:blipFill>
          <a:blip r:embed="rId3"/>
          <a:stretch>
            <a:fillRect/>
          </a:stretch>
        </p:blipFill>
        <p:spPr>
          <a:xfrm>
            <a:off x="2635663" y="3225668"/>
            <a:ext cx="6305871" cy="2951295"/>
          </a:xfrm>
          <a:prstGeom prst="rect">
            <a:avLst/>
          </a:prstGeom>
          <a:effectLst>
            <a:outerShdw blurRad="50800" dist="38100" dir="10800000" algn="r" rotWithShape="0">
              <a:prstClr val="black">
                <a:alpha val="40000"/>
              </a:prstClr>
            </a:outerShdw>
          </a:effectLst>
        </p:spPr>
      </p:pic>
      <p:sp>
        <p:nvSpPr>
          <p:cNvPr id="9" name="TextBox 8">
            <a:extLst>
              <a:ext uri="{FF2B5EF4-FFF2-40B4-BE49-F238E27FC236}">
                <a16:creationId xmlns:a16="http://schemas.microsoft.com/office/drawing/2014/main" id="{5364139B-B447-4606-B79A-714195B69508}"/>
              </a:ext>
            </a:extLst>
          </p:cNvPr>
          <p:cNvSpPr txBox="1"/>
          <p:nvPr/>
        </p:nvSpPr>
        <p:spPr>
          <a:xfrm>
            <a:off x="370794" y="3463447"/>
            <a:ext cx="2123162" cy="2554545"/>
          </a:xfrm>
          <a:prstGeom prst="rect">
            <a:avLst/>
          </a:prstGeom>
          <a:noFill/>
        </p:spPr>
        <p:txBody>
          <a:bodyPr wrap="square">
            <a:spAutoFit/>
          </a:bodyPr>
          <a:lstStyle/>
          <a:p>
            <a:pPr marL="0" marR="0">
              <a:spcBef>
                <a:spcPts val="0"/>
              </a:spcBef>
              <a:spcAft>
                <a:spcPts val="0"/>
              </a:spcAft>
            </a:pPr>
            <a:r>
              <a:rPr lang="en-US" sz="1600" dirty="0">
                <a:effectLst/>
                <a:latin typeface="Calibri" panose="020F0502020204030204" pitchFamily="34" charset="0"/>
                <a:ea typeface="Calibri" panose="020F0502020204030204" pitchFamily="34" charset="0"/>
              </a:rPr>
              <a:t>This will still show but not pay the flat amount, </a:t>
            </a:r>
            <a:r>
              <a:rPr lang="en-US" sz="1600" dirty="0">
                <a:effectLst/>
                <a:ea typeface="Calibri" panose="020F0502020204030204" pitchFamily="34" charset="0"/>
              </a:rPr>
              <a:t>regardless</a:t>
            </a:r>
            <a:r>
              <a:rPr lang="en-US" sz="1600" dirty="0">
                <a:effectLst/>
                <a:latin typeface="Calibri" panose="020F0502020204030204" pitchFamily="34" charset="0"/>
                <a:ea typeface="Calibri" panose="020F0502020204030204" pitchFamily="34" charset="0"/>
              </a:rPr>
              <a:t> of FTE. The postdoc-employee appointment should reflect total annual rate using UCANNL and is paid the correct amount based on FTE %.  </a:t>
            </a:r>
            <a:endParaRPr lang="en-US" sz="2000" dirty="0"/>
          </a:p>
        </p:txBody>
      </p:sp>
    </p:spTree>
    <p:custDataLst>
      <p:tags r:id="rId1"/>
    </p:custDataLst>
    <p:extLst>
      <p:ext uri="{BB962C8B-B14F-4D97-AF65-F5344CB8AC3E}">
        <p14:creationId xmlns:p14="http://schemas.microsoft.com/office/powerpoint/2010/main" val="40600509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3C842EA4-F715-4656-A625-1238D78B36EB}" type="slidenum">
              <a:rPr lang="en-US" smtClean="0"/>
              <a:t>17</a:t>
            </a:fld>
            <a:endParaRPr lang="en-US"/>
          </a:p>
        </p:txBody>
      </p:sp>
      <p:sp>
        <p:nvSpPr>
          <p:cNvPr id="6" name="Rectangle 5"/>
          <p:cNvSpPr/>
          <p:nvPr/>
        </p:nvSpPr>
        <p:spPr>
          <a:xfrm>
            <a:off x="1953238" y="2255946"/>
            <a:ext cx="5237524" cy="923330"/>
          </a:xfrm>
          <a:prstGeom prst="rect">
            <a:avLst/>
          </a:prstGeom>
          <a:noFill/>
        </p:spPr>
        <p:txBody>
          <a:bodyPr wrap="none" lIns="91440" tIns="45720" rIns="91440" bIns="45720">
            <a:spAutoFit/>
          </a:bodyPr>
          <a:lstStyle/>
          <a:p>
            <a:pPr algn="ctr"/>
            <a:r>
              <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reflection blurRad="6350" stA="55000" endA="300" endPos="45500" dir="5400000" sy="-100000" algn="bl" rotWithShape="0"/>
                </a:effectLst>
              </a:rPr>
              <a:t>Did You Know?</a:t>
            </a:r>
          </a:p>
        </p:txBody>
      </p:sp>
      <p:pic>
        <p:nvPicPr>
          <p:cNvPr id="8" name="Picture 7" descr="Idea Free Stock Photo - Public Domain Picture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73831" y="3531405"/>
            <a:ext cx="2396338" cy="2396338"/>
          </a:xfrm>
          <a:prstGeom prst="rect">
            <a:avLst/>
          </a:prstGeom>
        </p:spPr>
      </p:pic>
    </p:spTree>
    <p:custDataLst>
      <p:tags r:id="rId1"/>
    </p:custDataLst>
    <p:extLst>
      <p:ext uri="{BB962C8B-B14F-4D97-AF65-F5344CB8AC3E}">
        <p14:creationId xmlns:p14="http://schemas.microsoft.com/office/powerpoint/2010/main" val="1386541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086" y="15438"/>
            <a:ext cx="8685832" cy="897987"/>
          </a:xfrm>
        </p:spPr>
        <p:txBody>
          <a:bodyPr/>
          <a:lstStyle/>
          <a:p>
            <a:r>
              <a:rPr lang="en-US" b="1" i="1" dirty="0"/>
              <a:t>Did You Know?</a:t>
            </a:r>
          </a:p>
        </p:txBody>
      </p:sp>
      <p:sp>
        <p:nvSpPr>
          <p:cNvPr id="4" name="Slide Number Placeholder 3"/>
          <p:cNvSpPr>
            <a:spLocks noGrp="1"/>
          </p:cNvSpPr>
          <p:nvPr>
            <p:ph type="sldNum" sz="quarter" idx="4"/>
          </p:nvPr>
        </p:nvSpPr>
        <p:spPr/>
        <p:txBody>
          <a:bodyPr/>
          <a:lstStyle/>
          <a:p>
            <a:fld id="{3C842EA4-F715-4656-A625-1238D78B36EB}" type="slidenum">
              <a:rPr lang="en-US" smtClean="0"/>
              <a:t>18</a:t>
            </a:fld>
            <a:endParaRPr lang="en-US"/>
          </a:p>
        </p:txBody>
      </p:sp>
      <p:pic>
        <p:nvPicPr>
          <p:cNvPr id="8" name="Picture 7"/>
          <p:cNvPicPr>
            <a:picLocks noChangeAspect="1"/>
          </p:cNvPicPr>
          <p:nvPr/>
        </p:nvPicPr>
        <p:blipFill>
          <a:blip r:embed="rId3"/>
          <a:stretch>
            <a:fillRect/>
          </a:stretch>
        </p:blipFill>
        <p:spPr>
          <a:xfrm>
            <a:off x="-48296" y="1152395"/>
            <a:ext cx="9240591" cy="4321480"/>
          </a:xfrm>
          <a:prstGeom prst="rect">
            <a:avLst/>
          </a:prstGeom>
        </p:spPr>
      </p:pic>
    </p:spTree>
    <p:custDataLst>
      <p:tags r:id="rId1"/>
    </p:custDataLst>
    <p:extLst>
      <p:ext uri="{BB962C8B-B14F-4D97-AF65-F5344CB8AC3E}">
        <p14:creationId xmlns:p14="http://schemas.microsoft.com/office/powerpoint/2010/main" val="405362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1140" y="1226129"/>
            <a:ext cx="6406817" cy="4271211"/>
          </a:xfrm>
          <a:prstGeom prst="rect">
            <a:avLst/>
          </a:prstGeom>
        </p:spPr>
      </p:pic>
      <p:pic>
        <p:nvPicPr>
          <p:cNvPr id="5" name="Picture 4" descr="Illustration gratuite: Point D'Exclamation, Question - Image gratuite sur Pixabay - 50776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29754" y="1378703"/>
            <a:ext cx="1756405" cy="1983031"/>
          </a:xfrm>
          <a:prstGeom prst="rect">
            <a:avLst/>
          </a:prstGeom>
        </p:spPr>
      </p:pic>
    </p:spTree>
    <p:custDataLst>
      <p:tags r:id="rId1"/>
    </p:custDataLst>
    <p:extLst>
      <p:ext uri="{BB962C8B-B14F-4D97-AF65-F5344CB8AC3E}">
        <p14:creationId xmlns:p14="http://schemas.microsoft.com/office/powerpoint/2010/main" val="4031582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Quick Announcements I</a:t>
            </a:r>
          </a:p>
        </p:txBody>
      </p:sp>
      <p:sp>
        <p:nvSpPr>
          <p:cNvPr id="3" name="Content Placeholder 2"/>
          <p:cNvSpPr>
            <a:spLocks noGrp="1"/>
          </p:cNvSpPr>
          <p:nvPr>
            <p:ph idx="1"/>
          </p:nvPr>
        </p:nvSpPr>
        <p:spPr>
          <a:xfrm>
            <a:off x="229086" y="1203170"/>
            <a:ext cx="8685832" cy="5133282"/>
          </a:xfrm>
        </p:spPr>
        <p:txBody>
          <a:bodyPr>
            <a:normAutofit lnSpcReduction="10000"/>
          </a:bodyPr>
          <a:lstStyle/>
          <a:p>
            <a:r>
              <a:rPr lang="en-US" b="1" dirty="0">
                <a:solidFill>
                  <a:schemeClr val="accent4"/>
                </a:solidFill>
              </a:rPr>
              <a:t>Upcoming Deadlines  </a:t>
            </a:r>
            <a:endParaRPr lang="en-US" dirty="0"/>
          </a:p>
          <a:p>
            <a:pPr marL="342900" indent="-342900">
              <a:buFont typeface="Arial" panose="020B0604020202020204" pitchFamily="34" charset="0"/>
              <a:buChar char="•"/>
            </a:pPr>
            <a:r>
              <a:rPr lang="en-US" i="1" dirty="0">
                <a:solidFill>
                  <a:srgbClr val="0064A4"/>
                </a:solidFill>
              </a:rPr>
              <a:t>BW PayPath deadline: Today </a:t>
            </a:r>
            <a:r>
              <a:rPr lang="en-US" i="1" dirty="0"/>
              <a:t>10</a:t>
            </a:r>
            <a:r>
              <a:rPr lang="en-US" dirty="0"/>
              <a:t>/5 (5pm) - </a:t>
            </a:r>
            <a:r>
              <a:rPr lang="en-US" i="1" dirty="0"/>
              <a:t>blackout until Fri. 10/8 6am </a:t>
            </a:r>
          </a:p>
          <a:p>
            <a:pPr lvl="1" indent="0">
              <a:buNone/>
            </a:pPr>
            <a:endParaRPr lang="en-US" i="1" dirty="0"/>
          </a:p>
          <a:p>
            <a:pPr marL="342900" indent="-342900">
              <a:buFont typeface="Arial" panose="020B0604020202020204" pitchFamily="34" charset="0"/>
              <a:buChar char="•"/>
            </a:pPr>
            <a:r>
              <a:rPr lang="en-US" dirty="0"/>
              <a:t>Monthly Transaction deadline 10/19 at </a:t>
            </a:r>
            <a:r>
              <a:rPr lang="en-US" b="1" dirty="0"/>
              <a:t>3pm</a:t>
            </a:r>
            <a:r>
              <a:rPr lang="en-US" dirty="0"/>
              <a:t> for templates, extended absences leaves, etc.</a:t>
            </a:r>
          </a:p>
          <a:p>
            <a:pPr marL="1028683" lvl="1" indent="-342900"/>
            <a:r>
              <a:rPr lang="en-US" i="1" dirty="0">
                <a:solidFill>
                  <a:srgbClr val="0064A4"/>
                </a:solidFill>
              </a:rPr>
              <a:t>MO PayPath deadline: </a:t>
            </a:r>
            <a:r>
              <a:rPr lang="en-US" i="1" dirty="0"/>
              <a:t>10</a:t>
            </a:r>
            <a:r>
              <a:rPr lang="en-US" b="1" dirty="0"/>
              <a:t>/22 (5pm)</a:t>
            </a:r>
            <a:r>
              <a:rPr lang="en-US" dirty="0"/>
              <a:t> - </a:t>
            </a:r>
            <a:r>
              <a:rPr lang="en-US" i="1" dirty="0"/>
              <a:t>blackout until Wed. 10/27 6am</a:t>
            </a:r>
          </a:p>
          <a:p>
            <a:pPr lvl="1" indent="0">
              <a:buNone/>
            </a:pPr>
            <a:endParaRPr lang="en-US" i="1" dirty="0"/>
          </a:p>
          <a:p>
            <a:pPr marL="342900" indent="-342900">
              <a:buClr>
                <a:schemeClr val="accent6"/>
              </a:buClr>
              <a:buFont typeface="Arial" panose="020B0604020202020204" pitchFamily="34" charset="0"/>
              <a:buChar char="►"/>
            </a:pPr>
            <a:r>
              <a:rPr lang="en-US" dirty="0"/>
              <a:t>Path Center is experiencing longer than normal processing times due to high transaction volumes.  Current processing is one to seven days (avg. 5 days). Submit transactions early when possible.  </a:t>
            </a:r>
            <a:r>
              <a:rPr lang="en-US" b="1" dirty="0"/>
              <a:t>Transactions submitted within payroll processing deadlines will be prioritized to meet payroll.  </a:t>
            </a:r>
          </a:p>
        </p:txBody>
      </p:sp>
      <p:sp>
        <p:nvSpPr>
          <p:cNvPr id="4" name="Slide Number Placeholder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C842EA4-F715-4656-A625-1238D78B36EB}"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custDataLst>
      <p:tags r:id="rId1"/>
    </p:custDataLst>
    <p:extLst>
      <p:ext uri="{BB962C8B-B14F-4D97-AF65-F5344CB8AC3E}">
        <p14:creationId xmlns:p14="http://schemas.microsoft.com/office/powerpoint/2010/main" val="1007857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086" y="2"/>
            <a:ext cx="8685832" cy="897987"/>
          </a:xfrm>
        </p:spPr>
        <p:txBody>
          <a:bodyPr/>
          <a:lstStyle/>
          <a:p>
            <a:r>
              <a:rPr lang="en-US" dirty="0"/>
              <a:t>Quick Announcements II</a:t>
            </a:r>
          </a:p>
        </p:txBody>
      </p:sp>
      <p:sp>
        <p:nvSpPr>
          <p:cNvPr id="3" name="Content Placeholder 2"/>
          <p:cNvSpPr>
            <a:spLocks noGrp="1"/>
          </p:cNvSpPr>
          <p:nvPr>
            <p:ph idx="1"/>
          </p:nvPr>
        </p:nvSpPr>
        <p:spPr>
          <a:xfrm>
            <a:off x="58961" y="1724718"/>
            <a:ext cx="8685832" cy="5133282"/>
          </a:xfrm>
        </p:spPr>
        <p:txBody>
          <a:bodyPr/>
          <a:lstStyle/>
          <a:p>
            <a:pPr marL="342900" indent="-342900">
              <a:buFont typeface="Arial" panose="020B0604020202020204" pitchFamily="34" charset="0"/>
              <a:buChar char="•"/>
            </a:pPr>
            <a:r>
              <a:rPr lang="en-US" dirty="0"/>
              <a:t>Effective 10/1 UCPath changed how service targets for cases are measured.  This does not impact the case resolution, but provides more accurate expected dates.  </a:t>
            </a:r>
          </a:p>
        </p:txBody>
      </p:sp>
      <p:sp>
        <p:nvSpPr>
          <p:cNvPr id="4" name="Slide Number Placeholder 3"/>
          <p:cNvSpPr>
            <a:spLocks noGrp="1"/>
          </p:cNvSpPr>
          <p:nvPr>
            <p:ph type="sldNum" sz="quarter" idx="4"/>
          </p:nvPr>
        </p:nvSpPr>
        <p:spPr/>
        <p:txBody>
          <a:bodyPr/>
          <a:lstStyle/>
          <a:p>
            <a:fld id="{3C842EA4-F715-4656-A625-1238D78B36EB}" type="slidenum">
              <a:rPr lang="en-US">
                <a:solidFill>
                  <a:prstClr val="black">
                    <a:tint val="75000"/>
                  </a:prstClr>
                </a:solidFill>
                <a:latin typeface="Arial" panose="020B0604020202020204"/>
              </a:rPr>
              <a:pPr/>
              <a:t>3</a:t>
            </a:fld>
            <a:endParaRPr lang="en-US">
              <a:solidFill>
                <a:prstClr val="black">
                  <a:tint val="75000"/>
                </a:prstClr>
              </a:solidFill>
              <a:latin typeface="Arial" panose="020B0604020202020204"/>
            </a:endParaRPr>
          </a:p>
        </p:txBody>
      </p:sp>
      <p:graphicFrame>
        <p:nvGraphicFramePr>
          <p:cNvPr id="5" name="Table 4"/>
          <p:cNvGraphicFramePr>
            <a:graphicFrameLocks noGrp="1"/>
          </p:cNvGraphicFramePr>
          <p:nvPr>
            <p:extLst>
              <p:ext uri="{D42A27DB-BD31-4B8C-83A1-F6EECF244321}">
                <p14:modId xmlns:p14="http://schemas.microsoft.com/office/powerpoint/2010/main" val="2915675578"/>
              </p:ext>
            </p:extLst>
          </p:nvPr>
        </p:nvGraphicFramePr>
        <p:xfrm>
          <a:off x="440610" y="3003848"/>
          <a:ext cx="8262780" cy="2849880"/>
        </p:xfrm>
        <a:graphic>
          <a:graphicData uri="http://schemas.openxmlformats.org/drawingml/2006/table">
            <a:tbl>
              <a:tblPr>
                <a:tableStyleId>{5C22544A-7EE6-4342-B048-85BDC9FD1C3A}</a:tableStyleId>
              </a:tblPr>
              <a:tblGrid>
                <a:gridCol w="8262780">
                  <a:extLst>
                    <a:ext uri="{9D8B030D-6E8A-4147-A177-3AD203B41FA5}">
                      <a16:colId xmlns:a16="http://schemas.microsoft.com/office/drawing/2014/main" val="3482245664"/>
                    </a:ext>
                  </a:extLst>
                </a:gridCol>
              </a:tblGrid>
              <a:tr h="0">
                <a:tc>
                  <a:txBody>
                    <a:bodyPr/>
                    <a:lstStyle/>
                    <a:p>
                      <a:pPr marL="342900" marR="0" lvl="0" indent="-342900" algn="l">
                        <a:spcBef>
                          <a:spcPts val="300"/>
                        </a:spcBef>
                        <a:spcAft>
                          <a:spcPts val="300"/>
                        </a:spcAft>
                        <a:buFont typeface="Wingdings" panose="05000000000000000000" pitchFamily="2" charset="2"/>
                        <a:buChar char="Ø"/>
                      </a:pPr>
                      <a:r>
                        <a:rPr lang="en-US" dirty="0">
                          <a:effectLst/>
                        </a:rPr>
                        <a:t>Effective October 1, 2021, UCPath service targets will shift from calendar to </a:t>
                      </a:r>
                      <a:r>
                        <a:rPr lang="en-US" b="1" dirty="0">
                          <a:effectLst/>
                        </a:rPr>
                        <a:t>business days.</a:t>
                      </a:r>
                    </a:p>
                    <a:p>
                      <a:pPr marL="742950" marR="0" lvl="1" indent="-285750" algn="l">
                        <a:spcBef>
                          <a:spcPts val="300"/>
                        </a:spcBef>
                        <a:spcAft>
                          <a:spcPts val="300"/>
                        </a:spcAft>
                        <a:buFont typeface="Courier New" panose="02070309020205020404" pitchFamily="49" charset="0"/>
                        <a:buChar char="o"/>
                      </a:pPr>
                      <a:r>
                        <a:rPr lang="en-US" dirty="0">
                          <a:effectLst/>
                        </a:rPr>
                        <a:t>Service targets will now exclude weekends and holidays to align with UCPath working hours</a:t>
                      </a:r>
                    </a:p>
                    <a:p>
                      <a:pPr marL="742950" marR="0" lvl="1" indent="-285750" algn="l">
                        <a:spcBef>
                          <a:spcPts val="300"/>
                        </a:spcBef>
                        <a:spcAft>
                          <a:spcPts val="300"/>
                        </a:spcAft>
                        <a:buFont typeface="Courier New" panose="02070309020205020404" pitchFamily="49" charset="0"/>
                        <a:buChar char="o"/>
                      </a:pPr>
                      <a:r>
                        <a:rPr lang="en-US" dirty="0">
                          <a:effectLst/>
                        </a:rPr>
                        <a:t>Example: A case opened on Friday, 10/1, with a five-day service target</a:t>
                      </a:r>
                    </a:p>
                    <a:p>
                      <a:pPr marL="1143000" marR="0" lvl="2" indent="-228600" algn="l">
                        <a:spcBef>
                          <a:spcPts val="300"/>
                        </a:spcBef>
                        <a:spcAft>
                          <a:spcPts val="300"/>
                        </a:spcAft>
                        <a:buFont typeface="Wingdings" panose="05000000000000000000" pitchFamily="2" charset="2"/>
                        <a:buChar char=""/>
                      </a:pPr>
                      <a:r>
                        <a:rPr lang="en-US" dirty="0">
                          <a:effectLst/>
                        </a:rPr>
                        <a:t>Previous service target: Wednesday, 10/6 </a:t>
                      </a:r>
                    </a:p>
                    <a:p>
                      <a:pPr marL="1143000" marR="0" lvl="2" indent="-228600" algn="l">
                        <a:spcBef>
                          <a:spcPts val="300"/>
                        </a:spcBef>
                        <a:spcAft>
                          <a:spcPts val="300"/>
                        </a:spcAft>
                        <a:buFont typeface="Wingdings" panose="05000000000000000000" pitchFamily="2" charset="2"/>
                        <a:buChar char=""/>
                      </a:pPr>
                      <a:r>
                        <a:rPr lang="en-US" dirty="0">
                          <a:effectLst/>
                        </a:rPr>
                        <a:t>New service target: Friday, 10/8 </a:t>
                      </a:r>
                    </a:p>
                    <a:p>
                      <a:pPr marL="742950" marR="0" lvl="1" indent="-285750" algn="l">
                        <a:spcBef>
                          <a:spcPts val="300"/>
                        </a:spcBef>
                        <a:spcAft>
                          <a:spcPts val="300"/>
                        </a:spcAft>
                        <a:buFont typeface="Courier New" panose="02070309020205020404" pitchFamily="49" charset="0"/>
                        <a:buChar char="o"/>
                      </a:pPr>
                      <a:r>
                        <a:rPr lang="en-US" dirty="0">
                          <a:effectLst/>
                        </a:rPr>
                        <a:t>The pending closure period will remain as five calendar days, and users have an additional five days to reopen a closed case</a:t>
                      </a:r>
                    </a:p>
                  </a:txBody>
                  <a:tcPr marL="108585" marR="108585" marT="0" marB="0"/>
                </a:tc>
                <a:extLst>
                  <a:ext uri="{0D108BD9-81ED-4DB2-BD59-A6C34878D82A}">
                    <a16:rowId xmlns:a16="http://schemas.microsoft.com/office/drawing/2014/main" val="4060856048"/>
                  </a:ext>
                </a:extLst>
              </a:tr>
            </a:tbl>
          </a:graphicData>
        </a:graphic>
      </p:graphicFrame>
      <p:sp>
        <p:nvSpPr>
          <p:cNvPr id="7" name="TextBox 6">
            <a:extLst>
              <a:ext uri="{FF2B5EF4-FFF2-40B4-BE49-F238E27FC236}">
                <a16:creationId xmlns:a16="http://schemas.microsoft.com/office/drawing/2014/main" id="{A6A38B04-D0AC-477F-8CFB-A6AC9692509B}"/>
              </a:ext>
            </a:extLst>
          </p:cNvPr>
          <p:cNvSpPr txBox="1"/>
          <p:nvPr/>
        </p:nvSpPr>
        <p:spPr>
          <a:xfrm>
            <a:off x="229086" y="1126687"/>
            <a:ext cx="5491230" cy="461665"/>
          </a:xfrm>
          <a:prstGeom prst="rect">
            <a:avLst/>
          </a:prstGeom>
          <a:noFill/>
        </p:spPr>
        <p:txBody>
          <a:bodyPr wrap="square">
            <a:spAutoFit/>
          </a:bodyPr>
          <a:lstStyle/>
          <a:p>
            <a:r>
              <a:rPr lang="en-US" sz="2400" b="1" dirty="0">
                <a:solidFill>
                  <a:schemeClr val="accent4"/>
                </a:solidFill>
              </a:rPr>
              <a:t>Ask UCPath Cases - Service Targets </a:t>
            </a:r>
          </a:p>
        </p:txBody>
      </p:sp>
    </p:spTree>
    <p:custDataLst>
      <p:tags r:id="rId1"/>
    </p:custDataLst>
    <p:extLst>
      <p:ext uri="{BB962C8B-B14F-4D97-AF65-F5344CB8AC3E}">
        <p14:creationId xmlns:p14="http://schemas.microsoft.com/office/powerpoint/2010/main" val="2917441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Quick Announcements III</a:t>
            </a:r>
          </a:p>
        </p:txBody>
      </p:sp>
      <p:sp>
        <p:nvSpPr>
          <p:cNvPr id="3" name="Content Placeholder 2"/>
          <p:cNvSpPr>
            <a:spLocks noGrp="1"/>
          </p:cNvSpPr>
          <p:nvPr>
            <p:ph idx="1"/>
          </p:nvPr>
        </p:nvSpPr>
        <p:spPr>
          <a:xfrm>
            <a:off x="229086" y="1256332"/>
            <a:ext cx="8685832" cy="4095480"/>
          </a:xfrm>
          <a:noFill/>
        </p:spPr>
        <p:txBody>
          <a:bodyPr wrap="square">
            <a:spAutoFit/>
          </a:bodyPr>
          <a:lstStyle/>
          <a:p>
            <a:pPr defTabSz="914400"/>
            <a:r>
              <a:rPr lang="en-US" b="1" dirty="0">
                <a:solidFill>
                  <a:schemeClr val="accent4"/>
                </a:solidFill>
              </a:rPr>
              <a:t>UCPC Email Updates &amp; Communication</a:t>
            </a:r>
          </a:p>
          <a:p>
            <a:pPr defTabSz="914400"/>
            <a:endParaRPr lang="en-US" sz="1200" b="1" dirty="0">
              <a:solidFill>
                <a:schemeClr val="accent4"/>
              </a:solidFill>
            </a:endParaRPr>
          </a:p>
          <a:p>
            <a:pPr marL="457200" lvl="1" defTabSz="914400"/>
            <a:r>
              <a:rPr lang="en-US" sz="1800" b="1" dirty="0"/>
              <a:t>Current process:</a:t>
            </a:r>
          </a:p>
          <a:p>
            <a:pPr marL="914400" lvl="2" defTabSz="914400"/>
            <a:r>
              <a:rPr lang="en-US" dirty="0"/>
              <a:t>After submission of a case, UCPath sends an email to the case submitter that confirms receipt and includes the service target</a:t>
            </a:r>
          </a:p>
          <a:p>
            <a:pPr marL="914400" lvl="2" defTabSz="914400"/>
            <a:r>
              <a:rPr lang="en-US" dirty="0"/>
              <a:t>Once UCPath reviews the case, the topic and category may be updated and the associated service target may change; however, the case submitter is not informed of these changes</a:t>
            </a:r>
          </a:p>
          <a:p>
            <a:pPr marL="457200" lvl="1" defTabSz="914400"/>
            <a:r>
              <a:rPr lang="en-US" sz="1800" b="1" u="sng" dirty="0">
                <a:solidFill>
                  <a:srgbClr val="00B050"/>
                </a:solidFill>
              </a:rPr>
              <a:t>New process:</a:t>
            </a:r>
          </a:p>
          <a:p>
            <a:pPr marL="914400" lvl="2" defTabSz="914400"/>
            <a:r>
              <a:rPr lang="en-US" dirty="0"/>
              <a:t>After submission of a case, UCPath will send an email to the case submitter confirming receipt (no service target will be included)</a:t>
            </a:r>
          </a:p>
          <a:p>
            <a:pPr marL="914400" lvl="2" defTabSz="914400"/>
            <a:r>
              <a:rPr lang="en-US" dirty="0"/>
              <a:t>After reviewing the case and making updates to the topic and category, UCPath will send a second email with the expected resolution date (service target)</a:t>
            </a:r>
          </a:p>
        </p:txBody>
      </p:sp>
      <p:sp>
        <p:nvSpPr>
          <p:cNvPr id="4" name="Slide Number Placeholder 3"/>
          <p:cNvSpPr>
            <a:spLocks noGrp="1"/>
          </p:cNvSpPr>
          <p:nvPr>
            <p:ph type="sldNum" sz="quarter" idx="4"/>
          </p:nvPr>
        </p:nvSpPr>
        <p:spPr/>
        <p:txBody>
          <a:bodyPr/>
          <a:lstStyle/>
          <a:p>
            <a:fld id="{3C842EA4-F715-4656-A625-1238D78B36EB}" type="slidenum">
              <a:rPr lang="en-US" smtClean="0"/>
              <a:t>4</a:t>
            </a:fld>
            <a:endParaRPr lang="en-US"/>
          </a:p>
        </p:txBody>
      </p:sp>
    </p:spTree>
    <p:custDataLst>
      <p:tags r:id="rId1"/>
    </p:custDataLst>
    <p:extLst>
      <p:ext uri="{BB962C8B-B14F-4D97-AF65-F5344CB8AC3E}">
        <p14:creationId xmlns:p14="http://schemas.microsoft.com/office/powerpoint/2010/main" val="2505832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Quick Announcements IV</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15560965"/>
              </p:ext>
            </p:extLst>
          </p:nvPr>
        </p:nvGraphicFramePr>
        <p:xfrm>
          <a:off x="549729" y="1441838"/>
          <a:ext cx="8044542" cy="5178200"/>
        </p:xfrm>
        <a:graphic>
          <a:graphicData uri="http://schemas.openxmlformats.org/drawingml/2006/table">
            <a:tbl>
              <a:tblPr firstRow="1" firstCol="1" bandRow="1"/>
              <a:tblGrid>
                <a:gridCol w="8044542">
                  <a:extLst>
                    <a:ext uri="{9D8B030D-6E8A-4147-A177-3AD203B41FA5}">
                      <a16:colId xmlns:a16="http://schemas.microsoft.com/office/drawing/2014/main" val="2355412006"/>
                    </a:ext>
                  </a:extLst>
                </a:gridCol>
              </a:tblGrid>
              <a:tr h="168050">
                <a:tc>
                  <a:txBody>
                    <a:bodyPr/>
                    <a:lstStyle/>
                    <a:p>
                      <a:endParaRPr lang="en-US" sz="1000" dirty="0">
                        <a:effectLst/>
                        <a:latin typeface="Times New Roman" panose="02020603050405020304" pitchFamily="18" charset="0"/>
                      </a:endParaRPr>
                    </a:p>
                  </a:txBody>
                  <a:tcPr marL="0" marR="0" marT="0" marB="0">
                    <a:lnL>
                      <a:noFill/>
                    </a:lnL>
                    <a:lnR>
                      <a:noFill/>
                    </a:lnR>
                    <a:lnT>
                      <a:noFill/>
                    </a:lnT>
                    <a:lnB>
                      <a:noFill/>
                    </a:lnB>
                  </a:tcPr>
                </a:tc>
                <a:extLst>
                  <a:ext uri="{0D108BD9-81ED-4DB2-BD59-A6C34878D82A}">
                    <a16:rowId xmlns:a16="http://schemas.microsoft.com/office/drawing/2014/main" val="544384837"/>
                  </a:ext>
                </a:extLst>
              </a:tr>
              <a:tr h="3255960">
                <a:tc>
                  <a:txBody>
                    <a:bodyPr/>
                    <a:lstStyle/>
                    <a:p>
                      <a:pPr marL="342900" marR="0" indent="-342900">
                        <a:spcBef>
                          <a:spcPts val="0"/>
                        </a:spcBef>
                        <a:spcAft>
                          <a:spcPts val="0"/>
                        </a:spcAft>
                        <a:buFont typeface="Arial" panose="020B0604020202020204" pitchFamily="34" charset="0"/>
                        <a:buChar char="•"/>
                      </a:pPr>
                      <a:r>
                        <a:rPr lang="en-US" sz="2400" dirty="0">
                          <a:solidFill>
                            <a:srgbClr val="000000"/>
                          </a:solidFill>
                          <a:effectLst/>
                          <a:latin typeface="Arial" panose="020B0604020202020204" pitchFamily="34" charset="0"/>
                          <a:ea typeface="Calibri" panose="020F0502020204030204" pitchFamily="34" charset="0"/>
                        </a:rPr>
                        <a:t>UCPath has identified an issue with monthly employees not accruing hours with earn code “PFL" that are on Paid Family Care Bonding Leave (PFCB).</a:t>
                      </a:r>
                      <a:endParaRPr lang="en-US" sz="2400" dirty="0">
                        <a:effectLst/>
                        <a:latin typeface="Calibri" panose="020F0502020204030204" pitchFamily="34" charset="0"/>
                        <a:ea typeface="Calibri" panose="020F0502020204030204" pitchFamily="34" charset="0"/>
                      </a:endParaRPr>
                    </a:p>
                    <a:p>
                      <a:pPr marL="342900" marR="0" indent="-342900">
                        <a:spcBef>
                          <a:spcPts val="0"/>
                        </a:spcBef>
                        <a:spcAft>
                          <a:spcPts val="0"/>
                        </a:spcAft>
                        <a:buFont typeface="Arial" panose="020B0604020202020204" pitchFamily="34" charset="0"/>
                        <a:buChar char="•"/>
                      </a:pPr>
                      <a:endParaRPr lang="en-US" sz="2400" dirty="0">
                        <a:effectLst/>
                        <a:latin typeface="Calibri" panose="020F0502020204030204" pitchFamily="34" charset="0"/>
                        <a:ea typeface="Calibri" panose="020F0502020204030204" pitchFamily="34" charset="0"/>
                      </a:endParaRPr>
                    </a:p>
                    <a:p>
                      <a:pPr marL="342900" marR="0" indent="-342900">
                        <a:spcBef>
                          <a:spcPts val="0"/>
                        </a:spcBef>
                        <a:spcAft>
                          <a:spcPts val="0"/>
                        </a:spcAft>
                        <a:buFont typeface="Arial" panose="020B0604020202020204" pitchFamily="34" charset="0"/>
                        <a:buChar char="•"/>
                      </a:pPr>
                      <a:r>
                        <a:rPr lang="en-US" sz="2400" dirty="0">
                          <a:effectLst/>
                          <a:latin typeface="Arial" panose="020B0604020202020204" pitchFamily="34" charset="0"/>
                          <a:ea typeface="Calibri" panose="020F0502020204030204" pitchFamily="34" charset="0"/>
                        </a:rPr>
                        <a:t>A defect has been created to address this issue. </a:t>
                      </a:r>
                    </a:p>
                    <a:p>
                      <a:pPr marL="342900" marR="0" indent="-342900">
                        <a:spcBef>
                          <a:spcPts val="0"/>
                        </a:spcBef>
                        <a:spcAft>
                          <a:spcPts val="0"/>
                        </a:spcAft>
                        <a:buFont typeface="Arial" panose="020B0604020202020204" pitchFamily="34" charset="0"/>
                        <a:buChar char="•"/>
                      </a:pPr>
                      <a:endParaRPr lang="en-US" sz="2400" b="1" dirty="0">
                        <a:effectLst/>
                        <a:latin typeface="Arial" panose="020B0604020202020204" pitchFamily="34" charset="0"/>
                        <a:ea typeface="Calibri" panose="020F0502020204030204" pitchFamily="34" charset="0"/>
                      </a:endParaRPr>
                    </a:p>
                    <a:p>
                      <a:pPr marL="342900" marR="0" indent="-342900">
                        <a:spcBef>
                          <a:spcPts val="0"/>
                        </a:spcBef>
                        <a:spcAft>
                          <a:spcPts val="0"/>
                        </a:spcAft>
                        <a:buFont typeface="Arial" panose="020B0604020202020204" pitchFamily="34" charset="0"/>
                        <a:buChar char="•"/>
                      </a:pPr>
                      <a:r>
                        <a:rPr lang="en-US" sz="2400" b="1" dirty="0">
                          <a:effectLst/>
                          <a:latin typeface="Arial" panose="020B0604020202020204" pitchFamily="34" charset="0"/>
                          <a:ea typeface="Calibri" panose="020F0502020204030204" pitchFamily="34" charset="0"/>
                        </a:rPr>
                        <a:t>It is </a:t>
                      </a:r>
                      <a:r>
                        <a:rPr lang="en-US" sz="2400" b="1" u="sng" dirty="0">
                          <a:effectLst/>
                          <a:latin typeface="Arial" panose="020B0604020202020204" pitchFamily="34" charset="0"/>
                          <a:ea typeface="Calibri" panose="020F0502020204030204" pitchFamily="34" charset="0"/>
                        </a:rPr>
                        <a:t>not</a:t>
                      </a:r>
                      <a:r>
                        <a:rPr lang="en-US" sz="2400" b="1" dirty="0">
                          <a:effectLst/>
                          <a:latin typeface="Arial" panose="020B0604020202020204" pitchFamily="34" charset="0"/>
                          <a:ea typeface="Calibri" panose="020F0502020204030204" pitchFamily="34" charset="0"/>
                        </a:rPr>
                        <a:t> necessary to submit any requests or EEC tickets for accrual adjustments. </a:t>
                      </a:r>
                    </a:p>
                    <a:p>
                      <a:pPr marL="342900" marR="0" indent="-342900">
                        <a:spcBef>
                          <a:spcPts val="0"/>
                        </a:spcBef>
                        <a:spcAft>
                          <a:spcPts val="0"/>
                        </a:spcAft>
                        <a:buFont typeface="Arial" panose="020B0604020202020204" pitchFamily="34" charset="0"/>
                        <a:buChar char="•"/>
                      </a:pPr>
                      <a:endParaRPr lang="en-US" sz="2400" b="1" dirty="0">
                        <a:effectLst/>
                        <a:latin typeface="Arial" panose="020B0604020202020204" pitchFamily="34" charset="0"/>
                        <a:ea typeface="Calibri" panose="020F0502020204030204" pitchFamily="34" charset="0"/>
                      </a:endParaRPr>
                    </a:p>
                    <a:p>
                      <a:pPr marL="342900" marR="0" indent="-342900">
                        <a:spcBef>
                          <a:spcPts val="0"/>
                        </a:spcBef>
                        <a:spcAft>
                          <a:spcPts val="0"/>
                        </a:spcAft>
                        <a:buFont typeface="Arial" panose="020B0604020202020204" pitchFamily="34" charset="0"/>
                        <a:buChar char="•"/>
                      </a:pPr>
                      <a:r>
                        <a:rPr lang="en-US" sz="2400" b="1" dirty="0">
                          <a:effectLst/>
                          <a:latin typeface="Arial" panose="020B0604020202020204" pitchFamily="34" charset="0"/>
                          <a:ea typeface="Calibri" panose="020F0502020204030204" pitchFamily="34" charset="0"/>
                        </a:rPr>
                        <a:t>Accruals will be auto-updated as part of the resolution</a:t>
                      </a:r>
                      <a:r>
                        <a:rPr lang="en-US" sz="2400" dirty="0">
                          <a:effectLst/>
                          <a:latin typeface="Arial" panose="020B0604020202020204" pitchFamily="34" charset="0"/>
                          <a:ea typeface="Calibri" panose="020F0502020204030204" pitchFamily="34" charset="0"/>
                        </a:rPr>
                        <a:t>. All updates are expected to be completed by October 18, 2021.</a:t>
                      </a:r>
                      <a:endParaRPr lang="en-US" sz="2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100" dirty="0">
                          <a:effectLst/>
                          <a:latin typeface="Arial" panose="020B0604020202020204" pitchFamily="34" charset="0"/>
                          <a:ea typeface="Calibri" panose="020F0502020204030204" pitchFamily="34" charset="0"/>
                        </a:rPr>
                        <a:t> </a:t>
                      </a:r>
                      <a:endParaRPr lang="en-US" sz="11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100" b="0" dirty="0">
                          <a:effectLst/>
                          <a:latin typeface="Arial" panose="020B0604020202020204" pitchFamily="34" charset="0"/>
                          <a:ea typeface="Times New Roman" panose="02020603050405020304" pitchFamily="18" charset="0"/>
                        </a:rPr>
                        <a:t> </a:t>
                      </a:r>
                      <a:endParaRPr lang="en-US" sz="1000" b="1" dirty="0">
                        <a:effectLst/>
                        <a:latin typeface="Times New Roman" panose="02020603050405020304" pitchFamily="18" charset="0"/>
                        <a:ea typeface="Calibri" panose="020F0502020204030204" pitchFamily="34" charset="0"/>
                      </a:endParaRPr>
                    </a:p>
                  </a:txBody>
                  <a:tcPr marL="142875" marR="142875" marT="142875" marB="142875">
                    <a:lnL>
                      <a:noFill/>
                    </a:lnL>
                    <a:lnR>
                      <a:noFill/>
                    </a:lnR>
                    <a:lnT>
                      <a:noFill/>
                    </a:lnT>
                    <a:lnB>
                      <a:noFill/>
                    </a:lnB>
                  </a:tcPr>
                </a:tc>
                <a:extLst>
                  <a:ext uri="{0D108BD9-81ED-4DB2-BD59-A6C34878D82A}">
                    <a16:rowId xmlns:a16="http://schemas.microsoft.com/office/drawing/2014/main" val="2604267839"/>
                  </a:ext>
                </a:extLst>
              </a:tr>
            </a:tbl>
          </a:graphicData>
        </a:graphic>
      </p:graphicFrame>
      <p:sp>
        <p:nvSpPr>
          <p:cNvPr id="4" name="Slide Number Placeholder 3"/>
          <p:cNvSpPr>
            <a:spLocks noGrp="1"/>
          </p:cNvSpPr>
          <p:nvPr>
            <p:ph type="sldNum" sz="quarter" idx="4"/>
          </p:nvPr>
        </p:nvSpPr>
        <p:spPr/>
        <p:txBody>
          <a:bodyPr/>
          <a:lstStyle/>
          <a:p>
            <a:fld id="{3C842EA4-F715-4656-A625-1238D78B36EB}" type="slidenum">
              <a:rPr lang="en-US" smtClean="0"/>
              <a:t>5</a:t>
            </a:fld>
            <a:endParaRPr lang="en-US"/>
          </a:p>
        </p:txBody>
      </p:sp>
      <p:sp>
        <p:nvSpPr>
          <p:cNvPr id="7" name="TextBox 6">
            <a:extLst>
              <a:ext uri="{FF2B5EF4-FFF2-40B4-BE49-F238E27FC236}">
                <a16:creationId xmlns:a16="http://schemas.microsoft.com/office/drawing/2014/main" id="{2DB8ADE2-B48F-4397-A44E-AB875105F9E6}"/>
              </a:ext>
            </a:extLst>
          </p:cNvPr>
          <p:cNvSpPr txBox="1"/>
          <p:nvPr/>
        </p:nvSpPr>
        <p:spPr>
          <a:xfrm>
            <a:off x="305179" y="1106646"/>
            <a:ext cx="6528851" cy="461665"/>
          </a:xfrm>
          <a:prstGeom prst="rect">
            <a:avLst/>
          </a:prstGeom>
          <a:noFill/>
        </p:spPr>
        <p:txBody>
          <a:bodyPr wrap="square">
            <a:spAutoFit/>
          </a:bodyPr>
          <a:lstStyle>
            <a:defPPr>
              <a:defRPr lang="en-US"/>
            </a:defPPr>
            <a:lvl1pPr>
              <a:defRPr sz="2400" b="1">
                <a:solidFill>
                  <a:schemeClr val="accent4"/>
                </a:solidFill>
              </a:defRPr>
            </a:lvl1pPr>
          </a:lstStyle>
          <a:p>
            <a:r>
              <a:rPr lang="en-US" dirty="0"/>
              <a:t>Accruals for </a:t>
            </a:r>
            <a:r>
              <a:rPr lang="en-US" u="sng" dirty="0"/>
              <a:t>Monthly</a:t>
            </a:r>
            <a:r>
              <a:rPr lang="en-US" dirty="0"/>
              <a:t> Employees on PFCB</a:t>
            </a:r>
          </a:p>
        </p:txBody>
      </p:sp>
    </p:spTree>
    <p:custDataLst>
      <p:tags r:id="rId1"/>
    </p:custDataLst>
    <p:extLst>
      <p:ext uri="{BB962C8B-B14F-4D97-AF65-F5344CB8AC3E}">
        <p14:creationId xmlns:p14="http://schemas.microsoft.com/office/powerpoint/2010/main" val="3526705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Agenda</a:t>
            </a:r>
          </a:p>
        </p:txBody>
      </p:sp>
      <p:sp>
        <p:nvSpPr>
          <p:cNvPr id="3" name="Content Placeholder 2"/>
          <p:cNvSpPr>
            <a:spLocks noGrp="1"/>
          </p:cNvSpPr>
          <p:nvPr>
            <p:ph idx="1"/>
          </p:nvPr>
        </p:nvSpPr>
        <p:spPr/>
        <p:txBody>
          <a:bodyPr/>
          <a:lstStyle/>
          <a:p>
            <a:endParaRPr lang="en-US" dirty="0"/>
          </a:p>
          <a:p>
            <a:endParaRPr lang="en-US" dirty="0"/>
          </a:p>
        </p:txBody>
      </p:sp>
      <p:pic>
        <p:nvPicPr>
          <p:cNvPr id="13" name="Picture 12" descr="Do You Have an Agenda?"/>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02140">
            <a:off x="7038363" y="4486728"/>
            <a:ext cx="1727020" cy="1639516"/>
          </a:xfrm>
          <a:prstGeom prst="rect">
            <a:avLst/>
          </a:prstGeom>
        </p:spPr>
      </p:pic>
      <p:sp>
        <p:nvSpPr>
          <p:cNvPr id="4" name="TextBox 3"/>
          <p:cNvSpPr txBox="1"/>
          <p:nvPr/>
        </p:nvSpPr>
        <p:spPr>
          <a:xfrm>
            <a:off x="718457" y="1480457"/>
            <a:ext cx="7577888" cy="3046988"/>
          </a:xfrm>
          <a:prstGeom prst="rect">
            <a:avLst/>
          </a:prstGeom>
          <a:noFill/>
        </p:spPr>
        <p:txBody>
          <a:bodyPr wrap="square" rtlCol="0">
            <a:spAutoFit/>
          </a:bodyPr>
          <a:lstStyle/>
          <a:p>
            <a:pPr marL="285750" indent="-285750">
              <a:buFont typeface="Wingdings" panose="05000000000000000000" pitchFamily="2" charset="2"/>
              <a:buChar char="Ø"/>
            </a:pPr>
            <a:endParaRPr lang="en-US" sz="3200" dirty="0"/>
          </a:p>
          <a:p>
            <a:pPr marL="285750" indent="-285750">
              <a:buFont typeface="Wingdings" panose="05000000000000000000" pitchFamily="2" charset="2"/>
              <a:buChar char="Ø"/>
            </a:pPr>
            <a:r>
              <a:rPr lang="en-US" sz="3200" dirty="0"/>
              <a:t>Updating I-9/ Visa information</a:t>
            </a:r>
          </a:p>
          <a:p>
            <a:pPr marL="285750" indent="-285750">
              <a:buFont typeface="Wingdings" panose="05000000000000000000" pitchFamily="2" charset="2"/>
              <a:buChar char="Ø"/>
            </a:pPr>
            <a:r>
              <a:rPr lang="en-US" sz="3200" dirty="0"/>
              <a:t>Location Use End Date – KBM</a:t>
            </a:r>
          </a:p>
          <a:p>
            <a:pPr marL="285750" indent="-285750">
              <a:buFont typeface="Wingdings" panose="05000000000000000000" pitchFamily="2" charset="2"/>
              <a:buChar char="Ø"/>
            </a:pPr>
            <a:r>
              <a:rPr lang="en-US" sz="3200" dirty="0"/>
              <a:t>Post-Doc Paid Direct </a:t>
            </a:r>
          </a:p>
          <a:p>
            <a:pPr marL="285750" indent="-285750">
              <a:buFont typeface="Wingdings" panose="05000000000000000000" pitchFamily="2" charset="2"/>
              <a:buChar char="Ø"/>
            </a:pPr>
            <a:r>
              <a:rPr lang="en-US" sz="3200" dirty="0"/>
              <a:t>Q&amp;A</a:t>
            </a:r>
          </a:p>
          <a:p>
            <a:pPr marL="285750" indent="-285750">
              <a:buFont typeface="Wingdings" panose="05000000000000000000" pitchFamily="2" charset="2"/>
              <a:buChar char="Ø"/>
            </a:pPr>
            <a:endParaRPr lang="en-US" sz="3200" dirty="0"/>
          </a:p>
        </p:txBody>
      </p:sp>
    </p:spTree>
    <p:custDataLst>
      <p:tags r:id="rId1"/>
    </p:custDataLst>
    <p:extLst>
      <p:ext uri="{BB962C8B-B14F-4D97-AF65-F5344CB8AC3E}">
        <p14:creationId xmlns:p14="http://schemas.microsoft.com/office/powerpoint/2010/main" val="1902956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3C842EA4-F715-4656-A625-1238D78B36EB}" type="slidenum">
              <a:rPr lang="en-US" smtClean="0"/>
              <a:t>7</a:t>
            </a:fld>
            <a:endParaRPr lang="en-US"/>
          </a:p>
        </p:txBody>
      </p:sp>
      <p:sp>
        <p:nvSpPr>
          <p:cNvPr id="6" name="Rectangle 5"/>
          <p:cNvSpPr/>
          <p:nvPr/>
        </p:nvSpPr>
        <p:spPr>
          <a:xfrm>
            <a:off x="0" y="0"/>
            <a:ext cx="4586118" cy="6382052"/>
          </a:xfrm>
          <a:prstGeom prst="rect">
            <a:avLst/>
          </a:prstGeom>
          <a:solidFill>
            <a:srgbClr val="0064A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56441" y="1137758"/>
            <a:ext cx="4073235" cy="3785652"/>
          </a:xfrm>
          <a:prstGeom prst="rect">
            <a:avLst/>
          </a:prstGeom>
          <a:noFill/>
        </p:spPr>
        <p:txBody>
          <a:bodyPr wrap="square" rtlCol="0">
            <a:spAutoFit/>
          </a:bodyPr>
          <a:lstStyle/>
          <a:p>
            <a:pPr algn="ctr"/>
            <a:r>
              <a:rPr lang="en-US" sz="4800" b="1" dirty="0">
                <a:solidFill>
                  <a:schemeClr val="bg1"/>
                </a:solidFill>
              </a:rPr>
              <a:t>Impact of Location Use </a:t>
            </a:r>
            <a:br>
              <a:rPr lang="en-US" sz="4800" b="1" dirty="0">
                <a:solidFill>
                  <a:schemeClr val="bg1"/>
                </a:solidFill>
              </a:rPr>
            </a:br>
            <a:r>
              <a:rPr lang="en-US" sz="4800" b="1" dirty="0">
                <a:solidFill>
                  <a:schemeClr val="bg1"/>
                </a:solidFill>
              </a:rPr>
              <a:t>End Date to KBM Staffing List</a:t>
            </a:r>
          </a:p>
        </p:txBody>
      </p:sp>
      <p:pic>
        <p:nvPicPr>
          <p:cNvPr id="7" name="Picture 6" descr="A picture containing circle&#10;&#10;Description automatically generated">
            <a:extLst>
              <a:ext uri="{FF2B5EF4-FFF2-40B4-BE49-F238E27FC236}">
                <a16:creationId xmlns:a16="http://schemas.microsoft.com/office/drawing/2014/main" id="{0BEFB0BD-F060-4777-B560-FB95613254BA}"/>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4623672" y="1728133"/>
            <a:ext cx="4420716" cy="2883076"/>
          </a:xfrm>
          <a:prstGeom prst="rect">
            <a:avLst/>
          </a:prstGeom>
        </p:spPr>
      </p:pic>
    </p:spTree>
    <p:custDataLst>
      <p:tags r:id="rId1"/>
    </p:custDataLst>
    <p:extLst>
      <p:ext uri="{BB962C8B-B14F-4D97-AF65-F5344CB8AC3E}">
        <p14:creationId xmlns:p14="http://schemas.microsoft.com/office/powerpoint/2010/main" val="399739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9086" y="47408"/>
            <a:ext cx="8800614" cy="897987"/>
          </a:xfrm>
        </p:spPr>
        <p:txBody>
          <a:bodyPr>
            <a:normAutofit fontScale="90000"/>
          </a:bodyPr>
          <a:lstStyle/>
          <a:p>
            <a:r>
              <a:rPr lang="en-US" dirty="0"/>
              <a:t>Location Use End Date Impact to Staffing List</a:t>
            </a:r>
          </a:p>
        </p:txBody>
      </p:sp>
      <p:sp>
        <p:nvSpPr>
          <p:cNvPr id="4" name="Content Placeholder 3"/>
          <p:cNvSpPr>
            <a:spLocks noGrp="1"/>
          </p:cNvSpPr>
          <p:nvPr>
            <p:ph idx="1"/>
          </p:nvPr>
        </p:nvSpPr>
        <p:spPr>
          <a:xfrm>
            <a:off x="229086" y="1042010"/>
            <a:ext cx="8685832" cy="1039119"/>
          </a:xfrm>
        </p:spPr>
        <p:txBody>
          <a:bodyPr>
            <a:noAutofit/>
          </a:bodyPr>
          <a:lstStyle/>
          <a:p>
            <a:pPr marL="342900" indent="-342900">
              <a:buFont typeface="Arial" panose="020B0604020202020204" pitchFamily="34" charset="0"/>
              <a:buChar char="•"/>
            </a:pPr>
            <a:r>
              <a:rPr lang="en-US" sz="2000" dirty="0"/>
              <a:t>This field is found on the Hire template and on the Job Data page in PayPath.</a:t>
            </a:r>
          </a:p>
          <a:p>
            <a:pPr marL="342900" indent="-342900">
              <a:spcBef>
                <a:spcPts val="2400"/>
              </a:spcBef>
              <a:buFont typeface="Arial" panose="020B0604020202020204" pitchFamily="34" charset="0"/>
              <a:buChar char="•"/>
            </a:pPr>
            <a:r>
              <a:rPr lang="en-US" sz="2000" dirty="0"/>
              <a:t>If this field is populated, the position will NOT appear as permanently budgeted on the KBM Staffing List.</a:t>
            </a:r>
          </a:p>
        </p:txBody>
      </p:sp>
      <p:sp>
        <p:nvSpPr>
          <p:cNvPr id="2" name="Slide Number Placeholder 1"/>
          <p:cNvSpPr>
            <a:spLocks noGrp="1"/>
          </p:cNvSpPr>
          <p:nvPr>
            <p:ph type="sldNum" sz="quarter" idx="4"/>
          </p:nvPr>
        </p:nvSpPr>
        <p:spPr/>
        <p:txBody>
          <a:bodyPr/>
          <a:lstStyle/>
          <a:p>
            <a:fld id="{3C842EA4-F715-4656-A625-1238D78B36EB}" type="slidenum">
              <a:rPr lang="en-US" smtClean="0"/>
              <a:t>8</a:t>
            </a:fld>
            <a:endParaRPr lang="en-US"/>
          </a:p>
        </p:txBody>
      </p:sp>
      <p:pic>
        <p:nvPicPr>
          <p:cNvPr id="5" name="Picture 4"/>
          <p:cNvPicPr>
            <a:picLocks noChangeAspect="1"/>
          </p:cNvPicPr>
          <p:nvPr/>
        </p:nvPicPr>
        <p:blipFill>
          <a:blip r:embed="rId3">
            <a:extLst>
              <a:ext uri="{BEBA8EAE-BF5A-486C-A8C5-ECC9F3942E4B}">
                <a14:imgProps xmlns:a14="http://schemas.microsoft.com/office/drawing/2010/main">
                  <a14:imgLayer r:embed="rId4">
                    <a14:imgEffect>
                      <a14:sharpenSoften amount="25000"/>
                    </a14:imgEffect>
                  </a14:imgLayer>
                </a14:imgProps>
              </a:ext>
            </a:extLst>
          </a:blip>
          <a:stretch>
            <a:fillRect/>
          </a:stretch>
        </p:blipFill>
        <p:spPr>
          <a:xfrm>
            <a:off x="420965" y="3049789"/>
            <a:ext cx="8342725" cy="3028100"/>
          </a:xfrm>
          <a:prstGeom prst="rect">
            <a:avLst/>
          </a:prstGeom>
          <a:ln>
            <a:solidFill>
              <a:schemeClr val="tx1">
                <a:lumMod val="75000"/>
                <a:lumOff val="25000"/>
              </a:schemeClr>
            </a:solidFill>
          </a:ln>
        </p:spPr>
      </p:pic>
      <p:sp>
        <p:nvSpPr>
          <p:cNvPr id="6" name="TextBox 5"/>
          <p:cNvSpPr txBox="1"/>
          <p:nvPr/>
        </p:nvSpPr>
        <p:spPr>
          <a:xfrm>
            <a:off x="3238502" y="2803567"/>
            <a:ext cx="1955798" cy="246221"/>
          </a:xfrm>
          <a:prstGeom prst="rect">
            <a:avLst/>
          </a:prstGeom>
          <a:noFill/>
        </p:spPr>
        <p:txBody>
          <a:bodyPr wrap="square" rtlCol="0">
            <a:spAutoFit/>
          </a:bodyPr>
          <a:lstStyle/>
          <a:p>
            <a:pPr algn="ctr"/>
            <a:r>
              <a:rPr lang="en-US" sz="1000" b="1" dirty="0">
                <a:effectLst>
                  <a:outerShdw blurRad="38100" dist="38100" dir="2700000" algn="tl">
                    <a:srgbClr val="000000">
                      <a:alpha val="43137"/>
                    </a:srgbClr>
                  </a:outerShdw>
                </a:effectLst>
              </a:rPr>
              <a:t>Job Data page in PayPath</a:t>
            </a:r>
          </a:p>
        </p:txBody>
      </p:sp>
    </p:spTree>
    <p:custDataLst>
      <p:tags r:id="rId1"/>
    </p:custDataLst>
    <p:extLst>
      <p:ext uri="{BB962C8B-B14F-4D97-AF65-F5344CB8AC3E}">
        <p14:creationId xmlns:p14="http://schemas.microsoft.com/office/powerpoint/2010/main" val="2267992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9086" y="47408"/>
            <a:ext cx="8800614" cy="897987"/>
          </a:xfrm>
        </p:spPr>
        <p:txBody>
          <a:bodyPr>
            <a:normAutofit/>
          </a:bodyPr>
          <a:lstStyle/>
          <a:p>
            <a:r>
              <a:rPr lang="en-US" dirty="0"/>
              <a:t>Steps to Remove Location Use End Date</a:t>
            </a:r>
          </a:p>
        </p:txBody>
      </p:sp>
      <p:sp>
        <p:nvSpPr>
          <p:cNvPr id="4" name="Content Placeholder 3"/>
          <p:cNvSpPr>
            <a:spLocks noGrp="1"/>
          </p:cNvSpPr>
          <p:nvPr>
            <p:ph idx="1"/>
          </p:nvPr>
        </p:nvSpPr>
        <p:spPr>
          <a:xfrm>
            <a:off x="274260" y="2772000"/>
            <a:ext cx="8685832" cy="1039119"/>
          </a:xfrm>
        </p:spPr>
        <p:txBody>
          <a:bodyPr>
            <a:noAutofit/>
          </a:bodyPr>
          <a:lstStyle/>
          <a:p>
            <a:pPr marL="342900" indent="-342900">
              <a:buFont typeface="Arial" panose="020B0604020202020204" pitchFamily="34" charset="0"/>
              <a:buChar char="•"/>
            </a:pPr>
            <a:r>
              <a:rPr lang="en-US" sz="2000" dirty="0"/>
              <a:t>Add a new row in PayPath with same </a:t>
            </a:r>
            <a:r>
              <a:rPr lang="en-US" sz="2000" b="1" dirty="0"/>
              <a:t>Effective Date </a:t>
            </a:r>
            <a:r>
              <a:rPr lang="en-US" sz="2000" dirty="0"/>
              <a:t>used on the previous entry, if there are no rows on top of that row. </a:t>
            </a:r>
          </a:p>
          <a:p>
            <a:pPr marL="1028683" lvl="1" indent="-342900">
              <a:spcBef>
                <a:spcPts val="1200"/>
              </a:spcBef>
              <a:buFont typeface="Courier New" panose="02070309020205020404" pitchFamily="49" charset="0"/>
              <a:buChar char="o"/>
            </a:pPr>
            <a:r>
              <a:rPr lang="en-US" sz="1600" b="1" dirty="0"/>
              <a:t>Note: </a:t>
            </a:r>
            <a:r>
              <a:rPr lang="en-US" sz="1600" dirty="0"/>
              <a:t>The </a:t>
            </a:r>
            <a:r>
              <a:rPr lang="en-US" sz="1600" b="1" dirty="0"/>
              <a:t>Effective Sequence </a:t>
            </a:r>
            <a:r>
              <a:rPr lang="en-US" sz="1600" dirty="0"/>
              <a:t>field should increment to the next number. </a:t>
            </a:r>
          </a:p>
          <a:p>
            <a:pPr marL="342900" indent="-342900">
              <a:spcBef>
                <a:spcPts val="2400"/>
              </a:spcBef>
              <a:buFont typeface="Arial" panose="020B0604020202020204" pitchFamily="34" charset="0"/>
              <a:buChar char="•"/>
            </a:pPr>
            <a:r>
              <a:rPr lang="en-US" sz="2000" dirty="0"/>
              <a:t>Enter the following Action/Action Reason: </a:t>
            </a:r>
          </a:p>
          <a:p>
            <a:pPr marL="1028683" lvl="1" indent="-342900">
              <a:spcBef>
                <a:spcPts val="1200"/>
              </a:spcBef>
              <a:buFont typeface="Courier New" panose="02070309020205020404" pitchFamily="49" charset="0"/>
              <a:buChar char="o"/>
            </a:pPr>
            <a:r>
              <a:rPr lang="en-US" sz="1600" dirty="0"/>
              <a:t>DTA – Data Change, LUE – Update Location Use End Date</a:t>
            </a:r>
          </a:p>
          <a:p>
            <a:pPr marL="342900" indent="-342900">
              <a:spcBef>
                <a:spcPts val="2400"/>
              </a:spcBef>
              <a:buFont typeface="Arial" panose="020B0604020202020204" pitchFamily="34" charset="0"/>
              <a:buChar char="•"/>
            </a:pPr>
            <a:r>
              <a:rPr lang="en-US" sz="2000" dirty="0"/>
              <a:t>Remove the date from the </a:t>
            </a:r>
            <a:r>
              <a:rPr lang="en-US" sz="2000" b="1" dirty="0"/>
              <a:t>Location Use End Date </a:t>
            </a:r>
            <a:r>
              <a:rPr lang="en-US" sz="2000" dirty="0"/>
              <a:t>field.</a:t>
            </a:r>
          </a:p>
          <a:p>
            <a:pPr marL="342900" indent="-342900">
              <a:spcBef>
                <a:spcPts val="2400"/>
              </a:spcBef>
              <a:buFont typeface="Arial" panose="020B0604020202020204" pitchFamily="34" charset="0"/>
              <a:buChar char="•"/>
            </a:pPr>
            <a:r>
              <a:rPr lang="en-US" sz="2000" dirty="0"/>
              <a:t>Save and submit transaction.</a:t>
            </a:r>
          </a:p>
        </p:txBody>
      </p:sp>
      <p:sp>
        <p:nvSpPr>
          <p:cNvPr id="2" name="Slide Number Placeholder 1"/>
          <p:cNvSpPr>
            <a:spLocks noGrp="1"/>
          </p:cNvSpPr>
          <p:nvPr>
            <p:ph type="sldNum" sz="quarter" idx="4"/>
          </p:nvPr>
        </p:nvSpPr>
        <p:spPr/>
        <p:txBody>
          <a:bodyPr/>
          <a:lstStyle/>
          <a:p>
            <a:fld id="{3C842EA4-F715-4656-A625-1238D78B36EB}" type="slidenum">
              <a:rPr lang="en-US" smtClean="0"/>
              <a:t>9</a:t>
            </a:fld>
            <a:endParaRPr lang="en-US" dirty="0"/>
          </a:p>
        </p:txBody>
      </p:sp>
      <p:sp>
        <p:nvSpPr>
          <p:cNvPr id="6" name="TextBox 5"/>
          <p:cNvSpPr txBox="1"/>
          <p:nvPr/>
        </p:nvSpPr>
        <p:spPr>
          <a:xfrm>
            <a:off x="3295894" y="2361695"/>
            <a:ext cx="1955798" cy="246221"/>
          </a:xfrm>
          <a:prstGeom prst="rect">
            <a:avLst/>
          </a:prstGeom>
          <a:noFill/>
        </p:spPr>
        <p:txBody>
          <a:bodyPr wrap="square" rtlCol="0">
            <a:spAutoFit/>
          </a:bodyPr>
          <a:lstStyle/>
          <a:p>
            <a:pPr algn="ctr"/>
            <a:r>
              <a:rPr lang="en-US" sz="1000" b="1" dirty="0">
                <a:effectLst>
                  <a:outerShdw blurRad="38100" dist="38100" dir="2700000" algn="tl">
                    <a:srgbClr val="000000">
                      <a:alpha val="43137"/>
                    </a:srgbClr>
                  </a:outerShdw>
                </a:effectLst>
              </a:rPr>
              <a:t>Job Data page in PayPath</a:t>
            </a:r>
          </a:p>
        </p:txBody>
      </p:sp>
      <p:pic>
        <p:nvPicPr>
          <p:cNvPr id="1030" name="Picture 6" descr="C:\Users\garrisa1\AppData\Local\Temp\SNAGHTML803b26.PNG"/>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295275" y="1088169"/>
            <a:ext cx="8614212" cy="1236442"/>
          </a:xfrm>
          <a:prstGeom prst="rect">
            <a:avLst/>
          </a:prstGeom>
          <a:noFill/>
          <a:ln>
            <a:solidFill>
              <a:schemeClr val="tx1">
                <a:lumMod val="75000"/>
                <a:lumOff val="25000"/>
              </a:schemeClr>
            </a:solidFill>
          </a:ln>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12612631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9"/>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FA Standard Screen PPT Template">
  <a:themeElements>
    <a:clrScheme name="UCI">
      <a:dk1>
        <a:sysClr val="windowText" lastClr="000000"/>
      </a:dk1>
      <a:lt1>
        <a:sysClr val="window" lastClr="FFFFFF"/>
      </a:lt1>
      <a:dk2>
        <a:srgbClr val="1F497D"/>
      </a:dk2>
      <a:lt2>
        <a:srgbClr val="EEECE1"/>
      </a:lt2>
      <a:accent1>
        <a:srgbClr val="6AA2B8"/>
      </a:accent1>
      <a:accent2>
        <a:srgbClr val="FFD200"/>
      </a:accent2>
      <a:accent3>
        <a:srgbClr val="1B3D6D"/>
      </a:accent3>
      <a:accent4>
        <a:srgbClr val="0064A4"/>
      </a:accent4>
      <a:accent5>
        <a:srgbClr val="6AA2B8"/>
      </a:accent5>
      <a:accent6>
        <a:srgbClr val="F78D2D"/>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0-dfa-standard-screen-template" id="{085FA25C-E160-4F41-82D5-15C5F5196075}" vid="{04E02BA0-7A10-44B0-A17E-F486C255F516}"/>
    </a:ext>
  </a:extLst>
</a:theme>
</file>

<file path=docProps/app.xml><?xml version="1.0" encoding="utf-8"?>
<Properties xmlns="http://schemas.openxmlformats.org/officeDocument/2006/extended-properties" xmlns:vt="http://schemas.openxmlformats.org/officeDocument/2006/docPropsVTypes">
  <TotalTime>7933</TotalTime>
  <Words>1063</Words>
  <Application>Microsoft Office PowerPoint</Application>
  <PresentationFormat>On-screen Show (4:3)</PresentationFormat>
  <Paragraphs>102</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Calibri</vt:lpstr>
      <vt:lpstr>Century Gothic</vt:lpstr>
      <vt:lpstr>Courier New</vt:lpstr>
      <vt:lpstr>Segoe UI</vt:lpstr>
      <vt:lpstr>Times New Roman</vt:lpstr>
      <vt:lpstr>Verdana</vt:lpstr>
      <vt:lpstr>Wingdings</vt:lpstr>
      <vt:lpstr>DFA Standard Screen PPT Template</vt:lpstr>
      <vt:lpstr>Training Tips &amp; Lessons Learned October 5, 2021 </vt:lpstr>
      <vt:lpstr>Quick Announcements I</vt:lpstr>
      <vt:lpstr>Quick Announcements II</vt:lpstr>
      <vt:lpstr>Quick Announcements III</vt:lpstr>
      <vt:lpstr>Quick Announcements IV</vt:lpstr>
      <vt:lpstr>Agenda</vt:lpstr>
      <vt:lpstr>PowerPoint Presentation</vt:lpstr>
      <vt:lpstr>Location Use End Date Impact to Staffing List</vt:lpstr>
      <vt:lpstr>Steps to Remove Location Use End Date</vt:lpstr>
      <vt:lpstr>PowerPoint Presentation</vt:lpstr>
      <vt:lpstr>How to update I-9/Visa Information </vt:lpstr>
      <vt:lpstr>PowerPoint Presentation</vt:lpstr>
      <vt:lpstr>Post-Doc Paid Directs</vt:lpstr>
      <vt:lpstr>Use Case 1</vt:lpstr>
      <vt:lpstr>Use Case 2</vt:lpstr>
      <vt:lpstr>Use Case 3</vt:lpstr>
      <vt:lpstr>PowerPoint Presentation</vt:lpstr>
      <vt:lpstr>Did You Know?</vt:lpstr>
      <vt:lpstr>PowerPoint Presentation</vt:lpstr>
    </vt:vector>
  </TitlesOfParts>
  <Company>UC Irvine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UCPath Cases Service Targets</dc:title>
  <dc:creator>Deborah Kistler</dc:creator>
  <cp:lastModifiedBy>Deborah Kistler</cp:lastModifiedBy>
  <cp:revision>21</cp:revision>
  <dcterms:created xsi:type="dcterms:W3CDTF">2021-09-20T20:42:46Z</dcterms:created>
  <dcterms:modified xsi:type="dcterms:W3CDTF">2021-10-05T20:38:59Z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FF6BADDA-C953-4AF9-BE69-AEE63E619C26</vt:lpwstr>
  </property>
  <property fmtid="{D5CDD505-2E9C-101B-9397-08002B2CF9AE}" pid="3" name="ArticulatePath">
    <vt:lpwstr>Training tips 9_21_21[10706]</vt:lpwstr>
  </property>
</Properties>
</file>