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7"/>
  </p:notesMasterIdLst>
  <p:sldIdLst>
    <p:sldId id="264" r:id="rId3"/>
    <p:sldId id="420" r:id="rId4"/>
    <p:sldId id="467" r:id="rId5"/>
    <p:sldId id="489" r:id="rId6"/>
    <p:sldId id="257" r:id="rId7"/>
    <p:sldId id="468" r:id="rId8"/>
    <p:sldId id="491" r:id="rId9"/>
    <p:sldId id="492" r:id="rId10"/>
    <p:sldId id="493" r:id="rId11"/>
    <p:sldId id="482" r:id="rId12"/>
    <p:sldId id="497" r:id="rId13"/>
    <p:sldId id="495" r:id="rId14"/>
    <p:sldId id="496" r:id="rId15"/>
    <p:sldId id="315" r:id="rId16"/>
  </p:sldIdLst>
  <p:sldSz cx="9144000" cy="6858000" type="screen4x3"/>
  <p:notesSz cx="6858000" cy="9144000"/>
  <p:custShowLst>
    <p:custShow name="Custom Show 1" id="0">
      <p:sldLst>
        <p:sld r:id="rId3"/>
        <p:sld r:id="rId4"/>
        <p:sld r:id="rId6"/>
        <p:sld r:id="rId5"/>
      </p:sldLst>
    </p:custShow>
  </p:custShowLst>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59" autoAdjust="0"/>
    <p:restoredTop sz="89964" autoAdjust="0"/>
  </p:normalViewPr>
  <p:slideViewPr>
    <p:cSldViewPr snapToGrid="0">
      <p:cViewPr>
        <p:scale>
          <a:sx n="70" d="100"/>
          <a:sy n="70" d="100"/>
        </p:scale>
        <p:origin x="60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4CDBD-6083-4294-B280-588674CBCDC4}" type="datetimeFigureOut">
              <a:rPr lang="en-US" smtClean="0"/>
              <a:t>11/10/2020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A907F-B03C-441F-832F-0F423C528703}" type="slidenum">
              <a:rPr lang="en-US" smtClean="0"/>
              <a:t>‹#›</a:t>
            </a:fld>
            <a:endParaRPr lang="en-US"/>
          </a:p>
        </p:txBody>
      </p:sp>
    </p:spTree>
    <p:extLst>
      <p:ext uri="{BB962C8B-B14F-4D97-AF65-F5344CB8AC3E}">
        <p14:creationId xmlns:p14="http://schemas.microsoft.com/office/powerpoint/2010/main" val="270008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1404938" y="1158875"/>
            <a:ext cx="4175125"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p>
        </p:txBody>
      </p:sp>
      <p:sp>
        <p:nvSpPr>
          <p:cNvPr id="110" name="Google Shape;110;p1: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2437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6</a:t>
            </a:fld>
            <a:endParaRPr lang="en-US" dirty="0"/>
          </a:p>
        </p:txBody>
      </p:sp>
    </p:spTree>
    <p:extLst>
      <p:ext uri="{BB962C8B-B14F-4D97-AF65-F5344CB8AC3E}">
        <p14:creationId xmlns:p14="http://schemas.microsoft.com/office/powerpoint/2010/main" val="360685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the Direct</a:t>
            </a:r>
            <a:r>
              <a:rPr lang="en-US" baseline="0" dirty="0" smtClean="0"/>
              <a:t> Retro (or SCT) process is taking upwards of three days to complete in some cases. Once it finishes, the following day the information is provided to the DDODS and the following day the information is available in KFS.</a:t>
            </a:r>
            <a:endParaRPr lang="en-US" dirty="0"/>
          </a:p>
        </p:txBody>
      </p:sp>
      <p:sp>
        <p:nvSpPr>
          <p:cNvPr id="4" name="Slide Number Placeholder 3"/>
          <p:cNvSpPr>
            <a:spLocks noGrp="1"/>
          </p:cNvSpPr>
          <p:nvPr>
            <p:ph type="sldNum" sz="quarter" idx="10"/>
          </p:nvPr>
        </p:nvSpPr>
        <p:spPr/>
        <p:txBody>
          <a:bodyPr/>
          <a:lstStyle/>
          <a:p>
            <a:fld id="{C5D8396A-63D4-4FEB-B6E3-B4F86AFDD12D}" type="slidenum">
              <a:rPr lang="en-US" smtClean="0"/>
              <a:t>13</a:t>
            </a:fld>
            <a:endParaRPr lang="en-US"/>
          </a:p>
        </p:txBody>
      </p:sp>
    </p:spTree>
    <p:extLst>
      <p:ext uri="{BB962C8B-B14F-4D97-AF65-F5344CB8AC3E}">
        <p14:creationId xmlns:p14="http://schemas.microsoft.com/office/powerpoint/2010/main" val="3170766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spTree>
      <p:nvGrpSpPr>
        <p:cNvPr id="1" name="Shape 20"/>
        <p:cNvGrpSpPr/>
        <p:nvPr/>
      </p:nvGrpSpPr>
      <p:grpSpPr>
        <a:xfrm>
          <a:off x="0" y="0"/>
          <a:ext cx="0" cy="0"/>
          <a:chOff x="0" y="0"/>
          <a:chExt cx="0" cy="0"/>
        </a:xfrm>
      </p:grpSpPr>
      <p:pic>
        <p:nvPicPr>
          <p:cNvPr id="21" name="Google Shape;21;p117"/>
          <p:cNvPicPr preferRelativeResize="0"/>
          <p:nvPr/>
        </p:nvPicPr>
        <p:blipFill rotWithShape="1">
          <a:blip r:embed="rId3">
            <a:alphaModFix/>
          </a:blip>
          <a:srcRect/>
          <a:stretch/>
        </p:blipFill>
        <p:spPr>
          <a:xfrm>
            <a:off x="17201" y="6322499"/>
            <a:ext cx="9134475" cy="546847"/>
          </a:xfrm>
          <a:prstGeom prst="rect">
            <a:avLst/>
          </a:prstGeom>
          <a:noFill/>
          <a:ln>
            <a:noFill/>
          </a:ln>
        </p:spPr>
      </p:pic>
      <p:sp>
        <p:nvSpPr>
          <p:cNvPr id="22" name="Google Shape;22;p117"/>
          <p:cNvSpPr txBox="1">
            <a:spLocks noGrp="1"/>
          </p:cNvSpPr>
          <p:nvPr>
            <p:ph type="ctrTitle"/>
          </p:nvPr>
        </p:nvSpPr>
        <p:spPr>
          <a:xfrm>
            <a:off x="926093" y="2738245"/>
            <a:ext cx="7310244" cy="13257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3000" b="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7"/>
          <p:cNvSpPr txBox="1">
            <a:spLocks noGrp="1"/>
          </p:cNvSpPr>
          <p:nvPr>
            <p:ph type="subTitle" idx="1"/>
          </p:nvPr>
        </p:nvSpPr>
        <p:spPr>
          <a:xfrm>
            <a:off x="926094" y="4194099"/>
            <a:ext cx="7307224" cy="1508047"/>
          </a:xfrm>
          <a:prstGeom prst="rect">
            <a:avLst/>
          </a:prstGeom>
          <a:noFill/>
          <a:ln>
            <a:noFill/>
          </a:ln>
        </p:spPr>
        <p:txBody>
          <a:bodyPr spcFirstLastPara="1" wrap="square" lIns="91425" tIns="45700" rIns="91425" bIns="45700" anchor="t" anchorCtr="0">
            <a:normAutofit/>
          </a:bodyPr>
          <a:lstStyle>
            <a:lvl1pPr lvl="0" algn="ctr">
              <a:spcBef>
                <a:spcPts val="360"/>
              </a:spcBef>
              <a:spcAft>
                <a:spcPts val="0"/>
              </a:spcAft>
              <a:buClr>
                <a:schemeClr val="dk1"/>
              </a:buClr>
              <a:buSzPts val="2400"/>
              <a:buNone/>
              <a:defRPr sz="1800">
                <a:solidFill>
                  <a:schemeClr val="dk1"/>
                </a:solidFill>
              </a:defRPr>
            </a:lvl1pPr>
            <a:lvl2pPr lvl="1" algn="ctr">
              <a:spcBef>
                <a:spcPts val="420"/>
              </a:spcBef>
              <a:spcAft>
                <a:spcPts val="0"/>
              </a:spcAft>
              <a:buClr>
                <a:srgbClr val="888888"/>
              </a:buClr>
              <a:buSzPts val="2800"/>
              <a:buNone/>
              <a:defRPr>
                <a:solidFill>
                  <a:srgbClr val="888888"/>
                </a:solidFill>
              </a:defRPr>
            </a:lvl2pPr>
            <a:lvl3pPr lvl="2" algn="ctr">
              <a:spcBef>
                <a:spcPts val="360"/>
              </a:spcBef>
              <a:spcAft>
                <a:spcPts val="0"/>
              </a:spcAft>
              <a:buClr>
                <a:srgbClr val="888888"/>
              </a:buClr>
              <a:buSzPts val="2400"/>
              <a:buNone/>
              <a:defRPr>
                <a:solidFill>
                  <a:srgbClr val="888888"/>
                </a:solidFill>
              </a:defRPr>
            </a:lvl3pPr>
            <a:lvl4pPr lvl="3" algn="ctr">
              <a:spcBef>
                <a:spcPts val="300"/>
              </a:spcBef>
              <a:spcAft>
                <a:spcPts val="0"/>
              </a:spcAft>
              <a:buClr>
                <a:srgbClr val="888888"/>
              </a:buClr>
              <a:buSzPts val="2000"/>
              <a:buNone/>
              <a:defRPr>
                <a:solidFill>
                  <a:srgbClr val="888888"/>
                </a:solidFill>
              </a:defRPr>
            </a:lvl4pPr>
            <a:lvl5pPr lvl="4" algn="ctr">
              <a:spcBef>
                <a:spcPts val="300"/>
              </a:spcBef>
              <a:spcAft>
                <a:spcPts val="0"/>
              </a:spcAft>
              <a:buClr>
                <a:srgbClr val="888888"/>
              </a:buClr>
              <a:buSzPts val="2000"/>
              <a:buNone/>
              <a:defRPr>
                <a:solidFill>
                  <a:srgbClr val="888888"/>
                </a:solidFill>
              </a:defRPr>
            </a:lvl5pPr>
            <a:lvl6pPr lvl="5" algn="ctr">
              <a:spcBef>
                <a:spcPts val="300"/>
              </a:spcBef>
              <a:spcAft>
                <a:spcPts val="0"/>
              </a:spcAft>
              <a:buClr>
                <a:srgbClr val="888888"/>
              </a:buClr>
              <a:buSzPts val="2000"/>
              <a:buNone/>
              <a:defRPr>
                <a:solidFill>
                  <a:srgbClr val="888888"/>
                </a:solidFill>
              </a:defRPr>
            </a:lvl6pPr>
            <a:lvl7pPr lvl="6" algn="ctr">
              <a:spcBef>
                <a:spcPts val="300"/>
              </a:spcBef>
              <a:spcAft>
                <a:spcPts val="0"/>
              </a:spcAft>
              <a:buClr>
                <a:srgbClr val="888888"/>
              </a:buClr>
              <a:buSzPts val="2000"/>
              <a:buNone/>
              <a:defRPr>
                <a:solidFill>
                  <a:srgbClr val="888888"/>
                </a:solidFill>
              </a:defRPr>
            </a:lvl7pPr>
            <a:lvl8pPr lvl="7" algn="ctr">
              <a:spcBef>
                <a:spcPts val="300"/>
              </a:spcBef>
              <a:spcAft>
                <a:spcPts val="0"/>
              </a:spcAft>
              <a:buClr>
                <a:srgbClr val="888888"/>
              </a:buClr>
              <a:buSzPts val="2000"/>
              <a:buNone/>
              <a:defRPr>
                <a:solidFill>
                  <a:srgbClr val="888888"/>
                </a:solidFill>
              </a:defRPr>
            </a:lvl8pPr>
            <a:lvl9pPr lvl="8" algn="ctr">
              <a:spcBef>
                <a:spcPts val="300"/>
              </a:spcBef>
              <a:spcAft>
                <a:spcPts val="0"/>
              </a:spcAft>
              <a:buClr>
                <a:srgbClr val="888888"/>
              </a:buClr>
              <a:buSzPts val="2000"/>
              <a:buNone/>
              <a:defRPr>
                <a:solidFill>
                  <a:srgbClr val="888888"/>
                </a:solidFill>
              </a:defRPr>
            </a:lvl9pPr>
          </a:lstStyle>
          <a:p>
            <a:endParaRPr/>
          </a:p>
        </p:txBody>
      </p:sp>
      <p:sp>
        <p:nvSpPr>
          <p:cNvPr id="24" name="Google Shape;24;p117"/>
          <p:cNvSpPr txBox="1"/>
          <p:nvPr/>
        </p:nvSpPr>
        <p:spPr>
          <a:xfrm>
            <a:off x="7817390" y="6420058"/>
            <a:ext cx="1165713" cy="365125"/>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r>
              <a:rPr lang="en-US" sz="1050" b="1" dirty="0" smtClean="0">
                <a:solidFill>
                  <a:schemeClr val="dk1"/>
                </a:solidFill>
                <a:latin typeface="Calibri"/>
                <a:ea typeface="Calibri"/>
                <a:cs typeface="Calibri"/>
                <a:sym typeface="Calibri"/>
              </a:rPr>
              <a:t>1/21/2020</a:t>
            </a:r>
            <a:endParaRPr sz="1050" b="1" dirty="0">
              <a:solidFill>
                <a:schemeClr val="dk1"/>
              </a:solidFill>
              <a:latin typeface="Calibri"/>
              <a:ea typeface="Calibri"/>
              <a:cs typeface="Calibri"/>
              <a:sym typeface="Calibri"/>
            </a:endParaRPr>
          </a:p>
        </p:txBody>
      </p:sp>
      <p:sp>
        <p:nvSpPr>
          <p:cNvPr id="25" name="Google Shape;25;p117"/>
          <p:cNvSpPr/>
          <p:nvPr/>
        </p:nvSpPr>
        <p:spPr>
          <a:xfrm>
            <a:off x="-10096" y="0"/>
            <a:ext cx="9144000" cy="1463040"/>
          </a:xfrm>
          <a:prstGeom prst="rect">
            <a:avLst/>
          </a:prstGeom>
          <a:gradFill>
            <a:gsLst>
              <a:gs pos="0">
                <a:srgbClr val="1D579B"/>
              </a:gs>
              <a:gs pos="100000">
                <a:srgbClr val="90B0FF"/>
              </a:gs>
            </a:gsLst>
            <a:lin ang="16200000" scaled="0"/>
          </a:gradFill>
          <a:ln w="9525" cap="flat" cmpd="sng">
            <a:solidFill>
              <a:srgbClr val="3E6E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6" name="Google Shape;26;p117" descr="UCI14_UCPath_W.png"/>
          <p:cNvPicPr preferRelativeResize="0"/>
          <p:nvPr/>
        </p:nvPicPr>
        <p:blipFill rotWithShape="1">
          <a:blip r:embed="rId4">
            <a:alphaModFix/>
          </a:blip>
          <a:srcRect/>
          <a:stretch/>
        </p:blipFill>
        <p:spPr>
          <a:xfrm>
            <a:off x="2015498" y="257009"/>
            <a:ext cx="5433403" cy="714404"/>
          </a:xfrm>
          <a:prstGeom prst="rect">
            <a:avLst/>
          </a:prstGeom>
          <a:noFill/>
          <a:ln>
            <a:noFill/>
          </a:ln>
        </p:spPr>
      </p:pic>
      <p:sp>
        <p:nvSpPr>
          <p:cNvPr id="27" name="Google Shape;27;p117"/>
          <p:cNvSpPr/>
          <p:nvPr/>
        </p:nvSpPr>
        <p:spPr>
          <a:xfrm>
            <a:off x="-7222" y="6319761"/>
            <a:ext cx="284257" cy="539496"/>
          </a:xfrm>
          <a:prstGeom prst="rect">
            <a:avLst/>
          </a:prstGeom>
          <a:solidFill>
            <a:srgbClr val="1D579B"/>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8" name="Google Shape;28;p117"/>
          <p:cNvSpPr/>
          <p:nvPr/>
        </p:nvSpPr>
        <p:spPr>
          <a:xfrm>
            <a:off x="926093" y="6420058"/>
            <a:ext cx="2922576" cy="365125"/>
          </a:xfrm>
          <a:prstGeom prst="rect">
            <a:avLst/>
          </a:prstGeom>
          <a:solidFill>
            <a:srgbClr val="09548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9" name="Google Shape;29;p117" descr="Anti Taller Software Libre: Richard Stallman habla sobre el Copyright"/>
          <p:cNvPicPr preferRelativeResize="0"/>
          <p:nvPr/>
        </p:nvPicPr>
        <p:blipFill rotWithShape="1">
          <a:blip r:embed="rId5">
            <a:alphaModFix/>
          </a:blip>
          <a:srcRect/>
          <a:stretch/>
        </p:blipFill>
        <p:spPr>
          <a:xfrm>
            <a:off x="789614" y="6462418"/>
            <a:ext cx="261262" cy="241451"/>
          </a:xfrm>
          <a:prstGeom prst="rect">
            <a:avLst/>
          </a:prstGeom>
          <a:noFill/>
          <a:ln>
            <a:noFill/>
          </a:ln>
        </p:spPr>
      </p:pic>
      <p:sp>
        <p:nvSpPr>
          <p:cNvPr id="30" name="Google Shape;30;p117"/>
          <p:cNvSpPr txBox="1"/>
          <p:nvPr/>
        </p:nvSpPr>
        <p:spPr>
          <a:xfrm>
            <a:off x="1009935" y="6392760"/>
            <a:ext cx="2962866" cy="276969"/>
          </a:xfrm>
          <a:prstGeom prst="rect">
            <a:avLst/>
          </a:prstGeom>
          <a:noFill/>
          <a:ln>
            <a:noFill/>
          </a:ln>
        </p:spPr>
        <p:txBody>
          <a:bodyPr spcFirstLastPara="1" wrap="square" lIns="68569" tIns="34275" rIns="68569" bIns="34275" anchor="t" anchorCtr="0">
            <a:spAutoFit/>
          </a:bodyPr>
          <a:lstStyle/>
          <a:p>
            <a:pPr marL="0" marR="0" lvl="0" indent="0" algn="l" rtl="0">
              <a:spcBef>
                <a:spcPts val="0"/>
              </a:spcBef>
              <a:spcAft>
                <a:spcPts val="0"/>
              </a:spcAft>
              <a:buNone/>
            </a:pPr>
            <a:r>
              <a:rPr lang="en-US" sz="1350" b="0">
                <a:solidFill>
                  <a:schemeClr val="lt1"/>
                </a:solidFill>
                <a:latin typeface="Calibri"/>
                <a:ea typeface="Calibri"/>
                <a:cs typeface="Calibri"/>
                <a:sym typeface="Calibri"/>
              </a:rPr>
              <a:t>Copyright UCI UCPath 2019</a:t>
            </a:r>
            <a:endParaRPr sz="1350"/>
          </a:p>
        </p:txBody>
      </p:sp>
    </p:spTree>
    <p:custDataLst>
      <p:tags r:id="rId1"/>
    </p:custDataLst>
    <p:extLst>
      <p:ext uri="{BB962C8B-B14F-4D97-AF65-F5344CB8AC3E}">
        <p14:creationId xmlns:p14="http://schemas.microsoft.com/office/powerpoint/2010/main" val="17123179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129"/>
          <p:cNvSpPr txBox="1">
            <a:spLocks noGrp="1"/>
          </p:cNvSpPr>
          <p:nvPr>
            <p:ph type="title"/>
          </p:nvPr>
        </p:nvSpPr>
        <p:spPr>
          <a:xfrm>
            <a:off x="459620" y="53872"/>
            <a:ext cx="8684381"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9"/>
          <p:cNvSpPr txBox="1">
            <a:spLocks noGrp="1"/>
          </p:cNvSpPr>
          <p:nvPr>
            <p:ph type="body" idx="1"/>
          </p:nvPr>
        </p:nvSpPr>
        <p:spPr>
          <a:xfrm rot="5400000">
            <a:off x="2200883" y="-359753"/>
            <a:ext cx="4744652" cy="8227181"/>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3241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9"/>
        <p:cNvGrpSpPr/>
        <p:nvPr/>
      </p:nvGrpSpPr>
      <p:grpSpPr>
        <a:xfrm>
          <a:off x="0" y="0"/>
          <a:ext cx="0" cy="0"/>
          <a:chOff x="0" y="0"/>
          <a:chExt cx="0" cy="0"/>
        </a:xfrm>
      </p:grpSpPr>
      <p:sp>
        <p:nvSpPr>
          <p:cNvPr id="80" name="Google Shape;80;p130"/>
          <p:cNvSpPr/>
          <p:nvPr/>
        </p:nvSpPr>
        <p:spPr>
          <a:xfrm flipH="1">
            <a:off x="462638" y="389223"/>
            <a:ext cx="8221476" cy="1470024"/>
          </a:xfrm>
          <a:prstGeom prst="rect">
            <a:avLst/>
          </a:prstGeom>
          <a:no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1" name="Google Shape;81;p130"/>
          <p:cNvSpPr/>
          <p:nvPr/>
        </p:nvSpPr>
        <p:spPr>
          <a:xfrm>
            <a:off x="462638" y="1922278"/>
            <a:ext cx="8221476" cy="45719"/>
          </a:xfrm>
          <a:prstGeom prst="rect">
            <a:avLst/>
          </a:prstGeom>
          <a:solidFill>
            <a:srgbClr val="1E4386"/>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2" name="Google Shape;82;p130"/>
          <p:cNvSpPr/>
          <p:nvPr/>
        </p:nvSpPr>
        <p:spPr>
          <a:xfrm>
            <a:off x="0" y="0"/>
            <a:ext cx="9144000" cy="1969842"/>
          </a:xfrm>
          <a:prstGeom prst="rect">
            <a:avLst/>
          </a:prstGeom>
          <a:gradFill>
            <a:gsLst>
              <a:gs pos="0">
                <a:srgbClr val="0064A8"/>
              </a:gs>
              <a:gs pos="100000">
                <a:srgbClr val="1E4386"/>
              </a:gs>
            </a:gsLst>
            <a:lin ang="16200000" scaled="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3" name="Google Shape;83;p130"/>
          <p:cNvSpPr txBox="1">
            <a:spLocks noGrp="1"/>
          </p:cNvSpPr>
          <p:nvPr>
            <p:ph type="ctrTitle"/>
          </p:nvPr>
        </p:nvSpPr>
        <p:spPr>
          <a:xfrm>
            <a:off x="462639" y="396704"/>
            <a:ext cx="8221476" cy="1470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4000"/>
              <a:buFont typeface="Arial"/>
              <a:buNone/>
              <a:defRPr b="1">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0"/>
          <p:cNvSpPr txBox="1">
            <a:spLocks noGrp="1"/>
          </p:cNvSpPr>
          <p:nvPr>
            <p:ph type="subTitle" idx="1"/>
          </p:nvPr>
        </p:nvSpPr>
        <p:spPr>
          <a:xfrm>
            <a:off x="462639" y="2045145"/>
            <a:ext cx="8221476" cy="4108963"/>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Clr>
                <a:schemeClr val="dk1"/>
              </a:buClr>
              <a:buSzPts val="3200"/>
              <a:buNone/>
              <a:defRPr>
                <a:solidFill>
                  <a:schemeClr val="dk1"/>
                </a:solidFill>
              </a:defRPr>
            </a:lvl1pPr>
            <a:lvl2pPr lvl="1" algn="ctr">
              <a:spcBef>
                <a:spcPts val="420"/>
              </a:spcBef>
              <a:spcAft>
                <a:spcPts val="0"/>
              </a:spcAft>
              <a:buClr>
                <a:srgbClr val="888888"/>
              </a:buClr>
              <a:buSzPts val="2800"/>
              <a:buNone/>
              <a:defRPr>
                <a:solidFill>
                  <a:srgbClr val="888888"/>
                </a:solidFill>
              </a:defRPr>
            </a:lvl2pPr>
            <a:lvl3pPr lvl="2" algn="ctr">
              <a:spcBef>
                <a:spcPts val="360"/>
              </a:spcBef>
              <a:spcAft>
                <a:spcPts val="0"/>
              </a:spcAft>
              <a:buClr>
                <a:srgbClr val="888888"/>
              </a:buClr>
              <a:buSzPts val="2400"/>
              <a:buNone/>
              <a:defRPr>
                <a:solidFill>
                  <a:srgbClr val="888888"/>
                </a:solidFill>
              </a:defRPr>
            </a:lvl3pPr>
            <a:lvl4pPr lvl="3" algn="ctr">
              <a:spcBef>
                <a:spcPts val="300"/>
              </a:spcBef>
              <a:spcAft>
                <a:spcPts val="0"/>
              </a:spcAft>
              <a:buClr>
                <a:srgbClr val="888888"/>
              </a:buClr>
              <a:buSzPts val="2000"/>
              <a:buNone/>
              <a:defRPr>
                <a:solidFill>
                  <a:srgbClr val="888888"/>
                </a:solidFill>
              </a:defRPr>
            </a:lvl4pPr>
            <a:lvl5pPr lvl="4" algn="ctr">
              <a:spcBef>
                <a:spcPts val="300"/>
              </a:spcBef>
              <a:spcAft>
                <a:spcPts val="0"/>
              </a:spcAft>
              <a:buClr>
                <a:srgbClr val="888888"/>
              </a:buClr>
              <a:buSzPts val="2000"/>
              <a:buNone/>
              <a:defRPr>
                <a:solidFill>
                  <a:srgbClr val="888888"/>
                </a:solidFill>
              </a:defRPr>
            </a:lvl5pPr>
            <a:lvl6pPr lvl="5" algn="ctr">
              <a:spcBef>
                <a:spcPts val="300"/>
              </a:spcBef>
              <a:spcAft>
                <a:spcPts val="0"/>
              </a:spcAft>
              <a:buClr>
                <a:srgbClr val="888888"/>
              </a:buClr>
              <a:buSzPts val="2000"/>
              <a:buNone/>
              <a:defRPr>
                <a:solidFill>
                  <a:srgbClr val="888888"/>
                </a:solidFill>
              </a:defRPr>
            </a:lvl6pPr>
            <a:lvl7pPr lvl="6" algn="ctr">
              <a:spcBef>
                <a:spcPts val="300"/>
              </a:spcBef>
              <a:spcAft>
                <a:spcPts val="0"/>
              </a:spcAft>
              <a:buClr>
                <a:srgbClr val="888888"/>
              </a:buClr>
              <a:buSzPts val="2000"/>
              <a:buNone/>
              <a:defRPr>
                <a:solidFill>
                  <a:srgbClr val="888888"/>
                </a:solidFill>
              </a:defRPr>
            </a:lvl7pPr>
            <a:lvl8pPr lvl="7" algn="ctr">
              <a:spcBef>
                <a:spcPts val="300"/>
              </a:spcBef>
              <a:spcAft>
                <a:spcPts val="0"/>
              </a:spcAft>
              <a:buClr>
                <a:srgbClr val="888888"/>
              </a:buClr>
              <a:buSzPts val="2000"/>
              <a:buNone/>
              <a:defRPr>
                <a:solidFill>
                  <a:srgbClr val="888888"/>
                </a:solidFill>
              </a:defRPr>
            </a:lvl8pPr>
            <a:lvl9pPr lvl="8" algn="ctr">
              <a:spcBef>
                <a:spcPts val="3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425002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sic &quot;takeaway&quot;/quote">
  <p:cSld name="Basic &quot;takeaway&quot;/quote">
    <p:spTree>
      <p:nvGrpSpPr>
        <p:cNvPr id="1" name="Shape 85"/>
        <p:cNvGrpSpPr/>
        <p:nvPr/>
      </p:nvGrpSpPr>
      <p:grpSpPr>
        <a:xfrm>
          <a:off x="0" y="0"/>
          <a:ext cx="0" cy="0"/>
          <a:chOff x="0" y="0"/>
          <a:chExt cx="0" cy="0"/>
        </a:xfrm>
      </p:grpSpPr>
      <p:sp>
        <p:nvSpPr>
          <p:cNvPr id="86" name="Google Shape;86;p131"/>
          <p:cNvSpPr txBox="1">
            <a:spLocks noGrp="1"/>
          </p:cNvSpPr>
          <p:nvPr>
            <p:ph type="body" idx="1"/>
          </p:nvPr>
        </p:nvSpPr>
        <p:spPr>
          <a:xfrm>
            <a:off x="2782653" y="1135347"/>
            <a:ext cx="6297848" cy="4875229"/>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lt1"/>
              </a:buClr>
              <a:buSzPts val="3200"/>
              <a:buChar char="•"/>
              <a:defRPr>
                <a:solidFill>
                  <a:schemeClr val="lt1"/>
                </a:solidFill>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87" name="Google Shape;87;p131"/>
          <p:cNvSpPr txBox="1">
            <a:spLocks noGrp="1"/>
          </p:cNvSpPr>
          <p:nvPr>
            <p:ph type="title"/>
          </p:nvPr>
        </p:nvSpPr>
        <p:spPr>
          <a:xfrm>
            <a:off x="0" y="63501"/>
            <a:ext cx="9144000" cy="5171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2800"/>
              <a:buFont typeface="Arial Black"/>
              <a:buNone/>
              <a:defRPr sz="21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89" name="Google Shape;89;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0" name="Google Shape;90;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1" name="Google Shape;91;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2" name="Google Shape;92;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3" name="Google Shape;93;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4" name="Google Shape;94;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5" name="Google Shape;95;p131"/>
          <p:cNvSpPr txBox="1"/>
          <p:nvPr/>
        </p:nvSpPr>
        <p:spPr>
          <a:xfrm>
            <a:off x="2911571" y="6338720"/>
            <a:ext cx="5410666" cy="522287"/>
          </a:xfrm>
          <a:prstGeom prst="rect">
            <a:avLst/>
          </a:prstGeom>
          <a:noFill/>
          <a:ln>
            <a:noFill/>
          </a:ln>
        </p:spPr>
        <p:txBody>
          <a:bodyPr spcFirstLastPara="1" wrap="square" lIns="68569" tIns="34275" rIns="68569" bIns="34275" anchor="ctr" anchorCtr="0">
            <a:noAutofit/>
          </a:bodyPr>
          <a:lstStyle/>
          <a:p>
            <a:pPr marL="0" marR="0" lvl="0" indent="0" algn="r" rtl="0">
              <a:lnSpc>
                <a:spcPct val="90000"/>
              </a:lnSpc>
              <a:spcBef>
                <a:spcPts val="0"/>
              </a:spcBef>
              <a:spcAft>
                <a:spcPts val="0"/>
              </a:spcAft>
              <a:buClr>
                <a:schemeClr val="dk1"/>
              </a:buClr>
              <a:buSzPts val="1050"/>
              <a:buFont typeface="Noto Sans Symbols"/>
              <a:buNone/>
            </a:pPr>
            <a:endParaRPr sz="788" b="0" i="0">
              <a:solidFill>
                <a:srgbClr val="FFFFFF"/>
              </a:solidFill>
              <a:latin typeface="Arial"/>
              <a:ea typeface="Arial"/>
              <a:cs typeface="Arial"/>
              <a:sym typeface="Arial"/>
            </a:endParaRPr>
          </a:p>
        </p:txBody>
      </p:sp>
    </p:spTree>
    <p:extLst>
      <p:ext uri="{BB962C8B-B14F-4D97-AF65-F5344CB8AC3E}">
        <p14:creationId xmlns:p14="http://schemas.microsoft.com/office/powerpoint/2010/main" val="2678213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m Pic and Text 2">
  <p:cSld name="Slim Pic and Text 2">
    <p:spTree>
      <p:nvGrpSpPr>
        <p:cNvPr id="1" name="Shape 96"/>
        <p:cNvGrpSpPr/>
        <p:nvPr/>
      </p:nvGrpSpPr>
      <p:grpSpPr>
        <a:xfrm>
          <a:off x="0" y="0"/>
          <a:ext cx="0" cy="0"/>
          <a:chOff x="0" y="0"/>
          <a:chExt cx="0" cy="0"/>
        </a:xfrm>
      </p:grpSpPr>
      <p:sp>
        <p:nvSpPr>
          <p:cNvPr id="97" name="Google Shape;97;p132"/>
          <p:cNvSpPr txBox="1">
            <a:spLocks noGrp="1"/>
          </p:cNvSpPr>
          <p:nvPr>
            <p:ph type="title"/>
          </p:nvPr>
        </p:nvSpPr>
        <p:spPr>
          <a:xfrm>
            <a:off x="0" y="63501"/>
            <a:ext cx="9144000" cy="5171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2800"/>
              <a:buFont typeface="Arial Black"/>
              <a:buNone/>
              <a:defRPr sz="21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9" name="Google Shape;99;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0" name="Google Shape;100;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1" name="Google Shape;101;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2" name="Google Shape;102;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3" name="Google Shape;103;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4" name="Google Shape;104;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5" name="Google Shape;105;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6" name="Google Shape;106;p132"/>
          <p:cNvSpPr txBox="1">
            <a:spLocks noGrp="1"/>
          </p:cNvSpPr>
          <p:nvPr>
            <p:ph type="body" idx="1"/>
          </p:nvPr>
        </p:nvSpPr>
        <p:spPr>
          <a:xfrm>
            <a:off x="1469338" y="1281034"/>
            <a:ext cx="7611163" cy="4785810"/>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lt1"/>
              </a:buClr>
              <a:buSzPts val="3200"/>
              <a:buChar char="•"/>
              <a:defRPr>
                <a:solidFill>
                  <a:schemeClr val="lt1"/>
                </a:solidFill>
              </a:defRPr>
            </a:lvl1pPr>
            <a:lvl2pPr marL="685800" lvl="1" indent="-304800" algn="l">
              <a:spcBef>
                <a:spcPts val="420"/>
              </a:spcBef>
              <a:spcAft>
                <a:spcPts val="0"/>
              </a:spcAft>
              <a:buClr>
                <a:schemeClr val="lt1"/>
              </a:buClr>
              <a:buSzPts val="2800"/>
              <a:buFont typeface="Arial"/>
              <a:buChar char="•"/>
              <a:defRPr>
                <a:solidFill>
                  <a:schemeClr val="lt1"/>
                </a:solidFill>
              </a:defRPr>
            </a:lvl2pPr>
            <a:lvl3pPr marL="1028700" lvl="2" indent="-285750" algn="l">
              <a:spcBef>
                <a:spcPts val="360"/>
              </a:spcBef>
              <a:spcAft>
                <a:spcPts val="0"/>
              </a:spcAft>
              <a:buClr>
                <a:schemeClr val="lt1"/>
              </a:buClr>
              <a:buSzPts val="2400"/>
              <a:buFont typeface="Courier New"/>
              <a:buChar char="o"/>
              <a:defRPr>
                <a:solidFill>
                  <a:schemeClr val="lt1"/>
                </a:solidFill>
              </a:defRPr>
            </a:lvl3pPr>
            <a:lvl4pPr marL="1371600" lvl="3" indent="-266700" algn="l">
              <a:spcBef>
                <a:spcPts val="300"/>
              </a:spcBef>
              <a:spcAft>
                <a:spcPts val="0"/>
              </a:spcAft>
              <a:buClr>
                <a:schemeClr val="lt1"/>
              </a:buClr>
              <a:buSzPts val="2000"/>
              <a:buChar char="•"/>
              <a:defRPr>
                <a:solidFill>
                  <a:schemeClr val="lt1"/>
                </a:solidFill>
              </a:defRPr>
            </a:lvl4pPr>
            <a:lvl5pPr marL="1714500" lvl="4" indent="-266700" algn="l">
              <a:spcBef>
                <a:spcPts val="300"/>
              </a:spcBef>
              <a:spcAft>
                <a:spcPts val="0"/>
              </a:spcAft>
              <a:buClr>
                <a:schemeClr val="lt1"/>
              </a:buClr>
              <a:buSzPts val="2000"/>
              <a:buChar char="•"/>
              <a:defRPr>
                <a:solidFill>
                  <a:schemeClr val="lt1"/>
                </a:solidFill>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64587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5"/>
        <p:cNvGrpSpPr/>
        <p:nvPr/>
      </p:nvGrpSpPr>
      <p:grpSpPr>
        <a:xfrm>
          <a:off x="0" y="0"/>
          <a:ext cx="0" cy="0"/>
          <a:chOff x="0" y="0"/>
          <a:chExt cx="0" cy="0"/>
        </a:xfrm>
      </p:grpSpPr>
      <p:sp>
        <p:nvSpPr>
          <p:cNvPr id="56" name="Google Shape;56;p123"/>
          <p:cNvSpPr txBox="1">
            <a:spLocks noGrp="1"/>
          </p:cNvSpPr>
          <p:nvPr>
            <p:ph type="title"/>
          </p:nvPr>
        </p:nvSpPr>
        <p:spPr>
          <a:xfrm>
            <a:off x="668677" y="2422689"/>
            <a:ext cx="5786324" cy="197970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0000"/>
              </a:buClr>
              <a:buSzPts val="40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ustDataLst>
      <p:tags r:id="rId1"/>
    </p:custDataLst>
    <p:extLst>
      <p:ext uri="{BB962C8B-B14F-4D97-AF65-F5344CB8AC3E}">
        <p14:creationId xmlns:p14="http://schemas.microsoft.com/office/powerpoint/2010/main" val="42835725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1" y="16208"/>
            <a:ext cx="8227181" cy="850911"/>
          </a:xfrm>
          <a:prstGeom prst="rect">
            <a:avLst/>
          </a:prstGeom>
        </p:spPr>
        <p:txBody>
          <a:bodyPr vert="horz" lIns="91440" tIns="45720" rIns="91440" bIns="45720" rtlCol="0" anchor="ctr">
            <a:normAutofit/>
          </a:bodyPr>
          <a:lstStyle>
            <a:lvl1pPr>
              <a:defRPr sz="3000" b="1">
                <a:solidFill>
                  <a:srgbClr val="1E4386"/>
                </a:solidFill>
                <a:latin typeface="Arial" panose="020B0604020202020204" pitchFamily="34" charset="0"/>
                <a:cs typeface="Arial" panose="020B0604020202020204" pitchFamily="34" charset="0"/>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195799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61"/>
        <p:cNvGrpSpPr/>
        <p:nvPr/>
      </p:nvGrpSpPr>
      <p:grpSpPr>
        <a:xfrm>
          <a:off x="0" y="0"/>
          <a:ext cx="0" cy="0"/>
          <a:chOff x="0" y="0"/>
          <a:chExt cx="0" cy="0"/>
        </a:xfrm>
      </p:grpSpPr>
      <p:sp>
        <p:nvSpPr>
          <p:cNvPr id="62" name="Google Shape;62;p125"/>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rmAutofit/>
          </a:bodyPr>
          <a:lstStyle>
            <a:lvl1pPr marL="342900" lvl="0" indent="-304800" algn="l">
              <a:spcBef>
                <a:spcPts val="420"/>
              </a:spcBef>
              <a:spcAft>
                <a:spcPts val="0"/>
              </a:spcAft>
              <a:buClr>
                <a:schemeClr val="dk1"/>
              </a:buClr>
              <a:buSzPts val="2800"/>
              <a:buChar char="•"/>
              <a:defRPr sz="2100"/>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endParaRPr/>
          </a:p>
        </p:txBody>
      </p:sp>
      <p:sp>
        <p:nvSpPr>
          <p:cNvPr id="63" name="Google Shape;63;p125"/>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rmAutofit/>
          </a:bodyPr>
          <a:lstStyle>
            <a:lvl1pPr marL="342900" lvl="0" indent="-304800" algn="l">
              <a:spcBef>
                <a:spcPts val="420"/>
              </a:spcBef>
              <a:spcAft>
                <a:spcPts val="0"/>
              </a:spcAft>
              <a:buClr>
                <a:schemeClr val="dk1"/>
              </a:buClr>
              <a:buSzPts val="2800"/>
              <a:buChar char="•"/>
              <a:defRPr sz="2100"/>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endParaRPr/>
          </a:p>
        </p:txBody>
      </p:sp>
      <p:sp>
        <p:nvSpPr>
          <p:cNvPr id="64" name="Google Shape;64;p125"/>
          <p:cNvSpPr txBox="1">
            <a:spLocks noGrp="1"/>
          </p:cNvSpPr>
          <p:nvPr>
            <p:ph type="title"/>
          </p:nvPr>
        </p:nvSpPr>
        <p:spPr>
          <a:xfrm>
            <a:off x="1" y="16208"/>
            <a:ext cx="8227181" cy="85091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4386"/>
              </a:buClr>
              <a:buSzPts val="4000"/>
              <a:buFont typeface="Arial"/>
              <a:buNone/>
              <a:defRPr sz="3000" b="1">
                <a:solidFill>
                  <a:srgbClr val="1E438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ustDataLst>
      <p:tags r:id="rId1"/>
    </p:custDataLst>
    <p:extLst>
      <p:ext uri="{BB962C8B-B14F-4D97-AF65-F5344CB8AC3E}">
        <p14:creationId xmlns:p14="http://schemas.microsoft.com/office/powerpoint/2010/main" val="6891918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07B9A6-A043-4F83-9AEB-F5CEF8FD52E1}"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87446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7B9A6-A043-4F83-9AEB-F5CEF8FD52E1}"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1960952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07B9A6-A043-4F83-9AEB-F5CEF8FD52E1}"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420844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with Subtitle" type="twoTxTwoObj">
  <p:cSld name="Two Content with Subtitle">
    <p:spTree>
      <p:nvGrpSpPr>
        <p:cNvPr id="1" name="Shape 31"/>
        <p:cNvGrpSpPr/>
        <p:nvPr/>
      </p:nvGrpSpPr>
      <p:grpSpPr>
        <a:xfrm>
          <a:off x="0" y="0"/>
          <a:ext cx="0" cy="0"/>
          <a:chOff x="0" y="0"/>
          <a:chExt cx="0" cy="0"/>
        </a:xfrm>
      </p:grpSpPr>
      <p:sp>
        <p:nvSpPr>
          <p:cNvPr id="32" name="Google Shape;32;p118"/>
          <p:cNvSpPr txBox="1">
            <a:spLocks noGrp="1"/>
          </p:cNvSpPr>
          <p:nvPr>
            <p:ph type="body" idx="1"/>
          </p:nvPr>
        </p:nvSpPr>
        <p:spPr>
          <a:xfrm>
            <a:off x="4590288" y="2195512"/>
            <a:ext cx="4114800" cy="3976688"/>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33" name="Google Shape;33;p118"/>
          <p:cNvSpPr txBox="1">
            <a:spLocks noGrp="1"/>
          </p:cNvSpPr>
          <p:nvPr>
            <p:ph type="body" idx="2"/>
          </p:nvPr>
        </p:nvSpPr>
        <p:spPr>
          <a:xfrm>
            <a:off x="4590287" y="1371600"/>
            <a:ext cx="4114800" cy="823912"/>
          </a:xfrm>
          <a:prstGeom prst="rect">
            <a:avLst/>
          </a:prstGeom>
          <a:noFill/>
          <a:ln>
            <a:noFill/>
          </a:ln>
        </p:spPr>
        <p:txBody>
          <a:bodyPr spcFirstLastPara="1" wrap="square" lIns="91425" tIns="45700" rIns="91425" bIns="45700" anchor="ctr" anchorCtr="0">
            <a:norm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34" name="Google Shape;34;p118"/>
          <p:cNvSpPr txBox="1">
            <a:spLocks noGrp="1"/>
          </p:cNvSpPr>
          <p:nvPr>
            <p:ph type="body" idx="3"/>
          </p:nvPr>
        </p:nvSpPr>
        <p:spPr>
          <a:xfrm>
            <a:off x="475488" y="2195512"/>
            <a:ext cx="4114800" cy="3976688"/>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35" name="Google Shape;35;p118"/>
          <p:cNvSpPr txBox="1">
            <a:spLocks noGrp="1"/>
          </p:cNvSpPr>
          <p:nvPr>
            <p:ph type="body" idx="4"/>
          </p:nvPr>
        </p:nvSpPr>
        <p:spPr>
          <a:xfrm>
            <a:off x="475488" y="1371600"/>
            <a:ext cx="4114800" cy="823912"/>
          </a:xfrm>
          <a:prstGeom prst="rect">
            <a:avLst/>
          </a:prstGeom>
          <a:noFill/>
          <a:ln>
            <a:noFill/>
          </a:ln>
        </p:spPr>
        <p:txBody>
          <a:bodyPr spcFirstLastPara="1" wrap="square" lIns="91425" tIns="45700" rIns="91425" bIns="45700" anchor="ctr" anchorCtr="0">
            <a:norm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36" name="Google Shape;36;p118"/>
          <p:cNvSpPr txBox="1">
            <a:spLocks noGrp="1"/>
          </p:cNvSpPr>
          <p:nvPr>
            <p:ph type="title"/>
          </p:nvPr>
        </p:nvSpPr>
        <p:spPr>
          <a:xfrm>
            <a:off x="393192" y="5866"/>
            <a:ext cx="8366760" cy="9601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43102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07B9A6-A043-4F83-9AEB-F5CEF8FD52E1}"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1928303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07B9A6-A043-4F83-9AEB-F5CEF8FD52E1}"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4276489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7B9A6-A043-4F83-9AEB-F5CEF8FD52E1}"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3856245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7B9A6-A043-4F83-9AEB-F5CEF8FD52E1}"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483460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07B9A6-A043-4F83-9AEB-F5CEF8FD52E1}"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1263551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07B9A6-A043-4F83-9AEB-F5CEF8FD52E1}"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210611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7B9A6-A043-4F83-9AEB-F5CEF8FD52E1}"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608370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7B9A6-A043-4F83-9AEB-F5CEF8FD52E1}"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138153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37"/>
        <p:cNvGrpSpPr/>
        <p:nvPr/>
      </p:nvGrpSpPr>
      <p:grpSpPr>
        <a:xfrm>
          <a:off x="0" y="0"/>
          <a:ext cx="0" cy="0"/>
          <a:chOff x="0" y="0"/>
          <a:chExt cx="0" cy="0"/>
        </a:xfrm>
      </p:grpSpPr>
      <p:sp>
        <p:nvSpPr>
          <p:cNvPr id="38" name="Google Shape;38;p119"/>
          <p:cNvSpPr txBox="1">
            <a:spLocks noGrp="1"/>
          </p:cNvSpPr>
          <p:nvPr>
            <p:ph type="body" idx="1"/>
          </p:nvPr>
        </p:nvSpPr>
        <p:spPr>
          <a:xfrm>
            <a:off x="457200" y="2011680"/>
            <a:ext cx="8229600" cy="416052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39" name="Google Shape;39;p119"/>
          <p:cNvSpPr txBox="1">
            <a:spLocks noGrp="1"/>
          </p:cNvSpPr>
          <p:nvPr>
            <p:ph type="body" idx="2"/>
          </p:nvPr>
        </p:nvSpPr>
        <p:spPr>
          <a:xfrm>
            <a:off x="457200" y="1371600"/>
            <a:ext cx="8229600" cy="640080"/>
          </a:xfrm>
          <a:prstGeom prst="rect">
            <a:avLst/>
          </a:prstGeom>
          <a:noFill/>
          <a:ln>
            <a:noFill/>
          </a:ln>
        </p:spPr>
        <p:txBody>
          <a:bodyPr spcFirstLastPara="1" wrap="square" lIns="91425" tIns="45700" rIns="91425" bIns="45700" anchor="ctr" anchorCtr="0">
            <a:norm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40" name="Google Shape;40;p119"/>
          <p:cNvSpPr txBox="1">
            <a:spLocks noGrp="1"/>
          </p:cNvSpPr>
          <p:nvPr>
            <p:ph type="title"/>
          </p:nvPr>
        </p:nvSpPr>
        <p:spPr>
          <a:xfrm>
            <a:off x="393576" y="131823"/>
            <a:ext cx="8750424"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19"/>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000000"/>
                </a:solidFill>
                <a:latin typeface="Calibri"/>
                <a:ea typeface="Calibri"/>
                <a:cs typeface="Calibri"/>
                <a:sym typeface="Calibri"/>
              </a:defRPr>
            </a:lvl1pPr>
            <a:lvl2pPr marL="0" marR="0" lvl="1" indent="0" algn="r" rtl="0">
              <a:spcBef>
                <a:spcPts val="0"/>
              </a:spcBef>
              <a:buNone/>
              <a:defRPr sz="900">
                <a:solidFill>
                  <a:srgbClr val="000000"/>
                </a:solidFill>
                <a:latin typeface="Calibri"/>
                <a:ea typeface="Calibri"/>
                <a:cs typeface="Calibri"/>
                <a:sym typeface="Calibri"/>
              </a:defRPr>
            </a:lvl2pPr>
            <a:lvl3pPr marL="0" marR="0" lvl="2" indent="0" algn="r" rtl="0">
              <a:spcBef>
                <a:spcPts val="0"/>
              </a:spcBef>
              <a:buNone/>
              <a:defRPr sz="900">
                <a:solidFill>
                  <a:srgbClr val="000000"/>
                </a:solidFill>
                <a:latin typeface="Calibri"/>
                <a:ea typeface="Calibri"/>
                <a:cs typeface="Calibri"/>
                <a:sym typeface="Calibri"/>
              </a:defRPr>
            </a:lvl3pPr>
            <a:lvl4pPr marL="0" marR="0" lvl="3" indent="0" algn="r" rtl="0">
              <a:spcBef>
                <a:spcPts val="0"/>
              </a:spcBef>
              <a:buNone/>
              <a:defRPr sz="900">
                <a:solidFill>
                  <a:srgbClr val="000000"/>
                </a:solidFill>
                <a:latin typeface="Calibri"/>
                <a:ea typeface="Calibri"/>
                <a:cs typeface="Calibri"/>
                <a:sym typeface="Calibri"/>
              </a:defRPr>
            </a:lvl4pPr>
            <a:lvl5pPr marL="0" marR="0" lvl="4" indent="0" algn="r" rtl="0">
              <a:spcBef>
                <a:spcPts val="0"/>
              </a:spcBef>
              <a:buNone/>
              <a:defRPr sz="900">
                <a:solidFill>
                  <a:srgbClr val="000000"/>
                </a:solidFill>
                <a:latin typeface="Calibri"/>
                <a:ea typeface="Calibri"/>
                <a:cs typeface="Calibri"/>
                <a:sym typeface="Calibri"/>
              </a:defRPr>
            </a:lvl5pPr>
            <a:lvl6pPr marL="0" marR="0" lvl="5" indent="0" algn="r" rtl="0">
              <a:spcBef>
                <a:spcPts val="0"/>
              </a:spcBef>
              <a:buNone/>
              <a:defRPr sz="900">
                <a:solidFill>
                  <a:srgbClr val="000000"/>
                </a:solidFill>
                <a:latin typeface="Calibri"/>
                <a:ea typeface="Calibri"/>
                <a:cs typeface="Calibri"/>
                <a:sym typeface="Calibri"/>
              </a:defRPr>
            </a:lvl6pPr>
            <a:lvl7pPr marL="0" marR="0" lvl="6" indent="0" algn="r" rtl="0">
              <a:spcBef>
                <a:spcPts val="0"/>
              </a:spcBef>
              <a:buNone/>
              <a:defRPr sz="900">
                <a:solidFill>
                  <a:srgbClr val="000000"/>
                </a:solidFill>
                <a:latin typeface="Calibri"/>
                <a:ea typeface="Calibri"/>
                <a:cs typeface="Calibri"/>
                <a:sym typeface="Calibri"/>
              </a:defRPr>
            </a:lvl7pPr>
            <a:lvl8pPr marL="0" marR="0" lvl="7" indent="0" algn="r" rtl="0">
              <a:spcBef>
                <a:spcPts val="0"/>
              </a:spcBef>
              <a:buNone/>
              <a:defRPr sz="900">
                <a:solidFill>
                  <a:srgbClr val="000000"/>
                </a:solidFill>
                <a:latin typeface="Calibri"/>
                <a:ea typeface="Calibri"/>
                <a:cs typeface="Calibri"/>
                <a:sym typeface="Calibri"/>
              </a:defRPr>
            </a:lvl8pPr>
            <a:lvl9pPr marL="0" marR="0" lvl="8" indent="0" algn="r" rtl="0">
              <a:spcBef>
                <a:spcPts val="0"/>
              </a:spcBef>
              <a:buNone/>
              <a:defRPr sz="900">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custDataLst>
      <p:tags r:id="rId1"/>
    </p:custDataLst>
    <p:extLst>
      <p:ext uri="{BB962C8B-B14F-4D97-AF65-F5344CB8AC3E}">
        <p14:creationId xmlns:p14="http://schemas.microsoft.com/office/powerpoint/2010/main" val="16599062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type="obj">
  <p:cSld name="Content">
    <p:spTree>
      <p:nvGrpSpPr>
        <p:cNvPr id="1" name="Shape 42"/>
        <p:cNvGrpSpPr/>
        <p:nvPr/>
      </p:nvGrpSpPr>
      <p:grpSpPr>
        <a:xfrm>
          <a:off x="0" y="0"/>
          <a:ext cx="0" cy="0"/>
          <a:chOff x="0" y="0"/>
          <a:chExt cx="0" cy="0"/>
        </a:xfrm>
      </p:grpSpPr>
      <p:sp>
        <p:nvSpPr>
          <p:cNvPr id="43" name="Google Shape;43;p120"/>
          <p:cNvSpPr txBox="1">
            <a:spLocks noGrp="1"/>
          </p:cNvSpPr>
          <p:nvPr>
            <p:ph type="body" idx="1"/>
          </p:nvPr>
        </p:nvSpPr>
        <p:spPr>
          <a:xfrm>
            <a:off x="459620" y="1381512"/>
            <a:ext cx="8227181" cy="4744652"/>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44" name="Google Shape;44;p120"/>
          <p:cNvSpPr txBox="1">
            <a:spLocks noGrp="1"/>
          </p:cNvSpPr>
          <p:nvPr>
            <p:ph type="title"/>
          </p:nvPr>
        </p:nvSpPr>
        <p:spPr>
          <a:xfrm>
            <a:off x="393576" y="131823"/>
            <a:ext cx="8750424"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20"/>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000000"/>
                </a:solidFill>
                <a:latin typeface="Calibri"/>
                <a:ea typeface="Calibri"/>
                <a:cs typeface="Calibri"/>
                <a:sym typeface="Calibri"/>
              </a:defRPr>
            </a:lvl1pPr>
            <a:lvl2pPr marL="0" marR="0" lvl="1" indent="0" algn="r" rtl="0">
              <a:spcBef>
                <a:spcPts val="0"/>
              </a:spcBef>
              <a:buNone/>
              <a:defRPr sz="900">
                <a:solidFill>
                  <a:srgbClr val="000000"/>
                </a:solidFill>
                <a:latin typeface="Calibri"/>
                <a:ea typeface="Calibri"/>
                <a:cs typeface="Calibri"/>
                <a:sym typeface="Calibri"/>
              </a:defRPr>
            </a:lvl2pPr>
            <a:lvl3pPr marL="0" marR="0" lvl="2" indent="0" algn="r" rtl="0">
              <a:spcBef>
                <a:spcPts val="0"/>
              </a:spcBef>
              <a:buNone/>
              <a:defRPr sz="900">
                <a:solidFill>
                  <a:srgbClr val="000000"/>
                </a:solidFill>
                <a:latin typeface="Calibri"/>
                <a:ea typeface="Calibri"/>
                <a:cs typeface="Calibri"/>
                <a:sym typeface="Calibri"/>
              </a:defRPr>
            </a:lvl3pPr>
            <a:lvl4pPr marL="0" marR="0" lvl="3" indent="0" algn="r" rtl="0">
              <a:spcBef>
                <a:spcPts val="0"/>
              </a:spcBef>
              <a:buNone/>
              <a:defRPr sz="900">
                <a:solidFill>
                  <a:srgbClr val="000000"/>
                </a:solidFill>
                <a:latin typeface="Calibri"/>
                <a:ea typeface="Calibri"/>
                <a:cs typeface="Calibri"/>
                <a:sym typeface="Calibri"/>
              </a:defRPr>
            </a:lvl4pPr>
            <a:lvl5pPr marL="0" marR="0" lvl="4" indent="0" algn="r" rtl="0">
              <a:spcBef>
                <a:spcPts val="0"/>
              </a:spcBef>
              <a:buNone/>
              <a:defRPr sz="900">
                <a:solidFill>
                  <a:srgbClr val="000000"/>
                </a:solidFill>
                <a:latin typeface="Calibri"/>
                <a:ea typeface="Calibri"/>
                <a:cs typeface="Calibri"/>
                <a:sym typeface="Calibri"/>
              </a:defRPr>
            </a:lvl5pPr>
            <a:lvl6pPr marL="0" marR="0" lvl="5" indent="0" algn="r" rtl="0">
              <a:spcBef>
                <a:spcPts val="0"/>
              </a:spcBef>
              <a:buNone/>
              <a:defRPr sz="900">
                <a:solidFill>
                  <a:srgbClr val="000000"/>
                </a:solidFill>
                <a:latin typeface="Calibri"/>
                <a:ea typeface="Calibri"/>
                <a:cs typeface="Calibri"/>
                <a:sym typeface="Calibri"/>
              </a:defRPr>
            </a:lvl6pPr>
            <a:lvl7pPr marL="0" marR="0" lvl="6" indent="0" algn="r" rtl="0">
              <a:spcBef>
                <a:spcPts val="0"/>
              </a:spcBef>
              <a:buNone/>
              <a:defRPr sz="900">
                <a:solidFill>
                  <a:srgbClr val="000000"/>
                </a:solidFill>
                <a:latin typeface="Calibri"/>
                <a:ea typeface="Calibri"/>
                <a:cs typeface="Calibri"/>
                <a:sym typeface="Calibri"/>
              </a:defRPr>
            </a:lvl7pPr>
            <a:lvl8pPr marL="0" marR="0" lvl="7" indent="0" algn="r" rtl="0">
              <a:spcBef>
                <a:spcPts val="0"/>
              </a:spcBef>
              <a:buNone/>
              <a:defRPr sz="900">
                <a:solidFill>
                  <a:srgbClr val="000000"/>
                </a:solidFill>
                <a:latin typeface="Calibri"/>
                <a:ea typeface="Calibri"/>
                <a:cs typeface="Calibri"/>
                <a:sym typeface="Calibri"/>
              </a:defRPr>
            </a:lvl8pPr>
            <a:lvl9pPr marL="0" marR="0" lvl="8" indent="0" algn="r" rtl="0">
              <a:spcBef>
                <a:spcPts val="0"/>
              </a:spcBef>
              <a:buNone/>
              <a:defRPr sz="900">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custDataLst>
      <p:tags r:id="rId1"/>
    </p:custDataLst>
    <p:extLst>
      <p:ext uri="{BB962C8B-B14F-4D97-AF65-F5344CB8AC3E}">
        <p14:creationId xmlns:p14="http://schemas.microsoft.com/office/powerpoint/2010/main" val="34799795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odule Cover" type="secHead">
  <p:cSld name="Module Cover">
    <p:spTree>
      <p:nvGrpSpPr>
        <p:cNvPr id="1" name="Shape 46"/>
        <p:cNvGrpSpPr/>
        <p:nvPr/>
      </p:nvGrpSpPr>
      <p:grpSpPr>
        <a:xfrm>
          <a:off x="0" y="0"/>
          <a:ext cx="0" cy="0"/>
          <a:chOff x="0" y="0"/>
          <a:chExt cx="0" cy="0"/>
        </a:xfrm>
      </p:grpSpPr>
      <p:sp>
        <p:nvSpPr>
          <p:cNvPr id="47" name="Google Shape;47;p121"/>
          <p:cNvSpPr txBox="1">
            <a:spLocks noGrp="1"/>
          </p:cNvSpPr>
          <p:nvPr>
            <p:ph type="body" idx="1"/>
          </p:nvPr>
        </p:nvSpPr>
        <p:spPr>
          <a:xfrm>
            <a:off x="393192" y="3044952"/>
            <a:ext cx="8348472" cy="457200"/>
          </a:xfrm>
          <a:prstGeom prst="rect">
            <a:avLst/>
          </a:prstGeom>
          <a:noFill/>
          <a:ln>
            <a:noFill/>
          </a:ln>
        </p:spPr>
        <p:txBody>
          <a:bodyPr spcFirstLastPara="1" wrap="square" lIns="91425" tIns="45700" rIns="91425" bIns="45700" anchor="t" anchorCtr="0">
            <a:noAutofit/>
          </a:bodyPr>
          <a:lstStyle>
            <a:lvl1pPr marL="342900" lvl="0" indent="-171450" algn="l">
              <a:spcBef>
                <a:spcPts val="420"/>
              </a:spcBef>
              <a:spcAft>
                <a:spcPts val="0"/>
              </a:spcAft>
              <a:buClr>
                <a:srgbClr val="000000"/>
              </a:buClr>
              <a:buSzPts val="2800"/>
              <a:buNone/>
              <a:defRPr sz="2100">
                <a:solidFill>
                  <a:srgbClr val="000000"/>
                </a:solidFill>
                <a:latin typeface="Arial"/>
                <a:ea typeface="Arial"/>
                <a:cs typeface="Arial"/>
                <a:sym typeface="Arial"/>
              </a:defRPr>
            </a:lvl1pPr>
            <a:lvl2pPr marL="685800" lvl="1" indent="-171450" algn="l">
              <a:spcBef>
                <a:spcPts val="300"/>
              </a:spcBef>
              <a:spcAft>
                <a:spcPts val="0"/>
              </a:spcAft>
              <a:buClr>
                <a:srgbClr val="888888"/>
              </a:buClr>
              <a:buSzPts val="2000"/>
              <a:buNone/>
              <a:defRPr sz="1500">
                <a:solidFill>
                  <a:srgbClr val="888888"/>
                </a:solidFill>
              </a:defRPr>
            </a:lvl2pPr>
            <a:lvl3pPr marL="1028700" lvl="2" indent="-171450" algn="l">
              <a:spcBef>
                <a:spcPts val="270"/>
              </a:spcBef>
              <a:spcAft>
                <a:spcPts val="0"/>
              </a:spcAft>
              <a:buClr>
                <a:srgbClr val="888888"/>
              </a:buClr>
              <a:buSzPts val="1800"/>
              <a:buNone/>
              <a:defRPr sz="1350">
                <a:solidFill>
                  <a:srgbClr val="888888"/>
                </a:solidFill>
              </a:defRPr>
            </a:lvl3pPr>
            <a:lvl4pPr marL="1371600" lvl="3" indent="-171450" algn="l">
              <a:spcBef>
                <a:spcPts val="240"/>
              </a:spcBef>
              <a:spcAft>
                <a:spcPts val="0"/>
              </a:spcAft>
              <a:buClr>
                <a:srgbClr val="888888"/>
              </a:buClr>
              <a:buSzPts val="1600"/>
              <a:buNone/>
              <a:defRPr sz="1200">
                <a:solidFill>
                  <a:srgbClr val="888888"/>
                </a:solidFill>
              </a:defRPr>
            </a:lvl4pPr>
            <a:lvl5pPr marL="1714500" lvl="4" indent="-171450" algn="l">
              <a:spcBef>
                <a:spcPts val="240"/>
              </a:spcBef>
              <a:spcAft>
                <a:spcPts val="0"/>
              </a:spcAft>
              <a:buClr>
                <a:srgbClr val="888888"/>
              </a:buClr>
              <a:buSzPts val="1600"/>
              <a:buNone/>
              <a:defRPr sz="1200">
                <a:solidFill>
                  <a:srgbClr val="888888"/>
                </a:solidFill>
              </a:defRPr>
            </a:lvl5pPr>
            <a:lvl6pPr marL="2057400" lvl="5" indent="-171450" algn="l">
              <a:spcBef>
                <a:spcPts val="240"/>
              </a:spcBef>
              <a:spcAft>
                <a:spcPts val="0"/>
              </a:spcAft>
              <a:buClr>
                <a:srgbClr val="888888"/>
              </a:buClr>
              <a:buSzPts val="1600"/>
              <a:buNone/>
              <a:defRPr sz="1200">
                <a:solidFill>
                  <a:srgbClr val="888888"/>
                </a:solidFill>
              </a:defRPr>
            </a:lvl6pPr>
            <a:lvl7pPr marL="2400300" lvl="6" indent="-171450" algn="l">
              <a:spcBef>
                <a:spcPts val="240"/>
              </a:spcBef>
              <a:spcAft>
                <a:spcPts val="0"/>
              </a:spcAft>
              <a:buClr>
                <a:srgbClr val="888888"/>
              </a:buClr>
              <a:buSzPts val="1600"/>
              <a:buNone/>
              <a:defRPr sz="1200">
                <a:solidFill>
                  <a:srgbClr val="888888"/>
                </a:solidFill>
              </a:defRPr>
            </a:lvl7pPr>
            <a:lvl8pPr marL="2743200" lvl="7" indent="-171450" algn="l">
              <a:spcBef>
                <a:spcPts val="240"/>
              </a:spcBef>
              <a:spcAft>
                <a:spcPts val="0"/>
              </a:spcAft>
              <a:buClr>
                <a:srgbClr val="888888"/>
              </a:buClr>
              <a:buSzPts val="1600"/>
              <a:buNone/>
              <a:defRPr sz="1200">
                <a:solidFill>
                  <a:srgbClr val="888888"/>
                </a:solidFill>
              </a:defRPr>
            </a:lvl8pPr>
            <a:lvl9pPr marL="3086100" lvl="8" indent="-171450" algn="l">
              <a:spcBef>
                <a:spcPts val="240"/>
              </a:spcBef>
              <a:spcAft>
                <a:spcPts val="0"/>
              </a:spcAft>
              <a:buClr>
                <a:srgbClr val="888888"/>
              </a:buClr>
              <a:buSzPts val="1600"/>
              <a:buNone/>
              <a:defRPr sz="1200">
                <a:solidFill>
                  <a:srgbClr val="888888"/>
                </a:solidFill>
              </a:defRPr>
            </a:lvl9pPr>
          </a:lstStyle>
          <a:p>
            <a:endParaRPr/>
          </a:p>
        </p:txBody>
      </p:sp>
      <p:sp>
        <p:nvSpPr>
          <p:cNvPr id="48" name="Google Shape;48;p121"/>
          <p:cNvSpPr txBox="1">
            <a:spLocks noGrp="1"/>
          </p:cNvSpPr>
          <p:nvPr>
            <p:ph type="title"/>
          </p:nvPr>
        </p:nvSpPr>
        <p:spPr>
          <a:xfrm>
            <a:off x="393192" y="2121408"/>
            <a:ext cx="8366760" cy="74980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0000"/>
              </a:buClr>
              <a:buSzPts val="4000"/>
              <a:buFont typeface="Arial Black"/>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21"/>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000000"/>
                </a:solidFill>
                <a:latin typeface="Calibri"/>
                <a:ea typeface="Calibri"/>
                <a:cs typeface="Calibri"/>
                <a:sym typeface="Calibri"/>
              </a:defRPr>
            </a:lvl1pPr>
            <a:lvl2pPr marL="0" marR="0" lvl="1" indent="0" algn="r" rtl="0">
              <a:spcBef>
                <a:spcPts val="0"/>
              </a:spcBef>
              <a:buNone/>
              <a:defRPr sz="900">
                <a:solidFill>
                  <a:srgbClr val="000000"/>
                </a:solidFill>
                <a:latin typeface="Calibri"/>
                <a:ea typeface="Calibri"/>
                <a:cs typeface="Calibri"/>
                <a:sym typeface="Calibri"/>
              </a:defRPr>
            </a:lvl2pPr>
            <a:lvl3pPr marL="0" marR="0" lvl="2" indent="0" algn="r" rtl="0">
              <a:spcBef>
                <a:spcPts val="0"/>
              </a:spcBef>
              <a:buNone/>
              <a:defRPr sz="900">
                <a:solidFill>
                  <a:srgbClr val="000000"/>
                </a:solidFill>
                <a:latin typeface="Calibri"/>
                <a:ea typeface="Calibri"/>
                <a:cs typeface="Calibri"/>
                <a:sym typeface="Calibri"/>
              </a:defRPr>
            </a:lvl3pPr>
            <a:lvl4pPr marL="0" marR="0" lvl="3" indent="0" algn="r" rtl="0">
              <a:spcBef>
                <a:spcPts val="0"/>
              </a:spcBef>
              <a:buNone/>
              <a:defRPr sz="900">
                <a:solidFill>
                  <a:srgbClr val="000000"/>
                </a:solidFill>
                <a:latin typeface="Calibri"/>
                <a:ea typeface="Calibri"/>
                <a:cs typeface="Calibri"/>
                <a:sym typeface="Calibri"/>
              </a:defRPr>
            </a:lvl4pPr>
            <a:lvl5pPr marL="0" marR="0" lvl="4" indent="0" algn="r" rtl="0">
              <a:spcBef>
                <a:spcPts val="0"/>
              </a:spcBef>
              <a:buNone/>
              <a:defRPr sz="900">
                <a:solidFill>
                  <a:srgbClr val="000000"/>
                </a:solidFill>
                <a:latin typeface="Calibri"/>
                <a:ea typeface="Calibri"/>
                <a:cs typeface="Calibri"/>
                <a:sym typeface="Calibri"/>
              </a:defRPr>
            </a:lvl5pPr>
            <a:lvl6pPr marL="0" marR="0" lvl="5" indent="0" algn="r" rtl="0">
              <a:spcBef>
                <a:spcPts val="0"/>
              </a:spcBef>
              <a:buNone/>
              <a:defRPr sz="900">
                <a:solidFill>
                  <a:srgbClr val="000000"/>
                </a:solidFill>
                <a:latin typeface="Calibri"/>
                <a:ea typeface="Calibri"/>
                <a:cs typeface="Calibri"/>
                <a:sym typeface="Calibri"/>
              </a:defRPr>
            </a:lvl6pPr>
            <a:lvl7pPr marL="0" marR="0" lvl="6" indent="0" algn="r" rtl="0">
              <a:spcBef>
                <a:spcPts val="0"/>
              </a:spcBef>
              <a:buNone/>
              <a:defRPr sz="900">
                <a:solidFill>
                  <a:srgbClr val="000000"/>
                </a:solidFill>
                <a:latin typeface="Calibri"/>
                <a:ea typeface="Calibri"/>
                <a:cs typeface="Calibri"/>
                <a:sym typeface="Calibri"/>
              </a:defRPr>
            </a:lvl7pPr>
            <a:lvl8pPr marL="0" marR="0" lvl="7" indent="0" algn="r" rtl="0">
              <a:spcBef>
                <a:spcPts val="0"/>
              </a:spcBef>
              <a:buNone/>
              <a:defRPr sz="900">
                <a:solidFill>
                  <a:srgbClr val="000000"/>
                </a:solidFill>
                <a:latin typeface="Calibri"/>
                <a:ea typeface="Calibri"/>
                <a:cs typeface="Calibri"/>
                <a:sym typeface="Calibri"/>
              </a:defRPr>
            </a:lvl8pPr>
            <a:lvl9pPr marL="0" marR="0" lvl="8" indent="0" algn="r" rtl="0">
              <a:spcBef>
                <a:spcPts val="0"/>
              </a:spcBef>
              <a:buNone/>
              <a:defRPr sz="900">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custDataLst>
      <p:tags r:id="rId1"/>
    </p:custDataLst>
    <p:extLst>
      <p:ext uri="{BB962C8B-B14F-4D97-AF65-F5344CB8AC3E}">
        <p14:creationId xmlns:p14="http://schemas.microsoft.com/office/powerpoint/2010/main" val="41894158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Asymmetrical" type="twoObj">
  <p:cSld name="Two Content Asymmetrical">
    <p:spTree>
      <p:nvGrpSpPr>
        <p:cNvPr id="1" name="Shape 50"/>
        <p:cNvGrpSpPr/>
        <p:nvPr/>
      </p:nvGrpSpPr>
      <p:grpSpPr>
        <a:xfrm>
          <a:off x="0" y="0"/>
          <a:ext cx="0" cy="0"/>
          <a:chOff x="0" y="0"/>
          <a:chExt cx="0" cy="0"/>
        </a:xfrm>
      </p:grpSpPr>
      <p:sp>
        <p:nvSpPr>
          <p:cNvPr id="51" name="Google Shape;51;p122"/>
          <p:cNvSpPr txBox="1">
            <a:spLocks noGrp="1"/>
          </p:cNvSpPr>
          <p:nvPr>
            <p:ph type="body" idx="1"/>
          </p:nvPr>
        </p:nvSpPr>
        <p:spPr>
          <a:xfrm>
            <a:off x="2888344" y="1371600"/>
            <a:ext cx="5816745" cy="48006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52" name="Google Shape;52;p122"/>
          <p:cNvSpPr txBox="1">
            <a:spLocks noGrp="1"/>
          </p:cNvSpPr>
          <p:nvPr>
            <p:ph type="body" idx="2"/>
          </p:nvPr>
        </p:nvSpPr>
        <p:spPr>
          <a:xfrm>
            <a:off x="475488" y="1371600"/>
            <a:ext cx="2267712" cy="48006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53" name="Google Shape;53;p122"/>
          <p:cNvSpPr txBox="1">
            <a:spLocks noGrp="1"/>
          </p:cNvSpPr>
          <p:nvPr>
            <p:ph type="title"/>
          </p:nvPr>
        </p:nvSpPr>
        <p:spPr>
          <a:xfrm>
            <a:off x="393576" y="131823"/>
            <a:ext cx="8750424"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22"/>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000000"/>
                </a:solidFill>
                <a:latin typeface="Calibri"/>
                <a:ea typeface="Calibri"/>
                <a:cs typeface="Calibri"/>
                <a:sym typeface="Calibri"/>
              </a:defRPr>
            </a:lvl1pPr>
            <a:lvl2pPr marL="0" marR="0" lvl="1" indent="0" algn="r" rtl="0">
              <a:spcBef>
                <a:spcPts val="0"/>
              </a:spcBef>
              <a:buNone/>
              <a:defRPr sz="900">
                <a:solidFill>
                  <a:srgbClr val="000000"/>
                </a:solidFill>
                <a:latin typeface="Calibri"/>
                <a:ea typeface="Calibri"/>
                <a:cs typeface="Calibri"/>
                <a:sym typeface="Calibri"/>
              </a:defRPr>
            </a:lvl2pPr>
            <a:lvl3pPr marL="0" marR="0" lvl="2" indent="0" algn="r" rtl="0">
              <a:spcBef>
                <a:spcPts val="0"/>
              </a:spcBef>
              <a:buNone/>
              <a:defRPr sz="900">
                <a:solidFill>
                  <a:srgbClr val="000000"/>
                </a:solidFill>
                <a:latin typeface="Calibri"/>
                <a:ea typeface="Calibri"/>
                <a:cs typeface="Calibri"/>
                <a:sym typeface="Calibri"/>
              </a:defRPr>
            </a:lvl3pPr>
            <a:lvl4pPr marL="0" marR="0" lvl="3" indent="0" algn="r" rtl="0">
              <a:spcBef>
                <a:spcPts val="0"/>
              </a:spcBef>
              <a:buNone/>
              <a:defRPr sz="900">
                <a:solidFill>
                  <a:srgbClr val="000000"/>
                </a:solidFill>
                <a:latin typeface="Calibri"/>
                <a:ea typeface="Calibri"/>
                <a:cs typeface="Calibri"/>
                <a:sym typeface="Calibri"/>
              </a:defRPr>
            </a:lvl4pPr>
            <a:lvl5pPr marL="0" marR="0" lvl="4" indent="0" algn="r" rtl="0">
              <a:spcBef>
                <a:spcPts val="0"/>
              </a:spcBef>
              <a:buNone/>
              <a:defRPr sz="900">
                <a:solidFill>
                  <a:srgbClr val="000000"/>
                </a:solidFill>
                <a:latin typeface="Calibri"/>
                <a:ea typeface="Calibri"/>
                <a:cs typeface="Calibri"/>
                <a:sym typeface="Calibri"/>
              </a:defRPr>
            </a:lvl5pPr>
            <a:lvl6pPr marL="0" marR="0" lvl="5" indent="0" algn="r" rtl="0">
              <a:spcBef>
                <a:spcPts val="0"/>
              </a:spcBef>
              <a:buNone/>
              <a:defRPr sz="900">
                <a:solidFill>
                  <a:srgbClr val="000000"/>
                </a:solidFill>
                <a:latin typeface="Calibri"/>
                <a:ea typeface="Calibri"/>
                <a:cs typeface="Calibri"/>
                <a:sym typeface="Calibri"/>
              </a:defRPr>
            </a:lvl6pPr>
            <a:lvl7pPr marL="0" marR="0" lvl="6" indent="0" algn="r" rtl="0">
              <a:spcBef>
                <a:spcPts val="0"/>
              </a:spcBef>
              <a:buNone/>
              <a:defRPr sz="900">
                <a:solidFill>
                  <a:srgbClr val="000000"/>
                </a:solidFill>
                <a:latin typeface="Calibri"/>
                <a:ea typeface="Calibri"/>
                <a:cs typeface="Calibri"/>
                <a:sym typeface="Calibri"/>
              </a:defRPr>
            </a:lvl7pPr>
            <a:lvl8pPr marL="0" marR="0" lvl="7" indent="0" algn="r" rtl="0">
              <a:spcBef>
                <a:spcPts val="0"/>
              </a:spcBef>
              <a:buNone/>
              <a:defRPr sz="900">
                <a:solidFill>
                  <a:srgbClr val="000000"/>
                </a:solidFill>
                <a:latin typeface="Calibri"/>
                <a:ea typeface="Calibri"/>
                <a:cs typeface="Calibri"/>
                <a:sym typeface="Calibri"/>
              </a:defRPr>
            </a:lvl8pPr>
            <a:lvl9pPr marL="0" marR="0" lvl="8" indent="0" algn="r" rtl="0">
              <a:spcBef>
                <a:spcPts val="0"/>
              </a:spcBef>
              <a:buNone/>
              <a:defRPr sz="900">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custDataLst>
      <p:tags r:id="rId1"/>
    </p:custDataLst>
    <p:extLst>
      <p:ext uri="{BB962C8B-B14F-4D97-AF65-F5344CB8AC3E}">
        <p14:creationId xmlns:p14="http://schemas.microsoft.com/office/powerpoint/2010/main" val="6632872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5"/>
        <p:cNvGrpSpPr/>
        <p:nvPr/>
      </p:nvGrpSpPr>
      <p:grpSpPr>
        <a:xfrm>
          <a:off x="0" y="0"/>
          <a:ext cx="0" cy="0"/>
          <a:chOff x="0" y="0"/>
          <a:chExt cx="0" cy="0"/>
        </a:xfrm>
      </p:grpSpPr>
      <p:sp>
        <p:nvSpPr>
          <p:cNvPr id="66" name="Google Shape;66;p126"/>
          <p:cNvSpPr txBox="1">
            <a:spLocks noGrp="1"/>
          </p:cNvSpPr>
          <p:nvPr>
            <p:ph type="body" idx="1"/>
          </p:nvPr>
        </p:nvSpPr>
        <p:spPr>
          <a:xfrm>
            <a:off x="316992" y="1064526"/>
            <a:ext cx="8705088" cy="5189971"/>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rgbClr val="1F497D"/>
              </a:buClr>
              <a:buSzPts val="3200"/>
              <a:buFont typeface="Arial"/>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67" name="Google Shape;67;p126"/>
          <p:cNvSpPr txBox="1">
            <a:spLocks noGrp="1"/>
          </p:cNvSpPr>
          <p:nvPr>
            <p:ph type="title"/>
          </p:nvPr>
        </p:nvSpPr>
        <p:spPr>
          <a:xfrm>
            <a:off x="14749" y="76759"/>
            <a:ext cx="8125935" cy="62316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4386"/>
              </a:buClr>
              <a:buSzPts val="4000"/>
              <a:buFont typeface="Arial"/>
              <a:buNone/>
              <a:defRPr sz="3000" b="1">
                <a:solidFill>
                  <a:srgbClr val="1E438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2571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8"/>
        <p:cNvGrpSpPr/>
        <p:nvPr/>
      </p:nvGrpSpPr>
      <p:grpSpPr>
        <a:xfrm>
          <a:off x="0" y="0"/>
          <a:ext cx="0" cy="0"/>
          <a:chOff x="0" y="0"/>
          <a:chExt cx="0" cy="0"/>
        </a:xfrm>
      </p:grpSpPr>
      <p:sp>
        <p:nvSpPr>
          <p:cNvPr id="69" name="Google Shape;69;p127"/>
          <p:cNvSpPr txBox="1">
            <a:spLocks noGrp="1"/>
          </p:cNvSpPr>
          <p:nvPr>
            <p:ph type="title"/>
          </p:nvPr>
        </p:nvSpPr>
        <p:spPr>
          <a:xfrm>
            <a:off x="457201" y="1105471"/>
            <a:ext cx="3008313" cy="9558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0000"/>
              </a:buClr>
              <a:buSzPts val="2000"/>
              <a:buFont typeface="Arial Black"/>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7"/>
          <p:cNvSpPr txBox="1">
            <a:spLocks noGrp="1"/>
          </p:cNvSpPr>
          <p:nvPr>
            <p:ph type="body" idx="1"/>
          </p:nvPr>
        </p:nvSpPr>
        <p:spPr>
          <a:xfrm>
            <a:off x="3575050" y="1105469"/>
            <a:ext cx="5111750" cy="5020694"/>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dk1"/>
              </a:buClr>
              <a:buSzPts val="3200"/>
              <a:buChar char="•"/>
              <a:defRPr sz="2400"/>
            </a:lvl1pPr>
            <a:lvl2pPr marL="685800" lvl="1" indent="-304800" algn="l">
              <a:spcBef>
                <a:spcPts val="420"/>
              </a:spcBef>
              <a:spcAft>
                <a:spcPts val="0"/>
              </a:spcAft>
              <a:buClr>
                <a:schemeClr val="dk1"/>
              </a:buClr>
              <a:buSzPts val="2800"/>
              <a:buFont typeface="Arial"/>
              <a:buChar char="•"/>
              <a:defRPr sz="2100"/>
            </a:lvl2pPr>
            <a:lvl3pPr marL="1028700" lvl="2" indent="-285750" algn="l">
              <a:spcBef>
                <a:spcPts val="360"/>
              </a:spcBef>
              <a:spcAft>
                <a:spcPts val="0"/>
              </a:spcAft>
              <a:buClr>
                <a:schemeClr val="dk1"/>
              </a:buClr>
              <a:buSzPts val="2400"/>
              <a:buFont typeface="Arial"/>
              <a:buChar char="•"/>
              <a:defRPr sz="1800"/>
            </a:lvl3pPr>
            <a:lvl4pPr marL="1371600" lvl="3" indent="-266700" algn="l">
              <a:spcBef>
                <a:spcPts val="300"/>
              </a:spcBef>
              <a:spcAft>
                <a:spcPts val="0"/>
              </a:spcAft>
              <a:buClr>
                <a:schemeClr val="dk1"/>
              </a:buClr>
              <a:buSzPts val="2000"/>
              <a:buFont typeface="Noto Sans Symbols"/>
              <a:buChar char="▪"/>
              <a:defRPr sz="1500"/>
            </a:lvl4pPr>
            <a:lvl5pPr marL="1714500" lvl="4" indent="-266700" algn="l">
              <a:spcBef>
                <a:spcPts val="300"/>
              </a:spcBef>
              <a:spcAft>
                <a:spcPts val="0"/>
              </a:spcAft>
              <a:buClr>
                <a:schemeClr val="dk1"/>
              </a:buClr>
              <a:buSzPts val="2000"/>
              <a:buChar char="•"/>
              <a:defRPr sz="1500"/>
            </a:lvl5pPr>
            <a:lvl6pPr marL="2057400" lvl="5" indent="-266700" algn="l">
              <a:spcBef>
                <a:spcPts val="300"/>
              </a:spcBef>
              <a:spcAft>
                <a:spcPts val="0"/>
              </a:spcAft>
              <a:buClr>
                <a:schemeClr val="dk1"/>
              </a:buClr>
              <a:buSzPts val="2000"/>
              <a:buChar char="•"/>
              <a:defRPr sz="1500"/>
            </a:lvl6pPr>
            <a:lvl7pPr marL="2400300" lvl="6" indent="-266700" algn="l">
              <a:spcBef>
                <a:spcPts val="300"/>
              </a:spcBef>
              <a:spcAft>
                <a:spcPts val="0"/>
              </a:spcAft>
              <a:buClr>
                <a:schemeClr val="dk1"/>
              </a:buClr>
              <a:buSzPts val="2000"/>
              <a:buChar char="•"/>
              <a:defRPr sz="1500"/>
            </a:lvl7pPr>
            <a:lvl8pPr marL="2743200" lvl="7" indent="-266700" algn="l">
              <a:spcBef>
                <a:spcPts val="300"/>
              </a:spcBef>
              <a:spcAft>
                <a:spcPts val="0"/>
              </a:spcAft>
              <a:buClr>
                <a:schemeClr val="dk1"/>
              </a:buClr>
              <a:buSzPts val="2000"/>
              <a:buChar char="•"/>
              <a:defRPr sz="1500"/>
            </a:lvl8pPr>
            <a:lvl9pPr marL="3086100" lvl="8" indent="-266700" algn="l">
              <a:spcBef>
                <a:spcPts val="300"/>
              </a:spcBef>
              <a:spcAft>
                <a:spcPts val="0"/>
              </a:spcAft>
              <a:buClr>
                <a:schemeClr val="dk1"/>
              </a:buClr>
              <a:buSzPts val="2000"/>
              <a:buChar char="•"/>
              <a:defRPr sz="1500"/>
            </a:lvl9pPr>
          </a:lstStyle>
          <a:p>
            <a:endParaRPr/>
          </a:p>
        </p:txBody>
      </p:sp>
      <p:sp>
        <p:nvSpPr>
          <p:cNvPr id="71" name="Google Shape;71;p127"/>
          <p:cNvSpPr txBox="1">
            <a:spLocks noGrp="1"/>
          </p:cNvSpPr>
          <p:nvPr>
            <p:ph type="body" idx="2"/>
          </p:nvPr>
        </p:nvSpPr>
        <p:spPr>
          <a:xfrm>
            <a:off x="457201" y="2267520"/>
            <a:ext cx="3008313" cy="3858644"/>
          </a:xfrm>
          <a:prstGeom prst="rect">
            <a:avLst/>
          </a:prstGeom>
          <a:noFill/>
          <a:ln>
            <a:noFill/>
          </a:ln>
        </p:spPr>
        <p:txBody>
          <a:bodyPr spcFirstLastPara="1" wrap="square" lIns="91425" tIns="45700" rIns="91425" bIns="45700" anchor="t" anchorCtr="0">
            <a:normAutofit/>
          </a:bodyPr>
          <a:lstStyle>
            <a:lvl1pPr marL="342900" lvl="0" indent="-171450" algn="l">
              <a:spcBef>
                <a:spcPts val="210"/>
              </a:spcBef>
              <a:spcAft>
                <a:spcPts val="0"/>
              </a:spcAft>
              <a:buClr>
                <a:schemeClr val="dk1"/>
              </a:buClr>
              <a:buSzPts val="1400"/>
              <a:buNone/>
              <a:defRPr sz="1050"/>
            </a:lvl1pPr>
            <a:lvl2pPr marL="685800" lvl="1" indent="-171450" algn="l">
              <a:spcBef>
                <a:spcPts val="180"/>
              </a:spcBef>
              <a:spcAft>
                <a:spcPts val="0"/>
              </a:spcAft>
              <a:buClr>
                <a:schemeClr val="dk1"/>
              </a:buClr>
              <a:buSzPts val="1200"/>
              <a:buNone/>
              <a:defRPr sz="900"/>
            </a:lvl2pPr>
            <a:lvl3pPr marL="1028700" lvl="2" indent="-171450" algn="l">
              <a:spcBef>
                <a:spcPts val="150"/>
              </a:spcBef>
              <a:spcAft>
                <a:spcPts val="0"/>
              </a:spcAft>
              <a:buClr>
                <a:schemeClr val="dk1"/>
              </a:buClr>
              <a:buSzPts val="1000"/>
              <a:buNone/>
              <a:defRPr sz="750"/>
            </a:lvl3pPr>
            <a:lvl4pPr marL="1371600" lvl="3" indent="-171450" algn="l">
              <a:spcBef>
                <a:spcPts val="135"/>
              </a:spcBef>
              <a:spcAft>
                <a:spcPts val="0"/>
              </a:spcAft>
              <a:buClr>
                <a:schemeClr val="dk1"/>
              </a:buClr>
              <a:buSzPts val="900"/>
              <a:buNone/>
              <a:defRPr sz="675"/>
            </a:lvl4pPr>
            <a:lvl5pPr marL="1714500" lvl="4" indent="-171450" algn="l">
              <a:spcBef>
                <a:spcPts val="135"/>
              </a:spcBef>
              <a:spcAft>
                <a:spcPts val="0"/>
              </a:spcAft>
              <a:buClr>
                <a:schemeClr val="dk1"/>
              </a:buClr>
              <a:buSzPts val="900"/>
              <a:buNone/>
              <a:defRPr sz="675"/>
            </a:lvl5pPr>
            <a:lvl6pPr marL="2057400" lvl="5" indent="-171450" algn="l">
              <a:spcBef>
                <a:spcPts val="135"/>
              </a:spcBef>
              <a:spcAft>
                <a:spcPts val="0"/>
              </a:spcAft>
              <a:buClr>
                <a:schemeClr val="dk1"/>
              </a:buClr>
              <a:buSzPts val="900"/>
              <a:buNone/>
              <a:defRPr sz="675"/>
            </a:lvl6pPr>
            <a:lvl7pPr marL="2400300" lvl="6" indent="-171450" algn="l">
              <a:spcBef>
                <a:spcPts val="135"/>
              </a:spcBef>
              <a:spcAft>
                <a:spcPts val="0"/>
              </a:spcAft>
              <a:buClr>
                <a:schemeClr val="dk1"/>
              </a:buClr>
              <a:buSzPts val="900"/>
              <a:buNone/>
              <a:defRPr sz="675"/>
            </a:lvl7pPr>
            <a:lvl8pPr marL="2743200" lvl="7" indent="-171450" algn="l">
              <a:spcBef>
                <a:spcPts val="135"/>
              </a:spcBef>
              <a:spcAft>
                <a:spcPts val="0"/>
              </a:spcAft>
              <a:buClr>
                <a:schemeClr val="dk1"/>
              </a:buClr>
              <a:buSzPts val="900"/>
              <a:buNone/>
              <a:defRPr sz="675"/>
            </a:lvl8pPr>
            <a:lvl9pPr marL="3086100" lvl="8" indent="-171450" algn="l">
              <a:spcBef>
                <a:spcPts val="135"/>
              </a:spcBef>
              <a:spcAft>
                <a:spcPts val="0"/>
              </a:spcAft>
              <a:buClr>
                <a:schemeClr val="dk1"/>
              </a:buClr>
              <a:buSzPts val="900"/>
              <a:buNone/>
              <a:defRPr sz="675"/>
            </a:lvl9pPr>
          </a:lstStyle>
          <a:p>
            <a:endParaRPr/>
          </a:p>
        </p:txBody>
      </p:sp>
    </p:spTree>
    <p:extLst>
      <p:ext uri="{BB962C8B-B14F-4D97-AF65-F5344CB8AC3E}">
        <p14:creationId xmlns:p14="http://schemas.microsoft.com/office/powerpoint/2010/main" val="313985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0000"/>
              </a:buClr>
              <a:buSzPts val="2000"/>
              <a:buFont typeface="Arial Black"/>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8"/>
          <p:cNvSpPr>
            <a:spLocks noGrp="1"/>
          </p:cNvSpPr>
          <p:nvPr>
            <p:ph type="pic" idx="2"/>
          </p:nvPr>
        </p:nvSpPr>
        <p:spPr>
          <a:xfrm>
            <a:off x="1792288" y="1132765"/>
            <a:ext cx="5486400" cy="3594811"/>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spcBef>
                <a:spcPts val="42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5" name="Google Shape;75;p1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342900" lvl="0" indent="-171450" algn="l">
              <a:spcBef>
                <a:spcPts val="210"/>
              </a:spcBef>
              <a:spcAft>
                <a:spcPts val="0"/>
              </a:spcAft>
              <a:buClr>
                <a:schemeClr val="dk1"/>
              </a:buClr>
              <a:buSzPts val="1400"/>
              <a:buNone/>
              <a:defRPr sz="1050"/>
            </a:lvl1pPr>
            <a:lvl2pPr marL="685800" lvl="1" indent="-171450" algn="l">
              <a:spcBef>
                <a:spcPts val="180"/>
              </a:spcBef>
              <a:spcAft>
                <a:spcPts val="0"/>
              </a:spcAft>
              <a:buClr>
                <a:schemeClr val="dk1"/>
              </a:buClr>
              <a:buSzPts val="1200"/>
              <a:buNone/>
              <a:defRPr sz="900"/>
            </a:lvl2pPr>
            <a:lvl3pPr marL="1028700" lvl="2" indent="-171450" algn="l">
              <a:spcBef>
                <a:spcPts val="150"/>
              </a:spcBef>
              <a:spcAft>
                <a:spcPts val="0"/>
              </a:spcAft>
              <a:buClr>
                <a:schemeClr val="dk1"/>
              </a:buClr>
              <a:buSzPts val="1000"/>
              <a:buNone/>
              <a:defRPr sz="750"/>
            </a:lvl3pPr>
            <a:lvl4pPr marL="1371600" lvl="3" indent="-171450" algn="l">
              <a:spcBef>
                <a:spcPts val="135"/>
              </a:spcBef>
              <a:spcAft>
                <a:spcPts val="0"/>
              </a:spcAft>
              <a:buClr>
                <a:schemeClr val="dk1"/>
              </a:buClr>
              <a:buSzPts val="900"/>
              <a:buNone/>
              <a:defRPr sz="675"/>
            </a:lvl4pPr>
            <a:lvl5pPr marL="1714500" lvl="4" indent="-171450" algn="l">
              <a:spcBef>
                <a:spcPts val="135"/>
              </a:spcBef>
              <a:spcAft>
                <a:spcPts val="0"/>
              </a:spcAft>
              <a:buClr>
                <a:schemeClr val="dk1"/>
              </a:buClr>
              <a:buSzPts val="900"/>
              <a:buNone/>
              <a:defRPr sz="675"/>
            </a:lvl5pPr>
            <a:lvl6pPr marL="2057400" lvl="5" indent="-171450" algn="l">
              <a:spcBef>
                <a:spcPts val="135"/>
              </a:spcBef>
              <a:spcAft>
                <a:spcPts val="0"/>
              </a:spcAft>
              <a:buClr>
                <a:schemeClr val="dk1"/>
              </a:buClr>
              <a:buSzPts val="900"/>
              <a:buNone/>
              <a:defRPr sz="675"/>
            </a:lvl6pPr>
            <a:lvl7pPr marL="2400300" lvl="6" indent="-171450" algn="l">
              <a:spcBef>
                <a:spcPts val="135"/>
              </a:spcBef>
              <a:spcAft>
                <a:spcPts val="0"/>
              </a:spcAft>
              <a:buClr>
                <a:schemeClr val="dk1"/>
              </a:buClr>
              <a:buSzPts val="900"/>
              <a:buNone/>
              <a:defRPr sz="675"/>
            </a:lvl7pPr>
            <a:lvl8pPr marL="2743200" lvl="7" indent="-171450" algn="l">
              <a:spcBef>
                <a:spcPts val="135"/>
              </a:spcBef>
              <a:spcAft>
                <a:spcPts val="0"/>
              </a:spcAft>
              <a:buClr>
                <a:schemeClr val="dk1"/>
              </a:buClr>
              <a:buSzPts val="900"/>
              <a:buNone/>
              <a:defRPr sz="675"/>
            </a:lvl8pPr>
            <a:lvl9pPr marL="3086100" lvl="8" indent="-171450" algn="l">
              <a:spcBef>
                <a:spcPts val="135"/>
              </a:spcBef>
              <a:spcAft>
                <a:spcPts val="0"/>
              </a:spcAft>
              <a:buClr>
                <a:schemeClr val="dk1"/>
              </a:buClr>
              <a:buSzPts val="900"/>
              <a:buNone/>
              <a:defRPr sz="675"/>
            </a:lvl9pPr>
          </a:lstStyle>
          <a:p>
            <a:endParaRPr/>
          </a:p>
        </p:txBody>
      </p:sp>
    </p:spTree>
    <p:extLst>
      <p:ext uri="{BB962C8B-B14F-4D97-AF65-F5344CB8AC3E}">
        <p14:creationId xmlns:p14="http://schemas.microsoft.com/office/powerpoint/2010/main" val="50132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6"/>
          <p:cNvSpPr/>
          <p:nvPr/>
        </p:nvSpPr>
        <p:spPr>
          <a:xfrm>
            <a:off x="2385875" y="6377089"/>
            <a:ext cx="6758125" cy="502920"/>
          </a:xfrm>
          <a:prstGeom prst="rect">
            <a:avLst/>
          </a:prstGeom>
          <a:solidFill>
            <a:srgbClr val="1D579B"/>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1" name="Google Shape;11;p116"/>
          <p:cNvSpPr txBox="1">
            <a:spLocks noGrp="1"/>
          </p:cNvSpPr>
          <p:nvPr>
            <p:ph type="title"/>
          </p:nvPr>
        </p:nvSpPr>
        <p:spPr>
          <a:xfrm>
            <a:off x="393576" y="131823"/>
            <a:ext cx="8750424" cy="8509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0000"/>
              </a:buClr>
              <a:buSzPts val="4000"/>
              <a:buFont typeface="Arial Black"/>
              <a:buNone/>
              <a:defRPr sz="4000" b="0" i="0" u="none" strike="noStrike" cap="none">
                <a:solidFill>
                  <a:srgbClr val="000000"/>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16"/>
          <p:cNvSpPr txBox="1">
            <a:spLocks noGrp="1"/>
          </p:cNvSpPr>
          <p:nvPr>
            <p:ph type="body" idx="1"/>
          </p:nvPr>
        </p:nvSpPr>
        <p:spPr>
          <a:xfrm>
            <a:off x="459620" y="1381512"/>
            <a:ext cx="8227181" cy="474465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16" descr="UCI14_UCPath_W.png"/>
          <p:cNvPicPr preferRelativeResize="0"/>
          <p:nvPr/>
        </p:nvPicPr>
        <p:blipFill rotWithShape="1">
          <a:blip r:embed="rId18">
            <a:alphaModFix/>
          </a:blip>
          <a:srcRect/>
          <a:stretch/>
        </p:blipFill>
        <p:spPr>
          <a:xfrm>
            <a:off x="3430043" y="6469276"/>
            <a:ext cx="2279067" cy="299660"/>
          </a:xfrm>
          <a:prstGeom prst="rect">
            <a:avLst/>
          </a:prstGeom>
          <a:noFill/>
          <a:ln>
            <a:noFill/>
          </a:ln>
        </p:spPr>
      </p:pic>
      <p:sp>
        <p:nvSpPr>
          <p:cNvPr id="14" name="Google Shape;14;p116"/>
          <p:cNvSpPr txBox="1"/>
          <p:nvPr/>
        </p:nvSpPr>
        <p:spPr>
          <a:xfrm>
            <a:off x="5709110" y="6344167"/>
            <a:ext cx="2557965" cy="415468"/>
          </a:xfrm>
          <a:prstGeom prst="rect">
            <a:avLst/>
          </a:prstGeom>
          <a:noFill/>
          <a:ln>
            <a:noFill/>
          </a:ln>
        </p:spPr>
        <p:txBody>
          <a:bodyPr spcFirstLastPara="1" wrap="square" lIns="68569" tIns="34275" rIns="68569" bIns="34275" anchor="t" anchorCtr="0">
            <a:spAutoFit/>
          </a:bodyPr>
          <a:lstStyle/>
          <a:p>
            <a:pPr marL="0" marR="0" lvl="0" indent="0" algn="l" rtl="0">
              <a:spcBef>
                <a:spcPts val="0"/>
              </a:spcBef>
              <a:spcAft>
                <a:spcPts val="0"/>
              </a:spcAft>
              <a:buNone/>
            </a:pPr>
            <a:r>
              <a:rPr lang="en-US" sz="2100" b="0" i="0" u="none" strike="noStrike" cap="none">
                <a:solidFill>
                  <a:schemeClr val="lt1"/>
                </a:solidFill>
                <a:latin typeface="Verdana"/>
                <a:ea typeface="Verdana"/>
                <a:cs typeface="Verdana"/>
                <a:sym typeface="Verdana"/>
              </a:rPr>
              <a:t>-</a:t>
            </a:r>
            <a:r>
              <a:rPr lang="en-US" sz="2100" b="0" i="0" u="none" strike="noStrike" cap="none">
                <a:solidFill>
                  <a:schemeClr val="dk1"/>
                </a:solidFill>
                <a:latin typeface="Verdana"/>
                <a:ea typeface="Verdana"/>
                <a:cs typeface="Verdana"/>
                <a:sym typeface="Verdana"/>
              </a:rPr>
              <a:t> </a:t>
            </a:r>
            <a:r>
              <a:rPr lang="en-US" sz="2250" b="1" i="0" u="none" strike="noStrike" cap="none">
                <a:solidFill>
                  <a:schemeClr val="lt1"/>
                </a:solidFill>
                <a:latin typeface="Verdana"/>
                <a:ea typeface="Verdana"/>
                <a:cs typeface="Verdana"/>
                <a:sym typeface="Verdana"/>
              </a:rPr>
              <a:t>Training</a:t>
            </a:r>
            <a:endParaRPr sz="1350"/>
          </a:p>
        </p:txBody>
      </p:sp>
      <p:cxnSp>
        <p:nvCxnSpPr>
          <p:cNvPr id="15" name="Google Shape;15;p116"/>
          <p:cNvCxnSpPr/>
          <p:nvPr/>
        </p:nvCxnSpPr>
        <p:spPr>
          <a:xfrm>
            <a:off x="0" y="948654"/>
            <a:ext cx="9144000" cy="0"/>
          </a:xfrm>
          <a:prstGeom prst="straightConnector1">
            <a:avLst/>
          </a:prstGeom>
          <a:noFill/>
          <a:ln w="28575" cap="flat" cmpd="sng">
            <a:solidFill>
              <a:srgbClr val="2E75B5"/>
            </a:solidFill>
            <a:prstDash val="solid"/>
            <a:round/>
            <a:headEnd type="none" w="sm" len="sm"/>
            <a:tailEnd type="none" w="sm" len="sm"/>
          </a:ln>
          <a:effectLst>
            <a:outerShdw blurRad="40000" dist="20000" dir="5400000" rotWithShape="0">
              <a:srgbClr val="000000">
                <a:alpha val="37647"/>
              </a:srgbClr>
            </a:outerShdw>
          </a:effectLst>
        </p:spPr>
      </p:cxnSp>
      <p:sp>
        <p:nvSpPr>
          <p:cNvPr id="16" name="Google Shape;16;p116"/>
          <p:cNvSpPr txBox="1"/>
          <p:nvPr/>
        </p:nvSpPr>
        <p:spPr>
          <a:xfrm>
            <a:off x="8480254" y="6438001"/>
            <a:ext cx="549608" cy="362210"/>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fld id="{00000000-1234-1234-1234-123412341234}" type="slidenum">
              <a:rPr lang="en-US" sz="1350" b="1" u="none">
                <a:solidFill>
                  <a:schemeClr val="lt1"/>
                </a:solidFill>
                <a:latin typeface="Calibri"/>
                <a:ea typeface="Calibri"/>
                <a:cs typeface="Calibri"/>
                <a:sym typeface="Calibri"/>
              </a:rPr>
              <a:pPr marL="0" marR="0" lvl="0" indent="0" algn="l" rtl="0">
                <a:spcBef>
                  <a:spcPts val="0"/>
                </a:spcBef>
                <a:spcAft>
                  <a:spcPts val="0"/>
                </a:spcAft>
                <a:buNone/>
              </a:pPr>
              <a:t>‹#›</a:t>
            </a:fld>
            <a:endParaRPr sz="1350" b="1" u="none">
              <a:solidFill>
                <a:schemeClr val="lt1"/>
              </a:solidFill>
              <a:latin typeface="Calibri"/>
              <a:ea typeface="Calibri"/>
              <a:cs typeface="Calibri"/>
              <a:sym typeface="Calibri"/>
            </a:endParaRPr>
          </a:p>
        </p:txBody>
      </p:sp>
      <p:pic>
        <p:nvPicPr>
          <p:cNvPr id="17" name="Google Shape;17;p116"/>
          <p:cNvPicPr preferRelativeResize="0"/>
          <p:nvPr/>
        </p:nvPicPr>
        <p:blipFill rotWithShape="1">
          <a:blip r:embed="rId19">
            <a:alphaModFix/>
          </a:blip>
          <a:srcRect/>
          <a:stretch/>
        </p:blipFill>
        <p:spPr>
          <a:xfrm>
            <a:off x="0" y="735549"/>
            <a:ext cx="9144000" cy="790079"/>
          </a:xfrm>
          <a:prstGeom prst="rect">
            <a:avLst/>
          </a:prstGeom>
          <a:noFill/>
          <a:ln>
            <a:noFill/>
          </a:ln>
        </p:spPr>
      </p:pic>
      <p:sp>
        <p:nvSpPr>
          <p:cNvPr id="18" name="Google Shape;18;p116"/>
          <p:cNvSpPr/>
          <p:nvPr/>
        </p:nvSpPr>
        <p:spPr>
          <a:xfrm>
            <a:off x="-12878" y="6379161"/>
            <a:ext cx="2401237" cy="502920"/>
          </a:xfrm>
          <a:prstGeom prst="rect">
            <a:avLst/>
          </a:prstGeom>
          <a:solidFill>
            <a:srgbClr val="FFC00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9" name="Google Shape;19;p116"/>
          <p:cNvPicPr preferRelativeResize="0"/>
          <p:nvPr/>
        </p:nvPicPr>
        <p:blipFill rotWithShape="1">
          <a:blip r:embed="rId20">
            <a:alphaModFix/>
          </a:blip>
          <a:srcRect/>
          <a:stretch/>
        </p:blipFill>
        <p:spPr>
          <a:xfrm>
            <a:off x="962552" y="6373472"/>
            <a:ext cx="502920" cy="502920"/>
          </a:xfrm>
          <a:prstGeom prst="rect">
            <a:avLst/>
          </a:prstGeom>
          <a:noFill/>
          <a:ln>
            <a:noFill/>
          </a:ln>
        </p:spPr>
      </p:pic>
    </p:spTree>
    <p:extLst>
      <p:ext uri="{BB962C8B-B14F-4D97-AF65-F5344CB8AC3E}">
        <p14:creationId xmlns:p14="http://schemas.microsoft.com/office/powerpoint/2010/main" val="43835707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7B9A6-A043-4F83-9AEB-F5CEF8FD52E1}" type="datetimeFigureOut">
              <a:rPr lang="en-US" smtClean="0"/>
              <a:t>11/10/2020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8A65B-20A8-4343-99D6-E12B93F7E6A8}" type="slidenum">
              <a:rPr lang="en-US" smtClean="0"/>
              <a:t>‹#›</a:t>
            </a:fld>
            <a:endParaRPr lang="en-US"/>
          </a:p>
        </p:txBody>
      </p:sp>
    </p:spTree>
    <p:extLst>
      <p:ext uri="{BB962C8B-B14F-4D97-AF65-F5344CB8AC3E}">
        <p14:creationId xmlns:p14="http://schemas.microsoft.com/office/powerpoint/2010/main" val="6163879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8.xml"/><Relationship Id="rId1" Type="http://schemas.openxmlformats.org/officeDocument/2006/relationships/tags" Target="../tags/tag1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8.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18.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18.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4" name="Title 1"/>
          <p:cNvSpPr txBox="1">
            <a:spLocks/>
          </p:cNvSpPr>
          <p:nvPr/>
        </p:nvSpPr>
        <p:spPr>
          <a:xfrm>
            <a:off x="1143000" y="1683477"/>
            <a:ext cx="6858000" cy="1790700"/>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5400" kern="0" dirty="0" smtClean="0"/>
              <a:t>UCPath Training Updates</a:t>
            </a:r>
            <a:endParaRPr lang="en-US" sz="5400" kern="0" dirty="0"/>
          </a:p>
        </p:txBody>
      </p:sp>
      <p:sp>
        <p:nvSpPr>
          <p:cNvPr id="5" name="Subtitle 2"/>
          <p:cNvSpPr>
            <a:spLocks noGrp="1"/>
          </p:cNvSpPr>
          <p:nvPr>
            <p:ph type="subTitle" idx="1"/>
          </p:nvPr>
        </p:nvSpPr>
        <p:spPr>
          <a:xfrm>
            <a:off x="1143000" y="3379259"/>
            <a:ext cx="6858000" cy="1241822"/>
          </a:xfrm>
        </p:spPr>
        <p:txBody>
          <a:bodyPr>
            <a:normAutofit/>
          </a:bodyPr>
          <a:lstStyle/>
          <a:p>
            <a:r>
              <a:rPr lang="en-US" sz="2400" i="1" dirty="0" smtClean="0"/>
              <a:t>Tips &amp; Lessons Learned</a:t>
            </a:r>
          </a:p>
          <a:p>
            <a:r>
              <a:rPr lang="en-US" sz="2400" i="1" dirty="0" smtClean="0"/>
              <a:t>11/10/20</a:t>
            </a:r>
          </a:p>
          <a:p>
            <a:endParaRPr lang="en-US" sz="2400" i="1" dirty="0"/>
          </a:p>
        </p:txBody>
      </p:sp>
    </p:spTree>
    <p:custDataLst>
      <p:tags r:id="rId1"/>
    </p:custDataLst>
    <p:extLst>
      <p:ext uri="{BB962C8B-B14F-4D97-AF65-F5344CB8AC3E}">
        <p14:creationId xmlns:p14="http://schemas.microsoft.com/office/powerpoint/2010/main" val="2581839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12" y="174171"/>
            <a:ext cx="7886700" cy="1325563"/>
          </a:xfrm>
        </p:spPr>
        <p:txBody>
          <a:bodyPr vert="horz" lIns="91440" tIns="45720" rIns="91440" bIns="45720" rtlCol="0" anchor="t">
            <a:normAutofit/>
          </a:bodyPr>
          <a:lstStyle/>
          <a:p>
            <a:r>
              <a:rPr lang="en-US" sz="3600" b="1" dirty="0" smtClean="0">
                <a:solidFill>
                  <a:srgbClr val="0070C0"/>
                </a:solidFill>
                <a:latin typeface="Arial" panose="020B0604020202020204" pitchFamily="34" charset="0"/>
                <a:cs typeface="Arial" panose="020B0604020202020204" pitchFamily="34" charset="0"/>
              </a:rPr>
              <a:t>Inter / Intra Location Transfers</a:t>
            </a:r>
            <a:endParaRPr lang="en-US" sz="3600" b="1" dirty="0">
              <a:solidFill>
                <a:srgbClr val="0070C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95110390"/>
              </p:ext>
            </p:extLst>
          </p:nvPr>
        </p:nvGraphicFramePr>
        <p:xfrm>
          <a:off x="116112" y="836953"/>
          <a:ext cx="8928099" cy="5875494"/>
        </p:xfrm>
        <a:graphic>
          <a:graphicData uri="http://schemas.openxmlformats.org/drawingml/2006/table">
            <a:tbl>
              <a:tblPr firstRow="1" firstCol="1" bandRow="1">
                <a:tableStyleId>{5C22544A-7EE6-4342-B048-85BDC9FD1C3A}</a:tableStyleId>
              </a:tblPr>
              <a:tblGrid>
                <a:gridCol w="2382157">
                  <a:extLst>
                    <a:ext uri="{9D8B030D-6E8A-4147-A177-3AD203B41FA5}">
                      <a16:colId xmlns:a16="http://schemas.microsoft.com/office/drawing/2014/main" val="1725520192"/>
                    </a:ext>
                  </a:extLst>
                </a:gridCol>
                <a:gridCol w="2659743">
                  <a:extLst>
                    <a:ext uri="{9D8B030D-6E8A-4147-A177-3AD203B41FA5}">
                      <a16:colId xmlns:a16="http://schemas.microsoft.com/office/drawing/2014/main" val="881999792"/>
                    </a:ext>
                  </a:extLst>
                </a:gridCol>
                <a:gridCol w="3886199">
                  <a:extLst>
                    <a:ext uri="{9D8B030D-6E8A-4147-A177-3AD203B41FA5}">
                      <a16:colId xmlns:a16="http://schemas.microsoft.com/office/drawing/2014/main" val="3695316011"/>
                    </a:ext>
                  </a:extLst>
                </a:gridCol>
              </a:tblGrid>
              <a:tr h="195571">
                <a:tc>
                  <a:txBody>
                    <a:bodyPr/>
                    <a:lstStyle/>
                    <a:p>
                      <a:pPr marL="0" marR="49530" algn="ctr">
                        <a:spcBef>
                          <a:spcPts val="0"/>
                        </a:spcBef>
                        <a:spcAft>
                          <a:spcPts val="0"/>
                        </a:spcAft>
                      </a:pPr>
                      <a:r>
                        <a:rPr lang="en-US" sz="1600" dirty="0">
                          <a:effectLst/>
                        </a:rPr>
                        <a:t>Scenario </a:t>
                      </a:r>
                      <a:endParaRPr lang="en-US" sz="1600" dirty="0">
                        <a:effectLst/>
                        <a:latin typeface="Arial" panose="020B0604020202020204" pitchFamily="34" charset="0"/>
                        <a:ea typeface="Arial" panose="020B0604020202020204" pitchFamily="34" charset="0"/>
                      </a:endParaRPr>
                    </a:p>
                  </a:txBody>
                  <a:tcPr marL="54924" marR="15399" marT="3593" marB="0">
                    <a:lnB w="12700" cap="flat" cmpd="sng" algn="ctr">
                      <a:solidFill>
                        <a:schemeClr val="tx1"/>
                      </a:solidFill>
                      <a:prstDash val="solid"/>
                      <a:round/>
                      <a:headEnd type="none" w="med" len="med"/>
                      <a:tailEnd type="none" w="med" len="med"/>
                    </a:lnB>
                  </a:tcPr>
                </a:tc>
                <a:tc>
                  <a:txBody>
                    <a:bodyPr/>
                    <a:lstStyle/>
                    <a:p>
                      <a:pPr marL="0" marR="47625" algn="ctr">
                        <a:spcBef>
                          <a:spcPts val="0"/>
                        </a:spcBef>
                        <a:spcAft>
                          <a:spcPts val="0"/>
                        </a:spcAft>
                      </a:pPr>
                      <a:r>
                        <a:rPr lang="en-US" sz="1600" dirty="0">
                          <a:effectLst/>
                        </a:rPr>
                        <a:t>Template(s) to use </a:t>
                      </a:r>
                      <a:endParaRPr lang="en-US" sz="1600" dirty="0">
                        <a:effectLst/>
                        <a:latin typeface="Arial" panose="020B0604020202020204" pitchFamily="34" charset="0"/>
                        <a:ea typeface="Arial" panose="020B0604020202020204" pitchFamily="34" charset="0"/>
                      </a:endParaRPr>
                    </a:p>
                  </a:txBody>
                  <a:tcPr marL="54924" marR="15399" marT="3593" marB="0">
                    <a:lnB w="12700" cap="flat" cmpd="sng" algn="ctr">
                      <a:solidFill>
                        <a:schemeClr val="tx1"/>
                      </a:solidFill>
                      <a:prstDash val="solid"/>
                      <a:round/>
                      <a:headEnd type="none" w="med" len="med"/>
                      <a:tailEnd type="none" w="med" len="med"/>
                    </a:lnB>
                    <a:solidFill>
                      <a:schemeClr val="accent2"/>
                    </a:solidFill>
                  </a:tcPr>
                </a:tc>
                <a:tc>
                  <a:txBody>
                    <a:bodyPr/>
                    <a:lstStyle/>
                    <a:p>
                      <a:pPr marL="0" marR="0">
                        <a:spcBef>
                          <a:spcPts val="0"/>
                        </a:spcBef>
                        <a:spcAft>
                          <a:spcPts val="0"/>
                        </a:spcAft>
                      </a:pPr>
                      <a:r>
                        <a:rPr lang="en-US" sz="1600" dirty="0">
                          <a:effectLst/>
                        </a:rPr>
                        <a:t>Special Notes </a:t>
                      </a:r>
                      <a:endParaRPr lang="en-US" sz="1600" dirty="0">
                        <a:effectLst/>
                        <a:latin typeface="Arial" panose="020B0604020202020204" pitchFamily="34" charset="0"/>
                        <a:ea typeface="Arial" panose="020B0604020202020204" pitchFamily="34" charset="0"/>
                      </a:endParaRPr>
                    </a:p>
                  </a:txBody>
                  <a:tcPr marL="54924" marR="15399" marT="3593" marB="0">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762611461"/>
                  </a:ext>
                </a:extLst>
              </a:tr>
              <a:tr h="873274">
                <a:tc>
                  <a:txBody>
                    <a:bodyPr/>
                    <a:lstStyle/>
                    <a:p>
                      <a:pPr marL="1270" marR="6985">
                        <a:spcBef>
                          <a:spcPts val="0"/>
                        </a:spcBef>
                        <a:spcAft>
                          <a:spcPts val="0"/>
                        </a:spcAft>
                      </a:pPr>
                      <a:r>
                        <a:rPr lang="en-US" sz="1200" b="1" dirty="0">
                          <a:effectLst/>
                          <a:latin typeface="Arial Narrow" panose="020B0606020202030204" pitchFamily="34" charset="0"/>
                        </a:rPr>
                        <a:t>Employee transfers from a </a:t>
                      </a:r>
                      <a:r>
                        <a:rPr lang="en-US" sz="1200" b="1" dirty="0" smtClean="0">
                          <a:effectLst/>
                          <a:latin typeface="Arial Narrow" panose="020B0606020202030204" pitchFamily="34" charset="0"/>
                        </a:rPr>
                        <a:t>staff </a:t>
                      </a:r>
                      <a:r>
                        <a:rPr lang="en-US" sz="1200" b="1" dirty="0">
                          <a:effectLst/>
                          <a:latin typeface="Arial Narrow" panose="020B0606020202030204" pitchFamily="34" charset="0"/>
                        </a:rPr>
                        <a:t>position to another </a:t>
                      </a:r>
                      <a:r>
                        <a:rPr lang="en-US" sz="1200" b="1" dirty="0" smtClean="0">
                          <a:effectLst/>
                          <a:latin typeface="Arial Narrow" panose="020B0606020202030204" pitchFamily="34" charset="0"/>
                        </a:rPr>
                        <a:t>staff </a:t>
                      </a:r>
                      <a:r>
                        <a:rPr lang="en-US" sz="1200" b="1" dirty="0">
                          <a:effectLst/>
                          <a:latin typeface="Arial Narrow" panose="020B0606020202030204" pitchFamily="34" charset="0"/>
                        </a:rPr>
                        <a:t>position within UC Irvine.   </a:t>
                      </a:r>
                      <a:endParaRPr lang="en-US" sz="1200" b="1" dirty="0">
                        <a:effectLst/>
                        <a:latin typeface="Arial Narrow" panose="020B0606020202030204" pitchFamily="34" charset="0"/>
                        <a:ea typeface="Arial" panose="020B0604020202020204" pitchFamily="34" charset="0"/>
                      </a:endParaRPr>
                    </a:p>
                  </a:txBody>
                  <a:tcPr marL="54924" marR="15399" marT="3593" marB="0">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pPr marL="635" marR="0">
                        <a:spcBef>
                          <a:spcPts val="0"/>
                        </a:spcBef>
                        <a:spcAft>
                          <a:spcPts val="0"/>
                        </a:spcAft>
                      </a:pPr>
                      <a:r>
                        <a:rPr lang="en-US" sz="1200" dirty="0">
                          <a:effectLst/>
                        </a:rPr>
                        <a:t>The department the employee is transferring into must initiate the </a:t>
                      </a:r>
                      <a:r>
                        <a:rPr lang="en-US" sz="1200" b="1" dirty="0">
                          <a:effectLst/>
                        </a:rPr>
                        <a:t>Intra-Business Unit Transfer – Staff Only template </a:t>
                      </a:r>
                      <a:endParaRPr lang="en-US" sz="1200" b="1" dirty="0">
                        <a:effectLst/>
                        <a:latin typeface="Arial" panose="020B0604020202020204" pitchFamily="34" charset="0"/>
                        <a:ea typeface="Arial" panose="020B0604020202020204" pitchFamily="34" charset="0"/>
                      </a:endParaRPr>
                    </a:p>
                  </a:txBody>
                  <a:tcPr marL="54924" marR="15399" marT="3593" marB="0">
                    <a:lnT w="12700" cap="flat" cmpd="sng" algn="ctr">
                      <a:solidFill>
                        <a:schemeClr val="tx1"/>
                      </a:solidFill>
                      <a:prstDash val="solid"/>
                      <a:round/>
                      <a:headEnd type="none" w="med" len="med"/>
                      <a:tailEnd type="none" w="med" len="med"/>
                    </a:lnT>
                  </a:tcPr>
                </a:tc>
                <a:tc>
                  <a:txBody>
                    <a:bodyPr/>
                    <a:lstStyle/>
                    <a:p>
                      <a:pPr marL="0" marR="0">
                        <a:lnSpc>
                          <a:spcPct val="99000"/>
                        </a:lnSpc>
                        <a:spcBef>
                          <a:spcPts val="0"/>
                        </a:spcBef>
                        <a:spcAft>
                          <a:spcPts val="15"/>
                        </a:spcAft>
                      </a:pPr>
                      <a:r>
                        <a:rPr lang="en-US" sz="1200" dirty="0">
                          <a:effectLst/>
                        </a:rPr>
                        <a:t>The effective date is the first day that the employee is active in their new position.  </a:t>
                      </a:r>
                    </a:p>
                    <a:p>
                      <a:pPr marL="0" marR="0">
                        <a:spcBef>
                          <a:spcPts val="0"/>
                        </a:spcBef>
                        <a:spcAft>
                          <a:spcPts val="0"/>
                        </a:spcAft>
                      </a:pPr>
                      <a:r>
                        <a:rPr lang="en-US" sz="1200" dirty="0">
                          <a:effectLst/>
                        </a:rPr>
                        <a:t>Do not process a termination template. </a:t>
                      </a:r>
                      <a:endParaRPr lang="en-US" sz="1200" dirty="0">
                        <a:effectLst/>
                        <a:latin typeface="Arial" panose="020B0604020202020204" pitchFamily="34" charset="0"/>
                        <a:ea typeface="Arial" panose="020B0604020202020204" pitchFamily="34" charset="0"/>
                      </a:endParaRPr>
                    </a:p>
                  </a:txBody>
                  <a:tcPr marL="54924" marR="15399" marT="3593"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05548691"/>
                  </a:ext>
                </a:extLst>
              </a:tr>
              <a:tr h="730553">
                <a:tc>
                  <a:txBody>
                    <a:bodyPr/>
                    <a:lstStyle/>
                    <a:p>
                      <a:pPr marL="1270" marR="0">
                        <a:spcBef>
                          <a:spcPts val="0"/>
                        </a:spcBef>
                        <a:spcAft>
                          <a:spcPts val="0"/>
                        </a:spcAft>
                      </a:pPr>
                      <a:r>
                        <a:rPr lang="en-US" sz="1200" b="1" dirty="0">
                          <a:effectLst/>
                          <a:latin typeface="Arial Narrow" panose="020B0606020202030204" pitchFamily="34" charset="0"/>
                        </a:rPr>
                        <a:t>Employee transfers from an academic </a:t>
                      </a:r>
                      <a:r>
                        <a:rPr lang="en-US" sz="1200" b="1" dirty="0" smtClean="0">
                          <a:effectLst/>
                          <a:latin typeface="Arial Narrow" panose="020B0606020202030204" pitchFamily="34" charset="0"/>
                        </a:rPr>
                        <a:t>position </a:t>
                      </a:r>
                      <a:r>
                        <a:rPr lang="en-US" sz="1200" b="1" dirty="0">
                          <a:effectLst/>
                          <a:latin typeface="Arial Narrow" panose="020B0606020202030204" pitchFamily="34" charset="0"/>
                        </a:rPr>
                        <a:t>to another </a:t>
                      </a:r>
                      <a:r>
                        <a:rPr lang="en-US" sz="1200" b="1" dirty="0" smtClean="0">
                          <a:effectLst/>
                          <a:latin typeface="Arial Narrow" panose="020B0606020202030204" pitchFamily="34" charset="0"/>
                        </a:rPr>
                        <a:t>academic</a:t>
                      </a:r>
                      <a:r>
                        <a:rPr lang="en-US" sz="1200" b="1" baseline="0" dirty="0" smtClean="0">
                          <a:effectLst/>
                          <a:latin typeface="Arial Narrow" panose="020B0606020202030204" pitchFamily="34" charset="0"/>
                        </a:rPr>
                        <a:t> </a:t>
                      </a:r>
                      <a:r>
                        <a:rPr lang="en-US" sz="1200" b="1" dirty="0" smtClean="0">
                          <a:effectLst/>
                          <a:latin typeface="Arial Narrow" panose="020B0606020202030204" pitchFamily="34" charset="0"/>
                        </a:rPr>
                        <a:t>position </a:t>
                      </a:r>
                      <a:r>
                        <a:rPr lang="en-US" sz="1200" b="1" dirty="0">
                          <a:effectLst/>
                          <a:latin typeface="Arial Narrow" panose="020B0606020202030204" pitchFamily="34" charset="0"/>
                        </a:rPr>
                        <a:t>within UC Irvine.   </a:t>
                      </a:r>
                      <a:endParaRPr lang="en-US" sz="1200" b="1" dirty="0">
                        <a:effectLst/>
                        <a:latin typeface="Arial Narrow" panose="020B0606020202030204" pitchFamily="34" charset="0"/>
                        <a:ea typeface="Arial" panose="020B0604020202020204" pitchFamily="34" charset="0"/>
                      </a:endParaRPr>
                    </a:p>
                  </a:txBody>
                  <a:tcPr marL="54924" marR="15399" marT="3593" marB="0">
                    <a:solidFill>
                      <a:schemeClr val="accent1">
                        <a:lumMod val="50000"/>
                      </a:schemeClr>
                    </a:solidFill>
                  </a:tcPr>
                </a:tc>
                <a:tc>
                  <a:txBody>
                    <a:bodyPr/>
                    <a:lstStyle/>
                    <a:p>
                      <a:pPr marL="635" marR="279400" algn="l">
                        <a:spcBef>
                          <a:spcPts val="0"/>
                        </a:spcBef>
                        <a:spcAft>
                          <a:spcPts val="0"/>
                        </a:spcAft>
                      </a:pPr>
                      <a:r>
                        <a:rPr lang="en-US" sz="1200" dirty="0">
                          <a:effectLst/>
                        </a:rPr>
                        <a:t>The department the employee is transferring into should initiate the </a:t>
                      </a:r>
                      <a:r>
                        <a:rPr lang="en-US" sz="1200" b="1" dirty="0">
                          <a:effectLst/>
                        </a:rPr>
                        <a:t>Intra-Business Unit Transfer – Academic Only template. </a:t>
                      </a:r>
                      <a:endParaRPr lang="en-US" sz="1200" b="1" dirty="0">
                        <a:effectLst/>
                        <a:latin typeface="Arial" panose="020B0604020202020204" pitchFamily="34" charset="0"/>
                        <a:ea typeface="Arial" panose="020B0604020202020204" pitchFamily="34" charset="0"/>
                      </a:endParaRPr>
                    </a:p>
                  </a:txBody>
                  <a:tcPr marL="54924" marR="15399" marT="3593" marB="0"/>
                </a:tc>
                <a:tc>
                  <a:txBody>
                    <a:bodyPr/>
                    <a:lstStyle/>
                    <a:p>
                      <a:pPr marL="0" marR="0">
                        <a:spcBef>
                          <a:spcPts val="0"/>
                        </a:spcBef>
                        <a:spcAft>
                          <a:spcPts val="0"/>
                        </a:spcAft>
                      </a:pPr>
                      <a:r>
                        <a:rPr lang="en-US" sz="1200">
                          <a:effectLst/>
                        </a:rPr>
                        <a:t>The effective date is the first day that the employee is active in their new position.  </a:t>
                      </a:r>
                    </a:p>
                    <a:p>
                      <a:pPr marL="0" marR="0">
                        <a:spcBef>
                          <a:spcPts val="0"/>
                        </a:spcBef>
                        <a:spcAft>
                          <a:spcPts val="0"/>
                        </a:spcAft>
                      </a:pPr>
                      <a:r>
                        <a:rPr lang="en-US" sz="1200">
                          <a:effectLst/>
                        </a:rPr>
                        <a:t>Do not process a termination template. </a:t>
                      </a:r>
                      <a:endParaRPr lang="en-US" sz="1200">
                        <a:effectLst/>
                        <a:latin typeface="Arial" panose="020B0604020202020204" pitchFamily="34" charset="0"/>
                        <a:ea typeface="Arial" panose="020B0604020202020204" pitchFamily="34" charset="0"/>
                      </a:endParaRPr>
                    </a:p>
                  </a:txBody>
                  <a:tcPr marL="54924" marR="15399" marT="3593" marB="0"/>
                </a:tc>
                <a:extLst>
                  <a:ext uri="{0D108BD9-81ED-4DB2-BD59-A6C34878D82A}">
                    <a16:rowId xmlns:a16="http://schemas.microsoft.com/office/drawing/2014/main" val="2889123036"/>
                  </a:ext>
                </a:extLst>
              </a:tr>
              <a:tr h="730553">
                <a:tc>
                  <a:txBody>
                    <a:bodyPr/>
                    <a:lstStyle/>
                    <a:p>
                      <a:pPr marL="1270" marR="0">
                        <a:spcBef>
                          <a:spcPts val="0"/>
                        </a:spcBef>
                        <a:spcAft>
                          <a:spcPts val="0"/>
                        </a:spcAft>
                      </a:pPr>
                      <a:r>
                        <a:rPr lang="en-US" sz="1200" b="1" dirty="0">
                          <a:effectLst/>
                          <a:latin typeface="Arial Narrow" panose="020B0606020202030204" pitchFamily="34" charset="0"/>
                        </a:rPr>
                        <a:t>Employee transfers from an academic staff position to a non - academic staff position within UC Irvine. </a:t>
                      </a:r>
                      <a:endParaRPr lang="en-US" sz="1200" b="1" dirty="0">
                        <a:effectLst/>
                        <a:latin typeface="Arial Narrow" panose="020B0606020202030204" pitchFamily="34" charset="0"/>
                        <a:ea typeface="Arial" panose="020B0604020202020204" pitchFamily="34" charset="0"/>
                      </a:endParaRPr>
                    </a:p>
                  </a:txBody>
                  <a:tcPr marL="54924" marR="15399" marT="3593" marB="0">
                    <a:solidFill>
                      <a:schemeClr val="accent1">
                        <a:lumMod val="50000"/>
                      </a:schemeClr>
                    </a:solidFill>
                  </a:tcPr>
                </a:tc>
                <a:tc>
                  <a:txBody>
                    <a:bodyPr/>
                    <a:lstStyle/>
                    <a:p>
                      <a:pPr marL="172085" marR="0" indent="-171450">
                        <a:spcBef>
                          <a:spcPts val="0"/>
                        </a:spcBef>
                        <a:spcAft>
                          <a:spcPts val="0"/>
                        </a:spcAft>
                        <a:buFont typeface="Arial" panose="020B0604020202020204" pitchFamily="34" charset="0"/>
                        <a:buChar char="•"/>
                      </a:pPr>
                      <a:r>
                        <a:rPr lang="en-US" sz="1200" dirty="0" smtClean="0">
                          <a:effectLst/>
                        </a:rPr>
                        <a:t>The</a:t>
                      </a:r>
                      <a:r>
                        <a:rPr lang="en-US" sz="1200" baseline="0" dirty="0" smtClean="0">
                          <a:effectLst/>
                        </a:rPr>
                        <a:t> receiving </a:t>
                      </a:r>
                      <a:r>
                        <a:rPr lang="en-US" sz="1200" dirty="0" smtClean="0">
                          <a:effectLst/>
                        </a:rPr>
                        <a:t>department initiates the </a:t>
                      </a:r>
                      <a:r>
                        <a:rPr lang="en-US" sz="1200" b="1" dirty="0" smtClean="0">
                          <a:effectLst/>
                        </a:rPr>
                        <a:t>Concurrent Hire.  </a:t>
                      </a:r>
                    </a:p>
                    <a:p>
                      <a:pPr marL="172085" marR="0" indent="-171450" algn="l">
                        <a:spcBef>
                          <a:spcPts val="0"/>
                        </a:spcBef>
                        <a:spcAft>
                          <a:spcPts val="0"/>
                        </a:spcAft>
                        <a:buFont typeface="Arial" panose="020B0604020202020204" pitchFamily="34" charset="0"/>
                        <a:buChar char="•"/>
                      </a:pPr>
                      <a:r>
                        <a:rPr lang="en-US" sz="1200" dirty="0" smtClean="0">
                          <a:effectLst/>
                        </a:rPr>
                        <a:t>The current/host department initiates the </a:t>
                      </a:r>
                      <a:r>
                        <a:rPr lang="en-US" sz="1200" b="1" dirty="0" smtClean="0">
                          <a:effectLst/>
                        </a:rPr>
                        <a:t>Voluntary Termination template. </a:t>
                      </a:r>
                      <a:endParaRPr lang="en-US" sz="1200" b="1" dirty="0">
                        <a:effectLst/>
                        <a:latin typeface="Arial" panose="020B0604020202020204" pitchFamily="34" charset="0"/>
                        <a:ea typeface="Arial" panose="020B0604020202020204" pitchFamily="34" charset="0"/>
                      </a:endParaRPr>
                    </a:p>
                  </a:txBody>
                  <a:tcPr marL="54924" marR="15399" marT="3593" marB="0"/>
                </a:tc>
                <a:tc>
                  <a:txBody>
                    <a:bodyPr/>
                    <a:lstStyle/>
                    <a:p>
                      <a:pPr marL="0" marR="0">
                        <a:spcBef>
                          <a:spcPts val="0"/>
                        </a:spcBef>
                        <a:spcAft>
                          <a:spcPts val="0"/>
                        </a:spcAft>
                      </a:pPr>
                      <a:r>
                        <a:rPr lang="en-US" sz="1200">
                          <a:effectLst/>
                        </a:rPr>
                        <a:t>The effective date for the templates has to be the same.  </a:t>
                      </a:r>
                    </a:p>
                    <a:p>
                      <a:pPr marL="0" marR="45720">
                        <a:spcBef>
                          <a:spcPts val="0"/>
                        </a:spcBef>
                        <a:spcAft>
                          <a:spcPts val="0"/>
                        </a:spcAft>
                      </a:pPr>
                      <a:r>
                        <a:rPr lang="en-US" sz="1200">
                          <a:effectLst/>
                        </a:rPr>
                        <a:t>In the notes section specify this transaction is an intralocation transfer and include the new position number the employee is transferring into.  </a:t>
                      </a:r>
                      <a:endParaRPr lang="en-US" sz="1200">
                        <a:effectLst/>
                        <a:latin typeface="Arial" panose="020B0604020202020204" pitchFamily="34" charset="0"/>
                        <a:ea typeface="Arial" panose="020B0604020202020204" pitchFamily="34" charset="0"/>
                      </a:endParaRPr>
                    </a:p>
                  </a:txBody>
                  <a:tcPr marL="54924" marR="15399" marT="3593" marB="0"/>
                </a:tc>
                <a:extLst>
                  <a:ext uri="{0D108BD9-81ED-4DB2-BD59-A6C34878D82A}">
                    <a16:rowId xmlns:a16="http://schemas.microsoft.com/office/drawing/2014/main" val="4133945716"/>
                  </a:ext>
                </a:extLst>
              </a:tr>
              <a:tr h="733388">
                <a:tc>
                  <a:txBody>
                    <a:bodyPr/>
                    <a:lstStyle/>
                    <a:p>
                      <a:pPr marL="1270" marR="0">
                        <a:spcBef>
                          <a:spcPts val="0"/>
                        </a:spcBef>
                        <a:spcAft>
                          <a:spcPts val="0"/>
                        </a:spcAft>
                      </a:pPr>
                      <a:r>
                        <a:rPr lang="en-US" sz="1200" b="1" dirty="0">
                          <a:effectLst/>
                          <a:latin typeface="Arial Narrow" panose="020B0606020202030204" pitchFamily="34" charset="0"/>
                        </a:rPr>
                        <a:t>Employee transfers from </a:t>
                      </a:r>
                      <a:r>
                        <a:rPr lang="en-US" sz="1200" b="1" dirty="0" smtClean="0">
                          <a:effectLst/>
                          <a:latin typeface="Arial Narrow" panose="020B0606020202030204" pitchFamily="34" charset="0"/>
                        </a:rPr>
                        <a:t>a</a:t>
                      </a:r>
                      <a:r>
                        <a:rPr lang="en-US" sz="1200" b="1" baseline="0" dirty="0" smtClean="0">
                          <a:effectLst/>
                          <a:latin typeface="Arial Narrow" panose="020B0606020202030204" pitchFamily="34" charset="0"/>
                        </a:rPr>
                        <a:t> </a:t>
                      </a:r>
                      <a:r>
                        <a:rPr lang="en-US" sz="1200" b="1" dirty="0" smtClean="0">
                          <a:effectLst/>
                          <a:latin typeface="Arial Narrow" panose="020B0606020202030204" pitchFamily="34" charset="0"/>
                        </a:rPr>
                        <a:t>staff </a:t>
                      </a:r>
                      <a:r>
                        <a:rPr lang="en-US" sz="1200" b="1" dirty="0">
                          <a:effectLst/>
                          <a:latin typeface="Arial Narrow" panose="020B0606020202030204" pitchFamily="34" charset="0"/>
                        </a:rPr>
                        <a:t>position to an </a:t>
                      </a:r>
                      <a:r>
                        <a:rPr lang="en-US" sz="1200" b="1" dirty="0" smtClean="0">
                          <a:effectLst/>
                          <a:latin typeface="Arial Narrow" panose="020B0606020202030204" pitchFamily="34" charset="0"/>
                        </a:rPr>
                        <a:t>academic </a:t>
                      </a:r>
                      <a:r>
                        <a:rPr lang="en-US" sz="1200" b="1" dirty="0">
                          <a:effectLst/>
                          <a:latin typeface="Arial Narrow" panose="020B0606020202030204" pitchFamily="34" charset="0"/>
                        </a:rPr>
                        <a:t>position within UC Irvine.   </a:t>
                      </a:r>
                      <a:endParaRPr lang="en-US" sz="1200" b="1" dirty="0">
                        <a:effectLst/>
                        <a:latin typeface="Arial Narrow" panose="020B0606020202030204" pitchFamily="34" charset="0"/>
                        <a:ea typeface="Arial" panose="020B0604020202020204" pitchFamily="34" charset="0"/>
                      </a:endParaRPr>
                    </a:p>
                  </a:txBody>
                  <a:tcPr marL="54924" marR="15399" marT="3593" marB="0">
                    <a:solidFill>
                      <a:schemeClr val="accent1">
                        <a:lumMod val="50000"/>
                      </a:schemeClr>
                    </a:solidFill>
                  </a:tcPr>
                </a:tc>
                <a:tc>
                  <a:txBody>
                    <a:bodyPr/>
                    <a:lstStyle/>
                    <a:p>
                      <a:pPr marL="172085" marR="0" indent="-171450">
                        <a:spcBef>
                          <a:spcPts val="0"/>
                        </a:spcBef>
                        <a:spcAft>
                          <a:spcPts val="0"/>
                        </a:spcAft>
                        <a:buFont typeface="Arial" panose="020B0604020202020204" pitchFamily="34" charset="0"/>
                        <a:buChar char="•"/>
                      </a:pPr>
                      <a:r>
                        <a:rPr lang="en-US" sz="1200" dirty="0" smtClean="0">
                          <a:effectLst/>
                        </a:rPr>
                        <a:t>The</a:t>
                      </a:r>
                      <a:r>
                        <a:rPr lang="en-US" sz="1200" baseline="0" dirty="0" smtClean="0">
                          <a:effectLst/>
                        </a:rPr>
                        <a:t> receiving </a:t>
                      </a:r>
                      <a:r>
                        <a:rPr lang="en-US" sz="1200" dirty="0" smtClean="0">
                          <a:effectLst/>
                        </a:rPr>
                        <a:t>department </a:t>
                      </a:r>
                      <a:r>
                        <a:rPr lang="en-US" sz="1200" dirty="0">
                          <a:effectLst/>
                        </a:rPr>
                        <a:t>initiates the </a:t>
                      </a:r>
                      <a:r>
                        <a:rPr lang="en-US" sz="1200" b="1" dirty="0">
                          <a:effectLst/>
                        </a:rPr>
                        <a:t>Concurrent Hire.  </a:t>
                      </a:r>
                    </a:p>
                    <a:p>
                      <a:pPr marL="172085" marR="0" indent="-171450" algn="l">
                        <a:spcBef>
                          <a:spcPts val="0"/>
                        </a:spcBef>
                        <a:spcAft>
                          <a:spcPts val="0"/>
                        </a:spcAft>
                        <a:buFont typeface="Arial" panose="020B0604020202020204" pitchFamily="34" charset="0"/>
                        <a:buChar char="•"/>
                      </a:pPr>
                      <a:r>
                        <a:rPr lang="en-US" sz="1200" dirty="0" smtClean="0">
                          <a:effectLst/>
                        </a:rPr>
                        <a:t>The current/host department initiates </a:t>
                      </a:r>
                      <a:r>
                        <a:rPr lang="en-US" sz="1200" dirty="0">
                          <a:effectLst/>
                        </a:rPr>
                        <a:t>the </a:t>
                      </a:r>
                      <a:r>
                        <a:rPr lang="en-US" sz="1200" b="1" dirty="0">
                          <a:effectLst/>
                        </a:rPr>
                        <a:t>Voluntary Termination template. </a:t>
                      </a:r>
                      <a:endParaRPr lang="en-US" sz="1200" b="1" dirty="0">
                        <a:effectLst/>
                        <a:latin typeface="Arial" panose="020B0604020202020204" pitchFamily="34" charset="0"/>
                        <a:ea typeface="Arial" panose="020B0604020202020204" pitchFamily="34" charset="0"/>
                      </a:endParaRPr>
                    </a:p>
                  </a:txBody>
                  <a:tcPr marL="54924" marR="15399" marT="3593" marB="0"/>
                </a:tc>
                <a:tc>
                  <a:txBody>
                    <a:bodyPr/>
                    <a:lstStyle/>
                    <a:p>
                      <a:pPr marL="0" marR="0">
                        <a:spcBef>
                          <a:spcPts val="0"/>
                        </a:spcBef>
                        <a:spcAft>
                          <a:spcPts val="0"/>
                        </a:spcAft>
                      </a:pPr>
                      <a:r>
                        <a:rPr lang="en-US" sz="1200">
                          <a:effectLst/>
                        </a:rPr>
                        <a:t>The effective date for the templates has to be the same.  </a:t>
                      </a:r>
                    </a:p>
                    <a:p>
                      <a:pPr marL="0" marR="45720">
                        <a:spcBef>
                          <a:spcPts val="0"/>
                        </a:spcBef>
                        <a:spcAft>
                          <a:spcPts val="0"/>
                        </a:spcAft>
                      </a:pPr>
                      <a:r>
                        <a:rPr lang="en-US" sz="1200">
                          <a:effectLst/>
                        </a:rPr>
                        <a:t>In the notes section specify this transaction is an intralocation transfer and include the new position number the employee is transferring into. </a:t>
                      </a:r>
                      <a:endParaRPr lang="en-US" sz="1200">
                        <a:effectLst/>
                        <a:latin typeface="Arial" panose="020B0604020202020204" pitchFamily="34" charset="0"/>
                        <a:ea typeface="Arial" panose="020B0604020202020204" pitchFamily="34" charset="0"/>
                      </a:endParaRPr>
                    </a:p>
                  </a:txBody>
                  <a:tcPr marL="54924" marR="15399" marT="3593" marB="0"/>
                </a:tc>
                <a:extLst>
                  <a:ext uri="{0D108BD9-81ED-4DB2-BD59-A6C34878D82A}">
                    <a16:rowId xmlns:a16="http://schemas.microsoft.com/office/drawing/2014/main" val="1527955849"/>
                  </a:ext>
                </a:extLst>
              </a:tr>
              <a:tr h="1274902">
                <a:tc>
                  <a:txBody>
                    <a:bodyPr/>
                    <a:lstStyle/>
                    <a:p>
                      <a:pPr marL="1270" marR="0">
                        <a:spcBef>
                          <a:spcPts val="0"/>
                        </a:spcBef>
                        <a:spcAft>
                          <a:spcPts val="0"/>
                        </a:spcAft>
                      </a:pPr>
                      <a:r>
                        <a:rPr lang="en-US" sz="1200" b="1" dirty="0">
                          <a:effectLst/>
                          <a:latin typeface="Arial Narrow" panose="020B0606020202030204" pitchFamily="34" charset="0"/>
                        </a:rPr>
                        <a:t>Employee </a:t>
                      </a:r>
                      <a:r>
                        <a:rPr lang="en-US" sz="1200" b="1" dirty="0" smtClean="0">
                          <a:effectLst/>
                          <a:latin typeface="Arial Narrow" panose="020B0606020202030204" pitchFamily="34" charset="0"/>
                        </a:rPr>
                        <a:t>transfers </a:t>
                      </a:r>
                      <a:r>
                        <a:rPr lang="en-US" sz="1200" b="1" dirty="0">
                          <a:effectLst/>
                          <a:latin typeface="Arial Narrow" panose="020B0606020202030204" pitchFamily="34" charset="0"/>
                        </a:rPr>
                        <a:t>to UC </a:t>
                      </a:r>
                    </a:p>
                    <a:p>
                      <a:pPr marL="1270" marR="0">
                        <a:spcBef>
                          <a:spcPts val="0"/>
                        </a:spcBef>
                        <a:spcAft>
                          <a:spcPts val="0"/>
                        </a:spcAft>
                      </a:pPr>
                      <a:r>
                        <a:rPr lang="en-US" sz="1200" b="1" dirty="0">
                          <a:effectLst/>
                          <a:latin typeface="Arial Narrow" panose="020B0606020202030204" pitchFamily="34" charset="0"/>
                        </a:rPr>
                        <a:t>Irvine from another </a:t>
                      </a:r>
                    </a:p>
                    <a:p>
                      <a:pPr marL="1270" marR="0">
                        <a:spcBef>
                          <a:spcPts val="0"/>
                        </a:spcBef>
                        <a:spcAft>
                          <a:spcPts val="0"/>
                        </a:spcAft>
                      </a:pPr>
                      <a:r>
                        <a:rPr lang="en-US" sz="1200" b="1" dirty="0" smtClean="0">
                          <a:effectLst/>
                          <a:latin typeface="Arial Narrow" panose="020B0606020202030204" pitchFamily="34" charset="0"/>
                        </a:rPr>
                        <a:t>UC Location </a:t>
                      </a:r>
                      <a:endParaRPr lang="en-US" sz="1200" b="1" dirty="0">
                        <a:effectLst/>
                        <a:latin typeface="Arial Narrow" panose="020B0606020202030204" pitchFamily="34" charset="0"/>
                        <a:ea typeface="Arial" panose="020B0604020202020204" pitchFamily="34" charset="0"/>
                      </a:endParaRPr>
                    </a:p>
                  </a:txBody>
                  <a:tcPr marL="54924" marR="15399" marT="3593" marB="0">
                    <a:solidFill>
                      <a:schemeClr val="accent1">
                        <a:lumMod val="50000"/>
                      </a:schemeClr>
                    </a:solidFill>
                  </a:tcPr>
                </a:tc>
                <a:tc>
                  <a:txBody>
                    <a:bodyPr/>
                    <a:lstStyle/>
                    <a:p>
                      <a:pPr marL="635" marR="0">
                        <a:spcBef>
                          <a:spcPts val="0"/>
                        </a:spcBef>
                        <a:spcAft>
                          <a:spcPts val="0"/>
                        </a:spcAft>
                      </a:pPr>
                      <a:r>
                        <a:rPr lang="en-US" sz="1200" b="1" dirty="0">
                          <a:effectLst/>
                        </a:rPr>
                        <a:t>Concurrent Hire Template </a:t>
                      </a:r>
                      <a:endParaRPr lang="en-US" sz="1200" b="1" dirty="0">
                        <a:effectLst/>
                        <a:latin typeface="Arial" panose="020B0604020202020204" pitchFamily="34" charset="0"/>
                        <a:ea typeface="Arial" panose="020B0604020202020204" pitchFamily="34" charset="0"/>
                      </a:endParaRPr>
                    </a:p>
                  </a:txBody>
                  <a:tcPr marL="54924" marR="15399" marT="3593" marB="0"/>
                </a:tc>
                <a:tc>
                  <a:txBody>
                    <a:bodyPr/>
                    <a:lstStyle/>
                    <a:p>
                      <a:pPr marL="0" marR="147955">
                        <a:spcBef>
                          <a:spcPts val="0"/>
                        </a:spcBef>
                        <a:spcAft>
                          <a:spcPts val="0"/>
                        </a:spcAft>
                      </a:pPr>
                      <a:r>
                        <a:rPr lang="en-US" sz="1200" dirty="0">
                          <a:effectLst/>
                        </a:rPr>
                        <a:t>The effective date of this template must be the same as the effective date used for the Voluntary Termination </a:t>
                      </a:r>
                      <a:r>
                        <a:rPr lang="en-US" sz="1200" dirty="0" smtClean="0">
                          <a:effectLst/>
                        </a:rPr>
                        <a:t>template. </a:t>
                      </a:r>
                      <a:r>
                        <a:rPr lang="en-US" sz="1200" dirty="0">
                          <a:effectLst/>
                        </a:rPr>
                        <a:t>Both locations must communicate with each other to have effective dates that </a:t>
                      </a:r>
                      <a:r>
                        <a:rPr lang="en-US" sz="1200" dirty="0" smtClean="0">
                          <a:effectLst/>
                        </a:rPr>
                        <a:t>match, </a:t>
                      </a:r>
                      <a:r>
                        <a:rPr lang="en-US" sz="1200" dirty="0">
                          <a:effectLst/>
                        </a:rPr>
                        <a:t>to avoid breaks in service.  In the notes section include the name of the location this employee is transferring from.  </a:t>
                      </a:r>
                      <a:endParaRPr lang="en-US" sz="1200" dirty="0">
                        <a:effectLst/>
                        <a:latin typeface="Arial" panose="020B0604020202020204" pitchFamily="34" charset="0"/>
                        <a:ea typeface="Arial" panose="020B0604020202020204" pitchFamily="34" charset="0"/>
                      </a:endParaRPr>
                    </a:p>
                  </a:txBody>
                  <a:tcPr marL="54924" marR="15399" marT="3593" marB="0"/>
                </a:tc>
                <a:extLst>
                  <a:ext uri="{0D108BD9-81ED-4DB2-BD59-A6C34878D82A}">
                    <a16:rowId xmlns:a16="http://schemas.microsoft.com/office/drawing/2014/main" val="477122915"/>
                  </a:ext>
                </a:extLst>
              </a:tr>
              <a:tr h="1265661">
                <a:tc>
                  <a:txBody>
                    <a:bodyPr/>
                    <a:lstStyle/>
                    <a:p>
                      <a:pPr marL="1270" marR="0">
                        <a:spcBef>
                          <a:spcPts val="0"/>
                        </a:spcBef>
                        <a:spcAft>
                          <a:spcPts val="0"/>
                        </a:spcAft>
                      </a:pPr>
                      <a:r>
                        <a:rPr lang="en-US" sz="1200" b="1" dirty="0">
                          <a:effectLst/>
                          <a:latin typeface="Arial Narrow" panose="020B0606020202030204" pitchFamily="34" charset="0"/>
                        </a:rPr>
                        <a:t>Employee transfers from UC Irvine to another </a:t>
                      </a:r>
                      <a:r>
                        <a:rPr lang="en-US" sz="1200" b="1" dirty="0" smtClean="0">
                          <a:effectLst/>
                          <a:latin typeface="Arial Narrow" panose="020B0606020202030204" pitchFamily="34" charset="0"/>
                        </a:rPr>
                        <a:t>UC Location</a:t>
                      </a:r>
                      <a:endParaRPr lang="en-US" sz="1200" b="1" dirty="0">
                        <a:effectLst/>
                        <a:latin typeface="Arial Narrow" panose="020B0606020202030204" pitchFamily="34" charset="0"/>
                        <a:ea typeface="Arial" panose="020B0604020202020204" pitchFamily="34" charset="0"/>
                      </a:endParaRPr>
                    </a:p>
                  </a:txBody>
                  <a:tcPr marL="54924" marR="15399" marT="3593" marB="0">
                    <a:solidFill>
                      <a:schemeClr val="accent1">
                        <a:lumMod val="50000"/>
                      </a:schemeClr>
                    </a:solidFill>
                  </a:tcPr>
                </a:tc>
                <a:tc>
                  <a:txBody>
                    <a:bodyPr/>
                    <a:lstStyle/>
                    <a:p>
                      <a:pPr marL="635" marR="0">
                        <a:spcBef>
                          <a:spcPts val="0"/>
                        </a:spcBef>
                        <a:spcAft>
                          <a:spcPts val="0"/>
                        </a:spcAft>
                      </a:pPr>
                      <a:r>
                        <a:rPr lang="en-US" sz="1200" b="1" dirty="0">
                          <a:effectLst/>
                        </a:rPr>
                        <a:t>Voluntary Termination template </a:t>
                      </a:r>
                      <a:endParaRPr lang="en-US" sz="1200" b="1" dirty="0">
                        <a:effectLst/>
                        <a:latin typeface="Arial" panose="020B0604020202020204" pitchFamily="34" charset="0"/>
                        <a:ea typeface="Arial" panose="020B0604020202020204" pitchFamily="34" charset="0"/>
                      </a:endParaRPr>
                    </a:p>
                  </a:txBody>
                  <a:tcPr marL="54924" marR="15399" marT="3593" marB="0"/>
                </a:tc>
                <a:tc>
                  <a:txBody>
                    <a:bodyPr/>
                    <a:lstStyle/>
                    <a:p>
                      <a:pPr marL="0" marR="0">
                        <a:lnSpc>
                          <a:spcPct val="99000"/>
                        </a:lnSpc>
                        <a:spcBef>
                          <a:spcPts val="0"/>
                        </a:spcBef>
                        <a:spcAft>
                          <a:spcPts val="0"/>
                        </a:spcAft>
                      </a:pPr>
                      <a:r>
                        <a:rPr lang="en-US" sz="1200" dirty="0">
                          <a:effectLst/>
                        </a:rPr>
                        <a:t>The effective date of this template must be the same as the effective date used for the Concurrent Hire template (processed by transfer to location). Both locations must communicate with each other to have effective dates that match to avoid breaks in service.  </a:t>
                      </a:r>
                    </a:p>
                    <a:p>
                      <a:pPr marL="0" marR="0">
                        <a:spcBef>
                          <a:spcPts val="0"/>
                        </a:spcBef>
                        <a:spcAft>
                          <a:spcPts val="0"/>
                        </a:spcAft>
                      </a:pPr>
                      <a:r>
                        <a:rPr lang="en-US" sz="1200" dirty="0">
                          <a:effectLst/>
                        </a:rPr>
                        <a:t>In the notes section include the name of the location this employee is transferring from.   </a:t>
                      </a:r>
                      <a:endParaRPr lang="en-US" sz="1200" dirty="0">
                        <a:effectLst/>
                        <a:latin typeface="Arial" panose="020B0604020202020204" pitchFamily="34" charset="0"/>
                        <a:ea typeface="Arial" panose="020B0604020202020204" pitchFamily="34" charset="0"/>
                      </a:endParaRPr>
                    </a:p>
                  </a:txBody>
                  <a:tcPr marL="54924" marR="15399" marT="3593" marB="0"/>
                </a:tc>
                <a:extLst>
                  <a:ext uri="{0D108BD9-81ED-4DB2-BD59-A6C34878D82A}">
                    <a16:rowId xmlns:a16="http://schemas.microsoft.com/office/drawing/2014/main" val="918287516"/>
                  </a:ext>
                </a:extLst>
              </a:tr>
            </a:tbl>
          </a:graphicData>
        </a:graphic>
      </p:graphicFrame>
    </p:spTree>
    <p:custDataLst>
      <p:tags r:id="rId1"/>
    </p:custDataLst>
    <p:extLst>
      <p:ext uri="{BB962C8B-B14F-4D97-AF65-F5344CB8AC3E}">
        <p14:creationId xmlns:p14="http://schemas.microsoft.com/office/powerpoint/2010/main" val="2600536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07" y="318294"/>
            <a:ext cx="8364956" cy="994172"/>
          </a:xfrm>
        </p:spPr>
        <p:txBody>
          <a:bodyPr vert="horz" lIns="91440" tIns="45720" rIns="91440" bIns="45720" rtlCol="0" anchor="t">
            <a:normAutofit/>
          </a:bodyPr>
          <a:lstStyle/>
          <a:p>
            <a:r>
              <a:rPr lang="en-US" sz="3600" b="1" dirty="0" smtClean="0">
                <a:solidFill>
                  <a:srgbClr val="0070C0"/>
                </a:solidFill>
                <a:latin typeface="Arial" panose="020B0604020202020204" pitchFamily="34" charset="0"/>
                <a:cs typeface="Arial" panose="020B0604020202020204" pitchFamily="34" charset="0"/>
              </a:rPr>
              <a:t>2. Funding End Dates</a:t>
            </a:r>
            <a:endParaRPr lang="en-US"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4324" y="3957638"/>
            <a:ext cx="8244639" cy="3945334"/>
          </a:xfrm>
        </p:spPr>
        <p:txBody>
          <a:bodyPr>
            <a:normAutofit/>
          </a:bodyPr>
          <a:lstStyle/>
          <a:p>
            <a:r>
              <a:rPr lang="en-US" dirty="0" smtClean="0"/>
              <a:t>When </a:t>
            </a:r>
            <a:r>
              <a:rPr lang="en-US" dirty="0"/>
              <a:t>one or more of the funding lines have expired funding end </a:t>
            </a:r>
            <a:r>
              <a:rPr lang="en-US" dirty="0" smtClean="0"/>
              <a:t>dates, </a:t>
            </a:r>
            <a:r>
              <a:rPr lang="en-US" dirty="0"/>
              <a:t>the </a:t>
            </a:r>
            <a:r>
              <a:rPr lang="en-US" b="1" dirty="0">
                <a:solidFill>
                  <a:srgbClr val="FF0000"/>
                </a:solidFill>
              </a:rPr>
              <a:t>suspense FAU </a:t>
            </a:r>
            <a:r>
              <a:rPr lang="en-US" dirty="0"/>
              <a:t>(BF10002) is </a:t>
            </a:r>
            <a:r>
              <a:rPr lang="en-US" dirty="0" smtClean="0"/>
              <a:t>used, </a:t>
            </a:r>
            <a:r>
              <a:rPr lang="en-US" dirty="0"/>
              <a:t>as opposed to the position or department level funding. </a:t>
            </a:r>
            <a:endParaRPr lang="en-US" dirty="0" smtClean="0"/>
          </a:p>
          <a:p>
            <a:r>
              <a:rPr lang="en-US" dirty="0" smtClean="0"/>
              <a:t>This </a:t>
            </a:r>
            <a:r>
              <a:rPr lang="en-US" dirty="0"/>
              <a:t>causes the departments to not see the expenses when they run DOPE report using their Accounts. </a:t>
            </a:r>
          </a:p>
        </p:txBody>
      </p:sp>
      <p:sp>
        <p:nvSpPr>
          <p:cNvPr id="4" name="TextBox 3"/>
          <p:cNvSpPr txBox="1"/>
          <p:nvPr/>
        </p:nvSpPr>
        <p:spPr>
          <a:xfrm>
            <a:off x="3618418" y="1432124"/>
            <a:ext cx="4767846" cy="1815882"/>
          </a:xfrm>
          <a:prstGeom prst="rect">
            <a:avLst/>
          </a:prstGeom>
          <a:noFill/>
        </p:spPr>
        <p:txBody>
          <a:bodyPr wrap="square" rtlCol="0">
            <a:spAutoFit/>
          </a:bodyPr>
          <a:lstStyle/>
          <a:p>
            <a:r>
              <a:rPr lang="en-US" sz="2800" b="1" dirty="0" smtClean="0"/>
              <a:t>Please monitor your Funding End Dates that have expiration dates. Update or Extend as </a:t>
            </a:r>
            <a:r>
              <a:rPr lang="en-US" sz="2800" b="1" dirty="0" smtClean="0"/>
              <a:t>needed.</a:t>
            </a:r>
            <a:endParaRPr lang="en-US" sz="2800" b="1" dirty="0"/>
          </a:p>
        </p:txBody>
      </p:sp>
      <p:pic>
        <p:nvPicPr>
          <p:cNvPr id="6" name="Picture 5" descr="Expiration clipart - Clip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690" y="1432124"/>
            <a:ext cx="1841043" cy="1968500"/>
          </a:xfrm>
          <a:prstGeom prst="rect">
            <a:avLst/>
          </a:prstGeom>
        </p:spPr>
      </p:pic>
      <p:pic>
        <p:nvPicPr>
          <p:cNvPr id="7" name="Picture 6" descr="Glass Magnifying Zoom · Free vector graphic on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2511" y="1312466"/>
            <a:ext cx="1703208" cy="1772444"/>
          </a:xfrm>
          <a:prstGeom prst="rect">
            <a:avLst/>
          </a:prstGeom>
        </p:spPr>
      </p:pic>
    </p:spTree>
    <p:custDataLst>
      <p:tags r:id="rId1"/>
    </p:custDataLst>
    <p:extLst>
      <p:ext uri="{BB962C8B-B14F-4D97-AF65-F5344CB8AC3E}">
        <p14:creationId xmlns:p14="http://schemas.microsoft.com/office/powerpoint/2010/main" val="4124012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07" y="318294"/>
            <a:ext cx="8364956" cy="994172"/>
          </a:xfrm>
        </p:spPr>
        <p:txBody>
          <a:bodyPr vert="horz" lIns="91440" tIns="45720" rIns="91440" bIns="45720" rtlCol="0" anchor="t">
            <a:normAutofit fontScale="90000"/>
          </a:bodyPr>
          <a:lstStyle/>
          <a:p>
            <a:r>
              <a:rPr lang="en-US" sz="3600" b="1" dirty="0">
                <a:solidFill>
                  <a:srgbClr val="0070C0"/>
                </a:solidFill>
                <a:latin typeface="Arial" panose="020B0604020202020204" pitchFamily="34" charset="0"/>
                <a:cs typeface="Arial" panose="020B0604020202020204" pitchFamily="34" charset="0"/>
              </a:rPr>
              <a:t>November &amp; December Direct Retro Due Dates</a:t>
            </a:r>
          </a:p>
        </p:txBody>
      </p:sp>
      <p:sp>
        <p:nvSpPr>
          <p:cNvPr id="3" name="Content Placeholder 2"/>
          <p:cNvSpPr>
            <a:spLocks noGrp="1"/>
          </p:cNvSpPr>
          <p:nvPr>
            <p:ph idx="1"/>
          </p:nvPr>
        </p:nvSpPr>
        <p:spPr>
          <a:xfrm>
            <a:off x="504324" y="1729562"/>
            <a:ext cx="8244639" cy="3263504"/>
          </a:xfrm>
        </p:spPr>
        <p:txBody>
          <a:bodyPr>
            <a:normAutofit fontScale="85000" lnSpcReduction="20000"/>
          </a:bodyPr>
          <a:lstStyle/>
          <a:p>
            <a:pPr marL="0" indent="0">
              <a:spcAft>
                <a:spcPts val="900"/>
              </a:spcAft>
              <a:buNone/>
            </a:pPr>
            <a:r>
              <a:rPr lang="en-US" sz="2700" dirty="0"/>
              <a:t>There will only be two Direct Retro batches processed in November and two processed in December due to the upcoming holidays and campus breaks. </a:t>
            </a:r>
          </a:p>
          <a:p>
            <a:pPr marL="0" indent="0">
              <a:spcAft>
                <a:spcPts val="900"/>
              </a:spcAft>
              <a:buNone/>
            </a:pPr>
            <a:r>
              <a:rPr lang="en-US" sz="2700" b="1" dirty="0"/>
              <a:t>Direct </a:t>
            </a:r>
            <a:r>
              <a:rPr lang="en-US" sz="2700" b="1" dirty="0" err="1"/>
              <a:t>Retros</a:t>
            </a:r>
            <a:r>
              <a:rPr lang="en-US" sz="2700" b="1" dirty="0"/>
              <a:t> must be approved by 5pm on the following dates:</a:t>
            </a:r>
          </a:p>
          <a:p>
            <a:pPr>
              <a:spcAft>
                <a:spcPts val="450"/>
              </a:spcAft>
            </a:pPr>
            <a:r>
              <a:rPr lang="en-US" b="1" dirty="0"/>
              <a:t>11/6</a:t>
            </a:r>
          </a:p>
          <a:p>
            <a:pPr>
              <a:spcBef>
                <a:spcPts val="900"/>
              </a:spcBef>
              <a:spcAft>
                <a:spcPts val="450"/>
              </a:spcAft>
            </a:pPr>
            <a:r>
              <a:rPr lang="en-US" b="1" dirty="0"/>
              <a:t>11/13</a:t>
            </a:r>
          </a:p>
          <a:p>
            <a:pPr>
              <a:spcBef>
                <a:spcPts val="900"/>
              </a:spcBef>
              <a:spcAft>
                <a:spcPts val="450"/>
              </a:spcAft>
            </a:pPr>
            <a:r>
              <a:rPr lang="en-US" b="1" dirty="0"/>
              <a:t>12/7</a:t>
            </a:r>
          </a:p>
          <a:p>
            <a:pPr>
              <a:spcBef>
                <a:spcPts val="900"/>
              </a:spcBef>
              <a:spcAft>
                <a:spcPts val="450"/>
              </a:spcAft>
            </a:pPr>
            <a:r>
              <a:rPr lang="en-US" b="1" dirty="0"/>
              <a:t>12/9</a:t>
            </a:r>
          </a:p>
        </p:txBody>
      </p:sp>
    </p:spTree>
    <p:custDataLst>
      <p:tags r:id="rId1"/>
    </p:custDataLst>
    <p:extLst>
      <p:ext uri="{BB962C8B-B14F-4D97-AF65-F5344CB8AC3E}">
        <p14:creationId xmlns:p14="http://schemas.microsoft.com/office/powerpoint/2010/main" val="1487907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61" y="238621"/>
            <a:ext cx="7886700" cy="994172"/>
          </a:xfrm>
        </p:spPr>
        <p:txBody>
          <a:bodyPr vert="horz" lIns="91440" tIns="45720" rIns="91440" bIns="45720" rtlCol="0" anchor="t">
            <a:normAutofit fontScale="90000"/>
          </a:bodyPr>
          <a:lstStyle/>
          <a:p>
            <a:r>
              <a:rPr lang="en-US" sz="3600" b="1" dirty="0">
                <a:solidFill>
                  <a:srgbClr val="0070C0"/>
                </a:solidFill>
                <a:latin typeface="Arial" panose="020B0604020202020204" pitchFamily="34" charset="0"/>
                <a:cs typeface="Arial" panose="020B0604020202020204" pitchFamily="34" charset="0"/>
              </a:rPr>
              <a:t>November 2020   UCPath GL Processing Calendar</a:t>
            </a:r>
            <a:br>
              <a:rPr lang="en-US" sz="3600" b="1" dirty="0">
                <a:solidFill>
                  <a:srgbClr val="0070C0"/>
                </a:solidFill>
                <a:latin typeface="Arial" panose="020B0604020202020204" pitchFamily="34" charset="0"/>
                <a:cs typeface="Arial" panose="020B0604020202020204" pitchFamily="34" charset="0"/>
              </a:rPr>
            </a:br>
            <a:endParaRPr lang="en-US" sz="3600" b="1" dirty="0">
              <a:solidFill>
                <a:srgbClr val="0070C0"/>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56485874"/>
              </p:ext>
            </p:extLst>
          </p:nvPr>
        </p:nvGraphicFramePr>
        <p:xfrm>
          <a:off x="383062" y="1358900"/>
          <a:ext cx="7886699" cy="4249681"/>
        </p:xfrm>
        <a:graphic>
          <a:graphicData uri="http://schemas.openxmlformats.org/drawingml/2006/table">
            <a:tbl>
              <a:tblPr firstRow="1" bandRow="1">
                <a:tableStyleId>{5C22544A-7EE6-4342-B048-85BDC9FD1C3A}</a:tableStyleId>
              </a:tblPr>
              <a:tblGrid>
                <a:gridCol w="1025674">
                  <a:extLst>
                    <a:ext uri="{9D8B030D-6E8A-4147-A177-3AD203B41FA5}">
                      <a16:colId xmlns:a16="http://schemas.microsoft.com/office/drawing/2014/main" val="3216714609"/>
                    </a:ext>
                  </a:extLst>
                </a:gridCol>
                <a:gridCol w="1281104">
                  <a:extLst>
                    <a:ext uri="{9D8B030D-6E8A-4147-A177-3AD203B41FA5}">
                      <a16:colId xmlns:a16="http://schemas.microsoft.com/office/drawing/2014/main" val="2434416216"/>
                    </a:ext>
                  </a:extLst>
                </a:gridCol>
                <a:gridCol w="1281104">
                  <a:extLst>
                    <a:ext uri="{9D8B030D-6E8A-4147-A177-3AD203B41FA5}">
                      <a16:colId xmlns:a16="http://schemas.microsoft.com/office/drawing/2014/main" val="2365787922"/>
                    </a:ext>
                  </a:extLst>
                </a:gridCol>
                <a:gridCol w="1122153">
                  <a:extLst>
                    <a:ext uri="{9D8B030D-6E8A-4147-A177-3AD203B41FA5}">
                      <a16:colId xmlns:a16="http://schemas.microsoft.com/office/drawing/2014/main" val="2107448357"/>
                    </a:ext>
                  </a:extLst>
                </a:gridCol>
                <a:gridCol w="1113454">
                  <a:extLst>
                    <a:ext uri="{9D8B030D-6E8A-4147-A177-3AD203B41FA5}">
                      <a16:colId xmlns:a16="http://schemas.microsoft.com/office/drawing/2014/main" val="2099714083"/>
                    </a:ext>
                  </a:extLst>
                </a:gridCol>
                <a:gridCol w="1143343">
                  <a:extLst>
                    <a:ext uri="{9D8B030D-6E8A-4147-A177-3AD203B41FA5}">
                      <a16:colId xmlns:a16="http://schemas.microsoft.com/office/drawing/2014/main" val="726854324"/>
                    </a:ext>
                  </a:extLst>
                </a:gridCol>
                <a:gridCol w="919867">
                  <a:extLst>
                    <a:ext uri="{9D8B030D-6E8A-4147-A177-3AD203B41FA5}">
                      <a16:colId xmlns:a16="http://schemas.microsoft.com/office/drawing/2014/main" val="3963834856"/>
                    </a:ext>
                  </a:extLst>
                </a:gridCol>
              </a:tblGrid>
              <a:tr h="92201">
                <a:tc>
                  <a:txBody>
                    <a:bodyPr/>
                    <a:lstStyle/>
                    <a:p>
                      <a:pPr marL="0" marR="0" algn="ctr">
                        <a:spcBef>
                          <a:spcPts val="200"/>
                        </a:spcBef>
                        <a:spcAft>
                          <a:spcPts val="200"/>
                        </a:spcAft>
                      </a:pPr>
                      <a:r>
                        <a:rPr lang="en-US" sz="500">
                          <a:effectLst/>
                        </a:rPr>
                        <a:t>Sunday</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ctr">
                        <a:spcBef>
                          <a:spcPts val="200"/>
                        </a:spcBef>
                        <a:spcAft>
                          <a:spcPts val="200"/>
                        </a:spcAft>
                      </a:pPr>
                      <a:r>
                        <a:rPr lang="en-US" sz="500">
                          <a:effectLst/>
                        </a:rPr>
                        <a:t>Monday</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ctr">
                        <a:spcBef>
                          <a:spcPts val="200"/>
                        </a:spcBef>
                        <a:spcAft>
                          <a:spcPts val="200"/>
                        </a:spcAft>
                      </a:pPr>
                      <a:r>
                        <a:rPr lang="en-US" sz="500">
                          <a:effectLst/>
                        </a:rPr>
                        <a:t>Tuesday</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ctr">
                        <a:spcBef>
                          <a:spcPts val="200"/>
                        </a:spcBef>
                        <a:spcAft>
                          <a:spcPts val="200"/>
                        </a:spcAft>
                      </a:pPr>
                      <a:r>
                        <a:rPr lang="en-US" sz="500">
                          <a:effectLst/>
                        </a:rPr>
                        <a:t>Wednesday</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ctr">
                        <a:spcBef>
                          <a:spcPts val="200"/>
                        </a:spcBef>
                        <a:spcAft>
                          <a:spcPts val="200"/>
                        </a:spcAft>
                      </a:pPr>
                      <a:r>
                        <a:rPr lang="en-US" sz="500">
                          <a:effectLst/>
                        </a:rPr>
                        <a:t>Thursday</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ctr">
                        <a:spcBef>
                          <a:spcPts val="200"/>
                        </a:spcBef>
                        <a:spcAft>
                          <a:spcPts val="200"/>
                        </a:spcAft>
                      </a:pPr>
                      <a:r>
                        <a:rPr lang="en-US" sz="500">
                          <a:effectLst/>
                        </a:rPr>
                        <a:t>Friday</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ctr">
                        <a:spcBef>
                          <a:spcPts val="200"/>
                        </a:spcBef>
                        <a:spcAft>
                          <a:spcPts val="200"/>
                        </a:spcAft>
                      </a:pPr>
                      <a:r>
                        <a:rPr lang="en-US" sz="500">
                          <a:effectLst/>
                        </a:rPr>
                        <a:t>Saturday</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extLst>
                  <a:ext uri="{0D108BD9-81ED-4DB2-BD59-A6C34878D82A}">
                    <a16:rowId xmlns:a16="http://schemas.microsoft.com/office/drawing/2014/main" val="3192438557"/>
                  </a:ext>
                </a:extLst>
              </a:tr>
              <a:tr h="92201">
                <a:tc>
                  <a:txBody>
                    <a:bodyPr/>
                    <a:lstStyle/>
                    <a:p>
                      <a:pPr marL="0" marR="0" algn="r">
                        <a:spcBef>
                          <a:spcPts val="200"/>
                        </a:spcBef>
                        <a:spcAft>
                          <a:spcPts val="200"/>
                        </a:spcAft>
                      </a:pPr>
                      <a:r>
                        <a:rPr lang="en-US" sz="500">
                          <a:effectLst/>
                        </a:rPr>
                        <a:t>1</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500" dirty="0">
                          <a:effectLst/>
                        </a:rPr>
                        <a:t>2</a:t>
                      </a:r>
                      <a:endParaRPr lang="en-US"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500">
                          <a:effectLst/>
                        </a:rPr>
                        <a:t>3</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500">
                          <a:effectLst/>
                        </a:rPr>
                        <a:t>4</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500">
                          <a:effectLst/>
                        </a:rPr>
                        <a:t>5</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500" dirty="0">
                          <a:effectLst/>
                        </a:rPr>
                        <a:t>6</a:t>
                      </a:r>
                      <a:endParaRPr lang="en-US"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500">
                          <a:effectLst/>
                        </a:rPr>
                        <a:t>7</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extLst>
                  <a:ext uri="{0D108BD9-81ED-4DB2-BD59-A6C34878D82A}">
                    <a16:rowId xmlns:a16="http://schemas.microsoft.com/office/drawing/2014/main" val="823448312"/>
                  </a:ext>
                </a:extLst>
              </a:tr>
              <a:tr h="719130">
                <a:tc>
                  <a:txBody>
                    <a:bodyPr/>
                    <a:lstStyle/>
                    <a:p>
                      <a:pPr marL="0" marR="0">
                        <a:spcBef>
                          <a:spcPts val="200"/>
                        </a:spcBef>
                        <a:spcAft>
                          <a:spcPts val="200"/>
                        </a:spcAft>
                      </a:pPr>
                      <a:r>
                        <a:rPr lang="en-US" sz="500" dirty="0">
                          <a:effectLst/>
                        </a:rPr>
                        <a:t> </a:t>
                      </a:r>
                      <a:endParaRPr lang="en-US"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spcBef>
                          <a:spcPts val="200"/>
                        </a:spcBef>
                        <a:spcAft>
                          <a:spcPts val="200"/>
                        </a:spcAft>
                      </a:pPr>
                      <a:r>
                        <a:rPr lang="en-US" sz="600" dirty="0">
                          <a:effectLst/>
                        </a:rPr>
                        <a:t>Off-Cycle GL Confirm</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spcBef>
                          <a:spcPts val="200"/>
                        </a:spcBef>
                        <a:spcAft>
                          <a:spcPts val="200"/>
                        </a:spcAft>
                      </a:pPr>
                      <a:r>
                        <a:rPr lang="en-US" sz="600" dirty="0">
                          <a:effectLst/>
                        </a:rPr>
                        <a:t>BW On-Cycle Pay Confirm (201031B1XL)</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spcBef>
                          <a:spcPts val="200"/>
                        </a:spcBef>
                        <a:spcAft>
                          <a:spcPts val="200"/>
                        </a:spcAft>
                      </a:pPr>
                      <a:r>
                        <a:rPr lang="en-US" sz="600" dirty="0">
                          <a:effectLst/>
                        </a:rPr>
                        <a:t>BW On-Cycle GL Confirm (201031B1XL)</a:t>
                      </a:r>
                    </a:p>
                    <a:p>
                      <a:pPr marL="0" marR="0">
                        <a:spcBef>
                          <a:spcPts val="200"/>
                        </a:spcBef>
                        <a:spcAft>
                          <a:spcPts val="200"/>
                        </a:spcAft>
                      </a:pPr>
                      <a:r>
                        <a:rPr lang="en-US" sz="600" dirty="0">
                          <a:effectLst/>
                        </a:rPr>
                        <a:t>BW On-Cycle Pay Confirm (201031B1X)</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spcBef>
                          <a:spcPts val="200"/>
                        </a:spcBef>
                        <a:spcAft>
                          <a:spcPts val="200"/>
                        </a:spcAft>
                      </a:pPr>
                      <a:r>
                        <a:rPr lang="en-US" sz="600" dirty="0">
                          <a:effectLst/>
                        </a:rPr>
                        <a:t>BW On-Cycle GL Confirm (201031B1X)</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spcBef>
                          <a:spcPts val="200"/>
                        </a:spcBef>
                        <a:spcAft>
                          <a:spcPts val="200"/>
                        </a:spcAft>
                      </a:pPr>
                      <a:r>
                        <a:rPr lang="en-US" sz="600" dirty="0">
                          <a:effectLst/>
                        </a:rPr>
                        <a:t>BW On-Cycle GL Confirm – Summary (201031B1X)</a:t>
                      </a:r>
                    </a:p>
                  </a:txBody>
                  <a:tcPr marL="36076" marR="36076" marT="0" marB="0"/>
                </a:tc>
                <a:tc>
                  <a:txBody>
                    <a:bodyPr/>
                    <a:lstStyle/>
                    <a:p>
                      <a:pPr marL="0" marR="0">
                        <a:spcBef>
                          <a:spcPts val="200"/>
                        </a:spcBef>
                        <a:spcAft>
                          <a:spcPts val="200"/>
                        </a:spcAft>
                      </a:pPr>
                      <a:r>
                        <a:rPr lang="en-US" sz="500" dirty="0">
                          <a:effectLst/>
                        </a:rPr>
                        <a:t> </a:t>
                      </a:r>
                      <a:endParaRPr lang="en-US"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extLst>
                  <a:ext uri="{0D108BD9-81ED-4DB2-BD59-A6C34878D82A}">
                    <a16:rowId xmlns:a16="http://schemas.microsoft.com/office/drawing/2014/main" val="285532849"/>
                  </a:ext>
                </a:extLst>
              </a:tr>
              <a:tr h="112073">
                <a:tc>
                  <a:txBody>
                    <a:bodyPr/>
                    <a:lstStyle/>
                    <a:p>
                      <a:pPr marL="0" marR="0" algn="r">
                        <a:spcBef>
                          <a:spcPts val="200"/>
                        </a:spcBef>
                        <a:spcAft>
                          <a:spcPts val="200"/>
                        </a:spcAft>
                      </a:pPr>
                      <a:r>
                        <a:rPr lang="en-US" sz="500">
                          <a:effectLst/>
                        </a:rPr>
                        <a:t>8</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600" dirty="0">
                          <a:effectLst/>
                        </a:rPr>
                        <a:t>9</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600">
                          <a:effectLst/>
                        </a:rPr>
                        <a:t>10</a:t>
                      </a:r>
                      <a:endParaRPr lang="en-US"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600">
                          <a:effectLst/>
                        </a:rPr>
                        <a:t>11</a:t>
                      </a:r>
                      <a:endParaRPr lang="en-US"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600" dirty="0">
                          <a:effectLst/>
                        </a:rPr>
                        <a:t>12</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600">
                          <a:effectLst/>
                        </a:rPr>
                        <a:t>13</a:t>
                      </a:r>
                      <a:endParaRPr lang="en-US"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600">
                          <a:effectLst/>
                        </a:rPr>
                        <a:t>14</a:t>
                      </a:r>
                      <a:endParaRPr lang="en-US"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extLst>
                  <a:ext uri="{0D108BD9-81ED-4DB2-BD59-A6C34878D82A}">
                    <a16:rowId xmlns:a16="http://schemas.microsoft.com/office/drawing/2014/main" val="1785430932"/>
                  </a:ext>
                </a:extLst>
              </a:tr>
              <a:tr h="691501">
                <a:tc>
                  <a:txBody>
                    <a:bodyPr/>
                    <a:lstStyle/>
                    <a:p>
                      <a:pPr marL="0" marR="0">
                        <a:spcBef>
                          <a:spcPts val="200"/>
                        </a:spcBef>
                        <a:spcAft>
                          <a:spcPts val="200"/>
                        </a:spcAft>
                      </a:pPr>
                      <a:r>
                        <a:rPr lang="en-US" sz="500">
                          <a:effectLst/>
                        </a:rPr>
                        <a:t> </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r>
                        <a:rPr lang="en-US" sz="600" kern="1200" dirty="0">
                          <a:solidFill>
                            <a:schemeClr val="dk1"/>
                          </a:solidFill>
                          <a:effectLst/>
                          <a:latin typeface="+mn-lt"/>
                          <a:ea typeface="+mn-ea"/>
                          <a:cs typeface="+mn-cs"/>
                        </a:rPr>
                        <a:t>BW On-Cycle GL Confirm – Detail (201031B1X) </a:t>
                      </a:r>
                    </a:p>
                  </a:txBody>
                  <a:tcPr marL="36076" marR="36076" marT="0" marB="0">
                    <a:noFill/>
                  </a:tcPr>
                </a:tc>
                <a:tc>
                  <a:txBody>
                    <a:bodyPr/>
                    <a:lstStyle/>
                    <a:p>
                      <a:pPr marL="0" marR="0">
                        <a:spcBef>
                          <a:spcPts val="200"/>
                        </a:spcBef>
                        <a:spcAft>
                          <a:spcPts val="200"/>
                        </a:spcAft>
                      </a:pPr>
                      <a:r>
                        <a:rPr lang="en-US" sz="600" dirty="0">
                          <a:effectLst/>
                        </a:rPr>
                        <a:t> </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spcBef>
                          <a:spcPts val="200"/>
                        </a:spcBef>
                        <a:spcAft>
                          <a:spcPts val="200"/>
                        </a:spcAft>
                      </a:pPr>
                      <a:r>
                        <a:rPr lang="en-US" sz="600" dirty="0">
                          <a:effectLst/>
                          <a:highlight>
                            <a:srgbClr val="FFFF00"/>
                          </a:highlight>
                        </a:rPr>
                        <a:t> </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spcBef>
                          <a:spcPts val="200"/>
                        </a:spcBef>
                        <a:spcAft>
                          <a:spcPts val="200"/>
                        </a:spcAft>
                      </a:pPr>
                      <a:r>
                        <a:rPr lang="en-US" sz="600" dirty="0">
                          <a:effectLst/>
                        </a:rPr>
                        <a:t>MO Off-Cycle Pay Confirm (201111M0Y)</a:t>
                      </a:r>
                    </a:p>
                  </a:txBody>
                  <a:tcPr marL="36076" marR="36076" marT="0" marB="0"/>
                </a:tc>
                <a:tc>
                  <a:txBody>
                    <a:bodyPr/>
                    <a:lstStyle/>
                    <a:p>
                      <a:pPr marL="0" marR="0">
                        <a:spcBef>
                          <a:spcPts val="200"/>
                        </a:spcBef>
                        <a:spcAft>
                          <a:spcPts val="200"/>
                        </a:spcAft>
                      </a:pPr>
                      <a:r>
                        <a:rPr lang="en-US" sz="600" dirty="0">
                          <a:effectLst/>
                        </a:rPr>
                        <a:t>MO Off-Cycle GL Confirm (201111M0Y)</a:t>
                      </a:r>
                    </a:p>
                  </a:txBody>
                  <a:tcPr marL="36076" marR="36076" marT="0" marB="0"/>
                </a:tc>
                <a:tc>
                  <a:txBody>
                    <a:bodyPr/>
                    <a:lstStyle/>
                    <a:p>
                      <a:pPr marL="0" marR="0">
                        <a:spcBef>
                          <a:spcPts val="200"/>
                        </a:spcBef>
                        <a:spcAft>
                          <a:spcPts val="200"/>
                        </a:spcAft>
                      </a:pPr>
                      <a:r>
                        <a:rPr lang="en-US" sz="600" dirty="0">
                          <a:effectLst/>
                        </a:rPr>
                        <a:t> </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extLst>
                  <a:ext uri="{0D108BD9-81ED-4DB2-BD59-A6C34878D82A}">
                    <a16:rowId xmlns:a16="http://schemas.microsoft.com/office/drawing/2014/main" val="2021447717"/>
                  </a:ext>
                </a:extLst>
              </a:tr>
              <a:tr h="92201">
                <a:tc>
                  <a:txBody>
                    <a:bodyPr/>
                    <a:lstStyle/>
                    <a:p>
                      <a:pPr marL="0" marR="0" algn="r">
                        <a:spcBef>
                          <a:spcPts val="200"/>
                        </a:spcBef>
                        <a:spcAft>
                          <a:spcPts val="200"/>
                        </a:spcAft>
                      </a:pPr>
                      <a:r>
                        <a:rPr lang="en-US" sz="500">
                          <a:effectLst/>
                        </a:rPr>
                        <a:t>15</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500">
                          <a:effectLst/>
                        </a:rPr>
                        <a:t>16</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500">
                          <a:effectLst/>
                        </a:rPr>
                        <a:t>17</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500" dirty="0">
                          <a:effectLst/>
                        </a:rPr>
                        <a:t>18</a:t>
                      </a:r>
                      <a:endParaRPr lang="en-US"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500" dirty="0">
                          <a:effectLst/>
                        </a:rPr>
                        <a:t>19</a:t>
                      </a:r>
                      <a:endParaRPr lang="en-US"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500" dirty="0">
                          <a:effectLst/>
                        </a:rPr>
                        <a:t>20</a:t>
                      </a:r>
                      <a:endParaRPr lang="en-US"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500" dirty="0">
                          <a:effectLst/>
                        </a:rPr>
                        <a:t>21</a:t>
                      </a:r>
                      <a:endParaRPr lang="en-US"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extLst>
                  <a:ext uri="{0D108BD9-81ED-4DB2-BD59-A6C34878D82A}">
                    <a16:rowId xmlns:a16="http://schemas.microsoft.com/office/drawing/2014/main" val="911933559"/>
                  </a:ext>
                </a:extLst>
              </a:tr>
              <a:tr h="932244">
                <a:tc>
                  <a:txBody>
                    <a:bodyPr/>
                    <a:lstStyle/>
                    <a:p>
                      <a:pPr marL="0" marR="0">
                        <a:spcBef>
                          <a:spcPts val="200"/>
                        </a:spcBef>
                        <a:spcAft>
                          <a:spcPts val="200"/>
                        </a:spcAft>
                      </a:pPr>
                      <a:r>
                        <a:rPr lang="en-US" sz="500">
                          <a:effectLst/>
                        </a:rPr>
                        <a:t> </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spcBef>
                          <a:spcPts val="200"/>
                        </a:spcBef>
                        <a:spcAft>
                          <a:spcPts val="0"/>
                        </a:spcAft>
                      </a:pPr>
                      <a:endParaRPr lang="en-US" sz="500" dirty="0">
                        <a:effectLst/>
                      </a:endParaRPr>
                    </a:p>
                  </a:txBody>
                  <a:tcPr marL="36076" marR="36076" marT="0" marB="0"/>
                </a:tc>
                <a:tc>
                  <a:txBody>
                    <a:bodyPr/>
                    <a:lstStyle/>
                    <a:p>
                      <a:pPr marL="0" marR="0">
                        <a:spcBef>
                          <a:spcPts val="200"/>
                        </a:spcBef>
                        <a:spcAft>
                          <a:spcPts val="200"/>
                        </a:spcAft>
                      </a:pPr>
                      <a:r>
                        <a:rPr lang="en-US" sz="600">
                          <a:effectLst/>
                        </a:rPr>
                        <a:t>BW On-Cycle Pay Confirm (201114B2XL)</a:t>
                      </a:r>
                    </a:p>
                    <a:p>
                      <a:pPr marL="0" marR="0">
                        <a:spcBef>
                          <a:spcPts val="200"/>
                        </a:spcBef>
                        <a:spcAft>
                          <a:spcPts val="200"/>
                        </a:spcAft>
                      </a:pPr>
                      <a:r>
                        <a:rPr lang="en-US" sz="600">
                          <a:effectLst/>
                        </a:rPr>
                        <a:t>Off-Cycle GL Confirm</a:t>
                      </a:r>
                      <a:endParaRPr lang="en-US"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spcBef>
                          <a:spcPts val="200"/>
                        </a:spcBef>
                        <a:spcAft>
                          <a:spcPts val="200"/>
                        </a:spcAft>
                      </a:pPr>
                      <a:r>
                        <a:rPr lang="en-US" sz="600" dirty="0">
                          <a:effectLst/>
                        </a:rPr>
                        <a:t>BW On-Cycle GL Confirm (201114B2XL)</a:t>
                      </a:r>
                    </a:p>
                    <a:p>
                      <a:pPr marL="0" marR="0">
                        <a:spcBef>
                          <a:spcPts val="200"/>
                        </a:spcBef>
                        <a:spcAft>
                          <a:spcPts val="200"/>
                        </a:spcAft>
                      </a:pPr>
                      <a:r>
                        <a:rPr lang="en-US" sz="600" dirty="0">
                          <a:effectLst/>
                        </a:rPr>
                        <a:t>MO On-Cycle Pay Confirm (201130M0XL)</a:t>
                      </a:r>
                    </a:p>
                    <a:p>
                      <a:pPr marL="0" marR="0">
                        <a:spcBef>
                          <a:spcPts val="200"/>
                        </a:spcBef>
                        <a:spcAft>
                          <a:spcPts val="200"/>
                        </a:spcAft>
                      </a:pPr>
                      <a:r>
                        <a:rPr lang="en-US" sz="600" dirty="0">
                          <a:effectLst/>
                        </a:rPr>
                        <a:t> </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spcBef>
                          <a:spcPts val="200"/>
                        </a:spcBef>
                        <a:spcAft>
                          <a:spcPts val="200"/>
                        </a:spcAft>
                      </a:pPr>
                      <a:r>
                        <a:rPr lang="en-US" sz="600" dirty="0">
                          <a:effectLst/>
                        </a:rPr>
                        <a:t>MO On-Cycle GL Confirm (201130M0XL)</a:t>
                      </a:r>
                    </a:p>
                    <a:p>
                      <a:pPr marL="0" marR="0">
                        <a:spcBef>
                          <a:spcPts val="200"/>
                        </a:spcBef>
                        <a:spcAft>
                          <a:spcPts val="200"/>
                        </a:spcAft>
                      </a:pPr>
                      <a:r>
                        <a:rPr lang="en-US" sz="600" dirty="0">
                          <a:effectLst/>
                        </a:rPr>
                        <a:t>BW On-Cycle Pay Confirm (201114B2X) </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spcBef>
                          <a:spcPts val="200"/>
                        </a:spcBef>
                        <a:spcAft>
                          <a:spcPts val="200"/>
                        </a:spcAft>
                      </a:pPr>
                      <a:r>
                        <a:rPr lang="en-US" sz="600" dirty="0">
                          <a:effectLst/>
                        </a:rPr>
                        <a:t>BW On-Cycle GL Confirm (201114B2X)</a:t>
                      </a:r>
                    </a:p>
                    <a:p>
                      <a:pPr marL="0" marR="0">
                        <a:spcBef>
                          <a:spcPts val="200"/>
                        </a:spcBef>
                        <a:spcAft>
                          <a:spcPts val="200"/>
                        </a:spcAft>
                      </a:pPr>
                      <a:r>
                        <a:rPr lang="en-US" sz="600" dirty="0">
                          <a:effectLst/>
                        </a:rPr>
                        <a:t> </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spcBef>
                          <a:spcPts val="200"/>
                        </a:spcBef>
                        <a:spcAft>
                          <a:spcPts val="200"/>
                        </a:spcAft>
                      </a:pPr>
                      <a:r>
                        <a:rPr lang="en-US" sz="600" b="1" dirty="0">
                          <a:effectLst/>
                        </a:rPr>
                        <a:t>FAU Override Corrections:  </a:t>
                      </a:r>
                      <a:r>
                        <a:rPr lang="en-US" sz="600" b="1" baseline="0" dirty="0">
                          <a:effectLst/>
                        </a:rPr>
                        <a:t>           </a:t>
                      </a:r>
                      <a:r>
                        <a:rPr lang="en-US" sz="600" b="1" dirty="0">
                          <a:effectLst/>
                        </a:rPr>
                        <a:t>Bi-weekly</a:t>
                      </a:r>
                      <a:endParaRPr lang="en-US" sz="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solidFill>
                      <a:schemeClr val="accent2">
                        <a:lumMod val="40000"/>
                        <a:lumOff val="60000"/>
                      </a:schemeClr>
                    </a:solidFill>
                  </a:tcPr>
                </a:tc>
                <a:extLst>
                  <a:ext uri="{0D108BD9-81ED-4DB2-BD59-A6C34878D82A}">
                    <a16:rowId xmlns:a16="http://schemas.microsoft.com/office/drawing/2014/main" val="3915856694"/>
                  </a:ext>
                </a:extLst>
              </a:tr>
              <a:tr h="92201">
                <a:tc>
                  <a:txBody>
                    <a:bodyPr/>
                    <a:lstStyle/>
                    <a:p>
                      <a:pPr marL="0" marR="0" algn="r">
                        <a:spcBef>
                          <a:spcPts val="200"/>
                        </a:spcBef>
                        <a:spcAft>
                          <a:spcPts val="200"/>
                        </a:spcAft>
                      </a:pPr>
                      <a:r>
                        <a:rPr lang="en-US" sz="500">
                          <a:effectLst/>
                        </a:rPr>
                        <a:t>22</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500">
                          <a:effectLst/>
                        </a:rPr>
                        <a:t>23</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500">
                          <a:effectLst/>
                        </a:rPr>
                        <a:t>24</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500">
                          <a:effectLst/>
                        </a:rPr>
                        <a:t>25</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500">
                          <a:effectLst/>
                        </a:rPr>
                        <a:t>26</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500">
                          <a:effectLst/>
                        </a:rPr>
                        <a:t>27</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500" dirty="0">
                          <a:effectLst/>
                        </a:rPr>
                        <a:t>28</a:t>
                      </a:r>
                      <a:endParaRPr lang="en-US"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extLst>
                  <a:ext uri="{0D108BD9-81ED-4DB2-BD59-A6C34878D82A}">
                    <a16:rowId xmlns:a16="http://schemas.microsoft.com/office/drawing/2014/main" val="2057054612"/>
                  </a:ext>
                </a:extLst>
              </a:tr>
              <a:tr h="653754">
                <a:tc>
                  <a:txBody>
                    <a:bodyPr/>
                    <a:lstStyle/>
                    <a:p>
                      <a:pPr marL="0" marR="0">
                        <a:spcBef>
                          <a:spcPts val="200"/>
                        </a:spcBef>
                        <a:spcAft>
                          <a:spcPts val="200"/>
                        </a:spcAft>
                      </a:pPr>
                      <a:r>
                        <a:rPr lang="en-US" sz="600" b="1" dirty="0">
                          <a:effectLst/>
                        </a:rPr>
                        <a:t>FAU Override Corrections:  </a:t>
                      </a:r>
                      <a:r>
                        <a:rPr lang="en-US" sz="600" b="1" baseline="0" dirty="0">
                          <a:effectLst/>
                        </a:rPr>
                        <a:t>           </a:t>
                      </a:r>
                      <a:r>
                        <a:rPr lang="en-US" sz="600" b="1" dirty="0">
                          <a:effectLst/>
                        </a:rPr>
                        <a:t>Bi-weekly</a:t>
                      </a:r>
                      <a:endParaRPr lang="en-US" sz="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solidFill>
                      <a:schemeClr val="accent2">
                        <a:lumMod val="40000"/>
                        <a:lumOff val="60000"/>
                      </a:schemeClr>
                    </a:solidFill>
                  </a:tcPr>
                </a:tc>
                <a:tc>
                  <a:txBody>
                    <a:bodyPr/>
                    <a:lstStyle/>
                    <a:p>
                      <a:pPr marL="0" marR="0">
                        <a:spcBef>
                          <a:spcPts val="200"/>
                        </a:spcBef>
                        <a:spcAft>
                          <a:spcPts val="200"/>
                        </a:spcAft>
                      </a:pPr>
                      <a:r>
                        <a:rPr lang="en-US" sz="600" dirty="0">
                          <a:effectLst/>
                        </a:rPr>
                        <a:t>BW On-Cycle GL Confirm – Summary (201114B2X) </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spcBef>
                          <a:spcPts val="200"/>
                        </a:spcBef>
                        <a:spcAft>
                          <a:spcPts val="200"/>
                        </a:spcAft>
                      </a:pPr>
                      <a:r>
                        <a:rPr lang="en-US" sz="600" dirty="0">
                          <a:effectLst/>
                        </a:rPr>
                        <a:t>BW On-Cycle GL Confirm – Detail (201114B2X) </a:t>
                      </a:r>
                    </a:p>
                    <a:p>
                      <a:pPr marL="0" marR="0">
                        <a:spcBef>
                          <a:spcPts val="200"/>
                        </a:spcBef>
                        <a:spcAft>
                          <a:spcPts val="200"/>
                        </a:spcAft>
                      </a:pPr>
                      <a:r>
                        <a:rPr lang="en-US" sz="600" dirty="0">
                          <a:effectLst/>
                        </a:rPr>
                        <a:t>Off-Cycle GL Confirm</a:t>
                      </a:r>
                    </a:p>
                    <a:p>
                      <a:pPr marL="0" marR="0">
                        <a:spcBef>
                          <a:spcPts val="200"/>
                        </a:spcBef>
                        <a:spcAft>
                          <a:spcPts val="200"/>
                        </a:spcAft>
                      </a:pPr>
                      <a:r>
                        <a:rPr lang="en-US" sz="600" dirty="0">
                          <a:effectLst/>
                        </a:rPr>
                        <a:t> </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spcBef>
                          <a:spcPts val="200"/>
                        </a:spcBef>
                        <a:spcAft>
                          <a:spcPts val="200"/>
                        </a:spcAft>
                      </a:pPr>
                      <a:r>
                        <a:rPr lang="en-US" sz="600" dirty="0">
                          <a:effectLst/>
                        </a:rPr>
                        <a:t>MO On-Cycle Pay Confirm (201130M0X)</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spcBef>
                          <a:spcPts val="200"/>
                        </a:spcBef>
                        <a:spcAft>
                          <a:spcPts val="200"/>
                        </a:spcAft>
                      </a:pPr>
                      <a:r>
                        <a:rPr lang="en-US" sz="600" b="1" dirty="0">
                          <a:solidFill>
                            <a:srgbClr val="7030A0"/>
                          </a:solidFill>
                          <a:effectLst/>
                        </a:rPr>
                        <a:t>Holiday</a:t>
                      </a:r>
                      <a:endParaRPr lang="en-US" sz="6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spcBef>
                          <a:spcPts val="200"/>
                        </a:spcBef>
                        <a:spcAft>
                          <a:spcPts val="200"/>
                        </a:spcAft>
                      </a:pPr>
                      <a:r>
                        <a:rPr lang="en-US" sz="600" b="1" dirty="0">
                          <a:solidFill>
                            <a:srgbClr val="7030A0"/>
                          </a:solidFill>
                          <a:effectLst/>
                        </a:rPr>
                        <a:t>Holiday</a:t>
                      </a:r>
                    </a:p>
                    <a:p>
                      <a:pPr marL="0" marR="0">
                        <a:spcBef>
                          <a:spcPts val="200"/>
                        </a:spcBef>
                        <a:spcAft>
                          <a:spcPts val="200"/>
                        </a:spcAft>
                      </a:pPr>
                      <a:r>
                        <a:rPr lang="en-US" sz="600" b="1" dirty="0">
                          <a:solidFill>
                            <a:srgbClr val="7030A0"/>
                          </a:solidFill>
                          <a:effectLst/>
                        </a:rPr>
                        <a:t> </a:t>
                      </a:r>
                      <a:endParaRPr lang="en-US" sz="6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spcBef>
                          <a:spcPts val="200"/>
                        </a:spcBef>
                        <a:spcAft>
                          <a:spcPts val="200"/>
                        </a:spcAft>
                      </a:pPr>
                      <a:r>
                        <a:rPr lang="en-US" sz="600" b="1" dirty="0">
                          <a:effectLst/>
                        </a:rPr>
                        <a:t>FAU Override Corrections:  </a:t>
                      </a:r>
                      <a:r>
                        <a:rPr lang="en-US" sz="600" b="1" baseline="0" dirty="0">
                          <a:effectLst/>
                        </a:rPr>
                        <a:t>           </a:t>
                      </a:r>
                      <a:r>
                        <a:rPr lang="en-US" sz="600" b="1" dirty="0">
                          <a:effectLst/>
                        </a:rPr>
                        <a:t>Monthly</a:t>
                      </a:r>
                      <a:endParaRPr lang="en-US" sz="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solidFill>
                      <a:schemeClr val="accent2">
                        <a:lumMod val="40000"/>
                        <a:lumOff val="60000"/>
                      </a:schemeClr>
                    </a:solidFill>
                  </a:tcPr>
                </a:tc>
                <a:extLst>
                  <a:ext uri="{0D108BD9-81ED-4DB2-BD59-A6C34878D82A}">
                    <a16:rowId xmlns:a16="http://schemas.microsoft.com/office/drawing/2014/main" val="2027981737"/>
                  </a:ext>
                </a:extLst>
              </a:tr>
              <a:tr h="92201">
                <a:tc>
                  <a:txBody>
                    <a:bodyPr/>
                    <a:lstStyle/>
                    <a:p>
                      <a:pPr marL="0" marR="0" algn="r">
                        <a:spcBef>
                          <a:spcPts val="200"/>
                        </a:spcBef>
                        <a:spcAft>
                          <a:spcPts val="200"/>
                        </a:spcAft>
                      </a:pPr>
                      <a:r>
                        <a:rPr lang="en-US" sz="500" dirty="0">
                          <a:effectLst/>
                        </a:rPr>
                        <a:t>28</a:t>
                      </a:r>
                      <a:endParaRPr lang="en-US"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r>
                        <a:rPr lang="en-US" sz="500">
                          <a:effectLst/>
                        </a:rPr>
                        <a:t>30</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lgn="r">
                        <a:spcBef>
                          <a:spcPts val="200"/>
                        </a:spcBef>
                        <a:spcAft>
                          <a:spcPts val="200"/>
                        </a:spcAft>
                      </a:pPr>
                      <a:endParaRPr lang="en-US" sz="500">
                        <a:solidFill>
                          <a:srgbClr val="595959"/>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36076" marR="36076" marT="0" marB="0"/>
                </a:tc>
                <a:tc>
                  <a:txBody>
                    <a:bodyPr/>
                    <a:lstStyle/>
                    <a:p>
                      <a:pPr marL="0" marR="0" algn="r">
                        <a:spcBef>
                          <a:spcPts val="200"/>
                        </a:spcBef>
                        <a:spcAft>
                          <a:spcPts val="200"/>
                        </a:spcAft>
                      </a:pPr>
                      <a:endParaRPr lang="en-US" sz="500">
                        <a:solidFill>
                          <a:srgbClr val="595959"/>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36076" marR="36076" marT="0" marB="0"/>
                </a:tc>
                <a:tc>
                  <a:txBody>
                    <a:bodyPr/>
                    <a:lstStyle/>
                    <a:p>
                      <a:pPr marL="0" marR="0" algn="r">
                        <a:spcBef>
                          <a:spcPts val="200"/>
                        </a:spcBef>
                        <a:spcAft>
                          <a:spcPts val="200"/>
                        </a:spcAft>
                      </a:pPr>
                      <a:endParaRPr lang="en-US" sz="500">
                        <a:solidFill>
                          <a:srgbClr val="595959"/>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36076" marR="36076" marT="0" marB="0"/>
                </a:tc>
                <a:tc>
                  <a:txBody>
                    <a:bodyPr/>
                    <a:lstStyle/>
                    <a:p>
                      <a:pPr marL="0" marR="0" algn="r">
                        <a:spcBef>
                          <a:spcPts val="200"/>
                        </a:spcBef>
                        <a:spcAft>
                          <a:spcPts val="200"/>
                        </a:spcAft>
                      </a:pPr>
                      <a:endParaRPr lang="en-US" sz="500">
                        <a:solidFill>
                          <a:srgbClr val="595959"/>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36076" marR="36076" marT="0" marB="0"/>
                </a:tc>
                <a:tc>
                  <a:txBody>
                    <a:bodyPr/>
                    <a:lstStyle/>
                    <a:p>
                      <a:pPr marL="0" marR="0" algn="r">
                        <a:spcBef>
                          <a:spcPts val="200"/>
                        </a:spcBef>
                        <a:spcAft>
                          <a:spcPts val="200"/>
                        </a:spcAft>
                      </a:pPr>
                      <a:endParaRPr lang="en-US" sz="500">
                        <a:solidFill>
                          <a:srgbClr val="595959"/>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36076" marR="36076" marT="0" marB="0"/>
                </a:tc>
                <a:extLst>
                  <a:ext uri="{0D108BD9-81ED-4DB2-BD59-A6C34878D82A}">
                    <a16:rowId xmlns:a16="http://schemas.microsoft.com/office/drawing/2014/main" val="301131670"/>
                  </a:ext>
                </a:extLst>
              </a:tr>
              <a:tr h="679974">
                <a:tc>
                  <a:txBody>
                    <a:bodyPr/>
                    <a:lstStyle/>
                    <a:p>
                      <a:pPr marL="0" marR="0">
                        <a:spcBef>
                          <a:spcPts val="200"/>
                        </a:spcBef>
                        <a:spcAft>
                          <a:spcPts val="200"/>
                        </a:spcAft>
                      </a:pPr>
                      <a:r>
                        <a:rPr lang="en-US" sz="600" b="1" dirty="0">
                          <a:effectLst/>
                        </a:rPr>
                        <a:t>FAU Override Corrections:  </a:t>
                      </a:r>
                      <a:r>
                        <a:rPr lang="en-US" sz="600" b="1" baseline="0" dirty="0">
                          <a:effectLst/>
                        </a:rPr>
                        <a:t>           </a:t>
                      </a:r>
                      <a:r>
                        <a:rPr lang="en-US" sz="600" b="1" dirty="0">
                          <a:effectLst/>
                        </a:rPr>
                        <a:t>Monthly</a:t>
                      </a:r>
                      <a:endParaRPr lang="en-US" sz="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solidFill>
                      <a:schemeClr val="accent2">
                        <a:lumMod val="40000"/>
                        <a:lumOff val="60000"/>
                      </a:schemeClr>
                    </a:solidFill>
                  </a:tcPr>
                </a:tc>
                <a:tc>
                  <a:txBody>
                    <a:bodyPr/>
                    <a:lstStyle/>
                    <a:p>
                      <a:pPr marL="0" marR="0">
                        <a:spcBef>
                          <a:spcPts val="200"/>
                        </a:spcBef>
                        <a:spcAft>
                          <a:spcPts val="200"/>
                        </a:spcAft>
                      </a:pPr>
                      <a:r>
                        <a:rPr lang="en-US" sz="500" dirty="0">
                          <a:effectLst/>
                        </a:rPr>
                        <a:t> </a:t>
                      </a:r>
                      <a:r>
                        <a:rPr lang="en-US" sz="600" dirty="0">
                          <a:effectLst/>
                        </a:rPr>
                        <a:t>MO On-Cycle GL Confirm (201130M0X) </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tc>
                <a:tc>
                  <a:txBody>
                    <a:bodyPr/>
                    <a:lstStyle/>
                    <a:p>
                      <a:pPr marL="0" marR="0">
                        <a:spcBef>
                          <a:spcPts val="200"/>
                        </a:spcBef>
                        <a:spcAft>
                          <a:spcPts val="200"/>
                        </a:spcAft>
                      </a:pPr>
                      <a:r>
                        <a:rPr lang="en-US" sz="500" dirty="0">
                          <a:effectLst/>
                        </a:rPr>
                        <a:t> </a:t>
                      </a:r>
                    </a:p>
                    <a:p>
                      <a:pPr marL="0" marR="0">
                        <a:spcBef>
                          <a:spcPts val="200"/>
                        </a:spcBef>
                        <a:spcAft>
                          <a:spcPts val="200"/>
                        </a:spcAft>
                      </a:pPr>
                      <a:r>
                        <a:rPr lang="en-US" sz="500" dirty="0">
                          <a:effectLst/>
                        </a:rPr>
                        <a:t> </a:t>
                      </a:r>
                      <a:endParaRPr lang="en-US"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solidFill>
                      <a:schemeClr val="accent1">
                        <a:lumMod val="40000"/>
                        <a:lumOff val="60000"/>
                      </a:schemeClr>
                    </a:solidFill>
                  </a:tcPr>
                </a:tc>
                <a:tc>
                  <a:txBody>
                    <a:bodyPr/>
                    <a:lstStyle/>
                    <a:p>
                      <a:pPr marL="0" marR="0">
                        <a:spcBef>
                          <a:spcPts val="200"/>
                        </a:spcBef>
                        <a:spcAft>
                          <a:spcPts val="200"/>
                        </a:spcAft>
                      </a:pPr>
                      <a:r>
                        <a:rPr lang="en-US" sz="500" dirty="0">
                          <a:effectLst/>
                        </a:rPr>
                        <a:t> </a:t>
                      </a:r>
                    </a:p>
                    <a:p>
                      <a:pPr marL="0" marR="0">
                        <a:spcBef>
                          <a:spcPts val="200"/>
                        </a:spcBef>
                        <a:spcAft>
                          <a:spcPts val="200"/>
                        </a:spcAft>
                      </a:pPr>
                      <a:r>
                        <a:rPr lang="en-US" sz="500" dirty="0">
                          <a:effectLst/>
                        </a:rPr>
                        <a:t> </a:t>
                      </a:r>
                      <a:endParaRPr lang="en-US"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solidFill>
                      <a:schemeClr val="accent1">
                        <a:lumMod val="40000"/>
                        <a:lumOff val="60000"/>
                      </a:schemeClr>
                    </a:solidFill>
                  </a:tcPr>
                </a:tc>
                <a:tc>
                  <a:txBody>
                    <a:bodyPr/>
                    <a:lstStyle/>
                    <a:p>
                      <a:pPr marL="0" marR="0">
                        <a:spcBef>
                          <a:spcPts val="200"/>
                        </a:spcBef>
                        <a:spcAft>
                          <a:spcPts val="200"/>
                        </a:spcAft>
                      </a:pPr>
                      <a:r>
                        <a:rPr lang="en-US" sz="500" dirty="0">
                          <a:effectLst/>
                        </a:rPr>
                        <a:t> </a:t>
                      </a:r>
                      <a:endParaRPr lang="en-US"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solidFill>
                      <a:schemeClr val="accent1">
                        <a:lumMod val="40000"/>
                        <a:lumOff val="60000"/>
                      </a:schemeClr>
                    </a:solidFill>
                  </a:tcPr>
                </a:tc>
                <a:tc>
                  <a:txBody>
                    <a:bodyPr/>
                    <a:lstStyle/>
                    <a:p>
                      <a:pPr marL="0" marR="0">
                        <a:spcBef>
                          <a:spcPts val="200"/>
                        </a:spcBef>
                        <a:spcAft>
                          <a:spcPts val="200"/>
                        </a:spcAft>
                      </a:pPr>
                      <a:r>
                        <a:rPr lang="en-US" sz="500" dirty="0">
                          <a:effectLst/>
                        </a:rPr>
                        <a:t> </a:t>
                      </a:r>
                      <a:endParaRPr lang="en-US"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solidFill>
                      <a:schemeClr val="accent1">
                        <a:lumMod val="40000"/>
                        <a:lumOff val="60000"/>
                      </a:schemeClr>
                    </a:solidFill>
                  </a:tcPr>
                </a:tc>
                <a:tc>
                  <a:txBody>
                    <a:bodyPr/>
                    <a:lstStyle/>
                    <a:p>
                      <a:pPr marL="0" marR="0">
                        <a:spcBef>
                          <a:spcPts val="200"/>
                        </a:spcBef>
                        <a:spcAft>
                          <a:spcPts val="200"/>
                        </a:spcAft>
                      </a:pPr>
                      <a:r>
                        <a:rPr lang="en-US" sz="500" dirty="0">
                          <a:effectLst/>
                        </a:rPr>
                        <a:t> </a:t>
                      </a:r>
                      <a:endParaRPr lang="en-US"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6" marR="36076" marT="0" marB="0">
                    <a:solidFill>
                      <a:schemeClr val="accent1">
                        <a:lumMod val="40000"/>
                        <a:lumOff val="60000"/>
                      </a:schemeClr>
                    </a:solidFill>
                  </a:tcPr>
                </a:tc>
                <a:extLst>
                  <a:ext uri="{0D108BD9-81ED-4DB2-BD59-A6C34878D82A}">
                    <a16:rowId xmlns:a16="http://schemas.microsoft.com/office/drawing/2014/main" val="2683373162"/>
                  </a:ext>
                </a:extLst>
              </a:tr>
            </a:tbl>
          </a:graphicData>
        </a:graphic>
      </p:graphicFrame>
      <p:sp>
        <p:nvSpPr>
          <p:cNvPr id="6" name="Rectangle 5"/>
          <p:cNvSpPr/>
          <p:nvPr/>
        </p:nvSpPr>
        <p:spPr>
          <a:xfrm>
            <a:off x="2421353" y="2708940"/>
            <a:ext cx="2409256" cy="231257"/>
          </a:xfrm>
          <a:prstGeom prst="rect">
            <a:avLst/>
          </a:prstGeom>
          <a:solidFill>
            <a:srgbClr val="92D050"/>
          </a:solidFill>
          <a:ln>
            <a:solidFill>
              <a:srgbClr val="92D050"/>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spcBef>
                <a:spcPts val="150"/>
              </a:spcBef>
              <a:spcAft>
                <a:spcPts val="150"/>
              </a:spcAft>
            </a:pPr>
            <a:r>
              <a:rPr lang="en-US" sz="105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SCT Batch Run</a:t>
            </a:r>
            <a:endParaRPr lang="en-US" sz="1050" dirty="0">
              <a:solidFill>
                <a:srgbClr val="FF0000"/>
              </a:solidFill>
              <a:ea typeface="Times New Roman" panose="02020603050405020304" pitchFamily="18" charset="0"/>
              <a:cs typeface="Times New Roman" panose="02020603050405020304" pitchFamily="18" charset="0"/>
            </a:endParaRPr>
          </a:p>
        </p:txBody>
      </p:sp>
      <p:sp>
        <p:nvSpPr>
          <p:cNvPr id="7" name="Rectangle 6"/>
          <p:cNvSpPr/>
          <p:nvPr/>
        </p:nvSpPr>
        <p:spPr>
          <a:xfrm>
            <a:off x="1968965" y="3717937"/>
            <a:ext cx="1826142" cy="249868"/>
          </a:xfrm>
          <a:prstGeom prst="rect">
            <a:avLst/>
          </a:prstGeom>
          <a:solidFill>
            <a:srgbClr val="92D050"/>
          </a:solidFill>
          <a:ln>
            <a:solidFill>
              <a:srgbClr val="92D050"/>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spcBef>
                <a:spcPts val="150"/>
              </a:spcBef>
              <a:spcAft>
                <a:spcPts val="150"/>
              </a:spcAft>
            </a:pPr>
            <a:r>
              <a:rPr lang="en-US" sz="105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SCT Batch Run</a:t>
            </a:r>
            <a:endParaRPr lang="en-US" sz="1050" dirty="0">
              <a:solidFill>
                <a:srgbClr val="FF0000"/>
              </a:solidFill>
              <a:ea typeface="Times New Roman" panose="02020603050405020304" pitchFamily="18" charset="0"/>
              <a:cs typeface="Times New Roman" panose="02020603050405020304" pitchFamily="18" charset="0"/>
            </a:endParaRPr>
          </a:p>
        </p:txBody>
      </p:sp>
      <p:sp>
        <p:nvSpPr>
          <p:cNvPr id="8" name="Rectangle 7"/>
          <p:cNvSpPr/>
          <p:nvPr/>
        </p:nvSpPr>
        <p:spPr>
          <a:xfrm>
            <a:off x="4071139" y="3717937"/>
            <a:ext cx="843437" cy="249868"/>
          </a:xfrm>
          <a:prstGeom prst="rect">
            <a:avLst/>
          </a:prstGeom>
          <a:solidFill>
            <a:srgbClr val="92D050"/>
          </a:solidFill>
          <a:ln>
            <a:solidFill>
              <a:srgbClr val="92D050"/>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spcBef>
                <a:spcPts val="150"/>
              </a:spcBef>
              <a:spcAft>
                <a:spcPts val="150"/>
              </a:spcAft>
            </a:pPr>
            <a:r>
              <a:rPr lang="en-US" sz="750" b="1" dirty="0">
                <a:solidFill>
                  <a:srgbClr val="FF0000"/>
                </a:solidFill>
                <a:latin typeface="+mj-lt"/>
                <a:ea typeface="MS PGothic" panose="020B0600070205080204" pitchFamily="34" charset="-128"/>
                <a:cs typeface="Times New Roman" panose="02020603050405020304" pitchFamily="18" charset="0"/>
              </a:rPr>
              <a:t>Processed SCT </a:t>
            </a:r>
            <a:br>
              <a:rPr lang="en-US" sz="750" b="1" dirty="0">
                <a:solidFill>
                  <a:srgbClr val="FF0000"/>
                </a:solidFill>
                <a:latin typeface="+mj-lt"/>
                <a:ea typeface="MS PGothic" panose="020B0600070205080204" pitchFamily="34" charset="-128"/>
                <a:cs typeface="Times New Roman" panose="02020603050405020304" pitchFamily="18" charset="0"/>
              </a:rPr>
            </a:br>
            <a:r>
              <a:rPr lang="en-US" sz="750" b="1" dirty="0">
                <a:solidFill>
                  <a:srgbClr val="FF0000"/>
                </a:solidFill>
                <a:latin typeface="+mj-lt"/>
                <a:ea typeface="MS PGothic" panose="020B0600070205080204" pitchFamily="34" charset="-128"/>
                <a:cs typeface="Times New Roman" panose="02020603050405020304" pitchFamily="18" charset="0"/>
              </a:rPr>
              <a:t>in DDODS *</a:t>
            </a:r>
            <a:endParaRPr lang="en-US" sz="750" dirty="0">
              <a:solidFill>
                <a:srgbClr val="FF0000"/>
              </a:solidFill>
              <a:latin typeface="+mj-lt"/>
              <a:ea typeface="Times New Roman" panose="02020603050405020304" pitchFamily="18" charset="0"/>
              <a:cs typeface="Times New Roman" panose="02020603050405020304" pitchFamily="18" charset="0"/>
            </a:endParaRPr>
          </a:p>
        </p:txBody>
      </p:sp>
      <p:sp>
        <p:nvSpPr>
          <p:cNvPr id="9" name="Rectangle 8"/>
          <p:cNvSpPr/>
          <p:nvPr/>
        </p:nvSpPr>
        <p:spPr>
          <a:xfrm>
            <a:off x="5371854" y="2708940"/>
            <a:ext cx="731770" cy="231257"/>
          </a:xfrm>
          <a:prstGeom prst="rect">
            <a:avLst/>
          </a:prstGeom>
          <a:solidFill>
            <a:srgbClr val="92D050"/>
          </a:solidFill>
          <a:ln>
            <a:solidFill>
              <a:srgbClr val="92D050"/>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spcBef>
                <a:spcPts val="150"/>
              </a:spcBef>
              <a:spcAft>
                <a:spcPts val="150"/>
              </a:spcAft>
            </a:pPr>
            <a:r>
              <a:rPr lang="en-US" sz="750" b="1" dirty="0">
                <a:solidFill>
                  <a:srgbClr val="FF0000"/>
                </a:solidFill>
                <a:latin typeface="+mj-lt"/>
                <a:ea typeface="MS PGothic" panose="020B0600070205080204" pitchFamily="34" charset="-128"/>
                <a:cs typeface="Times New Roman" panose="02020603050405020304" pitchFamily="18" charset="0"/>
              </a:rPr>
              <a:t>Processed SCT </a:t>
            </a:r>
            <a:br>
              <a:rPr lang="en-US" sz="750" b="1" dirty="0">
                <a:solidFill>
                  <a:srgbClr val="FF0000"/>
                </a:solidFill>
                <a:latin typeface="+mj-lt"/>
                <a:ea typeface="MS PGothic" panose="020B0600070205080204" pitchFamily="34" charset="-128"/>
                <a:cs typeface="Times New Roman" panose="02020603050405020304" pitchFamily="18" charset="0"/>
              </a:rPr>
            </a:br>
            <a:r>
              <a:rPr lang="en-US" sz="750" b="1" dirty="0">
                <a:solidFill>
                  <a:srgbClr val="FF0000"/>
                </a:solidFill>
                <a:latin typeface="+mj-lt"/>
                <a:ea typeface="MS PGothic" panose="020B0600070205080204" pitchFamily="34" charset="-128"/>
                <a:cs typeface="Times New Roman" panose="02020603050405020304" pitchFamily="18" charset="0"/>
              </a:rPr>
              <a:t>in DDODS *</a:t>
            </a:r>
            <a:endParaRPr lang="en-US" sz="750" dirty="0">
              <a:solidFill>
                <a:srgbClr val="FF0000"/>
              </a:solidFill>
              <a:latin typeface="+mj-lt"/>
              <a:ea typeface="Times New Roman" panose="02020603050405020304" pitchFamily="18" charset="0"/>
              <a:cs typeface="Times New Roman" panose="02020603050405020304" pitchFamily="18" charset="0"/>
            </a:endParaRPr>
          </a:p>
        </p:txBody>
      </p:sp>
      <p:sp>
        <p:nvSpPr>
          <p:cNvPr id="10" name="Rectangle 9"/>
          <p:cNvSpPr/>
          <p:nvPr/>
        </p:nvSpPr>
        <p:spPr>
          <a:xfrm>
            <a:off x="6401062" y="2708940"/>
            <a:ext cx="839491" cy="294704"/>
          </a:xfrm>
          <a:prstGeom prst="rect">
            <a:avLst/>
          </a:prstGeom>
          <a:solidFill>
            <a:srgbClr val="92D050"/>
          </a:solidFill>
          <a:ln>
            <a:solidFill>
              <a:srgbClr val="92D050"/>
            </a:solidFill>
          </a:ln>
        </p:spPr>
        <p:style>
          <a:lnRef idx="2">
            <a:schemeClr val="accent1"/>
          </a:lnRef>
          <a:fillRef idx="1">
            <a:schemeClr val="lt1"/>
          </a:fillRef>
          <a:effectRef idx="0">
            <a:schemeClr val="accent1"/>
          </a:effectRef>
          <a:fontRef idx="minor">
            <a:schemeClr val="dk1"/>
          </a:fontRef>
        </p:style>
        <p:txBody>
          <a:bodyPr rot="0" spcFirstLastPara="0" vert="horz" wrap="square" lIns="6858" tIns="34290" rIns="6858" bIns="34290" numCol="1" spcCol="0" rtlCol="0" fromWordArt="0" anchor="ctr" anchorCtr="0" forceAA="0" compatLnSpc="1">
            <a:prstTxWarp prst="textNoShape">
              <a:avLst/>
            </a:prstTxWarp>
            <a:noAutofit/>
          </a:bodyPr>
          <a:lstStyle/>
          <a:p>
            <a:pPr>
              <a:spcBef>
                <a:spcPts val="150"/>
              </a:spcBef>
              <a:spcAft>
                <a:spcPts val="150"/>
              </a:spcAft>
            </a:pPr>
            <a:r>
              <a:rPr lang="en-US" sz="825" b="1" dirty="0">
                <a:solidFill>
                  <a:srgbClr val="FF0000"/>
                </a:solidFill>
                <a:latin typeface="+mj-lt"/>
                <a:ea typeface="MS PGothic" panose="020B0600070205080204" pitchFamily="34" charset="-128"/>
                <a:cs typeface="Times New Roman" panose="02020603050405020304" pitchFamily="18" charset="0"/>
              </a:rPr>
              <a:t>SCT Local Approval Due: 5pm</a:t>
            </a:r>
            <a:endParaRPr lang="en-US" sz="825" dirty="0">
              <a:solidFill>
                <a:srgbClr val="FF0000"/>
              </a:solidFill>
              <a:latin typeface="+mj-lt"/>
              <a:ea typeface="Times New Roman" panose="02020603050405020304" pitchFamily="18" charset="0"/>
              <a:cs typeface="Times New Roman" panose="02020603050405020304" pitchFamily="18" charset="0"/>
            </a:endParaRPr>
          </a:p>
        </p:txBody>
      </p:sp>
      <p:sp>
        <p:nvSpPr>
          <p:cNvPr id="11" name="Rectangle 10"/>
          <p:cNvSpPr/>
          <p:nvPr/>
        </p:nvSpPr>
        <p:spPr>
          <a:xfrm>
            <a:off x="6348039" y="1902743"/>
            <a:ext cx="892514" cy="266138"/>
          </a:xfrm>
          <a:prstGeom prst="rect">
            <a:avLst/>
          </a:prstGeom>
          <a:solidFill>
            <a:srgbClr val="92D050"/>
          </a:solidFill>
          <a:ln>
            <a:solidFill>
              <a:srgbClr val="92D050"/>
            </a:solidFill>
          </a:ln>
        </p:spPr>
        <p:style>
          <a:lnRef idx="2">
            <a:schemeClr val="accent1"/>
          </a:lnRef>
          <a:fillRef idx="1">
            <a:schemeClr val="lt1"/>
          </a:fillRef>
          <a:effectRef idx="0">
            <a:schemeClr val="accent1"/>
          </a:effectRef>
          <a:fontRef idx="minor">
            <a:schemeClr val="dk1"/>
          </a:fontRef>
        </p:style>
        <p:txBody>
          <a:bodyPr rot="0" spcFirstLastPara="0" vert="horz" wrap="square" lIns="6858" tIns="34290" rIns="6858" bIns="34290" numCol="1" spcCol="0" rtlCol="0" fromWordArt="0" anchor="ctr" anchorCtr="0" forceAA="0" compatLnSpc="1">
            <a:prstTxWarp prst="textNoShape">
              <a:avLst/>
            </a:prstTxWarp>
            <a:noAutofit/>
          </a:bodyPr>
          <a:lstStyle/>
          <a:p>
            <a:pPr>
              <a:spcBef>
                <a:spcPts val="150"/>
              </a:spcBef>
              <a:spcAft>
                <a:spcPts val="150"/>
              </a:spcAft>
            </a:pPr>
            <a:r>
              <a:rPr lang="en-US" sz="825" b="1" dirty="0">
                <a:solidFill>
                  <a:srgbClr val="FF0000"/>
                </a:solidFill>
                <a:latin typeface="+mj-lt"/>
                <a:ea typeface="MS PGothic" panose="020B0600070205080204" pitchFamily="34" charset="-128"/>
                <a:cs typeface="Times New Roman" panose="02020603050405020304" pitchFamily="18" charset="0"/>
              </a:rPr>
              <a:t>SCT Local Approval Due: 5pm</a:t>
            </a:r>
            <a:endParaRPr lang="en-US" sz="825" dirty="0">
              <a:solidFill>
                <a:srgbClr val="FF0000"/>
              </a:solidFill>
              <a:latin typeface="+mj-lt"/>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2888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nSpc>
                <a:spcPct val="100000"/>
              </a:lnSpc>
            </a:pPr>
            <a:r>
              <a:rPr lang="en-US" sz="4000" b="1" dirty="0" smtClean="0">
                <a:solidFill>
                  <a:srgbClr val="0070C0"/>
                </a:solidFill>
                <a:latin typeface="Arial" panose="020B0604020202020204" pitchFamily="34" charset="0"/>
                <a:cs typeface="Arial" panose="020B0604020202020204" pitchFamily="34" charset="0"/>
              </a:rPr>
              <a:t>Questions?</a:t>
            </a:r>
            <a:endParaRPr lang="en-US" sz="4000" b="1" dirty="0">
              <a:solidFill>
                <a:srgbClr val="0070C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1202" y="2359762"/>
            <a:ext cx="7221595" cy="3030489"/>
          </a:xfrm>
        </p:spPr>
      </p:pic>
    </p:spTree>
    <p:custDataLst>
      <p:tags r:id="rId1"/>
    </p:custDataLst>
    <p:extLst>
      <p:ext uri="{BB962C8B-B14F-4D97-AF65-F5344CB8AC3E}">
        <p14:creationId xmlns:p14="http://schemas.microsoft.com/office/powerpoint/2010/main" val="583957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9437" y="1197512"/>
            <a:ext cx="8227181" cy="4744652"/>
          </a:xfrm>
        </p:spPr>
        <p:txBody>
          <a:bodyPr>
            <a:noAutofit/>
          </a:bodyPr>
          <a:lstStyle/>
          <a:p>
            <a:pPr marL="85725" indent="0">
              <a:buNone/>
            </a:pPr>
            <a:r>
              <a:rPr lang="en-US" b="1" dirty="0">
                <a:solidFill>
                  <a:schemeClr val="accent1">
                    <a:lumMod val="50000"/>
                  </a:schemeClr>
                </a:solidFill>
              </a:rPr>
              <a:t>UCPC Cases Closed </a:t>
            </a:r>
          </a:p>
          <a:p>
            <a:pPr marL="85725"/>
            <a:endParaRPr lang="en-US" sz="700" b="1" dirty="0">
              <a:solidFill>
                <a:schemeClr val="accent1">
                  <a:lumMod val="50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If a case is closed, the individual who opened the case can re-open within 5 days of closure and it will open a new case linked to the closed case and will flag as </a:t>
            </a:r>
            <a:r>
              <a:rPr lang="en-US" sz="2800" dirty="0" smtClean="0">
                <a:latin typeface="Calibri" panose="020F0502020204030204" pitchFamily="34" charset="0"/>
                <a:cs typeface="Calibri" panose="020F0502020204030204" pitchFamily="34" charset="0"/>
              </a:rPr>
              <a:t>escalated.</a:t>
            </a:r>
          </a:p>
          <a:p>
            <a:pPr marL="0" indent="0">
              <a:buNone/>
            </a:pPr>
            <a:endParaRPr lang="en-US" sz="2800" dirty="0">
              <a:latin typeface="Calibri" panose="020F0502020204030204" pitchFamily="34" charset="0"/>
              <a:cs typeface="Calibri" panose="020F0502020204030204" pitchFamily="34" charset="0"/>
            </a:endParaRPr>
          </a:p>
          <a:p>
            <a:pPr marL="0" indent="0">
              <a:buNone/>
            </a:pPr>
            <a:r>
              <a:rPr lang="en-US" b="1" dirty="0" smtClean="0">
                <a:solidFill>
                  <a:schemeClr val="accent1">
                    <a:lumMod val="50000"/>
                  </a:schemeClr>
                </a:solidFill>
              </a:rPr>
              <a:t>Smart HR Template: Additional Pay Tab</a:t>
            </a:r>
          </a:p>
          <a:p>
            <a:pPr marL="457200" indent="-457200"/>
            <a:r>
              <a:rPr lang="en-US" sz="2800" dirty="0" smtClean="0">
                <a:solidFill>
                  <a:schemeClr val="tx1"/>
                </a:solidFill>
              </a:rPr>
              <a:t>The Additional Pay tab has been removed from all applicable Smart HR Templates.</a:t>
            </a:r>
            <a:endParaRPr lang="en-US" sz="2800" dirty="0">
              <a:solidFill>
                <a:schemeClr val="tx1"/>
              </a:solidFill>
            </a:endParaRPr>
          </a:p>
          <a:p>
            <a:pPr marL="285750" indent="-28575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endParaRPr lang="en-US" sz="2800" b="1" dirty="0" smtClean="0">
              <a:solidFill>
                <a:schemeClr val="tx1"/>
              </a:solidFill>
            </a:endParaRPr>
          </a:p>
        </p:txBody>
      </p:sp>
      <p:sp>
        <p:nvSpPr>
          <p:cNvPr id="3" name="Title 2"/>
          <p:cNvSpPr>
            <a:spLocks noGrp="1"/>
          </p:cNvSpPr>
          <p:nvPr>
            <p:ph type="title"/>
          </p:nvPr>
        </p:nvSpPr>
        <p:spPr/>
        <p:txBody>
          <a:bodyPr/>
          <a:lstStyle/>
          <a:p>
            <a:r>
              <a:rPr lang="en-US" dirty="0" smtClean="0"/>
              <a:t>Quick Announcements I</a:t>
            </a:r>
            <a:endParaRPr lang="en-US" dirty="0"/>
          </a:p>
        </p:txBody>
      </p:sp>
    </p:spTree>
    <p:custDataLst>
      <p:tags r:id="rId1"/>
    </p:custDataLst>
    <p:extLst>
      <p:ext uri="{BB962C8B-B14F-4D97-AF65-F5344CB8AC3E}">
        <p14:creationId xmlns:p14="http://schemas.microsoft.com/office/powerpoint/2010/main" val="3446567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3"/>
          </p:nvPr>
        </p:nvSpPr>
        <p:spPr>
          <a:xfrm>
            <a:off x="269407" y="1155619"/>
            <a:ext cx="8614330" cy="5098224"/>
          </a:xfrm>
        </p:spPr>
        <p:txBody>
          <a:bodyPr>
            <a:normAutofit/>
          </a:bodyPr>
          <a:lstStyle/>
          <a:p>
            <a:pPr marL="85725" indent="0">
              <a:buNone/>
            </a:pPr>
            <a:r>
              <a:rPr lang="en-US" sz="3600" b="1" dirty="0">
                <a:solidFill>
                  <a:schemeClr val="accent1">
                    <a:lumMod val="50000"/>
                  </a:schemeClr>
                </a:solidFill>
              </a:rPr>
              <a:t>Transfers due to </a:t>
            </a:r>
            <a:r>
              <a:rPr lang="en-US" sz="3600" b="1" dirty="0" smtClean="0">
                <a:solidFill>
                  <a:schemeClr val="accent1">
                    <a:lumMod val="50000"/>
                  </a:schemeClr>
                </a:solidFill>
              </a:rPr>
              <a:t>Covid-19</a:t>
            </a:r>
            <a:endParaRPr lang="en-US" sz="3600" b="1" dirty="0">
              <a:solidFill>
                <a:schemeClr val="accent1">
                  <a:lumMod val="50000"/>
                </a:schemeClr>
              </a:solidFill>
            </a:endParaRPr>
          </a:p>
          <a:p>
            <a:r>
              <a:rPr lang="en-US" sz="2400" dirty="0" smtClean="0"/>
              <a:t>If you have any employees who are transferring / switching jobs due to COVID-19 reasons – they need to be transferred using an applicable COVID- 19 Reason code on the </a:t>
            </a:r>
            <a:r>
              <a:rPr lang="en-US" sz="2400" dirty="0" err="1" smtClean="0"/>
              <a:t>UC_Transfer</a:t>
            </a:r>
            <a:r>
              <a:rPr lang="en-US" sz="2400" dirty="0" smtClean="0"/>
              <a:t> smart HR Templates</a:t>
            </a:r>
          </a:p>
          <a:p>
            <a:endParaRPr lang="en-US" sz="2000" dirty="0" smtClean="0"/>
          </a:p>
          <a:p>
            <a:endParaRPr lang="en-US" sz="2000" dirty="0"/>
          </a:p>
          <a:p>
            <a:endParaRPr lang="en-US" sz="2000" dirty="0"/>
          </a:p>
        </p:txBody>
      </p:sp>
      <p:sp>
        <p:nvSpPr>
          <p:cNvPr id="6" name="Title 5"/>
          <p:cNvSpPr>
            <a:spLocks noGrp="1"/>
          </p:cNvSpPr>
          <p:nvPr>
            <p:ph type="title"/>
          </p:nvPr>
        </p:nvSpPr>
        <p:spPr/>
        <p:txBody>
          <a:bodyPr/>
          <a:lstStyle/>
          <a:p>
            <a:r>
              <a:rPr lang="en-US" dirty="0" smtClean="0"/>
              <a:t>Quick Announcements II</a:t>
            </a:r>
            <a:endParaRPr lang="en-US" dirty="0"/>
          </a:p>
        </p:txBody>
      </p:sp>
      <p:pic>
        <p:nvPicPr>
          <p:cNvPr id="2" name="Picture 1"/>
          <p:cNvPicPr>
            <a:picLocks noChangeAspect="1"/>
          </p:cNvPicPr>
          <p:nvPr/>
        </p:nvPicPr>
        <p:blipFill>
          <a:blip r:embed="rId3"/>
          <a:stretch>
            <a:fillRect/>
          </a:stretch>
        </p:blipFill>
        <p:spPr>
          <a:xfrm>
            <a:off x="899379" y="3704731"/>
            <a:ext cx="5758362" cy="1406112"/>
          </a:xfrm>
          <a:prstGeom prst="rect">
            <a:avLst/>
          </a:prstGeom>
        </p:spPr>
      </p:pic>
    </p:spTree>
    <p:custDataLst>
      <p:tags r:id="rId1"/>
    </p:custDataLst>
    <p:extLst>
      <p:ext uri="{BB962C8B-B14F-4D97-AF65-F5344CB8AC3E}">
        <p14:creationId xmlns:p14="http://schemas.microsoft.com/office/powerpoint/2010/main" val="1099379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
          </p:nvPr>
        </p:nvSpPr>
        <p:spPr>
          <a:xfrm>
            <a:off x="393192" y="1813560"/>
            <a:ext cx="8019288" cy="1066800"/>
          </a:xfrm>
        </p:spPr>
        <p:txBody>
          <a:bodyPr>
            <a:noAutofit/>
          </a:bodyPr>
          <a:lstStyle/>
          <a:p>
            <a:r>
              <a:rPr lang="en-US" sz="3200" dirty="0">
                <a:solidFill>
                  <a:schemeClr val="accent1">
                    <a:lumMod val="50000"/>
                  </a:schemeClr>
                </a:solidFill>
              </a:rPr>
              <a:t>Biweekly 1 pay cycle deadline for the 12/9 paycheck will be on November 25th, which is adjusted for the Thanksgiving Holiday.</a:t>
            </a:r>
          </a:p>
        </p:txBody>
      </p:sp>
      <p:sp>
        <p:nvSpPr>
          <p:cNvPr id="6" name="Title 5"/>
          <p:cNvSpPr>
            <a:spLocks noGrp="1"/>
          </p:cNvSpPr>
          <p:nvPr>
            <p:ph type="title"/>
          </p:nvPr>
        </p:nvSpPr>
        <p:spPr/>
        <p:txBody>
          <a:bodyPr/>
          <a:lstStyle/>
          <a:p>
            <a:r>
              <a:rPr lang="en-US" dirty="0" smtClean="0"/>
              <a:t>Quick Announcements III</a:t>
            </a:r>
            <a:endParaRPr lang="en-US" dirty="0"/>
          </a:p>
        </p:txBody>
      </p:sp>
      <p:pic>
        <p:nvPicPr>
          <p:cNvPr id="7" name="Picture 6"/>
          <p:cNvPicPr>
            <a:picLocks noChangeAspect="1"/>
          </p:cNvPicPr>
          <p:nvPr/>
        </p:nvPicPr>
        <p:blipFill>
          <a:blip r:embed="rId3"/>
          <a:stretch>
            <a:fillRect/>
          </a:stretch>
        </p:blipFill>
        <p:spPr>
          <a:xfrm>
            <a:off x="114219" y="3619166"/>
            <a:ext cx="8924705" cy="871553"/>
          </a:xfrm>
          <a:prstGeom prst="rect">
            <a:avLst/>
          </a:prstGeom>
          <a:effectLst>
            <a:outerShdw blurRad="50800" dist="38100" dir="8100000" algn="tr" rotWithShape="0">
              <a:prstClr val="black">
                <a:alpha val="40000"/>
              </a:prstClr>
            </a:outerShdw>
          </a:effectLst>
        </p:spPr>
      </p:pic>
    </p:spTree>
    <p:custDataLst>
      <p:tags r:id="rId1"/>
    </p:custDataLst>
    <p:extLst>
      <p:ext uri="{BB962C8B-B14F-4D97-AF65-F5344CB8AC3E}">
        <p14:creationId xmlns:p14="http://schemas.microsoft.com/office/powerpoint/2010/main" val="2915217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a:solidFill>
                  <a:schemeClr val="accent2"/>
                </a:solidFill>
                <a:latin typeface="Arial" panose="020B0604020202020204" pitchFamily="34" charset="0"/>
                <a:cs typeface="Arial" panose="020B0604020202020204" pitchFamily="34" charset="0"/>
              </a:rPr>
              <a:t>Agenda</a:t>
            </a:r>
          </a:p>
        </p:txBody>
      </p:sp>
      <p:sp>
        <p:nvSpPr>
          <p:cNvPr id="3" name="Content Placeholder 2"/>
          <p:cNvSpPr>
            <a:spLocks noGrp="1"/>
          </p:cNvSpPr>
          <p:nvPr>
            <p:ph idx="1"/>
          </p:nvPr>
        </p:nvSpPr>
        <p:spPr>
          <a:xfrm>
            <a:off x="628650" y="1690689"/>
            <a:ext cx="8034087" cy="5032375"/>
          </a:xfrm>
        </p:spPr>
        <p:txBody>
          <a:bodyPr>
            <a:normAutofit/>
          </a:bodyPr>
          <a:lstStyle/>
          <a:p>
            <a:r>
              <a:rPr lang="en-US" sz="4000" b="1" dirty="0" smtClean="0"/>
              <a:t>Approval Workflow</a:t>
            </a:r>
          </a:p>
          <a:p>
            <a:pPr lvl="1"/>
            <a:r>
              <a:rPr lang="en-US" sz="3600" b="1" dirty="0" smtClean="0"/>
              <a:t>Key transactions</a:t>
            </a:r>
          </a:p>
          <a:p>
            <a:r>
              <a:rPr lang="en-US" sz="4000" b="1" dirty="0" smtClean="0"/>
              <a:t>Funding End Dates &amp; Salary Cost Transfers</a:t>
            </a:r>
            <a:endParaRPr lang="en-US" sz="4000" b="1" dirty="0"/>
          </a:p>
        </p:txBody>
      </p:sp>
      <p:pic>
        <p:nvPicPr>
          <p:cNvPr id="5" name="Picture 4" descr="Do You Have an 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3338" y="4106778"/>
            <a:ext cx="2379094" cy="2616285"/>
          </a:xfrm>
          <a:prstGeom prst="rect">
            <a:avLst/>
          </a:prstGeom>
        </p:spPr>
      </p:pic>
    </p:spTree>
    <p:custDataLst>
      <p:tags r:id="rId1"/>
    </p:custDataLst>
    <p:extLst>
      <p:ext uri="{BB962C8B-B14F-4D97-AF65-F5344CB8AC3E}">
        <p14:creationId xmlns:p14="http://schemas.microsoft.com/office/powerpoint/2010/main" val="994865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082" y="437837"/>
            <a:ext cx="9209528" cy="1200329"/>
          </a:xfrm>
          <a:prstGeom prst="rect">
            <a:avLst/>
          </a:prstGeom>
        </p:spPr>
        <p:txBody>
          <a:bodyPr vert="horz" lIns="91440" tIns="45720" rIns="91440" bIns="45720" rtlCol="0" anchor="t">
            <a:normAutofit fontScale="97500"/>
          </a:bodyPr>
          <a:lstStyle>
            <a:lvl1pPr>
              <a:lnSpc>
                <a:spcPct val="90000"/>
              </a:lnSpc>
              <a:spcBef>
                <a:spcPct val="0"/>
              </a:spcBef>
              <a:buNone/>
              <a:defRPr sz="4000" b="1">
                <a:solidFill>
                  <a:srgbClr val="0070C0"/>
                </a:solidFill>
                <a:latin typeface="Arial" panose="020B0604020202020204" pitchFamily="34" charset="0"/>
                <a:ea typeface="+mj-ea"/>
                <a:cs typeface="Arial" panose="020B0604020202020204" pitchFamily="34" charset="0"/>
              </a:defRPr>
            </a:lvl1pPr>
          </a:lstStyle>
          <a:p>
            <a:r>
              <a:rPr lang="en-US" dirty="0" smtClean="0"/>
              <a:t>1. Approval Workflow for Key Transactions</a:t>
            </a:r>
            <a:endParaRPr lang="en-US" dirty="0"/>
          </a:p>
        </p:txBody>
      </p:sp>
      <p:sp>
        <p:nvSpPr>
          <p:cNvPr id="3" name="Content Placeholder 2"/>
          <p:cNvSpPr>
            <a:spLocks noGrp="1"/>
          </p:cNvSpPr>
          <p:nvPr>
            <p:ph idx="1"/>
          </p:nvPr>
        </p:nvSpPr>
        <p:spPr>
          <a:xfrm>
            <a:off x="737496" y="2066925"/>
            <a:ext cx="7886700" cy="1565275"/>
          </a:xfrm>
        </p:spPr>
        <p:txBody>
          <a:bodyPr>
            <a:noAutofit/>
          </a:bodyPr>
          <a:lstStyle/>
          <a:p>
            <a:r>
              <a:rPr lang="en-US" dirty="0" smtClean="0"/>
              <a:t>The following slides will provide a high level overview of the approval process for key transactions entered in UCPath.</a:t>
            </a:r>
            <a:endParaRPr lang="en-US" dirty="0"/>
          </a:p>
        </p:txBody>
      </p:sp>
      <p:pic>
        <p:nvPicPr>
          <p:cNvPr id="5" name="Picture 4" descr="Pre-Payment Validation Process | MeH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3846" y="3526864"/>
            <a:ext cx="2908044" cy="2121592"/>
          </a:xfrm>
          <a:prstGeom prst="rect">
            <a:avLst/>
          </a:prstGeom>
        </p:spPr>
      </p:pic>
    </p:spTree>
    <p:custDataLst>
      <p:tags r:id="rId1"/>
    </p:custDataLst>
    <p:extLst>
      <p:ext uri="{BB962C8B-B14F-4D97-AF65-F5344CB8AC3E}">
        <p14:creationId xmlns:p14="http://schemas.microsoft.com/office/powerpoint/2010/main" val="2757869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227"/>
            <a:ext cx="7886700" cy="765174"/>
          </a:xfrm>
        </p:spPr>
        <p:txBody>
          <a:bodyPr vert="horz" lIns="91440" tIns="45720" rIns="91440" bIns="45720" rtlCol="0" anchor="t">
            <a:normAutofit fontScale="97500"/>
          </a:bodyPr>
          <a:lstStyle/>
          <a:p>
            <a:r>
              <a:rPr lang="en-US" sz="4000" b="1" dirty="0">
                <a:solidFill>
                  <a:srgbClr val="0070C0"/>
                </a:solidFill>
                <a:latin typeface="Arial" panose="020B0604020202020204" pitchFamily="34" charset="0"/>
                <a:cs typeface="Arial" panose="020B0604020202020204" pitchFamily="34" charset="0"/>
              </a:rPr>
              <a:t>Approval Workflow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5696330"/>
              </p:ext>
            </p:extLst>
          </p:nvPr>
        </p:nvGraphicFramePr>
        <p:xfrm>
          <a:off x="330200" y="1104901"/>
          <a:ext cx="8185150" cy="4790439"/>
        </p:xfrm>
        <a:graphic>
          <a:graphicData uri="http://schemas.openxmlformats.org/drawingml/2006/table">
            <a:tbl>
              <a:tblPr firstRow="1" bandRow="1">
                <a:tableStyleId>{7DF18680-E054-41AD-8BC1-D1AEF772440D}</a:tableStyleId>
              </a:tblPr>
              <a:tblGrid>
                <a:gridCol w="2906321">
                  <a:extLst>
                    <a:ext uri="{9D8B030D-6E8A-4147-A177-3AD203B41FA5}">
                      <a16:colId xmlns:a16="http://schemas.microsoft.com/office/drawing/2014/main" val="631704993"/>
                    </a:ext>
                  </a:extLst>
                </a:gridCol>
                <a:gridCol w="1528949">
                  <a:extLst>
                    <a:ext uri="{9D8B030D-6E8A-4147-A177-3AD203B41FA5}">
                      <a16:colId xmlns:a16="http://schemas.microsoft.com/office/drawing/2014/main" val="1221956822"/>
                    </a:ext>
                  </a:extLst>
                </a:gridCol>
                <a:gridCol w="2056173">
                  <a:extLst>
                    <a:ext uri="{9D8B030D-6E8A-4147-A177-3AD203B41FA5}">
                      <a16:colId xmlns:a16="http://schemas.microsoft.com/office/drawing/2014/main" val="2588166141"/>
                    </a:ext>
                  </a:extLst>
                </a:gridCol>
                <a:gridCol w="1693707">
                  <a:extLst>
                    <a:ext uri="{9D8B030D-6E8A-4147-A177-3AD203B41FA5}">
                      <a16:colId xmlns:a16="http://schemas.microsoft.com/office/drawing/2014/main" val="1233251055"/>
                    </a:ext>
                  </a:extLst>
                </a:gridCol>
              </a:tblGrid>
              <a:tr h="370840">
                <a:tc>
                  <a:txBody>
                    <a:bodyPr/>
                    <a:lstStyle/>
                    <a:p>
                      <a:pPr algn="ctr"/>
                      <a:r>
                        <a:rPr lang="en-US" dirty="0" smtClean="0"/>
                        <a:t>Transaction Type</a:t>
                      </a:r>
                      <a:endParaRPr lang="en-US" dirty="0"/>
                    </a:p>
                  </a:txBody>
                  <a:tcPr/>
                </a:tc>
                <a:tc>
                  <a:txBody>
                    <a:bodyPr/>
                    <a:lstStyle/>
                    <a:p>
                      <a:pPr algn="ctr"/>
                      <a:r>
                        <a:rPr lang="en-US" dirty="0" smtClean="0"/>
                        <a:t>UCI Approval</a:t>
                      </a:r>
                      <a:endParaRPr lang="en-US" dirty="0"/>
                    </a:p>
                  </a:txBody>
                  <a:tcPr>
                    <a:solidFill>
                      <a:schemeClr val="accent2"/>
                    </a:solidFill>
                  </a:tcPr>
                </a:tc>
                <a:tc>
                  <a:txBody>
                    <a:bodyPr/>
                    <a:lstStyle/>
                    <a:p>
                      <a:pPr algn="ctr"/>
                      <a:r>
                        <a:rPr lang="en-US" dirty="0" smtClean="0"/>
                        <a:t>UCI</a:t>
                      </a:r>
                      <a:r>
                        <a:rPr lang="en-US" baseline="0" dirty="0" smtClean="0"/>
                        <a:t> Payroll Review/Approval</a:t>
                      </a:r>
                      <a:endParaRPr lang="en-US" dirty="0"/>
                    </a:p>
                  </a:txBody>
                  <a:tcPr>
                    <a:solidFill>
                      <a:schemeClr val="accent2"/>
                    </a:solidFill>
                  </a:tcPr>
                </a:tc>
                <a:tc>
                  <a:txBody>
                    <a:bodyPr/>
                    <a:lstStyle/>
                    <a:p>
                      <a:pPr algn="ctr"/>
                      <a:r>
                        <a:rPr lang="en-US" dirty="0" smtClean="0"/>
                        <a:t>UCPC Approval / Processing</a:t>
                      </a:r>
                      <a:endParaRPr lang="en-US" dirty="0"/>
                    </a:p>
                  </a:txBody>
                  <a:tcPr>
                    <a:solidFill>
                      <a:schemeClr val="accent2"/>
                    </a:solidFill>
                  </a:tcPr>
                </a:tc>
                <a:extLst>
                  <a:ext uri="{0D108BD9-81ED-4DB2-BD59-A6C34878D82A}">
                    <a16:rowId xmlns:a16="http://schemas.microsoft.com/office/drawing/2014/main" val="2298183708"/>
                  </a:ext>
                </a:extLst>
              </a:tr>
              <a:tr h="370840">
                <a:tc>
                  <a:txBody>
                    <a:bodyPr/>
                    <a:lstStyle/>
                    <a:p>
                      <a:r>
                        <a:rPr lang="en-US" dirty="0" smtClean="0"/>
                        <a:t>Position</a:t>
                      </a:r>
                      <a:r>
                        <a:rPr lang="en-US" baseline="0" dirty="0" smtClean="0"/>
                        <a:t> Control Requests (new + updates)</a:t>
                      </a:r>
                      <a:endParaRPr lang="en-US" dirty="0"/>
                    </a:p>
                  </a:txBody>
                  <a:tcPr/>
                </a:tc>
                <a:tc>
                  <a:txBody>
                    <a:bodyPr/>
                    <a:lstStyle/>
                    <a:p>
                      <a:pPr algn="ctr"/>
                      <a:r>
                        <a:rPr lang="en-US" dirty="0" smtClean="0"/>
                        <a:t>X</a:t>
                      </a: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544496261"/>
                  </a:ext>
                </a:extLst>
              </a:tr>
              <a:tr h="370840">
                <a:tc>
                  <a:txBody>
                    <a:bodyPr/>
                    <a:lstStyle/>
                    <a:p>
                      <a:r>
                        <a:rPr lang="en-US" dirty="0" smtClean="0"/>
                        <a:t>Funding Entry (new + updates)</a:t>
                      </a:r>
                      <a:endParaRPr lang="en-US" dirty="0"/>
                    </a:p>
                  </a:txBody>
                  <a:tcPr/>
                </a:tc>
                <a:tc>
                  <a:txBody>
                    <a:bodyPr/>
                    <a:lstStyle/>
                    <a:p>
                      <a:pPr algn="ctr"/>
                      <a:r>
                        <a:rPr lang="en-US" dirty="0" smtClean="0"/>
                        <a:t>X</a:t>
                      </a: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401443544"/>
                  </a:ext>
                </a:extLst>
              </a:tr>
              <a:tr h="370840">
                <a:tc>
                  <a:txBody>
                    <a:bodyPr/>
                    <a:lstStyle/>
                    <a:p>
                      <a:r>
                        <a:rPr lang="en-US" dirty="0" smtClean="0"/>
                        <a:t>Budget Distribution</a:t>
                      </a:r>
                      <a:endParaRPr lang="en-US" dirty="0"/>
                    </a:p>
                  </a:txBody>
                  <a:tcP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4080062791"/>
                  </a:ext>
                </a:extLst>
              </a:tr>
              <a:tr h="370840">
                <a:tc>
                  <a:txBody>
                    <a:bodyPr/>
                    <a:lstStyle/>
                    <a:p>
                      <a:r>
                        <a:rPr lang="en-US" dirty="0" smtClean="0"/>
                        <a:t>All Template Transactions</a:t>
                      </a:r>
                      <a:endParaRPr lang="en-US" dirty="0"/>
                    </a:p>
                  </a:txBody>
                  <a:tcPr/>
                </a:tc>
                <a:tc>
                  <a:txBody>
                    <a:bodyPr/>
                    <a:lstStyle/>
                    <a:p>
                      <a:pPr algn="ctr"/>
                      <a:r>
                        <a:rPr lang="en-US" dirty="0" smtClean="0"/>
                        <a:t>X</a:t>
                      </a:r>
                      <a:endParaRPr lang="en-US" dirty="0"/>
                    </a:p>
                  </a:txBody>
                  <a:tcPr anchor="ctr"/>
                </a:tc>
                <a:tc>
                  <a:txBody>
                    <a:bodyPr/>
                    <a:lstStyle/>
                    <a:p>
                      <a:pPr algn="ct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3445015377"/>
                  </a:ext>
                </a:extLst>
              </a:tr>
              <a:tr h="375919">
                <a:tc>
                  <a:txBody>
                    <a:bodyPr/>
                    <a:lstStyle/>
                    <a:p>
                      <a:r>
                        <a:rPr lang="en-US" dirty="0" err="1" smtClean="0"/>
                        <a:t>PayPath</a:t>
                      </a:r>
                      <a:r>
                        <a:rPr lang="en-US" dirty="0" smtClean="0"/>
                        <a:t> Actions</a:t>
                      </a:r>
                      <a:endParaRPr lang="en-US" dirty="0"/>
                    </a:p>
                  </a:txBody>
                  <a:tcPr/>
                </a:tc>
                <a:tc>
                  <a:txBody>
                    <a:bodyPr/>
                    <a:lstStyle/>
                    <a:p>
                      <a:pPr algn="ctr"/>
                      <a:r>
                        <a:rPr lang="en-US" dirty="0" smtClean="0"/>
                        <a:t>X</a:t>
                      </a: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639127935"/>
                  </a:ext>
                </a:extLst>
              </a:tr>
              <a:tr h="370840">
                <a:tc>
                  <a:txBody>
                    <a:bodyPr/>
                    <a:lstStyle/>
                    <a:p>
                      <a:r>
                        <a:rPr lang="en-US" dirty="0" smtClean="0"/>
                        <a:t>Payroll Requests</a:t>
                      </a:r>
                      <a:endParaRPr lang="en-US" dirty="0"/>
                    </a:p>
                  </a:txBody>
                  <a:tcP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2314338816"/>
                  </a:ext>
                </a:extLst>
              </a:tr>
              <a:tr h="370840">
                <a:tc>
                  <a:txBody>
                    <a:bodyPr/>
                    <a:lstStyle/>
                    <a:p>
                      <a:r>
                        <a:rPr lang="en-US" dirty="0" smtClean="0"/>
                        <a:t>Extended Absences</a:t>
                      </a:r>
                      <a:endParaRPr lang="en-US" dirty="0"/>
                    </a:p>
                  </a:txBody>
                  <a:tcPr/>
                </a:tc>
                <a:tc>
                  <a:txBody>
                    <a:bodyPr/>
                    <a:lstStyle/>
                    <a:p>
                      <a:pPr algn="ctr"/>
                      <a:r>
                        <a:rPr lang="en-US" dirty="0" smtClean="0"/>
                        <a:t>X</a:t>
                      </a:r>
                      <a:endParaRPr lang="en-US" dirty="0"/>
                    </a:p>
                  </a:txBody>
                  <a:tcPr anchor="ctr"/>
                </a:tc>
                <a:tc>
                  <a:txBody>
                    <a:bodyPr/>
                    <a:lstStyle/>
                    <a:p>
                      <a:pPr algn="ct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3435702931"/>
                  </a:ext>
                </a:extLst>
              </a:tr>
              <a:tr h="370840">
                <a:tc>
                  <a:txBody>
                    <a:bodyPr/>
                    <a:lstStyle/>
                    <a:p>
                      <a:r>
                        <a:rPr lang="en-US" dirty="0" smtClean="0"/>
                        <a:t>One-Time Payments</a:t>
                      </a:r>
                      <a:endParaRPr lang="en-US" dirty="0"/>
                    </a:p>
                  </a:txBody>
                  <a:tcPr/>
                </a:tc>
                <a:tc>
                  <a:txBody>
                    <a:bodyPr/>
                    <a:lstStyle/>
                    <a:p>
                      <a:pPr algn="ctr"/>
                      <a:r>
                        <a:rPr lang="en-US" dirty="0" smtClean="0"/>
                        <a:t>X</a:t>
                      </a: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217117088"/>
                  </a:ext>
                </a:extLst>
              </a:tr>
              <a:tr h="370840">
                <a:tc>
                  <a:txBody>
                    <a:bodyPr/>
                    <a:lstStyle/>
                    <a:p>
                      <a:r>
                        <a:rPr lang="en-US" dirty="0" smtClean="0"/>
                        <a:t>Direct Retro (salary</a:t>
                      </a:r>
                      <a:r>
                        <a:rPr lang="en-US" baseline="0" dirty="0" smtClean="0"/>
                        <a:t> + benefit)</a:t>
                      </a:r>
                      <a:endParaRPr lang="en-US" dirty="0"/>
                    </a:p>
                  </a:txBody>
                  <a:tcPr/>
                </a:tc>
                <a:tc>
                  <a:txBody>
                    <a:bodyPr/>
                    <a:lstStyle/>
                    <a:p>
                      <a:pPr algn="ctr"/>
                      <a:r>
                        <a:rPr lang="en-US" dirty="0" smtClean="0"/>
                        <a:t>X</a:t>
                      </a:r>
                      <a:endParaRPr lang="en-US" dirty="0"/>
                    </a:p>
                  </a:txBody>
                  <a:tcPr anchor="ctr"/>
                </a:tc>
                <a:tc>
                  <a:txBody>
                    <a:bodyPr/>
                    <a:lstStyle/>
                    <a:p>
                      <a:pPr algn="ct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2263031685"/>
                  </a:ext>
                </a:extLst>
              </a:tr>
            </a:tbl>
          </a:graphicData>
        </a:graphic>
      </p:graphicFrame>
    </p:spTree>
    <p:extLst>
      <p:ext uri="{BB962C8B-B14F-4D97-AF65-F5344CB8AC3E}">
        <p14:creationId xmlns:p14="http://schemas.microsoft.com/office/powerpoint/2010/main" val="1689262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9701"/>
            <a:ext cx="7886700" cy="876300"/>
          </a:xfrm>
        </p:spPr>
        <p:txBody>
          <a:bodyPr vert="horz" lIns="91440" tIns="45720" rIns="91440" bIns="45720" rtlCol="0" anchor="t">
            <a:normAutofit fontScale="97500"/>
          </a:bodyPr>
          <a:lstStyle/>
          <a:p>
            <a:r>
              <a:rPr lang="en-US" sz="4000" b="1" dirty="0" smtClean="0">
                <a:solidFill>
                  <a:srgbClr val="0070C0"/>
                </a:solidFill>
                <a:latin typeface="Arial" panose="020B0604020202020204" pitchFamily="34" charset="0"/>
                <a:cs typeface="Arial" panose="020B0604020202020204" pitchFamily="34" charset="0"/>
              </a:rPr>
              <a:t>Other UCPath Workflows</a:t>
            </a:r>
            <a:endParaRPr lang="en-US" sz="4000" b="1" dirty="0">
              <a:solidFill>
                <a:srgbClr val="0070C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1996830856"/>
              </p:ext>
            </p:extLst>
          </p:nvPr>
        </p:nvGraphicFramePr>
        <p:xfrm>
          <a:off x="628650" y="1317626"/>
          <a:ext cx="7886700" cy="4251959"/>
        </p:xfrm>
        <a:graphic>
          <a:graphicData uri="http://schemas.openxmlformats.org/drawingml/2006/table">
            <a:tbl>
              <a:tblPr firstRow="1" bandRow="1">
                <a:tableStyleId>{7DF18680-E054-41AD-8BC1-D1AEF772440D}</a:tableStyleId>
              </a:tblPr>
              <a:tblGrid>
                <a:gridCol w="2800350">
                  <a:extLst>
                    <a:ext uri="{9D8B030D-6E8A-4147-A177-3AD203B41FA5}">
                      <a16:colId xmlns:a16="http://schemas.microsoft.com/office/drawing/2014/main" val="631704993"/>
                    </a:ext>
                  </a:extLst>
                </a:gridCol>
                <a:gridCol w="1409700">
                  <a:extLst>
                    <a:ext uri="{9D8B030D-6E8A-4147-A177-3AD203B41FA5}">
                      <a16:colId xmlns:a16="http://schemas.microsoft.com/office/drawing/2014/main" val="1221956822"/>
                    </a:ext>
                  </a:extLst>
                </a:gridCol>
                <a:gridCol w="2133600">
                  <a:extLst>
                    <a:ext uri="{9D8B030D-6E8A-4147-A177-3AD203B41FA5}">
                      <a16:colId xmlns:a16="http://schemas.microsoft.com/office/drawing/2014/main" val="2588166141"/>
                    </a:ext>
                  </a:extLst>
                </a:gridCol>
                <a:gridCol w="1543050">
                  <a:extLst>
                    <a:ext uri="{9D8B030D-6E8A-4147-A177-3AD203B41FA5}">
                      <a16:colId xmlns:a16="http://schemas.microsoft.com/office/drawing/2014/main" val="1233251055"/>
                    </a:ext>
                  </a:extLst>
                </a:gridCol>
              </a:tblGrid>
              <a:tr h="370840">
                <a:tc>
                  <a:txBody>
                    <a:bodyPr/>
                    <a:lstStyle/>
                    <a:p>
                      <a:pPr algn="ctr"/>
                      <a:r>
                        <a:rPr lang="en-US" dirty="0" smtClean="0"/>
                        <a:t>Transaction Type</a:t>
                      </a:r>
                      <a:endParaRPr lang="en-US" dirty="0"/>
                    </a:p>
                  </a:txBody>
                  <a:tcPr/>
                </a:tc>
                <a:tc>
                  <a:txBody>
                    <a:bodyPr/>
                    <a:lstStyle/>
                    <a:p>
                      <a:pPr algn="ctr"/>
                      <a:r>
                        <a:rPr lang="en-US" dirty="0" smtClean="0"/>
                        <a:t>UCI</a:t>
                      </a:r>
                      <a:r>
                        <a:rPr lang="en-US" baseline="0" dirty="0" smtClean="0"/>
                        <a:t> Approval</a:t>
                      </a:r>
                      <a:endParaRPr lang="en-US" dirty="0"/>
                    </a:p>
                  </a:txBody>
                  <a:tcPr>
                    <a:solidFill>
                      <a:schemeClr val="accent2"/>
                    </a:solidFill>
                  </a:tcPr>
                </a:tc>
                <a:tc>
                  <a:txBody>
                    <a:bodyPr/>
                    <a:lstStyle/>
                    <a:p>
                      <a:pPr algn="ctr"/>
                      <a:r>
                        <a:rPr lang="en-US" dirty="0" smtClean="0"/>
                        <a:t>UCI</a:t>
                      </a:r>
                      <a:r>
                        <a:rPr lang="en-US" baseline="0" dirty="0" smtClean="0"/>
                        <a:t> Payroll Review/Approval</a:t>
                      </a:r>
                      <a:endParaRPr lang="en-US" dirty="0"/>
                    </a:p>
                  </a:txBody>
                  <a:tcPr>
                    <a:solidFill>
                      <a:schemeClr val="accent2"/>
                    </a:solidFill>
                  </a:tcPr>
                </a:tc>
                <a:tc>
                  <a:txBody>
                    <a:bodyPr/>
                    <a:lstStyle/>
                    <a:p>
                      <a:pPr algn="ctr"/>
                      <a:r>
                        <a:rPr lang="en-US" dirty="0" smtClean="0"/>
                        <a:t>UCPC Review / Processing</a:t>
                      </a:r>
                      <a:endParaRPr lang="en-US" dirty="0"/>
                    </a:p>
                  </a:txBody>
                  <a:tcPr>
                    <a:solidFill>
                      <a:schemeClr val="accent2"/>
                    </a:solidFill>
                  </a:tcPr>
                </a:tc>
                <a:extLst>
                  <a:ext uri="{0D108BD9-81ED-4DB2-BD59-A6C34878D82A}">
                    <a16:rowId xmlns:a16="http://schemas.microsoft.com/office/drawing/2014/main" val="2298183708"/>
                  </a:ext>
                </a:extLst>
              </a:tr>
              <a:tr h="370840">
                <a:tc>
                  <a:txBody>
                    <a:bodyPr/>
                    <a:lstStyle/>
                    <a:p>
                      <a:r>
                        <a:rPr lang="en-US" dirty="0" smtClean="0"/>
                        <a:t>TRS /</a:t>
                      </a:r>
                      <a:r>
                        <a:rPr lang="en-US" baseline="0" dirty="0" smtClean="0"/>
                        <a:t> Timesheets</a:t>
                      </a:r>
                      <a:endParaRPr lang="en-US" dirty="0"/>
                    </a:p>
                  </a:txBody>
                  <a:tcPr/>
                </a:tc>
                <a:tc>
                  <a:txBody>
                    <a:bodyPr/>
                    <a:lstStyle/>
                    <a:p>
                      <a:pPr algn="ctr"/>
                      <a:r>
                        <a:rPr lang="en-US" dirty="0" smtClean="0"/>
                        <a:t>X</a:t>
                      </a:r>
                      <a:endParaRPr lang="en-US" dirty="0"/>
                    </a:p>
                  </a:txBody>
                  <a:tcPr anchor="ctr"/>
                </a:tc>
                <a:tc>
                  <a:txBody>
                    <a:bodyPr/>
                    <a:lstStyle/>
                    <a:p>
                      <a:pPr algn="ct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1544496261"/>
                  </a:ext>
                </a:extLst>
              </a:tr>
              <a:tr h="370840">
                <a:tc>
                  <a:txBody>
                    <a:bodyPr/>
                    <a:lstStyle/>
                    <a:p>
                      <a:r>
                        <a:rPr lang="en-US" dirty="0" smtClean="0"/>
                        <a:t>Job</a:t>
                      </a:r>
                      <a:r>
                        <a:rPr lang="en-US" baseline="0" dirty="0" smtClean="0"/>
                        <a:t> Data Update Forms</a:t>
                      </a:r>
                      <a:endParaRPr lang="en-US" dirty="0"/>
                    </a:p>
                  </a:txBody>
                  <a:tcP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2401443544"/>
                  </a:ext>
                </a:extLst>
              </a:tr>
              <a:tr h="370840">
                <a:tc>
                  <a:txBody>
                    <a:bodyPr/>
                    <a:lstStyle/>
                    <a:p>
                      <a:r>
                        <a:rPr lang="en-US" dirty="0" smtClean="0"/>
                        <a:t>Position Data Update Forms</a:t>
                      </a:r>
                      <a:endParaRPr lang="en-US" dirty="0"/>
                    </a:p>
                  </a:txBody>
                  <a:tcP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4080062791"/>
                  </a:ext>
                </a:extLst>
              </a:tr>
              <a:tr h="370840">
                <a:tc>
                  <a:txBody>
                    <a:bodyPr/>
                    <a:lstStyle/>
                    <a:p>
                      <a:r>
                        <a:rPr lang="en-US" dirty="0" smtClean="0"/>
                        <a:t>Employee</a:t>
                      </a:r>
                      <a:r>
                        <a:rPr lang="en-US" baseline="0" dirty="0" smtClean="0"/>
                        <a:t> Self Service Transactions</a:t>
                      </a:r>
                      <a:endParaRPr lang="en-US" dirty="0"/>
                    </a:p>
                  </a:txBody>
                  <a:tcP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3445015377"/>
                  </a:ext>
                </a:extLst>
              </a:tr>
              <a:tr h="375919">
                <a:tc>
                  <a:txBody>
                    <a:bodyPr/>
                    <a:lstStyle/>
                    <a:p>
                      <a:r>
                        <a:rPr lang="en-US" dirty="0" smtClean="0"/>
                        <a:t>Security / System</a:t>
                      </a:r>
                      <a:r>
                        <a:rPr lang="en-US" baseline="0" dirty="0" smtClean="0"/>
                        <a:t> Access</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39127935"/>
                  </a:ext>
                </a:extLst>
              </a:tr>
              <a:tr h="370840">
                <a:tc>
                  <a:txBody>
                    <a:bodyPr/>
                    <a:lstStyle/>
                    <a:p>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3143388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435702931"/>
                  </a:ext>
                </a:extLst>
              </a:tr>
              <a:tr h="370840">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899027076"/>
                  </a:ext>
                </a:extLst>
              </a:tr>
              <a:tr h="370840">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69184600"/>
                  </a:ext>
                </a:extLst>
              </a:tr>
            </a:tbl>
          </a:graphicData>
        </a:graphic>
      </p:graphicFrame>
    </p:spTree>
    <p:custDataLst>
      <p:tags r:id="rId1"/>
    </p:custDataLst>
    <p:extLst>
      <p:ext uri="{BB962C8B-B14F-4D97-AF65-F5344CB8AC3E}">
        <p14:creationId xmlns:p14="http://schemas.microsoft.com/office/powerpoint/2010/main" val="820334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159327" y="310017"/>
            <a:ext cx="9439805" cy="5649910"/>
          </a:xfrm>
          <a:prstGeom prst="rect">
            <a:avLst/>
          </a:prstGeom>
        </p:spPr>
      </p:pic>
    </p:spTree>
    <p:custDataLst>
      <p:tags r:id="rId1"/>
    </p:custDataLst>
    <p:extLst>
      <p:ext uri="{BB962C8B-B14F-4D97-AF65-F5344CB8AC3E}">
        <p14:creationId xmlns:p14="http://schemas.microsoft.com/office/powerpoint/2010/main" val="30651324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G9R5GQ2M"/>
  <p:tag name="ARTICULATE_PRESENTATION_ID" val="500182"/>
  <p:tag name="ARTICULATE_PROJECT_CHECK" val="0"/>
  <p:tag name="TAG_BACKING_FORM_KEY" val="2759554-c:\users\arriver2\documents\training b docs\resources\phase 4 training\training tips\trainingtips_11-02.pptx"/>
  <p:tag name="ARTICULATE_PRESENTER_VERSION" val="8"/>
  <p:tag name="ARTICULATE_PROJECT_OPEN" val="0"/>
  <p:tag name="ARTICULATE_SLIDE_COUNT" val="1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154082</TotalTime>
  <Words>1111</Words>
  <Application>Microsoft Office PowerPoint</Application>
  <PresentationFormat>On-screen Show (4:3)</PresentationFormat>
  <Paragraphs>201</Paragraphs>
  <Slides>14</Slides>
  <Notes>3</Notes>
  <HiddenSlides>0</HiddenSlides>
  <MMClips>0</MMClips>
  <ScaleCrop>false</ScaleCrop>
  <HeadingPairs>
    <vt:vector size="8" baseType="variant">
      <vt:variant>
        <vt:lpstr>Fonts Used</vt:lpstr>
      </vt:variant>
      <vt:variant>
        <vt:i4>10</vt:i4>
      </vt:variant>
      <vt:variant>
        <vt:lpstr>Theme</vt:lpstr>
      </vt:variant>
      <vt:variant>
        <vt:i4>2</vt:i4>
      </vt:variant>
      <vt:variant>
        <vt:lpstr>Slide Titles</vt:lpstr>
      </vt:variant>
      <vt:variant>
        <vt:i4>14</vt:i4>
      </vt:variant>
      <vt:variant>
        <vt:lpstr>Custom Shows</vt:lpstr>
      </vt:variant>
      <vt:variant>
        <vt:i4>1</vt:i4>
      </vt:variant>
    </vt:vector>
  </HeadingPairs>
  <TitlesOfParts>
    <vt:vector size="27" baseType="lpstr">
      <vt:lpstr>MS PGothic</vt:lpstr>
      <vt:lpstr>Arial</vt:lpstr>
      <vt:lpstr>Arial Black</vt:lpstr>
      <vt:lpstr>Arial Narrow</vt:lpstr>
      <vt:lpstr>Calibri</vt:lpstr>
      <vt:lpstr>Calibri Light</vt:lpstr>
      <vt:lpstr>Courier New</vt:lpstr>
      <vt:lpstr>Noto Sans Symbols</vt:lpstr>
      <vt:lpstr>Times New Roman</vt:lpstr>
      <vt:lpstr>Verdana</vt:lpstr>
      <vt:lpstr>1_Office Theme</vt:lpstr>
      <vt:lpstr>Office Theme</vt:lpstr>
      <vt:lpstr>PowerPoint Presentation</vt:lpstr>
      <vt:lpstr>Quick Announcements I</vt:lpstr>
      <vt:lpstr>Quick Announcements II</vt:lpstr>
      <vt:lpstr>Quick Announcements III</vt:lpstr>
      <vt:lpstr>Agenda</vt:lpstr>
      <vt:lpstr>PowerPoint Presentation</vt:lpstr>
      <vt:lpstr>Approval Workflow</vt:lpstr>
      <vt:lpstr>Other UCPath Workflows</vt:lpstr>
      <vt:lpstr>PowerPoint Presentation</vt:lpstr>
      <vt:lpstr>Inter / Intra Location Transfers</vt:lpstr>
      <vt:lpstr>2. Funding End Dates</vt:lpstr>
      <vt:lpstr>November &amp; December Direct Retro Due Dates</vt:lpstr>
      <vt:lpstr>November 2020   UCPath GL Processing Calendar </vt:lpstr>
      <vt:lpstr>Questions?</vt:lpstr>
      <vt:lpstr>Custom Show 1</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PayPath Updates</dc:title>
  <dc:creator>Angel Rivera</dc:creator>
  <cp:lastModifiedBy>Angel Rivera</cp:lastModifiedBy>
  <cp:revision>503</cp:revision>
  <dcterms:created xsi:type="dcterms:W3CDTF">2020-04-07T20:02:25Z</dcterms:created>
  <dcterms:modified xsi:type="dcterms:W3CDTF">2020-11-12T18:03:19Z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Presentation3</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7AEA7657-35DA-4CD4-BCE1-8040C668AE42</vt:lpwstr>
  </property>
  <property fmtid="{D5CDD505-2E9C-101B-9397-08002B2CF9AE}" pid="6" name="ArticulateProjectFull">
    <vt:lpwstr>C:\Users\arriver2\Documents\Training B Docs\Resources\Phase 4 Training\Training Tips\TrainingTips_11-10.ppta</vt:lpwstr>
  </property>
</Properties>
</file>