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264" r:id="rId3"/>
    <p:sldId id="420" r:id="rId4"/>
    <p:sldId id="467" r:id="rId5"/>
    <p:sldId id="500" r:id="rId6"/>
    <p:sldId id="257" r:id="rId7"/>
    <p:sldId id="468" r:id="rId8"/>
    <p:sldId id="498" r:id="rId9"/>
    <p:sldId id="491" r:id="rId10"/>
    <p:sldId id="492" r:id="rId11"/>
    <p:sldId id="499" r:id="rId12"/>
    <p:sldId id="315" r:id="rId13"/>
  </p:sldIdLst>
  <p:sldSz cx="9144000" cy="6858000" type="screen4x3"/>
  <p:notesSz cx="6858000" cy="9144000"/>
  <p:custShowLst>
    <p:custShow name="Custom Show 1" id="0">
      <p:sldLst>
        <p:sld r:id="rId3"/>
        <p:sld r:id="rId4"/>
        <p:sld r:id="rId5"/>
      </p:sldLst>
    </p:custShow>
  </p:custShow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9" autoAdjust="0"/>
    <p:restoredTop sz="89964" autoAdjust="0"/>
  </p:normalViewPr>
  <p:slideViewPr>
    <p:cSldViewPr snapToGrid="0">
      <p:cViewPr varScale="1">
        <p:scale>
          <a:sx n="66" d="100"/>
          <a:sy n="66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4CDBD-6083-4294-B280-588674CBCDC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907F-B03C-441F-832F-0F423C52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58875"/>
            <a:ext cx="4175125" cy="3130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492369" y="4461678"/>
            <a:ext cx="6084277" cy="36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956558" y="8805843"/>
            <a:ext cx="3026833" cy="4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37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5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1" y="6322499"/>
            <a:ext cx="9134475" cy="546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7"/>
          <p:cNvSpPr txBox="1">
            <a:spLocks noGrp="1"/>
          </p:cNvSpPr>
          <p:nvPr>
            <p:ph type="ctrTitle"/>
          </p:nvPr>
        </p:nvSpPr>
        <p:spPr>
          <a:xfrm>
            <a:off x="926093" y="2738245"/>
            <a:ext cx="7310244" cy="132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7"/>
          <p:cNvSpPr txBox="1">
            <a:spLocks noGrp="1"/>
          </p:cNvSpPr>
          <p:nvPr>
            <p:ph type="subTitle" idx="1"/>
          </p:nvPr>
        </p:nvSpPr>
        <p:spPr>
          <a:xfrm>
            <a:off x="926094" y="4194099"/>
            <a:ext cx="7307224" cy="150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7"/>
          <p:cNvSpPr txBox="1"/>
          <p:nvPr/>
        </p:nvSpPr>
        <p:spPr>
          <a:xfrm>
            <a:off x="7817390" y="6420058"/>
            <a:ext cx="1165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1/21/2020</a:t>
            </a:r>
            <a:endParaRPr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17"/>
          <p:cNvSpPr/>
          <p:nvPr/>
        </p:nvSpPr>
        <p:spPr>
          <a:xfrm>
            <a:off x="-10096" y="0"/>
            <a:ext cx="9144000" cy="1463040"/>
          </a:xfrm>
          <a:prstGeom prst="rect">
            <a:avLst/>
          </a:prstGeom>
          <a:gradFill>
            <a:gsLst>
              <a:gs pos="0">
                <a:srgbClr val="1D579B"/>
              </a:gs>
              <a:gs pos="100000">
                <a:srgbClr val="90B0FF"/>
              </a:gs>
            </a:gsLst>
            <a:lin ang="16200000" scaled="0"/>
          </a:gra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17" descr="UCI14_UCPath_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498" y="257009"/>
            <a:ext cx="5433403" cy="71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7"/>
          <p:cNvSpPr/>
          <p:nvPr/>
        </p:nvSpPr>
        <p:spPr>
          <a:xfrm>
            <a:off x="-7222" y="6319761"/>
            <a:ext cx="284257" cy="539496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7"/>
          <p:cNvSpPr/>
          <p:nvPr/>
        </p:nvSpPr>
        <p:spPr>
          <a:xfrm>
            <a:off x="926093" y="6420058"/>
            <a:ext cx="2922576" cy="365125"/>
          </a:xfrm>
          <a:prstGeom prst="rect">
            <a:avLst/>
          </a:prstGeom>
          <a:solidFill>
            <a:srgbClr val="09548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17" descr="Anti Taller Software Libre: Richard Stallman habla sobre el Copyrigh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14" y="6462418"/>
            <a:ext cx="261262" cy="2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7"/>
          <p:cNvSpPr txBox="1"/>
          <p:nvPr/>
        </p:nvSpPr>
        <p:spPr>
          <a:xfrm>
            <a:off x="1009935" y="6392760"/>
            <a:ext cx="296286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UCI UCPath 2019</a:t>
            </a:r>
            <a:endParaRPr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3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9"/>
          <p:cNvSpPr txBox="1">
            <a:spLocks noGrp="1"/>
          </p:cNvSpPr>
          <p:nvPr>
            <p:ph type="title"/>
          </p:nvPr>
        </p:nvSpPr>
        <p:spPr>
          <a:xfrm>
            <a:off x="459620" y="53872"/>
            <a:ext cx="86843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1"/>
          </p:nvPr>
        </p:nvSpPr>
        <p:spPr>
          <a:xfrm rot="5400000">
            <a:off x="2200883" y="-359753"/>
            <a:ext cx="4744652" cy="822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4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0"/>
          <p:cNvSpPr/>
          <p:nvPr/>
        </p:nvSpPr>
        <p:spPr>
          <a:xfrm flipH="1">
            <a:off x="462638" y="389223"/>
            <a:ext cx="8221476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0"/>
          <p:cNvSpPr/>
          <p:nvPr/>
        </p:nvSpPr>
        <p:spPr>
          <a:xfrm>
            <a:off x="462638" y="1922278"/>
            <a:ext cx="8221476" cy="45719"/>
          </a:xfrm>
          <a:prstGeom prst="rect">
            <a:avLst/>
          </a:prstGeom>
          <a:solidFill>
            <a:srgbClr val="1E438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0"/>
          <p:cNvSpPr/>
          <p:nvPr/>
        </p:nvSpPr>
        <p:spPr>
          <a:xfrm>
            <a:off x="0" y="0"/>
            <a:ext cx="9144000" cy="1969842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0"/>
          <p:cNvSpPr txBox="1">
            <a:spLocks noGrp="1"/>
          </p:cNvSpPr>
          <p:nvPr>
            <p:ph type="ctrTitle"/>
          </p:nvPr>
        </p:nvSpPr>
        <p:spPr>
          <a:xfrm>
            <a:off x="462639" y="396704"/>
            <a:ext cx="822147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0"/>
          <p:cNvSpPr txBox="1">
            <a:spLocks noGrp="1"/>
          </p:cNvSpPr>
          <p:nvPr>
            <p:ph type="subTitle" idx="1"/>
          </p:nvPr>
        </p:nvSpPr>
        <p:spPr>
          <a:xfrm>
            <a:off x="462639" y="2045145"/>
            <a:ext cx="8221476" cy="410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&quot;takeaway&quot;/quote">
  <p:cSld name="Basic &quot;takeaway&quot;/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1"/>
          <p:cNvSpPr txBox="1">
            <a:spLocks noGrp="1"/>
          </p:cNvSpPr>
          <p:nvPr>
            <p:ph type="body" idx="1"/>
          </p:nvPr>
        </p:nvSpPr>
        <p:spPr>
          <a:xfrm>
            <a:off x="2782653" y="1135347"/>
            <a:ext cx="6297848" cy="487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1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1"/>
          <p:cNvSpPr txBox="1"/>
          <p:nvPr/>
        </p:nvSpPr>
        <p:spPr>
          <a:xfrm>
            <a:off x="2911571" y="6338720"/>
            <a:ext cx="5410666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788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21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m Pic and Text 2">
  <p:cSld name="Slim Pic and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2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2"/>
          <p:cNvSpPr txBox="1">
            <a:spLocks noGrp="1"/>
          </p:cNvSpPr>
          <p:nvPr>
            <p:ph type="body" idx="1"/>
          </p:nvPr>
        </p:nvSpPr>
        <p:spPr>
          <a:xfrm>
            <a:off x="1469338" y="1281034"/>
            <a:ext cx="7611163" cy="4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>
                <a:solidFill>
                  <a:schemeClr val="lt1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58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3"/>
          <p:cNvSpPr txBox="1">
            <a:spLocks noGrp="1"/>
          </p:cNvSpPr>
          <p:nvPr>
            <p:ph type="title"/>
          </p:nvPr>
        </p:nvSpPr>
        <p:spPr>
          <a:xfrm>
            <a:off x="668677" y="2422689"/>
            <a:ext cx="5786324" cy="19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79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25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9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 type="twoTxTwoObj">
  <p:cSld name="Two Content with 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8"/>
          <p:cNvSpPr txBox="1">
            <a:spLocks noGrp="1"/>
          </p:cNvSpPr>
          <p:nvPr>
            <p:ph type="body" idx="1"/>
          </p:nvPr>
        </p:nvSpPr>
        <p:spPr>
          <a:xfrm>
            <a:off x="45902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8"/>
          <p:cNvSpPr txBox="1">
            <a:spLocks noGrp="1"/>
          </p:cNvSpPr>
          <p:nvPr>
            <p:ph type="body" idx="2"/>
          </p:nvPr>
        </p:nvSpPr>
        <p:spPr>
          <a:xfrm>
            <a:off x="4590287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118"/>
          <p:cNvSpPr txBox="1">
            <a:spLocks noGrp="1"/>
          </p:cNvSpPr>
          <p:nvPr>
            <p:ph type="body" idx="3"/>
          </p:nvPr>
        </p:nvSpPr>
        <p:spPr>
          <a:xfrm>
            <a:off x="4754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8"/>
          <p:cNvSpPr txBox="1">
            <a:spLocks noGrp="1"/>
          </p:cNvSpPr>
          <p:nvPr>
            <p:ph type="body" idx="4"/>
          </p:nvPr>
        </p:nvSpPr>
        <p:spPr>
          <a:xfrm>
            <a:off x="475488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118"/>
          <p:cNvSpPr txBox="1">
            <a:spLocks noGrp="1"/>
          </p:cNvSpPr>
          <p:nvPr>
            <p:ph type="title"/>
          </p:nvPr>
        </p:nvSpPr>
        <p:spPr>
          <a:xfrm>
            <a:off x="393192" y="5866"/>
            <a:ext cx="8366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10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0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9"/>
          <p:cNvSpPr txBox="1">
            <a:spLocks noGrp="1"/>
          </p:cNvSpPr>
          <p:nvPr>
            <p:ph type="body" idx="1"/>
          </p:nvPr>
        </p:nvSpPr>
        <p:spPr>
          <a:xfrm>
            <a:off x="457200" y="2011680"/>
            <a:ext cx="8229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9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119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90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0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0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9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Cover" type="secHead">
  <p:cSld name="Module Cov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1"/>
          <p:cNvSpPr txBox="1">
            <a:spLocks noGrp="1"/>
          </p:cNvSpPr>
          <p:nvPr>
            <p:ph type="body" idx="1"/>
          </p:nvPr>
        </p:nvSpPr>
        <p:spPr>
          <a:xfrm>
            <a:off x="393192" y="3044952"/>
            <a:ext cx="83484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1"/>
          <p:cNvSpPr txBox="1">
            <a:spLocks noGrp="1"/>
          </p:cNvSpPr>
          <p:nvPr>
            <p:ph type="title"/>
          </p:nvPr>
        </p:nvSpPr>
        <p:spPr>
          <a:xfrm>
            <a:off x="393192" y="2121408"/>
            <a:ext cx="836676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1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4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symmetrical" type="twoObj">
  <p:cSld name="Two Content Asymmetr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2"/>
          <p:cNvSpPr txBox="1">
            <a:spLocks noGrp="1"/>
          </p:cNvSpPr>
          <p:nvPr>
            <p:ph type="body" idx="1"/>
          </p:nvPr>
        </p:nvSpPr>
        <p:spPr>
          <a:xfrm>
            <a:off x="2888344" y="1371600"/>
            <a:ext cx="581674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2"/>
          <p:cNvSpPr txBox="1">
            <a:spLocks noGrp="1"/>
          </p:cNvSpPr>
          <p:nvPr>
            <p:ph type="body" idx="2"/>
          </p:nvPr>
        </p:nvSpPr>
        <p:spPr>
          <a:xfrm>
            <a:off x="475488" y="1371600"/>
            <a:ext cx="226771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2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2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2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6"/>
          <p:cNvSpPr txBox="1">
            <a:spLocks noGrp="1"/>
          </p:cNvSpPr>
          <p:nvPr>
            <p:ph type="body" idx="1"/>
          </p:nvPr>
        </p:nvSpPr>
        <p:spPr>
          <a:xfrm>
            <a:off x="316992" y="1064526"/>
            <a:ext cx="8705088" cy="51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6"/>
          <p:cNvSpPr txBox="1">
            <a:spLocks noGrp="1"/>
          </p:cNvSpPr>
          <p:nvPr>
            <p:ph type="title"/>
          </p:nvPr>
        </p:nvSpPr>
        <p:spPr>
          <a:xfrm>
            <a:off x="14749" y="76759"/>
            <a:ext cx="8125935" cy="6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7"/>
          <p:cNvSpPr txBox="1">
            <a:spLocks noGrp="1"/>
          </p:cNvSpPr>
          <p:nvPr>
            <p:ph type="title"/>
          </p:nvPr>
        </p:nvSpPr>
        <p:spPr>
          <a:xfrm>
            <a:off x="457201" y="1105471"/>
            <a:ext cx="3008313" cy="95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7"/>
          <p:cNvSpPr txBox="1">
            <a:spLocks noGrp="1"/>
          </p:cNvSpPr>
          <p:nvPr>
            <p:ph type="body" idx="1"/>
          </p:nvPr>
        </p:nvSpPr>
        <p:spPr>
          <a:xfrm>
            <a:off x="3575050" y="1105469"/>
            <a:ext cx="5111750" cy="502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27"/>
          <p:cNvSpPr txBox="1">
            <a:spLocks noGrp="1"/>
          </p:cNvSpPr>
          <p:nvPr>
            <p:ph type="body" idx="2"/>
          </p:nvPr>
        </p:nvSpPr>
        <p:spPr>
          <a:xfrm>
            <a:off x="457201" y="2267520"/>
            <a:ext cx="3008313" cy="38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>
            <a:spLocks noGrp="1"/>
          </p:cNvSpPr>
          <p:nvPr>
            <p:ph type="pic" idx="2"/>
          </p:nvPr>
        </p:nvSpPr>
        <p:spPr>
          <a:xfrm>
            <a:off x="1792288" y="1132765"/>
            <a:ext cx="5486400" cy="359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3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/>
          <p:nvPr/>
        </p:nvSpPr>
        <p:spPr>
          <a:xfrm>
            <a:off x="2385875" y="6377089"/>
            <a:ext cx="6758125" cy="502920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6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16" descr="UCI14_UCPath_W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30043" y="6469276"/>
            <a:ext cx="2279067" cy="299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6"/>
          <p:cNvSpPr txBox="1"/>
          <p:nvPr/>
        </p:nvSpPr>
        <p:spPr>
          <a:xfrm>
            <a:off x="5709110" y="6344167"/>
            <a:ext cx="255796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Training</a:t>
            </a:r>
            <a:endParaRPr sz="1350"/>
          </a:p>
        </p:txBody>
      </p:sp>
      <p:cxnSp>
        <p:nvCxnSpPr>
          <p:cNvPr id="15" name="Google Shape;15;p116"/>
          <p:cNvCxnSpPr/>
          <p:nvPr/>
        </p:nvCxnSpPr>
        <p:spPr>
          <a:xfrm>
            <a:off x="0" y="948654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Google Shape;16;p116"/>
          <p:cNvSpPr txBox="1"/>
          <p:nvPr/>
        </p:nvSpPr>
        <p:spPr>
          <a:xfrm>
            <a:off x="8480254" y="6438001"/>
            <a:ext cx="549608" cy="3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735549"/>
            <a:ext cx="9144000" cy="79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6"/>
          <p:cNvSpPr/>
          <p:nvPr/>
        </p:nvSpPr>
        <p:spPr>
          <a:xfrm>
            <a:off x="-12878" y="6379161"/>
            <a:ext cx="2401237" cy="502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62552" y="6373472"/>
            <a:ext cx="5029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3570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B9A6-A043-4F83-9AEB-F5CEF8FD52E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cheng@uci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68347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kern="0" dirty="0" smtClean="0"/>
              <a:t>UCPath Training Updates</a:t>
            </a:r>
            <a:endParaRPr lang="en-US" sz="5400" kern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379259"/>
            <a:ext cx="6858000" cy="124182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Tips &amp; Lessons Learned</a:t>
            </a:r>
          </a:p>
          <a:p>
            <a:r>
              <a:rPr lang="en-US" sz="2400" i="1" dirty="0" smtClean="0"/>
              <a:t>11/17/20</a:t>
            </a:r>
          </a:p>
          <a:p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8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31" y="375675"/>
            <a:ext cx="7886700" cy="876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One-Time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Requests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491" y="1251975"/>
            <a:ext cx="850528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One-Time Payments </a:t>
            </a:r>
            <a:r>
              <a:rPr lang="en-US" sz="2800" b="1" dirty="0" smtClean="0"/>
              <a:t>in UCPath are entered by </a:t>
            </a:r>
            <a:r>
              <a:rPr lang="en-US" sz="2800" b="1" dirty="0" smtClean="0"/>
              <a:t>designated individuals in each department.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Initiators should request their POC submit a One-Time Payment transaction when: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employee received only a </a:t>
            </a:r>
            <a:r>
              <a:rPr lang="en-US" sz="2000" b="1" dirty="0" smtClean="0"/>
              <a:t>portion</a:t>
            </a:r>
            <a:r>
              <a:rPr lang="en-US" sz="2000" dirty="0" smtClean="0"/>
              <a:t> of their additional pay from a previous transaction. </a:t>
            </a:r>
            <a:r>
              <a:rPr lang="en-US" sz="2000" i="1" dirty="0" smtClean="0"/>
              <a:t>(Money still owed)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Please do not submit an off-cycle request for missed additional pay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Additional Pay is due to from prior pay cycle &amp; transaction was never entered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If </a:t>
            </a:r>
            <a:r>
              <a:rPr lang="en-US" sz="2000" dirty="0"/>
              <a:t>the earn code for a retro additional pay will not be picked up by the retro module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8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2" y="2359762"/>
            <a:ext cx="7221595" cy="303048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9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9437" y="1197512"/>
            <a:ext cx="8227181" cy="4744652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Training Updates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5725"/>
            <a:endParaRPr lang="en-US" sz="7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Starting on Nov. 23</a:t>
            </a:r>
            <a:r>
              <a:rPr lang="en-US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all of the recorded zoom training sessions from Phase 4 (August – Oct) will be posted to UCLC.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employees who require training can utilize the curriculums on our UCI UCPath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website  to identify required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training materials are being developed &amp; will be announced for 2021.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5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269407" y="1155619"/>
            <a:ext cx="8614330" cy="5098224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Upcoming Payroll Deadline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Monthly processing deadline is this Thursday 11/19 !</a:t>
            </a:r>
          </a:p>
          <a:p>
            <a:r>
              <a:rPr lang="en-US" sz="2400" dirty="0" smtClean="0"/>
              <a:t>Please get your transactions approved on time!</a:t>
            </a:r>
          </a:p>
          <a:p>
            <a:pPr marL="85725" indent="0">
              <a:buNone/>
            </a:pPr>
            <a:endParaRPr lang="en-US" sz="2400" dirty="0" smtClean="0"/>
          </a:p>
          <a:p>
            <a:endParaRPr lang="en-US" sz="2000" dirty="0" smtClean="0"/>
          </a:p>
          <a:p>
            <a:pPr marL="85725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Direct Retro Deadlines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(Year End)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85725" indent="0">
              <a:lnSpc>
                <a:spcPct val="110000"/>
              </a:lnSpc>
              <a:buNone/>
            </a:pPr>
            <a:r>
              <a:rPr lang="en-US" sz="2400" dirty="0"/>
              <a:t>Direct </a:t>
            </a:r>
            <a:r>
              <a:rPr lang="en-US" sz="2400" dirty="0" err="1"/>
              <a:t>Retros</a:t>
            </a:r>
            <a:r>
              <a:rPr lang="en-US" sz="2400" dirty="0"/>
              <a:t> must be approved by 5pm on the following dates: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11/6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11/13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12/7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12/9</a:t>
            </a:r>
          </a:p>
          <a:p>
            <a:pPr marL="85725" indent="0">
              <a:buNone/>
            </a:pP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3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93192" y="2079397"/>
            <a:ext cx="6936522" cy="39766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Any departments that have career-track employees with decoupled FTE, please check their FTE’s to ensure the data is correct.</a:t>
            </a:r>
          </a:p>
          <a:p>
            <a:r>
              <a:rPr lang="en-US" sz="2400" dirty="0" smtClean="0"/>
              <a:t>We have noticed some employees who have had incorrect FTE’s due to the mass change.</a:t>
            </a:r>
          </a:p>
          <a:p>
            <a:r>
              <a:rPr lang="en-US" sz="2400" dirty="0" smtClean="0"/>
              <a:t>Please contact Erice Cheng (</a:t>
            </a:r>
            <a:r>
              <a:rPr lang="en-US" sz="2400" dirty="0" smtClean="0">
                <a:hlinkClick r:id="rId3"/>
              </a:rPr>
              <a:t>echeng@uci.edu</a:t>
            </a:r>
            <a:r>
              <a:rPr lang="en-US" sz="2400" dirty="0" smtClean="0"/>
              <a:t>) for assistance.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3192" y="1396083"/>
            <a:ext cx="6280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indent="0"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CT Employees with Decoupled FTE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1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034087" cy="503237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Position Updates</a:t>
            </a:r>
          </a:p>
          <a:p>
            <a:r>
              <a:rPr lang="en-US" sz="4000" b="1" dirty="0" smtClean="0"/>
              <a:t>One Time Payments &amp; Additional Pay</a:t>
            </a:r>
            <a:endParaRPr lang="en-US" sz="4000" b="1" dirty="0"/>
          </a:p>
        </p:txBody>
      </p:sp>
      <p:pic>
        <p:nvPicPr>
          <p:cNvPr id="5" name="Picture 4" descr="Do You Have an Agenda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38" y="4106778"/>
            <a:ext cx="2379094" cy="2616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82" y="437837"/>
            <a:ext cx="9209528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1. Position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24" y="1486354"/>
            <a:ext cx="7886700" cy="1565275"/>
          </a:xfrm>
        </p:spPr>
        <p:txBody>
          <a:bodyPr>
            <a:noAutofit/>
          </a:bodyPr>
          <a:lstStyle/>
          <a:p>
            <a:r>
              <a:rPr lang="en-US" dirty="0" smtClean="0"/>
              <a:t>We have recently become aware that the Dept. ID field in Position Control is </a:t>
            </a:r>
            <a:r>
              <a:rPr lang="en-US" b="1" dirty="0" smtClean="0"/>
              <a:t>no longer editable </a:t>
            </a:r>
            <a:r>
              <a:rPr lang="en-US" dirty="0" smtClean="0"/>
              <a:t>after </a:t>
            </a:r>
            <a:r>
              <a:rPr lang="en-US" dirty="0" smtClean="0"/>
              <a:t>a position</a:t>
            </a:r>
            <a:r>
              <a:rPr lang="en-US" dirty="0" smtClean="0"/>
              <a:t> </a:t>
            </a:r>
            <a:r>
              <a:rPr lang="en-US" dirty="0" smtClean="0"/>
              <a:t>has been created &amp; approved.</a:t>
            </a:r>
          </a:p>
          <a:p>
            <a:endParaRPr lang="en-US" dirty="0"/>
          </a:p>
          <a:p>
            <a:r>
              <a:rPr lang="en-US" dirty="0" smtClean="0"/>
              <a:t>If you need to make a department change, please submit an EEC ticket &amp; make a request for the Position Administrator to change the Dept. ID</a:t>
            </a:r>
          </a:p>
          <a:p>
            <a:pPr lvl="1"/>
            <a:r>
              <a:rPr lang="en-US" dirty="0" smtClean="0"/>
              <a:t>Please include the position number, original Dept. ID, &amp; new Dept. ID.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You may also submit a Position Data change form to the UCPath Center.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8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93" y="1436915"/>
            <a:ext cx="7886700" cy="52033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Please ensure the correct Dept. ID is assigned when creating the position.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500" dirty="0"/>
          </a:p>
          <a:p>
            <a:r>
              <a:rPr lang="en-US" b="1" dirty="0" smtClean="0"/>
              <a:t>Over-allocated</a:t>
            </a:r>
            <a:r>
              <a:rPr lang="en-US" dirty="0" smtClean="0"/>
              <a:t> positions will also prevent departments from making changes in </a:t>
            </a:r>
            <a:r>
              <a:rPr lang="en-US" dirty="0" err="1" smtClean="0"/>
              <a:t>PayPath</a:t>
            </a:r>
            <a:r>
              <a:rPr lang="en-US" dirty="0" smtClean="0"/>
              <a:t> Actions.</a:t>
            </a:r>
          </a:p>
          <a:p>
            <a:r>
              <a:rPr lang="en-US" dirty="0" smtClean="0"/>
              <a:t>Please check your positions to ensure there is only 1 (one) incumbent assigned.</a:t>
            </a:r>
          </a:p>
          <a:p>
            <a:pPr lvl="1"/>
            <a:r>
              <a:rPr lang="en-US" dirty="0" smtClean="0"/>
              <a:t>If you encounter over-allocation, you may need to create a new position &amp; use the </a:t>
            </a:r>
            <a:r>
              <a:rPr lang="en-US" b="1" dirty="0" err="1" smtClean="0"/>
              <a:t>UC_Transfer</a:t>
            </a:r>
            <a:r>
              <a:rPr lang="en-US" dirty="0" smtClean="0"/>
              <a:t> template to move the over-allocated employee.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Position Control – Updating Position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1" y="2267845"/>
            <a:ext cx="8704324" cy="17090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06286" y="2786742"/>
            <a:ext cx="3106057" cy="275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227"/>
            <a:ext cx="7886700" cy="76517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One-Time Payment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Additional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Workflow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1513737" y="1798090"/>
            <a:ext cx="1640942" cy="7779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Submits 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Additional </a:t>
            </a:r>
            <a:r>
              <a:rPr lang="en-US" sz="1200" dirty="0" smtClean="0">
                <a:solidFill>
                  <a:schemeClr val="tx1"/>
                </a:solidFill>
              </a:rPr>
              <a:t>Pay (</a:t>
            </a:r>
            <a:r>
              <a:rPr lang="en-US" sz="1200" dirty="0" err="1" smtClean="0">
                <a:solidFill>
                  <a:schemeClr val="tx1"/>
                </a:solidFill>
              </a:rPr>
              <a:t>PayPath</a:t>
            </a:r>
            <a:r>
              <a:rPr lang="en-US" sz="1200" dirty="0" smtClean="0">
                <a:solidFill>
                  <a:schemeClr val="tx1"/>
                </a:solidFill>
              </a:rPr>
              <a:t>) or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One-Time Payment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904" y="4458349"/>
            <a:ext cx="21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UCPATH CENTER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7961" y="2957285"/>
            <a:ext cx="1014149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961" y="4450133"/>
            <a:ext cx="1014149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spect="1"/>
          </p:cNvSpPr>
          <p:nvPr/>
        </p:nvSpPr>
        <p:spPr>
          <a:xfrm>
            <a:off x="2780707" y="3281323"/>
            <a:ext cx="1352748" cy="787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Approves transaction </a:t>
            </a:r>
            <a:r>
              <a:rPr lang="en-US" sz="1200" dirty="0">
                <a:solidFill>
                  <a:schemeClr val="tx1"/>
                </a:solidFill>
              </a:rPr>
              <a:t>through AWE </a:t>
            </a:r>
            <a:r>
              <a:rPr lang="en-US" sz="1200" dirty="0" smtClean="0">
                <a:solidFill>
                  <a:schemeClr val="tx1"/>
                </a:solidFill>
              </a:rPr>
              <a:t>process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Connector: Elbow 7">
            <a:extLst>
              <a:ext uri="{FF2B5EF4-FFF2-40B4-BE49-F238E27FC236}">
                <a16:creationId xmlns:a16="http://schemas.microsoft.com/office/drawing/2014/main" id="{30D1FC45-4E1D-4E0D-9522-1E9B446FB1B1}"/>
              </a:ext>
            </a:extLst>
          </p:cNvPr>
          <p:cNvCxnSpPr>
            <a:stCxn id="9" idx="2"/>
            <a:endCxn id="14" idx="1"/>
          </p:cNvCxnSpPr>
          <p:nvPr/>
        </p:nvCxnSpPr>
        <p:spPr>
          <a:xfrm rot="16200000" flipH="1">
            <a:off x="3143877" y="4382090"/>
            <a:ext cx="1302782" cy="676374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31A07B-8CE9-409B-9CFC-9A0D0CF760E4}"/>
              </a:ext>
            </a:extLst>
          </p:cNvPr>
          <p:cNvCxnSpPr>
            <a:stCxn id="14" idx="0"/>
            <a:endCxn id="17" idx="2"/>
          </p:cNvCxnSpPr>
          <p:nvPr/>
        </p:nvCxnSpPr>
        <p:spPr>
          <a:xfrm flipH="1" flipV="1">
            <a:off x="4725148" y="2633250"/>
            <a:ext cx="1" cy="2288406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6">
            <a:extLst>
              <a:ext uri="{FF2B5EF4-FFF2-40B4-BE49-F238E27FC236}">
                <a16:creationId xmlns:a16="http://schemas.microsoft.com/office/drawing/2014/main" id="{545E15CA-73D4-4828-BED3-686AC6CB3B5C}"/>
              </a:ext>
            </a:extLst>
          </p:cNvPr>
          <p:cNvCxnSpPr>
            <a:stCxn id="17" idx="3"/>
            <a:endCxn id="18" idx="0"/>
          </p:cNvCxnSpPr>
          <p:nvPr/>
        </p:nvCxnSpPr>
        <p:spPr>
          <a:xfrm>
            <a:off x="5658010" y="2216122"/>
            <a:ext cx="1031991" cy="2607311"/>
          </a:xfrm>
          <a:prstGeom prst="bentConnector2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4133455" y="4921656"/>
            <a:ext cx="1183387" cy="900024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Errors?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7C31F-7837-48A9-9AC6-ADE5B307A4ED}"/>
              </a:ext>
            </a:extLst>
          </p:cNvPr>
          <p:cNvSpPr txBox="1"/>
          <p:nvPr/>
        </p:nvSpPr>
        <p:spPr>
          <a:xfrm>
            <a:off x="4760955" y="4524770"/>
            <a:ext cx="509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7C31F-7837-48A9-9AC6-ADE5B307A4ED}"/>
              </a:ext>
            </a:extLst>
          </p:cNvPr>
          <p:cNvSpPr txBox="1"/>
          <p:nvPr/>
        </p:nvSpPr>
        <p:spPr>
          <a:xfrm>
            <a:off x="5281859" y="5098204"/>
            <a:ext cx="509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No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3792286" y="1798994"/>
            <a:ext cx="1865724" cy="83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Makes </a:t>
            </a:r>
            <a:r>
              <a:rPr lang="en-US" sz="1200" dirty="0">
                <a:solidFill>
                  <a:schemeClr val="tx1"/>
                </a:solidFill>
              </a:rPr>
              <a:t>corrections and </a:t>
            </a:r>
            <a:r>
              <a:rPr lang="en-US" sz="1200" dirty="0" smtClean="0">
                <a:solidFill>
                  <a:schemeClr val="tx1"/>
                </a:solidFill>
              </a:rPr>
              <a:t>resubmits </a:t>
            </a:r>
            <a:r>
              <a:rPr lang="en-US" sz="1200" dirty="0">
                <a:solidFill>
                  <a:schemeClr val="tx1"/>
                </a:solidFill>
              </a:rPr>
              <a:t>by 2pm the day before payroll confirmation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922562" y="4823433"/>
            <a:ext cx="1534878" cy="1119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Files are </a:t>
            </a:r>
            <a:r>
              <a:rPr lang="en-US" sz="1200" b="1" dirty="0">
                <a:solidFill>
                  <a:schemeClr val="tx1"/>
                </a:solidFill>
              </a:rPr>
              <a:t>processed automatically </a:t>
            </a:r>
            <a:r>
              <a:rPr lang="en-US" sz="1200" dirty="0">
                <a:solidFill>
                  <a:schemeClr val="tx1"/>
                </a:solidFill>
              </a:rPr>
              <a:t>and loaded into pay sheets and employee’s record</a:t>
            </a:r>
          </a:p>
        </p:txBody>
      </p:sp>
      <p:cxnSp>
        <p:nvCxnSpPr>
          <p:cNvPr id="19" name="Connector: Elbow 7">
            <a:extLst>
              <a:ext uri="{FF2B5EF4-FFF2-40B4-BE49-F238E27FC236}">
                <a16:creationId xmlns:a16="http://schemas.microsoft.com/office/drawing/2014/main" id="{30D1FC45-4E1D-4E0D-9522-1E9B446FB1B1}"/>
              </a:ext>
            </a:extLst>
          </p:cNvPr>
          <p:cNvCxnSpPr>
            <a:stCxn id="14" idx="3"/>
            <a:endCxn id="18" idx="1"/>
          </p:cNvCxnSpPr>
          <p:nvPr/>
        </p:nvCxnSpPr>
        <p:spPr>
          <a:xfrm>
            <a:off x="5316842" y="5371668"/>
            <a:ext cx="605720" cy="1153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spect="1"/>
          </p:cNvSpPr>
          <p:nvPr/>
        </p:nvSpPr>
        <p:spPr>
          <a:xfrm>
            <a:off x="7935255" y="4827681"/>
            <a:ext cx="1160189" cy="11152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Begins payroll processing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Connector: Elbow 7">
            <a:extLst>
              <a:ext uri="{FF2B5EF4-FFF2-40B4-BE49-F238E27FC236}">
                <a16:creationId xmlns:a16="http://schemas.microsoft.com/office/drawing/2014/main" id="{30D1FC45-4E1D-4E0D-9522-1E9B446FB1B1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7457440" y="5383207"/>
            <a:ext cx="477815" cy="2124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5779" y="3229075"/>
            <a:ext cx="293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1045" y="3229075"/>
            <a:ext cx="293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5678" y="3230186"/>
            <a:ext cx="293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578412" y="4774341"/>
            <a:ext cx="293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167979" y="4806240"/>
            <a:ext cx="293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2678" y="1578428"/>
            <a:ext cx="1014149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4904" y="1744742"/>
            <a:ext cx="138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INITIATOR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01206" y="4710407"/>
            <a:ext cx="293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07960" y="3166751"/>
            <a:ext cx="20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DEPT. APPROVER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2" name="Elbow Connector 31"/>
          <p:cNvCxnSpPr>
            <a:stCxn id="5" idx="2"/>
            <a:endCxn id="9" idx="1"/>
          </p:cNvCxnSpPr>
          <p:nvPr/>
        </p:nvCxnSpPr>
        <p:spPr>
          <a:xfrm rot="16200000" flipH="1">
            <a:off x="2007924" y="2902322"/>
            <a:ext cx="1099066" cy="44649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92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31" y="375675"/>
            <a:ext cx="7886700" cy="876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Pay (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PayPath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431" y="1774723"/>
            <a:ext cx="840658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Additional Pay </a:t>
            </a:r>
            <a:r>
              <a:rPr lang="en-US" sz="2800" b="1" dirty="0" smtClean="0"/>
              <a:t>in </a:t>
            </a:r>
            <a:r>
              <a:rPr lang="en-US" sz="2800" b="1" dirty="0" err="1" smtClean="0"/>
              <a:t>PayPath</a:t>
            </a:r>
            <a:r>
              <a:rPr lang="en-US" sz="2800" b="1" dirty="0" smtClean="0"/>
              <a:t> Actions should be utilized when: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additional pay transaction is effective for the </a:t>
            </a:r>
            <a:r>
              <a:rPr lang="en-US" sz="2400" b="1" dirty="0" smtClean="0"/>
              <a:t>current</a:t>
            </a:r>
            <a:r>
              <a:rPr lang="en-US" sz="2400" dirty="0" smtClean="0"/>
              <a:t> pay cycle.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additional pay transaction is for a </a:t>
            </a:r>
            <a:r>
              <a:rPr lang="en-US" sz="2400" b="1" dirty="0" smtClean="0"/>
              <a:t>future</a:t>
            </a:r>
            <a:r>
              <a:rPr lang="en-US" sz="2400" dirty="0" smtClean="0"/>
              <a:t> pay cycle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NOTE: </a:t>
            </a:r>
            <a:r>
              <a:rPr lang="en-US" sz="2400" dirty="0" smtClean="0"/>
              <a:t>Be sure to use the full pay period cycle dates for the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b</a:t>
            </a:r>
            <a:r>
              <a:rPr lang="en-US" sz="2400" dirty="0" smtClean="0"/>
              <a:t>egin &amp; end dates of th</a:t>
            </a:r>
            <a:r>
              <a:rPr lang="en-US" sz="2400" dirty="0" smtClean="0"/>
              <a:t>e additional pay</a:t>
            </a:r>
            <a:r>
              <a:rPr lang="en-US" sz="24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If the dates need to match effort, consider a </a:t>
            </a:r>
          </a:p>
          <a:p>
            <a:pPr lvl="1"/>
            <a:r>
              <a:rPr lang="en-US" sz="2400" i="1" dirty="0" smtClean="0"/>
              <a:t>     One-Time payment.</a:t>
            </a:r>
            <a:endParaRPr lang="en-US" sz="2400" i="1" dirty="0"/>
          </a:p>
        </p:txBody>
      </p:sp>
      <p:pic>
        <p:nvPicPr>
          <p:cNvPr id="5" name="Picture 4" descr="Google Calendar | Alan Dean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46" y="5341257"/>
            <a:ext cx="1584465" cy="1487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3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G9R5GQ2M"/>
  <p:tag name="ARTICULATE_PRESENTATION_ID" val="500182"/>
  <p:tag name="ARTICULATE_PROJECT_CHECK" val="0"/>
  <p:tag name="TAG_BACKING_FORM_KEY" val="2759554-c:\users\arriver2\documents\training b docs\resources\phase 4 training\training tips\trainingtips_11-02.pptx"/>
  <p:tag name="ARTICULATE_PRESENTER_VERSION" val="8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157212</TotalTime>
  <Words>579</Words>
  <Application>Microsoft Office PowerPoint</Application>
  <PresentationFormat>On-screen Show (4:3)</PresentationFormat>
  <Paragraphs>91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Courier New</vt:lpstr>
      <vt:lpstr>Noto Sans Symbols</vt:lpstr>
      <vt:lpstr>Verdana</vt:lpstr>
      <vt:lpstr>1_Office Theme</vt:lpstr>
      <vt:lpstr>Office Theme</vt:lpstr>
      <vt:lpstr>PowerPoint Presentation</vt:lpstr>
      <vt:lpstr>Quick Announcements I</vt:lpstr>
      <vt:lpstr>Quick Announcements II</vt:lpstr>
      <vt:lpstr>Quick Announcements III</vt:lpstr>
      <vt:lpstr>Agenda</vt:lpstr>
      <vt:lpstr>PowerPoint Presentation</vt:lpstr>
      <vt:lpstr>Position Control – Updating Position</vt:lpstr>
      <vt:lpstr>2. One-Time Payment / Additional Pay Workflow</vt:lpstr>
      <vt:lpstr>Additional Pay ( PayPath Actions)</vt:lpstr>
      <vt:lpstr>One-Time Payment Requests</vt:lpstr>
      <vt:lpstr>Questions?</vt:lpstr>
      <vt:lpstr>Custom Show 1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PayPath Updates</dc:title>
  <dc:creator>Angel Rivera</dc:creator>
  <cp:lastModifiedBy>Angel Rivera</cp:lastModifiedBy>
  <cp:revision>521</cp:revision>
  <dcterms:created xsi:type="dcterms:W3CDTF">2020-04-07T20:02:25Z</dcterms:created>
  <dcterms:modified xsi:type="dcterms:W3CDTF">2020-11-18T23:20:43Z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F4163206-5367-4861-99E2-9F9CC9E7E0DE</vt:lpwstr>
  </property>
  <property fmtid="{D5CDD505-2E9C-101B-9397-08002B2CF9AE}" pid="6" name="ArticulateProjectFull">
    <vt:lpwstr>C:\Users\arriver2\Documents\Training B Docs\Resources\Phase 4 Training\Training Tips\TrainingTips_11-17.ppta</vt:lpwstr>
  </property>
</Properties>
</file>