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2"/>
  </p:notesMasterIdLst>
  <p:sldIdLst>
    <p:sldId id="264" r:id="rId3"/>
    <p:sldId id="420" r:id="rId4"/>
    <p:sldId id="467" r:id="rId5"/>
    <p:sldId id="500" r:id="rId6"/>
    <p:sldId id="510" r:id="rId7"/>
    <p:sldId id="257" r:id="rId8"/>
    <p:sldId id="511" r:id="rId9"/>
    <p:sldId id="512" r:id="rId10"/>
    <p:sldId id="315" r:id="rId11"/>
  </p:sldIdLst>
  <p:sldSz cx="9144000" cy="6858000" type="screen4x3"/>
  <p:notesSz cx="6858000" cy="9144000"/>
  <p:custShowLst>
    <p:custShow name="Custom Show 1" id="0">
      <p:sldLst>
        <p:sld r:id="rId3"/>
        <p:sld r:id="rId4"/>
        <p:sld r:id="rId5"/>
      </p:sldLst>
    </p:custShow>
  </p:custShowLst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59" autoAdjust="0"/>
    <p:restoredTop sz="89964" autoAdjust="0"/>
  </p:normalViewPr>
  <p:slideViewPr>
    <p:cSldViewPr snapToGrid="0">
      <p:cViewPr varScale="1">
        <p:scale>
          <a:sx n="62" d="100"/>
          <a:sy n="62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4CDBD-6083-4294-B280-588674CBCDC4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A907F-B03C-441F-832F-0F423C52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89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04938" y="1158875"/>
            <a:ext cx="4175125" cy="3130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1:notes"/>
          <p:cNvSpPr txBox="1">
            <a:spLocks noGrp="1"/>
          </p:cNvSpPr>
          <p:nvPr>
            <p:ph type="body" idx="1"/>
          </p:nvPr>
        </p:nvSpPr>
        <p:spPr>
          <a:xfrm>
            <a:off x="492369" y="4461678"/>
            <a:ext cx="6084277" cy="3650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110" name="Google Shape;110;p1:notes"/>
          <p:cNvSpPr txBox="1">
            <a:spLocks noGrp="1"/>
          </p:cNvSpPr>
          <p:nvPr>
            <p:ph type="sldNum" idx="12"/>
          </p:nvPr>
        </p:nvSpPr>
        <p:spPr>
          <a:xfrm>
            <a:off x="3956558" y="8805843"/>
            <a:ext cx="3026833" cy="46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775" tIns="46375" rIns="92775" bIns="4637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437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E229F-C150-474F-8980-931399A2ED4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41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 type="title">
  <p:cSld name="1_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01" y="6322499"/>
            <a:ext cx="9134475" cy="54684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17"/>
          <p:cNvSpPr txBox="1">
            <a:spLocks noGrp="1"/>
          </p:cNvSpPr>
          <p:nvPr>
            <p:ph type="ctrTitle"/>
          </p:nvPr>
        </p:nvSpPr>
        <p:spPr>
          <a:xfrm>
            <a:off x="926093" y="2738245"/>
            <a:ext cx="7310244" cy="1325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7"/>
          <p:cNvSpPr txBox="1">
            <a:spLocks noGrp="1"/>
          </p:cNvSpPr>
          <p:nvPr>
            <p:ph type="subTitle" idx="1"/>
          </p:nvPr>
        </p:nvSpPr>
        <p:spPr>
          <a:xfrm>
            <a:off x="926094" y="4194099"/>
            <a:ext cx="7307224" cy="1508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17"/>
          <p:cNvSpPr txBox="1"/>
          <p:nvPr/>
        </p:nvSpPr>
        <p:spPr>
          <a:xfrm>
            <a:off x="7817390" y="6420058"/>
            <a:ext cx="11657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1/21/2020</a:t>
            </a:r>
            <a:endParaRPr sz="105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17"/>
          <p:cNvSpPr/>
          <p:nvPr/>
        </p:nvSpPr>
        <p:spPr>
          <a:xfrm>
            <a:off x="-10096" y="0"/>
            <a:ext cx="9144000" cy="1463040"/>
          </a:xfrm>
          <a:prstGeom prst="rect">
            <a:avLst/>
          </a:prstGeom>
          <a:gradFill>
            <a:gsLst>
              <a:gs pos="0">
                <a:srgbClr val="1D579B"/>
              </a:gs>
              <a:gs pos="100000">
                <a:srgbClr val="90B0FF"/>
              </a:gs>
            </a:gsLst>
            <a:lin ang="16200000" scaled="0"/>
          </a:gradFill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117" descr="UCI14_UCPath_W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5498" y="257009"/>
            <a:ext cx="5433403" cy="71440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17"/>
          <p:cNvSpPr/>
          <p:nvPr/>
        </p:nvSpPr>
        <p:spPr>
          <a:xfrm>
            <a:off x="-7222" y="6319761"/>
            <a:ext cx="284257" cy="539496"/>
          </a:xfrm>
          <a:prstGeom prst="rect">
            <a:avLst/>
          </a:prstGeom>
          <a:solidFill>
            <a:srgbClr val="1D579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17"/>
          <p:cNvSpPr/>
          <p:nvPr/>
        </p:nvSpPr>
        <p:spPr>
          <a:xfrm>
            <a:off x="926093" y="6420058"/>
            <a:ext cx="2922576" cy="365125"/>
          </a:xfrm>
          <a:prstGeom prst="rect">
            <a:avLst/>
          </a:prstGeom>
          <a:solidFill>
            <a:srgbClr val="09548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117" descr="Anti Taller Software Libre: Richard Stallman habla sobre el Copyrigh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9614" y="6462418"/>
            <a:ext cx="261262" cy="24145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17"/>
          <p:cNvSpPr txBox="1"/>
          <p:nvPr/>
        </p:nvSpPr>
        <p:spPr>
          <a:xfrm>
            <a:off x="1009935" y="6392760"/>
            <a:ext cx="2962866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UCI UCPath 2019</a:t>
            </a:r>
            <a:endParaRPr sz="135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23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9"/>
          <p:cNvSpPr txBox="1">
            <a:spLocks noGrp="1"/>
          </p:cNvSpPr>
          <p:nvPr>
            <p:ph type="title"/>
          </p:nvPr>
        </p:nvSpPr>
        <p:spPr>
          <a:xfrm>
            <a:off x="459620" y="53872"/>
            <a:ext cx="8684381" cy="85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9"/>
          <p:cNvSpPr txBox="1">
            <a:spLocks noGrp="1"/>
          </p:cNvSpPr>
          <p:nvPr>
            <p:ph type="body" idx="1"/>
          </p:nvPr>
        </p:nvSpPr>
        <p:spPr>
          <a:xfrm rot="5400000">
            <a:off x="2200883" y="-359753"/>
            <a:ext cx="4744652" cy="8227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241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0"/>
          <p:cNvSpPr/>
          <p:nvPr/>
        </p:nvSpPr>
        <p:spPr>
          <a:xfrm flipH="1">
            <a:off x="462638" y="389223"/>
            <a:ext cx="8221476" cy="147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30"/>
          <p:cNvSpPr/>
          <p:nvPr/>
        </p:nvSpPr>
        <p:spPr>
          <a:xfrm>
            <a:off x="462638" y="1922278"/>
            <a:ext cx="8221476" cy="45719"/>
          </a:xfrm>
          <a:prstGeom prst="rect">
            <a:avLst/>
          </a:prstGeom>
          <a:solidFill>
            <a:srgbClr val="1E4386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30"/>
          <p:cNvSpPr/>
          <p:nvPr/>
        </p:nvSpPr>
        <p:spPr>
          <a:xfrm>
            <a:off x="0" y="0"/>
            <a:ext cx="9144000" cy="1969842"/>
          </a:xfrm>
          <a:prstGeom prst="rect">
            <a:avLst/>
          </a:prstGeom>
          <a:gradFill>
            <a:gsLst>
              <a:gs pos="0">
                <a:srgbClr val="0064A8"/>
              </a:gs>
              <a:gs pos="100000">
                <a:srgbClr val="1E4386"/>
              </a:gs>
            </a:gsLst>
            <a:lin ang="1620000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30"/>
          <p:cNvSpPr txBox="1">
            <a:spLocks noGrp="1"/>
          </p:cNvSpPr>
          <p:nvPr>
            <p:ph type="ctrTitle"/>
          </p:nvPr>
        </p:nvSpPr>
        <p:spPr>
          <a:xfrm>
            <a:off x="462639" y="396704"/>
            <a:ext cx="8221476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0"/>
          <p:cNvSpPr txBox="1">
            <a:spLocks noGrp="1"/>
          </p:cNvSpPr>
          <p:nvPr>
            <p:ph type="subTitle" idx="1"/>
          </p:nvPr>
        </p:nvSpPr>
        <p:spPr>
          <a:xfrm>
            <a:off x="462639" y="2045145"/>
            <a:ext cx="8221476" cy="4108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002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&quot;takeaway&quot;/quote">
  <p:cSld name="Basic &quot;takeaway&quot;/quot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1"/>
          <p:cNvSpPr txBox="1">
            <a:spLocks noGrp="1"/>
          </p:cNvSpPr>
          <p:nvPr>
            <p:ph type="body" idx="1"/>
          </p:nvPr>
        </p:nvSpPr>
        <p:spPr>
          <a:xfrm>
            <a:off x="2782653" y="1135347"/>
            <a:ext cx="6297848" cy="4875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>
                <a:solidFill>
                  <a:schemeClr val="lt1"/>
                </a:solidFill>
              </a:defRPr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31"/>
          <p:cNvSpPr txBox="1">
            <a:spLocks noGrp="1"/>
          </p:cNvSpPr>
          <p:nvPr>
            <p:ph type="title"/>
          </p:nvPr>
        </p:nvSpPr>
        <p:spPr>
          <a:xfrm>
            <a:off x="0" y="63501"/>
            <a:ext cx="9144000" cy="517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 Black"/>
              <a:buNone/>
              <a:defRPr sz="2100" b="1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1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1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1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1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1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1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1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1"/>
          <p:cNvSpPr txBox="1"/>
          <p:nvPr/>
        </p:nvSpPr>
        <p:spPr>
          <a:xfrm>
            <a:off x="2911571" y="6338720"/>
            <a:ext cx="5410666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None/>
            </a:pPr>
            <a:endParaRPr sz="788" b="0" i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8213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m Pic and Text 2">
  <p:cSld name="Slim Pic and Text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2"/>
          <p:cNvSpPr txBox="1">
            <a:spLocks noGrp="1"/>
          </p:cNvSpPr>
          <p:nvPr>
            <p:ph type="title"/>
          </p:nvPr>
        </p:nvSpPr>
        <p:spPr>
          <a:xfrm>
            <a:off x="0" y="63501"/>
            <a:ext cx="9144000" cy="517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 Black"/>
              <a:buNone/>
              <a:defRPr sz="2100" b="1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2"/>
          <p:cNvSpPr/>
          <p:nvPr/>
        </p:nvSpPr>
        <p:spPr>
          <a:xfrm rot="10800000" flipH="1">
            <a:off x="0" y="570558"/>
            <a:ext cx="9144000" cy="45719"/>
          </a:xfrm>
          <a:prstGeom prst="rect">
            <a:avLst/>
          </a:prstGeom>
          <a:solidFill>
            <a:srgbClr val="DBD5C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32"/>
          <p:cNvSpPr txBox="1">
            <a:spLocks noGrp="1"/>
          </p:cNvSpPr>
          <p:nvPr>
            <p:ph type="body" idx="1"/>
          </p:nvPr>
        </p:nvSpPr>
        <p:spPr>
          <a:xfrm>
            <a:off x="1469338" y="1281034"/>
            <a:ext cx="7611163" cy="4785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>
                <a:solidFill>
                  <a:schemeClr val="lt1"/>
                </a:solidFill>
              </a:defRPr>
            </a:lvl1pPr>
            <a:lvl2pPr marL="685800" lvl="1" indent="-304800" algn="l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>
                <a:solidFill>
                  <a:schemeClr val="lt1"/>
                </a:solidFill>
              </a:defRPr>
            </a:lvl2pPr>
            <a:lvl3pPr marL="1028700" lvl="2" indent="-28575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rier New"/>
              <a:buChar char="o"/>
              <a:defRPr>
                <a:solidFill>
                  <a:schemeClr val="lt1"/>
                </a:solidFill>
              </a:defRPr>
            </a:lvl3pPr>
            <a:lvl4pPr marL="1371600" lvl="3" indent="-26670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4pPr>
            <a:lvl5pPr marL="1714500" lvl="4" indent="-26670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4587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3"/>
          <p:cNvSpPr txBox="1">
            <a:spLocks noGrp="1"/>
          </p:cNvSpPr>
          <p:nvPr>
            <p:ph type="title"/>
          </p:nvPr>
        </p:nvSpPr>
        <p:spPr>
          <a:xfrm>
            <a:off x="668677" y="2422689"/>
            <a:ext cx="5786324" cy="1979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" y="16208"/>
            <a:ext cx="8227181" cy="850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>
                <a:solidFill>
                  <a:srgbClr val="1E43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5799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5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0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1pPr>
            <a:lvl2pPr marL="685800" lvl="1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2pPr>
            <a:lvl3pPr marL="1028700" lvl="2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9pPr>
          </a:lstStyle>
          <a:p>
            <a:endParaRPr/>
          </a:p>
        </p:txBody>
      </p:sp>
      <p:sp>
        <p:nvSpPr>
          <p:cNvPr id="63" name="Google Shape;63;p125"/>
          <p:cNvSpPr txBox="1">
            <a:spLocks noGrp="1"/>
          </p:cNvSpPr>
          <p:nvPr>
            <p:ph type="body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0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1pPr>
            <a:lvl2pPr marL="685800" lvl="1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2pPr>
            <a:lvl3pPr marL="1028700" lvl="2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9pPr>
          </a:lstStyle>
          <a:p>
            <a:endParaRPr/>
          </a:p>
        </p:txBody>
      </p:sp>
      <p:sp>
        <p:nvSpPr>
          <p:cNvPr id="64" name="Google Shape;64;p125"/>
          <p:cNvSpPr txBox="1">
            <a:spLocks noGrp="1"/>
          </p:cNvSpPr>
          <p:nvPr>
            <p:ph type="title"/>
          </p:nvPr>
        </p:nvSpPr>
        <p:spPr>
          <a:xfrm>
            <a:off x="1" y="16208"/>
            <a:ext cx="8227181" cy="85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4386"/>
              </a:buClr>
              <a:buSzPts val="4000"/>
              <a:buFont typeface="Arial"/>
              <a:buNone/>
              <a:defRPr sz="3000" b="1">
                <a:solidFill>
                  <a:srgbClr val="1E438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9191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62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52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4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with Subtitle" type="twoTxTwoObj">
  <p:cSld name="Two Content with Sub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8"/>
          <p:cNvSpPr txBox="1">
            <a:spLocks noGrp="1"/>
          </p:cNvSpPr>
          <p:nvPr>
            <p:ph type="body" idx="1"/>
          </p:nvPr>
        </p:nvSpPr>
        <p:spPr>
          <a:xfrm>
            <a:off x="4590288" y="2195512"/>
            <a:ext cx="4114800" cy="397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8"/>
          <p:cNvSpPr txBox="1">
            <a:spLocks noGrp="1"/>
          </p:cNvSpPr>
          <p:nvPr>
            <p:ph type="body" idx="2"/>
          </p:nvPr>
        </p:nvSpPr>
        <p:spPr>
          <a:xfrm>
            <a:off x="4590287" y="1371600"/>
            <a:ext cx="41148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342900" lvl="0" indent="-1714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34" name="Google Shape;34;p118"/>
          <p:cNvSpPr txBox="1">
            <a:spLocks noGrp="1"/>
          </p:cNvSpPr>
          <p:nvPr>
            <p:ph type="body" idx="3"/>
          </p:nvPr>
        </p:nvSpPr>
        <p:spPr>
          <a:xfrm>
            <a:off x="475488" y="2195512"/>
            <a:ext cx="4114800" cy="3976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18"/>
          <p:cNvSpPr txBox="1">
            <a:spLocks noGrp="1"/>
          </p:cNvSpPr>
          <p:nvPr>
            <p:ph type="body" idx="4"/>
          </p:nvPr>
        </p:nvSpPr>
        <p:spPr>
          <a:xfrm>
            <a:off x="475488" y="1371600"/>
            <a:ext cx="41148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342900" lvl="0" indent="-1714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36" name="Google Shape;36;p118"/>
          <p:cNvSpPr txBox="1">
            <a:spLocks noGrp="1"/>
          </p:cNvSpPr>
          <p:nvPr>
            <p:ph type="title"/>
          </p:nvPr>
        </p:nvSpPr>
        <p:spPr>
          <a:xfrm>
            <a:off x="393192" y="5866"/>
            <a:ext cx="8366760" cy="96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3102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03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89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45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60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512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1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70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B9A6-A043-4F83-9AEB-F5CEF8FD52E1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3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and Content">
  <p:cSld name="Sub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9"/>
          <p:cNvSpPr txBox="1">
            <a:spLocks noGrp="1"/>
          </p:cNvSpPr>
          <p:nvPr>
            <p:ph type="body" idx="1"/>
          </p:nvPr>
        </p:nvSpPr>
        <p:spPr>
          <a:xfrm>
            <a:off x="457200" y="2011680"/>
            <a:ext cx="8229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19"/>
          <p:cNvSpPr txBox="1">
            <a:spLocks noGrp="1"/>
          </p:cNvSpPr>
          <p:nvPr>
            <p:ph type="body" idx="2"/>
          </p:nvPr>
        </p:nvSpPr>
        <p:spPr>
          <a:xfrm>
            <a:off x="457200" y="1371600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342900" lvl="0" indent="-1714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0" name="Google Shape;40;p119"/>
          <p:cNvSpPr txBox="1">
            <a:spLocks noGrp="1"/>
          </p:cNvSpPr>
          <p:nvPr>
            <p:ph type="title"/>
          </p:nvPr>
        </p:nvSpPr>
        <p:spPr>
          <a:xfrm>
            <a:off x="393576" y="131823"/>
            <a:ext cx="8750424" cy="85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9"/>
          <p:cNvSpPr txBox="1">
            <a:spLocks noGrp="1"/>
          </p:cNvSpPr>
          <p:nvPr>
            <p:ph type="sldNum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9906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">
  <p:cSld name="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0"/>
          <p:cNvSpPr txBox="1">
            <a:spLocks noGrp="1"/>
          </p:cNvSpPr>
          <p:nvPr>
            <p:ph type="body" idx="1"/>
          </p:nvPr>
        </p:nvSpPr>
        <p:spPr>
          <a:xfrm>
            <a:off x="459620" y="1381512"/>
            <a:ext cx="8227181" cy="4744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0"/>
          <p:cNvSpPr txBox="1">
            <a:spLocks noGrp="1"/>
          </p:cNvSpPr>
          <p:nvPr>
            <p:ph type="title"/>
          </p:nvPr>
        </p:nvSpPr>
        <p:spPr>
          <a:xfrm>
            <a:off x="393576" y="131823"/>
            <a:ext cx="8750424" cy="85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0"/>
          <p:cNvSpPr txBox="1">
            <a:spLocks noGrp="1"/>
          </p:cNvSpPr>
          <p:nvPr>
            <p:ph type="sldNum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9979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dule Cover" type="secHead">
  <p:cSld name="Module Cov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1"/>
          <p:cNvSpPr txBox="1">
            <a:spLocks noGrp="1"/>
          </p:cNvSpPr>
          <p:nvPr>
            <p:ph type="body" idx="1"/>
          </p:nvPr>
        </p:nvSpPr>
        <p:spPr>
          <a:xfrm>
            <a:off x="393192" y="3044952"/>
            <a:ext cx="834847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171450" algn="l"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lvl="1" indent="-17145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21"/>
          <p:cNvSpPr txBox="1">
            <a:spLocks noGrp="1"/>
          </p:cNvSpPr>
          <p:nvPr>
            <p:ph type="title"/>
          </p:nvPr>
        </p:nvSpPr>
        <p:spPr>
          <a:xfrm>
            <a:off x="393192" y="2121408"/>
            <a:ext cx="8366760" cy="74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 Black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1"/>
          <p:cNvSpPr txBox="1">
            <a:spLocks noGrp="1"/>
          </p:cNvSpPr>
          <p:nvPr>
            <p:ph type="sldNum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9415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Asymmetrical" type="twoObj">
  <p:cSld name="Two Content Asymmetrical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2"/>
          <p:cNvSpPr txBox="1">
            <a:spLocks noGrp="1"/>
          </p:cNvSpPr>
          <p:nvPr>
            <p:ph type="body" idx="1"/>
          </p:nvPr>
        </p:nvSpPr>
        <p:spPr>
          <a:xfrm>
            <a:off x="2888344" y="1371600"/>
            <a:ext cx="5816745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22"/>
          <p:cNvSpPr txBox="1">
            <a:spLocks noGrp="1"/>
          </p:cNvSpPr>
          <p:nvPr>
            <p:ph type="body" idx="2"/>
          </p:nvPr>
        </p:nvSpPr>
        <p:spPr>
          <a:xfrm>
            <a:off x="475488" y="1371600"/>
            <a:ext cx="2267712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22"/>
          <p:cNvSpPr txBox="1">
            <a:spLocks noGrp="1"/>
          </p:cNvSpPr>
          <p:nvPr>
            <p:ph type="title"/>
          </p:nvPr>
        </p:nvSpPr>
        <p:spPr>
          <a:xfrm>
            <a:off x="393576" y="131823"/>
            <a:ext cx="8750424" cy="85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2"/>
          <p:cNvSpPr txBox="1">
            <a:spLocks noGrp="1"/>
          </p:cNvSpPr>
          <p:nvPr>
            <p:ph type="sldNum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32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6"/>
          <p:cNvSpPr txBox="1">
            <a:spLocks noGrp="1"/>
          </p:cNvSpPr>
          <p:nvPr>
            <p:ph type="body" idx="1"/>
          </p:nvPr>
        </p:nvSpPr>
        <p:spPr>
          <a:xfrm>
            <a:off x="316992" y="1064526"/>
            <a:ext cx="8705088" cy="5189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spcBef>
                <a:spcPts val="480"/>
              </a:spcBef>
              <a:spcAft>
                <a:spcPts val="0"/>
              </a:spcAft>
              <a:buClr>
                <a:srgbClr val="1F497D"/>
              </a:buClr>
              <a:buSzPts val="3200"/>
              <a:buFont typeface="Arial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26"/>
          <p:cNvSpPr txBox="1">
            <a:spLocks noGrp="1"/>
          </p:cNvSpPr>
          <p:nvPr>
            <p:ph type="title"/>
          </p:nvPr>
        </p:nvSpPr>
        <p:spPr>
          <a:xfrm>
            <a:off x="14749" y="76759"/>
            <a:ext cx="8125935" cy="62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E4386"/>
              </a:buClr>
              <a:buSzPts val="4000"/>
              <a:buFont typeface="Arial"/>
              <a:buNone/>
              <a:defRPr sz="3000" b="1">
                <a:solidFill>
                  <a:srgbClr val="1E438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571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7"/>
          <p:cNvSpPr txBox="1">
            <a:spLocks noGrp="1"/>
          </p:cNvSpPr>
          <p:nvPr>
            <p:ph type="title"/>
          </p:nvPr>
        </p:nvSpPr>
        <p:spPr>
          <a:xfrm>
            <a:off x="457201" y="1105471"/>
            <a:ext cx="3008313" cy="955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 Black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7"/>
          <p:cNvSpPr txBox="1">
            <a:spLocks noGrp="1"/>
          </p:cNvSpPr>
          <p:nvPr>
            <p:ph type="body" idx="1"/>
          </p:nvPr>
        </p:nvSpPr>
        <p:spPr>
          <a:xfrm>
            <a:off x="3575050" y="1105469"/>
            <a:ext cx="5111750" cy="5020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100"/>
            </a:lvl2pPr>
            <a:lvl3pPr marL="1028700" lvl="2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/>
            </a:lvl3pPr>
            <a:lvl4pPr marL="1371600" lvl="3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1500"/>
            </a:lvl4pPr>
            <a:lvl5pPr marL="1714500" lvl="4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71" name="Google Shape;71;p127"/>
          <p:cNvSpPr txBox="1">
            <a:spLocks noGrp="1"/>
          </p:cNvSpPr>
          <p:nvPr>
            <p:ph type="body" idx="2"/>
          </p:nvPr>
        </p:nvSpPr>
        <p:spPr>
          <a:xfrm>
            <a:off x="457201" y="2267520"/>
            <a:ext cx="3008313" cy="385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1pPr>
            <a:lvl2pPr marL="6858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2pPr>
            <a:lvl3pPr marL="1028700" lvl="2" indent="-17145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3pPr>
            <a:lvl4pPr marL="1371600" lvl="3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4pPr>
            <a:lvl5pPr marL="1714500" lvl="4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5pPr>
            <a:lvl6pPr marL="2057400" lvl="5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6pPr>
            <a:lvl7pPr marL="2400300" lvl="6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7pPr>
            <a:lvl8pPr marL="2743200" lvl="7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8pPr>
            <a:lvl9pPr marL="3086100" lvl="8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9854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 Black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8"/>
          <p:cNvSpPr>
            <a:spLocks noGrp="1"/>
          </p:cNvSpPr>
          <p:nvPr>
            <p:ph type="pic" idx="2"/>
          </p:nvPr>
        </p:nvSpPr>
        <p:spPr>
          <a:xfrm>
            <a:off x="1792288" y="1132765"/>
            <a:ext cx="5486400" cy="3594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2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1pPr>
            <a:lvl2pPr marL="6858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2pPr>
            <a:lvl3pPr marL="1028700" lvl="2" indent="-17145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3pPr>
            <a:lvl4pPr marL="1371600" lvl="3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4pPr>
            <a:lvl5pPr marL="1714500" lvl="4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5pPr>
            <a:lvl6pPr marL="2057400" lvl="5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6pPr>
            <a:lvl7pPr marL="2400300" lvl="6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7pPr>
            <a:lvl8pPr marL="2743200" lvl="7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8pPr>
            <a:lvl9pPr marL="3086100" lvl="8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7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1327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6"/>
          <p:cNvSpPr/>
          <p:nvPr/>
        </p:nvSpPr>
        <p:spPr>
          <a:xfrm>
            <a:off x="2385875" y="6377089"/>
            <a:ext cx="6758125" cy="502920"/>
          </a:xfrm>
          <a:prstGeom prst="rect">
            <a:avLst/>
          </a:prstGeom>
          <a:solidFill>
            <a:srgbClr val="1D579B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16"/>
          <p:cNvSpPr txBox="1">
            <a:spLocks noGrp="1"/>
          </p:cNvSpPr>
          <p:nvPr>
            <p:ph type="title"/>
          </p:nvPr>
        </p:nvSpPr>
        <p:spPr>
          <a:xfrm>
            <a:off x="393576" y="131823"/>
            <a:ext cx="8750424" cy="85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 Black"/>
              <a:buNone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16"/>
          <p:cNvSpPr txBox="1">
            <a:spLocks noGrp="1"/>
          </p:cNvSpPr>
          <p:nvPr>
            <p:ph type="body" idx="1"/>
          </p:nvPr>
        </p:nvSpPr>
        <p:spPr>
          <a:xfrm>
            <a:off x="459620" y="1381512"/>
            <a:ext cx="8227181" cy="4744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116" descr="UCI14_UCPath_W.pn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430043" y="6469276"/>
            <a:ext cx="2279067" cy="2996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16"/>
          <p:cNvSpPr txBox="1"/>
          <p:nvPr/>
        </p:nvSpPr>
        <p:spPr>
          <a:xfrm>
            <a:off x="5709110" y="6344167"/>
            <a:ext cx="2557965" cy="41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-</a:t>
            </a:r>
            <a:r>
              <a:rPr lang="en-US" sz="2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25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Training</a:t>
            </a:r>
            <a:endParaRPr sz="1350"/>
          </a:p>
        </p:txBody>
      </p:sp>
      <p:cxnSp>
        <p:nvCxnSpPr>
          <p:cNvPr id="15" name="Google Shape;15;p116"/>
          <p:cNvCxnSpPr/>
          <p:nvPr/>
        </p:nvCxnSpPr>
        <p:spPr>
          <a:xfrm>
            <a:off x="0" y="948654"/>
            <a:ext cx="9144000" cy="0"/>
          </a:xfrm>
          <a:prstGeom prst="straightConnector1">
            <a:avLst/>
          </a:prstGeom>
          <a:noFill/>
          <a:ln w="28575" cap="flat" cmpd="sng">
            <a:solidFill>
              <a:srgbClr val="2E75B5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6" name="Google Shape;16;p116"/>
          <p:cNvSpPr txBox="1"/>
          <p:nvPr/>
        </p:nvSpPr>
        <p:spPr>
          <a:xfrm>
            <a:off x="8480254" y="6438001"/>
            <a:ext cx="549608" cy="362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50" b="1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50" b="1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116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735549"/>
            <a:ext cx="9144000" cy="79007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16"/>
          <p:cNvSpPr/>
          <p:nvPr/>
        </p:nvSpPr>
        <p:spPr>
          <a:xfrm>
            <a:off x="-12878" y="6379161"/>
            <a:ext cx="2401237" cy="5029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116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962552" y="6373472"/>
            <a:ext cx="502920" cy="502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83570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7B9A6-A043-4F83-9AEB-F5CEF8FD52E1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8A65B-20A8-4343-99D6-E12B93F7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8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cpath.uci.edu/training/index.php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7.xml"/><Relationship Id="rId6" Type="http://schemas.openxmlformats.org/officeDocument/2006/relationships/hyperlink" Target="http://www.kahoot.it/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3000" y="1683477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5400" kern="0" dirty="0" smtClean="0"/>
              <a:t>UCPath Training Updates</a:t>
            </a:r>
            <a:endParaRPr lang="en-US" sz="5400" kern="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43000" y="3379259"/>
            <a:ext cx="6858000" cy="1241822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Tips &amp; Lessons Learned</a:t>
            </a:r>
          </a:p>
          <a:p>
            <a:r>
              <a:rPr lang="en-US" sz="2400" i="1" dirty="0" smtClean="0"/>
              <a:t>12/8/20</a:t>
            </a:r>
          </a:p>
          <a:p>
            <a:endParaRPr lang="en-US" sz="24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183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9437" y="1197512"/>
            <a:ext cx="8227181" cy="4744652"/>
          </a:xfrm>
        </p:spPr>
        <p:txBody>
          <a:bodyPr>
            <a:noAutofit/>
          </a:bodyPr>
          <a:lstStyle/>
          <a:p>
            <a:pPr marL="85725" indent="0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Training Updates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85725"/>
            <a:endParaRPr lang="en-US" sz="7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We’ve been notified that some courses may not be appearing, we are working to address that issue.</a:t>
            </a:r>
          </a:p>
          <a:p>
            <a:pPr marL="0" indent="0">
              <a:buNone/>
            </a:pP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If you are unable to locate a particular course, please use the UCI UCPath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website as a back-up to review desired content.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Transactional Users &gt;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Training Presentations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Announcements I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656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269407" y="1155619"/>
            <a:ext cx="8614330" cy="5098224"/>
          </a:xfrm>
        </p:spPr>
        <p:txBody>
          <a:bodyPr>
            <a:normAutofit/>
          </a:bodyPr>
          <a:lstStyle/>
          <a:p>
            <a:pPr marL="85725" indent="0">
              <a:buNone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System Outage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Expected system outage starting </a:t>
            </a:r>
            <a:r>
              <a:rPr lang="en-US" b="1" dirty="0" smtClean="0">
                <a:solidFill>
                  <a:schemeClr val="tx1"/>
                </a:solidFill>
              </a:rPr>
              <a:t>Wednesday </a:t>
            </a:r>
            <a:r>
              <a:rPr lang="en-US" dirty="0" smtClean="0">
                <a:solidFill>
                  <a:schemeClr val="tx1"/>
                </a:solidFill>
              </a:rPr>
              <a:t>12/9 @ 10pm – Monday 12/14 6am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endParaRPr lang="en-US" sz="2400" dirty="0" smtClean="0"/>
          </a:p>
          <a:p>
            <a:endParaRPr lang="en-US" sz="2000" dirty="0" smtClean="0"/>
          </a:p>
          <a:p>
            <a:pPr marL="85725" indent="0">
              <a:buNone/>
            </a:pPr>
            <a:endParaRPr lang="en-US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Announcements II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" y="3445878"/>
            <a:ext cx="9144000" cy="13728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937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Announcements III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6449" y="1149340"/>
            <a:ext cx="84750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0">
              <a:buNone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Upcoming Transaction Deadline</a:t>
            </a:r>
          </a:p>
          <a:p>
            <a:pPr marL="542925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UCPath transaction deadline is </a:t>
            </a:r>
            <a:r>
              <a:rPr lang="en-US" sz="2800" b="1" dirty="0" smtClean="0"/>
              <a:t>Tuesday 12/8 !! 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146449" y="2821878"/>
            <a:ext cx="8366125" cy="1092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0">
              <a:buNone/>
            </a:pPr>
            <a:r>
              <a:rPr lang="en-US" b="1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Upcoming Direct Retro processing </a:t>
            </a:r>
            <a:r>
              <a:rPr lang="en-US" b="1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dates</a:t>
            </a:r>
          </a:p>
          <a:p>
            <a:r>
              <a: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12/7 &amp; 12/9</a:t>
            </a: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idx="3"/>
          </p:nvPr>
        </p:nvSpPr>
        <p:spPr>
          <a:xfrm>
            <a:off x="146449" y="4571320"/>
            <a:ext cx="8366125" cy="1523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0">
              <a:buNone/>
            </a:pPr>
            <a:r>
              <a:rPr lang="en-US" b="1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Curtailment Period (Xmas Break)</a:t>
            </a:r>
          </a:p>
          <a:p>
            <a:r>
              <a: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Drop-In Support 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 will be open 12/21 &amp; 12/22 from 8:30am – 2:30pm</a:t>
            </a: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612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43551"/>
            <a:ext cx="879565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Black"/>
              <a:buNone/>
              <a:defRPr sz="40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/>
              <a:t>Reminder to Check for Expired </a:t>
            </a:r>
            <a:r>
              <a:rPr lang="en-US" sz="3200" dirty="0" smtClean="0"/>
              <a:t>Funds!</a:t>
            </a:r>
            <a:endParaRPr lang="en-US" sz="3200" dirty="0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222151" y="1179888"/>
            <a:ext cx="8705088" cy="3499688"/>
          </a:xfrm>
        </p:spPr>
        <p:txBody>
          <a:bodyPr>
            <a:normAutofit fontScale="92500"/>
          </a:bodyPr>
          <a:lstStyle/>
          <a:p>
            <a:pPr marL="0" indent="0">
              <a:buClrTx/>
              <a:buNone/>
            </a:pPr>
            <a:r>
              <a:rPr lang="en-US" sz="2800" b="1" dirty="0" smtClean="0"/>
              <a:t>Periodically funding will expire and need to be updated in UCPath.</a:t>
            </a:r>
            <a:endParaRPr lang="en-US" sz="2800" b="1" dirty="0"/>
          </a:p>
          <a:p>
            <a:pPr>
              <a:spcBef>
                <a:spcPts val="1800"/>
              </a:spcBef>
              <a:buFont typeface="Calibri" panose="020F0502020204030204" pitchFamily="34" charset="0"/>
              <a:buChar char="₋"/>
            </a:pPr>
            <a:r>
              <a:rPr lang="en-US" sz="2400" dirty="0" smtClean="0"/>
              <a:t>Be sure to check KFS regularly to look for funds nearing expiration.</a:t>
            </a:r>
          </a:p>
          <a:p>
            <a:pPr>
              <a:spcBef>
                <a:spcPts val="1200"/>
              </a:spcBef>
              <a:buFont typeface="Calibri" panose="020F0502020204030204" pitchFamily="34" charset="0"/>
              <a:buChar char="₋"/>
            </a:pPr>
            <a:r>
              <a:rPr lang="en-US" sz="2400" dirty="0" smtClean="0"/>
              <a:t>If funds are approaching expiration, please update UCPath via the Funding Entry page with new funding information.</a:t>
            </a:r>
          </a:p>
          <a:p>
            <a:pPr>
              <a:spcBef>
                <a:spcPts val="1200"/>
              </a:spcBef>
              <a:buFont typeface="Calibri" panose="020F0502020204030204" pitchFamily="34" charset="0"/>
              <a:buChar char="₋"/>
            </a:pPr>
            <a:r>
              <a:rPr lang="en-US" sz="2400" dirty="0" smtClean="0"/>
              <a:t>Failure to make these updates will result in funding hitting department default/suspense accounts. And will then require a direct retro to move the expenses to the correct accounts.</a:t>
            </a:r>
          </a:p>
        </p:txBody>
      </p:sp>
      <p:pic>
        <p:nvPicPr>
          <p:cNvPr id="3" name="Picture 2" descr="Medsafe working to clear backlog of pharmacy licence applications | Pharmacy Tod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7" y="4536602"/>
            <a:ext cx="2989943" cy="15491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709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731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4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731" y="1325563"/>
            <a:ext cx="8034087" cy="503237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Report updates – </a:t>
            </a:r>
            <a:r>
              <a:rPr lang="en-US" sz="3600" b="1" dirty="0" smtClean="0">
                <a:solidFill>
                  <a:srgbClr val="002060"/>
                </a:solidFill>
              </a:rPr>
              <a:t>Matt Levin</a:t>
            </a:r>
          </a:p>
          <a:p>
            <a:r>
              <a:rPr lang="en-US" sz="3600" b="1" dirty="0" smtClean="0"/>
              <a:t>Post Docs Processing &amp; Updates – </a:t>
            </a:r>
            <a:r>
              <a:rPr lang="en-US" sz="3600" b="1" dirty="0" smtClean="0">
                <a:solidFill>
                  <a:srgbClr val="002060"/>
                </a:solidFill>
              </a:rPr>
              <a:t>Amy Ruth &amp; Jean Chin</a:t>
            </a:r>
          </a:p>
          <a:p>
            <a:r>
              <a:rPr lang="en-US" sz="3600" b="1" dirty="0" smtClean="0"/>
              <a:t>Anniversary </a:t>
            </a:r>
            <a:r>
              <a:rPr lang="en-US" sz="3600" b="1" dirty="0" err="1" smtClean="0"/>
              <a:t>Kahoot</a:t>
            </a:r>
            <a:r>
              <a:rPr lang="en-US" sz="3600" b="1" dirty="0" smtClean="0"/>
              <a:t>!</a:t>
            </a:r>
          </a:p>
        </p:txBody>
      </p:sp>
      <p:pic>
        <p:nvPicPr>
          <p:cNvPr id="5" name="Picture 4" descr="Do You Have an Agenda?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429" y="4941125"/>
            <a:ext cx="1620389" cy="17819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486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bration PNG Transparent Images | PNG A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67" y="0"/>
            <a:ext cx="684746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1123" y="543449"/>
            <a:ext cx="6741754" cy="1938992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Happy 1 year anniversary UCI !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9" name="Picture 8" descr="Fireworks 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52" y="0"/>
            <a:ext cx="1793348" cy="2081370"/>
          </a:xfrm>
          <a:prstGeom prst="rect">
            <a:avLst/>
          </a:prstGeom>
        </p:spPr>
      </p:pic>
      <p:pic>
        <p:nvPicPr>
          <p:cNvPr id="10" name="Picture 9" descr="Orange Firework – Fantastic Fireworks, Inc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459" y="4873654"/>
            <a:ext cx="1814418" cy="1766034"/>
          </a:xfrm>
          <a:prstGeom prst="rect">
            <a:avLst/>
          </a:prstGeom>
        </p:spPr>
      </p:pic>
      <p:pic>
        <p:nvPicPr>
          <p:cNvPr id="11" name="Picture 10" descr="Orange Firework – Fantastic Fireworks, Inc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6" y="157668"/>
            <a:ext cx="1814418" cy="1766034"/>
          </a:xfrm>
          <a:prstGeom prst="rect">
            <a:avLst/>
          </a:prstGeom>
        </p:spPr>
      </p:pic>
      <p:pic>
        <p:nvPicPr>
          <p:cNvPr id="12" name="Picture 11" descr="Fireworks 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41" y="2868222"/>
            <a:ext cx="1793348" cy="20813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972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un online quizzing with Kahoot! - Technology Enhanced Learni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941" y="370988"/>
            <a:ext cx="5199225" cy="2125469"/>
          </a:xfrm>
        </p:spPr>
      </p:pic>
      <p:sp>
        <p:nvSpPr>
          <p:cNvPr id="5" name="Rectangle 4"/>
          <p:cNvSpPr/>
          <p:nvPr/>
        </p:nvSpPr>
        <p:spPr>
          <a:xfrm>
            <a:off x="133815" y="879724"/>
            <a:ext cx="336412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Let’s play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343" y="3124100"/>
            <a:ext cx="7605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It is recommended to use a separate device!</a:t>
            </a:r>
            <a:endParaRPr lang="en-US" sz="2400" b="1" dirty="0"/>
          </a:p>
        </p:txBody>
      </p:sp>
      <p:pic>
        <p:nvPicPr>
          <p:cNvPr id="7" name="Picture 6" descr="Mobile Device Management | Data Integration by The SMS Group, Dayton, Ohio Are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016" y="3629307"/>
            <a:ext cx="4304813" cy="2902121"/>
          </a:xfrm>
          <a:prstGeom prst="rect">
            <a:avLst/>
          </a:prstGeom>
        </p:spPr>
      </p:pic>
      <p:pic>
        <p:nvPicPr>
          <p:cNvPr id="16" name="Picture 15" descr="The German Sektor: Daily Drills with Kahoo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18" y="2948443"/>
            <a:ext cx="7088496" cy="372355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38380" y="5080367"/>
            <a:ext cx="4641340" cy="12899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Open your browser, navigate to </a:t>
            </a:r>
            <a:r>
              <a:rPr lang="en-US" sz="2000" dirty="0" smtClean="0">
                <a:hlinkClick r:id="rId6"/>
              </a:rPr>
              <a:t>www.Kahoot.it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pic>
        <p:nvPicPr>
          <p:cNvPr id="15" name="Picture 14" descr="Create &amp; Play Educational Games To Learn New Concepts With Kahoot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51"/>
          <a:stretch/>
        </p:blipFill>
        <p:spPr>
          <a:xfrm>
            <a:off x="1311163" y="2948443"/>
            <a:ext cx="5679846" cy="37166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61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02" y="2359762"/>
            <a:ext cx="7221595" cy="303048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395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OFFICE THEME" val="G9R5GQ2M"/>
  <p:tag name="ARTICULATE_PRESENTATION_ID" val="500182"/>
  <p:tag name="ARTICULATE_PROJECT_CHECK" val="0"/>
  <p:tag name="TAG_BACKING_FORM_KEY" val="2759554-c:\users\arriver2\documents\training b docs\resources\phase 4 training\training tips\trainingtips_11-02.pptx"/>
  <p:tag name="ARTICULATE_PRESENTER_VERSION" val="8"/>
  <p:tag name="ARTICULATE_SLIDE_COUNT" val="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167623</TotalTime>
  <Words>248</Words>
  <Application>Microsoft Office PowerPoint</Application>
  <PresentationFormat>On-screen Show (4:3)</PresentationFormat>
  <Paragraphs>40</Paragraphs>
  <Slides>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  <vt:variant>
        <vt:lpstr>Custom Shows</vt:lpstr>
      </vt:variant>
      <vt:variant>
        <vt:i4>1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Courier New</vt:lpstr>
      <vt:lpstr>Noto Sans Symbols</vt:lpstr>
      <vt:lpstr>Verdana</vt:lpstr>
      <vt:lpstr>1_Office Theme</vt:lpstr>
      <vt:lpstr>Office Theme</vt:lpstr>
      <vt:lpstr>PowerPoint Presentation</vt:lpstr>
      <vt:lpstr>Quick Announcements I</vt:lpstr>
      <vt:lpstr>Quick Announcements II</vt:lpstr>
      <vt:lpstr>Quick Announcements III</vt:lpstr>
      <vt:lpstr>PowerPoint Presentation</vt:lpstr>
      <vt:lpstr>Agenda</vt:lpstr>
      <vt:lpstr>PowerPoint Presentation</vt:lpstr>
      <vt:lpstr>PowerPoint Presentation</vt:lpstr>
      <vt:lpstr>Questions?</vt:lpstr>
      <vt:lpstr>Custom Show 1</vt:lpstr>
    </vt:vector>
  </TitlesOfParts>
  <Company>UC Irvine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PayPath Updates</dc:title>
  <dc:creator>Angel Rivera</dc:creator>
  <cp:lastModifiedBy>Angel Rivera</cp:lastModifiedBy>
  <cp:revision>581</cp:revision>
  <dcterms:created xsi:type="dcterms:W3CDTF">2020-04-07T20:02:25Z</dcterms:created>
  <dcterms:modified xsi:type="dcterms:W3CDTF">2020-12-15T22:34:57Z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Presentation3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8</vt:lpwstr>
  </property>
  <property fmtid="{D5CDD505-2E9C-101B-9397-08002B2CF9AE}" pid="5" name="ArticulateGUID">
    <vt:lpwstr>60F83907-88B2-4E1B-BE82-A43D3C267631</vt:lpwstr>
  </property>
  <property fmtid="{D5CDD505-2E9C-101B-9397-08002B2CF9AE}" pid="6" name="ArticulateProjectFull">
    <vt:lpwstr>C:\Users\arriver2\Documents\Training B Docs\Resources\Phase 4 Training\Training Tips\TrainingTips_12-8.ppta</vt:lpwstr>
  </property>
</Properties>
</file>