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6"/>
  </p:notesMasterIdLst>
  <p:sldIdLst>
    <p:sldId id="264" r:id="rId3"/>
    <p:sldId id="420" r:id="rId4"/>
    <p:sldId id="467" r:id="rId5"/>
    <p:sldId id="257" r:id="rId6"/>
    <p:sldId id="532" r:id="rId7"/>
    <p:sldId id="527" r:id="rId8"/>
    <p:sldId id="528" r:id="rId9"/>
    <p:sldId id="529" r:id="rId10"/>
    <p:sldId id="530" r:id="rId11"/>
    <p:sldId id="531" r:id="rId12"/>
    <p:sldId id="519" r:id="rId13"/>
    <p:sldId id="520" r:id="rId14"/>
    <p:sldId id="315" r:id="rId15"/>
  </p:sldIdLst>
  <p:sldSz cx="9144000" cy="6858000" type="screen4x3"/>
  <p:notesSz cx="6858000" cy="9144000"/>
  <p:custShowLst>
    <p:custShow name="Custom Show 1" id="0">
      <p:sldLst>
        <p:sld r:id="rId3"/>
        <p:sld r:id="rId4"/>
        <p:sld r:id="rId5"/>
      </p:sldLst>
    </p:custShow>
  </p:custShow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89964" autoAdjust="0"/>
  </p:normalViewPr>
  <p:slideViewPr>
    <p:cSldViewPr snapToGrid="0">
      <p:cViewPr varScale="1">
        <p:scale>
          <a:sx n="65" d="100"/>
          <a:sy n="65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4CDBD-6083-4294-B280-588674CBCDC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907F-B03C-441F-832F-0F423C52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58875"/>
            <a:ext cx="4175125" cy="3130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492369" y="4461678"/>
            <a:ext cx="6084277" cy="365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10" name="Google Shape;110;p1:notes"/>
          <p:cNvSpPr txBox="1">
            <a:spLocks noGrp="1"/>
          </p:cNvSpPr>
          <p:nvPr>
            <p:ph type="sldNum" idx="12"/>
          </p:nvPr>
        </p:nvSpPr>
        <p:spPr>
          <a:xfrm>
            <a:off x="3956558" y="8805843"/>
            <a:ext cx="3026833" cy="4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37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A907F-B03C-441F-832F-0F423C5287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78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907F-B03C-441F-832F-0F423C5287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907F-B03C-441F-832F-0F423C5287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5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1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1" y="6322499"/>
            <a:ext cx="9134475" cy="546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7"/>
          <p:cNvSpPr txBox="1">
            <a:spLocks noGrp="1"/>
          </p:cNvSpPr>
          <p:nvPr>
            <p:ph type="ctrTitle"/>
          </p:nvPr>
        </p:nvSpPr>
        <p:spPr>
          <a:xfrm>
            <a:off x="926093" y="2738245"/>
            <a:ext cx="7310244" cy="132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7"/>
          <p:cNvSpPr txBox="1">
            <a:spLocks noGrp="1"/>
          </p:cNvSpPr>
          <p:nvPr>
            <p:ph type="subTitle" idx="1"/>
          </p:nvPr>
        </p:nvSpPr>
        <p:spPr>
          <a:xfrm>
            <a:off x="926094" y="4194099"/>
            <a:ext cx="7307224" cy="1508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5" name="Google Shape;25;p117"/>
          <p:cNvSpPr/>
          <p:nvPr/>
        </p:nvSpPr>
        <p:spPr>
          <a:xfrm>
            <a:off x="-10096" y="0"/>
            <a:ext cx="9144000" cy="1463040"/>
          </a:xfrm>
          <a:prstGeom prst="rect">
            <a:avLst/>
          </a:prstGeom>
          <a:gradFill>
            <a:gsLst>
              <a:gs pos="0">
                <a:srgbClr val="1D579B"/>
              </a:gs>
              <a:gs pos="100000">
                <a:srgbClr val="90B0FF"/>
              </a:gs>
            </a:gsLst>
            <a:lin ang="16200000" scaled="0"/>
          </a:gra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17" descr="UCI14_UCPath_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498" y="257009"/>
            <a:ext cx="5433403" cy="714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17"/>
          <p:cNvSpPr/>
          <p:nvPr/>
        </p:nvSpPr>
        <p:spPr>
          <a:xfrm>
            <a:off x="-7222" y="6319761"/>
            <a:ext cx="284257" cy="539496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17"/>
          <p:cNvSpPr/>
          <p:nvPr/>
        </p:nvSpPr>
        <p:spPr>
          <a:xfrm>
            <a:off x="926093" y="6420058"/>
            <a:ext cx="2922576" cy="365125"/>
          </a:xfrm>
          <a:prstGeom prst="rect">
            <a:avLst/>
          </a:prstGeom>
          <a:solidFill>
            <a:srgbClr val="09548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117" descr="Anti Taller Software Libre: Richard Stallman habla sobre el Copyright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01397" y="6437818"/>
            <a:ext cx="261262" cy="2414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17"/>
          <p:cNvSpPr txBox="1"/>
          <p:nvPr/>
        </p:nvSpPr>
        <p:spPr>
          <a:xfrm>
            <a:off x="534065" y="6420058"/>
            <a:ext cx="296286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UCI UCPath </a:t>
            </a:r>
            <a:r>
              <a:rPr lang="en-US" sz="1350" b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135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4011" y="6410514"/>
            <a:ext cx="2056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263387" y="6420058"/>
            <a:ext cx="284326" cy="276969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3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9"/>
          <p:cNvSpPr txBox="1">
            <a:spLocks noGrp="1"/>
          </p:cNvSpPr>
          <p:nvPr>
            <p:ph type="title"/>
          </p:nvPr>
        </p:nvSpPr>
        <p:spPr>
          <a:xfrm>
            <a:off x="459620" y="53872"/>
            <a:ext cx="86843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9"/>
          <p:cNvSpPr txBox="1">
            <a:spLocks noGrp="1"/>
          </p:cNvSpPr>
          <p:nvPr>
            <p:ph type="body" idx="1"/>
          </p:nvPr>
        </p:nvSpPr>
        <p:spPr>
          <a:xfrm rot="5400000">
            <a:off x="2200883" y="-359753"/>
            <a:ext cx="4744652" cy="822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41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0"/>
          <p:cNvSpPr/>
          <p:nvPr/>
        </p:nvSpPr>
        <p:spPr>
          <a:xfrm flipH="1">
            <a:off x="462638" y="389223"/>
            <a:ext cx="8221476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30"/>
          <p:cNvSpPr/>
          <p:nvPr/>
        </p:nvSpPr>
        <p:spPr>
          <a:xfrm>
            <a:off x="462638" y="1922278"/>
            <a:ext cx="8221476" cy="45719"/>
          </a:xfrm>
          <a:prstGeom prst="rect">
            <a:avLst/>
          </a:prstGeom>
          <a:solidFill>
            <a:srgbClr val="1E438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0"/>
          <p:cNvSpPr/>
          <p:nvPr/>
        </p:nvSpPr>
        <p:spPr>
          <a:xfrm>
            <a:off x="0" y="0"/>
            <a:ext cx="9144000" cy="1969842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0"/>
          <p:cNvSpPr txBox="1">
            <a:spLocks noGrp="1"/>
          </p:cNvSpPr>
          <p:nvPr>
            <p:ph type="ctrTitle"/>
          </p:nvPr>
        </p:nvSpPr>
        <p:spPr>
          <a:xfrm>
            <a:off x="462639" y="396704"/>
            <a:ext cx="822147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0"/>
          <p:cNvSpPr txBox="1">
            <a:spLocks noGrp="1"/>
          </p:cNvSpPr>
          <p:nvPr>
            <p:ph type="subTitle" idx="1"/>
          </p:nvPr>
        </p:nvSpPr>
        <p:spPr>
          <a:xfrm>
            <a:off x="462639" y="2045145"/>
            <a:ext cx="8221476" cy="410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0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&quot;takeaway&quot;/quote">
  <p:cSld name="Basic &quot;takeaway&quot;/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1"/>
          <p:cNvSpPr txBox="1">
            <a:spLocks noGrp="1"/>
          </p:cNvSpPr>
          <p:nvPr>
            <p:ph type="body" idx="1"/>
          </p:nvPr>
        </p:nvSpPr>
        <p:spPr>
          <a:xfrm>
            <a:off x="2782653" y="1135347"/>
            <a:ext cx="6297848" cy="487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1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1"/>
          <p:cNvSpPr txBox="1"/>
          <p:nvPr/>
        </p:nvSpPr>
        <p:spPr>
          <a:xfrm>
            <a:off x="2911571" y="6338720"/>
            <a:ext cx="5410666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788"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21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m Pic and Text 2">
  <p:cSld name="Slim Pic and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2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2"/>
          <p:cNvSpPr txBox="1">
            <a:spLocks noGrp="1"/>
          </p:cNvSpPr>
          <p:nvPr>
            <p:ph type="body" idx="1"/>
          </p:nvPr>
        </p:nvSpPr>
        <p:spPr>
          <a:xfrm>
            <a:off x="1469338" y="1281034"/>
            <a:ext cx="7611163" cy="478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>
                <a:solidFill>
                  <a:schemeClr val="lt1"/>
                </a:solidFill>
              </a:defRPr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58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3"/>
          <p:cNvSpPr txBox="1">
            <a:spLocks noGrp="1"/>
          </p:cNvSpPr>
          <p:nvPr>
            <p:ph type="title"/>
          </p:nvPr>
        </p:nvSpPr>
        <p:spPr>
          <a:xfrm>
            <a:off x="668677" y="2422689"/>
            <a:ext cx="5786324" cy="197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rgbClr val="1E43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79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25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4" name="Google Shape;64;p125"/>
          <p:cNvSpPr txBox="1"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19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2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2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Subtitle" type="twoTxTwoObj">
  <p:cSld name="Two Content with Sub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8"/>
          <p:cNvSpPr txBox="1">
            <a:spLocks noGrp="1"/>
          </p:cNvSpPr>
          <p:nvPr>
            <p:ph type="body" idx="1"/>
          </p:nvPr>
        </p:nvSpPr>
        <p:spPr>
          <a:xfrm>
            <a:off x="4590288" y="2195512"/>
            <a:ext cx="4114800" cy="397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8"/>
          <p:cNvSpPr txBox="1">
            <a:spLocks noGrp="1"/>
          </p:cNvSpPr>
          <p:nvPr>
            <p:ph type="body" idx="2"/>
          </p:nvPr>
        </p:nvSpPr>
        <p:spPr>
          <a:xfrm>
            <a:off x="4590287" y="1371600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118"/>
          <p:cNvSpPr txBox="1">
            <a:spLocks noGrp="1"/>
          </p:cNvSpPr>
          <p:nvPr>
            <p:ph type="body" idx="3"/>
          </p:nvPr>
        </p:nvSpPr>
        <p:spPr>
          <a:xfrm>
            <a:off x="475488" y="2195512"/>
            <a:ext cx="4114800" cy="397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8"/>
          <p:cNvSpPr txBox="1">
            <a:spLocks noGrp="1"/>
          </p:cNvSpPr>
          <p:nvPr>
            <p:ph type="body" idx="4"/>
          </p:nvPr>
        </p:nvSpPr>
        <p:spPr>
          <a:xfrm>
            <a:off x="475488" y="1371600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118"/>
          <p:cNvSpPr txBox="1">
            <a:spLocks noGrp="1"/>
          </p:cNvSpPr>
          <p:nvPr>
            <p:ph type="title"/>
          </p:nvPr>
        </p:nvSpPr>
        <p:spPr>
          <a:xfrm>
            <a:off x="393192" y="5866"/>
            <a:ext cx="83667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102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03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9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45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60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51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1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9"/>
          <p:cNvSpPr txBox="1">
            <a:spLocks noGrp="1"/>
          </p:cNvSpPr>
          <p:nvPr>
            <p:ph type="body" idx="1"/>
          </p:nvPr>
        </p:nvSpPr>
        <p:spPr>
          <a:xfrm>
            <a:off x="457200" y="2011680"/>
            <a:ext cx="8229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9"/>
          <p:cNvSpPr txBox="1">
            <a:spLocks noGrp="1"/>
          </p:cNvSpPr>
          <p:nvPr>
            <p:ph type="body" idx="2"/>
          </p:nvPr>
        </p:nvSpPr>
        <p:spPr>
          <a:xfrm>
            <a:off x="457200" y="137160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119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9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90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0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0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0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97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ule Cover" type="secHead">
  <p:cSld name="Module Cov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1"/>
          <p:cNvSpPr txBox="1">
            <a:spLocks noGrp="1"/>
          </p:cNvSpPr>
          <p:nvPr>
            <p:ph type="body" idx="1"/>
          </p:nvPr>
        </p:nvSpPr>
        <p:spPr>
          <a:xfrm>
            <a:off x="393192" y="3044952"/>
            <a:ext cx="834847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1"/>
          <p:cNvSpPr txBox="1">
            <a:spLocks noGrp="1"/>
          </p:cNvSpPr>
          <p:nvPr>
            <p:ph type="title"/>
          </p:nvPr>
        </p:nvSpPr>
        <p:spPr>
          <a:xfrm>
            <a:off x="393192" y="2121408"/>
            <a:ext cx="8366760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1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41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Asymmetrical" type="twoObj">
  <p:cSld name="Two Content Asymmetrica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2"/>
          <p:cNvSpPr txBox="1">
            <a:spLocks noGrp="1"/>
          </p:cNvSpPr>
          <p:nvPr>
            <p:ph type="body" idx="1"/>
          </p:nvPr>
        </p:nvSpPr>
        <p:spPr>
          <a:xfrm>
            <a:off x="2888344" y="1371600"/>
            <a:ext cx="581674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2"/>
          <p:cNvSpPr txBox="1">
            <a:spLocks noGrp="1"/>
          </p:cNvSpPr>
          <p:nvPr>
            <p:ph type="body" idx="2"/>
          </p:nvPr>
        </p:nvSpPr>
        <p:spPr>
          <a:xfrm>
            <a:off x="475488" y="1371600"/>
            <a:ext cx="226771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2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2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2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6"/>
          <p:cNvSpPr txBox="1">
            <a:spLocks noGrp="1"/>
          </p:cNvSpPr>
          <p:nvPr>
            <p:ph type="body" idx="1"/>
          </p:nvPr>
        </p:nvSpPr>
        <p:spPr>
          <a:xfrm>
            <a:off x="316992" y="1064526"/>
            <a:ext cx="8705088" cy="518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Arial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6"/>
          <p:cNvSpPr txBox="1">
            <a:spLocks noGrp="1"/>
          </p:cNvSpPr>
          <p:nvPr>
            <p:ph type="title"/>
          </p:nvPr>
        </p:nvSpPr>
        <p:spPr>
          <a:xfrm>
            <a:off x="14749" y="76759"/>
            <a:ext cx="8125935" cy="62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71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7"/>
          <p:cNvSpPr txBox="1">
            <a:spLocks noGrp="1"/>
          </p:cNvSpPr>
          <p:nvPr>
            <p:ph type="title"/>
          </p:nvPr>
        </p:nvSpPr>
        <p:spPr>
          <a:xfrm>
            <a:off x="457201" y="1105471"/>
            <a:ext cx="3008313" cy="95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7"/>
          <p:cNvSpPr txBox="1">
            <a:spLocks noGrp="1"/>
          </p:cNvSpPr>
          <p:nvPr>
            <p:ph type="body" idx="1"/>
          </p:nvPr>
        </p:nvSpPr>
        <p:spPr>
          <a:xfrm>
            <a:off x="3575050" y="1105469"/>
            <a:ext cx="5111750" cy="502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127"/>
          <p:cNvSpPr txBox="1">
            <a:spLocks noGrp="1"/>
          </p:cNvSpPr>
          <p:nvPr>
            <p:ph type="body" idx="2"/>
          </p:nvPr>
        </p:nvSpPr>
        <p:spPr>
          <a:xfrm>
            <a:off x="457201" y="2267520"/>
            <a:ext cx="3008313" cy="385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85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8"/>
          <p:cNvSpPr>
            <a:spLocks noGrp="1"/>
          </p:cNvSpPr>
          <p:nvPr>
            <p:ph type="pic" idx="2"/>
          </p:nvPr>
        </p:nvSpPr>
        <p:spPr>
          <a:xfrm>
            <a:off x="1792288" y="1132765"/>
            <a:ext cx="5486400" cy="359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32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6"/>
          <p:cNvSpPr/>
          <p:nvPr/>
        </p:nvSpPr>
        <p:spPr>
          <a:xfrm>
            <a:off x="2385875" y="6377089"/>
            <a:ext cx="6758125" cy="502920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16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16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16" descr="UCI14_UCPath_W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30043" y="6469276"/>
            <a:ext cx="2279067" cy="299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6"/>
          <p:cNvSpPr txBox="1"/>
          <p:nvPr/>
        </p:nvSpPr>
        <p:spPr>
          <a:xfrm>
            <a:off x="5709110" y="6344167"/>
            <a:ext cx="255796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5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Training</a:t>
            </a:r>
            <a:endParaRPr sz="1350"/>
          </a:p>
        </p:txBody>
      </p:sp>
      <p:cxnSp>
        <p:nvCxnSpPr>
          <p:cNvPr id="15" name="Google Shape;15;p116"/>
          <p:cNvCxnSpPr/>
          <p:nvPr/>
        </p:nvCxnSpPr>
        <p:spPr>
          <a:xfrm>
            <a:off x="0" y="948654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" name="Google Shape;16;p116"/>
          <p:cNvSpPr txBox="1"/>
          <p:nvPr/>
        </p:nvSpPr>
        <p:spPr>
          <a:xfrm>
            <a:off x="8480254" y="6438001"/>
            <a:ext cx="549608" cy="3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50" b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1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735549"/>
            <a:ext cx="9144000" cy="790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6"/>
          <p:cNvSpPr/>
          <p:nvPr/>
        </p:nvSpPr>
        <p:spPr>
          <a:xfrm>
            <a:off x="-12878" y="6379161"/>
            <a:ext cx="2401237" cy="502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1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62552" y="6373472"/>
            <a:ext cx="50292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3570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B9A6-A043-4F83-9AEB-F5CEF8FD52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168347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kern="0" dirty="0" smtClean="0"/>
              <a:t>UCPath Training Updates</a:t>
            </a:r>
            <a:endParaRPr lang="en-US" sz="5400" kern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3474177"/>
            <a:ext cx="6858000" cy="124182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Tips &amp; Lessons Learned</a:t>
            </a:r>
          </a:p>
          <a:p>
            <a:r>
              <a:rPr lang="en-US" sz="2400" i="1" dirty="0"/>
              <a:t>2</a:t>
            </a:r>
            <a:r>
              <a:rPr lang="en-US" sz="2400" i="1" dirty="0" smtClean="0"/>
              <a:t>/2/21</a:t>
            </a:r>
          </a:p>
          <a:p>
            <a:endParaRPr lang="en-US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8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06" y="256953"/>
            <a:ext cx="8133064" cy="5452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 Request- Submission Reasons Cont’d</a:t>
            </a:r>
            <a:b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600200"/>
          <a:ext cx="834217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934927969"/>
                    </a:ext>
                  </a:extLst>
                </a:gridCol>
                <a:gridCol w="4989370">
                  <a:extLst>
                    <a:ext uri="{9D8B030D-6E8A-4147-A177-3AD203B41FA5}">
                      <a16:colId xmlns:a16="http://schemas.microsoft.com/office/drawing/2014/main" val="1795134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9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No Pay Sub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mitted Late Hire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/>
                        <a:t>Full missed pay for</a:t>
                      </a:r>
                      <a:r>
                        <a:rPr lang="en-US" sz="1200" i="0" baseline="0" dirty="0" smtClean="0"/>
                        <a:t> new hire entered after the cut-off for on-cycle processing</a:t>
                      </a:r>
                      <a:endParaRPr lang="en-US" sz="12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5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No Pay Sub No Access Time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Rpt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missed pay for employee where the timesheet was submitted/approved after the cut-off for on-cycle processing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5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No Pay Submitted Late Timesheet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Full missed pay for employee where timesheet was submitted/approved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after the cut-off for on-cycle processing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54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Emergency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Pay – EEMGLN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Missed pay for employee where location issued pay from their local AP.  The difference owed is processed off-cycle and issue to employee.  (Refer to deck on the Emergency Pay Process details)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1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Instant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Pay – PAYCRD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Missed pay for employee where location issued pay via instant pay card.  The difference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owed is processed off-cycle and issued to employee.  (Refer to deck on the Instant Pay Card Process for details)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9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Legal (Severance, Court Order)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Payroll request where pay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to employee is set out in legal terms of an agreement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2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Current Year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Submissions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overpayments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97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Prior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Submissions for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overpayment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1475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1169581"/>
            <a:ext cx="360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Drop-Down Transaction Choices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7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48" y="184267"/>
            <a:ext cx="8856523" cy="71409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Accrual Adjustment Process: Follow Up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0" y="1196859"/>
            <a:ext cx="8902483" cy="5845742"/>
          </a:xfrm>
        </p:spPr>
        <p:txBody>
          <a:bodyPr>
            <a:normAutofit/>
          </a:bodyPr>
          <a:lstStyle/>
          <a:p>
            <a:pPr marL="114300" indent="0">
              <a:lnSpc>
                <a:spcPts val="2500"/>
              </a:lnSpc>
              <a:spcBef>
                <a:spcPts val="1200"/>
              </a:spcBef>
              <a:buNone/>
            </a:pPr>
            <a:r>
              <a:rPr lang="en-US" dirty="0" smtClean="0"/>
              <a:t>Moving forward, Employees (Staff &amp; Academic) who require adjustments to their accruals, will need to submit an EEC ticket to Payroll.</a:t>
            </a:r>
          </a:p>
          <a:p>
            <a:pPr marL="571500" indent="-457200">
              <a:lnSpc>
                <a:spcPts val="2500"/>
              </a:lnSpc>
              <a:spcBef>
                <a:spcPts val="1200"/>
              </a:spcBef>
              <a:buAutoNum type="arabicPeriod"/>
            </a:pPr>
            <a:r>
              <a:rPr lang="en-US" sz="2600" dirty="0" smtClean="0"/>
              <a:t>Department identifies need for accrual adjustment</a:t>
            </a:r>
          </a:p>
          <a:p>
            <a:pPr marL="457200" indent="-342900">
              <a:lnSpc>
                <a:spcPts val="2500"/>
              </a:lnSpc>
              <a:spcBef>
                <a:spcPts val="1200"/>
              </a:spcBef>
              <a:buAutoNum type="arabicPeriod"/>
            </a:pPr>
            <a:r>
              <a:rPr lang="en-US" sz="2600" dirty="0" smtClean="0"/>
              <a:t>Initiator submits EEC ticket to payroll</a:t>
            </a:r>
          </a:p>
          <a:p>
            <a:pPr marL="1028700" lvl="1" indent="-457200">
              <a:lnSpc>
                <a:spcPts val="2500"/>
              </a:lnSpc>
              <a:spcBef>
                <a:spcPts val="1200"/>
              </a:spcBef>
            </a:pPr>
            <a:r>
              <a:rPr lang="en-US" sz="2600" dirty="0" smtClean="0"/>
              <a:t>Employee name &amp; ID</a:t>
            </a:r>
          </a:p>
          <a:p>
            <a:pPr marL="1028700" lvl="1" indent="-457200">
              <a:lnSpc>
                <a:spcPts val="2500"/>
              </a:lnSpc>
              <a:spcBef>
                <a:spcPts val="1200"/>
              </a:spcBef>
            </a:pPr>
            <a:r>
              <a:rPr lang="en-US" sz="2600" dirty="0" smtClean="0"/>
              <a:t>Cause for adjustment</a:t>
            </a:r>
          </a:p>
          <a:p>
            <a:pPr marL="1028700" lvl="1" indent="-457200">
              <a:lnSpc>
                <a:spcPts val="2500"/>
              </a:lnSpc>
              <a:spcBef>
                <a:spcPts val="1200"/>
              </a:spcBef>
            </a:pPr>
            <a:r>
              <a:rPr lang="en-US" sz="2600" dirty="0" smtClean="0"/>
              <a:t>Current hours; Adjusted Hours</a:t>
            </a:r>
          </a:p>
          <a:p>
            <a:pPr marL="457200" indent="-342900">
              <a:lnSpc>
                <a:spcPts val="2500"/>
              </a:lnSpc>
              <a:spcBef>
                <a:spcPts val="1200"/>
              </a:spcBef>
              <a:buAutoNum type="arabicPeriod"/>
            </a:pPr>
            <a:r>
              <a:rPr lang="en-US" sz="2600" dirty="0" smtClean="0"/>
              <a:t>Payroll receives ticket and validates request</a:t>
            </a:r>
          </a:p>
          <a:p>
            <a:pPr marL="457200" indent="-342900">
              <a:lnSpc>
                <a:spcPts val="2500"/>
              </a:lnSpc>
              <a:spcBef>
                <a:spcPts val="1200"/>
              </a:spcBef>
              <a:buAutoNum type="arabicPeriod"/>
            </a:pPr>
            <a:r>
              <a:rPr lang="en-US" sz="2600" dirty="0" smtClean="0"/>
              <a:t>If valid, Payroll will send form via the EEC ticket to fill out and send back.</a:t>
            </a:r>
          </a:p>
          <a:p>
            <a:pPr marL="114300" indent="0">
              <a:lnSpc>
                <a:spcPts val="2500"/>
              </a:lnSpc>
              <a:spcBef>
                <a:spcPts val="1200"/>
              </a:spcBef>
              <a:buNone/>
            </a:pPr>
            <a:r>
              <a:rPr lang="en-US" sz="2600" dirty="0" smtClean="0"/>
              <a:t>5. 3-5 business days processing time.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9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64" y="416167"/>
            <a:ext cx="8463012" cy="7140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Comp-Time Payout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581;p38"/>
          <p:cNvSpPr txBox="1">
            <a:spLocks/>
          </p:cNvSpPr>
          <p:nvPr/>
        </p:nvSpPr>
        <p:spPr>
          <a:xfrm>
            <a:off x="340279" y="1563395"/>
            <a:ext cx="8490903" cy="32492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 smtClean="0"/>
              <a:t>Comp Time payouts (CTO) are included as part of the new Accrual Adjustment process.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 smtClean="0"/>
              <a:t>If you have an employee who needs to have their CTO paid out (not as final pay), submit an EEC ticket and direct it to payroll.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 smtClean="0"/>
              <a:t>Be sure to include: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Employee Name &amp; ID</a:t>
            </a: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Amount of CTO hours to pay out</a:t>
            </a: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Include any agreements, requirements/details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9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2" y="2359762"/>
            <a:ext cx="7221595" cy="303048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9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9437" y="1197512"/>
            <a:ext cx="8227181" cy="4744652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Drop-In Support Center: Schedule change</a:t>
            </a:r>
          </a:p>
          <a:p>
            <a:pPr marL="85725" indent="0">
              <a:buNone/>
            </a:pPr>
            <a:endParaRPr lang="en-US" sz="7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" indent="0">
              <a:buNone/>
            </a:pPr>
            <a:endParaRPr lang="en-US" sz="7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Starting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February 8</a:t>
            </a:r>
            <a:r>
              <a:rPr lang="en-US" sz="28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2021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Drop-In Support Center hours will be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Mon-Fri 8:30 am – 11:30 am</a:t>
            </a:r>
          </a:p>
          <a:p>
            <a:pPr marL="0" indent="0">
              <a:buNone/>
            </a:pP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Known Finance Issues</a:t>
            </a:r>
          </a:p>
          <a:p>
            <a:pPr marL="0" indent="0">
              <a:buNone/>
            </a:pP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/>
            <a:r>
              <a:rPr lang="en-US" sz="2800" dirty="0" smtClean="0">
                <a:solidFill>
                  <a:schemeClr val="tx1"/>
                </a:solidFill>
              </a:rPr>
              <a:t>We are aware of some kinks in the UCPath functionality that are impacting finance reports.</a:t>
            </a:r>
          </a:p>
          <a:p>
            <a:pPr marL="457200" indent="-457200"/>
            <a:r>
              <a:rPr lang="en-US" sz="2800" dirty="0" smtClean="0">
                <a:solidFill>
                  <a:schemeClr val="tx1"/>
                </a:solidFill>
              </a:rPr>
              <a:t>We are still working to resolve and fix the issue.</a:t>
            </a: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5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269407" y="1155619"/>
            <a:ext cx="8614330" cy="5098224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Former Employee Access to W-2</a:t>
            </a:r>
          </a:p>
          <a:p>
            <a:pPr marL="85725" indent="0">
              <a:buNone/>
            </a:pPr>
            <a:endParaRPr lang="en-US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Former employees can only access the UCPath Portal for W-2’s using their personal e-mail addresses.</a:t>
            </a:r>
          </a:p>
          <a:p>
            <a:pPr marL="85725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If the employee does not have a personal e-mail on file, please submit a </a:t>
            </a:r>
            <a:r>
              <a:rPr lang="en-US" sz="2400" dirty="0" err="1" smtClean="0">
                <a:solidFill>
                  <a:schemeClr val="tx1"/>
                </a:solidFill>
              </a:rPr>
              <a:t>UC_Person_Data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template and add/change the email to reflect former employee’s personal e-mail address.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Standard Approval processing time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sz="2000" dirty="0" smtClean="0"/>
          </a:p>
          <a:p>
            <a:pPr marL="85725" indent="0">
              <a:buNone/>
            </a:pP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3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31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31" y="1325563"/>
            <a:ext cx="7049687" cy="5032375"/>
          </a:xfrm>
        </p:spPr>
        <p:txBody>
          <a:bodyPr>
            <a:normAutofit/>
          </a:bodyPr>
          <a:lstStyle/>
          <a:p>
            <a:endParaRPr lang="en-US" sz="3600" b="1" dirty="0" smtClean="0"/>
          </a:p>
          <a:p>
            <a:r>
              <a:rPr lang="en-US" sz="3600" b="1" dirty="0" smtClean="0"/>
              <a:t>Off-Cycle Dashboard: Additional Information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3600" b="1" dirty="0" smtClean="0"/>
              <a:t>Accrual Adjustment Process: Follow-up</a:t>
            </a:r>
          </a:p>
        </p:txBody>
      </p:sp>
      <p:pic>
        <p:nvPicPr>
          <p:cNvPr id="5" name="Picture 4" descr="Do You Have an Agenda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9" y="4941125"/>
            <a:ext cx="1620389" cy="1781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57400"/>
            <a:ext cx="3886200" cy="380999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Dashboard – Initial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Version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057400"/>
            <a:ext cx="4114798" cy="380999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Dashboard </a:t>
            </a:r>
            <a:r>
              <a:rPr lang="en-US" sz="1400" b="1" kern="0" dirty="0" smtClean="0">
                <a:solidFill>
                  <a:schemeClr val="bg1"/>
                </a:solidFill>
                <a:latin typeface="Calibri"/>
              </a:rPr>
              <a:t>- Improvements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726" y="2619640"/>
            <a:ext cx="3886200" cy="3593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t"/>
          <a:lstStyle/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Payroll request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transaction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statuses were not updating correctly, consistently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Access to detail view accessible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through summary view only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Search parameters limited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Transaction statuses/reason definitions limited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590800"/>
            <a:ext cx="4114799" cy="3593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t"/>
          <a:lstStyle/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Access to detail summary and detail view available by separate links on the left menu navigation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Search for transactions now include additional parameters:</a:t>
            </a:r>
          </a:p>
          <a:p>
            <a:pPr marL="573088" lvl="1" indent="-115888"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Search by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transaction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ID</a:t>
            </a:r>
          </a:p>
          <a:p>
            <a:pPr marL="573088" lvl="1" indent="-115888"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Business unit</a:t>
            </a:r>
          </a:p>
          <a:p>
            <a:pPr marL="573088" lvl="1" indent="-115888"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Search by date range auto populates 30 days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Improved transaction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statuses/reason definitions</a:t>
            </a:r>
          </a:p>
          <a:p>
            <a:pPr marL="628650" lvl="2" indent="-171450"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Streamlined access to legend</a:t>
            </a: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Download to Excel</a:t>
            </a: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>
                <a:solidFill>
                  <a:prstClr val="black"/>
                </a:solidFill>
              </a:rPr>
              <a:t>Payroll request transaction </a:t>
            </a:r>
            <a:r>
              <a:rPr lang="en-US" sz="1200" kern="0" dirty="0">
                <a:solidFill>
                  <a:prstClr val="black"/>
                </a:solidFill>
              </a:rPr>
              <a:t>statuses are updating correctly</a:t>
            </a: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Paging controls</a:t>
            </a: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628650" lvl="2" indent="-171450">
              <a:buFont typeface="Arial" panose="020B0604020202020204" pitchFamily="34" charset="0"/>
              <a:buChar char="•"/>
              <a:defRPr/>
            </a:pPr>
            <a:endParaRPr kumimoji="0" lang="en-US" sz="12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69726" y="29908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Off-Cycle Dashboard Changes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52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322389"/>
            <a:ext cx="8487317" cy="47446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Select </a:t>
            </a:r>
            <a:r>
              <a:rPr lang="en-US" sz="1400" b="1" dirty="0" err="1" smtClean="0">
                <a:solidFill>
                  <a:prstClr val="black"/>
                </a:solidFill>
              </a:rPr>
              <a:t>Quicklinks</a:t>
            </a:r>
            <a:r>
              <a:rPr lang="en-US" sz="1400" b="1" dirty="0" smtClean="0">
                <a:solidFill>
                  <a:prstClr val="black"/>
                </a:solidFill>
              </a:rPr>
              <a:t> on the navigation menu:  </a:t>
            </a:r>
            <a:r>
              <a:rPr lang="en-US" sz="1400" b="1" dirty="0" err="1" smtClean="0">
                <a:solidFill>
                  <a:prstClr val="black"/>
                </a:solidFill>
              </a:rPr>
              <a:t>Offcycle</a:t>
            </a:r>
            <a:r>
              <a:rPr lang="en-US" sz="1400" b="1" dirty="0" smtClean="0">
                <a:solidFill>
                  <a:prstClr val="black"/>
                </a:solidFill>
              </a:rPr>
              <a:t> Dashboard and then Details View or Summary View </a:t>
            </a:r>
          </a:p>
          <a:p>
            <a:pPr marL="573088" lvl="1" indent="-115888">
              <a:spcBef>
                <a:spcPts val="0"/>
              </a:spcBef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Access </a:t>
            </a:r>
            <a:r>
              <a:rPr lang="en-US" sz="1400" dirty="0">
                <a:solidFill>
                  <a:prstClr val="black"/>
                </a:solidFill>
              </a:rPr>
              <a:t>to detail summary and detail view available by separate links on the left menu navigation</a:t>
            </a:r>
          </a:p>
          <a:p>
            <a:pPr marL="115888" lvl="0" indent="-115888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900" b="1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Search </a:t>
            </a:r>
            <a:r>
              <a:rPr lang="en-US" sz="1400" b="1" dirty="0">
                <a:solidFill>
                  <a:prstClr val="black"/>
                </a:solidFill>
              </a:rPr>
              <a:t>for transactions now include additional parameters</a:t>
            </a:r>
            <a:r>
              <a:rPr lang="en-US" sz="1400" b="1" dirty="0" smtClean="0">
                <a:solidFill>
                  <a:prstClr val="black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sz="700" dirty="0">
              <a:solidFill>
                <a:prstClr val="black"/>
              </a:solidFill>
            </a:endParaRPr>
          </a:p>
          <a:p>
            <a:pPr marL="573088" lvl="1" indent="-115888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Search by transaction ID</a:t>
            </a:r>
          </a:p>
          <a:p>
            <a:pPr marL="573088" lvl="1" indent="-115888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Business unit</a:t>
            </a:r>
          </a:p>
          <a:p>
            <a:pPr marL="573088" lvl="1" indent="-115888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Search by date range auto populates 30 </a:t>
            </a:r>
            <a:r>
              <a:rPr lang="en-US" sz="1400" dirty="0" smtClean="0">
                <a:solidFill>
                  <a:prstClr val="black"/>
                </a:solidFill>
              </a:rPr>
              <a:t>days</a:t>
            </a:r>
          </a:p>
          <a:p>
            <a:pPr marL="573088" lvl="1" indent="-115888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285750" lvl="1" indent="-285750">
              <a:spcBef>
                <a:spcPts val="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Improved transaction statuses/reason definitions</a:t>
            </a:r>
          </a:p>
          <a:p>
            <a:pPr marL="628650" lvl="2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Streamlined access to </a:t>
            </a:r>
            <a:r>
              <a:rPr lang="en-US" sz="1400" dirty="0" smtClean="0">
                <a:solidFill>
                  <a:prstClr val="black"/>
                </a:solidFill>
              </a:rPr>
              <a:t>legend</a:t>
            </a:r>
          </a:p>
          <a:p>
            <a:pPr marL="628650" lvl="2" indent="-1714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Hovering over(?) definition of transaction status</a:t>
            </a:r>
          </a:p>
          <a:p>
            <a:pPr marL="457200" lvl="2" indent="0">
              <a:buNone/>
              <a:defRPr/>
            </a:pPr>
            <a:endParaRPr lang="en-US" sz="1000" dirty="0" smtClean="0">
              <a:solidFill>
                <a:prstClr val="black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Download </a:t>
            </a:r>
            <a:r>
              <a:rPr lang="en-US" sz="1400" b="1" dirty="0">
                <a:solidFill>
                  <a:prstClr val="black"/>
                </a:solidFill>
              </a:rPr>
              <a:t>to Excel</a:t>
            </a: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Payroll request transaction statuses </a:t>
            </a:r>
            <a:r>
              <a:rPr lang="en-US" sz="1400" b="1" dirty="0" smtClean="0">
                <a:solidFill>
                  <a:prstClr val="black"/>
                </a:solidFill>
              </a:rPr>
              <a:t>updating correctly</a:t>
            </a: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Paycheck issue date in header row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810" y="42863"/>
            <a:ext cx="951287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Off-Cycle Dashboard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(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46" t="5808" r="3567" b="4120"/>
          <a:stretch/>
        </p:blipFill>
        <p:spPr>
          <a:xfrm>
            <a:off x="199485" y="5068225"/>
            <a:ext cx="5374758" cy="1626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22" t="3224" b="-1"/>
          <a:stretch/>
        </p:blipFill>
        <p:spPr>
          <a:xfrm>
            <a:off x="4536598" y="2202793"/>
            <a:ext cx="4607402" cy="26064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07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04800"/>
            <a:ext cx="8494570" cy="5452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 and Definitions – Transaction Status</a:t>
            </a:r>
            <a:b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600200"/>
          <a:ext cx="8342170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934927969"/>
                    </a:ext>
                  </a:extLst>
                </a:gridCol>
                <a:gridCol w="6970570">
                  <a:extLst>
                    <a:ext uri="{9D8B030D-6E8A-4147-A177-3AD203B41FA5}">
                      <a16:colId xmlns:a16="http://schemas.microsoft.com/office/drawing/2014/main" val="1795134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Transaction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Status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9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Approved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Payroll transaction has been approved by the location and received at UCPath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5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/>
                        <a:t>The off-cycle payroll request</a:t>
                      </a:r>
                      <a:r>
                        <a:rPr lang="en-US" sz="1200" i="0" baseline="0" dirty="0" smtClean="0"/>
                        <a:t> is received at UCPath and is ready to be worked with</a:t>
                      </a:r>
                      <a:endParaRPr lang="en-US" sz="12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33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Pending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UCPath waiting for location feedback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5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Processed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Payroll processing in progress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276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Cancelled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See Appendix for cancellation reasons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33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Paycheck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Definition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5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Calculated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Transaction has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been loaded to pay sheets and i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 in calculated status in the system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072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Confirmed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Payroll transaction has been processed and finalized in the system with 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check or advice number and an issue date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06679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128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3" y="304800"/>
            <a:ext cx="8483938" cy="5452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Cancellation Reasons</a:t>
            </a:r>
            <a:b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600200"/>
          <a:ext cx="834217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934927969"/>
                    </a:ext>
                  </a:extLst>
                </a:gridCol>
                <a:gridCol w="5979970">
                  <a:extLst>
                    <a:ext uri="{9D8B030D-6E8A-4147-A177-3AD203B41FA5}">
                      <a16:colId xmlns:a16="http://schemas.microsoft.com/office/drawing/2014/main" val="1795134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9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Instant Pay Card Requested  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/>
                        <a:t>The payroll</a:t>
                      </a:r>
                      <a:r>
                        <a:rPr lang="en-US" sz="1200" i="0" baseline="0" dirty="0" smtClean="0"/>
                        <a:t> request </a:t>
                      </a:r>
                      <a:r>
                        <a:rPr lang="en-US" sz="1200" i="0" dirty="0" smtClean="0"/>
                        <a:t>has</a:t>
                      </a:r>
                      <a:r>
                        <a:rPr lang="en-US" sz="1200" i="0" baseline="0" dirty="0" smtClean="0"/>
                        <a:t> been cancelled due to location has requested an instant pay card for the employee.  Cancellation will prevent overpayment</a:t>
                      </a:r>
                      <a:endParaRPr lang="en-US" sz="12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5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Duplicate Request Received 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submitted more than one payroll request for the same employee, earnings dates and amounts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5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Potential Overpayment 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Payroll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request submitted will create an overpayment due to employee already paid on-cycle or on a previous payroll request processed off-cycle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54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Resubmission – Data Conflicts 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submitted on the payroll request requires correction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1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UCPath Sys Error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System processing error encountered requiring the transaction to be manually processed and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not loaded and batch processed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9926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922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19" y="304800"/>
            <a:ext cx="8521151" cy="5452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 Request-  Submission Reasons</a:t>
            </a:r>
            <a:b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600200"/>
          <a:ext cx="8342170" cy="41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934927969"/>
                    </a:ext>
                  </a:extLst>
                </a:gridCol>
                <a:gridCol w="4989370">
                  <a:extLst>
                    <a:ext uri="{9D8B030D-6E8A-4147-A177-3AD203B41FA5}">
                      <a16:colId xmlns:a16="http://schemas.microsoft.com/office/drawing/2014/main" val="1795134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9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Death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Pay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/>
                        <a:t>Payroll request</a:t>
                      </a:r>
                      <a:r>
                        <a:rPr lang="en-US" sz="1200" i="0" baseline="0" dirty="0" smtClean="0"/>
                        <a:t> submitted for deceased employee</a:t>
                      </a:r>
                      <a:endParaRPr lang="en-US" sz="12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5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Involuntary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payment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involuntary separation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5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Retirement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Final payment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for retiree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54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Voluntary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Final payment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for voluntary separation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1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Exception – Damage Pay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Missed pay for employee who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has not signed oath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9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Partial Pay Late Hire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Partial missed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pay for new hire entered after the cut-off for on-cycle processing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2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Partial Pay FTE Increase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Partial missed pay for employee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with an increase in time entered after the cut-off for on-cycle processing.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97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Partial Pay No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Access Time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Rpt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Partial missed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pay for employee that could not access time report for timely submission for on-cycle processing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14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Partial Pay Late Timesheet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Partial missed pay for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employee where the timesheet was submitted/approved after the cut-off for on-cycle processing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37668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6433" y="1206795"/>
            <a:ext cx="368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Drop-Down Transaction Choices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3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G9R5GQ2M"/>
  <p:tag name="ARTICULATE_PRESENTATION_ID" val="500182"/>
  <p:tag name="ARTICULATE_PROJECT_CHECK" val="0"/>
  <p:tag name="TAG_BACKING_FORM_KEY" val="2759554-c:\users\arriver2\documents\training b docs\resources\phase 4 training\training tips\trainingtips_11-02.pptx"/>
  <p:tag name="ARTICULATE_PRESENTER_VERSION" val="8"/>
  <p:tag name="ARTICULATE_DESIGN_ID_1_OFFICE THEME" val="mIs6CYnc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180398</TotalTime>
  <Words>1002</Words>
  <Application>Microsoft Office PowerPoint</Application>
  <PresentationFormat>On-screen Show (4:3)</PresentationFormat>
  <Paragraphs>165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Courier New</vt:lpstr>
      <vt:lpstr>Noto Sans Symbols</vt:lpstr>
      <vt:lpstr>Verdana</vt:lpstr>
      <vt:lpstr>1_Office Theme</vt:lpstr>
      <vt:lpstr>Office Theme</vt:lpstr>
      <vt:lpstr>PowerPoint Presentation</vt:lpstr>
      <vt:lpstr>Quick Announcements I</vt:lpstr>
      <vt:lpstr>Quick Announcements II</vt:lpstr>
      <vt:lpstr>Agenda</vt:lpstr>
      <vt:lpstr>PowerPoint Presentation</vt:lpstr>
      <vt:lpstr>Off-Cycle Dashboard Changes (cont)</vt:lpstr>
      <vt:lpstr>Terminology and Definitions – Transaction Status </vt:lpstr>
      <vt:lpstr> Transaction Cancellation Reasons </vt:lpstr>
      <vt:lpstr>Payroll Request-  Submission Reasons </vt:lpstr>
      <vt:lpstr>   Payroll Request- Submission Reasons Cont’d </vt:lpstr>
      <vt:lpstr>2. Accrual Adjustment Process: Follow Up</vt:lpstr>
      <vt:lpstr>Comp-Time Payout</vt:lpstr>
      <vt:lpstr>Questions?</vt:lpstr>
      <vt:lpstr>Custom Show 1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PayPath Updates</dc:title>
  <dc:creator>Angel Rivera</dc:creator>
  <cp:lastModifiedBy>Deborah Kistler</cp:lastModifiedBy>
  <cp:revision>600</cp:revision>
  <dcterms:created xsi:type="dcterms:W3CDTF">2020-04-07T20:02:25Z</dcterms:created>
  <dcterms:modified xsi:type="dcterms:W3CDTF">2021-02-03T17:30:33Z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Presentation3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C9AF0E66-11D8-4288-99E8-22356E6665C0</vt:lpwstr>
  </property>
  <property fmtid="{D5CDD505-2E9C-101B-9397-08002B2CF9AE}" pid="6" name="ArticulateProjectFull">
    <vt:lpwstr>C:\Users\arriver2\Documents\Training B Docs\Resources\Phase 4 Training\Training Tips\TrainingTips_0202_21.ppta</vt:lpwstr>
  </property>
</Properties>
</file>