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9" r:id="rId2"/>
  </p:sldMasterIdLst>
  <p:notesMasterIdLst>
    <p:notesMasterId r:id="rId12"/>
  </p:notesMasterIdLst>
  <p:sldIdLst>
    <p:sldId id="266" r:id="rId3"/>
    <p:sldId id="258" r:id="rId4"/>
    <p:sldId id="259" r:id="rId5"/>
    <p:sldId id="267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5" d="100"/>
          <a:sy n="65" d="100"/>
        </p:scale>
        <p:origin x="82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8E5B8-6EA1-4559-AC16-75150C15C23F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D8BC4-67D2-4013-9B64-BC5C208A0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54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04938" y="1158875"/>
            <a:ext cx="4175125" cy="3130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1:notes"/>
          <p:cNvSpPr txBox="1">
            <a:spLocks noGrp="1"/>
          </p:cNvSpPr>
          <p:nvPr>
            <p:ph type="body" idx="1"/>
          </p:nvPr>
        </p:nvSpPr>
        <p:spPr>
          <a:xfrm>
            <a:off x="492369" y="4461678"/>
            <a:ext cx="6084277" cy="3650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110" name="Google Shape;110;p1:notes"/>
          <p:cNvSpPr txBox="1">
            <a:spLocks noGrp="1"/>
          </p:cNvSpPr>
          <p:nvPr>
            <p:ph type="sldNum" idx="12"/>
          </p:nvPr>
        </p:nvSpPr>
        <p:spPr>
          <a:xfrm>
            <a:off x="3956558" y="8805843"/>
            <a:ext cx="3026833" cy="46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7167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developed once a quarter. This calendar is </a:t>
            </a:r>
            <a:r>
              <a:rPr lang="en-US" baseline="0" smtClean="0"/>
              <a:t>for January – March 2021.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0A907F-B03C-441F-832F-0F423C5287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902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Notice this process is taking more than a day like the SCTs.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0A907F-B03C-441F-832F-0F423C5287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779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Notice this process is taking more than a day like the SCTs.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0A907F-B03C-441F-832F-0F423C5287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413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 type="title">
  <p:cSld name="1_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01" y="6322499"/>
            <a:ext cx="9134475" cy="54684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17"/>
          <p:cNvSpPr txBox="1">
            <a:spLocks noGrp="1"/>
          </p:cNvSpPr>
          <p:nvPr>
            <p:ph type="ctrTitle"/>
          </p:nvPr>
        </p:nvSpPr>
        <p:spPr>
          <a:xfrm>
            <a:off x="926093" y="2738245"/>
            <a:ext cx="7310244" cy="1325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7"/>
          <p:cNvSpPr txBox="1">
            <a:spLocks noGrp="1"/>
          </p:cNvSpPr>
          <p:nvPr>
            <p:ph type="subTitle" idx="1"/>
          </p:nvPr>
        </p:nvSpPr>
        <p:spPr>
          <a:xfrm>
            <a:off x="926094" y="4194099"/>
            <a:ext cx="7307224" cy="1508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25" name="Google Shape;25;p117"/>
          <p:cNvSpPr/>
          <p:nvPr/>
        </p:nvSpPr>
        <p:spPr>
          <a:xfrm>
            <a:off x="-10096" y="0"/>
            <a:ext cx="9144000" cy="1463040"/>
          </a:xfrm>
          <a:prstGeom prst="rect">
            <a:avLst/>
          </a:prstGeom>
          <a:gradFill>
            <a:gsLst>
              <a:gs pos="0">
                <a:srgbClr val="1D579B"/>
              </a:gs>
              <a:gs pos="100000">
                <a:srgbClr val="90B0FF"/>
              </a:gs>
            </a:gsLst>
            <a:lin ang="16200000" scaled="0"/>
          </a:gradFill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117" descr="UCI14_UCPath_W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5498" y="257009"/>
            <a:ext cx="5433403" cy="71440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17"/>
          <p:cNvSpPr/>
          <p:nvPr/>
        </p:nvSpPr>
        <p:spPr>
          <a:xfrm>
            <a:off x="-7222" y="6319761"/>
            <a:ext cx="284257" cy="539496"/>
          </a:xfrm>
          <a:prstGeom prst="rect">
            <a:avLst/>
          </a:prstGeom>
          <a:solidFill>
            <a:srgbClr val="1D579B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17"/>
          <p:cNvSpPr/>
          <p:nvPr/>
        </p:nvSpPr>
        <p:spPr>
          <a:xfrm>
            <a:off x="926093" y="6420058"/>
            <a:ext cx="2922576" cy="365125"/>
          </a:xfrm>
          <a:prstGeom prst="rect">
            <a:avLst/>
          </a:prstGeom>
          <a:solidFill>
            <a:srgbClr val="09548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p117" descr="Anti Taller Software Libre: Richard Stallman habla sobre el Copyright"/>
          <p:cNvPicPr preferRelativeResize="0"/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01397" y="6437818"/>
            <a:ext cx="261262" cy="24145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17"/>
          <p:cNvSpPr txBox="1"/>
          <p:nvPr/>
        </p:nvSpPr>
        <p:spPr>
          <a:xfrm>
            <a:off x="534065" y="6420058"/>
            <a:ext cx="2962866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Copyright UCI UCPath </a:t>
            </a:r>
            <a:r>
              <a:rPr lang="en-US" sz="1350" b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2021</a:t>
            </a:r>
            <a:endParaRPr sz="1350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04011" y="6410514"/>
            <a:ext cx="20569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sz="1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Oval 2"/>
          <p:cNvSpPr/>
          <p:nvPr userDrawn="1"/>
        </p:nvSpPr>
        <p:spPr>
          <a:xfrm>
            <a:off x="263387" y="6420058"/>
            <a:ext cx="284326" cy="276969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5795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0"/>
          <p:cNvSpPr/>
          <p:nvPr/>
        </p:nvSpPr>
        <p:spPr>
          <a:xfrm flipH="1">
            <a:off x="462638" y="389223"/>
            <a:ext cx="8221476" cy="147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30"/>
          <p:cNvSpPr/>
          <p:nvPr/>
        </p:nvSpPr>
        <p:spPr>
          <a:xfrm>
            <a:off x="462638" y="1922278"/>
            <a:ext cx="8221476" cy="45719"/>
          </a:xfrm>
          <a:prstGeom prst="rect">
            <a:avLst/>
          </a:prstGeom>
          <a:solidFill>
            <a:srgbClr val="1E4386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30"/>
          <p:cNvSpPr/>
          <p:nvPr/>
        </p:nvSpPr>
        <p:spPr>
          <a:xfrm>
            <a:off x="0" y="0"/>
            <a:ext cx="9144000" cy="1969842"/>
          </a:xfrm>
          <a:prstGeom prst="rect">
            <a:avLst/>
          </a:prstGeom>
          <a:gradFill>
            <a:gsLst>
              <a:gs pos="0">
                <a:srgbClr val="0064A8"/>
              </a:gs>
              <a:gs pos="100000">
                <a:srgbClr val="1E4386"/>
              </a:gs>
            </a:gsLst>
            <a:lin ang="1620000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30"/>
          <p:cNvSpPr txBox="1">
            <a:spLocks noGrp="1"/>
          </p:cNvSpPr>
          <p:nvPr>
            <p:ph type="ctrTitle"/>
          </p:nvPr>
        </p:nvSpPr>
        <p:spPr>
          <a:xfrm>
            <a:off x="462639" y="396704"/>
            <a:ext cx="8221476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0"/>
          <p:cNvSpPr txBox="1">
            <a:spLocks noGrp="1"/>
          </p:cNvSpPr>
          <p:nvPr>
            <p:ph type="subTitle" idx="1"/>
          </p:nvPr>
        </p:nvSpPr>
        <p:spPr>
          <a:xfrm>
            <a:off x="462639" y="2045145"/>
            <a:ext cx="8221476" cy="4108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8759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&quot;takeaway&quot;/quote">
  <p:cSld name="Basic &quot;takeaway&quot;/quot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1"/>
          <p:cNvSpPr txBox="1">
            <a:spLocks noGrp="1"/>
          </p:cNvSpPr>
          <p:nvPr>
            <p:ph type="body" idx="1"/>
          </p:nvPr>
        </p:nvSpPr>
        <p:spPr>
          <a:xfrm>
            <a:off x="2782653" y="1135347"/>
            <a:ext cx="6297848" cy="4875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>
                <a:solidFill>
                  <a:schemeClr val="lt1"/>
                </a:solidFill>
              </a:defRPr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31"/>
          <p:cNvSpPr txBox="1">
            <a:spLocks noGrp="1"/>
          </p:cNvSpPr>
          <p:nvPr>
            <p:ph type="title"/>
          </p:nvPr>
        </p:nvSpPr>
        <p:spPr>
          <a:xfrm>
            <a:off x="0" y="63501"/>
            <a:ext cx="9144000" cy="517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 Black"/>
              <a:buNone/>
              <a:defRPr sz="2100" b="1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1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1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1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1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1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1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1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1"/>
          <p:cNvSpPr txBox="1"/>
          <p:nvPr/>
        </p:nvSpPr>
        <p:spPr>
          <a:xfrm>
            <a:off x="2911571" y="6338720"/>
            <a:ext cx="5410666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None/>
            </a:pPr>
            <a:endParaRPr sz="788" b="0" i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925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m Pic and Text 2">
  <p:cSld name="Slim Pic and Text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2"/>
          <p:cNvSpPr txBox="1">
            <a:spLocks noGrp="1"/>
          </p:cNvSpPr>
          <p:nvPr>
            <p:ph type="title"/>
          </p:nvPr>
        </p:nvSpPr>
        <p:spPr>
          <a:xfrm>
            <a:off x="0" y="63501"/>
            <a:ext cx="9144000" cy="517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 Black"/>
              <a:buNone/>
              <a:defRPr sz="2100" b="1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2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2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32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2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32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32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2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2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32"/>
          <p:cNvSpPr txBox="1">
            <a:spLocks noGrp="1"/>
          </p:cNvSpPr>
          <p:nvPr>
            <p:ph type="body" idx="1"/>
          </p:nvPr>
        </p:nvSpPr>
        <p:spPr>
          <a:xfrm>
            <a:off x="1469338" y="1281034"/>
            <a:ext cx="7611163" cy="4785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>
                <a:solidFill>
                  <a:schemeClr val="lt1"/>
                </a:solidFill>
              </a:defRPr>
            </a:lvl1pPr>
            <a:lvl2pPr marL="685800" lvl="1" indent="-304800" algn="l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>
                <a:solidFill>
                  <a:schemeClr val="lt1"/>
                </a:solidFill>
              </a:defRPr>
            </a:lvl2pPr>
            <a:lvl3pPr marL="1028700" lvl="2" indent="-28575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rier New"/>
              <a:buChar char="o"/>
              <a:defRPr>
                <a:solidFill>
                  <a:schemeClr val="lt1"/>
                </a:solidFill>
              </a:defRPr>
            </a:lvl3pPr>
            <a:lvl4pPr marL="1371600" lvl="3" indent="-26670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4pPr>
            <a:lvl5pPr marL="1714500" lvl="4" indent="-26670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5152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3"/>
          <p:cNvSpPr txBox="1">
            <a:spLocks noGrp="1"/>
          </p:cNvSpPr>
          <p:nvPr>
            <p:ph type="title"/>
          </p:nvPr>
        </p:nvSpPr>
        <p:spPr>
          <a:xfrm>
            <a:off x="668677" y="2422689"/>
            <a:ext cx="5786324" cy="1979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9632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" y="16208"/>
            <a:ext cx="8227181" cy="850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>
                <a:solidFill>
                  <a:srgbClr val="1E43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3433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1_Two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5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0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1pPr>
            <a:lvl2pPr marL="685800" lvl="1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2pPr>
            <a:lvl3pPr marL="1028700" lvl="2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9pPr>
          </a:lstStyle>
          <a:p>
            <a:endParaRPr/>
          </a:p>
        </p:txBody>
      </p:sp>
      <p:sp>
        <p:nvSpPr>
          <p:cNvPr id="63" name="Google Shape;63;p125"/>
          <p:cNvSpPr txBox="1">
            <a:spLocks noGrp="1"/>
          </p:cNvSpPr>
          <p:nvPr>
            <p:ph type="body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0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1pPr>
            <a:lvl2pPr marL="685800" lvl="1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2pPr>
            <a:lvl3pPr marL="1028700" lvl="2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9pPr>
          </a:lstStyle>
          <a:p>
            <a:endParaRPr/>
          </a:p>
        </p:txBody>
      </p:sp>
      <p:sp>
        <p:nvSpPr>
          <p:cNvPr id="64" name="Google Shape;64;p125"/>
          <p:cNvSpPr txBox="1">
            <a:spLocks noGrp="1"/>
          </p:cNvSpPr>
          <p:nvPr>
            <p:ph type="title"/>
          </p:nvPr>
        </p:nvSpPr>
        <p:spPr>
          <a:xfrm>
            <a:off x="1" y="16208"/>
            <a:ext cx="8227181" cy="85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4386"/>
              </a:buClr>
              <a:buSzPts val="4000"/>
              <a:buFont typeface="Arial"/>
              <a:buNone/>
              <a:defRPr sz="3000" b="1">
                <a:solidFill>
                  <a:srgbClr val="1E438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4689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63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21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34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9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and Content">
  <p:cSld name="Sub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9"/>
          <p:cNvSpPr txBox="1">
            <a:spLocks noGrp="1"/>
          </p:cNvSpPr>
          <p:nvPr>
            <p:ph type="body" idx="1"/>
          </p:nvPr>
        </p:nvSpPr>
        <p:spPr>
          <a:xfrm>
            <a:off x="457200" y="2011680"/>
            <a:ext cx="822960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19"/>
          <p:cNvSpPr txBox="1">
            <a:spLocks noGrp="1"/>
          </p:cNvSpPr>
          <p:nvPr>
            <p:ph type="body" idx="2"/>
          </p:nvPr>
        </p:nvSpPr>
        <p:spPr>
          <a:xfrm>
            <a:off x="457200" y="1371600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342900" lvl="0" indent="-1714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0" name="Google Shape;40;p119"/>
          <p:cNvSpPr txBox="1">
            <a:spLocks noGrp="1"/>
          </p:cNvSpPr>
          <p:nvPr>
            <p:ph type="title"/>
          </p:nvPr>
        </p:nvSpPr>
        <p:spPr>
          <a:xfrm>
            <a:off x="393576" y="131823"/>
            <a:ext cx="8750424" cy="85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9"/>
          <p:cNvSpPr txBox="1">
            <a:spLocks noGrp="1"/>
          </p:cNvSpPr>
          <p:nvPr>
            <p:ph type="sldNum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7403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79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21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45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493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017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1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16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">
  <p:cSld name="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0"/>
          <p:cNvSpPr txBox="1">
            <a:spLocks noGrp="1"/>
          </p:cNvSpPr>
          <p:nvPr>
            <p:ph type="body" idx="1"/>
          </p:nvPr>
        </p:nvSpPr>
        <p:spPr>
          <a:xfrm>
            <a:off x="459620" y="1381512"/>
            <a:ext cx="8227181" cy="4744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0"/>
          <p:cNvSpPr txBox="1">
            <a:spLocks noGrp="1"/>
          </p:cNvSpPr>
          <p:nvPr>
            <p:ph type="title"/>
          </p:nvPr>
        </p:nvSpPr>
        <p:spPr>
          <a:xfrm>
            <a:off x="393576" y="131823"/>
            <a:ext cx="8750424" cy="85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0"/>
          <p:cNvSpPr txBox="1">
            <a:spLocks noGrp="1"/>
          </p:cNvSpPr>
          <p:nvPr>
            <p:ph type="sldNum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7687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dule Cover" type="secHead">
  <p:cSld name="Module Cov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1"/>
          <p:cNvSpPr txBox="1">
            <a:spLocks noGrp="1"/>
          </p:cNvSpPr>
          <p:nvPr>
            <p:ph type="body" idx="1"/>
          </p:nvPr>
        </p:nvSpPr>
        <p:spPr>
          <a:xfrm>
            <a:off x="393192" y="3044952"/>
            <a:ext cx="834847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171450" algn="l"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lvl="1" indent="-17145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21"/>
          <p:cNvSpPr txBox="1">
            <a:spLocks noGrp="1"/>
          </p:cNvSpPr>
          <p:nvPr>
            <p:ph type="title"/>
          </p:nvPr>
        </p:nvSpPr>
        <p:spPr>
          <a:xfrm>
            <a:off x="393192" y="2121408"/>
            <a:ext cx="8366760" cy="74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 Black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1"/>
          <p:cNvSpPr txBox="1">
            <a:spLocks noGrp="1"/>
          </p:cNvSpPr>
          <p:nvPr>
            <p:ph type="sldNum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26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Asymmetrical" type="twoObj">
  <p:cSld name="Two Content Asymmetrical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2"/>
          <p:cNvSpPr txBox="1">
            <a:spLocks noGrp="1"/>
          </p:cNvSpPr>
          <p:nvPr>
            <p:ph type="body" idx="1"/>
          </p:nvPr>
        </p:nvSpPr>
        <p:spPr>
          <a:xfrm>
            <a:off x="2888344" y="1371600"/>
            <a:ext cx="5816745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22"/>
          <p:cNvSpPr txBox="1">
            <a:spLocks noGrp="1"/>
          </p:cNvSpPr>
          <p:nvPr>
            <p:ph type="body" idx="2"/>
          </p:nvPr>
        </p:nvSpPr>
        <p:spPr>
          <a:xfrm>
            <a:off x="475488" y="1371600"/>
            <a:ext cx="2267712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22"/>
          <p:cNvSpPr txBox="1">
            <a:spLocks noGrp="1"/>
          </p:cNvSpPr>
          <p:nvPr>
            <p:ph type="title"/>
          </p:nvPr>
        </p:nvSpPr>
        <p:spPr>
          <a:xfrm>
            <a:off x="393576" y="131823"/>
            <a:ext cx="8750424" cy="85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2"/>
          <p:cNvSpPr txBox="1">
            <a:spLocks noGrp="1"/>
          </p:cNvSpPr>
          <p:nvPr>
            <p:ph type="sldNum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0549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6"/>
          <p:cNvSpPr txBox="1">
            <a:spLocks noGrp="1"/>
          </p:cNvSpPr>
          <p:nvPr>
            <p:ph type="body" idx="1"/>
          </p:nvPr>
        </p:nvSpPr>
        <p:spPr>
          <a:xfrm>
            <a:off x="316992" y="1064526"/>
            <a:ext cx="8705088" cy="5189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ts val="3200"/>
              <a:buFont typeface="Arial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26"/>
          <p:cNvSpPr txBox="1">
            <a:spLocks noGrp="1"/>
          </p:cNvSpPr>
          <p:nvPr>
            <p:ph type="title"/>
          </p:nvPr>
        </p:nvSpPr>
        <p:spPr>
          <a:xfrm>
            <a:off x="14749" y="76759"/>
            <a:ext cx="8125935" cy="62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4386"/>
              </a:buClr>
              <a:buSzPts val="4000"/>
              <a:buFont typeface="Arial"/>
              <a:buNone/>
              <a:defRPr sz="3000" b="1">
                <a:solidFill>
                  <a:srgbClr val="1E438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5727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7"/>
          <p:cNvSpPr txBox="1">
            <a:spLocks noGrp="1"/>
          </p:cNvSpPr>
          <p:nvPr>
            <p:ph type="title"/>
          </p:nvPr>
        </p:nvSpPr>
        <p:spPr>
          <a:xfrm>
            <a:off x="457201" y="1105471"/>
            <a:ext cx="3008313" cy="955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 Black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7"/>
          <p:cNvSpPr txBox="1">
            <a:spLocks noGrp="1"/>
          </p:cNvSpPr>
          <p:nvPr>
            <p:ph type="body" idx="1"/>
          </p:nvPr>
        </p:nvSpPr>
        <p:spPr>
          <a:xfrm>
            <a:off x="3575050" y="1105469"/>
            <a:ext cx="5111750" cy="5020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/>
            </a:lvl2pPr>
            <a:lvl3pPr marL="1028700" lvl="2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/>
            </a:lvl3pPr>
            <a:lvl4pPr marL="1371600" lvl="3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1500"/>
            </a:lvl4pPr>
            <a:lvl5pPr marL="1714500" lvl="4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71" name="Google Shape;71;p127"/>
          <p:cNvSpPr txBox="1">
            <a:spLocks noGrp="1"/>
          </p:cNvSpPr>
          <p:nvPr>
            <p:ph type="body" idx="2"/>
          </p:nvPr>
        </p:nvSpPr>
        <p:spPr>
          <a:xfrm>
            <a:off x="457201" y="2267520"/>
            <a:ext cx="3008313" cy="3858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1pPr>
            <a:lvl2pPr marL="6858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2pPr>
            <a:lvl3pPr marL="1028700" lvl="2" indent="-17145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3pPr>
            <a:lvl4pPr marL="1371600" lvl="3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4pPr>
            <a:lvl5pPr marL="1714500" lvl="4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5pPr>
            <a:lvl6pPr marL="2057400" lvl="5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6pPr>
            <a:lvl7pPr marL="2400300" lvl="6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7pPr>
            <a:lvl8pPr marL="2743200" lvl="7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8pPr>
            <a:lvl9pPr marL="3086100" lvl="8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694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 Black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8"/>
          <p:cNvSpPr>
            <a:spLocks noGrp="1"/>
          </p:cNvSpPr>
          <p:nvPr>
            <p:ph type="pic" idx="2"/>
          </p:nvPr>
        </p:nvSpPr>
        <p:spPr>
          <a:xfrm>
            <a:off x="1792288" y="1132765"/>
            <a:ext cx="5486400" cy="3594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2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1pPr>
            <a:lvl2pPr marL="6858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2pPr>
            <a:lvl3pPr marL="1028700" lvl="2" indent="-17145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3pPr>
            <a:lvl4pPr marL="1371600" lvl="3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4pPr>
            <a:lvl5pPr marL="1714500" lvl="4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5pPr>
            <a:lvl6pPr marL="2057400" lvl="5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6pPr>
            <a:lvl7pPr marL="2400300" lvl="6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7pPr>
            <a:lvl8pPr marL="2743200" lvl="7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8pPr>
            <a:lvl9pPr marL="3086100" lvl="8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8982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9"/>
          <p:cNvSpPr txBox="1">
            <a:spLocks noGrp="1"/>
          </p:cNvSpPr>
          <p:nvPr>
            <p:ph type="title"/>
          </p:nvPr>
        </p:nvSpPr>
        <p:spPr>
          <a:xfrm>
            <a:off x="459620" y="53872"/>
            <a:ext cx="8684381" cy="85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9"/>
          <p:cNvSpPr txBox="1">
            <a:spLocks noGrp="1"/>
          </p:cNvSpPr>
          <p:nvPr>
            <p:ph type="body" idx="1"/>
          </p:nvPr>
        </p:nvSpPr>
        <p:spPr>
          <a:xfrm rot="5400000">
            <a:off x="2200883" y="-359753"/>
            <a:ext cx="4744652" cy="8227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571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6"/>
          <p:cNvSpPr/>
          <p:nvPr/>
        </p:nvSpPr>
        <p:spPr>
          <a:xfrm>
            <a:off x="2385875" y="6377089"/>
            <a:ext cx="6758125" cy="502920"/>
          </a:xfrm>
          <a:prstGeom prst="rect">
            <a:avLst/>
          </a:prstGeom>
          <a:solidFill>
            <a:srgbClr val="1D579B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16"/>
          <p:cNvSpPr txBox="1">
            <a:spLocks noGrp="1"/>
          </p:cNvSpPr>
          <p:nvPr>
            <p:ph type="title"/>
          </p:nvPr>
        </p:nvSpPr>
        <p:spPr>
          <a:xfrm>
            <a:off x="393576" y="131823"/>
            <a:ext cx="8750424" cy="85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 Black"/>
              <a:buNone/>
              <a:defRPr sz="4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16"/>
          <p:cNvSpPr txBox="1">
            <a:spLocks noGrp="1"/>
          </p:cNvSpPr>
          <p:nvPr>
            <p:ph type="body" idx="1"/>
          </p:nvPr>
        </p:nvSpPr>
        <p:spPr>
          <a:xfrm>
            <a:off x="459620" y="1381512"/>
            <a:ext cx="8227181" cy="4744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116" descr="UCI14_UCPath_W.pn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3430043" y="6469276"/>
            <a:ext cx="2279067" cy="2996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16"/>
          <p:cNvSpPr txBox="1"/>
          <p:nvPr/>
        </p:nvSpPr>
        <p:spPr>
          <a:xfrm>
            <a:off x="5709110" y="6344167"/>
            <a:ext cx="2557965" cy="4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-</a:t>
            </a:r>
            <a:r>
              <a:rPr lang="en-US" sz="2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25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Training</a:t>
            </a:r>
            <a:endParaRPr sz="1350"/>
          </a:p>
        </p:txBody>
      </p:sp>
      <p:cxnSp>
        <p:nvCxnSpPr>
          <p:cNvPr id="15" name="Google Shape;15;p116"/>
          <p:cNvCxnSpPr/>
          <p:nvPr/>
        </p:nvCxnSpPr>
        <p:spPr>
          <a:xfrm>
            <a:off x="0" y="948654"/>
            <a:ext cx="9144000" cy="0"/>
          </a:xfrm>
          <a:prstGeom prst="straightConnector1">
            <a:avLst/>
          </a:prstGeom>
          <a:noFill/>
          <a:ln w="28575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6" name="Google Shape;16;p116"/>
          <p:cNvSpPr txBox="1"/>
          <p:nvPr/>
        </p:nvSpPr>
        <p:spPr>
          <a:xfrm>
            <a:off x="8480254" y="6438001"/>
            <a:ext cx="549608" cy="362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50" b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50" b="1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116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0" y="735549"/>
            <a:ext cx="9144000" cy="79007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16"/>
          <p:cNvSpPr/>
          <p:nvPr/>
        </p:nvSpPr>
        <p:spPr>
          <a:xfrm>
            <a:off x="-12878" y="6379161"/>
            <a:ext cx="2401237" cy="5029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9;p116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962552" y="6373472"/>
            <a:ext cx="502920" cy="502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00744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7B9A6-A043-4F83-9AEB-F5CEF8FD52E1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6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UCPath@uci.edu" TargetMode="Externa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6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43000" y="1683477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5400" kern="0" dirty="0" smtClean="0"/>
              <a:t>UCPath Training Updates</a:t>
            </a:r>
            <a:endParaRPr lang="en-US" sz="5400" kern="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43000" y="3474177"/>
            <a:ext cx="6858000" cy="1241822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Tips &amp; Lessons Learned</a:t>
            </a:r>
          </a:p>
          <a:p>
            <a:r>
              <a:rPr lang="en-US" sz="2400" i="1" dirty="0" smtClean="0"/>
              <a:t>2/23/21</a:t>
            </a:r>
          </a:p>
          <a:p>
            <a:endParaRPr lang="en-US" sz="24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480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9817" y="1103727"/>
            <a:ext cx="8882743" cy="4744652"/>
          </a:xfrm>
        </p:spPr>
        <p:txBody>
          <a:bodyPr>
            <a:noAutofit/>
          </a:bodyPr>
          <a:lstStyle/>
          <a:p>
            <a:pPr marL="85725" indent="0">
              <a:buNone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This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week is a Quad Payroll for UCPC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- expect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delays in processing off-cycle and payroll requests.  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</a:rPr>
              <a:t>Feb. 22, 23,24, 25 are all payroll confirm </a:t>
            </a:r>
            <a:r>
              <a:rPr lang="en-US" sz="2400" b="1" dirty="0" smtClean="0">
                <a:solidFill>
                  <a:schemeClr val="tx1"/>
                </a:solidFill>
              </a:rPr>
              <a:t>days</a:t>
            </a:r>
          </a:p>
          <a:p>
            <a:pPr lvl="1"/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Announcements I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9817" y="2765058"/>
            <a:ext cx="888274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>
              <a:spcBef>
                <a:spcPts val="270"/>
              </a:spcBef>
              <a:buClr>
                <a:schemeClr val="dk1"/>
              </a:buClr>
              <a:buSzPts val="1800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PayPath Black-out and Deadline for Approvals</a:t>
            </a:r>
          </a:p>
          <a:p>
            <a:pPr marL="542925" indent="-457200">
              <a:spcBef>
                <a:spcPts val="27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alibri"/>
                <a:ea typeface="Calibri"/>
                <a:cs typeface="Calibri"/>
                <a:sym typeface="Calibri"/>
              </a:rPr>
              <a:t>Mo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 PayPath Black-out Mon. 2/22 5pm until Thurs. 2/25 6am</a:t>
            </a:r>
          </a:p>
          <a:p>
            <a:pPr marL="542925" indent="-457200">
              <a:spcBef>
                <a:spcPts val="27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alibri"/>
                <a:ea typeface="Calibri"/>
                <a:cs typeface="Calibri"/>
                <a:sym typeface="Calibri"/>
              </a:rPr>
              <a:t>BW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 PayPath Transaction Deadline </a:t>
            </a:r>
            <a:r>
              <a:rPr lang="en-US" sz="2400" u="sng" dirty="0" smtClean="0">
                <a:latin typeface="Calibri"/>
                <a:ea typeface="Calibri"/>
                <a:cs typeface="Calibri"/>
                <a:sym typeface="Calibri"/>
              </a:rPr>
              <a:t>today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 5pm, Black-out starts 5pm today until Fri. 2/26 6am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558777"/>
              </p:ext>
            </p:extLst>
          </p:nvPr>
        </p:nvGraphicFramePr>
        <p:xfrm>
          <a:off x="3542546" y="4964602"/>
          <a:ext cx="5089490" cy="1240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Worksheet" r:id="rId4" imgW="4480552" imgH="1013472" progId="Excel.Sheet.12">
                  <p:embed/>
                </p:oleObj>
              </mc:Choice>
              <mc:Fallback>
                <p:oleObj name="Worksheet" r:id="rId4" imgW="4480552" imgH="1013472" progId="Excel.Sheet.12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42546" y="4964602"/>
                        <a:ext cx="5089490" cy="1240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15655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1103727"/>
            <a:ext cx="9143999" cy="4744652"/>
          </a:xfrm>
        </p:spPr>
        <p:txBody>
          <a:bodyPr>
            <a:noAutofit/>
          </a:bodyPr>
          <a:lstStyle/>
          <a:p>
            <a:pPr marL="85725" indent="0">
              <a:buNone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Employee Email Address Reminders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With ending all WOS appointments for Grad students please ask Grad students to put personal non-UCI email address into UCPath as their home email address prior to 3/31/21. 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If the WOS was their only appointment they will not be able to get into UCPath Online except through the former employee Portal</a:t>
            </a:r>
          </a:p>
          <a:p>
            <a:pPr marL="85725" indent="0">
              <a:buNone/>
            </a:pP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85725" indent="0">
              <a:buNone/>
            </a:pPr>
            <a:endParaRPr lang="en-US" sz="2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Announcements II</a:t>
            </a:r>
            <a:endParaRPr lang="en-US" dirty="0"/>
          </a:p>
        </p:txBody>
      </p:sp>
      <p:pic>
        <p:nvPicPr>
          <p:cNvPr id="2050" name="Picture 2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64" y="3176212"/>
            <a:ext cx="4314039" cy="319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rot="10800000">
            <a:off x="5408021" y="6087289"/>
            <a:ext cx="1071154" cy="2351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832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5725" indent="0">
              <a:buNone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UCPath Training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 smtClean="0"/>
              <a:t>Training courses are available via UCLC for new employees.</a:t>
            </a:r>
          </a:p>
          <a:p>
            <a:r>
              <a:rPr lang="en-US" sz="2400" dirty="0"/>
              <a:t>Training can be assigned based on curriculums provided in UCLC (HR and HCM, GL &amp; </a:t>
            </a:r>
            <a:r>
              <a:rPr lang="en-US" sz="2400"/>
              <a:t>Finance</a:t>
            </a:r>
            <a:r>
              <a:rPr lang="en-US" sz="2400" smtClean="0"/>
              <a:t>)</a:t>
            </a:r>
            <a:endParaRPr lang="en-US" sz="2400" dirty="0" smtClean="0"/>
          </a:p>
          <a:p>
            <a:r>
              <a:rPr lang="en-US" sz="2400" dirty="0" smtClean="0"/>
              <a:t>DSA will need to submit a KSAMS request for UCPath access upon employee’s completion of required training.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Announcements III	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3559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9620" y="1162594"/>
            <a:ext cx="8227181" cy="4963570"/>
          </a:xfrm>
        </p:spPr>
        <p:txBody>
          <a:bodyPr>
            <a:normAutofit fontScale="77500" lnSpcReduction="20000"/>
          </a:bodyPr>
          <a:lstStyle/>
          <a:p>
            <a:pPr marL="85725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New Information on Former Employee Portal</a:t>
            </a:r>
          </a:p>
          <a:p>
            <a:r>
              <a:rPr lang="en-US" dirty="0">
                <a:solidFill>
                  <a:schemeClr val="tx1"/>
                </a:solidFill>
              </a:rPr>
              <a:t>If Employee has </a:t>
            </a:r>
            <a:r>
              <a:rPr lang="en-US" dirty="0" smtClean="0">
                <a:solidFill>
                  <a:schemeClr val="tx1"/>
                </a:solidFill>
              </a:rPr>
              <a:t>home </a:t>
            </a:r>
            <a:r>
              <a:rPr lang="en-US" dirty="0">
                <a:solidFill>
                  <a:schemeClr val="tx1"/>
                </a:solidFill>
              </a:rPr>
              <a:t>email address in </a:t>
            </a:r>
            <a:r>
              <a:rPr lang="en-US" dirty="0" smtClean="0">
                <a:solidFill>
                  <a:schemeClr val="tx1"/>
                </a:solidFill>
              </a:rPr>
              <a:t>UCPath </a:t>
            </a:r>
            <a:r>
              <a:rPr lang="en-US" dirty="0">
                <a:solidFill>
                  <a:schemeClr val="tx1"/>
                </a:solidFill>
              </a:rPr>
              <a:t>when </a:t>
            </a:r>
            <a:r>
              <a:rPr lang="en-US" dirty="0" smtClean="0">
                <a:solidFill>
                  <a:schemeClr val="tx1"/>
                </a:solidFill>
              </a:rPr>
              <a:t>employment </a:t>
            </a:r>
            <a:r>
              <a:rPr lang="en-US" dirty="0">
                <a:solidFill>
                  <a:schemeClr val="tx1"/>
                </a:solidFill>
              </a:rPr>
              <a:t>is ended they will get </a:t>
            </a:r>
            <a:r>
              <a:rPr lang="en-US" dirty="0" smtClean="0">
                <a:solidFill>
                  <a:schemeClr val="tx1"/>
                </a:solidFill>
              </a:rPr>
              <a:t>email </a:t>
            </a:r>
            <a:r>
              <a:rPr lang="en-US" dirty="0">
                <a:solidFill>
                  <a:schemeClr val="tx1"/>
                </a:solidFill>
              </a:rPr>
              <a:t>with </a:t>
            </a:r>
            <a:r>
              <a:rPr lang="en-US" dirty="0" smtClean="0">
                <a:solidFill>
                  <a:schemeClr val="tx1"/>
                </a:solidFill>
              </a:rPr>
              <a:t>information </a:t>
            </a:r>
            <a:r>
              <a:rPr lang="en-US" dirty="0">
                <a:solidFill>
                  <a:schemeClr val="tx1"/>
                </a:solidFill>
              </a:rPr>
              <a:t>and link to the former employee </a:t>
            </a:r>
            <a:r>
              <a:rPr lang="en-US" dirty="0" smtClean="0">
                <a:solidFill>
                  <a:schemeClr val="tx1"/>
                </a:solidFill>
              </a:rPr>
              <a:t>portal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If they do not; when the home email address (non-UCI) is added, this will trigger an email with information to set up the former employee account. </a:t>
            </a:r>
          </a:p>
          <a:p>
            <a:pPr marL="85725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marL="85725" indent="0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This is a two step process.  </a:t>
            </a:r>
          </a:p>
          <a:p>
            <a:pPr marL="600075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First email to register and activate account.  </a:t>
            </a:r>
          </a:p>
          <a:p>
            <a:pPr marL="600075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Second email to complete including verifying personal data and creating security questions.  Once both are complete login to UCPath using Former Employee page. 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4123" y="131823"/>
            <a:ext cx="8979877" cy="850911"/>
          </a:xfrm>
        </p:spPr>
        <p:txBody>
          <a:bodyPr/>
          <a:lstStyle/>
          <a:p>
            <a:r>
              <a:rPr lang="en-US" sz="3600" dirty="0" smtClean="0"/>
              <a:t>Former Employee UCPath Portal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1020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Dates for </a:t>
            </a:r>
            <a:r>
              <a:rPr lang="en-US" dirty="0" smtClean="0"/>
              <a:t>Grad Student Processing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417981"/>
              </p:ext>
            </p:extLst>
          </p:nvPr>
        </p:nvGraphicFramePr>
        <p:xfrm>
          <a:off x="209005" y="1488440"/>
          <a:ext cx="8817430" cy="339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8715">
                  <a:extLst>
                    <a:ext uri="{9D8B030D-6E8A-4147-A177-3AD203B41FA5}">
                      <a16:colId xmlns:a16="http://schemas.microsoft.com/office/drawing/2014/main" val="2175824242"/>
                    </a:ext>
                  </a:extLst>
                </a:gridCol>
                <a:gridCol w="4408715">
                  <a:extLst>
                    <a:ext uri="{9D8B030D-6E8A-4147-A177-3AD203B41FA5}">
                      <a16:colId xmlns:a16="http://schemas.microsoft.com/office/drawing/2014/main" val="2666311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Key Dates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Requirements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242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Feb.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Complete Hiring Transactions for Spring Quarter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562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Feb. 26</a:t>
                      </a:r>
                    </a:p>
                    <a:p>
                      <a:endParaRPr lang="en-US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Any changes to WOS, 0 FTE jobs to be ended sent to </a:t>
                      </a:r>
                      <a:r>
                        <a:rPr lang="en-US" sz="1400" dirty="0" smtClean="0">
                          <a:hlinkClick r:id="rId3"/>
                        </a:rPr>
                        <a:t>UCPath@uci.edu</a:t>
                      </a:r>
                      <a:endParaRPr 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681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March 1  @ 10am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Mass </a:t>
                      </a:r>
                      <a:r>
                        <a:rPr lang="en-US" sz="1400" dirty="0" err="1" smtClean="0"/>
                        <a:t>PayPath</a:t>
                      </a:r>
                      <a:r>
                        <a:rPr lang="en-US" sz="1400" dirty="0" smtClean="0"/>
                        <a:t> templates uploaded to One Drive (Scenario 1 and 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948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March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 smtClean="0"/>
                        <a:t>PayPath Error reports to Divisions via One Drive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762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March 8-12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 smtClean="0"/>
                        <a:t>Manually process all Mass Template errors in UCPath through PayPath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174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b="1" dirty="0" smtClean="0"/>
                    </a:p>
                    <a:p>
                      <a:r>
                        <a:rPr lang="en-US" sz="1400" b="1" dirty="0" smtClean="0"/>
                        <a:t>March 12 @ 5pm</a:t>
                      </a:r>
                    </a:p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 smtClean="0"/>
                        <a:t>All PayPath transactions approved to ensure reflected in Fee Remission processing on March 15</a:t>
                      </a:r>
                      <a:r>
                        <a:rPr lang="en-US" sz="1400" baseline="30000" dirty="0" smtClean="0"/>
                        <a:t>th</a:t>
                      </a:r>
                      <a:r>
                        <a:rPr lang="en-US" sz="1400" dirty="0" smtClean="0"/>
                        <a:t>. 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318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4668" y="5130209"/>
            <a:ext cx="8272131" cy="9233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Presentation and Recordings from both 2/17 Presentation on Grad Student Processing changes and 2/22 Discussion on Mass PayPath Template process are available at UCPath.uci.edu/Transactional Users/HR and HCM/Academics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365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48" y="184267"/>
            <a:ext cx="8158683" cy="7140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 Processing Calendar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175422" y="975187"/>
            <a:ext cx="8623802" cy="4286361"/>
          </a:xfrm>
        </p:spPr>
        <p:txBody>
          <a:bodyPr>
            <a:normAutofit/>
          </a:bodyPr>
          <a:lstStyle/>
          <a:p>
            <a:pPr marL="114300" indent="0">
              <a:lnSpc>
                <a:spcPts val="2500"/>
              </a:lnSpc>
              <a:spcBef>
                <a:spcPts val="1200"/>
              </a:spcBef>
              <a:buNone/>
            </a:pPr>
            <a:r>
              <a:rPr lang="en-US" sz="2400" b="1" dirty="0" smtClean="0"/>
              <a:t>Location</a:t>
            </a:r>
            <a:r>
              <a:rPr lang="en-US" sz="2400" dirty="0" smtClean="0"/>
              <a:t>: UCI UCPath Transactional Users page &gt; </a:t>
            </a:r>
            <a:br>
              <a:rPr lang="en-US" sz="2400" dirty="0" smtClean="0"/>
            </a:br>
            <a:r>
              <a:rPr lang="en-US" sz="2400" dirty="0" smtClean="0"/>
              <a:t>UCPath Support Documents &gt; GL and Finance &gt; GL Calendar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0816" y="2103121"/>
            <a:ext cx="6091373" cy="4015794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644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63" y="191315"/>
            <a:ext cx="8463012" cy="7140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2021 Schedule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366" y="912294"/>
            <a:ext cx="7197634" cy="57794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63" y="1737360"/>
            <a:ext cx="19463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NOTE: </a:t>
            </a:r>
            <a:r>
              <a:rPr lang="en-US" sz="1600" dirty="0" smtClean="0"/>
              <a:t>Transactions submitted for 2/16 deadline were processed with the 2/22 SCT batch run.</a:t>
            </a:r>
          </a:p>
          <a:p>
            <a:endParaRPr lang="en-US" sz="1600" dirty="0"/>
          </a:p>
          <a:p>
            <a:r>
              <a:rPr lang="en-US" sz="1600" dirty="0" smtClean="0"/>
              <a:t>If you do not see entry on the DOPE report, there was likely a delay.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880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63" y="191315"/>
            <a:ext cx="8463012" cy="7140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2021 Schedule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53" y="905407"/>
            <a:ext cx="7465527" cy="58271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442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586</TotalTime>
  <Words>521</Words>
  <Application>Microsoft Office PowerPoint</Application>
  <PresentationFormat>On-screen Show (4:3)</PresentationFormat>
  <Paragraphs>57</Paragraphs>
  <Slides>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Courier New</vt:lpstr>
      <vt:lpstr>Noto Sans Symbols</vt:lpstr>
      <vt:lpstr>Verdana</vt:lpstr>
      <vt:lpstr>1_Office Theme</vt:lpstr>
      <vt:lpstr>Office Theme</vt:lpstr>
      <vt:lpstr>Worksheet</vt:lpstr>
      <vt:lpstr>PowerPoint Presentation</vt:lpstr>
      <vt:lpstr>Quick Announcements I</vt:lpstr>
      <vt:lpstr>Quick Announcements II</vt:lpstr>
      <vt:lpstr>Quick Announcements III </vt:lpstr>
      <vt:lpstr>Former Employee UCPath Portal</vt:lpstr>
      <vt:lpstr>Key Dates for Grad Student Processing</vt:lpstr>
      <vt:lpstr>GL Processing Calendar</vt:lpstr>
      <vt:lpstr>February 2021 Schedule</vt:lpstr>
      <vt:lpstr>March 2021 Schedule</vt:lpstr>
    </vt:vector>
  </TitlesOfParts>
  <Company>UC Irvine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 Announcements I</dc:title>
  <dc:creator>Deborah Kistler</dc:creator>
  <cp:lastModifiedBy>Deborah Kistler</cp:lastModifiedBy>
  <cp:revision>13</cp:revision>
  <dcterms:created xsi:type="dcterms:W3CDTF">2021-02-22T19:05:20Z</dcterms:created>
  <dcterms:modified xsi:type="dcterms:W3CDTF">2021-02-23T21:54:59Z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520E24F9-8BE2-40C9-A3F7-66C3A24D5D3C</vt:lpwstr>
  </property>
  <property fmtid="{D5CDD505-2E9C-101B-9397-08002B2CF9AE}" pid="3" name="ArticulatePath">
    <vt:lpwstr>Training Tips 2-23-21</vt:lpwstr>
  </property>
</Properties>
</file>