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602" r:id="rId2"/>
    <p:sldId id="622" r:id="rId3"/>
    <p:sldId id="632" r:id="rId4"/>
    <p:sldId id="664" r:id="rId5"/>
    <p:sldId id="574" r:id="rId6"/>
    <p:sldId id="313" r:id="rId7"/>
    <p:sldId id="613" r:id="rId8"/>
    <p:sldId id="660" r:id="rId9"/>
    <p:sldId id="661" r:id="rId10"/>
    <p:sldId id="662" r:id="rId11"/>
    <p:sldId id="663" r:id="rId12"/>
    <p:sldId id="665" r:id="rId13"/>
    <p:sldId id="634" r:id="rId14"/>
    <p:sldId id="635" r:id="rId15"/>
    <p:sldId id="627"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Kistler" initials="DK" lastIdx="0" clrIdx="0">
    <p:extLst>
      <p:ext uri="{19B8F6BF-5375-455C-9EA6-DF929625EA0E}">
        <p15:presenceInfo xmlns:p15="http://schemas.microsoft.com/office/powerpoint/2012/main" userId="S-1-5-21-497440546-3349810628-3187559507-389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77" autoAdjust="0"/>
    <p:restoredTop sz="94660"/>
  </p:normalViewPr>
  <p:slideViewPr>
    <p:cSldViewPr snapToGrid="0">
      <p:cViewPr varScale="1">
        <p:scale>
          <a:sx n="143" d="100"/>
          <a:sy n="143" d="100"/>
        </p:scale>
        <p:origin x="3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BF814-EF07-44EA-9732-5A2EBBC7F31E}" type="datetimeFigureOut">
              <a:rPr lang="en-US" smtClean="0"/>
              <a:t>3/22/2022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4DCB55-8644-4A6D-8234-934133162226}" type="slidenum">
              <a:rPr lang="en-US" smtClean="0"/>
              <a:t>‹#›</a:t>
            </a:fld>
            <a:endParaRPr lang="en-US"/>
          </a:p>
        </p:txBody>
      </p:sp>
    </p:spTree>
    <p:extLst>
      <p:ext uri="{BB962C8B-B14F-4D97-AF65-F5344CB8AC3E}">
        <p14:creationId xmlns:p14="http://schemas.microsoft.com/office/powerpoint/2010/main" val="2533321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204261"/>
            <a:ext cx="9144000" cy="4776261"/>
          </a:xfrm>
          <a:prstGeom prst="rect">
            <a:avLst/>
          </a:prstGeom>
        </p:spPr>
      </p:pic>
      <p:sp>
        <p:nvSpPr>
          <p:cNvPr id="7" name="Rectangle 6"/>
          <p:cNvSpPr/>
          <p:nvPr userDrawn="1"/>
        </p:nvSpPr>
        <p:spPr>
          <a:xfrm>
            <a:off x="0" y="4572000"/>
            <a:ext cx="9144000" cy="2286000"/>
          </a:xfrm>
          <a:prstGeom prst="rect">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ln>
            <a:noFill/>
          </a:ln>
          <a:effectLst>
            <a:outerShdw blurRad="2540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0"/>
          <p:cNvSpPr>
            <a:spLocks noGrp="1"/>
          </p:cNvSpPr>
          <p:nvPr>
            <p:ph type="title"/>
          </p:nvPr>
        </p:nvSpPr>
        <p:spPr>
          <a:xfrm>
            <a:off x="0" y="4895252"/>
            <a:ext cx="9144000" cy="1325563"/>
          </a:xfrm>
        </p:spPr>
        <p:txBody>
          <a:bodyPr>
            <a:normAutofit/>
          </a:bodyPr>
          <a:lstStyle>
            <a:lvl1pPr algn="ctr">
              <a:defRPr sz="3600">
                <a:solidFill>
                  <a:schemeClr val="bg1"/>
                </a:solidFill>
              </a:defRPr>
            </a:lvl1pPr>
          </a:lstStyle>
          <a:p>
            <a:r>
              <a:rPr lang="en-US"/>
              <a:t>Click to edit Master title style</a:t>
            </a:r>
            <a:endParaRPr lang="en-US" dirty="0"/>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82029" y="6431148"/>
            <a:ext cx="6779951" cy="216529"/>
          </a:xfrm>
          <a:prstGeom prst="rect">
            <a:avLst/>
          </a:prstGeom>
        </p:spPr>
      </p:pic>
    </p:spTree>
    <p:custDataLst>
      <p:tags r:id="rId1"/>
    </p:custDataLst>
    <p:extLst>
      <p:ext uri="{BB962C8B-B14F-4D97-AF65-F5344CB8AC3E}">
        <p14:creationId xmlns:p14="http://schemas.microsoft.com/office/powerpoint/2010/main" val="12131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with line">
    <p:spTree>
      <p:nvGrpSpPr>
        <p:cNvPr id="1" name=""/>
        <p:cNvGrpSpPr/>
        <p:nvPr/>
      </p:nvGrpSpPr>
      <p:grpSpPr>
        <a:xfrm>
          <a:off x="0" y="0"/>
          <a:ext cx="0" cy="0"/>
          <a:chOff x="0" y="0"/>
          <a:chExt cx="0" cy="0"/>
        </a:xfrm>
      </p:grpSpPr>
      <p:sp>
        <p:nvSpPr>
          <p:cNvPr id="2" name="Title 1"/>
          <p:cNvSpPr>
            <a:spLocks noGrp="1"/>
          </p:cNvSpPr>
          <p:nvPr>
            <p:ph type="title"/>
          </p:nvPr>
        </p:nvSpPr>
        <p:spPr>
          <a:xfrm>
            <a:off x="229086" y="47408"/>
            <a:ext cx="8685832" cy="897987"/>
          </a:xfrm>
        </p:spPr>
        <p:txBody>
          <a:bodyPr>
            <a:normAutofit/>
          </a:bodyPr>
          <a:lstStyle>
            <a:lvl1pPr algn="l">
              <a:defRPr sz="3600"/>
            </a:lvl1pPr>
          </a:lstStyle>
          <a:p>
            <a:r>
              <a:rPr lang="en-US"/>
              <a:t>Click to edit Master title style</a:t>
            </a:r>
            <a:endParaRPr lang="en-US" dirty="0"/>
          </a:p>
        </p:txBody>
      </p:sp>
      <p:sp>
        <p:nvSpPr>
          <p:cNvPr id="3" name="Content Placeholder 2"/>
          <p:cNvSpPr>
            <a:spLocks noGrp="1"/>
          </p:cNvSpPr>
          <p:nvPr>
            <p:ph idx="1"/>
          </p:nvPr>
        </p:nvSpPr>
        <p:spPr>
          <a:xfrm>
            <a:off x="229086" y="1043681"/>
            <a:ext cx="8685832" cy="5133282"/>
          </a:xfrm>
        </p:spPr>
        <p:txBody>
          <a:bodyPr>
            <a:normAutofit/>
          </a:bodyPr>
          <a:lstStyle>
            <a:lvl1pPr marL="0" indent="0">
              <a:buClrTx/>
              <a:buNone/>
              <a:defRPr sz="2400"/>
            </a:lvl1pPr>
            <a:lvl2pPr>
              <a:buClrTx/>
              <a:defRPr sz="2000"/>
            </a:lvl2pPr>
            <a:lvl3pPr>
              <a:buClrTx/>
              <a:defRPr sz="1800"/>
            </a:lvl3pPr>
            <a:lvl4pPr>
              <a:buClrTx/>
              <a:defRPr sz="1600"/>
            </a:lvl4pPr>
            <a:lvl5pPr>
              <a:buClrTx/>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5" name="Straight Connector 4"/>
          <p:cNvCxnSpPr/>
          <p:nvPr userDrawn="1"/>
        </p:nvCxnSpPr>
        <p:spPr>
          <a:xfrm>
            <a:off x="226574" y="937645"/>
            <a:ext cx="8690867" cy="0"/>
          </a:xfrm>
          <a:prstGeom prst="line">
            <a:avLst/>
          </a:prstGeom>
          <a:ln w="28575">
            <a:solidFill>
              <a:srgbClr val="0064A4"/>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userDrawn="1"/>
        </p:nvGrpSpPr>
        <p:grpSpPr>
          <a:xfrm>
            <a:off x="0" y="6398563"/>
            <a:ext cx="9144000" cy="476250"/>
            <a:chOff x="0" y="6398563"/>
            <a:chExt cx="9144000" cy="476250"/>
          </a:xfrm>
        </p:grpSpPr>
        <p:sp>
          <p:nvSpPr>
            <p:cNvPr id="7" name="Rectangle 6"/>
            <p:cNvSpPr/>
            <p:nvPr userDrawn="1"/>
          </p:nvSpPr>
          <p:spPr>
            <a:xfrm>
              <a:off x="0" y="6405562"/>
              <a:ext cx="9144000" cy="457200"/>
            </a:xfrm>
            <a:prstGeom prst="rect">
              <a:avLst/>
            </a:prstGeom>
            <a:solidFill>
              <a:srgbClr val="006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rotWithShape="1">
            <a:blip r:embed="rId2" cstate="hqprint">
              <a:extLst>
                <a:ext uri="{28A0092B-C50C-407E-A947-70E740481C1C}">
                  <a14:useLocalDpi xmlns:a14="http://schemas.microsoft.com/office/drawing/2010/main"/>
                </a:ext>
              </a:extLst>
            </a:blip>
            <a:srcRect l="-29174"/>
            <a:stretch/>
          </p:blipFill>
          <p:spPr>
            <a:xfrm>
              <a:off x="7372673" y="6398563"/>
              <a:ext cx="1771327" cy="476250"/>
            </a:xfrm>
            <a:prstGeom prst="rect">
              <a:avLst/>
            </a:prstGeom>
          </p:spPr>
        </p:pic>
      </p:grpSp>
      <p:sp>
        <p:nvSpPr>
          <p:cNvPr id="13" name="Slide Number Placeholder 5"/>
          <p:cNvSpPr>
            <a:spLocks noGrp="1"/>
          </p:cNvSpPr>
          <p:nvPr>
            <p:ph type="sldNum" sz="quarter" idx="4"/>
          </p:nvPr>
        </p:nvSpPr>
        <p:spPr>
          <a:xfrm>
            <a:off x="6834030" y="6437478"/>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9091" y="6525907"/>
            <a:ext cx="6779951" cy="216529"/>
          </a:xfrm>
          <a:prstGeom prst="rect">
            <a:avLst/>
          </a:prstGeom>
        </p:spPr>
      </p:pic>
    </p:spTree>
    <p:extLst>
      <p:ext uri="{BB962C8B-B14F-4D97-AF65-F5344CB8AC3E}">
        <p14:creationId xmlns:p14="http://schemas.microsoft.com/office/powerpoint/2010/main" val="331532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ithout line">
    <p:spTree>
      <p:nvGrpSpPr>
        <p:cNvPr id="1" name=""/>
        <p:cNvGrpSpPr/>
        <p:nvPr/>
      </p:nvGrpSpPr>
      <p:grpSpPr>
        <a:xfrm>
          <a:off x="0" y="0"/>
          <a:ext cx="0" cy="0"/>
          <a:chOff x="0" y="0"/>
          <a:chExt cx="0" cy="0"/>
        </a:xfrm>
      </p:grpSpPr>
      <p:sp>
        <p:nvSpPr>
          <p:cNvPr id="2" name="Title 1"/>
          <p:cNvSpPr>
            <a:spLocks noGrp="1"/>
          </p:cNvSpPr>
          <p:nvPr>
            <p:ph type="title"/>
          </p:nvPr>
        </p:nvSpPr>
        <p:spPr>
          <a:xfrm>
            <a:off x="229086" y="47408"/>
            <a:ext cx="8685832" cy="897987"/>
          </a:xfrm>
        </p:spPr>
        <p:txBody>
          <a:bodyPr>
            <a:normAutofit/>
          </a:bodyPr>
          <a:lstStyle>
            <a:lvl1pPr algn="l">
              <a:defRPr sz="3600"/>
            </a:lvl1pPr>
          </a:lstStyle>
          <a:p>
            <a:r>
              <a:rPr lang="en-US"/>
              <a:t>Click to edit Master title style</a:t>
            </a:r>
            <a:endParaRPr lang="en-US" dirty="0"/>
          </a:p>
        </p:txBody>
      </p:sp>
      <p:sp>
        <p:nvSpPr>
          <p:cNvPr id="3" name="Content Placeholder 2"/>
          <p:cNvSpPr>
            <a:spLocks noGrp="1"/>
          </p:cNvSpPr>
          <p:nvPr>
            <p:ph idx="1"/>
          </p:nvPr>
        </p:nvSpPr>
        <p:spPr>
          <a:xfrm>
            <a:off x="229086" y="1043681"/>
            <a:ext cx="8685832" cy="5133282"/>
          </a:xfrm>
        </p:spPr>
        <p:txBody>
          <a:bodyPr>
            <a:normAutofit/>
          </a:bodyPr>
          <a:lstStyle>
            <a:lvl1pPr marL="0" indent="0">
              <a:buClrTx/>
              <a:buNone/>
              <a:defRPr sz="2400"/>
            </a:lvl1pPr>
            <a:lvl2pPr>
              <a:buClrTx/>
              <a:defRPr sz="2000"/>
            </a:lvl2pPr>
            <a:lvl3pPr>
              <a:buClrTx/>
              <a:defRPr sz="1800"/>
            </a:lvl3pPr>
            <a:lvl4pPr>
              <a:buClrTx/>
              <a:defRPr sz="1600"/>
            </a:lvl4pPr>
            <a:lvl5pPr>
              <a:buClrTx/>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6" name="Group 5"/>
          <p:cNvGrpSpPr/>
          <p:nvPr userDrawn="1"/>
        </p:nvGrpSpPr>
        <p:grpSpPr>
          <a:xfrm>
            <a:off x="0" y="6398563"/>
            <a:ext cx="9144000" cy="476250"/>
            <a:chOff x="0" y="6398563"/>
            <a:chExt cx="9144000" cy="476250"/>
          </a:xfrm>
        </p:grpSpPr>
        <p:sp>
          <p:nvSpPr>
            <p:cNvPr id="7" name="Rectangle 6"/>
            <p:cNvSpPr/>
            <p:nvPr userDrawn="1"/>
          </p:nvSpPr>
          <p:spPr>
            <a:xfrm>
              <a:off x="0" y="6405562"/>
              <a:ext cx="9144000" cy="457200"/>
            </a:xfrm>
            <a:prstGeom prst="rect">
              <a:avLst/>
            </a:prstGeom>
            <a:solidFill>
              <a:srgbClr val="006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rotWithShape="1">
            <a:blip r:embed="rId2" cstate="hqprint">
              <a:extLst>
                <a:ext uri="{28A0092B-C50C-407E-A947-70E740481C1C}">
                  <a14:useLocalDpi xmlns:a14="http://schemas.microsoft.com/office/drawing/2010/main"/>
                </a:ext>
              </a:extLst>
            </a:blip>
            <a:srcRect l="-29174"/>
            <a:stretch/>
          </p:blipFill>
          <p:spPr>
            <a:xfrm>
              <a:off x="7372673" y="6398563"/>
              <a:ext cx="1771327" cy="476250"/>
            </a:xfrm>
            <a:prstGeom prst="rect">
              <a:avLst/>
            </a:prstGeom>
          </p:spPr>
        </p:pic>
      </p:grpSp>
      <p:sp>
        <p:nvSpPr>
          <p:cNvPr id="13" name="Slide Number Placeholder 5"/>
          <p:cNvSpPr>
            <a:spLocks noGrp="1"/>
          </p:cNvSpPr>
          <p:nvPr>
            <p:ph type="sldNum" sz="quarter" idx="4"/>
          </p:nvPr>
        </p:nvSpPr>
        <p:spPr>
          <a:xfrm>
            <a:off x="6834030" y="6437478"/>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9091" y="6525907"/>
            <a:ext cx="6779951" cy="216529"/>
          </a:xfrm>
          <a:prstGeom prst="rect">
            <a:avLst/>
          </a:prstGeom>
        </p:spPr>
      </p:pic>
    </p:spTree>
    <p:extLst>
      <p:ext uri="{BB962C8B-B14F-4D97-AF65-F5344CB8AC3E}">
        <p14:creationId xmlns:p14="http://schemas.microsoft.com/office/powerpoint/2010/main" val="60049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6" name="Group 5"/>
          <p:cNvGrpSpPr/>
          <p:nvPr userDrawn="1"/>
        </p:nvGrpSpPr>
        <p:grpSpPr>
          <a:xfrm>
            <a:off x="0" y="6398563"/>
            <a:ext cx="9144000" cy="476250"/>
            <a:chOff x="0" y="6398563"/>
            <a:chExt cx="9144000" cy="476250"/>
          </a:xfrm>
        </p:grpSpPr>
        <p:sp>
          <p:nvSpPr>
            <p:cNvPr id="7" name="Rectangle 6"/>
            <p:cNvSpPr/>
            <p:nvPr userDrawn="1"/>
          </p:nvSpPr>
          <p:spPr>
            <a:xfrm>
              <a:off x="0" y="6405562"/>
              <a:ext cx="9144000" cy="457200"/>
            </a:xfrm>
            <a:prstGeom prst="rect">
              <a:avLst/>
            </a:prstGeom>
            <a:solidFill>
              <a:srgbClr val="006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rotWithShape="1">
            <a:blip r:embed="rId2" cstate="hqprint">
              <a:extLst>
                <a:ext uri="{28A0092B-C50C-407E-A947-70E740481C1C}">
                  <a14:useLocalDpi xmlns:a14="http://schemas.microsoft.com/office/drawing/2010/main"/>
                </a:ext>
              </a:extLst>
            </a:blip>
            <a:srcRect l="-29174"/>
            <a:stretch/>
          </p:blipFill>
          <p:spPr>
            <a:xfrm>
              <a:off x="7372673" y="6398563"/>
              <a:ext cx="1771327" cy="476250"/>
            </a:xfrm>
            <a:prstGeom prst="rect">
              <a:avLst/>
            </a:prstGeom>
          </p:spPr>
        </p:pic>
      </p:grpSp>
      <p:sp>
        <p:nvSpPr>
          <p:cNvPr id="13" name="Slide Number Placeholder 5"/>
          <p:cNvSpPr>
            <a:spLocks noGrp="1"/>
          </p:cNvSpPr>
          <p:nvPr>
            <p:ph type="sldNum" sz="quarter" idx="4"/>
          </p:nvPr>
        </p:nvSpPr>
        <p:spPr>
          <a:xfrm>
            <a:off x="6834030" y="6437478"/>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9091" y="6525907"/>
            <a:ext cx="6779951" cy="216529"/>
          </a:xfrm>
          <a:prstGeom prst="rect">
            <a:avLst/>
          </a:prstGeom>
        </p:spPr>
      </p:pic>
    </p:spTree>
    <p:extLst>
      <p:ext uri="{BB962C8B-B14F-4D97-AF65-F5344CB8AC3E}">
        <p14:creationId xmlns:p14="http://schemas.microsoft.com/office/powerpoint/2010/main" val="1162150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blue background">
    <p:bg>
      <p:bgPr>
        <a:solidFill>
          <a:srgbClr val="0064A4"/>
        </a:solidFill>
        <a:effectLst/>
      </p:bgPr>
    </p:bg>
    <p:spTree>
      <p:nvGrpSpPr>
        <p:cNvPr id="1" name=""/>
        <p:cNvGrpSpPr/>
        <p:nvPr/>
      </p:nvGrpSpPr>
      <p:grpSpPr>
        <a:xfrm>
          <a:off x="0" y="0"/>
          <a:ext cx="0" cy="0"/>
          <a:chOff x="0" y="0"/>
          <a:chExt cx="0" cy="0"/>
        </a:xfrm>
      </p:grpSpPr>
      <p:sp>
        <p:nvSpPr>
          <p:cNvPr id="5" name="Title 8"/>
          <p:cNvSpPr>
            <a:spLocks noGrp="1"/>
          </p:cNvSpPr>
          <p:nvPr>
            <p:ph type="title"/>
          </p:nvPr>
        </p:nvSpPr>
        <p:spPr>
          <a:xfrm>
            <a:off x="381276" y="242459"/>
            <a:ext cx="8412480" cy="906114"/>
          </a:xfrm>
        </p:spPr>
        <p:txBody>
          <a:bodyPr>
            <a:normAutofit/>
          </a:bodyPr>
          <a:lstStyle>
            <a:lvl1pPr>
              <a:defRPr sz="3600">
                <a:solidFill>
                  <a:schemeClr val="bg1"/>
                </a:solidFill>
              </a:defRPr>
            </a:lvl1pPr>
          </a:lstStyle>
          <a:p>
            <a:r>
              <a:rPr lang="en-US"/>
              <a:t>Click to edit Master title style</a:t>
            </a:r>
            <a:endParaRPr lang="en-US" dirty="0"/>
          </a:p>
        </p:txBody>
      </p:sp>
      <p:sp>
        <p:nvSpPr>
          <p:cNvPr id="6" name="Content Placeholder 12"/>
          <p:cNvSpPr>
            <a:spLocks noGrp="1"/>
          </p:cNvSpPr>
          <p:nvPr>
            <p:ph sz="quarter" idx="10"/>
          </p:nvPr>
        </p:nvSpPr>
        <p:spPr>
          <a:xfrm>
            <a:off x="381276" y="1301322"/>
            <a:ext cx="8412480" cy="4027146"/>
          </a:xfrm>
        </p:spPr>
        <p:txBody>
          <a:bodyPr>
            <a:normAutofit/>
          </a:bodyPr>
          <a:lstStyle>
            <a:lvl1pPr marL="0" indent="0">
              <a:buNone/>
              <a:defRPr sz="2400">
                <a:solidFill>
                  <a:schemeClr val="bg1"/>
                </a:solidFill>
              </a:defRPr>
            </a:lvl1pPr>
          </a:lstStyle>
          <a:p>
            <a:pPr lvl="0"/>
            <a:r>
              <a:rPr lang="en-US"/>
              <a:t>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029" y="6431148"/>
            <a:ext cx="6779951" cy="216529"/>
          </a:xfrm>
          <a:prstGeom prst="rect">
            <a:avLst/>
          </a:prstGeom>
        </p:spPr>
      </p:pic>
    </p:spTree>
    <p:extLst>
      <p:ext uri="{BB962C8B-B14F-4D97-AF65-F5344CB8AC3E}">
        <p14:creationId xmlns:p14="http://schemas.microsoft.com/office/powerpoint/2010/main" val="1207196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0064A4"/>
        </a:solidFill>
        <a:effectLst/>
      </p:bgPr>
    </p:bg>
    <p:spTree>
      <p:nvGrpSpPr>
        <p:cNvPr id="1" name=""/>
        <p:cNvGrpSpPr/>
        <p:nvPr/>
      </p:nvGrpSpPr>
      <p:grpSpPr>
        <a:xfrm>
          <a:off x="0" y="0"/>
          <a:ext cx="0" cy="0"/>
          <a:chOff x="0" y="0"/>
          <a:chExt cx="0" cy="0"/>
        </a:xfrm>
      </p:grpSpPr>
      <p:sp>
        <p:nvSpPr>
          <p:cNvPr id="12" name="Title 8"/>
          <p:cNvSpPr>
            <a:spLocks noGrp="1"/>
          </p:cNvSpPr>
          <p:nvPr>
            <p:ph type="title"/>
          </p:nvPr>
        </p:nvSpPr>
        <p:spPr>
          <a:xfrm>
            <a:off x="1" y="377342"/>
            <a:ext cx="9144000" cy="4898849"/>
          </a:xfrm>
        </p:spPr>
        <p:txBody>
          <a:bodyPr>
            <a:normAutofit/>
          </a:bodyPr>
          <a:lstStyle>
            <a:lvl1pPr algn="ctr">
              <a:defRPr sz="3600">
                <a:solidFill>
                  <a:schemeClr val="bg1"/>
                </a:solidFill>
              </a:defRPr>
            </a:lvl1p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029" y="6431148"/>
            <a:ext cx="6779951" cy="216529"/>
          </a:xfrm>
          <a:prstGeom prst="rect">
            <a:avLst/>
          </a:prstGeom>
        </p:spPr>
      </p:pic>
    </p:spTree>
    <p:extLst>
      <p:ext uri="{BB962C8B-B14F-4D97-AF65-F5344CB8AC3E}">
        <p14:creationId xmlns:p14="http://schemas.microsoft.com/office/powerpoint/2010/main" val="327689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7" y="1208605"/>
            <a:ext cx="3886200" cy="5130557"/>
          </a:xfrm>
        </p:spPr>
        <p:txBody>
          <a:bodyPr/>
          <a:lstStyle>
            <a:lvl1pPr>
              <a:defRPr sz="1800">
                <a:solidFill>
                  <a:srgbClr val="555759"/>
                </a:solidFill>
                <a:latin typeface="Century Gothic" panose="020B0502020202020204" pitchFamily="34" charset="0"/>
                <a:ea typeface="Verdana" panose="020B0604030504040204" pitchFamily="34" charset="0"/>
                <a:cs typeface="Verdana" panose="020B0604030504040204" pitchFamily="34" charset="0"/>
              </a:defRPr>
            </a:lvl1pPr>
            <a:lvl2pPr>
              <a:defRPr sz="1500">
                <a:solidFill>
                  <a:srgbClr val="555759"/>
                </a:solidFill>
                <a:latin typeface="Century Gothic" panose="020B0502020202020204" pitchFamily="34" charset="0"/>
                <a:ea typeface="Verdana" panose="020B0604030504040204" pitchFamily="34" charset="0"/>
                <a:cs typeface="Verdana" panose="020B0604030504040204" pitchFamily="34" charset="0"/>
              </a:defRPr>
            </a:lvl2pPr>
            <a:lvl3pPr>
              <a:defRPr sz="1350">
                <a:solidFill>
                  <a:srgbClr val="555759"/>
                </a:solidFill>
                <a:latin typeface="Century Gothic" panose="020B0502020202020204" pitchFamily="34" charset="0"/>
                <a:ea typeface="Verdana" panose="020B0604030504040204" pitchFamily="34" charset="0"/>
                <a:cs typeface="Verdana" panose="020B0604030504040204" pitchFamily="34" charset="0"/>
              </a:defRPr>
            </a:lvl3pPr>
            <a:lvl4pPr>
              <a:defRPr sz="1200">
                <a:solidFill>
                  <a:srgbClr val="555759"/>
                </a:solidFill>
                <a:latin typeface="Century Gothic" panose="020B0502020202020204" pitchFamily="34" charset="0"/>
                <a:ea typeface="Verdana" panose="020B0604030504040204" pitchFamily="34" charset="0"/>
                <a:cs typeface="Verdana" panose="020B0604030504040204" pitchFamily="34" charset="0"/>
              </a:defRPr>
            </a:lvl4pPr>
            <a:lvl5pPr>
              <a:defRPr sz="1050">
                <a:solidFill>
                  <a:srgbClr val="555759"/>
                </a:solidFill>
                <a:latin typeface="Century Gothic" panose="020B050202020202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208598"/>
            <a:ext cx="3886200" cy="5110009"/>
          </a:xfrm>
        </p:spPr>
        <p:txBody>
          <a:bodyPr/>
          <a:lstStyle>
            <a:lvl1pPr>
              <a:defRPr sz="1800">
                <a:solidFill>
                  <a:srgbClr val="555759"/>
                </a:solidFill>
                <a:latin typeface="Century Gothic" panose="020B0502020202020204" pitchFamily="34" charset="0"/>
                <a:ea typeface="Verdana" panose="020B0604030504040204" pitchFamily="34" charset="0"/>
                <a:cs typeface="Verdana" panose="020B0604030504040204" pitchFamily="34" charset="0"/>
              </a:defRPr>
            </a:lvl1pPr>
            <a:lvl2pPr>
              <a:defRPr sz="1500">
                <a:solidFill>
                  <a:srgbClr val="555759"/>
                </a:solidFill>
                <a:latin typeface="Century Gothic" panose="020B0502020202020204" pitchFamily="34" charset="0"/>
                <a:ea typeface="Verdana" panose="020B0604030504040204" pitchFamily="34" charset="0"/>
                <a:cs typeface="Verdana" panose="020B0604030504040204" pitchFamily="34" charset="0"/>
              </a:defRPr>
            </a:lvl2pPr>
            <a:lvl3pPr>
              <a:defRPr sz="1350">
                <a:solidFill>
                  <a:srgbClr val="555759"/>
                </a:solidFill>
                <a:latin typeface="Century Gothic" panose="020B0502020202020204" pitchFamily="34" charset="0"/>
                <a:ea typeface="Verdana" panose="020B0604030504040204" pitchFamily="34" charset="0"/>
                <a:cs typeface="Verdana" panose="020B0604030504040204" pitchFamily="34" charset="0"/>
              </a:defRPr>
            </a:lvl3pPr>
            <a:lvl4pPr>
              <a:defRPr sz="1200">
                <a:solidFill>
                  <a:srgbClr val="555759"/>
                </a:solidFill>
                <a:latin typeface="Century Gothic" panose="020B0502020202020204" pitchFamily="34" charset="0"/>
                <a:ea typeface="Verdana" panose="020B0604030504040204" pitchFamily="34" charset="0"/>
                <a:cs typeface="Verdana" panose="020B0604030504040204" pitchFamily="34" charset="0"/>
              </a:defRPr>
            </a:lvl4pPr>
            <a:lvl5pPr>
              <a:defRPr sz="1050">
                <a:solidFill>
                  <a:srgbClr val="555759"/>
                </a:solidFill>
                <a:latin typeface="Century Gothic" panose="020B050202020202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6"/>
          <p:cNvSpPr>
            <a:spLocks noGrp="1"/>
          </p:cNvSpPr>
          <p:nvPr>
            <p:ph type="sldNum" sz="quarter" idx="12"/>
          </p:nvPr>
        </p:nvSpPr>
        <p:spPr>
          <a:xfrm>
            <a:off x="8840361" y="6527310"/>
            <a:ext cx="303641" cy="365125"/>
          </a:xfrm>
          <a:prstGeom prst="rect">
            <a:avLst/>
          </a:prstGeom>
        </p:spPr>
        <p:txBody>
          <a:bodyPr/>
          <a:lstStyle/>
          <a:p>
            <a:fld id="{07297065-12DB-4451-8B30-EBF38A6018EA}" type="slidenum">
              <a:rPr lang="en-US" smtClean="0"/>
              <a:t>‹#›</a:t>
            </a:fld>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7064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64"/>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64"/>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6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spTree>
    <p:extLst>
      <p:ext uri="{BB962C8B-B14F-4D97-AF65-F5344CB8AC3E}">
        <p14:creationId xmlns:p14="http://schemas.microsoft.com/office/powerpoint/2010/main" val="662079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9" r:id="rId7"/>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slideLayout" Target="../slideLayouts/slideLayout4.xml"/><Relationship Id="rId1" Type="http://schemas.openxmlformats.org/officeDocument/2006/relationships/tags" Target="../tags/tag15.xml"/><Relationship Id="rId4" Type="http://schemas.openxmlformats.org/officeDocument/2006/relationships/hyperlink" Target="https://www.drscottsaunders.com/about_this_sit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cpath.universityofcalifornia.edu/home" TargetMode="External"/><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Layout" Target="../slideLayouts/slideLayout4.xml"/><Relationship Id="rId1" Type="http://schemas.openxmlformats.org/officeDocument/2006/relationships/tags" Target="../tags/tag17.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hyperlink" Target="https://blog.edmentum.com/teacher-tools-11-free-resources-support-online-teaching-and-learn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Training Tips </a:t>
            </a:r>
            <a:br>
              <a:rPr lang="en-US" dirty="0"/>
            </a:br>
            <a:r>
              <a:rPr lang="en-US" dirty="0"/>
              <a:t>March 22, 2022 </a:t>
            </a:r>
          </a:p>
        </p:txBody>
      </p:sp>
    </p:spTree>
    <p:custDataLst>
      <p:tags r:id="rId1"/>
    </p:custDataLst>
    <p:extLst>
      <p:ext uri="{BB962C8B-B14F-4D97-AF65-F5344CB8AC3E}">
        <p14:creationId xmlns:p14="http://schemas.microsoft.com/office/powerpoint/2010/main" val="2541101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B8A8F-47FA-4E3D-9CE2-BB4E7B165EF4}"/>
              </a:ext>
            </a:extLst>
          </p:cNvPr>
          <p:cNvSpPr>
            <a:spLocks noGrp="1"/>
          </p:cNvSpPr>
          <p:nvPr>
            <p:ph type="title"/>
          </p:nvPr>
        </p:nvSpPr>
        <p:spPr/>
        <p:txBody>
          <a:bodyPr/>
          <a:lstStyle/>
          <a:p>
            <a:r>
              <a:rPr lang="en-US" dirty="0"/>
              <a:t>Cons of Having a Fewer </a:t>
            </a:r>
            <a:r>
              <a:rPr lang="en-US" dirty="0" err="1"/>
              <a:t>Empl</a:t>
            </a:r>
            <a:r>
              <a:rPr lang="en-US" dirty="0"/>
              <a:t> Records</a:t>
            </a:r>
          </a:p>
        </p:txBody>
      </p:sp>
      <p:sp>
        <p:nvSpPr>
          <p:cNvPr id="3" name="Content Placeholder 2">
            <a:extLst>
              <a:ext uri="{FF2B5EF4-FFF2-40B4-BE49-F238E27FC236}">
                <a16:creationId xmlns:a16="http://schemas.microsoft.com/office/drawing/2014/main" id="{8FFD3449-4D7C-47AB-AAA7-9E1D301C6075}"/>
              </a:ext>
            </a:extLst>
          </p:cNvPr>
          <p:cNvSpPr>
            <a:spLocks noGrp="1"/>
          </p:cNvSpPr>
          <p:nvPr>
            <p:ph idx="1"/>
          </p:nvPr>
        </p:nvSpPr>
        <p:spPr/>
        <p:txBody>
          <a:bodyPr/>
          <a:lstStyle/>
          <a:p>
            <a:pPr marL="342900" indent="-342900">
              <a:buFont typeface="Arial" panose="020B0604020202020204" pitchFamily="34" charset="0"/>
              <a:buChar char="•"/>
            </a:pPr>
            <a:r>
              <a:rPr lang="en-US" dirty="0"/>
              <a:t>Access could be limited if they have jobs in other departments.</a:t>
            </a:r>
          </a:p>
          <a:p>
            <a:pPr marL="342900" indent="-342900">
              <a:buFont typeface="Arial" panose="020B0604020202020204" pitchFamily="34" charset="0"/>
              <a:buChar char="•"/>
            </a:pPr>
            <a:r>
              <a:rPr lang="en-US" dirty="0"/>
              <a:t>Employee History can be misleading (unable to see when jobs change)</a:t>
            </a:r>
          </a:p>
          <a:p>
            <a:pPr marL="342900" indent="-342900">
              <a:buFont typeface="Arial" panose="020B0604020202020204" pitchFamily="34" charset="0"/>
              <a:buChar char="•"/>
            </a:pPr>
            <a:r>
              <a:rPr lang="en-US" dirty="0"/>
              <a:t>Employee data does not transfer to new record.</a:t>
            </a:r>
          </a:p>
          <a:p>
            <a:pPr marL="342900" indent="-342900">
              <a:buFont typeface="Arial" panose="020B0604020202020204" pitchFamily="34" charset="0"/>
              <a:buChar char="•"/>
            </a:pPr>
            <a:r>
              <a:rPr lang="en-US" dirty="0"/>
              <a:t>Requires assessing which record to use.</a:t>
            </a:r>
          </a:p>
        </p:txBody>
      </p:sp>
      <p:sp>
        <p:nvSpPr>
          <p:cNvPr id="4" name="Slide Number Placeholder 3">
            <a:extLst>
              <a:ext uri="{FF2B5EF4-FFF2-40B4-BE49-F238E27FC236}">
                <a16:creationId xmlns:a16="http://schemas.microsoft.com/office/drawing/2014/main" id="{80B6FE08-D444-47C1-9848-81C1C820BA09}"/>
              </a:ext>
            </a:extLst>
          </p:cNvPr>
          <p:cNvSpPr>
            <a:spLocks noGrp="1"/>
          </p:cNvSpPr>
          <p:nvPr>
            <p:ph type="sldNum" sz="quarter" idx="4"/>
          </p:nvPr>
        </p:nvSpPr>
        <p:spPr/>
        <p:txBody>
          <a:bodyPr/>
          <a:lstStyle/>
          <a:p>
            <a:fld id="{3C842EA4-F715-4656-A625-1238D78B36EB}" type="slidenum">
              <a:rPr lang="en-US" smtClean="0"/>
              <a:t>10</a:t>
            </a:fld>
            <a:endParaRPr lang="en-US"/>
          </a:p>
        </p:txBody>
      </p:sp>
    </p:spTree>
    <p:custDataLst>
      <p:tags r:id="rId1"/>
    </p:custDataLst>
    <p:extLst>
      <p:ext uri="{BB962C8B-B14F-4D97-AF65-F5344CB8AC3E}">
        <p14:creationId xmlns:p14="http://schemas.microsoft.com/office/powerpoint/2010/main" val="3880014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F3AE1-5C95-4D51-88D3-19D3D0811885}"/>
              </a:ext>
            </a:extLst>
          </p:cNvPr>
          <p:cNvSpPr>
            <a:spLocks noGrp="1"/>
          </p:cNvSpPr>
          <p:nvPr>
            <p:ph type="title"/>
          </p:nvPr>
        </p:nvSpPr>
        <p:spPr/>
        <p:txBody>
          <a:bodyPr/>
          <a:lstStyle/>
          <a:p>
            <a:r>
              <a:rPr lang="en-US" dirty="0"/>
              <a:t>Example of Many </a:t>
            </a:r>
            <a:r>
              <a:rPr lang="en-US" dirty="0" err="1"/>
              <a:t>Empl</a:t>
            </a:r>
            <a:r>
              <a:rPr lang="en-US" dirty="0"/>
              <a:t> Records - GSR</a:t>
            </a:r>
          </a:p>
        </p:txBody>
      </p:sp>
      <p:sp>
        <p:nvSpPr>
          <p:cNvPr id="4" name="Slide Number Placeholder 3">
            <a:extLst>
              <a:ext uri="{FF2B5EF4-FFF2-40B4-BE49-F238E27FC236}">
                <a16:creationId xmlns:a16="http://schemas.microsoft.com/office/drawing/2014/main" id="{812C4DF6-0D1B-4A6E-84CD-537928C1A044}"/>
              </a:ext>
            </a:extLst>
          </p:cNvPr>
          <p:cNvSpPr>
            <a:spLocks noGrp="1"/>
          </p:cNvSpPr>
          <p:nvPr>
            <p:ph type="sldNum" sz="quarter" idx="4"/>
          </p:nvPr>
        </p:nvSpPr>
        <p:spPr/>
        <p:txBody>
          <a:bodyPr/>
          <a:lstStyle/>
          <a:p>
            <a:fld id="{3C842EA4-F715-4656-A625-1238D78B36EB}" type="slidenum">
              <a:rPr lang="en-US" smtClean="0"/>
              <a:t>11</a:t>
            </a:fld>
            <a:endParaRPr lang="en-US"/>
          </a:p>
        </p:txBody>
      </p:sp>
      <p:pic>
        <p:nvPicPr>
          <p:cNvPr id="6" name="Picture 5">
            <a:extLst>
              <a:ext uri="{FF2B5EF4-FFF2-40B4-BE49-F238E27FC236}">
                <a16:creationId xmlns:a16="http://schemas.microsoft.com/office/drawing/2014/main" id="{661E830E-247A-43E8-8556-66734C0239A7}"/>
              </a:ext>
            </a:extLst>
          </p:cNvPr>
          <p:cNvPicPr>
            <a:picLocks noChangeAspect="1"/>
          </p:cNvPicPr>
          <p:nvPr/>
        </p:nvPicPr>
        <p:blipFill>
          <a:blip r:embed="rId3"/>
          <a:stretch>
            <a:fillRect/>
          </a:stretch>
        </p:blipFill>
        <p:spPr>
          <a:xfrm>
            <a:off x="82193" y="1048896"/>
            <a:ext cx="6751837" cy="5256064"/>
          </a:xfrm>
          <a:prstGeom prst="rect">
            <a:avLst/>
          </a:prstGeom>
        </p:spPr>
      </p:pic>
      <p:sp>
        <p:nvSpPr>
          <p:cNvPr id="7" name="Rectangle 6">
            <a:extLst>
              <a:ext uri="{FF2B5EF4-FFF2-40B4-BE49-F238E27FC236}">
                <a16:creationId xmlns:a16="http://schemas.microsoft.com/office/drawing/2014/main" id="{225224BF-E246-4220-B17F-09DA3D9E5E1A}"/>
              </a:ext>
            </a:extLst>
          </p:cNvPr>
          <p:cNvSpPr/>
          <p:nvPr/>
        </p:nvSpPr>
        <p:spPr>
          <a:xfrm>
            <a:off x="5661061" y="1613043"/>
            <a:ext cx="1315092" cy="2270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932096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87FF3-3734-4095-81E3-FE877FBD4CEF}"/>
              </a:ext>
            </a:extLst>
          </p:cNvPr>
          <p:cNvSpPr>
            <a:spLocks noGrp="1"/>
          </p:cNvSpPr>
          <p:nvPr>
            <p:ph type="title"/>
          </p:nvPr>
        </p:nvSpPr>
        <p:spPr/>
        <p:txBody>
          <a:bodyPr/>
          <a:lstStyle/>
          <a:p>
            <a:r>
              <a:rPr lang="en-US" dirty="0"/>
              <a:t>Example 2	</a:t>
            </a:r>
          </a:p>
        </p:txBody>
      </p:sp>
      <p:sp>
        <p:nvSpPr>
          <p:cNvPr id="4" name="Slide Number Placeholder 3">
            <a:extLst>
              <a:ext uri="{FF2B5EF4-FFF2-40B4-BE49-F238E27FC236}">
                <a16:creationId xmlns:a16="http://schemas.microsoft.com/office/drawing/2014/main" id="{C6FD6553-68C1-40BE-BC4C-4D5147BF915B}"/>
              </a:ext>
            </a:extLst>
          </p:cNvPr>
          <p:cNvSpPr>
            <a:spLocks noGrp="1"/>
          </p:cNvSpPr>
          <p:nvPr>
            <p:ph type="sldNum" sz="quarter" idx="4"/>
          </p:nvPr>
        </p:nvSpPr>
        <p:spPr/>
        <p:txBody>
          <a:bodyPr/>
          <a:lstStyle/>
          <a:p>
            <a:fld id="{3C842EA4-F715-4656-A625-1238D78B36EB}" type="slidenum">
              <a:rPr lang="en-US" smtClean="0"/>
              <a:t>12</a:t>
            </a:fld>
            <a:endParaRPr lang="en-US"/>
          </a:p>
        </p:txBody>
      </p:sp>
      <p:pic>
        <p:nvPicPr>
          <p:cNvPr id="6" name="Picture 5">
            <a:extLst>
              <a:ext uri="{FF2B5EF4-FFF2-40B4-BE49-F238E27FC236}">
                <a16:creationId xmlns:a16="http://schemas.microsoft.com/office/drawing/2014/main" id="{B489F515-390A-43D1-BD72-211060101CAD}"/>
              </a:ext>
            </a:extLst>
          </p:cNvPr>
          <p:cNvPicPr>
            <a:picLocks noChangeAspect="1"/>
          </p:cNvPicPr>
          <p:nvPr/>
        </p:nvPicPr>
        <p:blipFill>
          <a:blip r:embed="rId3"/>
          <a:stretch>
            <a:fillRect/>
          </a:stretch>
        </p:blipFill>
        <p:spPr>
          <a:xfrm>
            <a:off x="193511" y="1109837"/>
            <a:ext cx="6825176" cy="5126575"/>
          </a:xfrm>
          <a:prstGeom prst="rect">
            <a:avLst/>
          </a:prstGeom>
        </p:spPr>
      </p:pic>
      <p:sp>
        <p:nvSpPr>
          <p:cNvPr id="7" name="Rectangle 6">
            <a:extLst>
              <a:ext uri="{FF2B5EF4-FFF2-40B4-BE49-F238E27FC236}">
                <a16:creationId xmlns:a16="http://schemas.microsoft.com/office/drawing/2014/main" id="{4B67A9CE-031D-44FE-91B6-4BFEE8E80A0D}"/>
              </a:ext>
            </a:extLst>
          </p:cNvPr>
          <p:cNvSpPr/>
          <p:nvPr/>
        </p:nvSpPr>
        <p:spPr>
          <a:xfrm>
            <a:off x="5661061" y="1613043"/>
            <a:ext cx="1315092" cy="2270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510977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EA87194-8E8A-4DE1-A3F3-F491643A7DAB}"/>
              </a:ext>
            </a:extLst>
          </p:cNvPr>
          <p:cNvSpPr>
            <a:spLocks noGrp="1"/>
          </p:cNvSpPr>
          <p:nvPr>
            <p:ph type="sldNum" sz="quarter" idx="4"/>
          </p:nvPr>
        </p:nvSpPr>
        <p:spPr/>
        <p:txBody>
          <a:bodyPr/>
          <a:lstStyle/>
          <a:p>
            <a:fld id="{3C842EA4-F715-4656-A625-1238D78B36EB}" type="slidenum">
              <a:rPr lang="en-US" smtClean="0"/>
              <a:t>13</a:t>
            </a:fld>
            <a:endParaRPr lang="en-US"/>
          </a:p>
        </p:txBody>
      </p:sp>
      <p:pic>
        <p:nvPicPr>
          <p:cNvPr id="6" name="Picture 5" descr="Text, whiteboard&#10;&#10;Description automatically generated">
            <a:extLst>
              <a:ext uri="{FF2B5EF4-FFF2-40B4-BE49-F238E27FC236}">
                <a16:creationId xmlns:a16="http://schemas.microsoft.com/office/drawing/2014/main" id="{1902E53D-FBBC-4349-A17C-70294A96ECB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1960880" y="1358900"/>
            <a:ext cx="5222240" cy="3916680"/>
          </a:xfrm>
          <a:prstGeom prst="rect">
            <a:avLst/>
          </a:prstGeom>
        </p:spPr>
      </p:pic>
    </p:spTree>
    <p:custDataLst>
      <p:tags r:id="rId1"/>
    </p:custDataLst>
    <p:extLst>
      <p:ext uri="{BB962C8B-B14F-4D97-AF65-F5344CB8AC3E}">
        <p14:creationId xmlns:p14="http://schemas.microsoft.com/office/powerpoint/2010/main" val="4069317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F6CB8E-C4B4-46BA-A6AD-4B0A091BE572}"/>
              </a:ext>
            </a:extLst>
          </p:cNvPr>
          <p:cNvSpPr>
            <a:spLocks noGrp="1"/>
          </p:cNvSpPr>
          <p:nvPr>
            <p:ph type="sldNum" sz="quarter" idx="4"/>
          </p:nvPr>
        </p:nvSpPr>
        <p:spPr/>
        <p:txBody>
          <a:bodyPr/>
          <a:lstStyle/>
          <a:p>
            <a:fld id="{3C842EA4-F715-4656-A625-1238D78B36EB}" type="slidenum">
              <a:rPr lang="en-US" smtClean="0"/>
              <a:t>14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61406746"/>
              </p:ext>
            </p:extLst>
          </p:nvPr>
        </p:nvGraphicFramePr>
        <p:xfrm>
          <a:off x="628650" y="1890437"/>
          <a:ext cx="7886700" cy="4397502"/>
        </p:xfrm>
        <a:graphic>
          <a:graphicData uri="http://schemas.openxmlformats.org/drawingml/2006/table">
            <a:tbl>
              <a:tblPr/>
              <a:tblGrid>
                <a:gridCol w="7886700">
                  <a:extLst>
                    <a:ext uri="{9D8B030D-6E8A-4147-A177-3AD203B41FA5}">
                      <a16:colId xmlns:a16="http://schemas.microsoft.com/office/drawing/2014/main" val="652147491"/>
                    </a:ext>
                  </a:extLst>
                </a:gridCol>
              </a:tblGrid>
              <a:tr h="0">
                <a:tc>
                  <a:txBody>
                    <a:bodyPr/>
                    <a:lstStyle/>
                    <a:p>
                      <a:pPr marL="0" marR="0" algn="l">
                        <a:spcBef>
                          <a:spcPts val="0"/>
                        </a:spcBef>
                        <a:spcAft>
                          <a:spcPts val="0"/>
                        </a:spcAft>
                      </a:pPr>
                      <a:r>
                        <a:rPr lang="en-US" sz="1400" b="1" dirty="0">
                          <a:solidFill>
                            <a:srgbClr val="0070C0"/>
                          </a:solidFill>
                          <a:effectLst/>
                          <a:latin typeface="Arial" panose="020B0604020202020204" pitchFamily="34" charset="0"/>
                          <a:ea typeface="Calibri" panose="020F0502020204030204" pitchFamily="34" charset="0"/>
                        </a:rPr>
                        <a:t>Did you know:</a:t>
                      </a:r>
                      <a:r>
                        <a:rPr lang="en-US" sz="1400" dirty="0">
                          <a:effectLst/>
                          <a:latin typeface="Arial" panose="020B0604020202020204" pitchFamily="34" charset="0"/>
                          <a:ea typeface="Calibri" panose="020F0502020204030204" pitchFamily="34" charset="0"/>
                        </a:rPr>
                        <a:t> When an employee on </a:t>
                      </a:r>
                      <a:r>
                        <a:rPr lang="en-US" sz="1400" b="1" dirty="0">
                          <a:effectLst/>
                          <a:latin typeface="Arial" panose="020B0604020202020204" pitchFamily="34" charset="0"/>
                          <a:ea typeface="Calibri" panose="020F0502020204030204" pitchFamily="34" charset="0"/>
                        </a:rPr>
                        <a:t>unpaid</a:t>
                      </a:r>
                      <a:r>
                        <a:rPr lang="en-US" sz="1400" dirty="0">
                          <a:effectLst/>
                          <a:latin typeface="Arial" panose="020B0604020202020204" pitchFamily="34" charset="0"/>
                          <a:ea typeface="Calibri" panose="020F0502020204030204" pitchFamily="34" charset="0"/>
                        </a:rPr>
                        <a:t> leave of absence or short work break is being terminated, the employee should be returned from the non paid payroll status prior to termination in order to pay out their final hours (e.g. TRM)</a:t>
                      </a:r>
                      <a:endParaRPr lang="en-US" sz="1400" dirty="0">
                        <a:effectLst/>
                        <a:latin typeface="Calibri" panose="020F0502020204030204" pitchFamily="34" charset="0"/>
                        <a:ea typeface="Calibri" panose="020F0502020204030204" pitchFamily="34" charset="0"/>
                      </a:endParaRPr>
                    </a:p>
                    <a:p>
                      <a:pPr marL="228600" marR="0" algn="l">
                        <a:spcBef>
                          <a:spcPts val="0"/>
                        </a:spcBef>
                        <a:spcAft>
                          <a:spcPts val="0"/>
                        </a:spcAft>
                      </a:pPr>
                      <a:r>
                        <a:rPr lang="en-US" sz="1400" dirty="0">
                          <a:effectLst/>
                          <a:latin typeface="Arial" panose="020B0604020202020204" pitchFamily="34" charset="0"/>
                          <a:ea typeface="Calibri" panose="020F0502020204030204" pitchFamily="34" charset="0"/>
                        </a:rPr>
                        <a:t>Note: An employee on paid leave of absence does not need to be returned prior to termination to pay out the final hours</a:t>
                      </a:r>
                      <a:endParaRPr lang="en-US" sz="1400" dirty="0">
                        <a:effectLst/>
                        <a:latin typeface="Calibri" panose="020F0502020204030204" pitchFamily="34" charset="0"/>
                        <a:ea typeface="Calibri" panose="020F0502020204030204" pitchFamily="34" charset="0"/>
                      </a:endParaRPr>
                    </a:p>
                    <a:p>
                      <a:pPr marL="228600" marR="0" algn="l">
                        <a:spcBef>
                          <a:spcPts val="0"/>
                        </a:spcBef>
                        <a:spcAft>
                          <a:spcPts val="0"/>
                        </a:spcAft>
                      </a:pPr>
                      <a:r>
                        <a:rPr lang="en-US" sz="1400" dirty="0">
                          <a:effectLst/>
                          <a:latin typeface="Arial" panose="020B060402020202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endParaRPr>
                    </a:p>
                    <a:p>
                      <a:pPr marL="0" marR="0" algn="l">
                        <a:spcBef>
                          <a:spcPts val="0"/>
                        </a:spcBef>
                        <a:spcAft>
                          <a:spcPts val="0"/>
                        </a:spcAft>
                      </a:pPr>
                      <a:r>
                        <a:rPr lang="en-US" sz="1400" b="1" dirty="0">
                          <a:solidFill>
                            <a:srgbClr val="0070C0"/>
                          </a:solidFill>
                          <a:effectLst/>
                          <a:latin typeface="Arial" panose="020B0604020202020204" pitchFamily="34" charset="0"/>
                          <a:ea typeface="Calibri" panose="020F0502020204030204" pitchFamily="34" charset="0"/>
                        </a:rPr>
                        <a:t>Other Updates &amp; Reminders:</a:t>
                      </a:r>
                      <a:endParaRPr lang="en-US" sz="1400" dirty="0">
                        <a:effectLst/>
                        <a:latin typeface="Calibri" panose="020F0502020204030204" pitchFamily="34" charset="0"/>
                        <a:ea typeface="Calibri" panose="020F0502020204030204" pitchFamily="34" charset="0"/>
                      </a:endParaRPr>
                    </a:p>
                    <a:p>
                      <a:pPr marL="342900" marR="0" lvl="0" indent="-342900" algn="l">
                        <a:spcBef>
                          <a:spcPts val="0"/>
                        </a:spcBef>
                        <a:spcAft>
                          <a:spcPts val="0"/>
                        </a:spcAft>
                        <a:buFont typeface="Symbol" panose="05050102010706020507" pitchFamily="18" charset="2"/>
                        <a:buChar char=""/>
                      </a:pPr>
                      <a:r>
                        <a:rPr lang="en-US" sz="1100" b="1" dirty="0">
                          <a:effectLst/>
                          <a:latin typeface="Arial" panose="020B0604020202020204" pitchFamily="34" charset="0"/>
                          <a:ea typeface="Times New Roman" panose="02020603050405020304" pitchFamily="18" charset="0"/>
                        </a:rPr>
                        <a:t>Forms Library: </a:t>
                      </a:r>
                      <a:r>
                        <a:rPr lang="en-US" sz="1100" dirty="0">
                          <a:effectLst/>
                          <a:latin typeface="Arial" panose="020B0604020202020204" pitchFamily="34" charset="0"/>
                          <a:ea typeface="Times New Roman" panose="02020603050405020304" pitchFamily="18" charset="0"/>
                        </a:rPr>
                        <a:t>The Forms Library in UCPath has been updated to display the benefit forms by employee category:</a:t>
                      </a:r>
                      <a:r>
                        <a:rPr lang="en-US" sz="1100" b="1" dirty="0">
                          <a:effectLst/>
                          <a:latin typeface="Arial" panose="020B0604020202020204" pitchFamily="34" charset="0"/>
                          <a:ea typeface="Times New Roman" panose="02020603050405020304" pitchFamily="18" charset="0"/>
                        </a:rPr>
                        <a:t> </a:t>
                      </a:r>
                      <a:r>
                        <a:rPr lang="en-US" sz="1100" dirty="0">
                          <a:solidFill>
                            <a:srgbClr val="000000"/>
                          </a:solidFill>
                          <a:effectLst/>
                          <a:latin typeface="Arial" panose="020B0604020202020204" pitchFamily="34" charset="0"/>
                          <a:ea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endParaRPr>
                    </a:p>
                    <a:p>
                      <a:pPr marL="1143000" marR="0" lvl="2" indent="-228600" algn="just">
                        <a:spcBef>
                          <a:spcPts val="0"/>
                        </a:spcBef>
                        <a:spcAft>
                          <a:spcPts val="0"/>
                        </a:spcAft>
                        <a:buFont typeface="Wingdings" panose="05000000000000000000" pitchFamily="2" charset="2"/>
                        <a:buChar char=""/>
                      </a:pPr>
                      <a:r>
                        <a:rPr lang="en-US" sz="1400" dirty="0">
                          <a:solidFill>
                            <a:srgbClr val="000000"/>
                          </a:solidFill>
                          <a:effectLst/>
                          <a:latin typeface="Arial" panose="020B0604020202020204" pitchFamily="34" charset="0"/>
                          <a:ea typeface="Times New Roman" panose="02020603050405020304" pitchFamily="18" charset="0"/>
                        </a:rPr>
                        <a:t>Faculty/Staff Benefits</a:t>
                      </a:r>
                      <a:endParaRPr lang="en-US" sz="1400" dirty="0">
                        <a:solidFill>
                          <a:srgbClr val="000000"/>
                        </a:solidFill>
                        <a:effectLst/>
                        <a:latin typeface="Calibri" panose="020F0502020204030204" pitchFamily="34" charset="0"/>
                        <a:ea typeface="Calibri" panose="020F0502020204030204" pitchFamily="34" charset="0"/>
                      </a:endParaRPr>
                    </a:p>
                    <a:p>
                      <a:pPr marL="1143000" marR="0" lvl="2" indent="-228600" algn="just">
                        <a:spcBef>
                          <a:spcPts val="0"/>
                        </a:spcBef>
                        <a:spcAft>
                          <a:spcPts val="0"/>
                        </a:spcAft>
                        <a:buFont typeface="Wingdings" panose="05000000000000000000" pitchFamily="2" charset="2"/>
                        <a:buChar char=""/>
                      </a:pPr>
                      <a:r>
                        <a:rPr lang="en-US" sz="1400" dirty="0">
                          <a:solidFill>
                            <a:srgbClr val="000000"/>
                          </a:solidFill>
                          <a:effectLst/>
                          <a:latin typeface="Arial" panose="020B0604020202020204" pitchFamily="34" charset="0"/>
                          <a:ea typeface="Times New Roman" panose="02020603050405020304" pitchFamily="18" charset="0"/>
                        </a:rPr>
                        <a:t>Postdoctoral Scholar Benefits</a:t>
                      </a:r>
                      <a:endParaRPr lang="en-US" sz="1400" dirty="0">
                        <a:solidFill>
                          <a:srgbClr val="000000"/>
                        </a:solidFill>
                        <a:effectLst/>
                        <a:latin typeface="Calibri" panose="020F0502020204030204" pitchFamily="34" charset="0"/>
                        <a:ea typeface="Calibri" panose="020F0502020204030204" pitchFamily="34" charset="0"/>
                      </a:endParaRPr>
                    </a:p>
                    <a:p>
                      <a:pPr marL="1143000" marR="0" lvl="2" indent="-228600" algn="just">
                        <a:spcBef>
                          <a:spcPts val="0"/>
                        </a:spcBef>
                        <a:spcAft>
                          <a:spcPts val="0"/>
                        </a:spcAft>
                        <a:buFont typeface="Wingdings" panose="05000000000000000000" pitchFamily="2" charset="2"/>
                        <a:buChar char=""/>
                      </a:pPr>
                      <a:r>
                        <a:rPr lang="en-US" sz="1400" dirty="0">
                          <a:solidFill>
                            <a:srgbClr val="000000"/>
                          </a:solidFill>
                          <a:effectLst/>
                          <a:latin typeface="Arial" panose="020B0604020202020204" pitchFamily="34" charset="0"/>
                          <a:ea typeface="Times New Roman" panose="02020603050405020304" pitchFamily="18" charset="0"/>
                        </a:rPr>
                        <a:t>Medical Residents Benefits (Pending forms approval)</a:t>
                      </a:r>
                      <a:endParaRPr lang="en-US" sz="1400" dirty="0">
                        <a:solidFill>
                          <a:srgbClr val="000000"/>
                        </a:solidFill>
                        <a:effectLst/>
                        <a:latin typeface="Calibri" panose="020F0502020204030204" pitchFamily="34" charset="0"/>
                        <a:ea typeface="Calibri" panose="020F0502020204030204" pitchFamily="34" charset="0"/>
                      </a:endParaRPr>
                    </a:p>
                    <a:p>
                      <a:pPr marL="1143000" marR="0" lvl="2" indent="-228600" algn="just">
                        <a:spcBef>
                          <a:spcPts val="0"/>
                        </a:spcBef>
                        <a:spcAft>
                          <a:spcPts val="0"/>
                        </a:spcAft>
                        <a:buFont typeface="Wingdings" panose="05000000000000000000" pitchFamily="2" charset="2"/>
                        <a:buChar char=""/>
                      </a:pPr>
                      <a:r>
                        <a:rPr lang="en-US" sz="1400" dirty="0">
                          <a:solidFill>
                            <a:srgbClr val="000000"/>
                          </a:solidFill>
                          <a:effectLst/>
                          <a:latin typeface="Arial" panose="020B0604020202020204" pitchFamily="34" charset="0"/>
                          <a:ea typeface="Times New Roman" panose="02020603050405020304" pitchFamily="18" charset="0"/>
                        </a:rPr>
                        <a:t>Other Benefits</a:t>
                      </a:r>
                      <a:r>
                        <a:rPr lang="en-US" sz="1400" dirty="0">
                          <a:solidFill>
                            <a:srgbClr val="1F497D"/>
                          </a:solidFill>
                          <a:effectLst/>
                          <a:latin typeface="Arial" panose="020B0604020202020204" pitchFamily="34" charset="0"/>
                          <a:ea typeface="Times New Roman" panose="02020603050405020304" pitchFamily="18" charset="0"/>
                        </a:rPr>
                        <a:t> </a:t>
                      </a:r>
                      <a:r>
                        <a:rPr lang="en-US" sz="1400" dirty="0">
                          <a:solidFill>
                            <a:srgbClr val="000000"/>
                          </a:solidFill>
                          <a:effectLst/>
                          <a:latin typeface="Arial" panose="020B0604020202020204" pitchFamily="34" charset="0"/>
                          <a:ea typeface="Times New Roman" panose="02020603050405020304" pitchFamily="18" charset="0"/>
                        </a:rPr>
                        <a:t>Forms</a:t>
                      </a:r>
                      <a:endParaRPr lang="en-US" sz="1400" dirty="0">
                        <a:solidFill>
                          <a:srgbClr val="000000"/>
                        </a:solidFill>
                        <a:effectLst/>
                        <a:latin typeface="Calibri" panose="020F0502020204030204" pitchFamily="34" charset="0"/>
                        <a:ea typeface="Calibri" panose="020F0502020204030204" pitchFamily="34" charset="0"/>
                      </a:endParaRPr>
                    </a:p>
                    <a:p>
                      <a:pPr marL="1143000" marR="0" lvl="2" indent="-228600" algn="l">
                        <a:lnSpc>
                          <a:spcPct val="105000"/>
                        </a:lnSpc>
                        <a:spcBef>
                          <a:spcPts val="0"/>
                        </a:spcBef>
                        <a:spcAft>
                          <a:spcPts val="0"/>
                        </a:spcAft>
                        <a:buFont typeface="Wingdings" panose="05000000000000000000" pitchFamily="2" charset="2"/>
                        <a:buChar char=""/>
                      </a:pPr>
                      <a:r>
                        <a:rPr lang="en-US" sz="1100" dirty="0">
                          <a:solidFill>
                            <a:srgbClr val="000000"/>
                          </a:solidFill>
                          <a:effectLst/>
                          <a:latin typeface="Arial" panose="020B0604020202020204" pitchFamily="34" charset="0"/>
                          <a:ea typeface="Times New Roman" panose="02020603050405020304" pitchFamily="18" charset="0"/>
                        </a:rPr>
                        <a:t>Other updates to the page include:</a:t>
                      </a:r>
                      <a:endParaRPr lang="en-US" sz="1100" dirty="0">
                        <a:effectLst/>
                        <a:latin typeface="Calibri" panose="020F0502020204030204" pitchFamily="34" charset="0"/>
                        <a:ea typeface="Times New Roman" panose="02020603050405020304" pitchFamily="18" charset="0"/>
                      </a:endParaRPr>
                    </a:p>
                    <a:p>
                      <a:pPr marL="742950" marR="0" lvl="1" indent="-285750" algn="l">
                        <a:spcBef>
                          <a:spcPts val="0"/>
                        </a:spcBef>
                        <a:spcAft>
                          <a:spcPts val="0"/>
                        </a:spcAft>
                        <a:buFont typeface="Courier New" panose="02070309020205020404" pitchFamily="49" charset="0"/>
                        <a:buChar char="o"/>
                      </a:pPr>
                      <a:r>
                        <a:rPr lang="en-US" sz="1400" dirty="0">
                          <a:solidFill>
                            <a:srgbClr val="000000"/>
                          </a:solidFill>
                          <a:effectLst/>
                          <a:latin typeface="Arial" panose="020B0604020202020204" pitchFamily="34" charset="0"/>
                          <a:ea typeface="Times New Roman" panose="02020603050405020304" pitchFamily="18" charset="0"/>
                        </a:rPr>
                        <a:t>The </a:t>
                      </a:r>
                      <a:r>
                        <a:rPr lang="en-US" sz="1400" dirty="0" err="1">
                          <a:solidFill>
                            <a:srgbClr val="000000"/>
                          </a:solidFill>
                          <a:effectLst/>
                          <a:latin typeface="Arial" panose="020B0604020202020204" pitchFamily="34" charset="0"/>
                          <a:ea typeface="Times New Roman" panose="02020603050405020304" pitchFamily="18" charset="0"/>
                        </a:rPr>
                        <a:t>eBenefit</a:t>
                      </a:r>
                      <a:r>
                        <a:rPr lang="en-US" sz="1400" dirty="0">
                          <a:solidFill>
                            <a:srgbClr val="000000"/>
                          </a:solidFill>
                          <a:effectLst/>
                          <a:latin typeface="Arial" panose="020B0604020202020204" pitchFamily="34" charset="0"/>
                          <a:ea typeface="Times New Roman" panose="02020603050405020304" pitchFamily="18" charset="0"/>
                        </a:rPr>
                        <a:t> forms are under the Faculty/Staff Benefits category</a:t>
                      </a:r>
                      <a:endParaRPr lang="en-US" sz="1400" dirty="0">
                        <a:solidFill>
                          <a:srgbClr val="000000"/>
                        </a:solidFill>
                        <a:effectLst/>
                        <a:latin typeface="Calibri" panose="020F0502020204030204" pitchFamily="34" charset="0"/>
                        <a:ea typeface="Calibri" panose="020F0502020204030204" pitchFamily="34" charset="0"/>
                      </a:endParaRPr>
                    </a:p>
                    <a:p>
                      <a:pPr marL="742950" marR="0" lvl="1" indent="-285750" algn="l">
                        <a:spcBef>
                          <a:spcPts val="0"/>
                        </a:spcBef>
                        <a:spcAft>
                          <a:spcPts val="0"/>
                        </a:spcAft>
                        <a:buFont typeface="Courier New" panose="02070309020205020404" pitchFamily="49" charset="0"/>
                        <a:buChar char="o"/>
                      </a:pPr>
                      <a:r>
                        <a:rPr lang="en-US" sz="1400" dirty="0">
                          <a:solidFill>
                            <a:srgbClr val="000000"/>
                          </a:solidFill>
                          <a:effectLst/>
                          <a:latin typeface="Arial" panose="020B0604020202020204" pitchFamily="34" charset="0"/>
                          <a:ea typeface="Times New Roman" panose="02020603050405020304" pitchFamily="18" charset="0"/>
                        </a:rPr>
                        <a:t>The link for Evidence of Insurability under the Faculty/Staff Benefits category was updated to direct employees to the correct pages in </a:t>
                      </a:r>
                      <a:r>
                        <a:rPr lang="en-US" sz="1400" dirty="0" err="1">
                          <a:solidFill>
                            <a:srgbClr val="000000"/>
                          </a:solidFill>
                          <a:effectLst/>
                          <a:latin typeface="Arial" panose="020B0604020202020204" pitchFamily="34" charset="0"/>
                          <a:ea typeface="Times New Roman" panose="02020603050405020304" pitchFamily="18" charset="0"/>
                        </a:rPr>
                        <a:t>UCNet</a:t>
                      </a:r>
                      <a:endParaRPr lang="en-US" sz="1400" dirty="0">
                        <a:solidFill>
                          <a:srgbClr val="000000"/>
                        </a:solidFill>
                        <a:effectLst/>
                        <a:latin typeface="Calibri" panose="020F0502020204030204" pitchFamily="34" charset="0"/>
                        <a:ea typeface="Calibri" panose="020F0502020204030204" pitchFamily="34" charset="0"/>
                      </a:endParaRPr>
                    </a:p>
                    <a:p>
                      <a:pPr marL="742950" marR="0" lvl="1" indent="-285750" algn="l">
                        <a:spcBef>
                          <a:spcPts val="0"/>
                        </a:spcBef>
                        <a:spcAft>
                          <a:spcPts val="0"/>
                        </a:spcAft>
                        <a:buFont typeface="Courier New" panose="02070309020205020404" pitchFamily="49" charset="0"/>
                        <a:buChar char="o"/>
                      </a:pPr>
                      <a:r>
                        <a:rPr lang="en-US" sz="1400" dirty="0">
                          <a:solidFill>
                            <a:srgbClr val="000000"/>
                          </a:solidFill>
                          <a:effectLst/>
                          <a:latin typeface="Arial" panose="020B0604020202020204" pitchFamily="34" charset="0"/>
                          <a:ea typeface="Times New Roman" panose="02020603050405020304" pitchFamily="18" charset="0"/>
                        </a:rPr>
                        <a:t>The Late Enrollment Request Form has been added to the Postdoctoral Scholar Benefits category</a:t>
                      </a:r>
                      <a:endParaRPr lang="en-US" sz="1400" dirty="0">
                        <a:solidFill>
                          <a:srgbClr val="000000"/>
                        </a:solidFill>
                        <a:effectLst/>
                        <a:latin typeface="Calibri" panose="020F0502020204030204" pitchFamily="34" charset="0"/>
                        <a:ea typeface="Calibri" panose="020F0502020204030204" pitchFamily="34" charset="0"/>
                      </a:endParaRPr>
                    </a:p>
                    <a:p>
                      <a:pPr marL="742950" marR="0" lvl="1" indent="-285750" algn="l">
                        <a:spcBef>
                          <a:spcPts val="0"/>
                        </a:spcBef>
                        <a:spcAft>
                          <a:spcPts val="0"/>
                        </a:spcAft>
                        <a:buFont typeface="Courier New" panose="02070309020205020404" pitchFamily="49" charset="0"/>
                        <a:buChar char="o"/>
                      </a:pPr>
                      <a:r>
                        <a:rPr lang="en-US" sz="1400" dirty="0">
                          <a:solidFill>
                            <a:srgbClr val="000000"/>
                          </a:solidFill>
                          <a:effectLst/>
                          <a:latin typeface="Arial" panose="020B0604020202020204" pitchFamily="34" charset="0"/>
                          <a:ea typeface="Times New Roman" panose="02020603050405020304" pitchFamily="18" charset="0"/>
                        </a:rPr>
                        <a:t>Other Benefits category includes miscellaneous forms such as the Dependent Information Update Form and Declaration of Tax Dependency (UPAY 886) </a:t>
                      </a:r>
                      <a:endParaRPr lang="en-US" sz="1400" dirty="0">
                        <a:solidFill>
                          <a:srgbClr val="000000"/>
                        </a:solidFill>
                        <a:effectLst/>
                        <a:latin typeface="Calibri" panose="020F0502020204030204" pitchFamily="34" charset="0"/>
                        <a:ea typeface="Calibri" panose="020F0502020204030204" pitchFamily="34" charset="0"/>
                      </a:endParaRPr>
                    </a:p>
                    <a:p>
                      <a:pPr marL="0" marR="0" algn="l">
                        <a:spcBef>
                          <a:spcPts val="0"/>
                        </a:spcBef>
                        <a:spcAft>
                          <a:spcPts val="0"/>
                        </a:spcAft>
                      </a:pPr>
                      <a:r>
                        <a:rPr lang="en-US" sz="1400" dirty="0">
                          <a:solidFill>
                            <a:srgbClr val="000000"/>
                          </a:solidFill>
                          <a:effectLst/>
                          <a:latin typeface="Arial" panose="020B060402020202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endParaRPr>
                    </a:p>
                  </a:txBody>
                  <a:tcPr marL="114300" marR="114300" marT="0" marB="0">
                    <a:lnL>
                      <a:noFill/>
                    </a:lnL>
                    <a:lnR>
                      <a:noFill/>
                    </a:lnR>
                    <a:lnT>
                      <a:noFill/>
                    </a:lnT>
                    <a:lnB>
                      <a:noFill/>
                    </a:lnB>
                  </a:tcPr>
                </a:tc>
                <a:extLst>
                  <a:ext uri="{0D108BD9-81ED-4DB2-BD59-A6C34878D82A}">
                    <a16:rowId xmlns:a16="http://schemas.microsoft.com/office/drawing/2014/main" val="1140007175"/>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5367885"/>
              </p:ext>
            </p:extLst>
          </p:nvPr>
        </p:nvGraphicFramePr>
        <p:xfrm>
          <a:off x="628650" y="641904"/>
          <a:ext cx="7886700" cy="1109472"/>
        </p:xfrm>
        <a:graphic>
          <a:graphicData uri="http://schemas.openxmlformats.org/drawingml/2006/table">
            <a:tbl>
              <a:tblPr/>
              <a:tblGrid>
                <a:gridCol w="7886700">
                  <a:extLst>
                    <a:ext uri="{9D8B030D-6E8A-4147-A177-3AD203B41FA5}">
                      <a16:colId xmlns:a16="http://schemas.microsoft.com/office/drawing/2014/main" val="538387407"/>
                    </a:ext>
                  </a:extLst>
                </a:gridCol>
              </a:tblGrid>
              <a:tr h="0">
                <a:tc>
                  <a:txBody>
                    <a:bodyPr/>
                    <a:lstStyle/>
                    <a:p>
                      <a:pPr marL="0" marR="0" algn="l">
                        <a:spcBef>
                          <a:spcPts val="0"/>
                        </a:spcBef>
                        <a:spcAft>
                          <a:spcPts val="0"/>
                        </a:spcAft>
                      </a:pPr>
                      <a:r>
                        <a:rPr lang="en-US" sz="1400" b="1" dirty="0">
                          <a:solidFill>
                            <a:srgbClr val="0070C0"/>
                          </a:solidFill>
                          <a:effectLst/>
                          <a:latin typeface="Arial" panose="020B0604020202020204" pitchFamily="34" charset="0"/>
                          <a:ea typeface="Calibri" panose="020F0502020204030204" pitchFamily="34" charset="0"/>
                        </a:rPr>
                        <a:t>Did you know: </a:t>
                      </a:r>
                      <a:r>
                        <a:rPr lang="en-US" sz="1400" dirty="0">
                          <a:effectLst/>
                          <a:latin typeface="Arial" panose="020B0604020202020204" pitchFamily="34" charset="0"/>
                          <a:ea typeface="Calibri" panose="020F0502020204030204" pitchFamily="34" charset="0"/>
                        </a:rPr>
                        <a:t>There is d</a:t>
                      </a:r>
                      <a:r>
                        <a:rPr lang="en-US" sz="1400" dirty="0">
                          <a:solidFill>
                            <a:srgbClr val="1D1C1D"/>
                          </a:solidFill>
                          <a:effectLst/>
                          <a:latin typeface="Arial" panose="020B0604020202020204" pitchFamily="34" charset="0"/>
                          <a:ea typeface="Calibri" panose="020F0502020204030204" pitchFamily="34" charset="0"/>
                        </a:rPr>
                        <a:t>etailed information about how earn codes are configured in UCPath</a:t>
                      </a:r>
                      <a:endParaRPr lang="en-US" sz="1400" dirty="0">
                        <a:effectLst/>
                        <a:latin typeface="Calibri" panose="020F0502020204030204" pitchFamily="34" charset="0"/>
                        <a:ea typeface="Calibri" panose="020F0502020204030204" pitchFamily="34" charset="0"/>
                      </a:endParaRPr>
                    </a:p>
                    <a:p>
                      <a:pPr marL="342900" marR="0" lvl="0" indent="-342900" algn="l">
                        <a:lnSpc>
                          <a:spcPct val="105000"/>
                        </a:lnSpc>
                        <a:spcBef>
                          <a:spcPts val="0"/>
                        </a:spcBef>
                        <a:spcAft>
                          <a:spcPts val="0"/>
                        </a:spcAft>
                        <a:buFont typeface="Symbol" panose="05050102010706020507" pitchFamily="18" charset="2"/>
                        <a:buChar char=""/>
                      </a:pPr>
                      <a:r>
                        <a:rPr lang="en-US" sz="1400" dirty="0">
                          <a:solidFill>
                            <a:srgbClr val="1D1C1D"/>
                          </a:solidFill>
                          <a:effectLst/>
                          <a:latin typeface="Arial" panose="020B0604020202020204" pitchFamily="34" charset="0"/>
                          <a:ea typeface="Times New Roman" panose="02020603050405020304" pitchFamily="18" charset="0"/>
                        </a:rPr>
                        <a:t>UCPath updates the file regularly with all earn codes and their attributes including status, allowable employee types, subject to FICA, etc.</a:t>
                      </a:r>
                      <a:endParaRPr lang="en-US" sz="1400" dirty="0">
                        <a:solidFill>
                          <a:srgbClr val="1D1C1D"/>
                        </a:solidFill>
                        <a:effectLst/>
                        <a:latin typeface="Calibri" panose="020F0502020204030204" pitchFamily="34" charset="0"/>
                        <a:ea typeface="Calibri" panose="020F0502020204030204" pitchFamily="34" charset="0"/>
                      </a:endParaRPr>
                    </a:p>
                    <a:p>
                      <a:pPr marL="342900" marR="0" lvl="0" indent="-342900" algn="l">
                        <a:lnSpc>
                          <a:spcPct val="105000"/>
                        </a:lnSpc>
                        <a:spcBef>
                          <a:spcPts val="0"/>
                        </a:spcBef>
                        <a:spcAft>
                          <a:spcPts val="0"/>
                        </a:spcAft>
                        <a:buFont typeface="Symbol" panose="05050102010706020507" pitchFamily="18" charset="2"/>
                        <a:buChar char=""/>
                      </a:pPr>
                      <a:r>
                        <a:rPr lang="en-US" sz="1400" dirty="0">
                          <a:solidFill>
                            <a:srgbClr val="1D1C1D"/>
                          </a:solidFill>
                          <a:effectLst/>
                          <a:latin typeface="Arial" panose="020B0604020202020204" pitchFamily="34" charset="0"/>
                          <a:ea typeface="Times New Roman" panose="02020603050405020304" pitchFamily="18" charset="0"/>
                        </a:rPr>
                        <a:t>Navigate to </a:t>
                      </a:r>
                      <a:r>
                        <a:rPr lang="en-US" sz="1400" u="sng" dirty="0">
                          <a:solidFill>
                            <a:srgbClr val="1D1C1D"/>
                          </a:solidFill>
                          <a:effectLst/>
                          <a:latin typeface="Arial" panose="020B0604020202020204" pitchFamily="34" charset="0"/>
                          <a:ea typeface="Times New Roman" panose="02020603050405020304" pitchFamily="18" charset="0"/>
                          <a:hlinkClick r:id="rId3"/>
                        </a:rPr>
                        <a:t>UCPath</a:t>
                      </a:r>
                      <a:r>
                        <a:rPr lang="en-US" sz="1400" dirty="0">
                          <a:solidFill>
                            <a:srgbClr val="1D1C1D"/>
                          </a:solidFill>
                          <a:effectLst/>
                          <a:latin typeface="Arial" panose="020B0604020202020204" pitchFamily="34" charset="0"/>
                          <a:ea typeface="Times New Roman" panose="02020603050405020304" pitchFamily="18" charset="0"/>
                        </a:rPr>
                        <a:t> &gt; </a:t>
                      </a:r>
                      <a:r>
                        <a:rPr lang="en-US" sz="1400" dirty="0" err="1">
                          <a:solidFill>
                            <a:srgbClr val="1D1C1D"/>
                          </a:solidFill>
                          <a:effectLst/>
                          <a:latin typeface="Arial" panose="020B0604020202020204" pitchFamily="34" charset="0"/>
                          <a:ea typeface="Times New Roman" panose="02020603050405020304" pitchFamily="18" charset="0"/>
                        </a:rPr>
                        <a:t>Quicklinks</a:t>
                      </a:r>
                      <a:r>
                        <a:rPr lang="en-US" sz="1400" dirty="0">
                          <a:solidFill>
                            <a:srgbClr val="1D1C1D"/>
                          </a:solidFill>
                          <a:effectLst/>
                          <a:latin typeface="Arial" panose="020B0604020202020204" pitchFamily="34" charset="0"/>
                          <a:ea typeface="Times New Roman" panose="02020603050405020304" pitchFamily="18" charset="0"/>
                        </a:rPr>
                        <a:t> &gt; Payroll Resources &gt; Payroll Configuration Codes &gt; Earn Codes</a:t>
                      </a:r>
                      <a:endParaRPr lang="en-US" sz="1400" dirty="0">
                        <a:solidFill>
                          <a:srgbClr val="1D1C1D"/>
                        </a:solidFill>
                        <a:effectLst/>
                        <a:latin typeface="Calibri" panose="020F0502020204030204" pitchFamily="34" charset="0"/>
                        <a:ea typeface="Calibri" panose="020F0502020204030204" pitchFamily="34" charset="0"/>
                      </a:endParaRPr>
                    </a:p>
                  </a:txBody>
                  <a:tcPr marL="114300" marR="114300" marT="0" marB="0">
                    <a:lnL>
                      <a:noFill/>
                    </a:lnL>
                    <a:lnR>
                      <a:noFill/>
                    </a:lnR>
                    <a:lnT>
                      <a:noFill/>
                    </a:lnT>
                    <a:lnB>
                      <a:noFill/>
                    </a:lnB>
                  </a:tcPr>
                </a:tc>
                <a:extLst>
                  <a:ext uri="{0D108BD9-81ED-4DB2-BD59-A6C34878D82A}">
                    <a16:rowId xmlns:a16="http://schemas.microsoft.com/office/drawing/2014/main" val="2712600890"/>
                  </a:ext>
                </a:extLst>
              </a:tr>
            </a:tbl>
          </a:graphicData>
        </a:graphic>
      </p:graphicFrame>
    </p:spTree>
    <p:custDataLst>
      <p:tags r:id="rId1"/>
    </p:custDataLst>
    <p:extLst>
      <p:ext uri="{BB962C8B-B14F-4D97-AF65-F5344CB8AC3E}">
        <p14:creationId xmlns:p14="http://schemas.microsoft.com/office/powerpoint/2010/main" val="2175891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142" y="1226131"/>
            <a:ext cx="6406817" cy="4271211"/>
          </a:xfrm>
          <a:prstGeom prst="rect">
            <a:avLst/>
          </a:prstGeom>
        </p:spPr>
      </p:pic>
      <p:pic>
        <p:nvPicPr>
          <p:cNvPr id="5" name="Picture 4" descr="Illustration gratuite: Point D'Exclamation, Question - Image gratuite sur Pixabay - 5077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9756" y="1378705"/>
            <a:ext cx="1756405" cy="1983031"/>
          </a:xfrm>
          <a:prstGeom prst="rect">
            <a:avLst/>
          </a:prstGeom>
        </p:spPr>
      </p:pic>
    </p:spTree>
    <p:custDataLst>
      <p:tags r:id="rId1"/>
    </p:custDataLst>
    <p:extLst>
      <p:ext uri="{BB962C8B-B14F-4D97-AF65-F5344CB8AC3E}">
        <p14:creationId xmlns:p14="http://schemas.microsoft.com/office/powerpoint/2010/main" val="336018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Announcements I</a:t>
            </a:r>
          </a:p>
        </p:txBody>
      </p:sp>
      <p:sp>
        <p:nvSpPr>
          <p:cNvPr id="3" name="Content Placeholder 2"/>
          <p:cNvSpPr>
            <a:spLocks noGrp="1"/>
          </p:cNvSpPr>
          <p:nvPr>
            <p:ph idx="1"/>
          </p:nvPr>
        </p:nvSpPr>
        <p:spPr>
          <a:xfrm>
            <a:off x="229086" y="1056285"/>
            <a:ext cx="8511157" cy="5042042"/>
          </a:xfrm>
        </p:spPr>
        <p:txBody>
          <a:bodyPr>
            <a:normAutofit/>
          </a:bodyPr>
          <a:lstStyle/>
          <a:p>
            <a:r>
              <a:rPr lang="en-US" sz="2600" b="1" dirty="0">
                <a:solidFill>
                  <a:schemeClr val="accent4"/>
                </a:solidFill>
              </a:rPr>
              <a:t>Upcoming Deadlines  </a:t>
            </a:r>
            <a:endParaRPr lang="en-US" sz="2600" dirty="0"/>
          </a:p>
          <a:p>
            <a:pPr marL="342900" indent="-342900">
              <a:buFont typeface="Arial" panose="020B0604020202020204" pitchFamily="34" charset="0"/>
              <a:buChar char="•"/>
            </a:pPr>
            <a:r>
              <a:rPr lang="en-US" b="1" i="1" dirty="0"/>
              <a:t>NEXT BW Transaction </a:t>
            </a:r>
            <a:r>
              <a:rPr lang="en-US" i="1" dirty="0"/>
              <a:t>deadline:</a:t>
            </a:r>
            <a:r>
              <a:rPr lang="en-US" b="1" i="1" dirty="0"/>
              <a:t> </a:t>
            </a:r>
            <a:r>
              <a:rPr lang="en-US" b="1" i="1" dirty="0">
                <a:solidFill>
                  <a:srgbClr val="00B050"/>
                </a:solidFill>
              </a:rPr>
              <a:t>Thursday March 3/31 </a:t>
            </a:r>
            <a:r>
              <a:rPr lang="en-US" b="1" i="1" dirty="0"/>
              <a:t>at 3pm </a:t>
            </a:r>
            <a:r>
              <a:rPr lang="en-US" i="1" dirty="0"/>
              <a:t>(for templates, extended absences, etc.)</a:t>
            </a:r>
          </a:p>
          <a:p>
            <a:pPr lvl="1" indent="0">
              <a:buNone/>
            </a:pPr>
            <a:endParaRPr lang="en-US" sz="500" i="1" dirty="0"/>
          </a:p>
          <a:p>
            <a:pPr marL="1028683" lvl="1" indent="-342900">
              <a:buFont typeface="Courier New" panose="02070309020205020404" pitchFamily="49" charset="0"/>
              <a:buChar char="o"/>
            </a:pPr>
            <a:r>
              <a:rPr lang="en-US" i="1" dirty="0"/>
              <a:t>BW </a:t>
            </a:r>
            <a:r>
              <a:rPr lang="en-US" b="1" i="1" dirty="0">
                <a:solidFill>
                  <a:srgbClr val="7030A0"/>
                </a:solidFill>
              </a:rPr>
              <a:t>PayPath</a:t>
            </a:r>
            <a:r>
              <a:rPr lang="en-US" i="1" dirty="0"/>
              <a:t> deadline: </a:t>
            </a:r>
            <a:r>
              <a:rPr lang="en-US" b="1" i="1" u="sng" dirty="0"/>
              <a:t>Today 3/22</a:t>
            </a:r>
            <a:r>
              <a:rPr lang="en-US" b="1" i="1" dirty="0">
                <a:solidFill>
                  <a:srgbClr val="0064A4"/>
                </a:solidFill>
              </a:rPr>
              <a:t> </a:t>
            </a:r>
            <a:r>
              <a:rPr lang="en-US" i="1" dirty="0">
                <a:solidFill>
                  <a:srgbClr val="0064A4"/>
                </a:solidFill>
              </a:rPr>
              <a:t>(</a:t>
            </a:r>
            <a:r>
              <a:rPr lang="en-US" b="1" i="1" dirty="0">
                <a:solidFill>
                  <a:srgbClr val="0064A4"/>
                </a:solidFill>
              </a:rPr>
              <a:t>5pm)</a:t>
            </a:r>
            <a:r>
              <a:rPr lang="en-US" i="1" dirty="0">
                <a:solidFill>
                  <a:srgbClr val="0064A4"/>
                </a:solidFill>
              </a:rPr>
              <a:t> – blackout through Friday </a:t>
            </a:r>
            <a:r>
              <a:rPr lang="en-US" b="1" i="1" dirty="0">
                <a:solidFill>
                  <a:srgbClr val="0064A4"/>
                </a:solidFill>
              </a:rPr>
              <a:t>3/25 @ 6am</a:t>
            </a:r>
          </a:p>
          <a:p>
            <a:pPr marL="1028683" lvl="1" indent="-342900"/>
            <a:endParaRPr lang="en-US" b="1" i="1" dirty="0"/>
          </a:p>
          <a:p>
            <a:pPr marL="342900" indent="-342900">
              <a:buFont typeface="Arial" panose="020B0604020202020204" pitchFamily="34" charset="0"/>
              <a:buChar char="•"/>
            </a:pPr>
            <a:r>
              <a:rPr lang="en-US" b="1" i="1" dirty="0"/>
              <a:t>NEXT</a:t>
            </a:r>
            <a:r>
              <a:rPr lang="en-US" b="1" dirty="0"/>
              <a:t> MO Transaction </a:t>
            </a:r>
            <a:r>
              <a:rPr lang="en-US" dirty="0"/>
              <a:t>deadline: </a:t>
            </a:r>
            <a:r>
              <a:rPr lang="en-US" b="1" dirty="0">
                <a:solidFill>
                  <a:srgbClr val="00B050"/>
                </a:solidFill>
              </a:rPr>
              <a:t>Wednesday April 18 </a:t>
            </a:r>
            <a:r>
              <a:rPr lang="en-US" b="1" i="1" dirty="0">
                <a:solidFill>
                  <a:srgbClr val="0064A4"/>
                </a:solidFill>
              </a:rPr>
              <a:t>at 3pm </a:t>
            </a:r>
            <a:r>
              <a:rPr lang="en-US" b="1" i="1" dirty="0"/>
              <a:t>(</a:t>
            </a:r>
            <a:r>
              <a:rPr lang="en-US" i="1" dirty="0"/>
              <a:t>for templates, extended absences leaves, etc.) </a:t>
            </a:r>
          </a:p>
          <a:p>
            <a:pPr marL="342900" indent="-342900">
              <a:buFont typeface="Arial" panose="020B0604020202020204" pitchFamily="34" charset="0"/>
              <a:buChar char="•"/>
            </a:pPr>
            <a:endParaRPr lang="en-US" i="1" dirty="0"/>
          </a:p>
          <a:p>
            <a:pPr marL="1028683" lvl="1" indent="-342900">
              <a:buFont typeface="Courier New" panose="02070309020205020404" pitchFamily="49" charset="0"/>
              <a:buChar char="o"/>
            </a:pPr>
            <a:r>
              <a:rPr lang="en-US" i="1" dirty="0"/>
              <a:t>MO </a:t>
            </a:r>
            <a:r>
              <a:rPr lang="en-US" b="1" i="1" dirty="0">
                <a:solidFill>
                  <a:srgbClr val="7030A0"/>
                </a:solidFill>
              </a:rPr>
              <a:t>PayPath</a:t>
            </a:r>
            <a:r>
              <a:rPr lang="en-US" b="1" i="1" dirty="0"/>
              <a:t> </a:t>
            </a:r>
            <a:r>
              <a:rPr lang="en-US" i="1" dirty="0"/>
              <a:t>deadline: </a:t>
            </a:r>
            <a:r>
              <a:rPr lang="en-US" b="1" i="1" u="sng" dirty="0"/>
              <a:t>Wednesday </a:t>
            </a:r>
            <a:r>
              <a:rPr lang="en-US" sz="2100" b="1" i="1" u="sng" dirty="0"/>
              <a:t>3/</a:t>
            </a:r>
            <a:r>
              <a:rPr lang="en-US" b="1" i="1" u="sng" dirty="0"/>
              <a:t>23 </a:t>
            </a:r>
            <a:r>
              <a:rPr lang="en-US" b="1" i="1" dirty="0">
                <a:solidFill>
                  <a:srgbClr val="0064A4"/>
                </a:solidFill>
              </a:rPr>
              <a:t>(5pm) </a:t>
            </a:r>
            <a:r>
              <a:rPr lang="en-US" i="1" dirty="0">
                <a:solidFill>
                  <a:srgbClr val="0064A4"/>
                </a:solidFill>
              </a:rPr>
              <a:t>- blackout until Tuesday</a:t>
            </a:r>
            <a:r>
              <a:rPr lang="en-US" b="1" i="1" dirty="0">
                <a:solidFill>
                  <a:srgbClr val="0064A4"/>
                </a:solidFill>
              </a:rPr>
              <a:t> 3/29 @ 6am</a:t>
            </a:r>
            <a:endParaRPr lang="en-US" b="1" dirty="0"/>
          </a:p>
          <a:p>
            <a:pPr marL="1028683" lvl="1" indent="-342900"/>
            <a:endParaRPr lang="en-US" i="1" dirty="0"/>
          </a:p>
          <a:p>
            <a:pPr marL="1028683" lvl="1" indent="-342900"/>
            <a:endParaRPr lang="en-US" i="1" dirty="0"/>
          </a:p>
        </p:txBody>
      </p:sp>
      <p:sp>
        <p:nvSpPr>
          <p:cNvPr id="4" name="Slide Number Placeholder 3"/>
          <p:cNvSpPr>
            <a:spLocks noGrp="1"/>
          </p:cNvSpPr>
          <p:nvPr>
            <p:ph type="sldNum" sz="quarter" idx="4"/>
          </p:nvPr>
        </p:nvSpPr>
        <p:spPr/>
        <p:txBody>
          <a:bodyPr/>
          <a:lstStyle/>
          <a:p>
            <a:pPr>
              <a:defRPr/>
            </a:pPr>
            <a:fld id="{3C842EA4-F715-4656-A625-1238D78B36EB}" type="slidenum">
              <a:rPr lang="en-US">
                <a:solidFill>
                  <a:prstClr val="black">
                    <a:tint val="75000"/>
                  </a:prstClr>
                </a:solidFill>
                <a:latin typeface="Arial" panose="020B0604020202020204"/>
              </a:rPr>
              <a:pPr>
                <a:defRPr/>
              </a:pPr>
              <a:t>2</a:t>
            </a:fld>
            <a:endParaRPr lang="en-US">
              <a:solidFill>
                <a:prstClr val="black">
                  <a:tint val="75000"/>
                </a:prstClr>
              </a:solidFill>
              <a:latin typeface="Arial" panose="020B0604020202020204"/>
            </a:endParaRPr>
          </a:p>
        </p:txBody>
      </p:sp>
    </p:spTree>
    <p:custDataLst>
      <p:tags r:id="rId1"/>
    </p:custDataLst>
    <p:extLst>
      <p:ext uri="{BB962C8B-B14F-4D97-AF65-F5344CB8AC3E}">
        <p14:creationId xmlns:p14="http://schemas.microsoft.com/office/powerpoint/2010/main" val="89378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E445-5B4C-4227-86A5-C06BA49EA49E}"/>
              </a:ext>
            </a:extLst>
          </p:cNvPr>
          <p:cNvSpPr>
            <a:spLocks noGrp="1"/>
          </p:cNvSpPr>
          <p:nvPr>
            <p:ph type="title"/>
          </p:nvPr>
        </p:nvSpPr>
        <p:spPr/>
        <p:txBody>
          <a:bodyPr/>
          <a:lstStyle/>
          <a:p>
            <a:r>
              <a:rPr lang="en-US" dirty="0"/>
              <a:t>Quick Announcement II</a:t>
            </a:r>
          </a:p>
        </p:txBody>
      </p:sp>
      <p:sp>
        <p:nvSpPr>
          <p:cNvPr id="3" name="Content Placeholder 2">
            <a:extLst>
              <a:ext uri="{FF2B5EF4-FFF2-40B4-BE49-F238E27FC236}">
                <a16:creationId xmlns:a16="http://schemas.microsoft.com/office/drawing/2014/main" id="{FB2B827D-B7C6-472B-9F1C-329825082136}"/>
              </a:ext>
            </a:extLst>
          </p:cNvPr>
          <p:cNvSpPr>
            <a:spLocks noGrp="1"/>
          </p:cNvSpPr>
          <p:nvPr>
            <p:ph idx="1"/>
          </p:nvPr>
        </p:nvSpPr>
        <p:spPr/>
        <p:txBody>
          <a:bodyPr>
            <a:normAutofit/>
          </a:bodyPr>
          <a:lstStyle/>
          <a:p>
            <a:r>
              <a:rPr lang="en-US" sz="2800" b="1" dirty="0">
                <a:solidFill>
                  <a:schemeClr val="accent4"/>
                </a:solidFill>
              </a:rPr>
              <a:t>Expected Job End Date of 3/31</a:t>
            </a:r>
          </a:p>
          <a:p>
            <a:endParaRPr lang="en-US" sz="1050" b="1" dirty="0">
              <a:solidFill>
                <a:schemeClr val="accent4"/>
              </a:solidFill>
            </a:endParaRPr>
          </a:p>
          <a:p>
            <a:pPr marL="342900" indent="-342900">
              <a:buFont typeface="Arial" panose="020B0604020202020204" pitchFamily="34" charset="0"/>
              <a:buChar char="•"/>
            </a:pPr>
            <a:r>
              <a:rPr lang="en-US" dirty="0"/>
              <a:t>Please monitor employees with end dates of 3/31.</a:t>
            </a:r>
          </a:p>
          <a:p>
            <a:pPr marL="342900" indent="-342900">
              <a:buFont typeface="Arial" panose="020B0604020202020204" pitchFamily="34" charset="0"/>
              <a:buChar char="•"/>
            </a:pPr>
            <a:r>
              <a:rPr lang="en-US" dirty="0"/>
              <a:t>Terminate or Extend as needed</a:t>
            </a:r>
          </a:p>
          <a:p>
            <a:pPr marL="342900" indent="-342900">
              <a:buFont typeface="Arial" panose="020B0604020202020204" pitchFamily="34" charset="0"/>
              <a:buChar char="•"/>
            </a:pPr>
            <a:r>
              <a:rPr lang="en-US" dirty="0"/>
              <a:t>850+ UCI employees with end dates of 3/31.</a:t>
            </a:r>
          </a:p>
          <a:p>
            <a:pPr marL="1028683" lvl="1" indent="-342900"/>
            <a:r>
              <a:rPr lang="en-US" dirty="0"/>
              <a:t>750 are Students</a:t>
            </a:r>
          </a:p>
          <a:p>
            <a:pPr marL="342900" lvl="1" indent="-342900">
              <a:spcBef>
                <a:spcPts val="1000"/>
              </a:spcBef>
            </a:pPr>
            <a:r>
              <a:rPr lang="en-US" sz="2400" dirty="0"/>
              <a:t>If an employee is auto-terminated and not reinstated in time, they may lose their UCI Net ID &amp; access and benefits.</a:t>
            </a:r>
          </a:p>
          <a:p>
            <a:pPr marL="0" lvl="1" indent="0">
              <a:spcBef>
                <a:spcPts val="1000"/>
              </a:spcBef>
              <a:buNone/>
            </a:pPr>
            <a:endParaRPr lang="en-US" sz="2800" b="1" dirty="0">
              <a:solidFill>
                <a:schemeClr val="accent4"/>
              </a:solidFill>
            </a:endParaRPr>
          </a:p>
          <a:p>
            <a:pPr marL="457200" indent="-457200">
              <a:buFont typeface="Arial" panose="020B0604020202020204" pitchFamily="34" charset="0"/>
              <a:buChar char="•"/>
            </a:pPr>
            <a:endParaRPr lang="en-US" sz="2800" b="1" dirty="0">
              <a:solidFill>
                <a:schemeClr val="accent4"/>
              </a:solidFill>
            </a:endParaRPr>
          </a:p>
        </p:txBody>
      </p:sp>
      <p:sp>
        <p:nvSpPr>
          <p:cNvPr id="4" name="Slide Number Placeholder 3">
            <a:extLst>
              <a:ext uri="{FF2B5EF4-FFF2-40B4-BE49-F238E27FC236}">
                <a16:creationId xmlns:a16="http://schemas.microsoft.com/office/drawing/2014/main" id="{D7453D90-DAAE-422A-80FB-8D1D3311D777}"/>
              </a:ext>
            </a:extLst>
          </p:cNvPr>
          <p:cNvSpPr>
            <a:spLocks noGrp="1"/>
          </p:cNvSpPr>
          <p:nvPr>
            <p:ph type="sldNum" sz="quarter" idx="4"/>
          </p:nvPr>
        </p:nvSpPr>
        <p:spPr/>
        <p:txBody>
          <a:bodyPr/>
          <a:lstStyle/>
          <a:p>
            <a:fld id="{3C842EA4-F715-4656-A625-1238D78B36EB}" type="slidenum">
              <a:rPr lang="en-US" smtClean="0"/>
              <a:t>3</a:t>
            </a:fld>
            <a:endParaRPr lang="en-US"/>
          </a:p>
        </p:txBody>
      </p:sp>
    </p:spTree>
    <p:custDataLst>
      <p:tags r:id="rId1"/>
    </p:custDataLst>
    <p:extLst>
      <p:ext uri="{BB962C8B-B14F-4D97-AF65-F5344CB8AC3E}">
        <p14:creationId xmlns:p14="http://schemas.microsoft.com/office/powerpoint/2010/main" val="66622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Announcements III</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endParaRPr lang="en-US" dirty="0"/>
          </a:p>
          <a:p>
            <a:endParaRPr lang="en-US" b="1" dirty="0"/>
          </a:p>
        </p:txBody>
      </p:sp>
      <p:sp>
        <p:nvSpPr>
          <p:cNvPr id="4" name="Slide Number Placeholder 3"/>
          <p:cNvSpPr>
            <a:spLocks noGrp="1"/>
          </p:cNvSpPr>
          <p:nvPr>
            <p:ph type="sldNum" sz="quarter" idx="4"/>
          </p:nvPr>
        </p:nvSpPr>
        <p:spPr/>
        <p:txBody>
          <a:bodyPr/>
          <a:lstStyle/>
          <a:p>
            <a:fld id="{3C842EA4-F715-4656-A625-1238D78B36EB}" type="slidenum">
              <a:rPr lang="en-US" smtClean="0"/>
              <a:t>4</a:t>
            </a:fld>
            <a:endParaRPr lang="en-US"/>
          </a:p>
        </p:txBody>
      </p:sp>
      <p:sp>
        <p:nvSpPr>
          <p:cNvPr id="5" name="TextBox 4">
            <a:extLst>
              <a:ext uri="{FF2B5EF4-FFF2-40B4-BE49-F238E27FC236}">
                <a16:creationId xmlns:a16="http://schemas.microsoft.com/office/drawing/2014/main" id="{428AAF38-7935-41AA-B045-02A30F9D6CD0}"/>
              </a:ext>
            </a:extLst>
          </p:cNvPr>
          <p:cNvSpPr txBox="1"/>
          <p:nvPr/>
        </p:nvSpPr>
        <p:spPr>
          <a:xfrm>
            <a:off x="205598" y="1184564"/>
            <a:ext cx="8662344" cy="4542782"/>
          </a:xfrm>
          <a:prstGeom prst="rect">
            <a:avLst/>
          </a:prstGeom>
          <a:noFill/>
        </p:spPr>
        <p:txBody>
          <a:bodyPr wrap="square" rtlCol="0">
            <a:spAutoFit/>
          </a:bodyPr>
          <a:lstStyle/>
          <a:p>
            <a:pPr defTabSz="914377">
              <a:lnSpc>
                <a:spcPct val="90000"/>
              </a:lnSpc>
              <a:spcBef>
                <a:spcPts val="1000"/>
              </a:spcBef>
            </a:pPr>
            <a:r>
              <a:rPr lang="en-US" sz="2800" b="1" dirty="0">
                <a:solidFill>
                  <a:schemeClr val="accent4"/>
                </a:solidFill>
              </a:rPr>
              <a:t>Extended Absence Support</a:t>
            </a:r>
          </a:p>
          <a:p>
            <a:endParaRPr lang="en-US" sz="2400" dirty="0"/>
          </a:p>
          <a:p>
            <a:pPr marL="342900" indent="-342900">
              <a:buFont typeface="Arial" panose="020B0604020202020204" pitchFamily="34" charset="0"/>
              <a:buChar char="•"/>
            </a:pPr>
            <a:r>
              <a:rPr lang="en-US" sz="2400" dirty="0"/>
              <a:t>Tuesdays &amp; Thursdays 10-12pm in the Drop-in Support Center (Charlene Dodd &amp; Melissa Moffat)</a:t>
            </a:r>
          </a:p>
          <a:p>
            <a:pPr marL="342900" indent="-342900">
              <a:buFont typeface="Arial" panose="020B0604020202020204" pitchFamily="34" charset="0"/>
              <a:buChar char="•"/>
            </a:pPr>
            <a:endParaRPr lang="en-US" sz="2400" dirty="0"/>
          </a:p>
          <a:p>
            <a:r>
              <a:rPr lang="en-US" sz="2400" dirty="0"/>
              <a:t>Vacation Accrual Issues</a:t>
            </a:r>
          </a:p>
          <a:p>
            <a:pPr marL="285750" indent="-285750">
              <a:buFont typeface="Arial" panose="020B0604020202020204" pitchFamily="34" charset="0"/>
              <a:buChar char="•"/>
            </a:pPr>
            <a:r>
              <a:rPr lang="en-US" sz="2400" dirty="0"/>
              <a:t>UCPath has identified an issue with vacation accrual eligibility.  Some employees may show incorrect vacation accruals.  It is not necessary to submit any requests for accrual updates as these will be updated as part of the resolution of this issue.  Current estimated to be fixed end of April </a:t>
            </a:r>
            <a:endParaRPr lang="en-US" dirty="0"/>
          </a:p>
        </p:txBody>
      </p:sp>
    </p:spTree>
    <p:custDataLst>
      <p:tags r:id="rId1"/>
    </p:custDataLst>
    <p:extLst>
      <p:ext uri="{BB962C8B-B14F-4D97-AF65-F5344CB8AC3E}">
        <p14:creationId xmlns:p14="http://schemas.microsoft.com/office/powerpoint/2010/main" val="3991596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Training Tips Meetings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b="1" dirty="0"/>
              <a:t>April 5 </a:t>
            </a:r>
          </a:p>
          <a:p>
            <a:pPr marL="342900" indent="-342900">
              <a:buFont typeface="Arial" panose="020B0604020202020204" pitchFamily="34" charset="0"/>
              <a:buChar char="•"/>
            </a:pPr>
            <a:r>
              <a:rPr lang="en-US" b="1" dirty="0"/>
              <a:t>April 19</a:t>
            </a:r>
          </a:p>
          <a:p>
            <a:pPr marL="342900" indent="-342900">
              <a:buFont typeface="Arial" panose="020B0604020202020204" pitchFamily="34" charset="0"/>
              <a:buChar char="•"/>
            </a:pPr>
            <a:r>
              <a:rPr lang="en-US" b="1" dirty="0"/>
              <a:t>May 3</a:t>
            </a:r>
          </a:p>
          <a:p>
            <a:pPr marL="342900" indent="-342900">
              <a:buFont typeface="Arial" panose="020B0604020202020204" pitchFamily="34" charset="0"/>
              <a:buChar char="•"/>
            </a:pPr>
            <a:r>
              <a:rPr lang="en-US" b="1" dirty="0"/>
              <a:t>May 17</a:t>
            </a:r>
          </a:p>
          <a:p>
            <a:pPr marL="342900" indent="-342900">
              <a:buFont typeface="Arial" panose="020B0604020202020204" pitchFamily="34" charset="0"/>
              <a:buChar char="•"/>
            </a:pPr>
            <a:r>
              <a:rPr lang="en-US" b="1" dirty="0"/>
              <a:t>May 31</a:t>
            </a:r>
          </a:p>
          <a:p>
            <a:pPr marL="342900" indent="-342900">
              <a:buFont typeface="Arial" panose="020B0604020202020204" pitchFamily="34" charset="0"/>
              <a:buChar char="•"/>
            </a:pPr>
            <a:r>
              <a:rPr lang="en-US" b="1" dirty="0"/>
              <a:t>June14</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fld id="{3C842EA4-F715-4656-A625-1238D78B36EB}" type="slidenum">
              <a:rPr lang="en-US" smtClean="0"/>
              <a:t>5</a:t>
            </a:fld>
            <a:endParaRPr lang="en-US"/>
          </a:p>
        </p:txBody>
      </p:sp>
    </p:spTree>
    <p:custDataLst>
      <p:tags r:id="rId1"/>
    </p:custDataLst>
    <p:extLst>
      <p:ext uri="{BB962C8B-B14F-4D97-AF65-F5344CB8AC3E}">
        <p14:creationId xmlns:p14="http://schemas.microsoft.com/office/powerpoint/2010/main" val="2727453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Agenda</a:t>
            </a:r>
          </a:p>
        </p:txBody>
      </p:sp>
      <p:sp>
        <p:nvSpPr>
          <p:cNvPr id="3" name="Content Placeholder 2"/>
          <p:cNvSpPr>
            <a:spLocks noGrp="1"/>
          </p:cNvSpPr>
          <p:nvPr>
            <p:ph idx="1"/>
          </p:nvPr>
        </p:nvSpPr>
        <p:spPr/>
        <p:txBody>
          <a:bodyPr/>
          <a:lstStyle/>
          <a:p>
            <a:endParaRPr lang="en-US" dirty="0"/>
          </a:p>
          <a:p>
            <a:endParaRPr lang="en-US" dirty="0"/>
          </a:p>
        </p:txBody>
      </p:sp>
      <p:pic>
        <p:nvPicPr>
          <p:cNvPr id="13" name="Picture 12" descr="Do You Have an Agend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02140">
            <a:off x="7038363" y="4486728"/>
            <a:ext cx="1727020" cy="1639516"/>
          </a:xfrm>
          <a:prstGeom prst="rect">
            <a:avLst/>
          </a:prstGeom>
        </p:spPr>
      </p:pic>
      <p:sp>
        <p:nvSpPr>
          <p:cNvPr id="4" name="TextBox 3"/>
          <p:cNvSpPr txBox="1"/>
          <p:nvPr/>
        </p:nvSpPr>
        <p:spPr>
          <a:xfrm>
            <a:off x="418275" y="830345"/>
            <a:ext cx="7577888" cy="3539430"/>
          </a:xfrm>
          <a:prstGeom prst="rect">
            <a:avLst/>
          </a:prstGeom>
          <a:noFill/>
        </p:spPr>
        <p:txBody>
          <a:bodyPr wrap="square" rtlCol="0">
            <a:spAutoFit/>
          </a:bodyPr>
          <a:lstStyle/>
          <a:p>
            <a:pPr marL="285750" indent="-285750">
              <a:buFont typeface="Wingdings" panose="05000000000000000000" pitchFamily="2" charset="2"/>
              <a:buChar char="Ø"/>
            </a:pPr>
            <a:endParaRPr lang="en-US" sz="3200" dirty="0"/>
          </a:p>
          <a:p>
            <a:pPr marL="285750" indent="-285750">
              <a:buFont typeface="Wingdings" panose="05000000000000000000" pitchFamily="2" charset="2"/>
              <a:buChar char="Ø"/>
            </a:pPr>
            <a:r>
              <a:rPr lang="en-US" sz="3200" dirty="0"/>
              <a:t> Managing Employee Records</a:t>
            </a:r>
          </a:p>
          <a:p>
            <a:pPr marL="285750" indent="-285750">
              <a:buFont typeface="Wingdings" panose="05000000000000000000" pitchFamily="2" charset="2"/>
              <a:buChar char="Ø"/>
            </a:pPr>
            <a:r>
              <a:rPr lang="en-US" sz="3200" dirty="0"/>
              <a:t> Sample Use Cases for </a:t>
            </a:r>
            <a:r>
              <a:rPr lang="en-US" sz="3200" dirty="0" err="1"/>
              <a:t>Empl</a:t>
            </a:r>
            <a:r>
              <a:rPr lang="en-US" sz="3200" dirty="0"/>
              <a:t> Record Selection</a:t>
            </a:r>
          </a:p>
          <a:p>
            <a:pPr marL="285750" indent="-285750">
              <a:buFont typeface="Wingdings" panose="05000000000000000000" pitchFamily="2" charset="2"/>
              <a:buChar char="Ø"/>
            </a:pPr>
            <a:endParaRPr lang="en-US" sz="3200" dirty="0"/>
          </a:p>
          <a:p>
            <a:pPr marL="285750" indent="-285750">
              <a:buFont typeface="Wingdings" panose="05000000000000000000" pitchFamily="2" charset="2"/>
              <a:buChar char="Ø"/>
            </a:pPr>
            <a:endParaRPr lang="en-US" sz="3200" dirty="0"/>
          </a:p>
          <a:p>
            <a:pPr marL="285750" indent="-285750">
              <a:buFont typeface="Wingdings" panose="05000000000000000000" pitchFamily="2" charset="2"/>
              <a:buChar char="Ø"/>
            </a:pPr>
            <a:endParaRPr lang="en-US" sz="3200" dirty="0"/>
          </a:p>
        </p:txBody>
      </p:sp>
    </p:spTree>
    <p:custDataLst>
      <p:tags r:id="rId1"/>
    </p:custDataLst>
    <p:extLst>
      <p:ext uri="{BB962C8B-B14F-4D97-AF65-F5344CB8AC3E}">
        <p14:creationId xmlns:p14="http://schemas.microsoft.com/office/powerpoint/2010/main" val="190295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C842EA4-F715-4656-A625-1238D78B36EB}" type="slidenum">
              <a:rPr lang="en-US" smtClean="0"/>
              <a:t>7</a:t>
            </a:fld>
            <a:endParaRPr lang="en-US"/>
          </a:p>
        </p:txBody>
      </p:sp>
      <p:sp>
        <p:nvSpPr>
          <p:cNvPr id="6" name="Rectangle 5"/>
          <p:cNvSpPr/>
          <p:nvPr/>
        </p:nvSpPr>
        <p:spPr>
          <a:xfrm>
            <a:off x="37554" y="55425"/>
            <a:ext cx="4586118" cy="6382052"/>
          </a:xfrm>
          <a:prstGeom prst="rect">
            <a:avLst/>
          </a:prstGeom>
          <a:solidFill>
            <a:srgbClr val="0064A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Managing Employee Records</a:t>
            </a:r>
          </a:p>
        </p:txBody>
      </p:sp>
      <p:pic>
        <p:nvPicPr>
          <p:cNvPr id="7" name="Picture 6" descr="A picture containing circle&#10;&#10;Description automatically generated">
            <a:extLst>
              <a:ext uri="{FF2B5EF4-FFF2-40B4-BE49-F238E27FC236}">
                <a16:creationId xmlns:a16="http://schemas.microsoft.com/office/drawing/2014/main" id="{0BEFB0BD-F060-4777-B560-FB95613254B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4685730" y="1717742"/>
            <a:ext cx="4420716" cy="2883076"/>
          </a:xfrm>
          <a:prstGeom prst="rect">
            <a:avLst/>
          </a:prstGeom>
        </p:spPr>
      </p:pic>
    </p:spTree>
    <p:custDataLst>
      <p:tags r:id="rId1"/>
    </p:custDataLst>
    <p:extLst>
      <p:ext uri="{BB962C8B-B14F-4D97-AF65-F5344CB8AC3E}">
        <p14:creationId xmlns:p14="http://schemas.microsoft.com/office/powerpoint/2010/main" val="1564207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5FA59C-8DEA-4C65-8AB1-D966539CDDA2}"/>
              </a:ext>
            </a:extLst>
          </p:cNvPr>
          <p:cNvSpPr>
            <a:spLocks noGrp="1"/>
          </p:cNvSpPr>
          <p:nvPr>
            <p:ph type="title"/>
          </p:nvPr>
        </p:nvSpPr>
        <p:spPr/>
        <p:txBody>
          <a:bodyPr/>
          <a:lstStyle/>
          <a:p>
            <a:r>
              <a:rPr lang="en-US" dirty="0"/>
              <a:t>When to Create New Employee Record</a:t>
            </a:r>
          </a:p>
        </p:txBody>
      </p:sp>
      <p:sp>
        <p:nvSpPr>
          <p:cNvPr id="2" name="Slide Number Placeholder 1">
            <a:extLst>
              <a:ext uri="{FF2B5EF4-FFF2-40B4-BE49-F238E27FC236}">
                <a16:creationId xmlns:a16="http://schemas.microsoft.com/office/drawing/2014/main" id="{FAE5BE18-BE80-46FE-AB5C-9014D34A4A8C}"/>
              </a:ext>
            </a:extLst>
          </p:cNvPr>
          <p:cNvSpPr>
            <a:spLocks noGrp="1"/>
          </p:cNvSpPr>
          <p:nvPr>
            <p:ph type="sldNum" sz="quarter" idx="4"/>
          </p:nvPr>
        </p:nvSpPr>
        <p:spPr/>
        <p:txBody>
          <a:bodyPr/>
          <a:lstStyle/>
          <a:p>
            <a:fld id="{3C842EA4-F715-4656-A625-1238D78B36EB}" type="slidenum">
              <a:rPr lang="en-US" smtClean="0"/>
              <a:t>8</a:t>
            </a:fld>
            <a:endParaRPr lang="en-US"/>
          </a:p>
        </p:txBody>
      </p:sp>
      <p:pic>
        <p:nvPicPr>
          <p:cNvPr id="1026" name="Picture 2">
            <a:extLst>
              <a:ext uri="{FF2B5EF4-FFF2-40B4-BE49-F238E27FC236}">
                <a16:creationId xmlns:a16="http://schemas.microsoft.com/office/drawing/2014/main" id="{40EC130D-909E-4CCF-A727-4BED3DE3C03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692" b="13650"/>
          <a:stretch/>
        </p:blipFill>
        <p:spPr bwMode="auto">
          <a:xfrm>
            <a:off x="157167" y="1320431"/>
            <a:ext cx="8602854" cy="421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9DD988F7-05CD-47B6-99CA-8E195739FF3F}"/>
              </a:ext>
            </a:extLst>
          </p:cNvPr>
          <p:cNvSpPr txBox="1"/>
          <p:nvPr/>
        </p:nvSpPr>
        <p:spPr>
          <a:xfrm>
            <a:off x="5649074" y="3664531"/>
            <a:ext cx="1921268" cy="338554"/>
          </a:xfrm>
          <a:prstGeom prst="rect">
            <a:avLst/>
          </a:prstGeom>
          <a:solidFill>
            <a:schemeClr val="accent1">
              <a:lumMod val="20000"/>
              <a:lumOff val="80000"/>
            </a:schemeClr>
          </a:solidFill>
        </p:spPr>
        <p:txBody>
          <a:bodyPr wrap="square" rtlCol="0">
            <a:spAutoFit/>
          </a:bodyPr>
          <a:lstStyle/>
          <a:p>
            <a:pPr algn="ctr"/>
            <a:r>
              <a:rPr lang="en-US" sz="1600" dirty="0"/>
              <a:t>Analysis </a:t>
            </a:r>
            <a:r>
              <a:rPr lang="en-US" sz="1600" dirty="0" err="1"/>
              <a:t>Req’d</a:t>
            </a:r>
            <a:endParaRPr lang="en-US" sz="1600" dirty="0"/>
          </a:p>
        </p:txBody>
      </p:sp>
      <p:sp>
        <p:nvSpPr>
          <p:cNvPr id="16" name="TextBox 15">
            <a:extLst>
              <a:ext uri="{FF2B5EF4-FFF2-40B4-BE49-F238E27FC236}">
                <a16:creationId xmlns:a16="http://schemas.microsoft.com/office/drawing/2014/main" id="{433DEC55-1FC2-4417-A6E7-2A097B94AA16}"/>
              </a:ext>
            </a:extLst>
          </p:cNvPr>
          <p:cNvSpPr txBox="1"/>
          <p:nvPr/>
        </p:nvSpPr>
        <p:spPr>
          <a:xfrm>
            <a:off x="5649074" y="4003085"/>
            <a:ext cx="1921268" cy="338554"/>
          </a:xfrm>
          <a:prstGeom prst="rect">
            <a:avLst/>
          </a:prstGeom>
          <a:solidFill>
            <a:schemeClr val="accent1">
              <a:lumMod val="20000"/>
              <a:lumOff val="80000"/>
            </a:schemeClr>
          </a:solidFill>
        </p:spPr>
        <p:txBody>
          <a:bodyPr wrap="square" rtlCol="0">
            <a:spAutoFit/>
          </a:bodyPr>
          <a:lstStyle/>
          <a:p>
            <a:pPr algn="ctr"/>
            <a:r>
              <a:rPr lang="en-US" sz="1600" dirty="0"/>
              <a:t>Analysis </a:t>
            </a:r>
            <a:r>
              <a:rPr lang="en-US" sz="1600" dirty="0" err="1"/>
              <a:t>Req’d</a:t>
            </a:r>
            <a:endParaRPr lang="en-US" sz="1600" dirty="0"/>
          </a:p>
        </p:txBody>
      </p:sp>
      <p:sp>
        <p:nvSpPr>
          <p:cNvPr id="17" name="TextBox 16">
            <a:extLst>
              <a:ext uri="{FF2B5EF4-FFF2-40B4-BE49-F238E27FC236}">
                <a16:creationId xmlns:a16="http://schemas.microsoft.com/office/drawing/2014/main" id="{06C88B79-F75E-427E-A73A-1DEE63AC201B}"/>
              </a:ext>
            </a:extLst>
          </p:cNvPr>
          <p:cNvSpPr txBox="1"/>
          <p:nvPr/>
        </p:nvSpPr>
        <p:spPr>
          <a:xfrm>
            <a:off x="5649074" y="4352623"/>
            <a:ext cx="1921268" cy="338554"/>
          </a:xfrm>
          <a:prstGeom prst="rect">
            <a:avLst/>
          </a:prstGeom>
          <a:solidFill>
            <a:schemeClr val="accent1">
              <a:lumMod val="20000"/>
              <a:lumOff val="80000"/>
            </a:schemeClr>
          </a:solidFill>
        </p:spPr>
        <p:txBody>
          <a:bodyPr wrap="square" rtlCol="0">
            <a:spAutoFit/>
          </a:bodyPr>
          <a:lstStyle/>
          <a:p>
            <a:pPr algn="ctr"/>
            <a:r>
              <a:rPr lang="en-US" sz="1600" dirty="0"/>
              <a:t>Analysis </a:t>
            </a:r>
            <a:r>
              <a:rPr lang="en-US" sz="1600" dirty="0" err="1"/>
              <a:t>Req’d</a:t>
            </a:r>
            <a:endParaRPr lang="en-US" sz="1600" dirty="0"/>
          </a:p>
        </p:txBody>
      </p:sp>
      <p:sp>
        <p:nvSpPr>
          <p:cNvPr id="18" name="TextBox 17">
            <a:extLst>
              <a:ext uri="{FF2B5EF4-FFF2-40B4-BE49-F238E27FC236}">
                <a16:creationId xmlns:a16="http://schemas.microsoft.com/office/drawing/2014/main" id="{EA393BC0-23E7-40B5-B3B8-C6D25FFD3AF3}"/>
              </a:ext>
            </a:extLst>
          </p:cNvPr>
          <p:cNvSpPr txBox="1"/>
          <p:nvPr/>
        </p:nvSpPr>
        <p:spPr>
          <a:xfrm>
            <a:off x="5649074" y="4696539"/>
            <a:ext cx="1921268" cy="338554"/>
          </a:xfrm>
          <a:prstGeom prst="rect">
            <a:avLst/>
          </a:prstGeom>
          <a:solidFill>
            <a:schemeClr val="accent1">
              <a:lumMod val="20000"/>
              <a:lumOff val="80000"/>
            </a:schemeClr>
          </a:solidFill>
        </p:spPr>
        <p:txBody>
          <a:bodyPr wrap="square" rtlCol="0">
            <a:spAutoFit/>
          </a:bodyPr>
          <a:lstStyle/>
          <a:p>
            <a:pPr algn="ctr"/>
            <a:r>
              <a:rPr lang="en-US" sz="1600" dirty="0"/>
              <a:t>Analysis </a:t>
            </a:r>
            <a:r>
              <a:rPr lang="en-US" sz="1600" dirty="0" err="1"/>
              <a:t>Req’d</a:t>
            </a:r>
            <a:endParaRPr lang="en-US" sz="1600" dirty="0"/>
          </a:p>
        </p:txBody>
      </p:sp>
      <p:sp>
        <p:nvSpPr>
          <p:cNvPr id="19" name="TextBox 18">
            <a:extLst>
              <a:ext uri="{FF2B5EF4-FFF2-40B4-BE49-F238E27FC236}">
                <a16:creationId xmlns:a16="http://schemas.microsoft.com/office/drawing/2014/main" id="{1EC65C6C-5239-475C-84ED-F0AA2D905255}"/>
              </a:ext>
            </a:extLst>
          </p:cNvPr>
          <p:cNvSpPr txBox="1"/>
          <p:nvPr/>
        </p:nvSpPr>
        <p:spPr>
          <a:xfrm>
            <a:off x="5649074" y="5069013"/>
            <a:ext cx="1921268" cy="338554"/>
          </a:xfrm>
          <a:prstGeom prst="rect">
            <a:avLst/>
          </a:prstGeom>
          <a:solidFill>
            <a:schemeClr val="accent1">
              <a:lumMod val="20000"/>
              <a:lumOff val="80000"/>
            </a:schemeClr>
          </a:solidFill>
        </p:spPr>
        <p:txBody>
          <a:bodyPr wrap="square" rtlCol="0">
            <a:spAutoFit/>
          </a:bodyPr>
          <a:lstStyle/>
          <a:p>
            <a:pPr algn="ctr"/>
            <a:r>
              <a:rPr lang="en-US" sz="1600" dirty="0"/>
              <a:t>Analysis </a:t>
            </a:r>
            <a:r>
              <a:rPr lang="en-US" sz="1600" dirty="0" err="1"/>
              <a:t>Req’d</a:t>
            </a:r>
            <a:endParaRPr lang="en-US" sz="1600" dirty="0"/>
          </a:p>
        </p:txBody>
      </p:sp>
    </p:spTree>
    <p:custDataLst>
      <p:tags r:id="rId1"/>
    </p:custDataLst>
    <p:extLst>
      <p:ext uri="{BB962C8B-B14F-4D97-AF65-F5344CB8AC3E}">
        <p14:creationId xmlns:p14="http://schemas.microsoft.com/office/powerpoint/2010/main" val="1292719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E5017-B3C9-43E3-AD78-ABABC5F68A14}"/>
              </a:ext>
            </a:extLst>
          </p:cNvPr>
          <p:cNvSpPr>
            <a:spLocks noGrp="1"/>
          </p:cNvSpPr>
          <p:nvPr>
            <p:ph type="title"/>
          </p:nvPr>
        </p:nvSpPr>
        <p:spPr/>
        <p:txBody>
          <a:bodyPr/>
          <a:lstStyle/>
          <a:p>
            <a:r>
              <a:rPr lang="en-US" dirty="0"/>
              <a:t>Pros of Having Fewer </a:t>
            </a:r>
            <a:r>
              <a:rPr lang="en-US" dirty="0" err="1"/>
              <a:t>Empl</a:t>
            </a:r>
            <a:r>
              <a:rPr lang="en-US" dirty="0"/>
              <a:t> Record</a:t>
            </a:r>
          </a:p>
        </p:txBody>
      </p:sp>
      <p:sp>
        <p:nvSpPr>
          <p:cNvPr id="3" name="Content Placeholder 2">
            <a:extLst>
              <a:ext uri="{FF2B5EF4-FFF2-40B4-BE49-F238E27FC236}">
                <a16:creationId xmlns:a16="http://schemas.microsoft.com/office/drawing/2014/main" id="{407A23C6-4FC8-444A-96F5-2EA396C122B7}"/>
              </a:ext>
            </a:extLst>
          </p:cNvPr>
          <p:cNvSpPr>
            <a:spLocks noGrp="1"/>
          </p:cNvSpPr>
          <p:nvPr>
            <p:ph idx="1"/>
          </p:nvPr>
        </p:nvSpPr>
        <p:spPr/>
        <p:txBody>
          <a:bodyPr/>
          <a:lstStyle/>
          <a:p>
            <a:pPr marL="342900" indent="-342900">
              <a:buFont typeface="Arial" panose="020B0604020202020204" pitchFamily="34" charset="0"/>
              <a:buChar char="•"/>
            </a:pPr>
            <a:r>
              <a:rPr lang="en-US" dirty="0"/>
              <a:t>Easier to view Employee Work History via Person Org Summary and Workforce Job Summary</a:t>
            </a:r>
          </a:p>
          <a:p>
            <a:pPr marL="342900" indent="-342900">
              <a:buFont typeface="Arial" panose="020B0604020202020204" pitchFamily="34" charset="0"/>
              <a:buChar char="•"/>
            </a:pPr>
            <a:r>
              <a:rPr lang="en-US" dirty="0"/>
              <a:t>Decrease chances of choosing wrong record for changes or transfers.</a:t>
            </a:r>
          </a:p>
          <a:p>
            <a:pPr marL="342900" indent="-342900">
              <a:buFont typeface="Arial" panose="020B0604020202020204" pitchFamily="34" charset="0"/>
              <a:buChar char="•"/>
            </a:pPr>
            <a:r>
              <a:rPr lang="en-US" dirty="0"/>
              <a:t>Easier to manage actions for employees.</a:t>
            </a:r>
          </a:p>
          <a:p>
            <a:pPr marL="342900" indent="-342900">
              <a:buFont typeface="Arial" panose="020B0604020202020204" pitchFamily="34" charset="0"/>
              <a:buChar char="•"/>
            </a:pPr>
            <a:r>
              <a:rPr lang="en-US" dirty="0"/>
              <a:t>Records will not go away or be archived. Will exist permanently.</a:t>
            </a:r>
          </a:p>
          <a:p>
            <a:pPr marL="342900" indent="-342900">
              <a:buFont typeface="Arial" panose="020B0604020202020204" pitchFamily="34" charset="0"/>
              <a:buChar char="•"/>
            </a:pPr>
            <a:r>
              <a:rPr lang="en-US" dirty="0"/>
              <a:t>Easier to troubleshoot and find discrepancies.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381CB93-7228-495E-A4E5-6B7C6B53DE6E}"/>
              </a:ext>
            </a:extLst>
          </p:cNvPr>
          <p:cNvSpPr>
            <a:spLocks noGrp="1"/>
          </p:cNvSpPr>
          <p:nvPr>
            <p:ph type="sldNum" sz="quarter" idx="4"/>
          </p:nvPr>
        </p:nvSpPr>
        <p:spPr/>
        <p:txBody>
          <a:bodyPr/>
          <a:lstStyle/>
          <a:p>
            <a:fld id="{3C842EA4-F715-4656-A625-1238D78B36EB}" type="slidenum">
              <a:rPr lang="en-US" smtClean="0"/>
              <a:t>9</a:t>
            </a:fld>
            <a:endParaRPr lang="en-US"/>
          </a:p>
        </p:txBody>
      </p:sp>
    </p:spTree>
    <p:custDataLst>
      <p:tags r:id="rId1"/>
    </p:custDataLst>
    <p:extLst>
      <p:ext uri="{BB962C8B-B14F-4D97-AF65-F5344CB8AC3E}">
        <p14:creationId xmlns:p14="http://schemas.microsoft.com/office/powerpoint/2010/main" val="24957607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FA Standard Screen PPT Template">
  <a:themeElements>
    <a:clrScheme name="UCI">
      <a:dk1>
        <a:sysClr val="windowText" lastClr="000000"/>
      </a:dk1>
      <a:lt1>
        <a:sysClr val="window" lastClr="FFFFFF"/>
      </a:lt1>
      <a:dk2>
        <a:srgbClr val="1F497D"/>
      </a:dk2>
      <a:lt2>
        <a:srgbClr val="EEECE1"/>
      </a:lt2>
      <a:accent1>
        <a:srgbClr val="6AA2B8"/>
      </a:accent1>
      <a:accent2>
        <a:srgbClr val="FFD200"/>
      </a:accent2>
      <a:accent3>
        <a:srgbClr val="1B3D6D"/>
      </a:accent3>
      <a:accent4>
        <a:srgbClr val="0064A4"/>
      </a:accent4>
      <a:accent5>
        <a:srgbClr val="6AA2B8"/>
      </a:accent5>
      <a:accent6>
        <a:srgbClr val="F78D2D"/>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dfa-standard-screen-template" id="{085FA25C-E160-4F41-82D5-15C5F5196075}" vid="{04E02BA0-7A10-44B0-A17E-F486C255F5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45513</TotalTime>
  <Words>639</Words>
  <Application>Microsoft Office PowerPoint</Application>
  <PresentationFormat>On-screen Show (4:3)</PresentationFormat>
  <Paragraphs>89</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Century Gothic</vt:lpstr>
      <vt:lpstr>Courier New</vt:lpstr>
      <vt:lpstr>Symbol</vt:lpstr>
      <vt:lpstr>Times New Roman</vt:lpstr>
      <vt:lpstr>Verdana</vt:lpstr>
      <vt:lpstr>Wingdings</vt:lpstr>
      <vt:lpstr>DFA Standard Screen PPT Template</vt:lpstr>
      <vt:lpstr>Training Tips  March 22, 2022 </vt:lpstr>
      <vt:lpstr>Quick Announcements I</vt:lpstr>
      <vt:lpstr>Quick Announcement II</vt:lpstr>
      <vt:lpstr>Quick Announcements III</vt:lpstr>
      <vt:lpstr>Future Training Tips Meetings </vt:lpstr>
      <vt:lpstr>Agenda</vt:lpstr>
      <vt:lpstr>PowerPoint Presentation</vt:lpstr>
      <vt:lpstr>When to Create New Employee Record</vt:lpstr>
      <vt:lpstr>Pros of Having Fewer Empl Record</vt:lpstr>
      <vt:lpstr>Cons of Having a Fewer Empl Records</vt:lpstr>
      <vt:lpstr>Example of Many Empl Records - GSR</vt:lpstr>
      <vt:lpstr>Example 2 </vt:lpstr>
      <vt:lpstr>PowerPoint Presentation</vt:lpstr>
      <vt:lpstr>PowerPoint Presentation</vt:lpstr>
      <vt:lpstr>PowerPoint Presentation</vt:lpstr>
    </vt:vector>
  </TitlesOfParts>
  <Company>UC Irvine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UCPath Cases Service Targets</dc:title>
  <dc:creator>Deborah Kistler</dc:creator>
  <cp:lastModifiedBy>Deborah Kistler</cp:lastModifiedBy>
  <cp:revision>132</cp:revision>
  <dcterms:created xsi:type="dcterms:W3CDTF">2021-09-20T20:42:46Z</dcterms:created>
  <dcterms:modified xsi:type="dcterms:W3CDTF">2022-03-22T20:49:19Z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FF6BADDA-C953-4AF9-BE69-AEE63E619C26</vt:lpwstr>
  </property>
  <property fmtid="{D5CDD505-2E9C-101B-9397-08002B2CF9AE}" pid="3" name="ArticulatePath">
    <vt:lpwstr>Training tips 9_21_21[10706]</vt:lpwstr>
  </property>
</Properties>
</file>