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71" r:id="rId5"/>
    <p:sldId id="262" r:id="rId6"/>
    <p:sldId id="265" r:id="rId7"/>
    <p:sldId id="270" r:id="rId8"/>
    <p:sldId id="263" r:id="rId9"/>
    <p:sldId id="266" r:id="rId10"/>
    <p:sldId id="268" r:id="rId11"/>
    <p:sldId id="267" r:id="rId12"/>
    <p:sldId id="269" r:id="rId13"/>
    <p:sldId id="264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29639E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9081" autoAdjust="0"/>
  </p:normalViewPr>
  <p:slideViewPr>
    <p:cSldViewPr snapToGrid="0" snapToObjects="1">
      <p:cViewPr varScale="1">
        <p:scale>
          <a:sx n="65" d="100"/>
          <a:sy n="65" d="100"/>
        </p:scale>
        <p:origin x="749" y="48"/>
      </p:cViewPr>
      <p:guideLst>
        <p:guide orient="horz" pos="3600"/>
        <p:guide pos="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04938" y="1158875"/>
            <a:ext cx="4175125" cy="3130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492369" y="4461678"/>
            <a:ext cx="6084277" cy="3650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775" tIns="46375" rIns="92775" bIns="46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10" name="Google Shape;110;p1:notes"/>
          <p:cNvSpPr txBox="1">
            <a:spLocks noGrp="1"/>
          </p:cNvSpPr>
          <p:nvPr>
            <p:ph type="sldNum" idx="12"/>
          </p:nvPr>
        </p:nvSpPr>
        <p:spPr>
          <a:xfrm>
            <a:off x="3956558" y="8805843"/>
            <a:ext cx="3026833" cy="46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775" tIns="46375" rIns="92775" bIns="46375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82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2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69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2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Slide" type="title">
  <p:cSld name="1_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201" y="6322499"/>
            <a:ext cx="9134475" cy="54684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17"/>
          <p:cNvSpPr txBox="1">
            <a:spLocks noGrp="1"/>
          </p:cNvSpPr>
          <p:nvPr>
            <p:ph type="ctrTitle"/>
          </p:nvPr>
        </p:nvSpPr>
        <p:spPr>
          <a:xfrm>
            <a:off x="926093" y="2738245"/>
            <a:ext cx="7310244" cy="1325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7"/>
          <p:cNvSpPr txBox="1">
            <a:spLocks noGrp="1"/>
          </p:cNvSpPr>
          <p:nvPr>
            <p:ph type="subTitle" idx="1"/>
          </p:nvPr>
        </p:nvSpPr>
        <p:spPr>
          <a:xfrm>
            <a:off x="926094" y="4194099"/>
            <a:ext cx="7307224" cy="150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25" name="Google Shape;25;p117"/>
          <p:cNvSpPr/>
          <p:nvPr/>
        </p:nvSpPr>
        <p:spPr>
          <a:xfrm>
            <a:off x="-10096" y="0"/>
            <a:ext cx="9144000" cy="1463040"/>
          </a:xfrm>
          <a:prstGeom prst="rect">
            <a:avLst/>
          </a:prstGeom>
          <a:gradFill>
            <a:gsLst>
              <a:gs pos="0">
                <a:srgbClr val="1D579B"/>
              </a:gs>
              <a:gs pos="100000">
                <a:srgbClr val="90B0FF"/>
              </a:gs>
            </a:gsLst>
            <a:lin ang="16200000" scaled="0"/>
          </a:gradFill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117" descr="UCI14_UCPath_W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5498" y="257009"/>
            <a:ext cx="5433403" cy="71440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17"/>
          <p:cNvSpPr/>
          <p:nvPr/>
        </p:nvSpPr>
        <p:spPr>
          <a:xfrm>
            <a:off x="-7222" y="6319761"/>
            <a:ext cx="284257" cy="539496"/>
          </a:xfrm>
          <a:prstGeom prst="rect">
            <a:avLst/>
          </a:prstGeom>
          <a:solidFill>
            <a:srgbClr val="1D579B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17"/>
          <p:cNvSpPr/>
          <p:nvPr/>
        </p:nvSpPr>
        <p:spPr>
          <a:xfrm>
            <a:off x="926093" y="6420058"/>
            <a:ext cx="2922576" cy="365125"/>
          </a:xfrm>
          <a:prstGeom prst="rect">
            <a:avLst/>
          </a:prstGeom>
          <a:solidFill>
            <a:srgbClr val="09548D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117" descr="Anti Taller Software Libre: Richard Stallman habla sobre el Copyright"/>
          <p:cNvPicPr preferRelativeResize="0"/>
          <p:nvPr/>
        </p:nvPicPr>
        <p:blipFill rotWithShape="1"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301397" y="6437818"/>
            <a:ext cx="261262" cy="24145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17"/>
          <p:cNvSpPr txBox="1"/>
          <p:nvPr/>
        </p:nvSpPr>
        <p:spPr>
          <a:xfrm>
            <a:off x="534065" y="6420058"/>
            <a:ext cx="2962866" cy="27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 UCI UCPath </a:t>
            </a:r>
            <a:r>
              <a:rPr lang="en-US" sz="1350" b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350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04011" y="6410514"/>
            <a:ext cx="20569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263387" y="6420058"/>
            <a:ext cx="284326" cy="276969"/>
          </a:xfrm>
          <a:prstGeom prst="ellipse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94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</a:t>
            </a: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  <p:sldLayoutId id="2147483668" r:id="rId7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ts.vresp.com/c/?UCOPUCPathCenter/1b915fe2cb/b6a6bab118/a1aa5c5b70" TargetMode="External"/><Relationship Id="rId2" Type="http://schemas.openxmlformats.org/officeDocument/2006/relationships/hyperlink" Target="https://ucnet.universityofcalifornia.edu/compensation-and-benefits/ucpath-demo-webinar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3000" y="1683477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54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UCPath Training Updates</a:t>
            </a:r>
            <a:br>
              <a:rPr lang="en-US" dirty="0" smtClean="0"/>
            </a:br>
            <a:r>
              <a:rPr lang="en-US" dirty="0" smtClean="0"/>
              <a:t>Tips &amp; Lessons Learned</a:t>
            </a:r>
            <a:br>
              <a:rPr lang="en-US" dirty="0" smtClean="0"/>
            </a:br>
            <a:r>
              <a:rPr lang="en-US" dirty="0" smtClean="0"/>
              <a:t>March 30, 2021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idx="4294967295"/>
          </p:nvPr>
        </p:nvSpPr>
        <p:spPr>
          <a:xfrm>
            <a:off x="0" y="907189"/>
            <a:ext cx="8686800" cy="5133975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N</a:t>
            </a:r>
          </a:p>
          <a:p>
            <a:endParaRPr lang="en-US" sz="24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8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02" y="2359762"/>
            <a:ext cx="7221595" cy="3030489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62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69817" y="1103727"/>
            <a:ext cx="8882743" cy="4744652"/>
          </a:xfrm>
        </p:spPr>
        <p:txBody>
          <a:bodyPr>
            <a:noAutofit/>
          </a:bodyPr>
          <a:lstStyle/>
          <a:p>
            <a:pPr marL="85725" indent="0">
              <a:buNone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Upcoming Direct Retro Deadlines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 smtClean="0"/>
              <a:t>March 31</a:t>
            </a:r>
          </a:p>
          <a:p>
            <a:pPr lvl="1"/>
            <a:endParaRPr lang="en-US" sz="2400" b="1" dirty="0">
              <a:solidFill>
                <a:schemeClr val="tx1"/>
              </a:solidFill>
            </a:endParaRPr>
          </a:p>
          <a:p>
            <a:pPr marL="85725" indent="0">
              <a:buNone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Template Transaction Deadline – 3pm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4/1 – BW Transaction Deadline (Template)</a:t>
            </a:r>
          </a:p>
          <a:p>
            <a:pPr lvl="1"/>
            <a:r>
              <a:rPr lang="en-US" sz="2400" dirty="0" smtClean="0"/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/20 – MO Transaction Deadline (Template)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85725" indent="0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PayPath Blackout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Period and Transaction Deadline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BW 4/6 - @ 5pm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 4/23 - @ 5pm</a:t>
            </a:r>
          </a:p>
          <a:p>
            <a:pPr lvl="1"/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Announcements I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30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Announcements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Remember to review and change anyone with a job end date of March 31 who’s job is not ending to avoid terminations and </a:t>
            </a:r>
            <a:r>
              <a:rPr lang="en-US" dirty="0" smtClean="0"/>
              <a:t>reinstatements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Anyone with job end date of 3/31 and funding 3/31 if not ending make sure funding is also extended</a:t>
            </a:r>
            <a:endParaRPr lang="en-US" dirty="0" smtClean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Feedback in UCPath survey that employees experience difficulties in finding information in UCPath Online, please recommend the following to new employees or those with questions. 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UCPath </a:t>
            </a:r>
            <a:r>
              <a:rPr lang="en-US" dirty="0"/>
              <a:t>Online Portal demos continue every Thursday at 2 p.m. (one hour session)</a:t>
            </a:r>
          </a:p>
          <a:p>
            <a:pPr marL="971533" lvl="1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 smtClean="0">
                <a:solidFill>
                  <a:srgbClr val="0070C0"/>
                </a:solidFill>
                <a:hlinkClick r:id="rId2"/>
              </a:rPr>
              <a:t>https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ucnet.universityofcalifornia.edu/compensation-and-benefits/ucpath-demo-webinars.html</a:t>
            </a:r>
            <a:endParaRPr lang="en-US" dirty="0" smtClean="0">
              <a:solidFill>
                <a:srgbClr val="0070C0"/>
              </a:solidFill>
            </a:endParaRPr>
          </a:p>
          <a:p>
            <a:pPr marL="971533" lvl="1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/>
              <a:t> </a:t>
            </a:r>
            <a:r>
              <a:rPr lang="en-US" u="sng" dirty="0">
                <a:hlinkClick r:id="rId3"/>
              </a:rPr>
              <a:t>https://UCOP.zoom.us/j/578608466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2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Announcements </a:t>
            </a:r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800" b="1" dirty="0"/>
              <a:t>Employees transitioning back to the United States</a:t>
            </a:r>
          </a:p>
          <a:p>
            <a:pPr marL="285750" lvl="1" indent="-28575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/>
              <a:t>International employees who have relocated back to the U.S are required to complete an Out-of-State (OOS) Income Tax Withholding form </a:t>
            </a:r>
            <a:r>
              <a:rPr lang="en-US" sz="1800" dirty="0" smtClean="0"/>
              <a:t> to cancel their current OOS form along </a:t>
            </a:r>
            <a:r>
              <a:rPr lang="en-US" sz="1800" dirty="0"/>
              <a:t>with </a:t>
            </a:r>
            <a:r>
              <a:rPr lang="en-US" sz="1800" b="1" dirty="0"/>
              <a:t>applicable state income tax </a:t>
            </a:r>
            <a:r>
              <a:rPr lang="en-US" sz="1800" dirty="0"/>
              <a:t>withholding form</a:t>
            </a:r>
          </a:p>
          <a:p>
            <a:pPr marL="285750" lvl="1" indent="-28575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/>
              <a:t>Employees relocating to CA, complete a UC-W4/DE 4 form </a:t>
            </a:r>
            <a:r>
              <a:rPr lang="en-US" sz="1800" b="1" dirty="0"/>
              <a:t>and attach to the Out-of-State Income Tax Withholding form</a:t>
            </a:r>
          </a:p>
          <a:p>
            <a:pPr marL="742950" lvl="2" indent="-28575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Employee selects the option “Stop Existing Request” under field </a:t>
            </a:r>
            <a:r>
              <a:rPr lang="en-US" u="sng" dirty="0"/>
              <a:t>Type of Request </a:t>
            </a:r>
            <a:r>
              <a:rPr lang="en-US" dirty="0"/>
              <a:t>then proceed with completing the form. No need to submit a new Foreign Source Income Statement since employee is no longer outside of the U.S. </a:t>
            </a:r>
          </a:p>
          <a:p>
            <a:pPr marL="285750" lvl="1" indent="-28575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b="1" dirty="0"/>
              <a:t>Please note: </a:t>
            </a:r>
            <a:r>
              <a:rPr lang="en-US" sz="1800" dirty="0"/>
              <a:t>Anytime there is a relocation, employee is required to submit an OOS </a:t>
            </a:r>
            <a:r>
              <a:rPr lang="en-US" sz="1800" dirty="0" err="1"/>
              <a:t>eform</a:t>
            </a:r>
            <a:endParaRPr lang="en-US" sz="1800" dirty="0"/>
          </a:p>
          <a:p>
            <a:pPr marL="285750" lvl="1" indent="-285750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/>
              <a:t>Also ensure that Int’l employees are updating their Glacier information when they transition back to the U.S.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731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45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21" y="973871"/>
            <a:ext cx="7049687" cy="5032375"/>
          </a:xfrm>
        </p:spPr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dirty="0">
                <a:solidFill>
                  <a:srgbClr val="222222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Update to Call-In </a:t>
            </a:r>
            <a:r>
              <a:rPr lang="en-US" sz="3600" dirty="0" smtClean="0">
                <a:solidFill>
                  <a:srgbClr val="222222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Hours</a:t>
            </a:r>
          </a:p>
          <a:p>
            <a:r>
              <a:rPr lang="en-US" sz="3600" dirty="0">
                <a:solidFill>
                  <a:srgbClr val="222222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Suggestions on EEC </a:t>
            </a:r>
            <a:r>
              <a:rPr lang="en-US" sz="3600" dirty="0" smtClean="0">
                <a:solidFill>
                  <a:srgbClr val="222222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tickets</a:t>
            </a:r>
          </a:p>
          <a:p>
            <a:endParaRPr lang="en-US" sz="36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36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3600" b="1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4" descr="Do You Have an Agenda?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429" y="4941125"/>
            <a:ext cx="1620389" cy="178193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4721" y="2663089"/>
            <a:ext cx="7913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en-US" sz="3600" dirty="0">
                <a:solidFill>
                  <a:srgbClr val="222222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Tips on submitting a case to UCPC </a:t>
            </a:r>
            <a:endParaRPr lang="en-US" sz="3600" dirty="0">
              <a:solidFill>
                <a:srgbClr val="222222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6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UCPath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Beginning April 1 Drop In Center Hours will be 10-noon M-F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continue to explore options for best method for ongoing support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With changes in team’s responsibilities please utilize EEC tickets instead of emails unless emergency.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actively review the tickets and will reach out to you to set up an appointment if needed.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Andrea Garrison is moving on starting April 1, so very important that you not send her emails.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5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EEC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Include </a:t>
            </a:r>
            <a:r>
              <a:rPr lang="en-US" dirty="0"/>
              <a:t>the key ask up front in the case. Be very specific about what you </a:t>
            </a:r>
            <a:r>
              <a:rPr lang="en-US" dirty="0" smtClean="0"/>
              <a:t>need.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urgent issues such as missing pay or transaction deadline approaching include word ‘Urgent’ in the beginning of the description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Attach relevant supporting documentation including screen shots, or Transaction IDs, employee ID #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Describe what you are trying to accomplish with the </a:t>
            </a:r>
            <a:r>
              <a:rPr lang="en-US" dirty="0" smtClean="0"/>
              <a:t>transaction, what is the pay period of the issue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it is a correction needed include information on original transactions and what was the intended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When you open an EEC ticket for UCPath Support, the support team(Carolyn, Angel, Sheila, etc.) receives an email with Ticket # in title</a:t>
            </a:r>
          </a:p>
          <a:p>
            <a:pPr marL="1028683" lvl="1" indent="-342900"/>
            <a:r>
              <a:rPr lang="en-US" dirty="0" smtClean="0"/>
              <a:t>Contains who opened and the description that you provide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2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UCPath Center Tickets and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0"/>
            <a:ext cx="8685832" cy="531022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UCPC tickets are assigned to a team based on your choice:</a:t>
            </a:r>
          </a:p>
          <a:p>
            <a:pPr marL="1028683" lvl="1" indent="-342900"/>
            <a:r>
              <a:rPr lang="en-US" dirty="0" smtClean="0"/>
              <a:t>Topic</a:t>
            </a:r>
          </a:p>
          <a:p>
            <a:pPr marL="1028683" lvl="1" indent="-342900"/>
            <a:r>
              <a:rPr lang="en-US" dirty="0" smtClean="0"/>
              <a:t>Category</a:t>
            </a:r>
          </a:p>
          <a:p>
            <a:pPr marL="1028683" lvl="1" indent="-342900"/>
            <a:r>
              <a:rPr lang="en-US" dirty="0" smtClean="0"/>
              <a:t>Subject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have multiple issues that may be different topics or categories consider opening two tickets to ensure both issues are addressed and avoid </a:t>
            </a:r>
            <a:r>
              <a:rPr lang="en-US" dirty="0" smtClean="0"/>
              <a:t>delays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there is an order, wait for the first to be completed and then submit the second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 the key ask </a:t>
            </a:r>
            <a:r>
              <a:rPr lang="en-US" dirty="0" smtClean="0"/>
              <a:t>in the subject and at the top of the description. </a:t>
            </a:r>
            <a:r>
              <a:rPr lang="en-US" dirty="0"/>
              <a:t>Be very specific about what you need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Too much information sometimes causes confusion and delays.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Attach </a:t>
            </a:r>
            <a:r>
              <a:rPr lang="en-US" dirty="0"/>
              <a:t>relevant supporting documentation including screen shots, or Transaction IDs, employee ID </a:t>
            </a:r>
            <a:r>
              <a:rPr lang="en-US" dirty="0" smtClean="0"/>
              <a:t>#, but they may not understand complicated </a:t>
            </a:r>
            <a:r>
              <a:rPr lang="en-US" dirty="0" smtClean="0"/>
              <a:t>spreadsheets or the time to evaluate, annotate where to focus. 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it is a correction needed include information on original transactions and what </a:t>
            </a:r>
            <a:r>
              <a:rPr lang="en-US" dirty="0" smtClean="0"/>
              <a:t>needs to be corrected. 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Most Finance issues should be addressed first with an EEC ticket and then if a UCPC ticket is required UCI EEC will let you know </a:t>
            </a:r>
            <a:endParaRPr lang="en-US" dirty="0" smtClean="0"/>
          </a:p>
          <a:p>
            <a:pPr marL="342900" indent="-342900"/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UCPath Center Tickets and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0"/>
            <a:ext cx="8685832" cy="5393787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Keep in mind: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UCPath Center supports all UC locations.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They don’t know </a:t>
            </a:r>
            <a:r>
              <a:rPr lang="en-US" dirty="0" smtClean="0"/>
              <a:t>how UCI does </a:t>
            </a:r>
            <a:r>
              <a:rPr lang="en-US" dirty="0"/>
              <a:t>business – </a:t>
            </a:r>
            <a:r>
              <a:rPr lang="en-US" dirty="0" smtClean="0"/>
              <a:t>and all the campuses do </a:t>
            </a:r>
            <a:r>
              <a:rPr lang="en-US" dirty="0"/>
              <a:t>business differently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They </a:t>
            </a:r>
            <a:r>
              <a:rPr lang="en-US" dirty="0" smtClean="0"/>
              <a:t>don’t </a:t>
            </a:r>
            <a:r>
              <a:rPr lang="en-US" dirty="0"/>
              <a:t>know </a:t>
            </a:r>
            <a:r>
              <a:rPr lang="en-US" dirty="0" smtClean="0"/>
              <a:t>who you are and what your role is or what security access you have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Path Center has a large backlog of cases and are trying to resolve them as quickly as possible.</a:t>
            </a:r>
          </a:p>
          <a:p>
            <a:pPr marL="1028683" lvl="1" indent="-342900"/>
            <a:r>
              <a:rPr lang="en-US" dirty="0" smtClean="0"/>
              <a:t>If yours is complicated or hard to understand what you need it may go to the bottom of their list</a:t>
            </a:r>
          </a:p>
          <a:p>
            <a:pPr marL="1028683" lvl="1" indent="-342900"/>
            <a:r>
              <a:rPr lang="en-US" dirty="0" smtClean="0"/>
              <a:t>Often will not take time to look at all the spreadsheets attached, still good to include especially if you can highlight what’s important for them to know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 UCPath Center is not permitted to create transactions </a:t>
            </a:r>
            <a:r>
              <a:rPr lang="en-US" dirty="0" smtClean="0"/>
              <a:t>that locations can do</a:t>
            </a:r>
            <a:endParaRPr lang="en-US" dirty="0" smtClean="0"/>
          </a:p>
          <a:p>
            <a:pPr marL="1028683" lvl="1" indent="-342900"/>
            <a:r>
              <a:rPr lang="en-US" dirty="0" smtClean="0"/>
              <a:t>They can process and make recommendations how to fix</a:t>
            </a:r>
          </a:p>
          <a:p>
            <a:pPr marL="1028683" lvl="1" indent="-342900"/>
            <a:r>
              <a:rPr lang="en-US" dirty="0" smtClean="0"/>
              <a:t>Sometimes suggestion may not be something we at UCI have the ability to do or is not part of our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UCPath Center does make mistakes and if what they are recommending seems contrary to what UCI is sharing that’s a good time to call drop-in center or open an EEC ticket and share the information received in your case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UCI Support Team does not see the emails that you receive from your ticket</a:t>
            </a: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80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FA Standard Screen PPT Template">
  <a:themeElements>
    <a:clrScheme name="UC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6AA2B8"/>
      </a:accent5>
      <a:accent6>
        <a:srgbClr val="F78D2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standard-screen-template" id="{085FA25C-E160-4F41-82D5-15C5F5196075}" vid="{04E02BA0-7A10-44B0-A17E-F486C255F5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9" ma:contentTypeDescription="Create a new document." ma:contentTypeScope="" ma:versionID="3f6dd3321c63799743da10626af96623">
  <xsd:schema xmlns:xsd="http://www.w3.org/2001/XMLSchema" xmlns:xs="http://www.w3.org/2001/XMLSchema" xmlns:p="http://schemas.microsoft.com/office/2006/metadata/properties" xmlns:ns2="c7d115d2-a22b-441c-a8fd-47890bb02cd9" targetNamespace="http://schemas.microsoft.com/office/2006/metadata/properties" ma:root="true" ma:fieldsID="a4fcfa12131cdfb890056139821ea13f" ns2:_="">
    <xsd:import namespace="c7d115d2-a22b-441c-a8fd-47890bb02c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2B144F-3362-49EE-97DC-1E3B41F86EC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c7d115d2-a22b-441c-a8fd-47890bb02cd9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51BECA9-59A8-419C-8C0A-1D5DBBFCBF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E4436-E6C5-495A-9C9E-482AE03E33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2020-dfa-standard-screen-template</Template>
  <TotalTime>3095</TotalTime>
  <Words>916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DFA Standard Screen PPT Template</vt:lpstr>
      <vt:lpstr>UCPath Training Updates Tips &amp; Lessons Learned March 30, 2021</vt:lpstr>
      <vt:lpstr>Quick Announcements I</vt:lpstr>
      <vt:lpstr>Quick Announcements II</vt:lpstr>
      <vt:lpstr>Quick Announcements III</vt:lpstr>
      <vt:lpstr>Agenda</vt:lpstr>
      <vt:lpstr>UCPath Support</vt:lpstr>
      <vt:lpstr>EEC Tickets</vt:lpstr>
      <vt:lpstr>UCPath Center Tickets and Context </vt:lpstr>
      <vt:lpstr>UCPath Center Tickets and Context </vt:lpstr>
      <vt:lpstr>Questions?</vt:lpstr>
    </vt:vector>
  </TitlesOfParts>
  <Company>UC Irvine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Kistler</dc:creator>
  <cp:lastModifiedBy>Deborah Kistler</cp:lastModifiedBy>
  <cp:revision>23</cp:revision>
  <cp:lastPrinted>2018-07-31T00:46:12Z</cp:lastPrinted>
  <dcterms:created xsi:type="dcterms:W3CDTF">2021-03-24T20:57:33Z</dcterms:created>
  <dcterms:modified xsi:type="dcterms:W3CDTF">2021-03-30T15:34:45Z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