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3" r:id="rId7"/>
    <p:sldId id="274" r:id="rId8"/>
    <p:sldId id="283" r:id="rId9"/>
    <p:sldId id="275" r:id="rId10"/>
    <p:sldId id="276" r:id="rId11"/>
    <p:sldId id="277" r:id="rId12"/>
    <p:sldId id="278" r:id="rId13"/>
    <p:sldId id="279" r:id="rId14"/>
    <p:sldId id="280" r:id="rId15"/>
    <p:sldId id="281" r:id="rId16"/>
    <p:sldId id="28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3" autoAdjust="0"/>
    <p:restoredTop sz="94660"/>
  </p:normalViewPr>
  <p:slideViewPr>
    <p:cSldViewPr snapToGrid="0">
      <p:cViewPr varScale="1">
        <p:scale>
          <a:sx n="144" d="100"/>
          <a:sy n="144" d="100"/>
        </p:scale>
        <p:origin x="64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204261"/>
            <a:ext cx="9144000" cy="4776261"/>
          </a:xfrm>
          <a:prstGeom prst="rect">
            <a:avLst/>
          </a:prstGeom>
        </p:spPr>
      </p:pic>
      <p:sp>
        <p:nvSpPr>
          <p:cNvPr id="7" name="Rectangle 6"/>
          <p:cNvSpPr/>
          <p:nvPr userDrawn="1"/>
        </p:nvSpPr>
        <p:spPr>
          <a:xfrm>
            <a:off x="0" y="4572000"/>
            <a:ext cx="9144000" cy="22860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0"/>
          <p:cNvSpPr>
            <a:spLocks noGrp="1"/>
          </p:cNvSpPr>
          <p:nvPr>
            <p:ph type="title"/>
          </p:nvPr>
        </p:nvSpPr>
        <p:spPr>
          <a:xfrm>
            <a:off x="0" y="4895248"/>
            <a:ext cx="9144000" cy="1325563"/>
          </a:xfrm>
        </p:spPr>
        <p:txBody>
          <a:bodyPr>
            <a:normAutofit/>
          </a:bodyPr>
          <a:lstStyle>
            <a:lvl1pPr algn="ctr">
              <a:defRPr sz="3600">
                <a:solidFill>
                  <a:schemeClr val="bg1"/>
                </a:solidFill>
              </a:defRPr>
            </a:lvl1pPr>
          </a:lstStyle>
          <a:p>
            <a:r>
              <a:rPr lang="en-US" smtClean="0"/>
              <a:t>Click to edit Master title style</a:t>
            </a:r>
            <a:endParaRPr lang="en-US" dirty="0"/>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82027" y="6431144"/>
            <a:ext cx="6779951" cy="216529"/>
          </a:xfrm>
          <a:prstGeom prst="rect">
            <a:avLst/>
          </a:prstGeom>
        </p:spPr>
      </p:pic>
    </p:spTree>
    <p:custDataLst>
      <p:tags r:id="rId1"/>
    </p:custDataLst>
    <p:extLst>
      <p:ext uri="{BB962C8B-B14F-4D97-AF65-F5344CB8AC3E}">
        <p14:creationId xmlns:p14="http://schemas.microsoft.com/office/powerpoint/2010/main" val="25664841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with line">
    <p:spTree>
      <p:nvGrpSpPr>
        <p:cNvPr id="1" name=""/>
        <p:cNvGrpSpPr/>
        <p:nvPr/>
      </p:nvGrpSpPr>
      <p:grpSpPr>
        <a:xfrm>
          <a:off x="0" y="0"/>
          <a:ext cx="0" cy="0"/>
          <a:chOff x="0" y="0"/>
          <a:chExt cx="0" cy="0"/>
        </a:xfrm>
      </p:grpSpPr>
      <p:sp>
        <p:nvSpPr>
          <p:cNvPr id="2" name="Title 1"/>
          <p:cNvSpPr>
            <a:spLocks noGrp="1"/>
          </p:cNvSpPr>
          <p:nvPr>
            <p:ph type="title"/>
          </p:nvPr>
        </p:nvSpPr>
        <p:spPr>
          <a:xfrm>
            <a:off x="229086" y="47408"/>
            <a:ext cx="8685832" cy="897987"/>
          </a:xfrm>
        </p:spPr>
        <p:txBody>
          <a:bodyPr>
            <a:normAutofit/>
          </a:bodyPr>
          <a:lstStyle>
            <a:lvl1pPr algn="l">
              <a:defRPr sz="3600"/>
            </a:lvl1pPr>
          </a:lstStyle>
          <a:p>
            <a:r>
              <a:rPr lang="en-US" smtClean="0"/>
              <a:t>Click to edit Master title style</a:t>
            </a:r>
            <a:endParaRPr lang="en-US" dirty="0"/>
          </a:p>
        </p:txBody>
      </p:sp>
      <p:sp>
        <p:nvSpPr>
          <p:cNvPr id="3" name="Content Placeholder 2"/>
          <p:cNvSpPr>
            <a:spLocks noGrp="1"/>
          </p:cNvSpPr>
          <p:nvPr>
            <p:ph idx="1"/>
          </p:nvPr>
        </p:nvSpPr>
        <p:spPr>
          <a:xfrm>
            <a:off x="229086" y="1043681"/>
            <a:ext cx="8685832" cy="5133282"/>
          </a:xfrm>
        </p:spPr>
        <p:txBody>
          <a:bodyPr>
            <a:normAutofit/>
          </a:bodyPr>
          <a:lstStyle>
            <a:lvl1pPr marL="0" indent="0">
              <a:buClrTx/>
              <a:buNone/>
              <a:defRPr sz="2400"/>
            </a:lvl1pPr>
            <a:lvl2pPr>
              <a:buClrTx/>
              <a:defRPr sz="2000"/>
            </a:lvl2pPr>
            <a:lvl3pPr>
              <a:buClrTx/>
              <a:defRPr sz="1800"/>
            </a:lvl3pPr>
            <a:lvl4pPr>
              <a:buClrTx/>
              <a:defRPr sz="1600"/>
            </a:lvl4pPr>
            <a:lvl5pPr>
              <a:buClrTx/>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5" name="Straight Connector 4"/>
          <p:cNvCxnSpPr/>
          <p:nvPr userDrawn="1"/>
        </p:nvCxnSpPr>
        <p:spPr>
          <a:xfrm>
            <a:off x="226572" y="937645"/>
            <a:ext cx="8690867" cy="0"/>
          </a:xfrm>
          <a:prstGeom prst="line">
            <a:avLst/>
          </a:prstGeom>
          <a:ln w="28575">
            <a:solidFill>
              <a:srgbClr val="0064A4"/>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userDrawn="1"/>
        </p:nvGrpSpPr>
        <p:grpSpPr>
          <a:xfrm>
            <a:off x="0" y="6398563"/>
            <a:ext cx="9144000" cy="476250"/>
            <a:chOff x="0" y="6398563"/>
            <a:chExt cx="9144000" cy="476250"/>
          </a:xfrm>
        </p:grpSpPr>
        <p:sp>
          <p:nvSpPr>
            <p:cNvPr id="7" name="Rectangle 6"/>
            <p:cNvSpPr/>
            <p:nvPr userDrawn="1"/>
          </p:nvSpPr>
          <p:spPr>
            <a:xfrm>
              <a:off x="0" y="6405562"/>
              <a:ext cx="9144000" cy="457200"/>
            </a:xfrm>
            <a:prstGeom prst="rect">
              <a:avLst/>
            </a:prstGeom>
            <a:solidFill>
              <a:srgbClr val="006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rotWithShape="1">
            <a:blip r:embed="rId2" cstate="hqprint">
              <a:extLst>
                <a:ext uri="{28A0092B-C50C-407E-A947-70E740481C1C}">
                  <a14:useLocalDpi xmlns:a14="http://schemas.microsoft.com/office/drawing/2010/main"/>
                </a:ext>
              </a:extLst>
            </a:blip>
            <a:srcRect l="-29174"/>
            <a:stretch/>
          </p:blipFill>
          <p:spPr>
            <a:xfrm>
              <a:off x="7372673" y="6398563"/>
              <a:ext cx="1771327" cy="476250"/>
            </a:xfrm>
            <a:prstGeom prst="rect">
              <a:avLst/>
            </a:prstGeom>
          </p:spPr>
        </p:pic>
      </p:grpSp>
      <p:sp>
        <p:nvSpPr>
          <p:cNvPr id="13" name="Slide Number Placeholder 5"/>
          <p:cNvSpPr>
            <a:spLocks noGrp="1"/>
          </p:cNvSpPr>
          <p:nvPr>
            <p:ph type="sldNum" sz="quarter" idx="4"/>
          </p:nvPr>
        </p:nvSpPr>
        <p:spPr>
          <a:xfrm>
            <a:off x="6834030" y="643747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42EA4-F715-4656-A625-1238D78B36EB}" type="slidenum">
              <a:rPr lang="en-US" smtClean="0"/>
              <a:t>‹#›</a:t>
            </a:fld>
            <a:endParaRPr lang="en-US"/>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9089" y="6525903"/>
            <a:ext cx="6779951" cy="216529"/>
          </a:xfrm>
          <a:prstGeom prst="rect">
            <a:avLst/>
          </a:prstGeom>
        </p:spPr>
      </p:pic>
    </p:spTree>
    <p:extLst>
      <p:ext uri="{BB962C8B-B14F-4D97-AF65-F5344CB8AC3E}">
        <p14:creationId xmlns:p14="http://schemas.microsoft.com/office/powerpoint/2010/main" val="31811661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ithout line">
    <p:spTree>
      <p:nvGrpSpPr>
        <p:cNvPr id="1" name=""/>
        <p:cNvGrpSpPr/>
        <p:nvPr/>
      </p:nvGrpSpPr>
      <p:grpSpPr>
        <a:xfrm>
          <a:off x="0" y="0"/>
          <a:ext cx="0" cy="0"/>
          <a:chOff x="0" y="0"/>
          <a:chExt cx="0" cy="0"/>
        </a:xfrm>
      </p:grpSpPr>
      <p:sp>
        <p:nvSpPr>
          <p:cNvPr id="2" name="Title 1"/>
          <p:cNvSpPr>
            <a:spLocks noGrp="1"/>
          </p:cNvSpPr>
          <p:nvPr>
            <p:ph type="title"/>
          </p:nvPr>
        </p:nvSpPr>
        <p:spPr>
          <a:xfrm>
            <a:off x="229086" y="47408"/>
            <a:ext cx="8685832" cy="897987"/>
          </a:xfrm>
        </p:spPr>
        <p:txBody>
          <a:bodyPr>
            <a:normAutofit/>
          </a:bodyPr>
          <a:lstStyle>
            <a:lvl1pPr algn="l">
              <a:defRPr sz="3600"/>
            </a:lvl1pPr>
          </a:lstStyle>
          <a:p>
            <a:r>
              <a:rPr lang="en-US" smtClean="0"/>
              <a:t>Click to edit Master title style</a:t>
            </a:r>
            <a:endParaRPr lang="en-US" dirty="0"/>
          </a:p>
        </p:txBody>
      </p:sp>
      <p:sp>
        <p:nvSpPr>
          <p:cNvPr id="3" name="Content Placeholder 2"/>
          <p:cNvSpPr>
            <a:spLocks noGrp="1"/>
          </p:cNvSpPr>
          <p:nvPr>
            <p:ph idx="1"/>
          </p:nvPr>
        </p:nvSpPr>
        <p:spPr>
          <a:xfrm>
            <a:off x="229086" y="1043681"/>
            <a:ext cx="8685832" cy="5133282"/>
          </a:xfrm>
        </p:spPr>
        <p:txBody>
          <a:bodyPr>
            <a:normAutofit/>
          </a:bodyPr>
          <a:lstStyle>
            <a:lvl1pPr marL="0" indent="0">
              <a:buClrTx/>
              <a:buNone/>
              <a:defRPr sz="2400"/>
            </a:lvl1pPr>
            <a:lvl2pPr>
              <a:buClrTx/>
              <a:defRPr sz="2000"/>
            </a:lvl2pPr>
            <a:lvl3pPr>
              <a:buClrTx/>
              <a:defRPr sz="1800"/>
            </a:lvl3pPr>
            <a:lvl4pPr>
              <a:buClrTx/>
              <a:defRPr sz="1600"/>
            </a:lvl4pPr>
            <a:lvl5pPr>
              <a:buClrTx/>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6" name="Group 5"/>
          <p:cNvGrpSpPr/>
          <p:nvPr userDrawn="1"/>
        </p:nvGrpSpPr>
        <p:grpSpPr>
          <a:xfrm>
            <a:off x="0" y="6398563"/>
            <a:ext cx="9144000" cy="476250"/>
            <a:chOff x="0" y="6398563"/>
            <a:chExt cx="9144000" cy="476250"/>
          </a:xfrm>
        </p:grpSpPr>
        <p:sp>
          <p:nvSpPr>
            <p:cNvPr id="7" name="Rectangle 6"/>
            <p:cNvSpPr/>
            <p:nvPr userDrawn="1"/>
          </p:nvSpPr>
          <p:spPr>
            <a:xfrm>
              <a:off x="0" y="6405562"/>
              <a:ext cx="9144000" cy="457200"/>
            </a:xfrm>
            <a:prstGeom prst="rect">
              <a:avLst/>
            </a:prstGeom>
            <a:solidFill>
              <a:srgbClr val="006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rotWithShape="1">
            <a:blip r:embed="rId2" cstate="hqprint">
              <a:extLst>
                <a:ext uri="{28A0092B-C50C-407E-A947-70E740481C1C}">
                  <a14:useLocalDpi xmlns:a14="http://schemas.microsoft.com/office/drawing/2010/main"/>
                </a:ext>
              </a:extLst>
            </a:blip>
            <a:srcRect l="-29174"/>
            <a:stretch/>
          </p:blipFill>
          <p:spPr>
            <a:xfrm>
              <a:off x="7372673" y="6398563"/>
              <a:ext cx="1771327" cy="476250"/>
            </a:xfrm>
            <a:prstGeom prst="rect">
              <a:avLst/>
            </a:prstGeom>
          </p:spPr>
        </p:pic>
      </p:grpSp>
      <p:sp>
        <p:nvSpPr>
          <p:cNvPr id="13" name="Slide Number Placeholder 5"/>
          <p:cNvSpPr>
            <a:spLocks noGrp="1"/>
          </p:cNvSpPr>
          <p:nvPr>
            <p:ph type="sldNum" sz="quarter" idx="4"/>
          </p:nvPr>
        </p:nvSpPr>
        <p:spPr>
          <a:xfrm>
            <a:off x="6834030" y="643747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42EA4-F715-4656-A625-1238D78B36EB}" type="slidenum">
              <a:rPr lang="en-US" smtClean="0"/>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9089" y="6525903"/>
            <a:ext cx="6779951" cy="216529"/>
          </a:xfrm>
          <a:prstGeom prst="rect">
            <a:avLst/>
          </a:prstGeom>
        </p:spPr>
      </p:pic>
    </p:spTree>
    <p:extLst>
      <p:ext uri="{BB962C8B-B14F-4D97-AF65-F5344CB8AC3E}">
        <p14:creationId xmlns:p14="http://schemas.microsoft.com/office/powerpoint/2010/main" val="10666115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6" name="Group 5"/>
          <p:cNvGrpSpPr/>
          <p:nvPr userDrawn="1"/>
        </p:nvGrpSpPr>
        <p:grpSpPr>
          <a:xfrm>
            <a:off x="0" y="6398563"/>
            <a:ext cx="9144000" cy="476250"/>
            <a:chOff x="0" y="6398563"/>
            <a:chExt cx="9144000" cy="476250"/>
          </a:xfrm>
        </p:grpSpPr>
        <p:sp>
          <p:nvSpPr>
            <p:cNvPr id="7" name="Rectangle 6"/>
            <p:cNvSpPr/>
            <p:nvPr userDrawn="1"/>
          </p:nvSpPr>
          <p:spPr>
            <a:xfrm>
              <a:off x="0" y="6405562"/>
              <a:ext cx="9144000" cy="457200"/>
            </a:xfrm>
            <a:prstGeom prst="rect">
              <a:avLst/>
            </a:prstGeom>
            <a:solidFill>
              <a:srgbClr val="006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rotWithShape="1">
            <a:blip r:embed="rId2" cstate="hqprint">
              <a:extLst>
                <a:ext uri="{28A0092B-C50C-407E-A947-70E740481C1C}">
                  <a14:useLocalDpi xmlns:a14="http://schemas.microsoft.com/office/drawing/2010/main"/>
                </a:ext>
              </a:extLst>
            </a:blip>
            <a:srcRect l="-29174"/>
            <a:stretch/>
          </p:blipFill>
          <p:spPr>
            <a:xfrm>
              <a:off x="7372673" y="6398563"/>
              <a:ext cx="1771327" cy="476250"/>
            </a:xfrm>
            <a:prstGeom prst="rect">
              <a:avLst/>
            </a:prstGeom>
          </p:spPr>
        </p:pic>
      </p:grpSp>
      <p:sp>
        <p:nvSpPr>
          <p:cNvPr id="13" name="Slide Number Placeholder 5"/>
          <p:cNvSpPr>
            <a:spLocks noGrp="1"/>
          </p:cNvSpPr>
          <p:nvPr>
            <p:ph type="sldNum" sz="quarter" idx="4"/>
          </p:nvPr>
        </p:nvSpPr>
        <p:spPr>
          <a:xfrm>
            <a:off x="6834030" y="643747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42EA4-F715-4656-A625-1238D78B36EB}" type="slidenum">
              <a:rPr lang="en-US" smtClean="0"/>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9089" y="6525903"/>
            <a:ext cx="6779951" cy="216529"/>
          </a:xfrm>
          <a:prstGeom prst="rect">
            <a:avLst/>
          </a:prstGeom>
        </p:spPr>
      </p:pic>
    </p:spTree>
    <p:extLst>
      <p:ext uri="{BB962C8B-B14F-4D97-AF65-F5344CB8AC3E}">
        <p14:creationId xmlns:p14="http://schemas.microsoft.com/office/powerpoint/2010/main" val="22751118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blue background">
    <p:bg>
      <p:bgPr>
        <a:solidFill>
          <a:srgbClr val="0064A4"/>
        </a:solidFill>
        <a:effectLst/>
      </p:bgPr>
    </p:bg>
    <p:spTree>
      <p:nvGrpSpPr>
        <p:cNvPr id="1" name=""/>
        <p:cNvGrpSpPr/>
        <p:nvPr/>
      </p:nvGrpSpPr>
      <p:grpSpPr>
        <a:xfrm>
          <a:off x="0" y="0"/>
          <a:ext cx="0" cy="0"/>
          <a:chOff x="0" y="0"/>
          <a:chExt cx="0" cy="0"/>
        </a:xfrm>
      </p:grpSpPr>
      <p:sp>
        <p:nvSpPr>
          <p:cNvPr id="5" name="Title 8"/>
          <p:cNvSpPr>
            <a:spLocks noGrp="1"/>
          </p:cNvSpPr>
          <p:nvPr>
            <p:ph type="title"/>
          </p:nvPr>
        </p:nvSpPr>
        <p:spPr>
          <a:xfrm>
            <a:off x="381276" y="242459"/>
            <a:ext cx="8412480" cy="906114"/>
          </a:xfrm>
        </p:spPr>
        <p:txBody>
          <a:bodyPr>
            <a:normAutofit/>
          </a:bodyPr>
          <a:lstStyle>
            <a:lvl1pPr>
              <a:defRPr sz="3600">
                <a:solidFill>
                  <a:schemeClr val="bg1"/>
                </a:solidFill>
              </a:defRPr>
            </a:lvl1pPr>
          </a:lstStyle>
          <a:p>
            <a:r>
              <a:rPr lang="en-US" smtClean="0"/>
              <a:t>Click to edit Master title style</a:t>
            </a:r>
            <a:endParaRPr lang="en-US" dirty="0"/>
          </a:p>
        </p:txBody>
      </p:sp>
      <p:sp>
        <p:nvSpPr>
          <p:cNvPr id="6" name="Content Placeholder 12"/>
          <p:cNvSpPr>
            <a:spLocks noGrp="1"/>
          </p:cNvSpPr>
          <p:nvPr>
            <p:ph sz="quarter" idx="10"/>
          </p:nvPr>
        </p:nvSpPr>
        <p:spPr>
          <a:xfrm>
            <a:off x="381276" y="1301322"/>
            <a:ext cx="8412480" cy="4027146"/>
          </a:xfrm>
        </p:spPr>
        <p:txBody>
          <a:bodyPr>
            <a:normAutofit/>
          </a:bodyPr>
          <a:lstStyle>
            <a:lvl1pPr marL="0" indent="0">
              <a:buNone/>
              <a:defRPr sz="2400">
                <a:solidFill>
                  <a:schemeClr val="bg1"/>
                </a:solidFill>
              </a:defRPr>
            </a:lvl1pPr>
          </a:lstStyle>
          <a:p>
            <a:pPr lvl="0"/>
            <a:r>
              <a:rPr lang="en-US" smtClean="0"/>
              <a:t>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2027" y="6431144"/>
            <a:ext cx="6779951" cy="216529"/>
          </a:xfrm>
          <a:prstGeom prst="rect">
            <a:avLst/>
          </a:prstGeom>
        </p:spPr>
      </p:pic>
    </p:spTree>
    <p:extLst>
      <p:ext uri="{BB962C8B-B14F-4D97-AF65-F5344CB8AC3E}">
        <p14:creationId xmlns:p14="http://schemas.microsoft.com/office/powerpoint/2010/main" val="23735569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064A4"/>
        </a:solidFill>
        <a:effectLst/>
      </p:bgPr>
    </p:bg>
    <p:spTree>
      <p:nvGrpSpPr>
        <p:cNvPr id="1" name=""/>
        <p:cNvGrpSpPr/>
        <p:nvPr/>
      </p:nvGrpSpPr>
      <p:grpSpPr>
        <a:xfrm>
          <a:off x="0" y="0"/>
          <a:ext cx="0" cy="0"/>
          <a:chOff x="0" y="0"/>
          <a:chExt cx="0" cy="0"/>
        </a:xfrm>
      </p:grpSpPr>
      <p:sp>
        <p:nvSpPr>
          <p:cNvPr id="12" name="Title 8"/>
          <p:cNvSpPr>
            <a:spLocks noGrp="1"/>
          </p:cNvSpPr>
          <p:nvPr>
            <p:ph type="title"/>
          </p:nvPr>
        </p:nvSpPr>
        <p:spPr>
          <a:xfrm>
            <a:off x="1" y="377338"/>
            <a:ext cx="9144000" cy="4898849"/>
          </a:xfrm>
        </p:spPr>
        <p:txBody>
          <a:bodyPr>
            <a:normAutofit/>
          </a:bodyPr>
          <a:lstStyle>
            <a:lvl1pPr algn="ctr">
              <a:defRPr sz="3600">
                <a:solidFill>
                  <a:schemeClr val="bg1"/>
                </a:solidFill>
              </a:defRPr>
            </a:lvl1pPr>
          </a:lstStyle>
          <a:p>
            <a:r>
              <a:rPr lang="en-US"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2027" y="6431144"/>
            <a:ext cx="6779951" cy="216529"/>
          </a:xfrm>
          <a:prstGeom prst="rect">
            <a:avLst/>
          </a:prstGeom>
        </p:spPr>
      </p:pic>
    </p:spTree>
    <p:extLst>
      <p:ext uri="{BB962C8B-B14F-4D97-AF65-F5344CB8AC3E}">
        <p14:creationId xmlns:p14="http://schemas.microsoft.com/office/powerpoint/2010/main" val="20077193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a:xfrm>
            <a:off x="8840360" y="6527308"/>
            <a:ext cx="303641" cy="365125"/>
          </a:xfrm>
          <a:prstGeom prst="rect">
            <a:avLst/>
          </a:prstGeom>
        </p:spPr>
        <p:txBody>
          <a:bodyPr/>
          <a:lstStyle/>
          <a:p>
            <a:fld id="{07297065-12DB-4451-8B30-EBF38A6018EA}" type="slidenum">
              <a:rPr lang="en-US" smtClean="0"/>
              <a:t>‹#›</a:t>
            </a:fld>
            <a:endParaRPr lang="en-US"/>
          </a:p>
        </p:txBody>
      </p:sp>
      <p:sp>
        <p:nvSpPr>
          <p:cNvPr id="9" name="Title 8"/>
          <p:cNvSpPr>
            <a:spLocks noGrp="1"/>
          </p:cNvSpPr>
          <p:nvPr>
            <p:ph type="title"/>
          </p:nvPr>
        </p:nvSpPr>
        <p:spPr/>
        <p:txBody>
          <a:bodyPr/>
          <a:lstStyle/>
          <a:p>
            <a:r>
              <a:rPr lang="en-US" dirty="0" smtClean="0"/>
              <a:t>Click to edit Master title style</a:t>
            </a:r>
            <a:endParaRPr lang="en-US" dirty="0"/>
          </a:p>
        </p:txBody>
      </p:sp>
      <p:sp>
        <p:nvSpPr>
          <p:cNvPr id="10" name="Text Placeholder 2"/>
          <p:cNvSpPr>
            <a:spLocks noGrp="1"/>
          </p:cNvSpPr>
          <p:nvPr>
            <p:ph idx="1"/>
          </p:nvPr>
        </p:nvSpPr>
        <p:spPr>
          <a:xfrm>
            <a:off x="473528" y="1157511"/>
            <a:ext cx="7886700" cy="501057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81418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1_Title Slide" type="title">
  <p:cSld name="1_Title Slide">
    <p:spTree>
      <p:nvGrpSpPr>
        <p:cNvPr id="1" name="Shape 20"/>
        <p:cNvGrpSpPr/>
        <p:nvPr/>
      </p:nvGrpSpPr>
      <p:grpSpPr>
        <a:xfrm>
          <a:off x="0" y="0"/>
          <a:ext cx="0" cy="0"/>
          <a:chOff x="0" y="0"/>
          <a:chExt cx="0" cy="0"/>
        </a:xfrm>
      </p:grpSpPr>
      <p:pic>
        <p:nvPicPr>
          <p:cNvPr id="21" name="Google Shape;21;p117"/>
          <p:cNvPicPr preferRelativeResize="0"/>
          <p:nvPr/>
        </p:nvPicPr>
        <p:blipFill rotWithShape="1">
          <a:blip r:embed="rId3">
            <a:alphaModFix/>
          </a:blip>
          <a:srcRect/>
          <a:stretch/>
        </p:blipFill>
        <p:spPr>
          <a:xfrm>
            <a:off x="17201" y="6322501"/>
            <a:ext cx="9134475" cy="546847"/>
          </a:xfrm>
          <a:prstGeom prst="rect">
            <a:avLst/>
          </a:prstGeom>
          <a:noFill/>
          <a:ln>
            <a:noFill/>
          </a:ln>
        </p:spPr>
      </p:pic>
      <p:sp>
        <p:nvSpPr>
          <p:cNvPr id="22" name="Google Shape;22;p117"/>
          <p:cNvSpPr txBox="1">
            <a:spLocks noGrp="1"/>
          </p:cNvSpPr>
          <p:nvPr>
            <p:ph type="ctrTitle"/>
          </p:nvPr>
        </p:nvSpPr>
        <p:spPr>
          <a:xfrm>
            <a:off x="926093" y="2738247"/>
            <a:ext cx="7310244" cy="132575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alibri"/>
              <a:buNone/>
              <a:defRPr sz="3000" b="1">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17"/>
          <p:cNvSpPr txBox="1">
            <a:spLocks noGrp="1"/>
          </p:cNvSpPr>
          <p:nvPr>
            <p:ph type="subTitle" idx="1"/>
          </p:nvPr>
        </p:nvSpPr>
        <p:spPr>
          <a:xfrm>
            <a:off x="926094" y="4194101"/>
            <a:ext cx="7307224" cy="1508047"/>
          </a:xfrm>
          <a:prstGeom prst="rect">
            <a:avLst/>
          </a:prstGeom>
          <a:noFill/>
          <a:ln>
            <a:noFill/>
          </a:ln>
        </p:spPr>
        <p:txBody>
          <a:bodyPr spcFirstLastPara="1" wrap="square" lIns="91425" tIns="45700" rIns="91425" bIns="45700" anchor="t" anchorCtr="0">
            <a:normAutofit/>
          </a:bodyPr>
          <a:lstStyle>
            <a:lvl1pPr lvl="0" algn="ctr">
              <a:spcBef>
                <a:spcPts val="360"/>
              </a:spcBef>
              <a:spcAft>
                <a:spcPts val="0"/>
              </a:spcAft>
              <a:buClr>
                <a:schemeClr val="dk1"/>
              </a:buClr>
              <a:buSzPts val="2400"/>
              <a:buNone/>
              <a:defRPr sz="1800">
                <a:solidFill>
                  <a:schemeClr val="dk1"/>
                </a:solidFill>
              </a:defRPr>
            </a:lvl1pPr>
            <a:lvl2pPr lvl="1" algn="ctr">
              <a:spcBef>
                <a:spcPts val="420"/>
              </a:spcBef>
              <a:spcAft>
                <a:spcPts val="0"/>
              </a:spcAft>
              <a:buClr>
                <a:srgbClr val="888888"/>
              </a:buClr>
              <a:buSzPts val="2800"/>
              <a:buNone/>
              <a:defRPr>
                <a:solidFill>
                  <a:srgbClr val="888888"/>
                </a:solidFill>
              </a:defRPr>
            </a:lvl2pPr>
            <a:lvl3pPr lvl="2" algn="ctr">
              <a:spcBef>
                <a:spcPts val="360"/>
              </a:spcBef>
              <a:spcAft>
                <a:spcPts val="0"/>
              </a:spcAft>
              <a:buClr>
                <a:srgbClr val="888888"/>
              </a:buClr>
              <a:buSzPts val="2400"/>
              <a:buNone/>
              <a:defRPr>
                <a:solidFill>
                  <a:srgbClr val="888888"/>
                </a:solidFill>
              </a:defRPr>
            </a:lvl3pPr>
            <a:lvl4pPr lvl="3" algn="ctr">
              <a:spcBef>
                <a:spcPts val="300"/>
              </a:spcBef>
              <a:spcAft>
                <a:spcPts val="0"/>
              </a:spcAft>
              <a:buClr>
                <a:srgbClr val="888888"/>
              </a:buClr>
              <a:buSzPts val="2000"/>
              <a:buNone/>
              <a:defRPr>
                <a:solidFill>
                  <a:srgbClr val="888888"/>
                </a:solidFill>
              </a:defRPr>
            </a:lvl4pPr>
            <a:lvl5pPr lvl="4" algn="ctr">
              <a:spcBef>
                <a:spcPts val="300"/>
              </a:spcBef>
              <a:spcAft>
                <a:spcPts val="0"/>
              </a:spcAft>
              <a:buClr>
                <a:srgbClr val="888888"/>
              </a:buClr>
              <a:buSzPts val="2000"/>
              <a:buNone/>
              <a:defRPr>
                <a:solidFill>
                  <a:srgbClr val="888888"/>
                </a:solidFill>
              </a:defRPr>
            </a:lvl5pPr>
            <a:lvl6pPr lvl="5" algn="ctr">
              <a:spcBef>
                <a:spcPts val="300"/>
              </a:spcBef>
              <a:spcAft>
                <a:spcPts val="0"/>
              </a:spcAft>
              <a:buClr>
                <a:srgbClr val="888888"/>
              </a:buClr>
              <a:buSzPts val="2000"/>
              <a:buNone/>
              <a:defRPr>
                <a:solidFill>
                  <a:srgbClr val="888888"/>
                </a:solidFill>
              </a:defRPr>
            </a:lvl6pPr>
            <a:lvl7pPr lvl="6" algn="ctr">
              <a:spcBef>
                <a:spcPts val="300"/>
              </a:spcBef>
              <a:spcAft>
                <a:spcPts val="0"/>
              </a:spcAft>
              <a:buClr>
                <a:srgbClr val="888888"/>
              </a:buClr>
              <a:buSzPts val="2000"/>
              <a:buNone/>
              <a:defRPr>
                <a:solidFill>
                  <a:srgbClr val="888888"/>
                </a:solidFill>
              </a:defRPr>
            </a:lvl7pPr>
            <a:lvl8pPr lvl="7" algn="ctr">
              <a:spcBef>
                <a:spcPts val="300"/>
              </a:spcBef>
              <a:spcAft>
                <a:spcPts val="0"/>
              </a:spcAft>
              <a:buClr>
                <a:srgbClr val="888888"/>
              </a:buClr>
              <a:buSzPts val="2000"/>
              <a:buNone/>
              <a:defRPr>
                <a:solidFill>
                  <a:srgbClr val="888888"/>
                </a:solidFill>
              </a:defRPr>
            </a:lvl8pPr>
            <a:lvl9pPr lvl="8" algn="ctr">
              <a:spcBef>
                <a:spcPts val="300"/>
              </a:spcBef>
              <a:spcAft>
                <a:spcPts val="0"/>
              </a:spcAft>
              <a:buClr>
                <a:srgbClr val="888888"/>
              </a:buClr>
              <a:buSzPts val="2000"/>
              <a:buNone/>
              <a:defRPr>
                <a:solidFill>
                  <a:srgbClr val="888888"/>
                </a:solidFill>
              </a:defRPr>
            </a:lvl9pPr>
          </a:lstStyle>
          <a:p>
            <a:endParaRPr dirty="0"/>
          </a:p>
        </p:txBody>
      </p:sp>
      <p:sp>
        <p:nvSpPr>
          <p:cNvPr id="25" name="Google Shape;25;p117"/>
          <p:cNvSpPr/>
          <p:nvPr/>
        </p:nvSpPr>
        <p:spPr>
          <a:xfrm>
            <a:off x="-10096" y="0"/>
            <a:ext cx="9144000" cy="1463040"/>
          </a:xfrm>
          <a:prstGeom prst="rect">
            <a:avLst/>
          </a:prstGeom>
          <a:gradFill>
            <a:gsLst>
              <a:gs pos="0">
                <a:srgbClr val="1D579B"/>
              </a:gs>
              <a:gs pos="100000">
                <a:srgbClr val="90B0FF"/>
              </a:gs>
            </a:gsLst>
            <a:lin ang="16200000" scaled="0"/>
          </a:gradFill>
          <a:ln w="9525" cap="flat" cmpd="sng">
            <a:solidFill>
              <a:srgbClr val="3E6EC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26" name="Google Shape;26;p117" descr="UCI14_UCPath_W.png"/>
          <p:cNvPicPr preferRelativeResize="0"/>
          <p:nvPr/>
        </p:nvPicPr>
        <p:blipFill rotWithShape="1">
          <a:blip r:embed="rId4">
            <a:alphaModFix/>
          </a:blip>
          <a:srcRect/>
          <a:stretch/>
        </p:blipFill>
        <p:spPr>
          <a:xfrm>
            <a:off x="2015499" y="257009"/>
            <a:ext cx="5433403" cy="714404"/>
          </a:xfrm>
          <a:prstGeom prst="rect">
            <a:avLst/>
          </a:prstGeom>
          <a:noFill/>
          <a:ln>
            <a:noFill/>
          </a:ln>
        </p:spPr>
      </p:pic>
      <p:sp>
        <p:nvSpPr>
          <p:cNvPr id="27" name="Google Shape;27;p117"/>
          <p:cNvSpPr/>
          <p:nvPr/>
        </p:nvSpPr>
        <p:spPr>
          <a:xfrm>
            <a:off x="-7222" y="6319761"/>
            <a:ext cx="284257" cy="539496"/>
          </a:xfrm>
          <a:prstGeom prst="rect">
            <a:avLst/>
          </a:prstGeom>
          <a:solidFill>
            <a:srgbClr val="1D579B"/>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8" name="Google Shape;28;p117"/>
          <p:cNvSpPr/>
          <p:nvPr/>
        </p:nvSpPr>
        <p:spPr>
          <a:xfrm>
            <a:off x="926093" y="6420060"/>
            <a:ext cx="2922576" cy="365125"/>
          </a:xfrm>
          <a:prstGeom prst="rect">
            <a:avLst/>
          </a:prstGeom>
          <a:solidFill>
            <a:srgbClr val="09548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29" name="Google Shape;29;p117" descr="Anti Taller Software Libre: Richard Stallman habla sobre el Copyright"/>
          <p:cNvPicPr preferRelativeResize="0"/>
          <p:nvPr/>
        </p:nvPicPr>
        <p:blipFill rotWithShape="1">
          <a:blip r:embed="rId5">
            <a:alphaModFix/>
            <a:extLst>
              <a:ext uri="{BEBA8EAE-BF5A-486C-A8C5-ECC9F3942E4B}">
                <a14:imgProps xmlns:a14="http://schemas.microsoft.com/office/drawing/2010/main">
                  <a14:imgLayer r:embed="rId6">
                    <a14:imgEffect>
                      <a14:backgroundRemoval t="10000" b="90000" l="10000" r="90000"/>
                    </a14:imgEffect>
                  </a14:imgLayer>
                </a14:imgProps>
              </a:ext>
            </a:extLst>
          </a:blip>
          <a:srcRect/>
          <a:stretch/>
        </p:blipFill>
        <p:spPr>
          <a:xfrm>
            <a:off x="301398" y="6437820"/>
            <a:ext cx="261262" cy="241451"/>
          </a:xfrm>
          <a:prstGeom prst="rect">
            <a:avLst/>
          </a:prstGeom>
          <a:noFill/>
          <a:ln>
            <a:noFill/>
          </a:ln>
        </p:spPr>
      </p:pic>
      <p:sp>
        <p:nvSpPr>
          <p:cNvPr id="30" name="Google Shape;30;p117"/>
          <p:cNvSpPr txBox="1"/>
          <p:nvPr/>
        </p:nvSpPr>
        <p:spPr>
          <a:xfrm>
            <a:off x="534065" y="6420060"/>
            <a:ext cx="2962866" cy="276969"/>
          </a:xfrm>
          <a:prstGeom prst="rect">
            <a:avLst/>
          </a:prstGeom>
          <a:noFill/>
          <a:ln>
            <a:noFill/>
          </a:ln>
        </p:spPr>
        <p:txBody>
          <a:bodyPr spcFirstLastPara="1" wrap="square" lIns="68569" tIns="34275" rIns="68569" bIns="34275" anchor="t" anchorCtr="0">
            <a:spAutoFit/>
          </a:bodyPr>
          <a:lstStyle/>
          <a:p>
            <a:pPr marL="0" marR="0" lvl="0" indent="0" algn="l" rtl="0">
              <a:spcBef>
                <a:spcPts val="0"/>
              </a:spcBef>
              <a:spcAft>
                <a:spcPts val="0"/>
              </a:spcAft>
              <a:buNone/>
            </a:pPr>
            <a:r>
              <a:rPr lang="en-US" sz="1350" b="0" dirty="0">
                <a:solidFill>
                  <a:schemeClr val="lt1"/>
                </a:solidFill>
                <a:latin typeface="Calibri"/>
                <a:ea typeface="Calibri"/>
                <a:cs typeface="Calibri"/>
                <a:sym typeface="Calibri"/>
              </a:rPr>
              <a:t>Copyright UCI UCPath </a:t>
            </a:r>
            <a:r>
              <a:rPr lang="en-US" sz="1350" b="0" dirty="0" smtClean="0">
                <a:solidFill>
                  <a:schemeClr val="lt1"/>
                </a:solidFill>
                <a:latin typeface="Calibri"/>
                <a:ea typeface="Calibri"/>
                <a:cs typeface="Calibri"/>
                <a:sym typeface="Calibri"/>
              </a:rPr>
              <a:t>2021</a:t>
            </a:r>
            <a:endParaRPr sz="1350" dirty="0"/>
          </a:p>
        </p:txBody>
      </p:sp>
      <p:sp>
        <p:nvSpPr>
          <p:cNvPr id="2" name="Rectangle 1"/>
          <p:cNvSpPr/>
          <p:nvPr userDrawn="1"/>
        </p:nvSpPr>
        <p:spPr>
          <a:xfrm>
            <a:off x="304011" y="6410516"/>
            <a:ext cx="205692" cy="307777"/>
          </a:xfrm>
          <a:prstGeom prst="rect">
            <a:avLst/>
          </a:prstGeom>
          <a:noFill/>
        </p:spPr>
        <p:txBody>
          <a:bodyPr wrap="square" lIns="91440" tIns="45720" rIns="91440" bIns="45720">
            <a:spAutoFit/>
          </a:bodyPr>
          <a:lstStyle/>
          <a:p>
            <a:pPr algn="ctr"/>
            <a:r>
              <a:rPr lang="en-US" sz="1400" b="0" cap="none" spc="0" dirty="0" smtClean="0">
                <a:ln w="0"/>
                <a:solidFill>
                  <a:schemeClr val="bg1"/>
                </a:solidFill>
                <a:effectLst>
                  <a:outerShdw blurRad="38100" dist="19050" dir="2700000" algn="tl" rotWithShape="0">
                    <a:schemeClr val="dk1">
                      <a:alpha val="40000"/>
                    </a:schemeClr>
                  </a:outerShdw>
                </a:effectLst>
              </a:rPr>
              <a:t>C</a:t>
            </a:r>
            <a:endParaRPr lang="en-US" sz="1400" b="0" cap="none" spc="0" dirty="0">
              <a:ln w="0"/>
              <a:solidFill>
                <a:schemeClr val="bg1"/>
              </a:solidFill>
              <a:effectLst>
                <a:outerShdw blurRad="38100" dist="19050" dir="2700000" algn="tl" rotWithShape="0">
                  <a:schemeClr val="dk1">
                    <a:alpha val="40000"/>
                  </a:schemeClr>
                </a:outerShdw>
              </a:effectLst>
            </a:endParaRPr>
          </a:p>
        </p:txBody>
      </p:sp>
      <p:sp>
        <p:nvSpPr>
          <p:cNvPr id="3" name="Oval 2"/>
          <p:cNvSpPr/>
          <p:nvPr userDrawn="1"/>
        </p:nvSpPr>
        <p:spPr>
          <a:xfrm>
            <a:off x="263388" y="6420060"/>
            <a:ext cx="284326" cy="2769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ustDataLst>
      <p:tags r:id="rId1"/>
    </p:custDataLst>
    <p:extLst>
      <p:ext uri="{BB962C8B-B14F-4D97-AF65-F5344CB8AC3E}">
        <p14:creationId xmlns:p14="http://schemas.microsoft.com/office/powerpoint/2010/main" val="25181285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a:t>
            </a:r>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6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6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6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42EA4-F715-4656-A625-1238D78B36EB}" type="slidenum">
              <a:rPr lang="en-US" smtClean="0"/>
              <a:t>‹#›</a:t>
            </a:fld>
            <a:endParaRPr lang="en-US"/>
          </a:p>
        </p:txBody>
      </p:sp>
    </p:spTree>
    <p:extLst>
      <p:ext uri="{BB962C8B-B14F-4D97-AF65-F5344CB8AC3E}">
        <p14:creationId xmlns:p14="http://schemas.microsoft.com/office/powerpoint/2010/main" val="2989518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0.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1.xml"/><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2.xml"/><Relationship Id="rId4" Type="http://schemas.microsoft.com/office/2007/relationships/hdphoto" Target="../media/hdphoto7.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hyperlink" Target="https://zoom.us/j/8519035805" TargetMode="Externa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9.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1.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Training Tips &amp; Lessons Learned</a:t>
            </a:r>
            <a:br>
              <a:rPr lang="en-US" dirty="0" smtClean="0"/>
            </a:br>
            <a:r>
              <a:rPr lang="en-US" dirty="0" smtClean="0"/>
              <a:t>April </a:t>
            </a:r>
            <a:r>
              <a:rPr lang="en-US" dirty="0" smtClean="0"/>
              <a:t>20, </a:t>
            </a:r>
            <a:r>
              <a:rPr lang="en-US" dirty="0" smtClean="0"/>
              <a:t>2021 </a:t>
            </a:r>
            <a:endParaRPr lang="en-US" dirty="0"/>
          </a:p>
        </p:txBody>
      </p:sp>
    </p:spTree>
    <p:custDataLst>
      <p:tags r:id="rId1"/>
    </p:custDataLst>
    <p:extLst>
      <p:ext uri="{BB962C8B-B14F-4D97-AF65-F5344CB8AC3E}">
        <p14:creationId xmlns:p14="http://schemas.microsoft.com/office/powerpoint/2010/main" val="3570650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1" dirty="0">
                <a:solidFill>
                  <a:srgbClr val="1E4386"/>
                </a:solidFill>
                <a:latin typeface="Arial"/>
                <a:ea typeface="Arial"/>
                <a:cs typeface="Arial"/>
                <a:sym typeface="Arial"/>
              </a:rPr>
              <a:t>Example: </a:t>
            </a:r>
            <a:r>
              <a:rPr lang="en-US" sz="2800" b="1" dirty="0">
                <a:solidFill>
                  <a:srgbClr val="1E4386"/>
                </a:solidFill>
                <a:latin typeface="Arial"/>
                <a:ea typeface="Arial"/>
                <a:cs typeface="Arial"/>
              </a:rPr>
              <a:t>If you were to do this in Excel… </a:t>
            </a:r>
          </a:p>
        </p:txBody>
      </p:sp>
      <p:pic>
        <p:nvPicPr>
          <p:cNvPr id="4" name="Picture 3"/>
          <p:cNvPicPr>
            <a:picLocks noChangeAspect="1"/>
          </p:cNvPicPr>
          <p:nvPr/>
        </p:nvPicPr>
        <p:blipFill>
          <a:blip r:embed="rId2"/>
          <a:stretch>
            <a:fillRect/>
          </a:stretch>
        </p:blipFill>
        <p:spPr>
          <a:xfrm>
            <a:off x="0" y="1060744"/>
            <a:ext cx="9007621" cy="1722269"/>
          </a:xfrm>
          <a:prstGeom prst="rect">
            <a:avLst/>
          </a:prstGeom>
        </p:spPr>
      </p:pic>
      <p:sp>
        <p:nvSpPr>
          <p:cNvPr id="5" name="Rectangle 4"/>
          <p:cNvSpPr/>
          <p:nvPr/>
        </p:nvSpPr>
        <p:spPr>
          <a:xfrm>
            <a:off x="4077545" y="1135712"/>
            <a:ext cx="2961157" cy="1477328"/>
          </a:xfrm>
          <a:prstGeom prst="rect">
            <a:avLst/>
          </a:prstGeom>
          <a:solidFill>
            <a:schemeClr val="accent4">
              <a:lumMod val="20000"/>
              <a:lumOff val="80000"/>
            </a:schemeClr>
          </a:solidFill>
        </p:spPr>
        <p:txBody>
          <a:bodyPr wrap="square">
            <a:spAutoFit/>
          </a:bodyPr>
          <a:lstStyle/>
          <a:p>
            <a:r>
              <a:rPr lang="en-US" dirty="0" smtClean="0">
                <a:latin typeface="Calibri" panose="020F0502020204030204" pitchFamily="34" charset="0"/>
                <a:ea typeface="Calibri" panose="020F0502020204030204" pitchFamily="34" charset="0"/>
              </a:rPr>
              <a:t>“insert a row above 10/01/2020 </a:t>
            </a:r>
          </a:p>
          <a:p>
            <a:r>
              <a:rPr lang="en-US" dirty="0" smtClean="0">
                <a:latin typeface="Calibri" panose="020F0502020204030204" pitchFamily="34" charset="0"/>
                <a:ea typeface="Calibri" panose="020F0502020204030204" pitchFamily="34" charset="0"/>
              </a:rPr>
              <a:t>but below 04/01/2021”</a:t>
            </a:r>
          </a:p>
          <a:p>
            <a:r>
              <a:rPr lang="en-US" i="1" dirty="0" smtClean="0">
                <a:latin typeface="Calibri" panose="020F0502020204030204" pitchFamily="34" charset="0"/>
                <a:ea typeface="Calibri" panose="020F0502020204030204" pitchFamily="34" charset="0"/>
              </a:rPr>
              <a:t>Select 10/01/2020 row; right mouse click and select insert</a:t>
            </a:r>
            <a:r>
              <a:rPr lang="en-US" dirty="0" smtClean="0">
                <a:latin typeface="Calibri" panose="020F0502020204030204" pitchFamily="34" charset="0"/>
                <a:ea typeface="Calibri" panose="020F0502020204030204" pitchFamily="34" charset="0"/>
              </a:rPr>
              <a:t>. </a:t>
            </a:r>
            <a:endParaRPr lang="en-US" dirty="0"/>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8280" y="2783013"/>
            <a:ext cx="8897257" cy="2678587"/>
          </a:xfrm>
          <a:prstGeom prst="rect">
            <a:avLst/>
          </a:prstGeom>
        </p:spPr>
      </p:pic>
      <p:pic>
        <p:nvPicPr>
          <p:cNvPr id="7" name="Picture 6"/>
          <p:cNvPicPr>
            <a:picLocks noChangeAspect="1"/>
          </p:cNvPicPr>
          <p:nvPr/>
        </p:nvPicPr>
        <p:blipFill>
          <a:blip r:embed="rId5"/>
          <a:stretch>
            <a:fillRect/>
          </a:stretch>
        </p:blipFill>
        <p:spPr>
          <a:xfrm>
            <a:off x="44630" y="5026999"/>
            <a:ext cx="8904558" cy="1637962"/>
          </a:xfrm>
          <a:prstGeom prst="rect">
            <a:avLst/>
          </a:prstGeom>
        </p:spPr>
      </p:pic>
    </p:spTree>
    <p:extLst>
      <p:ext uri="{BB962C8B-B14F-4D97-AF65-F5344CB8AC3E}">
        <p14:creationId xmlns:p14="http://schemas.microsoft.com/office/powerpoint/2010/main" val="34318506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3" y="0"/>
            <a:ext cx="8750424" cy="850911"/>
          </a:xfrm>
          <a:noFill/>
          <a:ln>
            <a:noFill/>
          </a:ln>
        </p:spPr>
        <p:txBody>
          <a:bodyPr spcFirstLastPara="1" wrap="square" lIns="91425" tIns="45700" rIns="91425" bIns="45700" anchor="ctr" anchorCtr="0">
            <a:normAutofit/>
          </a:bodyPr>
          <a:lstStyle/>
          <a:p>
            <a:pPr>
              <a:buClr>
                <a:srgbClr val="1E4386"/>
              </a:buClr>
              <a:buSzPts val="4000"/>
              <a:buFont typeface="Arial"/>
            </a:pPr>
            <a:r>
              <a:rPr lang="en-US" sz="3000" b="1" dirty="0" smtClean="0">
                <a:solidFill>
                  <a:srgbClr val="1E4386"/>
                </a:solidFill>
                <a:latin typeface="Arial"/>
                <a:ea typeface="Arial"/>
                <a:cs typeface="Arial"/>
                <a:sym typeface="Arial"/>
              </a:rPr>
              <a:t>Lets try this on a funding entry page</a:t>
            </a:r>
            <a:endParaRPr lang="en-US" sz="3000" b="1" dirty="0">
              <a:solidFill>
                <a:srgbClr val="1E4386"/>
              </a:solidFill>
              <a:latin typeface="Arial"/>
              <a:ea typeface="Arial"/>
              <a:cs typeface="Arial"/>
              <a:sym typeface="Arial"/>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1789" y="1080950"/>
            <a:ext cx="9088314" cy="4818623"/>
          </a:xfrm>
          <a:prstGeom prst="rect">
            <a:avLst/>
          </a:prstGeom>
        </p:spPr>
      </p:pic>
    </p:spTree>
    <p:custDataLst>
      <p:tags r:id="rId1"/>
    </p:custDataLst>
    <p:extLst>
      <p:ext uri="{BB962C8B-B14F-4D97-AF65-F5344CB8AC3E}">
        <p14:creationId xmlns:p14="http://schemas.microsoft.com/office/powerpoint/2010/main" val="1103010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3" y="0"/>
            <a:ext cx="8750424" cy="850911"/>
          </a:xfrm>
          <a:noFill/>
          <a:ln>
            <a:noFill/>
          </a:ln>
        </p:spPr>
        <p:txBody>
          <a:bodyPr spcFirstLastPara="1" wrap="square" lIns="91425" tIns="45700" rIns="91425" bIns="45700" anchor="ctr" anchorCtr="0">
            <a:normAutofit/>
          </a:bodyPr>
          <a:lstStyle/>
          <a:p>
            <a:pPr>
              <a:buClr>
                <a:srgbClr val="1E4386"/>
              </a:buClr>
              <a:buSzPts val="4000"/>
              <a:buFont typeface="Arial"/>
            </a:pPr>
            <a:r>
              <a:rPr lang="en-US" sz="3000" b="1" dirty="0" smtClean="0">
                <a:solidFill>
                  <a:srgbClr val="1E4386"/>
                </a:solidFill>
                <a:latin typeface="Arial"/>
                <a:ea typeface="Arial"/>
                <a:cs typeface="Arial"/>
                <a:sym typeface="Arial"/>
              </a:rPr>
              <a:t>Example: Funding Entry page</a:t>
            </a:r>
            <a:endParaRPr lang="en-US" sz="3000" b="1" dirty="0">
              <a:solidFill>
                <a:srgbClr val="1E4386"/>
              </a:solidFill>
              <a:latin typeface="Arial"/>
              <a:ea typeface="Arial"/>
              <a:cs typeface="Arial"/>
              <a:sym typeface="Arial"/>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2286" y="1075871"/>
            <a:ext cx="9121714" cy="4701783"/>
          </a:xfrm>
          <a:prstGeom prst="rect">
            <a:avLst/>
          </a:prstGeom>
        </p:spPr>
      </p:pic>
    </p:spTree>
    <p:custDataLst>
      <p:tags r:id="rId1"/>
    </p:custDataLst>
    <p:extLst>
      <p:ext uri="{BB962C8B-B14F-4D97-AF65-F5344CB8AC3E}">
        <p14:creationId xmlns:p14="http://schemas.microsoft.com/office/powerpoint/2010/main" val="1364709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3" y="0"/>
            <a:ext cx="8750424" cy="850911"/>
          </a:xfrm>
          <a:noFill/>
          <a:ln>
            <a:noFill/>
          </a:ln>
        </p:spPr>
        <p:txBody>
          <a:bodyPr spcFirstLastPara="1" wrap="square" lIns="91425" tIns="45700" rIns="91425" bIns="45700" anchor="ctr" anchorCtr="0">
            <a:normAutofit/>
          </a:bodyPr>
          <a:lstStyle/>
          <a:p>
            <a:pPr>
              <a:buClr>
                <a:srgbClr val="1E4386"/>
              </a:buClr>
              <a:buSzPts val="4000"/>
              <a:buFont typeface="Arial"/>
            </a:pPr>
            <a:r>
              <a:rPr lang="en-US" sz="3000" b="1" dirty="0" smtClean="0">
                <a:solidFill>
                  <a:srgbClr val="1E4386"/>
                </a:solidFill>
                <a:latin typeface="Arial"/>
                <a:ea typeface="Arial"/>
                <a:cs typeface="Arial"/>
                <a:sym typeface="Arial"/>
              </a:rPr>
              <a:t>Keep your timeline straight!</a:t>
            </a:r>
            <a:endParaRPr lang="en-US" sz="3000" b="1" dirty="0">
              <a:solidFill>
                <a:srgbClr val="1E4386"/>
              </a:solidFill>
              <a:latin typeface="Arial"/>
              <a:ea typeface="Arial"/>
              <a:cs typeface="Arial"/>
              <a:sym typeface="Arial"/>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 y="1034855"/>
            <a:ext cx="9150093" cy="5074692"/>
          </a:xfrm>
          <a:prstGeom prst="rect">
            <a:avLst/>
          </a:prstGeom>
        </p:spPr>
      </p:pic>
      <p:sp>
        <p:nvSpPr>
          <p:cNvPr id="7" name="Rectangle 6"/>
          <p:cNvSpPr/>
          <p:nvPr/>
        </p:nvSpPr>
        <p:spPr>
          <a:xfrm>
            <a:off x="5818293" y="1210220"/>
            <a:ext cx="3158554" cy="1200329"/>
          </a:xfrm>
          <a:prstGeom prst="rect">
            <a:avLst/>
          </a:prstGeom>
          <a:solidFill>
            <a:schemeClr val="accent4">
              <a:lumMod val="60000"/>
              <a:lumOff val="40000"/>
            </a:schemeClr>
          </a:solidFill>
        </p:spPr>
        <p:txBody>
          <a:bodyPr wrap="square">
            <a:spAutoFit/>
          </a:bodyPr>
          <a:lstStyle/>
          <a:p>
            <a:r>
              <a:rPr lang="en-US" dirty="0" smtClean="0">
                <a:latin typeface="Calibri" panose="020F0502020204030204" pitchFamily="34" charset="0"/>
              </a:rPr>
              <a:t>Error message when trying to insert </a:t>
            </a:r>
          </a:p>
          <a:p>
            <a:r>
              <a:rPr lang="en-US" dirty="0" smtClean="0">
                <a:latin typeface="Calibri" panose="020F0502020204030204" pitchFamily="34" charset="0"/>
              </a:rPr>
              <a:t>03/01/2021 row ABOVE the  04/01/2021 row. </a:t>
            </a:r>
            <a:endParaRPr lang="en-US" dirty="0"/>
          </a:p>
        </p:txBody>
      </p:sp>
    </p:spTree>
    <p:custDataLst>
      <p:tags r:id="rId1"/>
    </p:custDataLst>
    <p:extLst>
      <p:ext uri="{BB962C8B-B14F-4D97-AF65-F5344CB8AC3E}">
        <p14:creationId xmlns:p14="http://schemas.microsoft.com/office/powerpoint/2010/main" val="198574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chemeClr val="accent5">
                    <a:lumMod val="75000"/>
                  </a:schemeClr>
                </a:solidFill>
              </a:rPr>
              <a:t>Effective Date Order</a:t>
            </a:r>
            <a:endParaRPr lang="en-US" dirty="0">
              <a:solidFill>
                <a:schemeClr val="accent5">
                  <a:lumMod val="75000"/>
                </a:schemeClr>
              </a:solidFill>
            </a:endParaRPr>
          </a:p>
        </p:txBody>
      </p:sp>
      <p:grpSp>
        <p:nvGrpSpPr>
          <p:cNvPr id="5" name="Group 4"/>
          <p:cNvGrpSpPr/>
          <p:nvPr/>
        </p:nvGrpSpPr>
        <p:grpSpPr>
          <a:xfrm>
            <a:off x="1767840" y="0"/>
            <a:ext cx="6915573" cy="6915573"/>
            <a:chOff x="1767840" y="0"/>
            <a:chExt cx="6915573" cy="6915573"/>
          </a:xfrm>
          <a:scene3d>
            <a:camera prst="perspectiveRelaxed">
              <a:rot lat="19149996" lon="20104178" rev="1577324"/>
            </a:camera>
            <a:lightRig rig="soft" dir="t"/>
            <a:backdrop>
              <a:anchor x="0" y="0" z="-210000"/>
              <a:norm dx="0" dy="0" dz="914400"/>
              <a:up dx="0" dy="914400" dz="0"/>
            </a:backdrop>
          </a:scene3d>
        </p:grpSpPr>
        <p:sp>
          <p:nvSpPr>
            <p:cNvPr id="6" name="Freeform 5"/>
            <p:cNvSpPr/>
            <p:nvPr/>
          </p:nvSpPr>
          <p:spPr>
            <a:xfrm>
              <a:off x="1767840" y="0"/>
              <a:ext cx="6915573" cy="6915573"/>
            </a:xfrm>
            <a:custGeom>
              <a:avLst/>
              <a:gdLst>
                <a:gd name="connsiteX0" fmla="*/ 0 w 6915573"/>
                <a:gd name="connsiteY0" fmla="*/ 3457787 h 6915573"/>
                <a:gd name="connsiteX1" fmla="*/ 3457787 w 6915573"/>
                <a:gd name="connsiteY1" fmla="*/ 0 h 6915573"/>
                <a:gd name="connsiteX2" fmla="*/ 6915574 w 6915573"/>
                <a:gd name="connsiteY2" fmla="*/ 3457787 h 6915573"/>
                <a:gd name="connsiteX3" fmla="*/ 3457787 w 6915573"/>
                <a:gd name="connsiteY3" fmla="*/ 6915574 h 6915573"/>
                <a:gd name="connsiteX4" fmla="*/ 0 w 6915573"/>
                <a:gd name="connsiteY4" fmla="*/ 3457787 h 691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5573" h="6915573">
                  <a:moveTo>
                    <a:pt x="0" y="3457787"/>
                  </a:moveTo>
                  <a:cubicBezTo>
                    <a:pt x="0" y="1548104"/>
                    <a:pt x="1548104" y="0"/>
                    <a:pt x="3457787" y="0"/>
                  </a:cubicBezTo>
                  <a:cubicBezTo>
                    <a:pt x="5367470" y="0"/>
                    <a:pt x="6915574" y="1548104"/>
                    <a:pt x="6915574" y="3457787"/>
                  </a:cubicBezTo>
                  <a:cubicBezTo>
                    <a:pt x="6915574" y="5367470"/>
                    <a:pt x="5367470" y="6915574"/>
                    <a:pt x="3457787" y="6915574"/>
                  </a:cubicBezTo>
                  <a:cubicBezTo>
                    <a:pt x="1548104" y="6915574"/>
                    <a:pt x="0" y="5367470"/>
                    <a:pt x="0" y="3457787"/>
                  </a:cubicBezTo>
                  <a:close/>
                </a:path>
              </a:pathLst>
            </a:custGeom>
            <a:sp3d extrusionH="152250" prstMaterial="matte">
              <a:bevelT w="165100" prst="coolSlant"/>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626117" tIns="480906" rIns="2626118" bIns="5667588" numCol="1" spcCol="1270" anchor="ctr" anchorCtr="0">
              <a:noAutofit/>
              <a:sp3d extrusionH="28000" prstMaterial="matte"/>
            </a:bodyPr>
            <a:lstStyle/>
            <a:p>
              <a:pPr lvl="0" algn="ctr" defTabSz="844550">
                <a:lnSpc>
                  <a:spcPct val="90000"/>
                </a:lnSpc>
                <a:spcBef>
                  <a:spcPct val="0"/>
                </a:spcBef>
                <a:spcAft>
                  <a:spcPct val="35000"/>
                </a:spcAft>
              </a:pPr>
              <a:r>
                <a:rPr lang="en-US" sz="1900" kern="1200" dirty="0" smtClean="0"/>
                <a:t>Position Active Effective Date</a:t>
              </a:r>
              <a:endParaRPr lang="en-US" sz="1900" kern="1200" dirty="0"/>
            </a:p>
          </p:txBody>
        </p:sp>
        <p:sp>
          <p:nvSpPr>
            <p:cNvPr id="7" name="Freeform 6"/>
            <p:cNvSpPr/>
            <p:nvPr/>
          </p:nvSpPr>
          <p:spPr>
            <a:xfrm>
              <a:off x="2459397" y="1383114"/>
              <a:ext cx="5532458" cy="5532458"/>
            </a:xfrm>
            <a:custGeom>
              <a:avLst/>
              <a:gdLst>
                <a:gd name="connsiteX0" fmla="*/ 0 w 5532458"/>
                <a:gd name="connsiteY0" fmla="*/ 2766229 h 5532458"/>
                <a:gd name="connsiteX1" fmla="*/ 2766229 w 5532458"/>
                <a:gd name="connsiteY1" fmla="*/ 0 h 5532458"/>
                <a:gd name="connsiteX2" fmla="*/ 5532458 w 5532458"/>
                <a:gd name="connsiteY2" fmla="*/ 2766229 h 5532458"/>
                <a:gd name="connsiteX3" fmla="*/ 2766229 w 5532458"/>
                <a:gd name="connsiteY3" fmla="*/ 5532458 h 5532458"/>
                <a:gd name="connsiteX4" fmla="*/ 0 w 5532458"/>
                <a:gd name="connsiteY4" fmla="*/ 2766229 h 5532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458" h="5532458">
                  <a:moveTo>
                    <a:pt x="0" y="2766229"/>
                  </a:moveTo>
                  <a:cubicBezTo>
                    <a:pt x="0" y="1238483"/>
                    <a:pt x="1238483" y="0"/>
                    <a:pt x="2766229" y="0"/>
                  </a:cubicBezTo>
                  <a:cubicBezTo>
                    <a:pt x="4293975" y="0"/>
                    <a:pt x="5532458" y="1238483"/>
                    <a:pt x="5532458" y="2766229"/>
                  </a:cubicBezTo>
                  <a:cubicBezTo>
                    <a:pt x="5532458" y="4293975"/>
                    <a:pt x="4293975" y="5532458"/>
                    <a:pt x="2766229" y="5532458"/>
                  </a:cubicBezTo>
                  <a:cubicBezTo>
                    <a:pt x="1238483" y="5532458"/>
                    <a:pt x="0" y="4293975"/>
                    <a:pt x="0" y="2766229"/>
                  </a:cubicBezTo>
                  <a:close/>
                </a:path>
              </a:pathLst>
            </a:custGeom>
            <a:sp3d extrusionH="152250" prstMaterial="matte">
              <a:bevelT w="165100" prst="coolSlant"/>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934560" tIns="467076" rIns="1934560" bIns="4339796" numCol="1" spcCol="1270" anchor="ctr" anchorCtr="0">
              <a:noAutofit/>
              <a:sp3d extrusionH="28000" prstMaterial="matte"/>
            </a:bodyPr>
            <a:lstStyle/>
            <a:p>
              <a:pPr lvl="0" algn="ctr" defTabSz="844550">
                <a:lnSpc>
                  <a:spcPct val="90000"/>
                </a:lnSpc>
                <a:spcBef>
                  <a:spcPct val="0"/>
                </a:spcBef>
                <a:spcAft>
                  <a:spcPct val="35000"/>
                </a:spcAft>
              </a:pPr>
              <a:r>
                <a:rPr lang="en-US" sz="1900" kern="1200" dirty="0" smtClean="0"/>
                <a:t>Funding Open Date Range</a:t>
              </a:r>
              <a:endParaRPr lang="en-US" sz="1900" kern="1200" dirty="0"/>
            </a:p>
          </p:txBody>
        </p:sp>
        <p:sp>
          <p:nvSpPr>
            <p:cNvPr id="8" name="Freeform 7"/>
            <p:cNvSpPr/>
            <p:nvPr/>
          </p:nvSpPr>
          <p:spPr>
            <a:xfrm>
              <a:off x="3150954" y="2766229"/>
              <a:ext cx="4149343" cy="4149343"/>
            </a:xfrm>
            <a:custGeom>
              <a:avLst/>
              <a:gdLst>
                <a:gd name="connsiteX0" fmla="*/ 0 w 4149343"/>
                <a:gd name="connsiteY0" fmla="*/ 2074672 h 4149343"/>
                <a:gd name="connsiteX1" fmla="*/ 2074672 w 4149343"/>
                <a:gd name="connsiteY1" fmla="*/ 0 h 4149343"/>
                <a:gd name="connsiteX2" fmla="*/ 4149344 w 4149343"/>
                <a:gd name="connsiteY2" fmla="*/ 2074672 h 4149343"/>
                <a:gd name="connsiteX3" fmla="*/ 2074672 w 4149343"/>
                <a:gd name="connsiteY3" fmla="*/ 4149344 h 4149343"/>
                <a:gd name="connsiteX4" fmla="*/ 0 w 4149343"/>
                <a:gd name="connsiteY4" fmla="*/ 2074672 h 4149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9343" h="4149343">
                  <a:moveTo>
                    <a:pt x="0" y="2074672"/>
                  </a:moveTo>
                  <a:cubicBezTo>
                    <a:pt x="0" y="928862"/>
                    <a:pt x="928862" y="0"/>
                    <a:pt x="2074672" y="0"/>
                  </a:cubicBezTo>
                  <a:cubicBezTo>
                    <a:pt x="3220482" y="0"/>
                    <a:pt x="4149344" y="928862"/>
                    <a:pt x="4149344" y="2074672"/>
                  </a:cubicBezTo>
                  <a:cubicBezTo>
                    <a:pt x="4149344" y="3220482"/>
                    <a:pt x="3220482" y="4149344"/>
                    <a:pt x="2074672" y="4149344"/>
                  </a:cubicBezTo>
                  <a:cubicBezTo>
                    <a:pt x="928862" y="4149344"/>
                    <a:pt x="0" y="3220482"/>
                    <a:pt x="0" y="2074672"/>
                  </a:cubicBezTo>
                  <a:close/>
                </a:path>
              </a:pathLst>
            </a:custGeom>
            <a:sp3d extrusionH="152250" prstMaterial="matte">
              <a:bevelT w="165100" prst="coolSlant"/>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243003" tIns="446328" rIns="1243002" bIns="3039669" numCol="1" spcCol="1270" anchor="ctr" anchorCtr="0">
              <a:noAutofit/>
              <a:sp3d extrusionH="28000" prstMaterial="matte"/>
            </a:bodyPr>
            <a:lstStyle/>
            <a:p>
              <a:pPr lvl="0" algn="ctr" defTabSz="844550">
                <a:lnSpc>
                  <a:spcPct val="90000"/>
                </a:lnSpc>
                <a:spcBef>
                  <a:spcPct val="0"/>
                </a:spcBef>
                <a:spcAft>
                  <a:spcPct val="35000"/>
                </a:spcAft>
              </a:pPr>
              <a:r>
                <a:rPr lang="en-US" sz="1900" kern="1200" dirty="0" smtClean="0"/>
                <a:t>Job</a:t>
              </a:r>
              <a:endParaRPr lang="en-US" sz="1900" kern="1200" dirty="0"/>
            </a:p>
          </p:txBody>
        </p:sp>
        <p:sp>
          <p:nvSpPr>
            <p:cNvPr id="9" name="Freeform 8"/>
            <p:cNvSpPr/>
            <p:nvPr/>
          </p:nvSpPr>
          <p:spPr>
            <a:xfrm>
              <a:off x="3842511" y="4149343"/>
              <a:ext cx="2766229" cy="2766229"/>
            </a:xfrm>
            <a:custGeom>
              <a:avLst/>
              <a:gdLst>
                <a:gd name="connsiteX0" fmla="*/ 0 w 2766229"/>
                <a:gd name="connsiteY0" fmla="*/ 1383115 h 2766229"/>
                <a:gd name="connsiteX1" fmla="*/ 1383115 w 2766229"/>
                <a:gd name="connsiteY1" fmla="*/ 0 h 2766229"/>
                <a:gd name="connsiteX2" fmla="*/ 2766230 w 2766229"/>
                <a:gd name="connsiteY2" fmla="*/ 1383115 h 2766229"/>
                <a:gd name="connsiteX3" fmla="*/ 1383115 w 2766229"/>
                <a:gd name="connsiteY3" fmla="*/ 2766230 h 2766229"/>
                <a:gd name="connsiteX4" fmla="*/ 0 w 2766229"/>
                <a:gd name="connsiteY4" fmla="*/ 1383115 h 2766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6229" h="2766229">
                  <a:moveTo>
                    <a:pt x="0" y="1383115"/>
                  </a:moveTo>
                  <a:cubicBezTo>
                    <a:pt x="0" y="619242"/>
                    <a:pt x="619242" y="0"/>
                    <a:pt x="1383115" y="0"/>
                  </a:cubicBezTo>
                  <a:cubicBezTo>
                    <a:pt x="2146988" y="0"/>
                    <a:pt x="2766230" y="619242"/>
                    <a:pt x="2766230" y="1383115"/>
                  </a:cubicBezTo>
                  <a:cubicBezTo>
                    <a:pt x="2766230" y="2146988"/>
                    <a:pt x="2146988" y="2766230"/>
                    <a:pt x="1383115" y="2766230"/>
                  </a:cubicBezTo>
                  <a:cubicBezTo>
                    <a:pt x="619242" y="2766230"/>
                    <a:pt x="0" y="2146988"/>
                    <a:pt x="0" y="1383115"/>
                  </a:cubicBezTo>
                  <a:close/>
                </a:path>
              </a:pathLst>
            </a:custGeom>
            <a:sp3d extrusionH="152250" prstMaterial="matte">
              <a:bevelT w="165100" prst="coolSlant"/>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540233" tIns="826686" rIns="540233" bIns="826685" numCol="1" spcCol="1270" anchor="ctr" anchorCtr="0">
              <a:noAutofit/>
              <a:sp3d extrusionH="28000" prstMaterial="matte"/>
            </a:bodyPr>
            <a:lstStyle/>
            <a:p>
              <a:pPr lvl="0" algn="ctr" defTabSz="844550">
                <a:lnSpc>
                  <a:spcPct val="90000"/>
                </a:lnSpc>
                <a:spcBef>
                  <a:spcPct val="0"/>
                </a:spcBef>
                <a:spcAft>
                  <a:spcPct val="35000"/>
                </a:spcAft>
              </a:pPr>
              <a:r>
                <a:rPr lang="en-US" sz="1900" kern="1200" dirty="0" smtClean="0"/>
                <a:t>Pay Begin &amp; End Date</a:t>
              </a:r>
              <a:endParaRPr lang="en-US" sz="1900" kern="1200" dirty="0"/>
            </a:p>
          </p:txBody>
        </p:sp>
      </p:grpSp>
    </p:spTree>
    <p:extLst>
      <p:ext uri="{BB962C8B-B14F-4D97-AF65-F5344CB8AC3E}">
        <p14:creationId xmlns:p14="http://schemas.microsoft.com/office/powerpoint/2010/main" val="1628670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66655" y="1149971"/>
            <a:ext cx="6501986" cy="2332773"/>
          </a:xfrm>
          <a:prstGeom prst="rect">
            <a:avLst/>
          </a:prstGeom>
        </p:spPr>
      </p:pic>
      <p:sp>
        <p:nvSpPr>
          <p:cNvPr id="3" name="Title 2"/>
          <p:cNvSpPr>
            <a:spLocks noGrp="1"/>
          </p:cNvSpPr>
          <p:nvPr>
            <p:ph type="title"/>
          </p:nvPr>
        </p:nvSpPr>
        <p:spPr/>
        <p:txBody>
          <a:bodyPr/>
          <a:lstStyle/>
          <a:p>
            <a:r>
              <a:rPr lang="en-US" dirty="0" smtClean="0">
                <a:solidFill>
                  <a:schemeClr val="accent5">
                    <a:lumMod val="75000"/>
                  </a:schemeClr>
                </a:solidFill>
              </a:rPr>
              <a:t>Which Effective Date Wins?</a:t>
            </a:r>
            <a:endParaRPr lang="en-US" dirty="0">
              <a:solidFill>
                <a:schemeClr val="accent5">
                  <a:lumMod val="75000"/>
                </a:schemeClr>
              </a:solidFill>
            </a:endParaRPr>
          </a:p>
        </p:txBody>
      </p:sp>
      <p:cxnSp>
        <p:nvCxnSpPr>
          <p:cNvPr id="7" name="Straight Connector 6"/>
          <p:cNvCxnSpPr/>
          <p:nvPr/>
        </p:nvCxnSpPr>
        <p:spPr>
          <a:xfrm flipH="1" flipV="1">
            <a:off x="3589867" y="1385960"/>
            <a:ext cx="13546" cy="194624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flipH="1" flipV="1">
            <a:off x="7210214" y="1385838"/>
            <a:ext cx="23706" cy="1994055"/>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9" name="Rectangle 8"/>
          <p:cNvSpPr/>
          <p:nvPr/>
        </p:nvSpPr>
        <p:spPr>
          <a:xfrm>
            <a:off x="548639" y="3614719"/>
            <a:ext cx="6360160" cy="646331"/>
          </a:xfrm>
          <a:prstGeom prst="rect">
            <a:avLst/>
          </a:prstGeom>
          <a:solidFill>
            <a:srgbClr val="FFFFCC"/>
          </a:solidFill>
        </p:spPr>
        <p:txBody>
          <a:bodyPr wrap="square">
            <a:spAutoFit/>
          </a:bodyPr>
          <a:lstStyle/>
          <a:p>
            <a:r>
              <a:rPr lang="en-US" i="1" dirty="0">
                <a:solidFill>
                  <a:srgbClr val="000000"/>
                </a:solidFill>
                <a:latin typeface="Calibri" panose="020F0502020204030204" pitchFamily="34" charset="0"/>
              </a:rPr>
              <a:t>If funding </a:t>
            </a:r>
            <a:r>
              <a:rPr lang="en-US" i="1" dirty="0" smtClean="0">
                <a:solidFill>
                  <a:srgbClr val="000000"/>
                </a:solidFill>
                <a:latin typeface="Calibri" panose="020F0502020204030204" pitchFamily="34" charset="0"/>
              </a:rPr>
              <a:t>ends…</a:t>
            </a:r>
          </a:p>
          <a:p>
            <a:r>
              <a:rPr lang="en-US" i="1" dirty="0" smtClean="0">
                <a:solidFill>
                  <a:srgbClr val="000000"/>
                </a:solidFill>
                <a:latin typeface="Calibri" panose="020F0502020204030204" pitchFamily="34" charset="0"/>
              </a:rPr>
              <a:t>Salary </a:t>
            </a:r>
            <a:r>
              <a:rPr lang="en-US" i="1" dirty="0">
                <a:solidFill>
                  <a:srgbClr val="000000"/>
                </a:solidFill>
                <a:latin typeface="Calibri" panose="020F0502020204030204" pitchFamily="34" charset="0"/>
              </a:rPr>
              <a:t>and benefits </a:t>
            </a:r>
            <a:r>
              <a:rPr lang="en-US" i="1" dirty="0" smtClean="0">
                <a:solidFill>
                  <a:srgbClr val="000000"/>
                </a:solidFill>
                <a:latin typeface="Calibri" panose="020F0502020204030204" pitchFamily="34" charset="0"/>
              </a:rPr>
              <a:t>start </a:t>
            </a:r>
            <a:r>
              <a:rPr lang="en-US" i="1" dirty="0">
                <a:solidFill>
                  <a:srgbClr val="000000"/>
                </a:solidFill>
                <a:latin typeface="Calibri" panose="020F0502020204030204" pitchFamily="34" charset="0"/>
              </a:rPr>
              <a:t>going to department suspense </a:t>
            </a:r>
            <a:r>
              <a:rPr lang="en-US" i="1" dirty="0" smtClean="0">
                <a:solidFill>
                  <a:srgbClr val="000000"/>
                </a:solidFill>
                <a:latin typeface="Calibri" panose="020F0502020204030204" pitchFamily="34" charset="0"/>
              </a:rPr>
              <a:t>account</a:t>
            </a:r>
            <a:endParaRPr lang="en-US" i="1" dirty="0"/>
          </a:p>
        </p:txBody>
      </p:sp>
      <p:sp>
        <p:nvSpPr>
          <p:cNvPr id="10" name="Rectangle 9"/>
          <p:cNvSpPr/>
          <p:nvPr/>
        </p:nvSpPr>
        <p:spPr>
          <a:xfrm>
            <a:off x="548639" y="4428285"/>
            <a:ext cx="1915909" cy="923330"/>
          </a:xfrm>
          <a:prstGeom prst="rect">
            <a:avLst/>
          </a:prstGeom>
          <a:solidFill>
            <a:srgbClr val="FFFFCC"/>
          </a:solidFill>
        </p:spPr>
        <p:txBody>
          <a:bodyPr wrap="none">
            <a:spAutoFit/>
          </a:bodyPr>
          <a:lstStyle/>
          <a:p>
            <a:r>
              <a:rPr lang="en-US" dirty="0"/>
              <a:t>another DR! </a:t>
            </a:r>
            <a:endParaRPr lang="en-US" dirty="0" smtClean="0"/>
          </a:p>
          <a:p>
            <a:r>
              <a:rPr lang="en-US" dirty="0" smtClean="0"/>
              <a:t>For any left </a:t>
            </a:r>
            <a:r>
              <a:rPr lang="en-US" dirty="0"/>
              <a:t>over!</a:t>
            </a:r>
          </a:p>
          <a:p>
            <a:r>
              <a:rPr lang="en-US" dirty="0" smtClean="0"/>
              <a:t>SCT </a:t>
            </a:r>
            <a:r>
              <a:rPr lang="en-US" dirty="0"/>
              <a:t>&amp; </a:t>
            </a:r>
            <a:r>
              <a:rPr lang="en-US" dirty="0" smtClean="0"/>
              <a:t>BCT</a:t>
            </a:r>
            <a:endParaRPr lang="en-US" dirty="0"/>
          </a:p>
        </p:txBody>
      </p:sp>
      <p:sp>
        <p:nvSpPr>
          <p:cNvPr id="11" name="Rectangle 10"/>
          <p:cNvSpPr/>
          <p:nvPr/>
        </p:nvSpPr>
        <p:spPr>
          <a:xfrm>
            <a:off x="1822026" y="5646529"/>
            <a:ext cx="4572000" cy="923330"/>
          </a:xfrm>
          <a:prstGeom prst="rect">
            <a:avLst/>
          </a:prstGeom>
          <a:solidFill>
            <a:schemeClr val="accent4">
              <a:lumMod val="60000"/>
              <a:lumOff val="40000"/>
            </a:schemeClr>
          </a:solidFill>
        </p:spPr>
        <p:txBody>
          <a:bodyPr>
            <a:spAutoFit/>
          </a:bodyPr>
          <a:lstStyle/>
          <a:p>
            <a:pPr algn="ctr"/>
            <a:r>
              <a:rPr lang="en-US" dirty="0" smtClean="0"/>
              <a:t>Make sure to change </a:t>
            </a:r>
            <a:r>
              <a:rPr lang="en-US" dirty="0"/>
              <a:t>Position Active Effective Date to be before pay end </a:t>
            </a:r>
            <a:r>
              <a:rPr lang="en-US" dirty="0" smtClean="0"/>
              <a:t>date as necessary!</a:t>
            </a:r>
            <a:endParaRPr lang="en-US" dirty="0"/>
          </a:p>
        </p:txBody>
      </p:sp>
      <p:sp>
        <p:nvSpPr>
          <p:cNvPr id="5" name="TextBox 4"/>
          <p:cNvSpPr txBox="1"/>
          <p:nvPr/>
        </p:nvSpPr>
        <p:spPr>
          <a:xfrm>
            <a:off x="6394026" y="4353625"/>
            <a:ext cx="2696811" cy="1200329"/>
          </a:xfrm>
          <a:prstGeom prst="rect">
            <a:avLst/>
          </a:prstGeom>
          <a:solidFill>
            <a:schemeClr val="accent6">
              <a:lumMod val="20000"/>
              <a:lumOff val="80000"/>
            </a:schemeClr>
          </a:solidFill>
        </p:spPr>
        <p:txBody>
          <a:bodyPr wrap="square" rtlCol="0">
            <a:spAutoFit/>
          </a:bodyPr>
          <a:lstStyle/>
          <a:p>
            <a:r>
              <a:rPr lang="en-US" dirty="0" smtClean="0"/>
              <a:t>Reminder:  Funding End Dates are not required for Grad students or most funding </a:t>
            </a:r>
            <a:endParaRPr lang="en-US" dirty="0"/>
          </a:p>
        </p:txBody>
      </p:sp>
    </p:spTree>
    <p:extLst>
      <p:ext uri="{BB962C8B-B14F-4D97-AF65-F5344CB8AC3E}">
        <p14:creationId xmlns:p14="http://schemas.microsoft.com/office/powerpoint/2010/main" val="328699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7" presetClass="emph" presetSubtype="0" fill="remove" grpId="0" nodeType="clickEffect">
                                  <p:stCondLst>
                                    <p:cond delay="0"/>
                                  </p:stCondLst>
                                  <p:childTnLst>
                                    <p:animClr clrSpc="rgb" dir="cw">
                                      <p:cBhvr override="childStyle">
                                        <p:cTn id="31" dur="250" autoRev="1" fill="remove"/>
                                        <p:tgtEl>
                                          <p:spTgt spid="11">
                                            <p:bg/>
                                          </p:spTgt>
                                        </p:tgtEl>
                                        <p:attrNameLst>
                                          <p:attrName>style.color</p:attrName>
                                        </p:attrNameLst>
                                      </p:cBhvr>
                                      <p:to>
                                        <a:schemeClr val="bg1"/>
                                      </p:to>
                                    </p:animClr>
                                    <p:animClr clrSpc="rgb" dir="cw">
                                      <p:cBhvr>
                                        <p:cTn id="32" dur="250" autoRev="1" fill="remove"/>
                                        <p:tgtEl>
                                          <p:spTgt spid="11">
                                            <p:bg/>
                                          </p:spTgt>
                                        </p:tgtEl>
                                        <p:attrNameLst>
                                          <p:attrName>fillcolor</p:attrName>
                                        </p:attrNameLst>
                                      </p:cBhvr>
                                      <p:to>
                                        <a:schemeClr val="bg1"/>
                                      </p:to>
                                    </p:animClr>
                                    <p:set>
                                      <p:cBhvr>
                                        <p:cTn id="33" dur="250" autoRev="1" fill="remove"/>
                                        <p:tgtEl>
                                          <p:spTgt spid="11">
                                            <p:bg/>
                                          </p:spTgt>
                                        </p:tgtEl>
                                        <p:attrNameLst>
                                          <p:attrName>fill.type</p:attrName>
                                        </p:attrNameLst>
                                      </p:cBhvr>
                                      <p:to>
                                        <p:strVal val="solid"/>
                                      </p:to>
                                    </p:set>
                                    <p:set>
                                      <p:cBhvr>
                                        <p:cTn id="34" dur="250" autoRev="1" fill="remove"/>
                                        <p:tgtEl>
                                          <p:spTgt spid="11">
                                            <p:bg/>
                                          </p:spTgt>
                                        </p:tgtEl>
                                        <p:attrNameLst>
                                          <p:attrName>fill.on</p:attrName>
                                        </p:attrNameLst>
                                      </p:cBhvr>
                                      <p:to>
                                        <p:strVal val="true"/>
                                      </p:to>
                                    </p:set>
                                  </p:childTnLst>
                                </p:cTn>
                              </p:par>
                              <p:par>
                                <p:cTn id="35" presetID="27" presetClass="emph" presetSubtype="0" fill="remove" grpId="0" nodeType="withEffect">
                                  <p:stCondLst>
                                    <p:cond delay="0"/>
                                  </p:stCondLst>
                                  <p:childTnLst>
                                    <p:animClr clrSpc="rgb" dir="cw">
                                      <p:cBhvr override="childStyle">
                                        <p:cTn id="36" dur="250" autoRev="1" fill="remove"/>
                                        <p:tgtEl>
                                          <p:spTgt spid="11">
                                            <p:txEl>
                                              <p:pRg st="0" end="0"/>
                                            </p:txEl>
                                          </p:spTgt>
                                        </p:tgtEl>
                                        <p:attrNameLst>
                                          <p:attrName>style.color</p:attrName>
                                        </p:attrNameLst>
                                      </p:cBhvr>
                                      <p:to>
                                        <a:schemeClr val="bg1"/>
                                      </p:to>
                                    </p:animClr>
                                    <p:animClr clrSpc="rgb" dir="cw">
                                      <p:cBhvr>
                                        <p:cTn id="37" dur="250" autoRev="1" fill="remove"/>
                                        <p:tgtEl>
                                          <p:spTgt spid="11">
                                            <p:txEl>
                                              <p:pRg st="0" end="0"/>
                                            </p:txEl>
                                          </p:spTgt>
                                        </p:tgtEl>
                                        <p:attrNameLst>
                                          <p:attrName>fillcolor</p:attrName>
                                        </p:attrNameLst>
                                      </p:cBhvr>
                                      <p:to>
                                        <a:schemeClr val="bg1"/>
                                      </p:to>
                                    </p:animClr>
                                    <p:set>
                                      <p:cBhvr>
                                        <p:cTn id="38" dur="250" autoRev="1" fill="remove"/>
                                        <p:tgtEl>
                                          <p:spTgt spid="11">
                                            <p:txEl>
                                              <p:pRg st="0" end="0"/>
                                            </p:txEl>
                                          </p:spTgt>
                                        </p:tgtEl>
                                        <p:attrNameLst>
                                          <p:attrName>fill.type</p:attrName>
                                        </p:attrNameLst>
                                      </p:cBhvr>
                                      <p:to>
                                        <p:strVal val="solid"/>
                                      </p:to>
                                    </p:set>
                                    <p:set>
                                      <p:cBhvr>
                                        <p:cTn id="39" dur="250" autoRev="1" fill="remove"/>
                                        <p:tgtEl>
                                          <p:spTgt spid="11">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5">
                    <a:lumMod val="75000"/>
                  </a:schemeClr>
                </a:solidFill>
              </a:rPr>
              <a:t>Example</a:t>
            </a:r>
            <a:endParaRPr lang="en-US" dirty="0"/>
          </a:p>
        </p:txBody>
      </p:sp>
      <p:pic>
        <p:nvPicPr>
          <p:cNvPr id="6" name="Picture 5"/>
          <p:cNvPicPr>
            <a:picLocks noChangeAspect="1"/>
          </p:cNvPicPr>
          <p:nvPr/>
        </p:nvPicPr>
        <p:blipFill>
          <a:blip r:embed="rId2"/>
          <a:stretch>
            <a:fillRect/>
          </a:stretch>
        </p:blipFill>
        <p:spPr>
          <a:xfrm>
            <a:off x="3250114" y="1330797"/>
            <a:ext cx="5502117" cy="3749365"/>
          </a:xfrm>
          <a:prstGeom prst="rect">
            <a:avLst/>
          </a:prstGeom>
        </p:spPr>
      </p:pic>
      <p:sp>
        <p:nvSpPr>
          <p:cNvPr id="7" name="Rectangle 6"/>
          <p:cNvSpPr/>
          <p:nvPr/>
        </p:nvSpPr>
        <p:spPr>
          <a:xfrm>
            <a:off x="260773" y="1768455"/>
            <a:ext cx="2211494" cy="1200329"/>
          </a:xfrm>
          <a:prstGeom prst="rect">
            <a:avLst/>
          </a:prstGeom>
          <a:solidFill>
            <a:schemeClr val="accent4">
              <a:lumMod val="60000"/>
              <a:lumOff val="40000"/>
            </a:schemeClr>
          </a:solidFill>
        </p:spPr>
        <p:txBody>
          <a:bodyPr wrap="square">
            <a:spAutoFit/>
          </a:bodyPr>
          <a:lstStyle/>
          <a:p>
            <a:r>
              <a:rPr lang="en-US" dirty="0" smtClean="0"/>
              <a:t>Position is active as of 06/19/2020</a:t>
            </a:r>
            <a:r>
              <a:rPr lang="en-US" dirty="0"/>
              <a:t>. </a:t>
            </a:r>
            <a:endParaRPr lang="en-US" dirty="0" smtClean="0"/>
          </a:p>
          <a:p>
            <a:r>
              <a:rPr lang="en-US" dirty="0" smtClean="0"/>
              <a:t>Pay ‘End Date’ is 06/10/2020</a:t>
            </a:r>
            <a:r>
              <a:rPr lang="en-US" dirty="0"/>
              <a:t>,</a:t>
            </a:r>
          </a:p>
        </p:txBody>
      </p:sp>
    </p:spTree>
    <p:extLst>
      <p:ext uri="{BB962C8B-B14F-4D97-AF65-F5344CB8AC3E}">
        <p14:creationId xmlns:p14="http://schemas.microsoft.com/office/powerpoint/2010/main" val="3441089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nSpc>
                <a:spcPct val="100000"/>
              </a:lnSpc>
            </a:pPr>
            <a:r>
              <a:rPr lang="en-US" sz="4000" b="1" dirty="0" smtClean="0">
                <a:solidFill>
                  <a:srgbClr val="0070C0"/>
                </a:solidFill>
                <a:latin typeface="Arial" panose="020B0604020202020204" pitchFamily="34" charset="0"/>
                <a:cs typeface="Arial" panose="020B0604020202020204" pitchFamily="34" charset="0"/>
              </a:rPr>
              <a:t>Questions?</a:t>
            </a:r>
            <a:endParaRPr lang="en-US" sz="4000" b="1" dirty="0">
              <a:solidFill>
                <a:srgbClr val="0070C0"/>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1202" y="2359762"/>
            <a:ext cx="7221595" cy="3030489"/>
          </a:xfrm>
        </p:spPr>
      </p:pic>
    </p:spTree>
    <p:custDataLst>
      <p:tags r:id="rId1"/>
    </p:custDataLst>
    <p:extLst>
      <p:ext uri="{BB962C8B-B14F-4D97-AF65-F5344CB8AC3E}">
        <p14:creationId xmlns:p14="http://schemas.microsoft.com/office/powerpoint/2010/main" val="1118216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Announcements I</a:t>
            </a:r>
            <a:endParaRPr lang="en-US" dirty="0"/>
          </a:p>
        </p:txBody>
      </p:sp>
      <p:sp>
        <p:nvSpPr>
          <p:cNvPr id="3" name="Content Placeholder 2"/>
          <p:cNvSpPr>
            <a:spLocks noGrp="1"/>
          </p:cNvSpPr>
          <p:nvPr>
            <p:ph idx="1"/>
          </p:nvPr>
        </p:nvSpPr>
        <p:spPr/>
        <p:txBody>
          <a:bodyPr>
            <a:normAutofit fontScale="70000" lnSpcReduction="20000"/>
          </a:bodyPr>
          <a:lstStyle/>
          <a:p>
            <a:r>
              <a:rPr lang="en-US" sz="3400" b="1" dirty="0">
                <a:solidFill>
                  <a:schemeClr val="tx2"/>
                </a:solidFill>
              </a:rPr>
              <a:t>Drop-In Support Center:  M – F 10am – 12pm</a:t>
            </a:r>
          </a:p>
          <a:p>
            <a:pPr marL="1142983" lvl="1" indent="-457200"/>
            <a:r>
              <a:rPr lang="en-US" sz="2300" dirty="0"/>
              <a:t>HR</a:t>
            </a:r>
          </a:p>
          <a:p>
            <a:pPr marL="1142983" lvl="1" indent="-457200"/>
            <a:r>
              <a:rPr lang="en-US" sz="2300" dirty="0"/>
              <a:t>Extended Absences</a:t>
            </a:r>
          </a:p>
          <a:p>
            <a:pPr marL="1142983" lvl="1" indent="-457200"/>
            <a:r>
              <a:rPr lang="en-US" sz="2300" dirty="0" err="1"/>
              <a:t>PayPath</a:t>
            </a:r>
            <a:r>
              <a:rPr lang="en-US" sz="2300" dirty="0"/>
              <a:t> Actions / Additional Pay</a:t>
            </a:r>
            <a:endParaRPr lang="en-US" sz="2300" dirty="0"/>
          </a:p>
          <a:p>
            <a:pPr marL="1142983" lvl="1" indent="-457200"/>
            <a:r>
              <a:rPr lang="en-US" sz="2300" dirty="0"/>
              <a:t>Funding</a:t>
            </a:r>
          </a:p>
          <a:p>
            <a:pPr marL="1142983" lvl="1" indent="-457200"/>
            <a:r>
              <a:rPr lang="en-US" sz="2300" dirty="0"/>
              <a:t>Direct Retro </a:t>
            </a:r>
          </a:p>
          <a:p>
            <a:pPr marL="1142983" lvl="1" indent="-457200"/>
            <a:r>
              <a:rPr lang="en-US" sz="2300" dirty="0"/>
              <a:t>General Support</a:t>
            </a:r>
          </a:p>
          <a:p>
            <a:endParaRPr lang="en-US" sz="2800" b="1" dirty="0">
              <a:solidFill>
                <a:schemeClr val="tx2"/>
              </a:solidFill>
            </a:endParaRPr>
          </a:p>
          <a:p>
            <a:r>
              <a:rPr lang="en-US" sz="3400" b="1" dirty="0">
                <a:solidFill>
                  <a:schemeClr val="tx2"/>
                </a:solidFill>
              </a:rPr>
              <a:t>Payroll </a:t>
            </a:r>
            <a:r>
              <a:rPr lang="en-US" sz="3400" b="1" dirty="0">
                <a:solidFill>
                  <a:schemeClr val="tx2"/>
                </a:solidFill>
              </a:rPr>
              <a:t>Office </a:t>
            </a:r>
            <a:r>
              <a:rPr lang="en-US" sz="3400" b="1" dirty="0">
                <a:solidFill>
                  <a:schemeClr val="tx2"/>
                </a:solidFill>
              </a:rPr>
              <a:t>Hours: Mon. &amp; Wed 1pm – 2pm</a:t>
            </a:r>
          </a:p>
          <a:p>
            <a:r>
              <a:rPr lang="en-US" sz="2100" i="1" dirty="0"/>
              <a:t>*Pilot project to partner with Payroll to focus on Payroll Request transaction support: </a:t>
            </a:r>
          </a:p>
          <a:p>
            <a:pPr marL="1028683" lvl="1" indent="-342900"/>
            <a:r>
              <a:rPr lang="en-US" sz="2300" dirty="0"/>
              <a:t>Off-cycle</a:t>
            </a:r>
            <a:endParaRPr lang="en-US" sz="2300" dirty="0"/>
          </a:p>
          <a:p>
            <a:pPr marL="1028683" lvl="1" indent="-342900"/>
            <a:r>
              <a:rPr lang="en-US" sz="2300" dirty="0"/>
              <a:t>Overpayments</a:t>
            </a:r>
          </a:p>
          <a:p>
            <a:pPr marL="1028683" lvl="1" indent="-342900"/>
            <a:r>
              <a:rPr lang="en-US" sz="2300" dirty="0"/>
              <a:t>Final pay</a:t>
            </a:r>
          </a:p>
          <a:p>
            <a:pPr marL="342900" indent="-342900"/>
            <a:r>
              <a:rPr lang="en-US" sz="2700" dirty="0"/>
              <a:t> </a:t>
            </a:r>
            <a:endParaRPr lang="en-US" sz="2700" dirty="0"/>
          </a:p>
          <a:p>
            <a:pPr lvl="1" indent="0">
              <a:buNone/>
            </a:pPr>
            <a:endParaRPr lang="en-US" dirty="0" smtClean="0"/>
          </a:p>
          <a:p>
            <a:pPr algn="ctr"/>
            <a:r>
              <a:rPr lang="en-US" b="1" i="1" u="sng" dirty="0" smtClean="0">
                <a:solidFill>
                  <a:schemeClr val="accent4"/>
                </a:solidFill>
              </a:rPr>
              <a:t>Zoom Details:</a:t>
            </a:r>
          </a:p>
          <a:p>
            <a:pPr marL="342900" indent="-342900" algn="ctr">
              <a:buFont typeface="Arial" panose="020B0604020202020204" pitchFamily="34" charset="0"/>
              <a:buChar char="•"/>
            </a:pPr>
            <a:r>
              <a:rPr lang="en-US" u="sng" dirty="0" smtClean="0">
                <a:hlinkClick r:id="rId3"/>
              </a:rPr>
              <a:t>https</a:t>
            </a:r>
            <a:r>
              <a:rPr lang="en-US" u="sng" dirty="0">
                <a:hlinkClick r:id="rId3"/>
              </a:rPr>
              <a:t>://zoom.us/j/8519035805</a:t>
            </a:r>
            <a:r>
              <a:rPr lang="en-US" dirty="0"/>
              <a:t> </a:t>
            </a:r>
          </a:p>
          <a:p>
            <a:pPr marL="342900" indent="-342900" algn="ctr">
              <a:buFont typeface="Arial" panose="020B0604020202020204" pitchFamily="34" charset="0"/>
              <a:buChar char="•"/>
            </a:pPr>
            <a:r>
              <a:rPr lang="en-US" dirty="0" smtClean="0"/>
              <a:t>Meeting </a:t>
            </a:r>
            <a:r>
              <a:rPr lang="en-US" dirty="0"/>
              <a:t>ID: 851 903 5805 </a:t>
            </a:r>
            <a:endParaRPr lang="en-US" dirty="0" smtClean="0"/>
          </a:p>
          <a:p>
            <a:endParaRPr lang="en-US"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pPr defTabSz="457200"/>
            <a:fld id="{3C842EA4-F715-4656-A625-1238D78B36EB}" type="slidenum">
              <a:rPr lang="en-US">
                <a:solidFill>
                  <a:prstClr val="black">
                    <a:tint val="75000"/>
                  </a:prstClr>
                </a:solidFill>
                <a:latin typeface="Arial" panose="020B0604020202020204"/>
              </a:rPr>
              <a:pPr defTabSz="457200"/>
              <a:t>2</a:t>
            </a:fld>
            <a:endParaRPr lang="en-US">
              <a:solidFill>
                <a:prstClr val="black">
                  <a:tint val="75000"/>
                </a:prstClr>
              </a:solidFill>
              <a:latin typeface="Arial" panose="020B0604020202020204"/>
            </a:endParaRPr>
          </a:p>
        </p:txBody>
      </p:sp>
    </p:spTree>
    <p:custDataLst>
      <p:tags r:id="rId1"/>
    </p:custDataLst>
    <p:extLst>
      <p:ext uri="{BB962C8B-B14F-4D97-AF65-F5344CB8AC3E}">
        <p14:creationId xmlns:p14="http://schemas.microsoft.com/office/powerpoint/2010/main" val="2538347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Announcements II</a:t>
            </a:r>
            <a:endParaRPr lang="en-US" dirty="0"/>
          </a:p>
        </p:txBody>
      </p:sp>
      <p:sp>
        <p:nvSpPr>
          <p:cNvPr id="3" name="Content Placeholder 2"/>
          <p:cNvSpPr>
            <a:spLocks noGrp="1"/>
          </p:cNvSpPr>
          <p:nvPr>
            <p:ph idx="1"/>
          </p:nvPr>
        </p:nvSpPr>
        <p:spPr>
          <a:xfrm>
            <a:off x="205598" y="1124792"/>
            <a:ext cx="8685832" cy="5133282"/>
          </a:xfrm>
        </p:spPr>
        <p:txBody>
          <a:bodyPr>
            <a:normAutofit fontScale="92500" lnSpcReduction="20000"/>
          </a:bodyPr>
          <a:lstStyle/>
          <a:p>
            <a:r>
              <a:rPr lang="en-US" sz="2800" b="1" dirty="0">
                <a:solidFill>
                  <a:schemeClr val="tx2"/>
                </a:solidFill>
              </a:rPr>
              <a:t>Upcoming Deadlines for Template and </a:t>
            </a:r>
            <a:r>
              <a:rPr lang="en-US" sz="2800" b="1" u="sng" dirty="0">
                <a:solidFill>
                  <a:schemeClr val="tx2"/>
                </a:solidFill>
              </a:rPr>
              <a:t>Retro Pay </a:t>
            </a:r>
            <a:r>
              <a:rPr lang="en-US" sz="2800" b="1" dirty="0">
                <a:solidFill>
                  <a:schemeClr val="tx2"/>
                </a:solidFill>
              </a:rPr>
              <a:t>Transactions:</a:t>
            </a:r>
          </a:p>
          <a:p>
            <a:endParaRPr lang="en-US" sz="1100" dirty="0"/>
          </a:p>
          <a:p>
            <a:r>
              <a:rPr lang="en-US" sz="2800" b="1" dirty="0" smtClean="0"/>
              <a:t>Monthly</a:t>
            </a:r>
            <a:r>
              <a:rPr lang="en-US" sz="2800" b="1" dirty="0"/>
              <a:t>: </a:t>
            </a:r>
            <a:r>
              <a:rPr lang="en-US" sz="2800" b="1" dirty="0" smtClean="0"/>
              <a:t>Today </a:t>
            </a:r>
            <a:r>
              <a:rPr lang="en-US" sz="2800" dirty="0" smtClean="0"/>
              <a:t>4/20 3pm</a:t>
            </a:r>
            <a:endParaRPr lang="en-US" sz="2800" dirty="0"/>
          </a:p>
          <a:p>
            <a:r>
              <a:rPr lang="en-US" sz="2800" b="1" dirty="0"/>
              <a:t>Bi-Weekly: </a:t>
            </a:r>
            <a:r>
              <a:rPr lang="en-US" sz="2800" dirty="0" smtClean="0"/>
              <a:t>4/29  3pm</a:t>
            </a:r>
            <a:endParaRPr lang="en-US" sz="2800" dirty="0"/>
          </a:p>
          <a:p>
            <a:endParaRPr lang="en-US" sz="2800" b="1" dirty="0" smtClean="0">
              <a:solidFill>
                <a:schemeClr val="tx2"/>
              </a:solidFill>
            </a:endParaRPr>
          </a:p>
          <a:p>
            <a:endParaRPr lang="en-US" sz="2800" b="1" dirty="0">
              <a:solidFill>
                <a:schemeClr val="tx2"/>
              </a:solidFill>
            </a:endParaRPr>
          </a:p>
          <a:p>
            <a:r>
              <a:rPr lang="en-US" sz="2800" b="1" dirty="0" smtClean="0">
                <a:solidFill>
                  <a:schemeClr val="tx2"/>
                </a:solidFill>
              </a:rPr>
              <a:t>PayPath </a:t>
            </a:r>
            <a:r>
              <a:rPr lang="en-US" sz="2800" b="1" dirty="0" smtClean="0">
                <a:solidFill>
                  <a:schemeClr val="tx2"/>
                </a:solidFill>
              </a:rPr>
              <a:t>Blackout Period (BW):</a:t>
            </a:r>
          </a:p>
          <a:p>
            <a:pPr marL="1028683" lvl="1" indent="-342900"/>
            <a:r>
              <a:rPr lang="en-US" sz="2400" b="1" dirty="0" smtClean="0"/>
              <a:t>Starting:</a:t>
            </a:r>
            <a:r>
              <a:rPr lang="en-US" sz="2400" dirty="0" smtClean="0"/>
              <a:t> </a:t>
            </a:r>
            <a:r>
              <a:rPr lang="en-US" sz="2400" b="1" dirty="0" smtClean="0"/>
              <a:t>Today </a:t>
            </a:r>
            <a:r>
              <a:rPr lang="en-US" sz="2400" b="1" dirty="0" smtClean="0"/>
              <a:t>4/20 @ 5pm</a:t>
            </a:r>
          </a:p>
          <a:p>
            <a:pPr marL="1028683" lvl="1" indent="-342900"/>
            <a:r>
              <a:rPr lang="en-US" sz="2400" b="1" dirty="0" smtClean="0">
                <a:solidFill>
                  <a:srgbClr val="00B050"/>
                </a:solidFill>
              </a:rPr>
              <a:t>Back Online: </a:t>
            </a:r>
            <a:r>
              <a:rPr lang="en-US" sz="2400" b="1" dirty="0" smtClean="0"/>
              <a:t>Friday 4/23 @ 6am</a:t>
            </a:r>
          </a:p>
          <a:p>
            <a:endParaRPr lang="en-US" dirty="0" smtClean="0"/>
          </a:p>
          <a:p>
            <a:r>
              <a:rPr lang="en-US" sz="2800" b="1" dirty="0">
                <a:solidFill>
                  <a:schemeClr val="tx2"/>
                </a:solidFill>
              </a:rPr>
              <a:t>PayPath Blackout </a:t>
            </a:r>
            <a:r>
              <a:rPr lang="en-US" sz="2800" b="1" dirty="0" smtClean="0">
                <a:solidFill>
                  <a:schemeClr val="tx2"/>
                </a:solidFill>
              </a:rPr>
              <a:t>Period (MO)</a:t>
            </a:r>
          </a:p>
          <a:p>
            <a:pPr marL="1028683" lvl="1" indent="-342900"/>
            <a:r>
              <a:rPr lang="en-US" sz="2400" b="1" dirty="0" smtClean="0"/>
              <a:t>Starting</a:t>
            </a:r>
            <a:r>
              <a:rPr lang="en-US" sz="2400" b="1" dirty="0"/>
              <a:t>: </a:t>
            </a:r>
            <a:r>
              <a:rPr lang="en-US" sz="2400" b="1" dirty="0" smtClean="0"/>
              <a:t>Friday </a:t>
            </a:r>
            <a:r>
              <a:rPr lang="en-US" sz="2400" b="1" dirty="0"/>
              <a:t>4/23 @ 5pm</a:t>
            </a:r>
          </a:p>
          <a:p>
            <a:pPr marL="1028683" lvl="1" indent="-342900"/>
            <a:r>
              <a:rPr lang="en-US" sz="2400" b="1" dirty="0">
                <a:solidFill>
                  <a:srgbClr val="00B050"/>
                </a:solidFill>
              </a:rPr>
              <a:t>Back Online </a:t>
            </a:r>
            <a:r>
              <a:rPr lang="en-US" sz="2400" b="1" dirty="0"/>
              <a:t>Wed. 4/28 @ 6am</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842EA4-F715-4656-A625-1238D78B36E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3259307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Announcements </a:t>
            </a:r>
            <a:r>
              <a:rPr lang="en-US" dirty="0" smtClean="0"/>
              <a:t>III</a:t>
            </a:r>
            <a:endParaRPr lang="en-US" dirty="0"/>
          </a:p>
        </p:txBody>
      </p:sp>
      <p:sp>
        <p:nvSpPr>
          <p:cNvPr id="3" name="Content Placeholder 2"/>
          <p:cNvSpPr>
            <a:spLocks noGrp="1"/>
          </p:cNvSpPr>
          <p:nvPr>
            <p:ph idx="1"/>
          </p:nvPr>
        </p:nvSpPr>
        <p:spPr/>
        <p:txBody>
          <a:bodyPr>
            <a:normAutofit fontScale="85000" lnSpcReduction="20000"/>
          </a:bodyPr>
          <a:lstStyle/>
          <a:p>
            <a:pPr marL="342900" indent="-342900">
              <a:buFont typeface="Wingdings" panose="05000000000000000000" pitchFamily="2" charset="2"/>
              <a:buChar char="Ø"/>
            </a:pPr>
            <a:r>
              <a:rPr lang="en-US" b="1" dirty="0" smtClean="0"/>
              <a:t>Emergency Pay </a:t>
            </a:r>
            <a:r>
              <a:rPr lang="en-US" dirty="0" smtClean="0"/>
              <a:t>is handled by UCI Payroll through an EEC ticket </a:t>
            </a:r>
          </a:p>
          <a:p>
            <a:r>
              <a:rPr lang="en-US" dirty="0"/>
              <a:t>	</a:t>
            </a:r>
            <a:r>
              <a:rPr lang="en-US" dirty="0" smtClean="0"/>
              <a:t>If an employee needs missed pay immediately, open an EEC ticket with payroll and label emergency pay</a:t>
            </a:r>
          </a:p>
          <a:p>
            <a:r>
              <a:rPr lang="en-US" dirty="0"/>
              <a:t>	</a:t>
            </a:r>
            <a:r>
              <a:rPr lang="en-US" dirty="0" smtClean="0"/>
              <a:t>Do not create an off-cycle check- the Transaction code Emergency pay is only to be used by Payroll, this process is separate from UCPC off-cycle </a:t>
            </a:r>
          </a:p>
          <a:p>
            <a:r>
              <a:rPr lang="en-US" dirty="0"/>
              <a:t>	</a:t>
            </a:r>
            <a:r>
              <a:rPr lang="en-US" dirty="0" smtClean="0"/>
              <a:t>If the missed pay does not require emergency pay then proceed with off-cycle request</a:t>
            </a:r>
          </a:p>
          <a:p>
            <a:endParaRPr lang="en-US" dirty="0"/>
          </a:p>
          <a:p>
            <a:pPr marL="342900" indent="-342900">
              <a:buFont typeface="Wingdings" panose="05000000000000000000" pitchFamily="2" charset="2"/>
              <a:buChar char="Ø"/>
            </a:pPr>
            <a:r>
              <a:rPr lang="en-US" b="1" dirty="0" smtClean="0"/>
              <a:t>OIT message when a student employee no longer has any active employee appointments:  </a:t>
            </a:r>
          </a:p>
          <a:p>
            <a:r>
              <a:rPr lang="en-US" dirty="0"/>
              <a:t>Our records indicate that you are no longer a student employee. Your directory entry has been updated to reflect that you are no longer an employee. Your student status has not changed. If you return as an employee in the future, your directory entry will be updated accordingly.</a:t>
            </a:r>
          </a:p>
          <a:p>
            <a:r>
              <a:rPr lang="en-US" b="1" dirty="0" smtClean="0"/>
              <a:t>If </a:t>
            </a:r>
            <a:r>
              <a:rPr lang="en-US" b="1" dirty="0"/>
              <a:t>you believe the job termination is in error and you are still actively working as an employee, please contact </a:t>
            </a:r>
            <a:r>
              <a:rPr lang="en-US" b="1" dirty="0" smtClean="0"/>
              <a:t>your </a:t>
            </a:r>
            <a:r>
              <a:rPr lang="en-US" b="1" dirty="0"/>
              <a:t>supervisor and/or HR staff in your school/department</a:t>
            </a:r>
            <a:r>
              <a:rPr lang="en-US" b="1" dirty="0" smtClean="0"/>
              <a:t>.</a:t>
            </a:r>
            <a:endParaRPr lang="en-US" dirty="0"/>
          </a:p>
          <a:p>
            <a:endParaRPr lang="en-US" dirty="0"/>
          </a:p>
        </p:txBody>
      </p:sp>
      <p:sp>
        <p:nvSpPr>
          <p:cNvPr id="4" name="Slide Number Placeholder 3"/>
          <p:cNvSpPr>
            <a:spLocks noGrp="1"/>
          </p:cNvSpPr>
          <p:nvPr>
            <p:ph type="sldNum" sz="quarter" idx="4"/>
          </p:nvPr>
        </p:nvSpPr>
        <p:spPr/>
        <p:txBody>
          <a:bodyPr/>
          <a:lstStyle/>
          <a:p>
            <a:fld id="{3C842EA4-F715-4656-A625-1238D78B36EB}" type="slidenum">
              <a:rPr lang="en-US" smtClean="0"/>
              <a:t>4</a:t>
            </a:fld>
            <a:endParaRPr lang="en-US"/>
          </a:p>
        </p:txBody>
      </p:sp>
    </p:spTree>
    <p:extLst>
      <p:ext uri="{BB962C8B-B14F-4D97-AF65-F5344CB8AC3E}">
        <p14:creationId xmlns:p14="http://schemas.microsoft.com/office/powerpoint/2010/main" val="292296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Announcements </a:t>
            </a:r>
            <a:r>
              <a:rPr lang="en-US" dirty="0" smtClean="0"/>
              <a:t>IV</a:t>
            </a:r>
            <a:endParaRPr lang="en-US" dirty="0"/>
          </a:p>
        </p:txBody>
      </p:sp>
      <p:sp>
        <p:nvSpPr>
          <p:cNvPr id="3" name="Content Placeholder 2"/>
          <p:cNvSpPr>
            <a:spLocks noGrp="1"/>
          </p:cNvSpPr>
          <p:nvPr>
            <p:ph idx="1"/>
          </p:nvPr>
        </p:nvSpPr>
        <p:spPr/>
        <p:txBody>
          <a:bodyPr/>
          <a:lstStyle/>
          <a:p>
            <a:pPr marL="342900" indent="-342900">
              <a:buFont typeface="Wingdings" panose="05000000000000000000" pitchFamily="2" charset="2"/>
              <a:buChar char="Ø"/>
            </a:pPr>
            <a:r>
              <a:rPr lang="en-US" dirty="0" smtClean="0"/>
              <a:t>Reminder Direct Reports are tied to a Position # not an individual Supervisor’s name  </a:t>
            </a:r>
          </a:p>
          <a:p>
            <a:pPr marL="1028683" lvl="1" indent="-342900">
              <a:buFont typeface="Wingdings" panose="05000000000000000000" pitchFamily="2" charset="2"/>
              <a:buChar char="Ø"/>
            </a:pPr>
            <a:r>
              <a:rPr lang="en-US" dirty="0" smtClean="0"/>
              <a:t>When possible use the same Position # when a Supervisor changes to avoid the need to move all the employees to the new Supervisor’s position # </a:t>
            </a:r>
          </a:p>
          <a:p>
            <a:pPr marL="1028683" lvl="1" indent="-342900">
              <a:buFont typeface="Wingdings" panose="05000000000000000000" pitchFamily="2" charset="2"/>
              <a:buChar char="Ø"/>
            </a:pPr>
            <a:r>
              <a:rPr lang="en-US" dirty="0" smtClean="0"/>
              <a:t>Feedback from recent surveys indicate that there are problems with people reporting to the correct Supervisor/Manager and this will need to be reviewed and fixed via a PayPath change</a:t>
            </a:r>
          </a:p>
          <a:p>
            <a:pPr marL="342900" indent="-342900">
              <a:buFont typeface="Wingdings" panose="05000000000000000000" pitchFamily="2" charset="2"/>
              <a:buChar char="Ø"/>
            </a:pPr>
            <a:r>
              <a:rPr lang="en-US" dirty="0" smtClean="0"/>
              <a:t>Reminder to use Favorites and/or Bookmarks to find transactions more quickly</a:t>
            </a:r>
          </a:p>
          <a:p>
            <a:pPr marL="342900" indent="-342900">
              <a:buFont typeface="Wingdings" panose="05000000000000000000" pitchFamily="2" charset="2"/>
              <a:buChar char="Ø"/>
            </a:pPr>
            <a:r>
              <a:rPr lang="en-US" dirty="0" smtClean="0"/>
              <a:t>Now that Grad student WOS appointments are terminated, ensure that those who have no active employment know  they need to have a personal email in UCPath and register for former employee access </a:t>
            </a:r>
          </a:p>
          <a:p>
            <a:pPr marL="342900" indent="-342900">
              <a:buFont typeface="Wingdings" panose="05000000000000000000" pitchFamily="2" charset="2"/>
              <a:buChar char="Ø"/>
            </a:pPr>
            <a:endParaRPr lang="en-US" dirty="0"/>
          </a:p>
        </p:txBody>
      </p:sp>
      <p:sp>
        <p:nvSpPr>
          <p:cNvPr id="4" name="Slide Number Placeholder 3"/>
          <p:cNvSpPr>
            <a:spLocks noGrp="1"/>
          </p:cNvSpPr>
          <p:nvPr>
            <p:ph type="sldNum" sz="quarter" idx="4"/>
          </p:nvPr>
        </p:nvSpPr>
        <p:spPr/>
        <p:txBody>
          <a:bodyPr/>
          <a:lstStyle/>
          <a:p>
            <a:fld id="{3C842EA4-F715-4656-A625-1238D78B36EB}" type="slidenum">
              <a:rPr lang="en-US" smtClean="0"/>
              <a:t>5</a:t>
            </a:fld>
            <a:endParaRPr lang="en-US"/>
          </a:p>
        </p:txBody>
      </p:sp>
    </p:spTree>
    <p:extLst>
      <p:ext uri="{BB962C8B-B14F-4D97-AF65-F5344CB8AC3E}">
        <p14:creationId xmlns:p14="http://schemas.microsoft.com/office/powerpoint/2010/main" val="3992764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Agenda</a:t>
            </a:r>
            <a:endParaRPr lang="en-US" b="1" dirty="0"/>
          </a:p>
        </p:txBody>
      </p:sp>
      <p:sp>
        <p:nvSpPr>
          <p:cNvPr id="3" name="Content Placeholder 2"/>
          <p:cNvSpPr>
            <a:spLocks noGrp="1"/>
          </p:cNvSpPr>
          <p:nvPr>
            <p:ph idx="1"/>
          </p:nvPr>
        </p:nvSpPr>
        <p:spPr>
          <a:xfrm>
            <a:off x="229086" y="945395"/>
            <a:ext cx="8685832" cy="5133282"/>
          </a:xfrm>
        </p:spPr>
        <p:txBody>
          <a:bodyPr/>
          <a:lstStyle/>
          <a:p>
            <a:endParaRPr lang="en-US" dirty="0" smtClean="0"/>
          </a:p>
          <a:p>
            <a:endParaRPr lang="en-US" dirty="0"/>
          </a:p>
        </p:txBody>
      </p:sp>
      <p:sp>
        <p:nvSpPr>
          <p:cNvPr id="12" name="TextBox 11"/>
          <p:cNvSpPr txBox="1"/>
          <p:nvPr/>
        </p:nvSpPr>
        <p:spPr>
          <a:xfrm>
            <a:off x="378621" y="1457620"/>
            <a:ext cx="8386762" cy="138499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800" b="1" i="0" u="none" strike="noStrike" kern="1200" cap="none" spc="0" normalizeH="0" baseline="0" noProof="0" dirty="0" smtClean="0">
              <a:ln>
                <a:noFill/>
              </a:ln>
              <a:solidFill>
                <a:srgbClr val="1F497D"/>
              </a:solidFill>
              <a:effectLst/>
              <a:uLnTx/>
              <a:uFillTx/>
              <a:latin typeface="Arial" panose="020B060402020202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1" i="0" u="none" strike="noStrike" kern="1200" cap="none" spc="0" normalizeH="0" baseline="0" noProof="0" dirty="0" smtClean="0">
                <a:ln>
                  <a:noFill/>
                </a:ln>
                <a:solidFill>
                  <a:srgbClr val="1F497D"/>
                </a:solidFill>
                <a:effectLst/>
                <a:uLnTx/>
                <a:uFillTx/>
                <a:latin typeface="Arial" panose="020B0604020202020204"/>
                <a:ea typeface="+mn-ea"/>
                <a:cs typeface="+mn-cs"/>
              </a:rPr>
              <a:t>Effective Date Hierarchy</a:t>
            </a:r>
          </a:p>
          <a:p>
            <a:pPr marL="457200" indent="-457200">
              <a:buFont typeface="Wingdings" panose="05000000000000000000" pitchFamily="2" charset="2"/>
              <a:buChar char="Ø"/>
            </a:pPr>
            <a:r>
              <a:rPr lang="en-US" sz="2800" b="1" dirty="0">
                <a:solidFill>
                  <a:srgbClr val="1F497D"/>
                </a:solidFill>
              </a:rPr>
              <a:t>Funding </a:t>
            </a:r>
            <a:r>
              <a:rPr lang="en-US" sz="2800" b="1" dirty="0" smtClean="0">
                <a:solidFill>
                  <a:srgbClr val="1F497D"/>
                </a:solidFill>
              </a:rPr>
              <a:t>Entry</a:t>
            </a:r>
            <a:endParaRPr kumimoji="0" lang="en-US" sz="2800" b="1" i="0" u="none" strike="noStrike" kern="1200" cap="none" spc="0" normalizeH="0" baseline="0" noProof="0" dirty="0">
              <a:ln>
                <a:noFill/>
              </a:ln>
              <a:solidFill>
                <a:srgbClr val="1F497D"/>
              </a:solidFill>
              <a:effectLst/>
              <a:uLnTx/>
              <a:uFillTx/>
              <a:latin typeface="Arial" panose="020B0604020202020204"/>
              <a:ea typeface="+mn-ea"/>
              <a:cs typeface="+mn-cs"/>
            </a:endParaRPr>
          </a:p>
        </p:txBody>
      </p:sp>
      <p:pic>
        <p:nvPicPr>
          <p:cNvPr id="13" name="Picture 12" descr="Do You Have an Agend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3750" y="4586776"/>
            <a:ext cx="1621633" cy="1539468"/>
          </a:xfrm>
          <a:prstGeom prst="rect">
            <a:avLst/>
          </a:prstGeom>
        </p:spPr>
      </p:pic>
    </p:spTree>
    <p:custDataLst>
      <p:tags r:id="rId1"/>
    </p:custDataLst>
    <p:extLst>
      <p:ext uri="{BB962C8B-B14F-4D97-AF65-F5344CB8AC3E}">
        <p14:creationId xmlns:p14="http://schemas.microsoft.com/office/powerpoint/2010/main" val="3869593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6094" y="1451313"/>
            <a:ext cx="7310244" cy="1325757"/>
          </a:xfrm>
        </p:spPr>
        <p:txBody>
          <a:bodyPr>
            <a:normAutofit/>
          </a:bodyPr>
          <a:lstStyle/>
          <a:p>
            <a:r>
              <a:rPr lang="en-US" sz="3600" dirty="0" smtClean="0"/>
              <a:t> </a:t>
            </a:r>
            <a:endParaRPr lang="en-US" sz="3600" dirty="0"/>
          </a:p>
        </p:txBody>
      </p:sp>
      <p:sp>
        <p:nvSpPr>
          <p:cNvPr id="3" name="Subtitle 2"/>
          <p:cNvSpPr>
            <a:spLocks noGrp="1"/>
          </p:cNvSpPr>
          <p:nvPr>
            <p:ph type="subTitle" idx="1"/>
          </p:nvPr>
        </p:nvSpPr>
        <p:spPr/>
        <p:txBody>
          <a:bodyPr>
            <a:normAutofit fontScale="92500" lnSpcReduction="20000"/>
          </a:bodyPr>
          <a:lstStyle/>
          <a:p>
            <a:r>
              <a:rPr lang="en-US" sz="6000" dirty="0" smtClean="0">
                <a:solidFill>
                  <a:schemeClr val="accent5">
                    <a:lumMod val="75000"/>
                  </a:schemeClr>
                </a:solidFill>
              </a:rPr>
              <a:t>Effective </a:t>
            </a:r>
            <a:r>
              <a:rPr lang="en-US" sz="6000" dirty="0" smtClean="0">
                <a:solidFill>
                  <a:schemeClr val="accent5">
                    <a:lumMod val="75000"/>
                  </a:schemeClr>
                </a:solidFill>
              </a:rPr>
              <a:t>Dates</a:t>
            </a:r>
          </a:p>
          <a:p>
            <a:r>
              <a:rPr lang="en-US" sz="6000" dirty="0" smtClean="0">
                <a:solidFill>
                  <a:schemeClr val="accent5">
                    <a:lumMod val="75000"/>
                  </a:schemeClr>
                </a:solidFill>
              </a:rPr>
              <a:t>Funding Entry</a:t>
            </a:r>
            <a:endParaRPr lang="en-US" sz="6000" dirty="0">
              <a:solidFill>
                <a:schemeClr val="accent5">
                  <a:lumMod val="75000"/>
                </a:schemeClr>
              </a:solidFill>
            </a:endParaRPr>
          </a:p>
        </p:txBody>
      </p:sp>
    </p:spTree>
    <p:custDataLst>
      <p:tags r:id="rId1"/>
    </p:custDataLst>
    <p:extLst>
      <p:ext uri="{BB962C8B-B14F-4D97-AF65-F5344CB8AC3E}">
        <p14:creationId xmlns:p14="http://schemas.microsoft.com/office/powerpoint/2010/main" val="1106071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3" y="0"/>
            <a:ext cx="8750424" cy="850911"/>
          </a:xfrm>
          <a:noFill/>
          <a:ln>
            <a:noFill/>
          </a:ln>
        </p:spPr>
        <p:txBody>
          <a:bodyPr spcFirstLastPara="1" wrap="square" lIns="91425" tIns="45700" rIns="91425" bIns="45700" anchor="ctr" anchorCtr="0">
            <a:normAutofit/>
          </a:bodyPr>
          <a:lstStyle/>
          <a:p>
            <a:pPr>
              <a:buClr>
                <a:srgbClr val="1E4386"/>
              </a:buClr>
              <a:buSzPts val="4000"/>
              <a:buFont typeface="Arial"/>
            </a:pPr>
            <a:r>
              <a:rPr lang="en-US" sz="3000" b="1" dirty="0" smtClean="0">
                <a:solidFill>
                  <a:srgbClr val="1E4386"/>
                </a:solidFill>
                <a:latin typeface="Arial"/>
                <a:ea typeface="Arial"/>
                <a:cs typeface="Arial"/>
                <a:sym typeface="Arial"/>
              </a:rPr>
              <a:t>Example: 3 Effective Dated Rows, insert within</a:t>
            </a:r>
            <a:endParaRPr lang="en-US" sz="3000" b="1" dirty="0">
              <a:solidFill>
                <a:srgbClr val="1E4386"/>
              </a:solidFill>
              <a:latin typeface="Arial"/>
              <a:ea typeface="Arial"/>
              <a:cs typeface="Arial"/>
              <a:sym typeface="Arial"/>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0316" y="1083524"/>
            <a:ext cx="9026397" cy="4883783"/>
          </a:xfrm>
          <a:prstGeom prst="rect">
            <a:avLst/>
          </a:prstGeom>
        </p:spPr>
      </p:pic>
      <p:pic>
        <p:nvPicPr>
          <p:cNvPr id="4" name="Picture 3"/>
          <p:cNvPicPr>
            <a:picLocks noChangeAspect="1"/>
          </p:cNvPicPr>
          <p:nvPr/>
        </p:nvPicPr>
        <p:blipFill>
          <a:blip r:embed="rId5"/>
          <a:stretch>
            <a:fillRect/>
          </a:stretch>
        </p:blipFill>
        <p:spPr>
          <a:xfrm>
            <a:off x="0" y="1083523"/>
            <a:ext cx="9042630" cy="4883783"/>
          </a:xfrm>
          <a:prstGeom prst="rect">
            <a:avLst/>
          </a:prstGeom>
        </p:spPr>
      </p:pic>
    </p:spTree>
    <p:custDataLst>
      <p:tags r:id="rId1"/>
    </p:custDataLst>
    <p:extLst>
      <p:ext uri="{BB962C8B-B14F-4D97-AF65-F5344CB8AC3E}">
        <p14:creationId xmlns:p14="http://schemas.microsoft.com/office/powerpoint/2010/main" val="477352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3" y="0"/>
            <a:ext cx="8750424" cy="850911"/>
          </a:xfrm>
          <a:noFill/>
          <a:ln>
            <a:noFill/>
          </a:ln>
        </p:spPr>
        <p:txBody>
          <a:bodyPr spcFirstLastPara="1" wrap="square" lIns="91425" tIns="45700" rIns="91425" bIns="45700" anchor="ctr" anchorCtr="0">
            <a:normAutofit/>
          </a:bodyPr>
          <a:lstStyle/>
          <a:p>
            <a:pPr>
              <a:buClr>
                <a:srgbClr val="1E4386"/>
              </a:buClr>
              <a:buSzPts val="4000"/>
              <a:buFont typeface="Arial"/>
            </a:pPr>
            <a:r>
              <a:rPr lang="en-US" sz="3000" b="1" dirty="0">
                <a:solidFill>
                  <a:srgbClr val="1E4386"/>
                </a:solidFill>
                <a:latin typeface="Arial"/>
                <a:ea typeface="Arial"/>
                <a:cs typeface="Arial"/>
                <a:sym typeface="Arial"/>
              </a:rPr>
              <a:t>Example: 3 Effective Dated Rows, insert within</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0" y="1062169"/>
            <a:ext cx="9037294" cy="3059607"/>
          </a:xfrm>
          <a:prstGeom prst="rect">
            <a:avLst/>
          </a:prstGeom>
        </p:spPr>
      </p:pic>
      <p:pic>
        <p:nvPicPr>
          <p:cNvPr id="1026" name="Picture 2" descr="C:\Users\nasserk1\AppData\Local\Temp\SNAGHTML106fb41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47" y="1098455"/>
            <a:ext cx="9039225" cy="3429001"/>
          </a:xfrm>
          <a:prstGeom prst="rect">
            <a:avLst/>
          </a:prstGeom>
          <a:noFill/>
          <a:extLst>
            <a:ext uri="{909E8E84-426E-40DD-AFC4-6F175D3DCCD1}">
              <a14:hiddenFill xmlns:a14="http://schemas.microsoft.com/office/drawing/2010/main">
                <a:solidFill>
                  <a:srgbClr val="FFFFFF"/>
                </a:solidFill>
              </a14:hiddenFill>
            </a:ext>
          </a:extLst>
        </p:spPr>
      </p:pic>
      <p:sp>
        <p:nvSpPr>
          <p:cNvPr id="3" name="Down Arrow 2"/>
          <p:cNvSpPr/>
          <p:nvPr/>
        </p:nvSpPr>
        <p:spPr>
          <a:xfrm>
            <a:off x="988906" y="4219787"/>
            <a:ext cx="7321973" cy="229616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ea typeface="Calibri" panose="020F0502020204030204" pitchFamily="34" charset="0"/>
              </a:rPr>
              <a:t>3 existing effective </a:t>
            </a:r>
            <a:r>
              <a:rPr lang="en-US" sz="2000" dirty="0" smtClean="0">
                <a:solidFill>
                  <a:schemeClr val="tx1"/>
                </a:solidFill>
                <a:latin typeface="Calibri" panose="020F0502020204030204" pitchFamily="34" charset="0"/>
                <a:ea typeface="Calibri" panose="020F0502020204030204" pitchFamily="34" charset="0"/>
              </a:rPr>
              <a:t>dated </a:t>
            </a:r>
          </a:p>
          <a:p>
            <a:pPr algn="ctr"/>
            <a:r>
              <a:rPr lang="en-US" sz="2000" dirty="0" smtClean="0">
                <a:solidFill>
                  <a:schemeClr val="tx1"/>
                </a:solidFill>
                <a:latin typeface="Calibri" panose="020F0502020204030204" pitchFamily="34" charset="0"/>
                <a:ea typeface="Calibri" panose="020F0502020204030204" pitchFamily="34" charset="0"/>
              </a:rPr>
              <a:t>funding </a:t>
            </a:r>
            <a:r>
              <a:rPr lang="en-US" sz="2000" dirty="0">
                <a:solidFill>
                  <a:schemeClr val="tx1"/>
                </a:solidFill>
                <a:latin typeface="Calibri" panose="020F0502020204030204" pitchFamily="34" charset="0"/>
                <a:ea typeface="Calibri" panose="020F0502020204030204" pitchFamily="34" charset="0"/>
              </a:rPr>
              <a:t>rows </a:t>
            </a:r>
            <a:endParaRPr lang="en-US" sz="2000" dirty="0" smtClean="0">
              <a:solidFill>
                <a:schemeClr val="tx1"/>
              </a:solidFill>
              <a:latin typeface="Calibri" panose="020F0502020204030204" pitchFamily="34" charset="0"/>
              <a:ea typeface="Calibri" panose="020F0502020204030204" pitchFamily="34" charset="0"/>
            </a:endParaRPr>
          </a:p>
          <a:p>
            <a:pPr algn="ctr"/>
            <a:r>
              <a:rPr lang="en-US" sz="2000" dirty="0" smtClean="0">
                <a:solidFill>
                  <a:schemeClr val="tx1"/>
                </a:solidFill>
                <a:latin typeface="Calibri" panose="020F0502020204030204" pitchFamily="34" charset="0"/>
                <a:ea typeface="Calibri" panose="020F0502020204030204" pitchFamily="34" charset="0"/>
              </a:rPr>
              <a:t>04/01/2021</a:t>
            </a:r>
            <a:r>
              <a:rPr lang="en-US" sz="2000" dirty="0">
                <a:solidFill>
                  <a:schemeClr val="tx1"/>
                </a:solidFill>
                <a:latin typeface="Calibri" panose="020F0502020204030204" pitchFamily="34" charset="0"/>
                <a:ea typeface="Calibri" panose="020F0502020204030204" pitchFamily="34" charset="0"/>
              </a:rPr>
              <a:t>, </a:t>
            </a:r>
            <a:endParaRPr lang="en-US" sz="2000" dirty="0" smtClean="0">
              <a:solidFill>
                <a:schemeClr val="tx1"/>
              </a:solidFill>
              <a:latin typeface="Calibri" panose="020F0502020204030204" pitchFamily="34" charset="0"/>
              <a:ea typeface="Calibri" panose="020F0502020204030204" pitchFamily="34" charset="0"/>
            </a:endParaRPr>
          </a:p>
          <a:p>
            <a:pPr algn="ctr"/>
            <a:r>
              <a:rPr lang="en-US" sz="2000" dirty="0" smtClean="0">
                <a:solidFill>
                  <a:schemeClr val="tx1"/>
                </a:solidFill>
                <a:latin typeface="Calibri" panose="020F0502020204030204" pitchFamily="34" charset="0"/>
                <a:ea typeface="Calibri" panose="020F0502020204030204" pitchFamily="34" charset="0"/>
              </a:rPr>
              <a:t>10/01/2020</a:t>
            </a:r>
            <a:r>
              <a:rPr lang="en-US" sz="2000" dirty="0">
                <a:solidFill>
                  <a:schemeClr val="tx1"/>
                </a:solidFill>
                <a:latin typeface="Calibri" panose="020F0502020204030204" pitchFamily="34" charset="0"/>
                <a:ea typeface="Calibri" panose="020F0502020204030204" pitchFamily="34" charset="0"/>
              </a:rPr>
              <a:t>, </a:t>
            </a:r>
            <a:endParaRPr lang="en-US" sz="2000" dirty="0" smtClean="0">
              <a:solidFill>
                <a:schemeClr val="tx1"/>
              </a:solidFill>
              <a:latin typeface="Calibri" panose="020F0502020204030204" pitchFamily="34" charset="0"/>
              <a:ea typeface="Calibri" panose="020F0502020204030204" pitchFamily="34" charset="0"/>
            </a:endParaRPr>
          </a:p>
          <a:p>
            <a:pPr algn="ctr"/>
            <a:r>
              <a:rPr lang="en-US" sz="2000" dirty="0" smtClean="0">
                <a:solidFill>
                  <a:schemeClr val="tx1"/>
                </a:solidFill>
                <a:latin typeface="Calibri" panose="020F0502020204030204" pitchFamily="34" charset="0"/>
                <a:ea typeface="Calibri" panose="020F0502020204030204" pitchFamily="34" charset="0"/>
              </a:rPr>
              <a:t>07/01/2020</a:t>
            </a:r>
            <a:r>
              <a:rPr lang="en-US" sz="2000" dirty="0">
                <a:solidFill>
                  <a:schemeClr val="tx1"/>
                </a:solidFill>
                <a:latin typeface="Calibri" panose="020F0502020204030204" pitchFamily="34" charset="0"/>
                <a:ea typeface="Calibri" panose="020F0502020204030204" pitchFamily="34" charset="0"/>
              </a:rPr>
              <a:t>).  </a:t>
            </a:r>
            <a:endParaRPr lang="en-US" sz="2000" dirty="0" smtClean="0">
              <a:solidFill>
                <a:schemeClr val="tx1"/>
              </a:solidFill>
              <a:latin typeface="Calibri" panose="020F0502020204030204" pitchFamily="34" charset="0"/>
              <a:ea typeface="Calibri" panose="020F0502020204030204" pitchFamily="34" charset="0"/>
            </a:endParaRPr>
          </a:p>
          <a:p>
            <a:pPr algn="ctr"/>
            <a:r>
              <a:rPr lang="en-US" sz="2000" dirty="0" smtClean="0">
                <a:solidFill>
                  <a:schemeClr val="tx1"/>
                </a:solidFill>
                <a:latin typeface="Calibri" panose="020F0502020204030204" pitchFamily="34" charset="0"/>
                <a:ea typeface="Calibri" panose="020F0502020204030204" pitchFamily="34" charset="0"/>
              </a:rPr>
              <a:t>Lets </a:t>
            </a:r>
            <a:r>
              <a:rPr lang="en-US" sz="2000" dirty="0">
                <a:solidFill>
                  <a:schemeClr val="tx1"/>
                </a:solidFill>
                <a:latin typeface="Calibri" panose="020F0502020204030204" pitchFamily="34" charset="0"/>
                <a:ea typeface="Calibri" panose="020F0502020204030204" pitchFamily="34" charset="0"/>
              </a:rPr>
              <a:t>Visualize as 3 rows in Excel.</a:t>
            </a:r>
            <a:endParaRPr lang="en-US" sz="2000" dirty="0">
              <a:solidFill>
                <a:schemeClr val="tx1"/>
              </a:solidFill>
            </a:endParaRPr>
          </a:p>
        </p:txBody>
      </p:sp>
    </p:spTree>
    <p:custDataLst>
      <p:tags r:id="rId1"/>
    </p:custDataLst>
    <p:extLst>
      <p:ext uri="{BB962C8B-B14F-4D97-AF65-F5344CB8AC3E}">
        <p14:creationId xmlns:p14="http://schemas.microsoft.com/office/powerpoint/2010/main" val="75820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FA Standard Screen PPT Template">
  <a:themeElements>
    <a:clrScheme name="UCI">
      <a:dk1>
        <a:sysClr val="windowText" lastClr="000000"/>
      </a:dk1>
      <a:lt1>
        <a:sysClr val="window" lastClr="FFFFFF"/>
      </a:lt1>
      <a:dk2>
        <a:srgbClr val="1F497D"/>
      </a:dk2>
      <a:lt2>
        <a:srgbClr val="EEECE1"/>
      </a:lt2>
      <a:accent1>
        <a:srgbClr val="6AA2B8"/>
      </a:accent1>
      <a:accent2>
        <a:srgbClr val="FFD200"/>
      </a:accent2>
      <a:accent3>
        <a:srgbClr val="1B3D6D"/>
      </a:accent3>
      <a:accent4>
        <a:srgbClr val="0064A4"/>
      </a:accent4>
      <a:accent5>
        <a:srgbClr val="6AA2B8"/>
      </a:accent5>
      <a:accent6>
        <a:srgbClr val="F78D2D"/>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dfa-standard-screen-template" id="{085FA25C-E160-4F41-82D5-15C5F5196075}" vid="{04E02BA0-7A10-44B0-A17E-F486C255F516}"/>
    </a:ext>
  </a:extLst>
</a:theme>
</file>

<file path=docProps/app.xml><?xml version="1.0" encoding="utf-8"?>
<Properties xmlns="http://schemas.openxmlformats.org/officeDocument/2006/extended-properties" xmlns:vt="http://schemas.openxmlformats.org/officeDocument/2006/docPropsVTypes">
  <TotalTime>4403</TotalTime>
  <Words>637</Words>
  <Application>Microsoft Office PowerPoint</Application>
  <PresentationFormat>On-screen Show (4:3)</PresentationFormat>
  <Paragraphs>94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DFA Standard Screen PPT Template</vt:lpstr>
      <vt:lpstr>Training Tips &amp; Lessons Learned April 20, 2021 </vt:lpstr>
      <vt:lpstr>Quick Announcements I</vt:lpstr>
      <vt:lpstr>Quick Announcements II</vt:lpstr>
      <vt:lpstr>Quick Announcements III</vt:lpstr>
      <vt:lpstr>Quick Announcements IV</vt:lpstr>
      <vt:lpstr>Agenda</vt:lpstr>
      <vt:lpstr> </vt:lpstr>
      <vt:lpstr>Example: 3 Effective Dated Rows, insert within</vt:lpstr>
      <vt:lpstr>Example: 3 Effective Dated Rows, insert within</vt:lpstr>
      <vt:lpstr>Example: If you were to do this in Excel… </vt:lpstr>
      <vt:lpstr>Lets try this on a funding entry page</vt:lpstr>
      <vt:lpstr>Example: Funding Entry page</vt:lpstr>
      <vt:lpstr>Keep your timeline straight!</vt:lpstr>
      <vt:lpstr>Effective Date Order</vt:lpstr>
      <vt:lpstr>Which Effective Date Wins?</vt:lpstr>
      <vt:lpstr>Example</vt:lpstr>
      <vt:lpstr>Questions?</vt:lpstr>
    </vt:vector>
  </TitlesOfParts>
  <Company>UC Irvine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Tips &amp; Lessons Learned April 20, 2021</dc:title>
  <dc:creator>Deborah Kistler</dc:creator>
  <cp:lastModifiedBy>Deborah Kistler</cp:lastModifiedBy>
  <cp:revision>10</cp:revision>
  <dcterms:created xsi:type="dcterms:W3CDTF">2021-04-16T22:41:37Z</dcterms:created>
  <dcterms:modified xsi:type="dcterms:W3CDTF">2021-04-20T00:05:36Z</dcterms:modified>
</cp:coreProperties>
</file>