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85" r:id="rId4"/>
    <p:sldId id="259" r:id="rId5"/>
    <p:sldId id="297" r:id="rId6"/>
    <p:sldId id="334" r:id="rId7"/>
    <p:sldId id="322" r:id="rId8"/>
    <p:sldId id="258" r:id="rId9"/>
    <p:sldId id="277" r:id="rId10"/>
    <p:sldId id="324" r:id="rId11"/>
    <p:sldId id="325" r:id="rId12"/>
    <p:sldId id="323" r:id="rId13"/>
    <p:sldId id="326" r:id="rId14"/>
    <p:sldId id="330" r:id="rId15"/>
    <p:sldId id="329" r:id="rId16"/>
    <p:sldId id="331" r:id="rId17"/>
    <p:sldId id="327" r:id="rId18"/>
    <p:sldId id="328" r:id="rId19"/>
    <p:sldId id="333" r:id="rId20"/>
    <p:sldId id="336" r:id="rId21"/>
    <p:sldId id="335" r:id="rId22"/>
    <p:sldId id="337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istler" initials="DK" lastIdx="6" clrIdx="0">
    <p:extLst>
      <p:ext uri="{19B8F6BF-5375-455C-9EA6-DF929625EA0E}">
        <p15:presenceInfo xmlns:p15="http://schemas.microsoft.com/office/powerpoint/2012/main" userId="S-1-5-21-497440546-3349810628-3187559507-38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4489" autoAdjust="0"/>
  </p:normalViewPr>
  <p:slideViewPr>
    <p:cSldViewPr snapToGrid="0">
      <p:cViewPr varScale="1">
        <p:scale>
          <a:sx n="61" d="100"/>
          <a:sy n="61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C0FB-24B1-4D91-8A24-9D303588BFEC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FEB7-8213-4382-943C-8D4BA4C20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</a:t>
            </a:r>
            <a:r>
              <a:rPr lang="en-US" dirty="0" err="1" smtClean="0"/>
              <a:t>paypath</a:t>
            </a:r>
            <a:r>
              <a:rPr lang="en-US" dirty="0" smtClean="0"/>
              <a:t> processing</a:t>
            </a:r>
            <a:r>
              <a:rPr lang="en-US" baseline="0" dirty="0" smtClean="0"/>
              <a:t> is not only for Grad Students or SWB….It </a:t>
            </a:r>
            <a:r>
              <a:rPr lang="en-US" dirty="0" smtClean="0"/>
              <a:t>can</a:t>
            </a:r>
            <a:r>
              <a:rPr lang="en-US" baseline="0" dirty="0" smtClean="0"/>
              <a:t> be used for other employee types &amp; </a:t>
            </a:r>
            <a:r>
              <a:rPr lang="en-US" baseline="0" dirty="0" err="1" smtClean="0"/>
              <a:t>paypath</a:t>
            </a:r>
            <a:r>
              <a:rPr lang="en-US" baseline="0" dirty="0" smtClean="0"/>
              <a:t> actions - as long as they meet the deadlines for file submission &amp; include changes for more than 50 employees.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FEB7-8213-4382-943C-8D4BA4C20A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61"/>
            <a:ext cx="9144000" cy="47762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95246"/>
            <a:ext cx="91440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6" y="6431142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80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6571" y="937645"/>
            <a:ext cx="8690867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8" y="6525901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8" y="6525901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8" y="6525901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276" y="242459"/>
            <a:ext cx="8412480" cy="9061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81276" y="1301322"/>
            <a:ext cx="8412480" cy="40271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6" y="6431142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" y="377336"/>
            <a:ext cx="9144000" cy="4898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6" y="6431142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.ucop.edu/sites/ucpathhelp/LocationUsers/LOCplayer/index.html?Guid=bfc6e835-7814-4050-8279-58f0ff705c0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.ucop.edu/sites/ucpathhelp/LocationUsers/LOCplayer/index.html?Guid=920a0c70-65fb-414f-8f34-4267bc53ac3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.ucop.edu/sites/ucpathhelp/LocationUsers/LOCplayer/index.html?Guid=d66bd167-05ca-413b-b3cd-190c1c78040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s://sp.ucop.edu/sites/ucpathhelp/LocationUsers/LOCplayer/index.html?Guid=2ab3f6d4-1e50-48aa-97ab-d41cda717f32" TargetMode="External"/><Relationship Id="rId4" Type="http://schemas.openxmlformats.org/officeDocument/2006/relationships/hyperlink" Target="https://sp.ucop.edu/sites/ucpathhelp/LocationUsers/LOCplayer/index.html?Guid=b19b5167-a5a1-4b40-8445-ea92d3e0ca9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hyperlink" Target="mailto:echeng@uci.edu" TargetMode="External"/><Relationship Id="rId4" Type="http://schemas.openxmlformats.org/officeDocument/2006/relationships/hyperlink" Target="mailto:philin3@uci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upgenius.com/go/70a0849a4a92da2f49-learn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www.signupgenius.com/go/70a0849a4a92da2f49-learning2" TargetMode="External"/><Relationship Id="rId4" Type="http://schemas.openxmlformats.org/officeDocument/2006/relationships/hyperlink" Target="https://www.signupgenius.com/go/70a0849a4a92da2f49-learning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uci.edu/pdf/funding-entry-troubleshooting-guid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upgenius.com/go/70a0849a4a92da2f49-wor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Tips &amp; Lessons Learned</a:t>
            </a:r>
            <a:br>
              <a:rPr lang="en-US" dirty="0" smtClean="0"/>
            </a:br>
            <a:r>
              <a:rPr lang="en-US" dirty="0" smtClean="0"/>
              <a:t>May 25, 2021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634" y="945395"/>
            <a:ext cx="83454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Process for July 1 retirement </a:t>
            </a:r>
            <a:r>
              <a:rPr lang="en-US" sz="2400" b="1" i="1" dirty="0" smtClean="0">
                <a:solidFill>
                  <a:schemeClr val="accent3"/>
                </a:solidFill>
              </a:rPr>
              <a:t>(1976 Tier)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Eligible for 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Final day of work: June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Effective date of retirement: June 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Employees on LOA or SWB who do not return to work,</a:t>
            </a:r>
          </a:p>
          <a:p>
            <a:r>
              <a:rPr lang="en-US" sz="2000" dirty="0" smtClean="0"/>
              <a:t>    the last day worked should be prior to the LOA or SWB.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Refer to </a:t>
            </a:r>
            <a:r>
              <a:rPr lang="en-US" sz="2000" u="sng" dirty="0">
                <a:hlinkClick r:id="rId3"/>
              </a:rPr>
              <a:t>job aid</a:t>
            </a:r>
            <a:r>
              <a:rPr lang="en-US" sz="2000" dirty="0"/>
              <a:t> </a:t>
            </a:r>
            <a:r>
              <a:rPr lang="en-US" sz="2000" dirty="0" smtClean="0"/>
              <a:t>for additional info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3"/>
                </a:solidFill>
              </a:rPr>
              <a:t>Process for July 1 retirement (non-1976 Tier)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eligible for COLA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Final day of work: June 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Effective date of retirement: July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Employees on LOA or SWB who do not return to work,</a:t>
            </a:r>
          </a:p>
          <a:p>
            <a:r>
              <a:rPr lang="en-US" sz="2000" dirty="0"/>
              <a:t>    the last day worked should be prior to the LOA or SWB.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Refer to </a:t>
            </a:r>
            <a:r>
              <a:rPr lang="en-US" sz="2000" u="sng" dirty="0">
                <a:hlinkClick r:id="rId3"/>
              </a:rPr>
              <a:t>job aid</a:t>
            </a:r>
            <a:r>
              <a:rPr lang="en-US" sz="2000" dirty="0"/>
              <a:t> for additional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8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Emeriti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086" y="1344758"/>
            <a:ext cx="8204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Effective </a:t>
            </a:r>
            <a:r>
              <a:rPr lang="en-US" sz="2400" dirty="0"/>
              <a:t>with the 1st day of retirement (July 1), the faculty member is </a:t>
            </a:r>
            <a:r>
              <a:rPr lang="en-US" sz="2400" b="1" dirty="0"/>
              <a:t>rehired</a:t>
            </a:r>
            <a:r>
              <a:rPr lang="en-US" sz="2400" dirty="0"/>
              <a:t> as WOS Emeriti in UCPath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Retirement transaction must be </a:t>
            </a:r>
            <a:r>
              <a:rPr lang="en-US" sz="2400" b="1" u="sng" dirty="0"/>
              <a:t>fully processed </a:t>
            </a:r>
            <a:r>
              <a:rPr lang="en-US" sz="2400" u="sng" dirty="0" smtClean="0"/>
              <a:t>first.</a:t>
            </a:r>
            <a:endParaRPr lang="en-US" sz="2400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After Retirement is completed, submit </a:t>
            </a:r>
            <a:r>
              <a:rPr lang="en-US" sz="2400" dirty="0"/>
              <a:t>a rehire transaction for the WOS Emeriti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Refer to </a:t>
            </a:r>
            <a:r>
              <a:rPr lang="en-US" sz="2400" u="sng" dirty="0">
                <a:hlinkClick r:id="rId3"/>
              </a:rPr>
              <a:t>job aid</a:t>
            </a:r>
            <a:r>
              <a:rPr lang="en-US" sz="2400" dirty="0"/>
              <a:t> for additional info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660" y="1332856"/>
            <a:ext cx="8386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Promotion Entry Process in PayPath Actions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How to Announce Promotions for a Positive Workplace | PaperDirect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4" y="3294065"/>
            <a:ext cx="2505636" cy="2505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Promotions with Pay Increase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entering a Promotion with a pay increase in PayPath Actions – users </a:t>
            </a:r>
            <a:r>
              <a:rPr lang="en-US" b="1" dirty="0" smtClean="0"/>
              <a:t>MUST</a:t>
            </a:r>
            <a:r>
              <a:rPr lang="en-US" dirty="0" smtClean="0"/>
              <a:t> complete both the Position Data tab AND the Job Data tab.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Each tab (Position + Job Data tab) should have an Action / Action Reason code entered that represents the promotion.</a:t>
            </a:r>
          </a:p>
          <a:p>
            <a:endParaRPr lang="en-US" sz="2000" dirty="0"/>
          </a:p>
          <a:p>
            <a:r>
              <a:rPr lang="en-US" sz="2000" dirty="0" smtClean="0"/>
              <a:t>Relevant job </a:t>
            </a:r>
            <a:r>
              <a:rPr lang="en-US" sz="2000" dirty="0"/>
              <a:t>a</a:t>
            </a:r>
            <a:r>
              <a:rPr lang="en-US" sz="2000" dirty="0" smtClean="0"/>
              <a:t>ids available on UCPath </a:t>
            </a:r>
            <a:r>
              <a:rPr lang="en-US" sz="2000" dirty="0" err="1" smtClean="0"/>
              <a:t>Helpsite</a:t>
            </a:r>
            <a:r>
              <a:rPr lang="en-US" sz="2000" dirty="0" smtClean="0"/>
              <a:t> (UPK):</a:t>
            </a:r>
          </a:p>
          <a:p>
            <a:endParaRPr lang="en-US" sz="300" dirty="0" smtClean="0"/>
          </a:p>
          <a:p>
            <a:pPr marL="1028683" lvl="1" indent="-342900"/>
            <a:r>
              <a:rPr lang="en-US" sz="1600" dirty="0" smtClean="0">
                <a:hlinkClick r:id="rId3"/>
              </a:rPr>
              <a:t>PayPath Position Data + Job Data Change – Academics</a:t>
            </a:r>
            <a:endParaRPr lang="en-US" sz="1600" dirty="0" smtClean="0"/>
          </a:p>
          <a:p>
            <a:pPr marL="1028683" lvl="1" indent="-342900"/>
            <a:r>
              <a:rPr lang="en-US" sz="1600" dirty="0">
                <a:hlinkClick r:id="rId4"/>
              </a:rPr>
              <a:t>PayPath Position Data + Job Data </a:t>
            </a:r>
            <a:r>
              <a:rPr lang="en-US" sz="1600" dirty="0" smtClean="0">
                <a:hlinkClick r:id="rId4"/>
              </a:rPr>
              <a:t>Change – Staff</a:t>
            </a:r>
            <a:endParaRPr lang="en-US" sz="1600" dirty="0" smtClean="0"/>
          </a:p>
          <a:p>
            <a:pPr marL="1028683" lvl="1" indent="-342900"/>
            <a:r>
              <a:rPr lang="en-US" sz="1600" dirty="0">
                <a:hlinkClick r:id="rId5"/>
              </a:rPr>
              <a:t>PayPath Position Data + Job Data </a:t>
            </a:r>
            <a:r>
              <a:rPr lang="en-US" sz="1600" dirty="0" smtClean="0">
                <a:hlinkClick r:id="rId5"/>
              </a:rPr>
              <a:t>Change – Academic HS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PayPath Actions for Promotion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06" y="1711235"/>
            <a:ext cx="2291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First, enter the Effective Date of the Promotion.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Can be retro, current, or future dated.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Next, enter the Action / Position Change Reason code.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Action: </a:t>
            </a:r>
            <a:r>
              <a:rPr lang="en-US" sz="1400" dirty="0" smtClean="0"/>
              <a:t>Defaults to POS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Pos. </a:t>
            </a:r>
            <a:r>
              <a:rPr lang="en-US" sz="1400" b="1" dirty="0" err="1" smtClean="0"/>
              <a:t>Chg</a:t>
            </a:r>
            <a:r>
              <a:rPr lang="en-US" sz="1400" b="1" dirty="0" smtClean="0"/>
              <a:t> Reason: </a:t>
            </a:r>
            <a:r>
              <a:rPr lang="en-US" sz="1400" dirty="0" smtClean="0"/>
              <a:t>PRO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Ensure no other Position details need to change (i.e. FTE, Reports-to, Employee Relations code)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8089" y="1341903"/>
            <a:ext cx="22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Position Data Tab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66" y="1341903"/>
            <a:ext cx="6463468" cy="44281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8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PayPath Actions for </a:t>
            </a:r>
            <a:r>
              <a:rPr lang="en-US" dirty="0" smtClean="0"/>
              <a:t>Promotion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713" y="1315777"/>
            <a:ext cx="22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Job Data Data Tab</a:t>
            </a:r>
            <a:endParaRPr lang="en-US" b="1" u="sng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86" y="1854926"/>
            <a:ext cx="2396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The job data tab will </a:t>
            </a:r>
            <a:r>
              <a:rPr lang="en-US" sz="1400" b="1" dirty="0" smtClean="0"/>
              <a:t>auto-derive the Effective date entered on the Position Data tab </a:t>
            </a:r>
            <a:r>
              <a:rPr lang="en-US" sz="1400" dirty="0" smtClean="0"/>
              <a:t>(cannot be edited)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To properly incorporate Job Data changes (i.e. pay rate changes, step increase) you must click the [+] button to add an additional row.</a:t>
            </a:r>
            <a:endParaRPr lang="en-US" sz="1400" dirty="0"/>
          </a:p>
        </p:txBody>
      </p:sp>
      <p:pic>
        <p:nvPicPr>
          <p:cNvPr id="1026" name="Picture 2" descr="C:\Users\arriver2\AppData\Local\Temp\SNAGHTML3882d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98" y="1315777"/>
            <a:ext cx="6464427" cy="43621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river2\AppData\Local\Temp\SNAGHTML3b933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6" y="1155446"/>
            <a:ext cx="6374873" cy="49390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PayPath Actions for </a:t>
            </a:r>
            <a:r>
              <a:rPr lang="en-US" dirty="0" smtClean="0"/>
              <a:t>Promotion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10" y="1155445"/>
            <a:ext cx="229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Job Data Data Tab</a:t>
            </a:r>
            <a:endParaRPr lang="en-US" b="1" u="sng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0" y="1632857"/>
            <a:ext cx="23992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Once you add a new row, the effective date will stay the same but the Effective Sequence will now be “1” – meaning its is the next part of the same transaction.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You will then be able to enter the Action / Action Reason Code: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Action: </a:t>
            </a:r>
            <a:r>
              <a:rPr lang="en-US" sz="1400" b="1" dirty="0" smtClean="0"/>
              <a:t>PAY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Action Reason: </a:t>
            </a:r>
            <a:r>
              <a:rPr lang="en-US" sz="1400" b="1" dirty="0" smtClean="0"/>
              <a:t>PRO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781" y="2838875"/>
            <a:ext cx="2030788" cy="17687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58745" y="3064017"/>
            <a:ext cx="72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*Other Action Reason codes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5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660" y="1332856"/>
            <a:ext cx="8386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SWB Transactions for Grad Students 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Work breakdown structures - Praxis Frame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93" y="3061991"/>
            <a:ext cx="2876951" cy="2124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9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 – Grad Student </a:t>
            </a:r>
            <a:r>
              <a:rPr lang="en-US" b="1" dirty="0" smtClean="0"/>
              <a:t>Mass SWB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99214"/>
              </p:ext>
            </p:extLst>
          </p:nvPr>
        </p:nvGraphicFramePr>
        <p:xfrm>
          <a:off x="339633" y="1684020"/>
          <a:ext cx="8386355" cy="3940934"/>
        </p:xfrm>
        <a:graphic>
          <a:graphicData uri="http://schemas.openxmlformats.org/drawingml/2006/table">
            <a:tbl>
              <a:tblPr firstRow="1" firstCol="1" bandRow="1"/>
              <a:tblGrid>
                <a:gridCol w="1294634">
                  <a:extLst>
                    <a:ext uri="{9D8B030D-6E8A-4147-A177-3AD203B41FA5}">
                      <a16:colId xmlns:a16="http://schemas.microsoft.com/office/drawing/2014/main" val="2948379546"/>
                    </a:ext>
                  </a:extLst>
                </a:gridCol>
                <a:gridCol w="7091721">
                  <a:extLst>
                    <a:ext uri="{9D8B030D-6E8A-4147-A177-3AD203B41FA5}">
                      <a16:colId xmlns:a16="http://schemas.microsoft.com/office/drawing/2014/main" val="1146485115"/>
                    </a:ext>
                  </a:extLst>
                </a:gridCol>
              </a:tblGrid>
              <a:tr h="61995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Population: Grad students returning in the fall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*UCI HRIS: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Erice Cheng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04210"/>
                  </a:ext>
                </a:extLst>
              </a:tr>
              <a:tr h="15795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1556"/>
                  </a:ext>
                </a:extLst>
              </a:tr>
              <a:tr h="281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7th (EOB)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Division CPO completes template and submits to One Drive.  Link to be provided by HRIS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063800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8-9th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HRIS/UCPC uploads test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697358"/>
                  </a:ext>
                </a:extLst>
              </a:tr>
              <a:tr h="402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10th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 provides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errors/corrections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 CPOs.  List of grad students who fall out of test will be available.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82989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11th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UCI HRIS upload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final file to UCPath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10267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14th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Division CPO begins manual data entry required for errors in Mass Upload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72819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23rd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PayPath deadline before payroll processing black out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3832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271662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69728"/>
                  </a:ext>
                </a:extLst>
              </a:tr>
              <a:tr h="40206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Population: Grad students who are graduating, not returning in the fall or have no plans to be on payroll for over 4 months</a:t>
                      </a:r>
                      <a:endParaRPr lang="en-US" sz="11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48961"/>
                  </a:ext>
                </a:extLst>
              </a:tr>
              <a:tr h="14359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18048"/>
                  </a:ext>
                </a:extLst>
              </a:tr>
              <a:tr h="402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18th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Unit’s payroll transactor processes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UCPC Termination template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before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payroll processing black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50014"/>
                  </a:ext>
                </a:extLst>
              </a:tr>
              <a:tr h="281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23rd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Or ensure job end date flag is set so that the job will be auto termed on the end date. 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773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5598" y="5791141"/>
            <a:ext cx="8520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**Questions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about the Mass PayPath Template can be directed to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Philip Nguyen (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philin3@uci.edu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the daily drop-in center or to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Erice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Cheng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echeng@uci.edu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98" y="1117863"/>
            <a:ext cx="891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table below reflects the key dates for processing Mass SWB Transaction entry.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7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SWB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5" y="1043681"/>
            <a:ext cx="8784285" cy="5133282"/>
          </a:xfrm>
        </p:spPr>
        <p:txBody>
          <a:bodyPr/>
          <a:lstStyle/>
          <a:p>
            <a:r>
              <a:rPr lang="en-US" sz="2000" dirty="0" smtClean="0"/>
              <a:t>If your department will be manually processing Short Work Break transactions for Grad Students in PayPath Actions, please be aware of the following steps.</a:t>
            </a:r>
          </a:p>
          <a:p>
            <a:endParaRPr lang="en-US" sz="700" dirty="0"/>
          </a:p>
          <a:p>
            <a:pPr marL="457200" indent="-457200">
              <a:buAutoNum type="arabicPeriod"/>
            </a:pPr>
            <a:r>
              <a:rPr lang="en-US" sz="1600" dirty="0" smtClean="0"/>
              <a:t>If the Graduate Student will </a:t>
            </a:r>
            <a:r>
              <a:rPr lang="en-US" sz="1600" b="1" dirty="0" smtClean="0"/>
              <a:t>continue</a:t>
            </a:r>
            <a:r>
              <a:rPr lang="en-US" sz="1600" dirty="0" smtClean="0"/>
              <a:t> </a:t>
            </a:r>
            <a:r>
              <a:rPr lang="en-US" sz="1600" b="1" dirty="0" smtClean="0"/>
              <a:t>employment</a:t>
            </a:r>
            <a:r>
              <a:rPr lang="en-US" sz="1600" dirty="0" smtClean="0"/>
              <a:t> in the fall, proceed to enter a Short Work Break transaction in PayPath Actions.</a:t>
            </a:r>
          </a:p>
          <a:p>
            <a:pPr marL="1142983" lvl="1" indent="-457200"/>
            <a:r>
              <a:rPr lang="en-US" sz="1600" dirty="0" smtClean="0"/>
              <a:t>Navigate to the Job Data tab</a:t>
            </a:r>
          </a:p>
          <a:p>
            <a:pPr marL="1142983" lvl="1" indent="-457200"/>
            <a:r>
              <a:rPr lang="en-US" sz="1600" dirty="0" smtClean="0"/>
              <a:t>Enter Effective Date of SWB (first day they will be on SWB)</a:t>
            </a:r>
          </a:p>
          <a:p>
            <a:pPr marL="1600171" lvl="2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Reason: </a:t>
            </a:r>
            <a:r>
              <a:rPr lang="en-US" sz="1600" b="1" dirty="0" smtClean="0"/>
              <a:t>SWB</a:t>
            </a:r>
          </a:p>
          <a:p>
            <a:pPr marL="1600171" lvl="2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Action Reason: </a:t>
            </a:r>
            <a:r>
              <a:rPr lang="en-US" sz="1600" b="1" dirty="0" smtClean="0"/>
              <a:t>GST (AC Students) </a:t>
            </a:r>
            <a:r>
              <a:rPr lang="en-US" sz="1600" dirty="0" smtClean="0"/>
              <a:t>or </a:t>
            </a:r>
            <a:r>
              <a:rPr lang="en-US" sz="1600" b="1" dirty="0" smtClean="0"/>
              <a:t>SWB (Staff Students)</a:t>
            </a:r>
          </a:p>
          <a:p>
            <a:pPr marL="1028683" lvl="1" indent="-342900"/>
            <a:r>
              <a:rPr lang="en-US" sz="1600" dirty="0" smtClean="0"/>
              <a:t>Enter the “Expected Return Date” of the Short </a:t>
            </a:r>
            <a:r>
              <a:rPr lang="en-US" sz="1600" dirty="0"/>
              <a:t>W</a:t>
            </a:r>
            <a:r>
              <a:rPr lang="en-US" sz="1600" dirty="0" smtClean="0"/>
              <a:t>ork Break</a:t>
            </a:r>
          </a:p>
          <a:p>
            <a:pPr marL="1028683" lvl="1" indent="-342900"/>
            <a:endParaRPr lang="en-US" sz="1600" dirty="0"/>
          </a:p>
          <a:p>
            <a:pPr marL="1028683" lvl="1" indent="-342900">
              <a:buFont typeface="Wingdings" panose="05000000000000000000" pitchFamily="2" charset="2"/>
              <a:buChar char="v"/>
            </a:pPr>
            <a:r>
              <a:rPr lang="en-US" sz="1600" dirty="0" smtClean="0"/>
              <a:t>When entering this transaction, </a:t>
            </a:r>
            <a:r>
              <a:rPr lang="en-US" sz="1600" b="1" dirty="0" smtClean="0"/>
              <a:t>please ensure the Expected Job End Date is not prior-to </a:t>
            </a:r>
            <a:r>
              <a:rPr lang="en-US" sz="1600" dirty="0" smtClean="0"/>
              <a:t>the expected return date. </a:t>
            </a:r>
          </a:p>
          <a:p>
            <a:pPr marL="1485871" lvl="2" indent="-342900">
              <a:buFont typeface="Wingdings" panose="05000000000000000000" pitchFamily="2" charset="2"/>
              <a:buChar char="v"/>
            </a:pPr>
            <a:r>
              <a:rPr lang="en-US" sz="1400" dirty="0" smtClean="0"/>
              <a:t>Appointment end date may need to be updated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8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45" y="1124792"/>
            <a:ext cx="8914914" cy="51332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Payroll Office Hours: Mon. &amp; Wed 1pm – 2pm -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Pilot Ending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week 5/26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endParaRPr lang="en-US" sz="28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900" b="1" i="1" dirty="0">
              <a:solidFill>
                <a:schemeClr val="tx2"/>
              </a:solidFill>
            </a:endParaRPr>
          </a:p>
          <a:p>
            <a:pPr marL="1028683" lvl="1" indent="-342900"/>
            <a:r>
              <a:rPr lang="en-US" sz="2400" dirty="0"/>
              <a:t>Off-cycle</a:t>
            </a:r>
          </a:p>
          <a:p>
            <a:pPr marL="1028683" lvl="1" indent="-342900"/>
            <a:r>
              <a:rPr lang="en-US" sz="2400" dirty="0"/>
              <a:t>Overpayments</a:t>
            </a:r>
          </a:p>
          <a:p>
            <a:pPr marL="1028683" lvl="1" indent="-342900"/>
            <a:r>
              <a:rPr lang="en-US" sz="2400" dirty="0"/>
              <a:t>Final pay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marL="1028683" lvl="1" indent="-342900"/>
            <a:endParaRPr lang="en-US" sz="2300" dirty="0"/>
          </a:p>
          <a:p>
            <a:pPr lvl="1" indent="0">
              <a:buNone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C842EA4-F715-4656-A625-1238D78B36EB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4572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545" y="4043748"/>
            <a:ext cx="866369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PayPath Blackout Period (MO):</a:t>
            </a:r>
          </a:p>
          <a:p>
            <a:endParaRPr lang="en-US" sz="700" b="1" dirty="0">
              <a:solidFill>
                <a:schemeClr val="tx2"/>
              </a:solidFill>
            </a:endParaRPr>
          </a:p>
          <a:p>
            <a:pPr marL="1028683" lvl="1" indent="-342900"/>
            <a:r>
              <a:rPr lang="en-US" sz="2400" b="1" dirty="0"/>
              <a:t>Starting:</a:t>
            </a:r>
            <a:r>
              <a:rPr lang="en-US" sz="2400" dirty="0"/>
              <a:t> Monday 5/24 @ 5pm</a:t>
            </a:r>
          </a:p>
          <a:p>
            <a:pPr marL="1028683" lvl="1" indent="-342900"/>
            <a:r>
              <a:rPr lang="en-US" sz="2400" b="1" dirty="0">
                <a:solidFill>
                  <a:srgbClr val="00B050"/>
                </a:solidFill>
              </a:rPr>
              <a:t>Back Online: </a:t>
            </a:r>
            <a:r>
              <a:rPr lang="en-US" sz="2400" dirty="0" smtClean="0"/>
              <a:t>Thursday </a:t>
            </a:r>
            <a:r>
              <a:rPr lang="en-US" sz="2400" dirty="0"/>
              <a:t>5/27 @ 6am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 – GS Returning in Fall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" y="1181875"/>
            <a:ext cx="7798463" cy="48401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717074" y="2050869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04179" y="2050869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4948" y="4972595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SWB Processing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If the Graduate Student will </a:t>
            </a:r>
            <a:r>
              <a:rPr lang="en-US" b="1" dirty="0" smtClean="0"/>
              <a:t>not be returning to work </a:t>
            </a:r>
            <a:r>
              <a:rPr lang="en-US" dirty="0" smtClean="0"/>
              <a:t>in the fall, there are two (2) options on how to process termination.</a:t>
            </a:r>
          </a:p>
          <a:p>
            <a:endParaRPr lang="en-US" sz="1050" dirty="0"/>
          </a:p>
          <a:p>
            <a:r>
              <a:rPr lang="en-US" sz="2000" b="1" dirty="0" smtClean="0"/>
              <a:t>Option A: </a:t>
            </a:r>
            <a:r>
              <a:rPr lang="en-US" sz="2000" dirty="0" smtClean="0"/>
              <a:t>Submit a PayPath Action to update the Appointment End Date on Grad. Student’s related job (Job Data tab) to reflect the date they should be terminated.</a:t>
            </a:r>
          </a:p>
          <a:p>
            <a:pPr marL="1142983" lvl="1" indent="-457200"/>
            <a:r>
              <a:rPr lang="en-US" sz="1800" dirty="0" smtClean="0"/>
              <a:t>Navigate to Job Data tab</a:t>
            </a:r>
          </a:p>
          <a:p>
            <a:pPr marL="1142983" lvl="1" indent="-457200"/>
            <a:r>
              <a:rPr lang="en-US" sz="1800" dirty="0" smtClean="0"/>
              <a:t>Enter Effective Date of the change (can be “today’s” date, but has to be prior to their current end date)</a:t>
            </a:r>
          </a:p>
          <a:p>
            <a:pPr marL="1600171" lvl="2" indent="-457200"/>
            <a:r>
              <a:rPr lang="en-US" sz="1600" dirty="0" smtClean="0"/>
              <a:t>Reason: </a:t>
            </a:r>
            <a:r>
              <a:rPr lang="en-US" sz="1600" b="1" dirty="0" smtClean="0"/>
              <a:t>DTA</a:t>
            </a:r>
          </a:p>
          <a:p>
            <a:pPr marL="1600171" lvl="2" indent="-457200"/>
            <a:r>
              <a:rPr lang="en-US" sz="1600" dirty="0" smtClean="0"/>
              <a:t>Action Reason: </a:t>
            </a:r>
            <a:r>
              <a:rPr lang="en-US" sz="1600" b="1" dirty="0" smtClean="0"/>
              <a:t>COR </a:t>
            </a:r>
            <a:r>
              <a:rPr lang="en-US" sz="1600" dirty="0" smtClean="0"/>
              <a:t>(Staff &amp; Academic date changes) or</a:t>
            </a:r>
            <a:r>
              <a:rPr lang="en-US" sz="1600" b="1" dirty="0" smtClean="0"/>
              <a:t> TMF </a:t>
            </a:r>
            <a:r>
              <a:rPr lang="en-US" sz="1600" dirty="0" smtClean="0"/>
              <a:t>(If only Updating Auto-Term flag for Academic)</a:t>
            </a:r>
          </a:p>
          <a:p>
            <a:pPr marL="1142983" lvl="1" indent="-457200"/>
            <a:r>
              <a:rPr lang="en-US" sz="1800" dirty="0" smtClean="0"/>
              <a:t>Enter the new Appointment End Date and/or check the auto-term flag if they’re an Academic Employee.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9086" y="5432802"/>
            <a:ext cx="8685832" cy="49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Option B: </a:t>
            </a:r>
            <a:r>
              <a:rPr lang="en-US" sz="2000" dirty="0" smtClean="0"/>
              <a:t>Submit Termination template with appropriate Effective Date</a:t>
            </a: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3" y="1109731"/>
            <a:ext cx="8187742" cy="49906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A - Updating Appt. End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4823" y="2050869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04179" y="2050869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0864" y="5116287"/>
            <a:ext cx="444137" cy="404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3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" y="1226129"/>
            <a:ext cx="6406817" cy="4271211"/>
          </a:xfrm>
          <a:prstGeom prst="rect">
            <a:avLst/>
          </a:prstGeom>
        </p:spPr>
      </p:pic>
      <p:pic>
        <p:nvPicPr>
          <p:cNvPr id="5" name="Picture 4" descr="Illustration gratuite: Point D'Exclamation, Question - Image gratuite sur Pixabay - 5077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4" y="1378703"/>
            <a:ext cx="1756405" cy="198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 Deadline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Upcoming </a:t>
            </a:r>
            <a:r>
              <a:rPr lang="en-US" b="1" dirty="0" smtClean="0">
                <a:solidFill>
                  <a:schemeClr val="tx2"/>
                </a:solidFill>
              </a:rPr>
              <a:t>Deadlines: One-Time Payments, Retro Payments, Extended Absences, Templates </a:t>
            </a:r>
            <a:r>
              <a:rPr lang="en-US" b="1" dirty="0" err="1" smtClean="0">
                <a:solidFill>
                  <a:schemeClr val="tx2"/>
                </a:solidFill>
              </a:rPr>
              <a:t>Trx</a:t>
            </a:r>
            <a:r>
              <a:rPr lang="en-US" b="1" dirty="0" smtClean="0">
                <a:solidFill>
                  <a:schemeClr val="tx2"/>
                </a:solidFill>
              </a:rPr>
              <a:t>, etc.: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1050" dirty="0"/>
          </a:p>
          <a:p>
            <a:r>
              <a:rPr lang="en-US" b="1" dirty="0" smtClean="0"/>
              <a:t>Bi-Weekly: </a:t>
            </a:r>
            <a:r>
              <a:rPr lang="en-US" dirty="0" smtClean="0"/>
              <a:t>5/26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82" y="2526828"/>
            <a:ext cx="4304762" cy="8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8937"/>
            <a:ext cx="9193706" cy="21088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025640" y="3383971"/>
            <a:ext cx="545467" cy="70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35266" y="4092758"/>
            <a:ext cx="931605" cy="1895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30" y="1579636"/>
            <a:ext cx="8903170" cy="5133282"/>
          </a:xfrm>
        </p:spPr>
        <p:txBody>
          <a:bodyPr>
            <a:normAutofit/>
          </a:bodyPr>
          <a:lstStyle/>
          <a:p>
            <a:r>
              <a:rPr lang="en-US" dirty="0" smtClean="0"/>
              <a:t>If a departments needs to make adjustments to an employees’ timesheet greater than 3 months old, an EEC ticket needs to be submitted to Payroll - </a:t>
            </a:r>
            <a:r>
              <a:rPr lang="en-US" b="1" dirty="0" smtClean="0"/>
              <a:t>Leave Accrual Adjustment/Correction Requests.</a:t>
            </a:r>
            <a:endParaRPr lang="en-US" b="1" dirty="0" smtClean="0"/>
          </a:p>
          <a:p>
            <a:endParaRPr lang="en-US" sz="1200" dirty="0"/>
          </a:p>
          <a:p>
            <a:pPr marL="1943060" lvl="3" indent="-342900"/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0830" y="1056416"/>
            <a:ext cx="866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Leave Changes to Timesheets &gt; 3 months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85" y="3167189"/>
            <a:ext cx="7519316" cy="31806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5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230986"/>
            <a:ext cx="8685832" cy="480131"/>
          </a:xfr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chemeClr val="tx2"/>
                </a:solidFill>
              </a:rPr>
              <a:t>UCPath Refreshers / Learning Labs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59" y="1702994"/>
            <a:ext cx="878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Live zoom sessions will be hosted to provide a short recap of training provided alongside working labs for simulated practice in the UCPath Training Environment.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06525"/>
              </p:ext>
            </p:extLst>
          </p:nvPr>
        </p:nvGraphicFramePr>
        <p:xfrm>
          <a:off x="3164819" y="2708787"/>
          <a:ext cx="5726611" cy="3295621"/>
        </p:xfrm>
        <a:graphic>
          <a:graphicData uri="http://schemas.openxmlformats.org/drawingml/2006/table">
            <a:tbl>
              <a:tblPr firstRow="1" firstCol="1" bandRow="1"/>
              <a:tblGrid>
                <a:gridCol w="3348347">
                  <a:extLst>
                    <a:ext uri="{9D8B030D-6E8A-4147-A177-3AD203B41FA5}">
                      <a16:colId xmlns:a16="http://schemas.microsoft.com/office/drawing/2014/main" val="2277465865"/>
                    </a:ext>
                  </a:extLst>
                </a:gridCol>
                <a:gridCol w="2378264">
                  <a:extLst>
                    <a:ext uri="{9D8B030D-6E8A-4147-A177-3AD203B41FA5}">
                      <a16:colId xmlns:a16="http://schemas.microsoft.com/office/drawing/2014/main" val="4012856707"/>
                    </a:ext>
                  </a:extLst>
                </a:gridCol>
              </a:tblGrid>
              <a:tr h="48262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Virtual Learning Labs (Zoom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729346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Courses: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Lab Dates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69093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End-to-End Summer Salary Processing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Wednesday: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6/9/2021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10am – 12pm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243889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Direct Retro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Thursday: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6/10/2021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10am – 12pm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96637"/>
                  </a:ext>
                </a:extLst>
              </a:tr>
              <a:tr h="841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Funding Entry + Budget Dist.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Thursday:</a:t>
                      </a:r>
                      <a:endParaRPr lang="en-US" sz="1400" b="1" dirty="0" smtClean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6/17/2021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10am – 12pm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796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086" y="2708787"/>
            <a:ext cx="27884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Registration Links: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Summer </a:t>
            </a:r>
            <a:r>
              <a:rPr lang="en-US" sz="1200" dirty="0" smtClean="0"/>
              <a:t>Salary: </a:t>
            </a:r>
            <a:r>
              <a:rPr lang="en-US" sz="1200" u="sng" dirty="0" smtClean="0">
                <a:hlinkClick r:id="rId3"/>
              </a:rPr>
              <a:t>UCPath </a:t>
            </a:r>
            <a:r>
              <a:rPr lang="en-US" sz="1200" u="sng" dirty="0">
                <a:hlinkClick r:id="rId3"/>
              </a:rPr>
              <a:t>Training Team: Learning Lab / Refresher: End-to-End Summer Salary Processing (signupgenius.com)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Direct </a:t>
            </a:r>
            <a:r>
              <a:rPr lang="en-US" sz="1200" dirty="0" smtClean="0"/>
              <a:t>Retro: </a:t>
            </a:r>
            <a:r>
              <a:rPr lang="en-US" sz="1200" u="sng" dirty="0" smtClean="0">
                <a:hlinkClick r:id="rId4"/>
              </a:rPr>
              <a:t>UCPath </a:t>
            </a:r>
            <a:r>
              <a:rPr lang="en-US" sz="1200" u="sng" dirty="0">
                <a:hlinkClick r:id="rId4"/>
              </a:rPr>
              <a:t>Training Team: Learning Lab / Refresher: Direct Retro (signupgenius.com)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Funding &amp; </a:t>
            </a:r>
            <a:r>
              <a:rPr lang="en-US" sz="1200" dirty="0" smtClean="0"/>
              <a:t>Budget:  </a:t>
            </a:r>
            <a:r>
              <a:rPr lang="en-US" sz="1200" u="sng" dirty="0" smtClean="0">
                <a:hlinkClick r:id="rId5"/>
              </a:rPr>
              <a:t>UCPath </a:t>
            </a:r>
            <a:r>
              <a:rPr lang="en-US" sz="1200" u="sng" dirty="0">
                <a:hlinkClick r:id="rId5"/>
              </a:rPr>
              <a:t>Training Team: Learning Lab / Refresher: Funding Entry &amp; Budget Distribution (signupgenius.com)</a:t>
            </a:r>
            <a:endParaRPr lang="en-US" sz="1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2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124792"/>
            <a:ext cx="8685832" cy="51332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Review All Employees with 6/30 End Date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Review the </a:t>
            </a:r>
            <a:r>
              <a:rPr lang="en-US" b="1" dirty="0"/>
              <a:t>Jobs with Approaching End Dates</a:t>
            </a:r>
            <a:r>
              <a:rPr lang="en-US" dirty="0"/>
              <a:t> </a:t>
            </a:r>
            <a:r>
              <a:rPr lang="en-US" dirty="0" smtClean="0"/>
              <a:t>report </a:t>
            </a:r>
            <a:r>
              <a:rPr lang="en-US" b="1" dirty="0" smtClean="0"/>
              <a:t>- </a:t>
            </a:r>
            <a:r>
              <a:rPr lang="en-US" dirty="0"/>
              <a:t>ensur</a:t>
            </a:r>
            <a:r>
              <a:rPr lang="en-US" dirty="0"/>
              <a:t>e </a:t>
            </a:r>
            <a:r>
              <a:rPr lang="en-US" dirty="0" smtClean="0"/>
              <a:t>end date is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Extend appointment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o</a:t>
            </a:r>
            <a:r>
              <a:rPr lang="en-US" dirty="0" smtClean="0"/>
              <a:t>verpayments &amp; accidental Terminations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2800" b="1" dirty="0" smtClean="0">
                <a:solidFill>
                  <a:schemeClr val="tx2"/>
                </a:solidFill>
              </a:rPr>
              <a:t>Funding Entry Troubleshooting Guide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UCPath Center has provided a new job aid to assist in troubleshooting for Funding Entry transactions.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Job aid can be located on our internal </a:t>
            </a:r>
            <a:r>
              <a:rPr lang="en-US" dirty="0" smtClean="0">
                <a:hlinkClick r:id="rId3"/>
              </a:rPr>
              <a:t>UCI UCPath website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/>
          <a:lstStyle/>
          <a:p>
            <a:r>
              <a:rPr lang="en-US" dirty="0" smtClean="0"/>
              <a:t>Quick Announcements </a:t>
            </a:r>
            <a:r>
              <a:rPr lang="en-US" dirty="0" smtClean="0"/>
              <a:t>IV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7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98" y="1124792"/>
            <a:ext cx="8685832" cy="51332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Work Study </a:t>
            </a:r>
            <a:r>
              <a:rPr lang="en-US" sz="2800" b="1" dirty="0" smtClean="0">
                <a:solidFill>
                  <a:schemeClr val="tx2"/>
                </a:solidFill>
              </a:rPr>
              <a:t>Workshop on 5/27</a:t>
            </a:r>
          </a:p>
          <a:p>
            <a:endParaRPr lang="en-US" sz="105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workshop is intended for departments who have student employees with Work Study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Participant limit increased to </a:t>
            </a:r>
            <a:r>
              <a:rPr lang="en-US" b="1" dirty="0" smtClean="0"/>
              <a:t>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Sign up here to participate:</a:t>
            </a:r>
          </a:p>
          <a:p>
            <a:pPr marL="1142983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UCPath Training Team: Work Study Training (signupgenius.com)</a:t>
            </a:r>
            <a:endParaRPr lang="en-US" sz="2400" dirty="0"/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Agenda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945395"/>
            <a:ext cx="8685832" cy="51332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8621" y="1457620"/>
            <a:ext cx="8386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/>
                </a:solidFill>
              </a:rPr>
              <a:t>Retirement </a:t>
            </a:r>
            <a:r>
              <a:rPr lang="en-US" sz="3200" b="1" dirty="0">
                <a:solidFill>
                  <a:schemeClr val="tx2"/>
                </a:solidFill>
              </a:rPr>
              <a:t>Processing Update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2"/>
                </a:solidFill>
              </a:rPr>
              <a:t>Promotion </a:t>
            </a:r>
            <a:r>
              <a:rPr lang="en-US" sz="3200" b="1" dirty="0" smtClean="0">
                <a:solidFill>
                  <a:schemeClr val="tx2"/>
                </a:solidFill>
              </a:rPr>
              <a:t>Entry Process </a:t>
            </a:r>
            <a:r>
              <a:rPr lang="en-US" sz="3200" b="1" dirty="0">
                <a:solidFill>
                  <a:schemeClr val="tx2"/>
                </a:solidFill>
              </a:rPr>
              <a:t>in PayPath </a:t>
            </a:r>
            <a:r>
              <a:rPr lang="en-US" sz="3200" b="1" dirty="0" smtClean="0">
                <a:solidFill>
                  <a:schemeClr val="tx2"/>
                </a:solidFill>
              </a:rPr>
              <a:t>Actions</a:t>
            </a:r>
            <a:endParaRPr lang="en-US" sz="3200" b="1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/>
                </a:solidFill>
              </a:rPr>
              <a:t>SWB (Short Work Break) </a:t>
            </a:r>
            <a:r>
              <a:rPr lang="en-US" sz="3200" b="1" dirty="0">
                <a:solidFill>
                  <a:schemeClr val="tx2"/>
                </a:solidFill>
              </a:rPr>
              <a:t>Transactions for Grad Students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3" name="Picture 12" descr="Do You Have an Agend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4586776"/>
            <a:ext cx="1621633" cy="1539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7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4723" y="1449978"/>
            <a:ext cx="838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Retirement Processing Update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atisfying Retirement In A Changing World: Satisfying Retirement Planning: Three Keys To &quot;Success?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5" y="2873827"/>
            <a:ext cx="5603966" cy="280198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FA STANDARD SCREEN PPT TEMPLATE" val="vTwjRuw1"/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FA Standard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standard-screen-template" id="{085FA25C-E160-4F41-82D5-15C5F5196075}" vid="{04E02BA0-7A10-44B0-A17E-F486C255F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1439</Words>
  <Application>Microsoft Office PowerPoint</Application>
  <PresentationFormat>On-screen Show (4:3)</PresentationFormat>
  <Paragraphs>202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DFA Standard Screen PPT Template</vt:lpstr>
      <vt:lpstr>Training Tips &amp; Lessons Learned May 25, 2021 </vt:lpstr>
      <vt:lpstr>Quick Announcements I</vt:lpstr>
      <vt:lpstr>Retro Deadline</vt:lpstr>
      <vt:lpstr>Quick Announcements II</vt:lpstr>
      <vt:lpstr>Quick Announcements III</vt:lpstr>
      <vt:lpstr>Quick Announcements IV</vt:lpstr>
      <vt:lpstr>Quick Announcements V</vt:lpstr>
      <vt:lpstr>Agenda</vt:lpstr>
      <vt:lpstr>PowerPoint Presentation</vt:lpstr>
      <vt:lpstr>Things to Know…</vt:lpstr>
      <vt:lpstr>Emeriti Processing</vt:lpstr>
      <vt:lpstr>PowerPoint Presentation</vt:lpstr>
      <vt:lpstr>Promotions with Pay Increase</vt:lpstr>
      <vt:lpstr>PayPath Actions for Promotion</vt:lpstr>
      <vt:lpstr>PayPath Actions for Promotion II</vt:lpstr>
      <vt:lpstr>PayPath Actions for Promotion III</vt:lpstr>
      <vt:lpstr>PowerPoint Presentation</vt:lpstr>
      <vt:lpstr>Key Dates – Grad Student Mass SWB</vt:lpstr>
      <vt:lpstr>Manual SWB Processing</vt:lpstr>
      <vt:lpstr>SWB – GS Returning in Fall </vt:lpstr>
      <vt:lpstr>Manual SWB Processing II</vt:lpstr>
      <vt:lpstr>Option A - Updating Appt. End Date</vt:lpstr>
      <vt:lpstr>PowerPoint Presentation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 Update April 7, 2021</dc:title>
  <dc:creator>Deborah Kistler</dc:creator>
  <cp:lastModifiedBy>Angel Rivera</cp:lastModifiedBy>
  <cp:revision>134</cp:revision>
  <dcterms:created xsi:type="dcterms:W3CDTF">2021-04-02T22:48:41Z</dcterms:created>
  <dcterms:modified xsi:type="dcterms:W3CDTF">2021-05-25T21:07:29Z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16B95B8C-5F8C-4AE1-A9D2-B97EF1CF3CB2</vt:lpwstr>
  </property>
  <property fmtid="{D5CDD505-2E9C-101B-9397-08002B2CF9AE}" pid="3" name="ArticulatePath">
    <vt:lpwstr>POC meeting 4_7_21 (002)</vt:lpwstr>
  </property>
</Properties>
</file>