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1.xml" ContentType="application/vnd.openxmlformats-officedocument.presentationml.notesSlide+xml"/>
  <Override PartName="/ppt/tags/tag11.xml" ContentType="application/vnd.openxmlformats-officedocument.presentationml.tags+xml"/>
  <Override PartName="/ppt/notesSlides/notesSlide2.xml" ContentType="application/vnd.openxmlformats-officedocument.presentationml.notesSlide+xml"/>
  <Override PartName="/ppt/tags/tag12.xml" ContentType="application/vnd.openxmlformats-officedocument.presentationml.tags+xml"/>
  <Override PartName="/ppt/notesSlides/notesSlide3.xml" ContentType="application/vnd.openxmlformats-officedocument.presentationml.notesSlide+xml"/>
  <Override PartName="/ppt/tags/tag13.xml" ContentType="application/vnd.openxmlformats-officedocument.presentationml.tags+xml"/>
  <Override PartName="/ppt/notesSlides/notesSlide4.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6" r:id="rId2"/>
    <p:sldId id="257" r:id="rId3"/>
    <p:sldId id="265" r:id="rId4"/>
    <p:sldId id="285" r:id="rId5"/>
    <p:sldId id="259" r:id="rId6"/>
    <p:sldId id="297" r:id="rId7"/>
    <p:sldId id="258" r:id="rId8"/>
    <p:sldId id="316" r:id="rId9"/>
    <p:sldId id="317" r:id="rId10"/>
    <p:sldId id="319" r:id="rId11"/>
    <p:sldId id="318" r:id="rId12"/>
    <p:sldId id="315" r:id="rId13"/>
    <p:sldId id="323" r:id="rId14"/>
    <p:sldId id="321" r:id="rId15"/>
    <p:sldId id="287" r:id="rId16"/>
  </p:sldIdLst>
  <p:sldSz cx="9144000" cy="6858000" type="screen4x3"/>
  <p:notesSz cx="6858000" cy="9144000"/>
  <p:custDataLst>
    <p:tags r:id="rId1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borah Kistler" initials="DK" lastIdx="6" clrIdx="0">
    <p:extLst>
      <p:ext uri="{19B8F6BF-5375-455C-9EA6-DF929625EA0E}">
        <p15:presenceInfo xmlns:p15="http://schemas.microsoft.com/office/powerpoint/2012/main" userId="S-1-5-21-497440546-3349810628-3187559507-3896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03" autoAdjust="0"/>
    <p:restoredTop sz="94660"/>
  </p:normalViewPr>
  <p:slideViewPr>
    <p:cSldViewPr snapToGrid="0">
      <p:cViewPr varScale="1">
        <p:scale>
          <a:sx n="70" d="100"/>
          <a:sy n="70" d="100"/>
        </p:scale>
        <p:origin x="302"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0BC0FB-24B1-4D91-8A24-9D303588BFEC}" type="datetimeFigureOut">
              <a:rPr lang="en-US" smtClean="0"/>
              <a:t>8/4/2021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95FEB7-8213-4382-943C-8D4BA4C20A6F}" type="slidenum">
              <a:rPr lang="en-US" smtClean="0"/>
              <a:t>‹#›</a:t>
            </a:fld>
            <a:endParaRPr lang="en-US"/>
          </a:p>
        </p:txBody>
      </p:sp>
    </p:spTree>
    <p:extLst>
      <p:ext uri="{BB962C8B-B14F-4D97-AF65-F5344CB8AC3E}">
        <p14:creationId xmlns:p14="http://schemas.microsoft.com/office/powerpoint/2010/main" val="3359593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0A907F-B03C-441F-832F-0F423C528703}" type="slidenum">
              <a:rPr lang="en-US" smtClean="0"/>
              <a:t>8</a:t>
            </a:fld>
            <a:endParaRPr lang="en-US"/>
          </a:p>
        </p:txBody>
      </p:sp>
    </p:spTree>
    <p:extLst>
      <p:ext uri="{BB962C8B-B14F-4D97-AF65-F5344CB8AC3E}">
        <p14:creationId xmlns:p14="http://schemas.microsoft.com/office/powerpoint/2010/main" val="31699290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0A907F-B03C-441F-832F-0F423C528703}" type="slidenum">
              <a:rPr lang="en-US" smtClean="0"/>
              <a:t>9</a:t>
            </a:fld>
            <a:endParaRPr lang="en-US"/>
          </a:p>
        </p:txBody>
      </p:sp>
    </p:spTree>
    <p:extLst>
      <p:ext uri="{BB962C8B-B14F-4D97-AF65-F5344CB8AC3E}">
        <p14:creationId xmlns:p14="http://schemas.microsoft.com/office/powerpoint/2010/main" val="23255989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 selection</a:t>
            </a:r>
            <a:r>
              <a:rPr lang="en-US" baseline="0" dirty="0" smtClean="0"/>
              <a:t> must be made for each line that has an editable option. If you want UCPath to apply work study to the account on that line, then select the Apply WS. If you want to leave the line as is, select N/A. And if you want to remove work study from the line, select the Remove WS option.</a:t>
            </a:r>
            <a:endParaRPr lang="en-US" dirty="0" smtClean="0"/>
          </a:p>
          <a:p>
            <a:endParaRPr lang="en-US" dirty="0" smtClean="0"/>
          </a:p>
          <a:p>
            <a:r>
              <a:rPr lang="en-US" dirty="0" smtClean="0"/>
              <a:t>The</a:t>
            </a:r>
            <a:r>
              <a:rPr lang="en-US" baseline="0" dirty="0" smtClean="0"/>
              <a:t> only time Apply Work Study should be select from the drop down:</a:t>
            </a:r>
          </a:p>
          <a:p>
            <a:pPr marL="171450" indent="-171450">
              <a:buFont typeface="Arial" panose="020B0604020202020204" pitchFamily="34" charset="0"/>
              <a:buChar char="•"/>
            </a:pPr>
            <a:r>
              <a:rPr lang="en-US" baseline="0" dirty="0" smtClean="0"/>
              <a:t>The split never took place and 100% of the charge went to the department account.</a:t>
            </a:r>
          </a:p>
          <a:p>
            <a:pPr marL="628650" lvl="1" indent="-171450">
              <a:buFont typeface="Arial" panose="020B0604020202020204" pitchFamily="34" charset="0"/>
              <a:buChar char="•"/>
            </a:pPr>
            <a:r>
              <a:rPr lang="en-US" baseline="0" dirty="0" smtClean="0"/>
              <a:t>This happens usually when the department account is not linked to the current year work study fund. AND/OR</a:t>
            </a:r>
          </a:p>
          <a:p>
            <a:pPr marL="628650" lvl="1" indent="-171450">
              <a:buFont typeface="Arial" panose="020B0604020202020204" pitchFamily="34" charset="0"/>
              <a:buChar char="•"/>
            </a:pPr>
            <a:r>
              <a:rPr lang="en-US" baseline="0" dirty="0" smtClean="0"/>
              <a:t>The Position Pool ID was either missing or incorrect.</a:t>
            </a:r>
          </a:p>
          <a:p>
            <a:pPr marL="0" lvl="0" indent="0">
              <a:buFont typeface="Arial" panose="020B0604020202020204" pitchFamily="34" charset="0"/>
              <a:buNone/>
            </a:pPr>
            <a:endParaRPr lang="en-US" baseline="0" dirty="0" smtClean="0"/>
          </a:p>
          <a:p>
            <a:pPr marL="0" lvl="0" indent="0">
              <a:buFont typeface="Arial" panose="020B0604020202020204" pitchFamily="34" charset="0"/>
              <a:buNone/>
            </a:pPr>
            <a:r>
              <a:rPr lang="en-US" baseline="0" dirty="0" smtClean="0"/>
              <a:t>The N/A option usually comes into play when the split took place and the department wants to move the department portion to another department account number. In this scenario, you would only change the department account information on the line with the D indicator. And both lines would have option selected of N/A, N/A because the split has already taken place.</a:t>
            </a:r>
          </a:p>
          <a:p>
            <a:pPr marL="0" lvl="0" indent="0">
              <a:buFont typeface="Arial" panose="020B0604020202020204" pitchFamily="34" charset="0"/>
              <a:buNone/>
            </a:pPr>
            <a:endParaRPr lang="en-US" baseline="0" dirty="0" smtClean="0"/>
          </a:p>
          <a:p>
            <a:pPr marL="0" lvl="0" indent="0">
              <a:buFont typeface="Arial" panose="020B0604020202020204" pitchFamily="34" charset="0"/>
              <a:buNone/>
            </a:pPr>
            <a:r>
              <a:rPr lang="en-US" baseline="0" dirty="0" smtClean="0"/>
              <a:t>Remove Work Study should be selected: </a:t>
            </a:r>
          </a:p>
          <a:p>
            <a:pPr marL="171450" lvl="0" indent="-171450">
              <a:buFont typeface="Arial" panose="020B0604020202020204" pitchFamily="34" charset="0"/>
              <a:buChar char="•"/>
            </a:pPr>
            <a:r>
              <a:rPr lang="en-US" baseline="0" dirty="0" smtClean="0"/>
              <a:t>Only if the department wants to reverse the split and add it back to the work study award.</a:t>
            </a:r>
          </a:p>
          <a:p>
            <a:pPr marL="171450" indent="-171450">
              <a:buFont typeface="Arial" panose="020B0604020202020204" pitchFamily="34" charset="0"/>
              <a:buChar char="•"/>
            </a:pPr>
            <a:endParaRPr lang="en-US" dirty="0" smtClean="0"/>
          </a:p>
          <a:p>
            <a:endParaRPr lang="en-US" dirty="0" smtClean="0"/>
          </a:p>
          <a:p>
            <a:pPr lvl="0"/>
            <a:r>
              <a:rPr lang="en-US" sz="1200" kern="1200" dirty="0" smtClean="0">
                <a:solidFill>
                  <a:schemeClr val="tx1"/>
                </a:solidFill>
                <a:effectLst/>
                <a:latin typeface="+mn-lt"/>
                <a:ea typeface="+mn-ea"/>
                <a:cs typeface="+mn-cs"/>
              </a:rPr>
              <a:t>The “Apply/Remove Work Study” Dropdown in the New Data section is used to determine if WS Split logic needs to be executed on DR transactions.</a:t>
            </a:r>
          </a:p>
          <a:p>
            <a:pPr lvl="0"/>
            <a:r>
              <a:rPr lang="en-US" sz="1200" kern="1200" dirty="0" smtClean="0">
                <a:solidFill>
                  <a:schemeClr val="tx1"/>
                </a:solidFill>
                <a:effectLst/>
                <a:latin typeface="+mn-lt"/>
                <a:ea typeface="+mn-ea"/>
                <a:cs typeface="+mn-cs"/>
              </a:rPr>
              <a:t>Moving a WS transaction to non-WS is identified by selecting “Remove Work Study” option.</a:t>
            </a:r>
          </a:p>
          <a:p>
            <a:pPr lvl="0"/>
            <a:r>
              <a:rPr lang="en-US" sz="1200" kern="1200" dirty="0" smtClean="0">
                <a:solidFill>
                  <a:schemeClr val="tx1"/>
                </a:solidFill>
                <a:effectLst/>
                <a:latin typeface="+mn-lt"/>
                <a:ea typeface="+mn-ea"/>
                <a:cs typeface="+mn-cs"/>
              </a:rPr>
              <a:t>Moving a non-WS transaction to WS is identified by Selecting “Apply Work Study” option. </a:t>
            </a:r>
          </a:p>
          <a:p>
            <a:pPr lvl="0"/>
            <a:r>
              <a:rPr lang="en-US" sz="1200" kern="1200" dirty="0" smtClean="0">
                <a:solidFill>
                  <a:schemeClr val="tx1"/>
                </a:solidFill>
                <a:effectLst/>
                <a:latin typeface="+mn-lt"/>
                <a:ea typeface="+mn-ea"/>
                <a:cs typeface="+mn-cs"/>
              </a:rPr>
              <a:t>No Change/No Work Study impact to the Transactions by Selecting “N/A”.</a:t>
            </a:r>
          </a:p>
          <a:p>
            <a:endParaRPr lang="en-US" dirty="0"/>
          </a:p>
        </p:txBody>
      </p:sp>
      <p:sp>
        <p:nvSpPr>
          <p:cNvPr id="4" name="Slide Number Placeholder 3"/>
          <p:cNvSpPr>
            <a:spLocks noGrp="1"/>
          </p:cNvSpPr>
          <p:nvPr>
            <p:ph type="sldNum" sz="quarter" idx="10"/>
          </p:nvPr>
        </p:nvSpPr>
        <p:spPr/>
        <p:txBody>
          <a:bodyPr/>
          <a:lstStyle/>
          <a:p>
            <a:fld id="{770A907F-B03C-441F-832F-0F423C528703}" type="slidenum">
              <a:rPr lang="en-US" smtClean="0"/>
              <a:t>10</a:t>
            </a:fld>
            <a:endParaRPr lang="en-US"/>
          </a:p>
        </p:txBody>
      </p:sp>
    </p:spTree>
    <p:extLst>
      <p:ext uri="{BB962C8B-B14F-4D97-AF65-F5344CB8AC3E}">
        <p14:creationId xmlns:p14="http://schemas.microsoft.com/office/powerpoint/2010/main" val="16363189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0A907F-B03C-441F-832F-0F423C528703}" type="slidenum">
              <a:rPr lang="en-US" smtClean="0"/>
              <a:t>11</a:t>
            </a:fld>
            <a:endParaRPr lang="en-US"/>
          </a:p>
        </p:txBody>
      </p:sp>
    </p:spTree>
    <p:extLst>
      <p:ext uri="{BB962C8B-B14F-4D97-AF65-F5344CB8AC3E}">
        <p14:creationId xmlns:p14="http://schemas.microsoft.com/office/powerpoint/2010/main" val="15279282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2.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Pr>
        <a:gradFill flip="none" rotWithShape="1">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204261"/>
            <a:ext cx="9144000" cy="4776261"/>
          </a:xfrm>
          <a:prstGeom prst="rect">
            <a:avLst/>
          </a:prstGeom>
        </p:spPr>
      </p:pic>
      <p:sp>
        <p:nvSpPr>
          <p:cNvPr id="7" name="Rectangle 6"/>
          <p:cNvSpPr/>
          <p:nvPr userDrawn="1"/>
        </p:nvSpPr>
        <p:spPr>
          <a:xfrm>
            <a:off x="0" y="4572000"/>
            <a:ext cx="9144000" cy="2286000"/>
          </a:xfrm>
          <a:prstGeom prst="rect">
            <a:avLst/>
          </a:prstGeom>
          <a:gradFill flip="none" rotWithShape="1">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tileRect/>
          </a:gra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Title 10"/>
          <p:cNvSpPr>
            <a:spLocks noGrp="1"/>
          </p:cNvSpPr>
          <p:nvPr>
            <p:ph type="title"/>
          </p:nvPr>
        </p:nvSpPr>
        <p:spPr>
          <a:xfrm>
            <a:off x="0" y="4895246"/>
            <a:ext cx="9144000" cy="1325563"/>
          </a:xfrm>
        </p:spPr>
        <p:txBody>
          <a:bodyPr>
            <a:normAutofit/>
          </a:bodyPr>
          <a:lstStyle>
            <a:lvl1pPr algn="ctr">
              <a:defRPr sz="3600">
                <a:solidFill>
                  <a:schemeClr val="bg1"/>
                </a:solidFill>
              </a:defRPr>
            </a:lvl1pPr>
          </a:lstStyle>
          <a:p>
            <a:r>
              <a:rPr lang="en-US" smtClean="0"/>
              <a:t>Click to edit Master title style</a:t>
            </a:r>
            <a:endParaRPr lang="en-US" dirty="0"/>
          </a:p>
        </p:txBody>
      </p:sp>
      <p:pic>
        <p:nvPicPr>
          <p:cNvPr id="2" name="Picture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82026" y="6431142"/>
            <a:ext cx="6779951" cy="216529"/>
          </a:xfrm>
          <a:prstGeom prst="rect">
            <a:avLst/>
          </a:prstGeom>
        </p:spPr>
      </p:pic>
    </p:spTree>
    <p:custDataLst>
      <p:tags r:id="rId1"/>
    </p:custDataLst>
    <p:extLst>
      <p:ext uri="{BB962C8B-B14F-4D97-AF65-F5344CB8AC3E}">
        <p14:creationId xmlns:p14="http://schemas.microsoft.com/office/powerpoint/2010/main" val="230480999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with line">
    <p:spTree>
      <p:nvGrpSpPr>
        <p:cNvPr id="1" name=""/>
        <p:cNvGrpSpPr/>
        <p:nvPr/>
      </p:nvGrpSpPr>
      <p:grpSpPr>
        <a:xfrm>
          <a:off x="0" y="0"/>
          <a:ext cx="0" cy="0"/>
          <a:chOff x="0" y="0"/>
          <a:chExt cx="0" cy="0"/>
        </a:xfrm>
      </p:grpSpPr>
      <p:sp>
        <p:nvSpPr>
          <p:cNvPr id="2" name="Title 1"/>
          <p:cNvSpPr>
            <a:spLocks noGrp="1"/>
          </p:cNvSpPr>
          <p:nvPr>
            <p:ph type="title"/>
          </p:nvPr>
        </p:nvSpPr>
        <p:spPr>
          <a:xfrm>
            <a:off x="229086" y="47408"/>
            <a:ext cx="8685832" cy="897987"/>
          </a:xfrm>
        </p:spPr>
        <p:txBody>
          <a:bodyPr>
            <a:normAutofit/>
          </a:bodyPr>
          <a:lstStyle>
            <a:lvl1pPr algn="l">
              <a:defRPr sz="3600"/>
            </a:lvl1pPr>
          </a:lstStyle>
          <a:p>
            <a:r>
              <a:rPr lang="en-US" smtClean="0"/>
              <a:t>Click to edit Master title style</a:t>
            </a:r>
            <a:endParaRPr lang="en-US" dirty="0"/>
          </a:p>
        </p:txBody>
      </p:sp>
      <p:sp>
        <p:nvSpPr>
          <p:cNvPr id="3" name="Content Placeholder 2"/>
          <p:cNvSpPr>
            <a:spLocks noGrp="1"/>
          </p:cNvSpPr>
          <p:nvPr>
            <p:ph idx="1"/>
          </p:nvPr>
        </p:nvSpPr>
        <p:spPr>
          <a:xfrm>
            <a:off x="229086" y="1043681"/>
            <a:ext cx="8685832" cy="5133282"/>
          </a:xfrm>
        </p:spPr>
        <p:txBody>
          <a:bodyPr>
            <a:normAutofit/>
          </a:bodyPr>
          <a:lstStyle>
            <a:lvl1pPr marL="0" indent="0">
              <a:buClrTx/>
              <a:buNone/>
              <a:defRPr sz="2400"/>
            </a:lvl1pPr>
            <a:lvl2pPr>
              <a:buClrTx/>
              <a:defRPr sz="2000"/>
            </a:lvl2pPr>
            <a:lvl3pPr>
              <a:buClrTx/>
              <a:defRPr sz="1800"/>
            </a:lvl3pPr>
            <a:lvl4pPr>
              <a:buClrTx/>
              <a:defRPr sz="1600"/>
            </a:lvl4pPr>
            <a:lvl5pPr>
              <a:buClrTx/>
              <a:defRPr sz="16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5" name="Straight Connector 4"/>
          <p:cNvCxnSpPr/>
          <p:nvPr userDrawn="1"/>
        </p:nvCxnSpPr>
        <p:spPr>
          <a:xfrm>
            <a:off x="226571" y="937645"/>
            <a:ext cx="8690867" cy="0"/>
          </a:xfrm>
          <a:prstGeom prst="line">
            <a:avLst/>
          </a:prstGeom>
          <a:ln w="28575">
            <a:solidFill>
              <a:srgbClr val="0064A4"/>
            </a:solidFill>
          </a:ln>
        </p:spPr>
        <p:style>
          <a:lnRef idx="1">
            <a:schemeClr val="accent1"/>
          </a:lnRef>
          <a:fillRef idx="0">
            <a:schemeClr val="accent1"/>
          </a:fillRef>
          <a:effectRef idx="0">
            <a:schemeClr val="accent1"/>
          </a:effectRef>
          <a:fontRef idx="minor">
            <a:schemeClr val="tx1"/>
          </a:fontRef>
        </p:style>
      </p:cxnSp>
      <p:grpSp>
        <p:nvGrpSpPr>
          <p:cNvPr id="6" name="Group 5"/>
          <p:cNvGrpSpPr/>
          <p:nvPr userDrawn="1"/>
        </p:nvGrpSpPr>
        <p:grpSpPr>
          <a:xfrm>
            <a:off x="0" y="6398563"/>
            <a:ext cx="9144000" cy="476250"/>
            <a:chOff x="0" y="6398563"/>
            <a:chExt cx="9144000" cy="476250"/>
          </a:xfrm>
        </p:grpSpPr>
        <p:sp>
          <p:nvSpPr>
            <p:cNvPr id="7" name="Rectangle 6"/>
            <p:cNvSpPr/>
            <p:nvPr userDrawn="1"/>
          </p:nvSpPr>
          <p:spPr>
            <a:xfrm>
              <a:off x="0" y="6405562"/>
              <a:ext cx="9144000" cy="457200"/>
            </a:xfrm>
            <a:prstGeom prst="rect">
              <a:avLst/>
            </a:prstGeom>
            <a:solidFill>
              <a:srgbClr val="0064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8" name="Picture 7"/>
            <p:cNvPicPr>
              <a:picLocks noChangeAspect="1"/>
            </p:cNvPicPr>
            <p:nvPr userDrawn="1"/>
          </p:nvPicPr>
          <p:blipFill rotWithShape="1">
            <a:blip r:embed="rId2" cstate="hqprint">
              <a:extLst>
                <a:ext uri="{28A0092B-C50C-407E-A947-70E740481C1C}">
                  <a14:useLocalDpi xmlns:a14="http://schemas.microsoft.com/office/drawing/2010/main"/>
                </a:ext>
              </a:extLst>
            </a:blip>
            <a:srcRect l="-29174"/>
            <a:stretch/>
          </p:blipFill>
          <p:spPr>
            <a:xfrm>
              <a:off x="7372673" y="6398563"/>
              <a:ext cx="1771327" cy="476250"/>
            </a:xfrm>
            <a:prstGeom prst="rect">
              <a:avLst/>
            </a:prstGeom>
          </p:spPr>
        </p:pic>
      </p:grpSp>
      <p:sp>
        <p:nvSpPr>
          <p:cNvPr id="13" name="Slide Number Placeholder 5"/>
          <p:cNvSpPr>
            <a:spLocks noGrp="1"/>
          </p:cNvSpPr>
          <p:nvPr>
            <p:ph type="sldNum" sz="quarter" idx="4"/>
          </p:nvPr>
        </p:nvSpPr>
        <p:spPr>
          <a:xfrm>
            <a:off x="6834030" y="6437472"/>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842EA4-F715-4656-A625-1238D78B36EB}" type="slidenum">
              <a:rPr lang="en-US" smtClean="0"/>
              <a:t>‹#›</a:t>
            </a:fld>
            <a:endParaRPr lang="en-US"/>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9088" y="6525901"/>
            <a:ext cx="6779951" cy="216529"/>
          </a:xfrm>
          <a:prstGeom prst="rect">
            <a:avLst/>
          </a:prstGeom>
        </p:spPr>
      </p:pic>
    </p:spTree>
    <p:extLst>
      <p:ext uri="{BB962C8B-B14F-4D97-AF65-F5344CB8AC3E}">
        <p14:creationId xmlns:p14="http://schemas.microsoft.com/office/powerpoint/2010/main" val="142831041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without line">
    <p:spTree>
      <p:nvGrpSpPr>
        <p:cNvPr id="1" name=""/>
        <p:cNvGrpSpPr/>
        <p:nvPr/>
      </p:nvGrpSpPr>
      <p:grpSpPr>
        <a:xfrm>
          <a:off x="0" y="0"/>
          <a:ext cx="0" cy="0"/>
          <a:chOff x="0" y="0"/>
          <a:chExt cx="0" cy="0"/>
        </a:xfrm>
      </p:grpSpPr>
      <p:sp>
        <p:nvSpPr>
          <p:cNvPr id="2" name="Title 1"/>
          <p:cNvSpPr>
            <a:spLocks noGrp="1"/>
          </p:cNvSpPr>
          <p:nvPr>
            <p:ph type="title"/>
          </p:nvPr>
        </p:nvSpPr>
        <p:spPr>
          <a:xfrm>
            <a:off x="229086" y="47408"/>
            <a:ext cx="8685832" cy="897987"/>
          </a:xfrm>
        </p:spPr>
        <p:txBody>
          <a:bodyPr>
            <a:normAutofit/>
          </a:bodyPr>
          <a:lstStyle>
            <a:lvl1pPr algn="l">
              <a:defRPr sz="3600"/>
            </a:lvl1pPr>
          </a:lstStyle>
          <a:p>
            <a:r>
              <a:rPr lang="en-US" smtClean="0"/>
              <a:t>Click to edit Master title style</a:t>
            </a:r>
            <a:endParaRPr lang="en-US" dirty="0"/>
          </a:p>
        </p:txBody>
      </p:sp>
      <p:sp>
        <p:nvSpPr>
          <p:cNvPr id="3" name="Content Placeholder 2"/>
          <p:cNvSpPr>
            <a:spLocks noGrp="1"/>
          </p:cNvSpPr>
          <p:nvPr>
            <p:ph idx="1"/>
          </p:nvPr>
        </p:nvSpPr>
        <p:spPr>
          <a:xfrm>
            <a:off x="229086" y="1043681"/>
            <a:ext cx="8685832" cy="5133282"/>
          </a:xfrm>
        </p:spPr>
        <p:txBody>
          <a:bodyPr>
            <a:normAutofit/>
          </a:bodyPr>
          <a:lstStyle>
            <a:lvl1pPr marL="0" indent="0">
              <a:buClrTx/>
              <a:buNone/>
              <a:defRPr sz="2400"/>
            </a:lvl1pPr>
            <a:lvl2pPr>
              <a:buClrTx/>
              <a:defRPr sz="2000"/>
            </a:lvl2pPr>
            <a:lvl3pPr>
              <a:buClrTx/>
              <a:defRPr sz="1800"/>
            </a:lvl3pPr>
            <a:lvl4pPr>
              <a:buClrTx/>
              <a:defRPr sz="1600"/>
            </a:lvl4pPr>
            <a:lvl5pPr>
              <a:buClrTx/>
              <a:defRPr sz="16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6" name="Group 5"/>
          <p:cNvGrpSpPr/>
          <p:nvPr userDrawn="1"/>
        </p:nvGrpSpPr>
        <p:grpSpPr>
          <a:xfrm>
            <a:off x="0" y="6398563"/>
            <a:ext cx="9144000" cy="476250"/>
            <a:chOff x="0" y="6398563"/>
            <a:chExt cx="9144000" cy="476250"/>
          </a:xfrm>
        </p:grpSpPr>
        <p:sp>
          <p:nvSpPr>
            <p:cNvPr id="7" name="Rectangle 6"/>
            <p:cNvSpPr/>
            <p:nvPr userDrawn="1"/>
          </p:nvSpPr>
          <p:spPr>
            <a:xfrm>
              <a:off x="0" y="6405562"/>
              <a:ext cx="9144000" cy="457200"/>
            </a:xfrm>
            <a:prstGeom prst="rect">
              <a:avLst/>
            </a:prstGeom>
            <a:solidFill>
              <a:srgbClr val="0064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8" name="Picture 7"/>
            <p:cNvPicPr>
              <a:picLocks noChangeAspect="1"/>
            </p:cNvPicPr>
            <p:nvPr userDrawn="1"/>
          </p:nvPicPr>
          <p:blipFill rotWithShape="1">
            <a:blip r:embed="rId2" cstate="hqprint">
              <a:extLst>
                <a:ext uri="{28A0092B-C50C-407E-A947-70E740481C1C}">
                  <a14:useLocalDpi xmlns:a14="http://schemas.microsoft.com/office/drawing/2010/main"/>
                </a:ext>
              </a:extLst>
            </a:blip>
            <a:srcRect l="-29174"/>
            <a:stretch/>
          </p:blipFill>
          <p:spPr>
            <a:xfrm>
              <a:off x="7372673" y="6398563"/>
              <a:ext cx="1771327" cy="476250"/>
            </a:xfrm>
            <a:prstGeom prst="rect">
              <a:avLst/>
            </a:prstGeom>
          </p:spPr>
        </p:pic>
      </p:grpSp>
      <p:sp>
        <p:nvSpPr>
          <p:cNvPr id="13" name="Slide Number Placeholder 5"/>
          <p:cNvSpPr>
            <a:spLocks noGrp="1"/>
          </p:cNvSpPr>
          <p:nvPr>
            <p:ph type="sldNum" sz="quarter" idx="4"/>
          </p:nvPr>
        </p:nvSpPr>
        <p:spPr>
          <a:xfrm>
            <a:off x="6834030" y="6437472"/>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842EA4-F715-4656-A625-1238D78B36EB}" type="slidenum">
              <a:rPr lang="en-US" smtClean="0"/>
              <a:t>‹#›</a:t>
            </a:fld>
            <a:endParaRPr lang="en-US"/>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9088" y="6525901"/>
            <a:ext cx="6779951" cy="216529"/>
          </a:xfrm>
          <a:prstGeom prst="rect">
            <a:avLst/>
          </a:prstGeom>
        </p:spPr>
      </p:pic>
    </p:spTree>
    <p:extLst>
      <p:ext uri="{BB962C8B-B14F-4D97-AF65-F5344CB8AC3E}">
        <p14:creationId xmlns:p14="http://schemas.microsoft.com/office/powerpoint/2010/main" val="310632121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pSp>
        <p:nvGrpSpPr>
          <p:cNvPr id="6" name="Group 5"/>
          <p:cNvGrpSpPr/>
          <p:nvPr userDrawn="1"/>
        </p:nvGrpSpPr>
        <p:grpSpPr>
          <a:xfrm>
            <a:off x="0" y="6398563"/>
            <a:ext cx="9144000" cy="476250"/>
            <a:chOff x="0" y="6398563"/>
            <a:chExt cx="9144000" cy="476250"/>
          </a:xfrm>
        </p:grpSpPr>
        <p:sp>
          <p:nvSpPr>
            <p:cNvPr id="7" name="Rectangle 6"/>
            <p:cNvSpPr/>
            <p:nvPr userDrawn="1"/>
          </p:nvSpPr>
          <p:spPr>
            <a:xfrm>
              <a:off x="0" y="6405562"/>
              <a:ext cx="9144000" cy="457200"/>
            </a:xfrm>
            <a:prstGeom prst="rect">
              <a:avLst/>
            </a:prstGeom>
            <a:solidFill>
              <a:srgbClr val="0064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8" name="Picture 7"/>
            <p:cNvPicPr>
              <a:picLocks noChangeAspect="1"/>
            </p:cNvPicPr>
            <p:nvPr userDrawn="1"/>
          </p:nvPicPr>
          <p:blipFill rotWithShape="1">
            <a:blip r:embed="rId2" cstate="hqprint">
              <a:extLst>
                <a:ext uri="{28A0092B-C50C-407E-A947-70E740481C1C}">
                  <a14:useLocalDpi xmlns:a14="http://schemas.microsoft.com/office/drawing/2010/main"/>
                </a:ext>
              </a:extLst>
            </a:blip>
            <a:srcRect l="-29174"/>
            <a:stretch/>
          </p:blipFill>
          <p:spPr>
            <a:xfrm>
              <a:off x="7372673" y="6398563"/>
              <a:ext cx="1771327" cy="476250"/>
            </a:xfrm>
            <a:prstGeom prst="rect">
              <a:avLst/>
            </a:prstGeom>
          </p:spPr>
        </p:pic>
      </p:grpSp>
      <p:sp>
        <p:nvSpPr>
          <p:cNvPr id="13" name="Slide Number Placeholder 5"/>
          <p:cNvSpPr>
            <a:spLocks noGrp="1"/>
          </p:cNvSpPr>
          <p:nvPr>
            <p:ph type="sldNum" sz="quarter" idx="4"/>
          </p:nvPr>
        </p:nvSpPr>
        <p:spPr>
          <a:xfrm>
            <a:off x="6834030" y="6437472"/>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842EA4-F715-4656-A625-1238D78B36EB}" type="slidenum">
              <a:rPr lang="en-US" smtClean="0"/>
              <a:t>‹#›</a:t>
            </a:fld>
            <a:endParaRPr lang="en-US"/>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9088" y="6525901"/>
            <a:ext cx="6779951" cy="216529"/>
          </a:xfrm>
          <a:prstGeom prst="rect">
            <a:avLst/>
          </a:prstGeom>
        </p:spPr>
      </p:pic>
    </p:spTree>
    <p:extLst>
      <p:ext uri="{BB962C8B-B14F-4D97-AF65-F5344CB8AC3E}">
        <p14:creationId xmlns:p14="http://schemas.microsoft.com/office/powerpoint/2010/main" val="44744682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with blue background">
    <p:bg>
      <p:bgPr>
        <a:solidFill>
          <a:srgbClr val="0064A4"/>
        </a:solidFill>
        <a:effectLst/>
      </p:bgPr>
    </p:bg>
    <p:spTree>
      <p:nvGrpSpPr>
        <p:cNvPr id="1" name=""/>
        <p:cNvGrpSpPr/>
        <p:nvPr/>
      </p:nvGrpSpPr>
      <p:grpSpPr>
        <a:xfrm>
          <a:off x="0" y="0"/>
          <a:ext cx="0" cy="0"/>
          <a:chOff x="0" y="0"/>
          <a:chExt cx="0" cy="0"/>
        </a:xfrm>
      </p:grpSpPr>
      <p:sp>
        <p:nvSpPr>
          <p:cNvPr id="5" name="Title 8"/>
          <p:cNvSpPr>
            <a:spLocks noGrp="1"/>
          </p:cNvSpPr>
          <p:nvPr>
            <p:ph type="title"/>
          </p:nvPr>
        </p:nvSpPr>
        <p:spPr>
          <a:xfrm>
            <a:off x="381276" y="242459"/>
            <a:ext cx="8412480" cy="906114"/>
          </a:xfrm>
        </p:spPr>
        <p:txBody>
          <a:bodyPr>
            <a:normAutofit/>
          </a:bodyPr>
          <a:lstStyle>
            <a:lvl1pPr>
              <a:defRPr sz="3600">
                <a:solidFill>
                  <a:schemeClr val="bg1"/>
                </a:solidFill>
              </a:defRPr>
            </a:lvl1pPr>
          </a:lstStyle>
          <a:p>
            <a:r>
              <a:rPr lang="en-US" smtClean="0"/>
              <a:t>Click to edit Master title style</a:t>
            </a:r>
            <a:endParaRPr lang="en-US" dirty="0"/>
          </a:p>
        </p:txBody>
      </p:sp>
      <p:sp>
        <p:nvSpPr>
          <p:cNvPr id="6" name="Content Placeholder 12"/>
          <p:cNvSpPr>
            <a:spLocks noGrp="1"/>
          </p:cNvSpPr>
          <p:nvPr>
            <p:ph sz="quarter" idx="10"/>
          </p:nvPr>
        </p:nvSpPr>
        <p:spPr>
          <a:xfrm>
            <a:off x="381276" y="1301322"/>
            <a:ext cx="8412480" cy="4027146"/>
          </a:xfrm>
        </p:spPr>
        <p:txBody>
          <a:bodyPr>
            <a:normAutofit/>
          </a:bodyPr>
          <a:lstStyle>
            <a:lvl1pPr marL="0" indent="0">
              <a:buNone/>
              <a:defRPr sz="2400">
                <a:solidFill>
                  <a:schemeClr val="bg1"/>
                </a:solidFill>
              </a:defRPr>
            </a:lvl1pPr>
          </a:lstStyle>
          <a:p>
            <a:pPr lvl="0"/>
            <a:r>
              <a:rPr lang="en-US" smtClean="0"/>
              <a:t>Edit Master text styles</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82026" y="6431142"/>
            <a:ext cx="6779951" cy="216529"/>
          </a:xfrm>
          <a:prstGeom prst="rect">
            <a:avLst/>
          </a:prstGeom>
        </p:spPr>
      </p:pic>
    </p:spTree>
    <p:extLst>
      <p:ext uri="{BB962C8B-B14F-4D97-AF65-F5344CB8AC3E}">
        <p14:creationId xmlns:p14="http://schemas.microsoft.com/office/powerpoint/2010/main" val="160638003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rgbClr val="0064A4"/>
        </a:solidFill>
        <a:effectLst/>
      </p:bgPr>
    </p:bg>
    <p:spTree>
      <p:nvGrpSpPr>
        <p:cNvPr id="1" name=""/>
        <p:cNvGrpSpPr/>
        <p:nvPr/>
      </p:nvGrpSpPr>
      <p:grpSpPr>
        <a:xfrm>
          <a:off x="0" y="0"/>
          <a:ext cx="0" cy="0"/>
          <a:chOff x="0" y="0"/>
          <a:chExt cx="0" cy="0"/>
        </a:xfrm>
      </p:grpSpPr>
      <p:sp>
        <p:nvSpPr>
          <p:cNvPr id="12" name="Title 8"/>
          <p:cNvSpPr>
            <a:spLocks noGrp="1"/>
          </p:cNvSpPr>
          <p:nvPr>
            <p:ph type="title"/>
          </p:nvPr>
        </p:nvSpPr>
        <p:spPr>
          <a:xfrm>
            <a:off x="1" y="377336"/>
            <a:ext cx="9144000" cy="4898849"/>
          </a:xfrm>
        </p:spPr>
        <p:txBody>
          <a:bodyPr>
            <a:normAutofit/>
          </a:bodyPr>
          <a:lstStyle>
            <a:lvl1pPr algn="ctr">
              <a:defRPr sz="3600">
                <a:solidFill>
                  <a:schemeClr val="bg1"/>
                </a:solidFill>
              </a:defRPr>
            </a:lvl1pPr>
          </a:lstStyle>
          <a:p>
            <a:r>
              <a:rPr lang="en-US" smtClean="0"/>
              <a:t>Click to edit Master title style</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82026" y="6431142"/>
            <a:ext cx="6779951" cy="216529"/>
          </a:xfrm>
          <a:prstGeom prst="rect">
            <a:avLst/>
          </a:prstGeom>
        </p:spPr>
      </p:pic>
    </p:spTree>
    <p:extLst>
      <p:ext uri="{BB962C8B-B14F-4D97-AF65-F5344CB8AC3E}">
        <p14:creationId xmlns:p14="http://schemas.microsoft.com/office/powerpoint/2010/main" val="210637668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Slide Number Placeholder 6"/>
          <p:cNvSpPr>
            <a:spLocks noGrp="1"/>
          </p:cNvSpPr>
          <p:nvPr>
            <p:ph type="sldNum" sz="quarter" idx="12"/>
          </p:nvPr>
        </p:nvSpPr>
        <p:spPr>
          <a:xfrm>
            <a:off x="8840359" y="6527306"/>
            <a:ext cx="303641" cy="365125"/>
          </a:xfrm>
          <a:prstGeom prst="rect">
            <a:avLst/>
          </a:prstGeom>
        </p:spPr>
        <p:txBody>
          <a:bodyPr/>
          <a:lstStyle/>
          <a:p>
            <a:fld id="{07297065-12DB-4451-8B30-EBF38A6018EA}" type="slidenum">
              <a:rPr lang="en-US" smtClean="0"/>
              <a:t>‹#›</a:t>
            </a:fld>
            <a:endParaRPr lang="en-US"/>
          </a:p>
        </p:txBody>
      </p:sp>
      <p:sp>
        <p:nvSpPr>
          <p:cNvPr id="9" name="Title 8"/>
          <p:cNvSpPr>
            <a:spLocks noGrp="1"/>
          </p:cNvSpPr>
          <p:nvPr>
            <p:ph type="title"/>
          </p:nvPr>
        </p:nvSpPr>
        <p:spPr/>
        <p:txBody>
          <a:bodyPr/>
          <a:lstStyle/>
          <a:p>
            <a:r>
              <a:rPr lang="en-US" dirty="0" smtClean="0"/>
              <a:t>Click to edit Master title style</a:t>
            </a:r>
            <a:endParaRPr lang="en-US" dirty="0"/>
          </a:p>
        </p:txBody>
      </p:sp>
      <p:sp>
        <p:nvSpPr>
          <p:cNvPr id="10" name="Text Placeholder 2"/>
          <p:cNvSpPr>
            <a:spLocks noGrp="1"/>
          </p:cNvSpPr>
          <p:nvPr>
            <p:ph idx="1"/>
          </p:nvPr>
        </p:nvSpPr>
        <p:spPr>
          <a:xfrm>
            <a:off x="473528" y="1157510"/>
            <a:ext cx="7886700" cy="501057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0751871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Edit </a:t>
            </a:r>
            <a:r>
              <a:rPr lang="en-US" dirty="0"/>
              <a:t>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8"/>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6356358"/>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8"/>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842EA4-F715-4656-A625-1238D78B36EB}" type="slidenum">
              <a:rPr lang="en-US" smtClean="0"/>
              <a:t>‹#›</a:t>
            </a:fld>
            <a:endParaRPr lang="en-US"/>
          </a:p>
        </p:txBody>
      </p:sp>
    </p:spTree>
    <p:extLst>
      <p:ext uri="{BB962C8B-B14F-4D97-AF65-F5344CB8AC3E}">
        <p14:creationId xmlns:p14="http://schemas.microsoft.com/office/powerpoint/2010/main" val="1664693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8" r:id="rId7"/>
  </p:sldLayoutIdLst>
  <p:hf hdr="0" ft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377"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2.xml"/><Relationship Id="rId5" Type="http://schemas.microsoft.com/office/2007/relationships/hdphoto" Target="../media/hdphoto3.wdp"/><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3.xml"/><Relationship Id="rId5" Type="http://schemas.microsoft.com/office/2007/relationships/hdphoto" Target="../media/hdphoto4.wdp"/><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3.xml.rels><?xml version="1.0" encoding="UTF-8" standalone="yes"?>
<Relationships xmlns="http://schemas.openxmlformats.org/package/2006/relationships"><Relationship Id="rId3" Type="http://schemas.openxmlformats.org/officeDocument/2006/relationships/hyperlink" Target="https://cognos.oit.uci.edu/ibmcognos/bi/?pathRef=.public_folders%2FUCPath%2FReports%2FHidden%2B-%2BQA%2FDashboard%2FGeneral%2FUCPATH-DASH-003-Payroll%2BDashboard&amp;ui_appbar=false&amp;ui_navbar=false" TargetMode="Externa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slideLayout" Target="../slideLayouts/slideLayout4.xml"/><Relationship Id="rId1" Type="http://schemas.openxmlformats.org/officeDocument/2006/relationships/tags" Target="../tags/tag17.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hyperlink" Target="https://zoom.us/j/8519035805" TargetMode="Externa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hyperlink" Target="https://sp.ucop.edu/sites/ucpathhelp/LocationUsers/LOCjobaids/UCPC_PAYSCHED_ReviewThePayrollProcessingSchedule.pdf" TargetMode="Externa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hyperlink" Target="uclc.uci.edu" TargetMode="Externa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2.xml"/><Relationship Id="rId7" Type="http://schemas.microsoft.com/office/2007/relationships/hdphoto" Target="../media/hdphoto2.wdp"/><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image" Target="../media/image9.png"/><Relationship Id="rId5" Type="http://schemas.microsoft.com/office/2007/relationships/hdphoto" Target="../media/hdphoto1.wdp"/><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Training Tips &amp; Lessons Learned</a:t>
            </a:r>
            <a:br>
              <a:rPr lang="en-US" dirty="0" smtClean="0"/>
            </a:br>
            <a:r>
              <a:rPr lang="en-US" dirty="0" smtClean="0"/>
              <a:t>May 4, 2021 </a:t>
            </a:r>
            <a:endParaRPr lang="en-US" dirty="0"/>
          </a:p>
        </p:txBody>
      </p:sp>
    </p:spTree>
    <p:custDataLst>
      <p:tags r:id="rId1"/>
    </p:custDataLst>
    <p:extLst>
      <p:ext uri="{BB962C8B-B14F-4D97-AF65-F5344CB8AC3E}">
        <p14:creationId xmlns:p14="http://schemas.microsoft.com/office/powerpoint/2010/main" val="20941552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en-US" dirty="0"/>
              <a:t>Add/Remove Work Study Values</a:t>
            </a:r>
          </a:p>
        </p:txBody>
      </p:sp>
      <p:sp>
        <p:nvSpPr>
          <p:cNvPr id="7" name="Google Shape;581;p38"/>
          <p:cNvSpPr txBox="1">
            <a:spLocks/>
          </p:cNvSpPr>
          <p:nvPr/>
        </p:nvSpPr>
        <p:spPr>
          <a:xfrm>
            <a:off x="417666" y="1133397"/>
            <a:ext cx="8082866" cy="2212506"/>
          </a:xfrm>
          <a:prstGeom prst="rect">
            <a:avLst/>
          </a:prstGeom>
          <a:noFill/>
          <a:ln>
            <a:noFill/>
          </a:ln>
        </p:spPr>
        <p:txBody>
          <a:bodyPr spcFirstLastPara="1" vert="horz" wrap="square" lIns="91425" tIns="45700" rIns="91425" bIns="45700" rtlCol="0" anchor="t" anchorCtr="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spcAft>
                <a:spcPts val="600"/>
              </a:spcAft>
              <a:buClr>
                <a:schemeClr val="dk1"/>
              </a:buClr>
              <a:buSzPts val="3200"/>
              <a:buFont typeface="Arial" panose="020B0604020202020204" pitchFamily="34" charset="0"/>
              <a:buNone/>
            </a:pPr>
            <a:r>
              <a:rPr lang="en-US" dirty="0" smtClean="0"/>
              <a:t>There are three options in the </a:t>
            </a:r>
            <a:r>
              <a:rPr lang="en-US" b="1" dirty="0" smtClean="0"/>
              <a:t>New Data </a:t>
            </a:r>
            <a:r>
              <a:rPr lang="en-US" dirty="0" smtClean="0"/>
              <a:t>section on the</a:t>
            </a:r>
            <a:r>
              <a:rPr lang="en-US" b="1" dirty="0" smtClean="0"/>
              <a:t> </a:t>
            </a:r>
            <a:br>
              <a:rPr lang="en-US" b="1" dirty="0" smtClean="0"/>
            </a:br>
            <a:r>
              <a:rPr lang="en-US" b="1" dirty="0" smtClean="0"/>
              <a:t>Direct Retro</a:t>
            </a:r>
            <a:r>
              <a:rPr lang="en-US" dirty="0" smtClean="0"/>
              <a:t> for the work study splits:</a:t>
            </a:r>
          </a:p>
          <a:p>
            <a:pPr>
              <a:spcBef>
                <a:spcPts val="1200"/>
              </a:spcBef>
              <a:spcAft>
                <a:spcPts val="600"/>
              </a:spcAft>
              <a:buClr>
                <a:schemeClr val="dk1"/>
              </a:buClr>
              <a:buSzPts val="3200"/>
            </a:pPr>
            <a:r>
              <a:rPr lang="en-US" sz="2400" dirty="0" smtClean="0"/>
              <a:t>Apply WS – apply work study to this account</a:t>
            </a:r>
          </a:p>
          <a:p>
            <a:pPr>
              <a:spcBef>
                <a:spcPts val="600"/>
              </a:spcBef>
              <a:spcAft>
                <a:spcPts val="600"/>
              </a:spcAft>
              <a:buClr>
                <a:schemeClr val="dk1"/>
              </a:buClr>
              <a:buSzPts val="3200"/>
            </a:pPr>
            <a:r>
              <a:rPr lang="en-US" sz="2400" dirty="0" smtClean="0"/>
              <a:t>N/A – do nothing; leave as is</a:t>
            </a:r>
          </a:p>
          <a:p>
            <a:pPr>
              <a:spcBef>
                <a:spcPts val="600"/>
              </a:spcBef>
              <a:spcAft>
                <a:spcPts val="600"/>
              </a:spcAft>
              <a:buClr>
                <a:schemeClr val="dk1"/>
              </a:buClr>
              <a:buSzPts val="3200"/>
            </a:pPr>
            <a:r>
              <a:rPr lang="en-US" sz="2400" dirty="0" smtClean="0"/>
              <a:t>Remove WS – remove work study from this account</a:t>
            </a:r>
          </a:p>
          <a:p>
            <a:pPr marL="0" indent="0">
              <a:spcBef>
                <a:spcPts val="640"/>
              </a:spcBef>
              <a:buClr>
                <a:schemeClr val="dk1"/>
              </a:buClr>
              <a:buSzPts val="3200"/>
              <a:buFont typeface="Arial" panose="020B0604020202020204" pitchFamily="34" charset="0"/>
              <a:buNone/>
            </a:pPr>
            <a:endParaRPr lang="en-US" dirty="0"/>
          </a:p>
        </p:txBody>
      </p:sp>
      <p:sp>
        <p:nvSpPr>
          <p:cNvPr id="4" name="Rectangle 3"/>
          <p:cNvSpPr/>
          <p:nvPr/>
        </p:nvSpPr>
        <p:spPr>
          <a:xfrm>
            <a:off x="5880095" y="4129656"/>
            <a:ext cx="2440945" cy="1754326"/>
          </a:xfrm>
          <a:prstGeom prst="rect">
            <a:avLst/>
          </a:prstGeom>
        </p:spPr>
        <p:txBody>
          <a:bodyPr wrap="square">
            <a:spAutoFit/>
          </a:bodyPr>
          <a:lstStyle/>
          <a:p>
            <a:pPr>
              <a:spcBef>
                <a:spcPts val="0"/>
              </a:spcBef>
              <a:buClr>
                <a:schemeClr val="dk1"/>
              </a:buClr>
              <a:buSzPct val="100000"/>
            </a:pPr>
            <a:r>
              <a:rPr lang="en-US" b="1" dirty="0" smtClean="0"/>
              <a:t>Note</a:t>
            </a:r>
            <a:r>
              <a:rPr lang="en-US" dirty="0" smtClean="0"/>
              <a:t>: A </a:t>
            </a:r>
            <a:r>
              <a:rPr lang="en-US" dirty="0"/>
              <a:t>selection has to be made for each line in the new data section in order to submit this transaction.</a:t>
            </a:r>
          </a:p>
        </p:txBody>
      </p:sp>
      <p:pic>
        <p:nvPicPr>
          <p:cNvPr id="5" name="Picture 4"/>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Lst>
          </a:blip>
          <a:stretch>
            <a:fillRect/>
          </a:stretch>
        </p:blipFill>
        <p:spPr>
          <a:xfrm>
            <a:off x="3166436" y="3254444"/>
            <a:ext cx="1965084" cy="2743200"/>
          </a:xfrm>
          <a:prstGeom prst="rect">
            <a:avLst/>
          </a:prstGeom>
          <a:ln>
            <a:solidFill>
              <a:schemeClr val="tx1">
                <a:lumMod val="50000"/>
                <a:lumOff val="50000"/>
              </a:schemeClr>
            </a:solidFill>
          </a:ln>
        </p:spPr>
      </p:pic>
    </p:spTree>
    <p:custDataLst>
      <p:tags r:id="rId1"/>
    </p:custDataLst>
    <p:extLst>
      <p:ext uri="{BB962C8B-B14F-4D97-AF65-F5344CB8AC3E}">
        <p14:creationId xmlns:p14="http://schemas.microsoft.com/office/powerpoint/2010/main" val="28597844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en-US" dirty="0"/>
              <a:t>Applying Work Study on Direct Retro</a:t>
            </a:r>
          </a:p>
        </p:txBody>
      </p:sp>
      <p:sp>
        <p:nvSpPr>
          <p:cNvPr id="7" name="Google Shape;581;p38"/>
          <p:cNvSpPr txBox="1">
            <a:spLocks/>
          </p:cNvSpPr>
          <p:nvPr/>
        </p:nvSpPr>
        <p:spPr>
          <a:xfrm>
            <a:off x="344291" y="933195"/>
            <a:ext cx="8294742" cy="1769062"/>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sz="2200" dirty="0" smtClean="0"/>
              <a:t>Select one pay check at a time to retroactively process the work study splits.</a:t>
            </a:r>
          </a:p>
          <a:p>
            <a:pPr lvl="0"/>
            <a:r>
              <a:rPr lang="en-US" sz="2200" dirty="0" smtClean="0"/>
              <a:t>Only the Department accounting information is displayed in both Old Data and New Data section.</a:t>
            </a:r>
          </a:p>
          <a:p>
            <a:pPr lvl="0"/>
            <a:r>
              <a:rPr lang="en-US" sz="2200" dirty="0" smtClean="0"/>
              <a:t>In the Apply/Remove Work Study field, select Apply Work Study because the split has never happened for this transaction.</a:t>
            </a:r>
          </a:p>
        </p:txBody>
      </p:sp>
      <p:pic>
        <p:nvPicPr>
          <p:cNvPr id="3" name="Picture 2"/>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Lst>
          </a:blip>
          <a:stretch>
            <a:fillRect/>
          </a:stretch>
        </p:blipFill>
        <p:spPr>
          <a:xfrm>
            <a:off x="244943" y="3562784"/>
            <a:ext cx="8718331" cy="2756131"/>
          </a:xfrm>
          <a:prstGeom prst="rect">
            <a:avLst/>
          </a:prstGeom>
          <a:ln>
            <a:solidFill>
              <a:schemeClr val="tx1">
                <a:lumMod val="50000"/>
                <a:lumOff val="50000"/>
              </a:schemeClr>
            </a:solidFill>
          </a:ln>
        </p:spPr>
      </p:pic>
    </p:spTree>
    <p:custDataLst>
      <p:tags r:id="rId1"/>
    </p:custDataLst>
    <p:extLst>
      <p:ext uri="{BB962C8B-B14F-4D97-AF65-F5344CB8AC3E}">
        <p14:creationId xmlns:p14="http://schemas.microsoft.com/office/powerpoint/2010/main" val="16123154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Funding End Dates</a:t>
            </a:r>
            <a:endParaRPr lang="en-US" dirty="0"/>
          </a:p>
        </p:txBody>
      </p:sp>
      <p:sp>
        <p:nvSpPr>
          <p:cNvPr id="3" name="Content Placeholder 2"/>
          <p:cNvSpPr>
            <a:spLocks noGrp="1"/>
          </p:cNvSpPr>
          <p:nvPr>
            <p:ph idx="1"/>
          </p:nvPr>
        </p:nvSpPr>
        <p:spPr>
          <a:xfrm>
            <a:off x="314481" y="1124792"/>
            <a:ext cx="8685832" cy="5133282"/>
          </a:xfrm>
        </p:spPr>
        <p:txBody>
          <a:bodyPr anchor="ctr">
            <a:normAutofit lnSpcReduction="10000"/>
          </a:bodyPr>
          <a:lstStyle/>
          <a:p>
            <a:pPr marL="457200" indent="-457200">
              <a:buClr>
                <a:srgbClr val="00B050"/>
              </a:buClr>
              <a:buFont typeface="Wingdings" panose="05000000000000000000" pitchFamily="2" charset="2"/>
              <a:buChar char="ü"/>
            </a:pPr>
            <a:r>
              <a:rPr lang="en-US" dirty="0" smtClean="0"/>
              <a:t>Please ensure funding end date are removed for graduate student employees </a:t>
            </a:r>
          </a:p>
          <a:p>
            <a:pPr marL="457200" indent="-457200">
              <a:buClr>
                <a:srgbClr val="00B050"/>
              </a:buClr>
              <a:buFont typeface="Wingdings" panose="05000000000000000000" pitchFamily="2" charset="2"/>
              <a:buChar char="ü"/>
            </a:pPr>
            <a:endParaRPr lang="en-US" sz="900" dirty="0" smtClean="0"/>
          </a:p>
          <a:p>
            <a:pPr marL="457200" indent="-457200">
              <a:buClr>
                <a:srgbClr val="00B050"/>
              </a:buClr>
              <a:buFont typeface="Wingdings" panose="05000000000000000000" pitchFamily="2" charset="2"/>
              <a:buChar char="ü"/>
            </a:pPr>
            <a:r>
              <a:rPr lang="en-US" dirty="0" smtClean="0"/>
              <a:t>Use Position Funding reports to check for upcoming Funding      End Dates (6/30 or prior) in UCPath.</a:t>
            </a:r>
          </a:p>
          <a:p>
            <a:pPr marL="1142983" lvl="1" indent="-457200">
              <a:buClr>
                <a:srgbClr val="00B050"/>
              </a:buClr>
            </a:pPr>
            <a:r>
              <a:rPr lang="en-US" dirty="0" smtClean="0"/>
              <a:t>This funding will not will rollover to FY 2022.</a:t>
            </a:r>
          </a:p>
          <a:p>
            <a:pPr marL="1142983" lvl="1" indent="-457200">
              <a:buClr>
                <a:srgbClr val="00B050"/>
              </a:buClr>
            </a:pPr>
            <a:endParaRPr lang="en-US" sz="800" dirty="0" smtClean="0"/>
          </a:p>
          <a:p>
            <a:pPr marL="457200" indent="-457200">
              <a:buClr>
                <a:srgbClr val="00B050"/>
              </a:buClr>
              <a:buFont typeface="Wingdings" panose="05000000000000000000" pitchFamily="2" charset="2"/>
              <a:buChar char="ü"/>
            </a:pPr>
            <a:r>
              <a:rPr lang="en-US" dirty="0" smtClean="0"/>
              <a:t>When entering funding for FY 2022, you must enter the new Fiscal year first, then enter positions / </a:t>
            </a:r>
            <a:r>
              <a:rPr lang="en-US" dirty="0" err="1" smtClean="0"/>
              <a:t>dept</a:t>
            </a:r>
            <a:r>
              <a:rPr lang="en-US" dirty="0" smtClean="0"/>
              <a:t> details.</a:t>
            </a:r>
          </a:p>
          <a:p>
            <a:pPr marL="457200" indent="-457200">
              <a:buClr>
                <a:srgbClr val="00B050"/>
              </a:buClr>
              <a:buFont typeface="Wingdings" panose="05000000000000000000" pitchFamily="2" charset="2"/>
              <a:buChar char="ü"/>
            </a:pPr>
            <a:endParaRPr lang="en-US" sz="900" dirty="0" smtClean="0"/>
          </a:p>
          <a:p>
            <a:pPr marL="457200" indent="-457200">
              <a:buClr>
                <a:srgbClr val="00B050"/>
              </a:buClr>
              <a:buFont typeface="Wingdings" panose="05000000000000000000" pitchFamily="2" charset="2"/>
              <a:buChar char="ü"/>
            </a:pPr>
            <a:r>
              <a:rPr lang="en-US" dirty="0" smtClean="0"/>
              <a:t>Check KFS for expired funds so that you can make appropriate updates in UCPath.</a:t>
            </a:r>
          </a:p>
          <a:p>
            <a:pPr marL="457200" indent="-457200">
              <a:buClr>
                <a:srgbClr val="00B050"/>
              </a:buClr>
              <a:buFont typeface="Wingdings" panose="05000000000000000000" pitchFamily="2" charset="2"/>
              <a:buChar char="ü"/>
            </a:pPr>
            <a:endParaRPr lang="en-US" sz="1000" dirty="0" smtClean="0"/>
          </a:p>
          <a:p>
            <a:pPr marL="457200" indent="-457200">
              <a:buClr>
                <a:srgbClr val="00B050"/>
              </a:buClr>
              <a:buFont typeface="Wingdings" panose="05000000000000000000" pitchFamily="2" charset="2"/>
              <a:buChar char="ü"/>
            </a:pPr>
            <a:r>
              <a:rPr lang="en-US" dirty="0" smtClean="0"/>
              <a:t>Process any Direct </a:t>
            </a:r>
            <a:r>
              <a:rPr lang="en-US" dirty="0" err="1" smtClean="0"/>
              <a:t>Retros</a:t>
            </a:r>
            <a:r>
              <a:rPr lang="en-US" dirty="0" smtClean="0"/>
              <a:t>, as soon as possible, to avoid the large volume at FYE.</a:t>
            </a:r>
          </a:p>
        </p:txBody>
      </p:sp>
      <p:sp>
        <p:nvSpPr>
          <p:cNvPr id="4" name="Slide Number Placeholder 3"/>
          <p:cNvSpPr>
            <a:spLocks noGrp="1"/>
          </p:cNvSpPr>
          <p:nvPr>
            <p:ph type="sldNum" sz="quarter" idx="4"/>
          </p:nvPr>
        </p:nvSpPr>
        <p:spPr/>
        <p:txBody>
          <a:bodyPr/>
          <a:lstStyle/>
          <a:p>
            <a:fld id="{3C842EA4-F715-4656-A625-1238D78B36EB}" type="slidenum">
              <a:rPr lang="en-US" smtClean="0"/>
              <a:t>12</a:t>
            </a:fld>
            <a:endParaRPr lang="en-US"/>
          </a:p>
        </p:txBody>
      </p:sp>
    </p:spTree>
    <p:custDataLst>
      <p:tags r:id="rId1"/>
    </p:custDataLst>
    <p:extLst>
      <p:ext uri="{BB962C8B-B14F-4D97-AF65-F5344CB8AC3E}">
        <p14:creationId xmlns:p14="http://schemas.microsoft.com/office/powerpoint/2010/main" val="2932106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Dashboard Report</a:t>
            </a:r>
            <a:endParaRPr lang="en-US" dirty="0"/>
          </a:p>
        </p:txBody>
      </p:sp>
      <p:sp>
        <p:nvSpPr>
          <p:cNvPr id="3" name="Content Placeholder 2"/>
          <p:cNvSpPr>
            <a:spLocks noGrp="1"/>
          </p:cNvSpPr>
          <p:nvPr>
            <p:ph idx="1"/>
          </p:nvPr>
        </p:nvSpPr>
        <p:spPr>
          <a:xfrm>
            <a:off x="252574" y="1043681"/>
            <a:ext cx="8662344" cy="5393791"/>
          </a:xfrm>
        </p:spPr>
        <p:txBody>
          <a:bodyPr>
            <a:normAutofit fontScale="55000" lnSpcReduction="20000"/>
          </a:bodyPr>
          <a:lstStyle/>
          <a:p>
            <a:r>
              <a:rPr lang="en-US" sz="3800" dirty="0" smtClean="0"/>
              <a:t>Here is the link to the latest Dashboard Report in the Decision Support section of the Zot Portal.</a:t>
            </a:r>
          </a:p>
          <a:p>
            <a:endParaRPr lang="en-US" dirty="0"/>
          </a:p>
          <a:p>
            <a:r>
              <a:rPr lang="en-US" u="sng" dirty="0">
                <a:hlinkClick r:id="rId3"/>
              </a:rPr>
              <a:t>https://cognos.oit.uci.edu/ibmcognos/bi/?pathRef=.public_folders%2FUCPath%2FReports%2FHidden%2B-%2BQA%2FDashboard%2FGeneral%2FUCPATH-DASH-003-Payroll%2BDashboard&amp;ui_appbar=false&amp;ui_navbar=false</a:t>
            </a:r>
            <a:endParaRPr lang="en-US" dirty="0"/>
          </a:p>
          <a:p>
            <a:r>
              <a:rPr lang="en-US" dirty="0"/>
              <a:t> </a:t>
            </a:r>
            <a:endParaRPr lang="en-US" b="1" u="sng" dirty="0"/>
          </a:p>
          <a:p>
            <a:r>
              <a:rPr lang="en-US" sz="2600" b="1" u="sng" dirty="0"/>
              <a:t>Report includes:</a:t>
            </a:r>
          </a:p>
          <a:p>
            <a:r>
              <a:rPr lang="en-US" dirty="0"/>
              <a:t> </a:t>
            </a:r>
          </a:p>
          <a:p>
            <a:pPr marL="342900" lvl="0" indent="-342900">
              <a:lnSpc>
                <a:spcPct val="120000"/>
              </a:lnSpc>
              <a:buFont typeface="Arial" panose="020B0604020202020204" pitchFamily="34" charset="0"/>
              <a:buChar char="•"/>
            </a:pPr>
            <a:r>
              <a:rPr lang="en-US" sz="2600" dirty="0"/>
              <a:t># of Employees on Department Default Funding</a:t>
            </a:r>
          </a:p>
          <a:p>
            <a:pPr marL="342900" lvl="0" indent="-342900">
              <a:lnSpc>
                <a:spcPct val="120000"/>
              </a:lnSpc>
              <a:buFont typeface="Arial" panose="020B0604020202020204" pitchFamily="34" charset="0"/>
              <a:buChar char="•"/>
            </a:pPr>
            <a:r>
              <a:rPr lang="en-US" sz="2600" dirty="0"/>
              <a:t># of Paychecks, Total Salary Amount and Total Fringe Amount sitting on the Invalid Suspense Account (BF10002)</a:t>
            </a:r>
          </a:p>
          <a:p>
            <a:pPr marL="342900" lvl="0" indent="-342900">
              <a:lnSpc>
                <a:spcPct val="120000"/>
              </a:lnSpc>
              <a:buFont typeface="Arial" panose="020B0604020202020204" pitchFamily="34" charset="0"/>
              <a:buChar char="•"/>
            </a:pPr>
            <a:r>
              <a:rPr lang="en-US" sz="2600" dirty="0"/>
              <a:t>Funding Expiring (Funding Expired/ 10 Days / 25 Days / 50 Days / 100 Days)</a:t>
            </a:r>
          </a:p>
          <a:p>
            <a:pPr marL="342900" lvl="0" indent="-342900">
              <a:lnSpc>
                <a:spcPct val="120000"/>
              </a:lnSpc>
              <a:buFont typeface="Arial" panose="020B0604020202020204" pitchFamily="34" charset="0"/>
              <a:buChar char="•"/>
            </a:pPr>
            <a:r>
              <a:rPr lang="en-US" sz="2600" dirty="0"/>
              <a:t>Work Study Remaining Balance (Zero Balance / $0-$100 / $100-200 / $200-$400 / $400-$600 / $600-$800 / $800-1000)</a:t>
            </a:r>
          </a:p>
          <a:p>
            <a:pPr marL="342900" lvl="0" indent="-342900">
              <a:lnSpc>
                <a:spcPct val="120000"/>
              </a:lnSpc>
              <a:buFont typeface="Arial" panose="020B0604020202020204" pitchFamily="34" charset="0"/>
              <a:buChar char="•"/>
            </a:pPr>
            <a:r>
              <a:rPr lang="en-US" sz="2600" dirty="0"/>
              <a:t>Additional Pay Ending by Date (</a:t>
            </a:r>
            <a:r>
              <a:rPr lang="en-US" sz="2600" dirty="0" err="1"/>
              <a:t>Addl</a:t>
            </a:r>
            <a:r>
              <a:rPr lang="en-US" sz="2600" dirty="0"/>
              <a:t> Pay Expired / 10 Days / 25 Days / 50 Days / 100 Days)</a:t>
            </a:r>
          </a:p>
          <a:p>
            <a:pPr marL="342900" lvl="0" indent="-342900">
              <a:lnSpc>
                <a:spcPct val="120000"/>
              </a:lnSpc>
              <a:buFont typeface="Arial" panose="020B0604020202020204" pitchFamily="34" charset="0"/>
              <a:buChar char="•"/>
            </a:pPr>
            <a:r>
              <a:rPr lang="en-US" sz="2600" dirty="0"/>
              <a:t>Addition Pay Ending by Remaining Balance ($0-$100 / $100-$250 / $250-$500 / $500-1000 / $1000-$2000 / &gt;= $2000</a:t>
            </a:r>
            <a:r>
              <a:rPr lang="en-US" sz="2600" dirty="0" smtClean="0"/>
              <a:t>)</a:t>
            </a:r>
            <a:endParaRPr lang="en-US" sz="2600" dirty="0"/>
          </a:p>
        </p:txBody>
      </p:sp>
      <p:sp>
        <p:nvSpPr>
          <p:cNvPr id="4" name="Slide Number Placeholder 3"/>
          <p:cNvSpPr>
            <a:spLocks noGrp="1"/>
          </p:cNvSpPr>
          <p:nvPr>
            <p:ph type="sldNum" sz="quarter" idx="4"/>
          </p:nvPr>
        </p:nvSpPr>
        <p:spPr/>
        <p:txBody>
          <a:bodyPr/>
          <a:lstStyle/>
          <a:p>
            <a:fld id="{3C842EA4-F715-4656-A625-1238D78B36EB}" type="slidenum">
              <a:rPr lang="en-US" smtClean="0"/>
              <a:t>13</a:t>
            </a:fld>
            <a:endParaRPr lang="en-US"/>
          </a:p>
        </p:txBody>
      </p:sp>
    </p:spTree>
    <p:custDataLst>
      <p:tags r:id="rId1"/>
    </p:custDataLst>
    <p:extLst>
      <p:ext uri="{BB962C8B-B14F-4D97-AF65-F5344CB8AC3E}">
        <p14:creationId xmlns:p14="http://schemas.microsoft.com/office/powerpoint/2010/main" val="38216583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SWB For Graduate Students</a:t>
            </a:r>
            <a:endParaRPr lang="en-US" dirty="0"/>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US" dirty="0" smtClean="0"/>
              <a:t>There will be an opportunity to do a Mass </a:t>
            </a:r>
            <a:r>
              <a:rPr lang="en-US" dirty="0"/>
              <a:t>PayPath </a:t>
            </a:r>
            <a:r>
              <a:rPr lang="en-US" dirty="0" smtClean="0"/>
              <a:t>for departments </a:t>
            </a:r>
            <a:r>
              <a:rPr lang="en-US" dirty="0"/>
              <a:t>to put Grad Students on </a:t>
            </a:r>
            <a:r>
              <a:rPr lang="en-US" dirty="0" smtClean="0"/>
              <a:t>Short Work Break. This will be done as a regular Mass PayPath Action entry into UCPath.</a:t>
            </a:r>
          </a:p>
          <a:p>
            <a:pPr marL="342900" indent="-342900">
              <a:buFont typeface="Arial" panose="020B0604020202020204" pitchFamily="34" charset="0"/>
              <a:buChar char="•"/>
            </a:pPr>
            <a:r>
              <a:rPr lang="en-US" dirty="0" smtClean="0"/>
              <a:t>Deadlines will be shared soon, but will be in late May</a:t>
            </a:r>
            <a:endParaRPr lang="en-US" dirty="0"/>
          </a:p>
          <a:p>
            <a:pPr marL="342900" indent="-342900">
              <a:buFont typeface="Arial" panose="020B0604020202020204" pitchFamily="34" charset="0"/>
              <a:buChar char="•"/>
            </a:pPr>
            <a:r>
              <a:rPr lang="en-US" dirty="0" smtClean="0"/>
              <a:t>Recommended for Schools/</a:t>
            </a:r>
            <a:r>
              <a:rPr lang="en-US" dirty="0" err="1" smtClean="0"/>
              <a:t>Depts</a:t>
            </a:r>
            <a:r>
              <a:rPr lang="en-US" dirty="0" smtClean="0"/>
              <a:t> to start identifying </a:t>
            </a:r>
            <a:r>
              <a:rPr lang="en-US" dirty="0"/>
              <a:t>Grad Students that will be placed on SWB and those that will not have a </a:t>
            </a:r>
            <a:r>
              <a:rPr lang="en-US" dirty="0" smtClean="0"/>
              <a:t>job/position this upcoming Fall and will need jobs to be ended.  Use of Mass PayPath is an option for setting expected job end date and auto Term flags </a:t>
            </a:r>
            <a:endParaRPr lang="en-US" dirty="0"/>
          </a:p>
          <a:p>
            <a:endParaRPr lang="en-US" dirty="0"/>
          </a:p>
        </p:txBody>
      </p:sp>
      <p:sp>
        <p:nvSpPr>
          <p:cNvPr id="4" name="Slide Number Placeholder 3"/>
          <p:cNvSpPr>
            <a:spLocks noGrp="1"/>
          </p:cNvSpPr>
          <p:nvPr>
            <p:ph type="sldNum" sz="quarter" idx="4"/>
          </p:nvPr>
        </p:nvSpPr>
        <p:spPr/>
        <p:txBody>
          <a:bodyPr/>
          <a:lstStyle/>
          <a:p>
            <a:fld id="{3C842EA4-F715-4656-A625-1238D78B36EB}" type="slidenum">
              <a:rPr lang="en-US" smtClean="0"/>
              <a:t>14</a:t>
            </a:fld>
            <a:endParaRPr lang="en-US"/>
          </a:p>
        </p:txBody>
      </p:sp>
    </p:spTree>
    <p:custDataLst>
      <p:tags r:id="rId1"/>
    </p:custDataLst>
    <p:extLst>
      <p:ext uri="{BB962C8B-B14F-4D97-AF65-F5344CB8AC3E}">
        <p14:creationId xmlns:p14="http://schemas.microsoft.com/office/powerpoint/2010/main" val="5583520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1140" y="1226129"/>
            <a:ext cx="6406817" cy="4271211"/>
          </a:xfrm>
          <a:prstGeom prst="rect">
            <a:avLst/>
          </a:prstGeom>
        </p:spPr>
      </p:pic>
      <p:pic>
        <p:nvPicPr>
          <p:cNvPr id="5" name="Picture 4" descr="Illustration gratuite: Point D'Exclamation, Question - Image gratuite sur Pixabay - 50776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29754" y="1378703"/>
            <a:ext cx="1756405" cy="1983031"/>
          </a:xfrm>
          <a:prstGeom prst="rect">
            <a:avLst/>
          </a:prstGeom>
        </p:spPr>
      </p:pic>
    </p:spTree>
    <p:custDataLst>
      <p:tags r:id="rId1"/>
    </p:custDataLst>
    <p:extLst>
      <p:ext uri="{BB962C8B-B14F-4D97-AF65-F5344CB8AC3E}">
        <p14:creationId xmlns:p14="http://schemas.microsoft.com/office/powerpoint/2010/main" val="4288666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 Announcements I</a:t>
            </a:r>
            <a:endParaRPr lang="en-US" dirty="0"/>
          </a:p>
        </p:txBody>
      </p:sp>
      <p:sp>
        <p:nvSpPr>
          <p:cNvPr id="3" name="Content Placeholder 2"/>
          <p:cNvSpPr>
            <a:spLocks noGrp="1"/>
          </p:cNvSpPr>
          <p:nvPr>
            <p:ph idx="1"/>
          </p:nvPr>
        </p:nvSpPr>
        <p:spPr>
          <a:xfrm>
            <a:off x="114545" y="1124792"/>
            <a:ext cx="8914914" cy="5133282"/>
          </a:xfrm>
        </p:spPr>
        <p:txBody>
          <a:bodyPr>
            <a:normAutofit fontScale="70000" lnSpcReduction="20000"/>
          </a:bodyPr>
          <a:lstStyle/>
          <a:p>
            <a:r>
              <a:rPr lang="en-US" sz="3400" b="1" dirty="0" smtClean="0">
                <a:solidFill>
                  <a:schemeClr val="tx2"/>
                </a:solidFill>
              </a:rPr>
              <a:t>Drop-In Support Center:  M – F 10am – 12pm</a:t>
            </a:r>
          </a:p>
          <a:p>
            <a:pPr marL="1142983" lvl="1" indent="-457200"/>
            <a:r>
              <a:rPr lang="en-US" sz="2300" dirty="0" smtClean="0"/>
              <a:t>HR</a:t>
            </a:r>
          </a:p>
          <a:p>
            <a:pPr marL="1142983" lvl="1" indent="-457200"/>
            <a:r>
              <a:rPr lang="en-US" sz="2300" dirty="0" smtClean="0"/>
              <a:t>Extended Absences</a:t>
            </a:r>
          </a:p>
          <a:p>
            <a:pPr marL="1142983" lvl="1" indent="-457200"/>
            <a:r>
              <a:rPr lang="en-US" sz="2300" dirty="0" err="1" smtClean="0"/>
              <a:t>PayPath</a:t>
            </a:r>
            <a:r>
              <a:rPr lang="en-US" sz="2300" dirty="0" smtClean="0"/>
              <a:t> Actions / Additional Pay</a:t>
            </a:r>
            <a:endParaRPr lang="en-US" sz="2300" dirty="0"/>
          </a:p>
          <a:p>
            <a:pPr marL="1142983" lvl="1" indent="-457200"/>
            <a:r>
              <a:rPr lang="en-US" sz="2300" dirty="0" smtClean="0"/>
              <a:t>Funding</a:t>
            </a:r>
          </a:p>
          <a:p>
            <a:pPr marL="1142983" lvl="1" indent="-457200"/>
            <a:r>
              <a:rPr lang="en-US" sz="2300" dirty="0" smtClean="0"/>
              <a:t>Direct Retro </a:t>
            </a:r>
          </a:p>
          <a:p>
            <a:pPr marL="1142983" lvl="1" indent="-457200"/>
            <a:r>
              <a:rPr lang="en-US" sz="2300" dirty="0" smtClean="0"/>
              <a:t>General Support</a:t>
            </a:r>
          </a:p>
          <a:p>
            <a:endParaRPr lang="en-US" sz="2800" b="1" dirty="0">
              <a:solidFill>
                <a:schemeClr val="tx2"/>
              </a:solidFill>
            </a:endParaRPr>
          </a:p>
          <a:p>
            <a:r>
              <a:rPr lang="en-US" sz="3400" b="1" dirty="0" smtClean="0">
                <a:solidFill>
                  <a:schemeClr val="tx2"/>
                </a:solidFill>
              </a:rPr>
              <a:t>Payroll </a:t>
            </a:r>
            <a:r>
              <a:rPr lang="en-US" sz="3400" b="1" dirty="0">
                <a:solidFill>
                  <a:schemeClr val="tx2"/>
                </a:solidFill>
              </a:rPr>
              <a:t>Office </a:t>
            </a:r>
            <a:r>
              <a:rPr lang="en-US" sz="3400" b="1" dirty="0" smtClean="0">
                <a:solidFill>
                  <a:schemeClr val="tx2"/>
                </a:solidFill>
              </a:rPr>
              <a:t>Hours: Mon. &amp; Wed 1pm – 2pm - </a:t>
            </a:r>
            <a:r>
              <a:rPr lang="en-US" sz="2900" dirty="0" smtClean="0">
                <a:ln w="0"/>
                <a:effectLst>
                  <a:outerShdw blurRad="38100" dist="19050" dir="2700000" algn="tl" rotWithShape="0">
                    <a:schemeClr val="dk1">
                      <a:alpha val="40000"/>
                    </a:schemeClr>
                  </a:outerShdw>
                </a:effectLst>
              </a:rPr>
              <a:t>Pilot Ending 5/6* </a:t>
            </a:r>
            <a:endParaRPr lang="en-US" sz="3400" b="1" dirty="0" smtClean="0">
              <a:solidFill>
                <a:schemeClr val="tx2"/>
              </a:solidFill>
            </a:endParaRPr>
          </a:p>
          <a:p>
            <a:r>
              <a:rPr lang="en-US" sz="2100" i="1" dirty="0"/>
              <a:t>*Pilot project to partner with Payroll to focus on Payroll Request transaction support: </a:t>
            </a:r>
          </a:p>
          <a:p>
            <a:pPr marL="1028683" lvl="1" indent="-342900"/>
            <a:r>
              <a:rPr lang="en-US" sz="2300" dirty="0" smtClean="0"/>
              <a:t>Off-cycle</a:t>
            </a:r>
            <a:endParaRPr lang="en-US" sz="2300" dirty="0"/>
          </a:p>
          <a:p>
            <a:pPr marL="1028683" lvl="1" indent="-342900"/>
            <a:r>
              <a:rPr lang="en-US" sz="2300" dirty="0" smtClean="0"/>
              <a:t>Overpayments</a:t>
            </a:r>
          </a:p>
          <a:p>
            <a:pPr marL="1028683" lvl="1" indent="-342900"/>
            <a:r>
              <a:rPr lang="en-US" sz="2300" dirty="0" smtClean="0"/>
              <a:t>Final pay</a:t>
            </a:r>
          </a:p>
          <a:p>
            <a:pPr marL="1028683" lvl="1" indent="-342900"/>
            <a:endParaRPr lang="en-US" sz="2300" dirty="0"/>
          </a:p>
          <a:p>
            <a:pPr lvl="1" indent="0">
              <a:buNone/>
            </a:pPr>
            <a:endParaRPr lang="en-US" dirty="0" smtClean="0"/>
          </a:p>
          <a:p>
            <a:pPr algn="ctr"/>
            <a:r>
              <a:rPr lang="en-US" b="1" i="1" u="sng" dirty="0" smtClean="0">
                <a:solidFill>
                  <a:schemeClr val="accent4"/>
                </a:solidFill>
              </a:rPr>
              <a:t>Zoom Details:</a:t>
            </a:r>
          </a:p>
          <a:p>
            <a:pPr marL="342900" indent="-342900" algn="ctr">
              <a:buFont typeface="Arial" panose="020B0604020202020204" pitchFamily="34" charset="0"/>
              <a:buChar char="•"/>
            </a:pPr>
            <a:r>
              <a:rPr lang="en-US" u="sng" dirty="0" smtClean="0">
                <a:hlinkClick r:id="rId3"/>
              </a:rPr>
              <a:t>https</a:t>
            </a:r>
            <a:r>
              <a:rPr lang="en-US" u="sng" dirty="0">
                <a:hlinkClick r:id="rId3"/>
              </a:rPr>
              <a:t>://zoom.us/j/8519035805</a:t>
            </a:r>
            <a:r>
              <a:rPr lang="en-US" dirty="0"/>
              <a:t> </a:t>
            </a:r>
          </a:p>
          <a:p>
            <a:pPr marL="342900" indent="-342900" algn="ctr">
              <a:buFont typeface="Arial" panose="020B0604020202020204" pitchFamily="34" charset="0"/>
              <a:buChar char="•"/>
            </a:pPr>
            <a:r>
              <a:rPr lang="en-US" dirty="0" smtClean="0"/>
              <a:t>Meeting </a:t>
            </a:r>
            <a:r>
              <a:rPr lang="en-US" dirty="0"/>
              <a:t>ID: 851 903 5805 </a:t>
            </a:r>
            <a:endParaRPr lang="en-US" dirty="0" smtClean="0"/>
          </a:p>
          <a:p>
            <a:endParaRPr lang="en-US" dirty="0"/>
          </a:p>
          <a:p>
            <a:pPr marL="342900" indent="-342900">
              <a:buFont typeface="Arial" panose="020B0604020202020204" pitchFamily="34" charset="0"/>
              <a:buChar char="•"/>
            </a:pPr>
            <a:endParaRPr lang="en-US" dirty="0"/>
          </a:p>
        </p:txBody>
      </p:sp>
      <p:sp>
        <p:nvSpPr>
          <p:cNvPr id="4" name="Slide Number Placeholder 3"/>
          <p:cNvSpPr>
            <a:spLocks noGrp="1"/>
          </p:cNvSpPr>
          <p:nvPr>
            <p:ph type="sldNum" sz="quarter" idx="4"/>
          </p:nvPr>
        </p:nvSpPr>
        <p:spPr/>
        <p:txBody>
          <a:bodyPr/>
          <a:lstStyle/>
          <a:p>
            <a:pPr defTabSz="457200"/>
            <a:fld id="{3C842EA4-F715-4656-A625-1238D78B36EB}" type="slidenum">
              <a:rPr lang="en-US">
                <a:solidFill>
                  <a:prstClr val="black">
                    <a:tint val="75000"/>
                  </a:prstClr>
                </a:solidFill>
                <a:latin typeface="Arial" panose="020B0604020202020204"/>
              </a:rPr>
              <a:pPr defTabSz="457200"/>
              <a:t>2</a:t>
            </a:fld>
            <a:endParaRPr lang="en-US">
              <a:solidFill>
                <a:prstClr val="black">
                  <a:tint val="75000"/>
                </a:prstClr>
              </a:solidFill>
              <a:latin typeface="Arial" panose="020B0604020202020204"/>
            </a:endParaRPr>
          </a:p>
        </p:txBody>
      </p:sp>
    </p:spTree>
    <p:custDataLst>
      <p:tags r:id="rId1"/>
    </p:custDataLst>
    <p:extLst>
      <p:ext uri="{BB962C8B-B14F-4D97-AF65-F5344CB8AC3E}">
        <p14:creationId xmlns:p14="http://schemas.microsoft.com/office/powerpoint/2010/main" val="37777043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 Announcements II</a:t>
            </a:r>
            <a:endParaRPr lang="en-US" dirty="0"/>
          </a:p>
        </p:txBody>
      </p:sp>
      <p:sp>
        <p:nvSpPr>
          <p:cNvPr id="3" name="Content Placeholder 2"/>
          <p:cNvSpPr>
            <a:spLocks noGrp="1"/>
          </p:cNvSpPr>
          <p:nvPr>
            <p:ph idx="1"/>
          </p:nvPr>
        </p:nvSpPr>
        <p:spPr>
          <a:xfrm>
            <a:off x="205598" y="1124792"/>
            <a:ext cx="8685832" cy="5133282"/>
          </a:xfrm>
        </p:spPr>
        <p:txBody>
          <a:bodyPr>
            <a:normAutofit/>
          </a:bodyPr>
          <a:lstStyle/>
          <a:p>
            <a:r>
              <a:rPr lang="en-US" sz="2800" b="1" dirty="0" err="1" smtClean="0">
                <a:solidFill>
                  <a:schemeClr val="tx2"/>
                </a:solidFill>
              </a:rPr>
              <a:t>PayPath</a:t>
            </a:r>
            <a:r>
              <a:rPr lang="en-US" sz="2800" b="1" dirty="0" smtClean="0">
                <a:solidFill>
                  <a:schemeClr val="tx2"/>
                </a:solidFill>
              </a:rPr>
              <a:t> </a:t>
            </a:r>
            <a:r>
              <a:rPr lang="en-US" sz="2800" b="1" dirty="0">
                <a:solidFill>
                  <a:schemeClr val="tx2"/>
                </a:solidFill>
              </a:rPr>
              <a:t>Blackout Period (BW):</a:t>
            </a:r>
          </a:p>
          <a:p>
            <a:pPr marL="1028683" lvl="1" indent="-342900"/>
            <a:r>
              <a:rPr lang="en-US" sz="2400" b="1" dirty="0"/>
              <a:t>Starting:</a:t>
            </a:r>
            <a:r>
              <a:rPr lang="en-US" sz="2400" dirty="0"/>
              <a:t> </a:t>
            </a:r>
            <a:r>
              <a:rPr lang="en-US" sz="2400" dirty="0" smtClean="0"/>
              <a:t>Today 5/4 </a:t>
            </a:r>
            <a:r>
              <a:rPr lang="en-US" sz="2400" dirty="0"/>
              <a:t>@ 5pm</a:t>
            </a:r>
          </a:p>
          <a:p>
            <a:pPr marL="1028683" lvl="1" indent="-342900"/>
            <a:r>
              <a:rPr lang="en-US" sz="2400" b="1" dirty="0">
                <a:solidFill>
                  <a:srgbClr val="00B050"/>
                </a:solidFill>
              </a:rPr>
              <a:t>Back Online: </a:t>
            </a:r>
            <a:r>
              <a:rPr lang="en-US" sz="2400" dirty="0"/>
              <a:t>Friday </a:t>
            </a:r>
            <a:r>
              <a:rPr lang="en-US" sz="2400" dirty="0" smtClean="0"/>
              <a:t>5/7 </a:t>
            </a:r>
            <a:r>
              <a:rPr lang="en-US" sz="2400" dirty="0"/>
              <a:t>@ 6am</a:t>
            </a:r>
          </a:p>
          <a:p>
            <a:endParaRPr lang="en-US" sz="1200" b="1" dirty="0" smtClean="0"/>
          </a:p>
          <a:p>
            <a:r>
              <a:rPr lang="en-US" sz="2800" b="1" dirty="0" smtClean="0">
                <a:solidFill>
                  <a:schemeClr val="tx2"/>
                </a:solidFill>
              </a:rPr>
              <a:t>Overpayment Process Discussion 5/11</a:t>
            </a:r>
          </a:p>
          <a:p>
            <a:pPr marL="1142983" lvl="1" indent="-457200"/>
            <a:r>
              <a:rPr lang="en-US" sz="2400" dirty="0" smtClean="0"/>
              <a:t>UCI Central Payroll will be providing information regarding Overpayment process</a:t>
            </a:r>
            <a:r>
              <a:rPr lang="en-US" sz="2400" b="1" dirty="0" smtClean="0">
                <a:solidFill>
                  <a:schemeClr val="tx2"/>
                </a:solidFill>
              </a:rPr>
              <a:t>.</a:t>
            </a:r>
          </a:p>
          <a:p>
            <a:endParaRPr lang="en-US" sz="1200" b="1" dirty="0" smtClean="0">
              <a:solidFill>
                <a:schemeClr val="tx2"/>
              </a:solidFill>
            </a:endParaRPr>
          </a:p>
          <a:p>
            <a:r>
              <a:rPr lang="en-US" sz="2800" b="1" dirty="0" smtClean="0">
                <a:solidFill>
                  <a:schemeClr val="tx2"/>
                </a:solidFill>
              </a:rPr>
              <a:t>Year-End Activity Discussion – 5/18</a:t>
            </a:r>
          </a:p>
          <a:p>
            <a:pPr marL="1142983" lvl="1" indent="-457200"/>
            <a:r>
              <a:rPr lang="en-US" sz="2400" dirty="0" smtClean="0"/>
              <a:t>Please invite members from Finance to participate in discussion</a:t>
            </a:r>
          </a:p>
          <a:p>
            <a:endParaRPr lang="en-US" sz="2800" b="1" dirty="0" smtClean="0"/>
          </a:p>
        </p:txBody>
      </p:sp>
      <p:sp>
        <p:nvSpPr>
          <p:cNvPr id="4" name="Slide Number Placeholder 3"/>
          <p:cNvSpPr>
            <a:spLocks noGrp="1"/>
          </p:cNvSpPr>
          <p:nvPr>
            <p:ph type="sldNum" sz="quarter" idx="4"/>
          </p:nvPr>
        </p:nvSpPr>
        <p:spPr/>
        <p:txBody>
          <a:bodyPr/>
          <a:lstStyle/>
          <a:p>
            <a:fld id="{3C842EA4-F715-4656-A625-1238D78B36EB}" type="slidenum">
              <a:rPr lang="en-US" smtClean="0"/>
              <a:t>3</a:t>
            </a:fld>
            <a:endParaRPr lang="en-US"/>
          </a:p>
        </p:txBody>
      </p:sp>
    </p:spTree>
    <p:custDataLst>
      <p:tags r:id="rId1"/>
    </p:custDataLst>
    <p:extLst>
      <p:ext uri="{BB962C8B-B14F-4D97-AF65-F5344CB8AC3E}">
        <p14:creationId xmlns:p14="http://schemas.microsoft.com/office/powerpoint/2010/main" val="41498288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Retro Deadline</a:t>
            </a:r>
            <a:endParaRPr lang="en-US" dirty="0"/>
          </a:p>
        </p:txBody>
      </p:sp>
      <p:sp>
        <p:nvSpPr>
          <p:cNvPr id="3" name="Content Placeholder 2"/>
          <p:cNvSpPr>
            <a:spLocks noGrp="1"/>
          </p:cNvSpPr>
          <p:nvPr>
            <p:ph idx="1"/>
          </p:nvPr>
        </p:nvSpPr>
        <p:spPr/>
        <p:txBody>
          <a:bodyPr/>
          <a:lstStyle/>
          <a:p>
            <a:r>
              <a:rPr lang="en-US" b="1" dirty="0">
                <a:solidFill>
                  <a:schemeClr val="tx2"/>
                </a:solidFill>
              </a:rPr>
              <a:t>Upcoming Deadlines </a:t>
            </a:r>
            <a:r>
              <a:rPr lang="en-US" b="1" dirty="0" smtClean="0">
                <a:solidFill>
                  <a:schemeClr val="tx2"/>
                </a:solidFill>
              </a:rPr>
              <a:t>for One Time Pay, Retro Pay, Extended Absence, Templates, etc.:</a:t>
            </a:r>
            <a:endParaRPr lang="en-US" b="1" dirty="0">
              <a:solidFill>
                <a:schemeClr val="tx2"/>
              </a:solidFill>
            </a:endParaRPr>
          </a:p>
          <a:p>
            <a:endParaRPr lang="en-US" sz="1050" dirty="0"/>
          </a:p>
          <a:p>
            <a:r>
              <a:rPr lang="en-US" b="1" dirty="0"/>
              <a:t>Bi-Weekly: </a:t>
            </a:r>
            <a:r>
              <a:rPr lang="en-US" dirty="0" smtClean="0"/>
              <a:t>5/13</a:t>
            </a:r>
            <a:endParaRPr lang="en-US" dirty="0"/>
          </a:p>
          <a:p>
            <a:r>
              <a:rPr lang="en-US" b="1" dirty="0"/>
              <a:t>Monthly: </a:t>
            </a:r>
            <a:r>
              <a:rPr lang="en-US" dirty="0" smtClean="0"/>
              <a:t>5/19</a:t>
            </a:r>
            <a:endParaRPr lang="en-US" dirty="0"/>
          </a:p>
          <a:p>
            <a:endParaRPr lang="en-US" dirty="0"/>
          </a:p>
        </p:txBody>
      </p:sp>
      <p:sp>
        <p:nvSpPr>
          <p:cNvPr id="4" name="Slide Number Placeholder 3"/>
          <p:cNvSpPr>
            <a:spLocks noGrp="1"/>
          </p:cNvSpPr>
          <p:nvPr>
            <p:ph type="sldNum" sz="quarter" idx="4"/>
          </p:nvPr>
        </p:nvSpPr>
        <p:spPr/>
        <p:txBody>
          <a:bodyPr/>
          <a:lstStyle/>
          <a:p>
            <a:fld id="{3C842EA4-F715-4656-A625-1238D78B36EB}" type="slidenum">
              <a:rPr lang="en-US" smtClean="0"/>
              <a:t>4</a:t>
            </a:fld>
            <a:endParaRPr lang="en-US"/>
          </a:p>
        </p:txBody>
      </p:sp>
      <p:pic>
        <p:nvPicPr>
          <p:cNvPr id="7" name="Picture 6"/>
          <p:cNvPicPr>
            <a:picLocks noChangeAspect="1"/>
          </p:cNvPicPr>
          <p:nvPr/>
        </p:nvPicPr>
        <p:blipFill>
          <a:blip r:embed="rId3"/>
          <a:stretch>
            <a:fillRect/>
          </a:stretch>
        </p:blipFill>
        <p:spPr>
          <a:xfrm>
            <a:off x="4374782" y="1952058"/>
            <a:ext cx="4304762" cy="857143"/>
          </a:xfrm>
          <a:prstGeom prst="rect">
            <a:avLst/>
          </a:prstGeom>
        </p:spPr>
      </p:pic>
      <p:pic>
        <p:nvPicPr>
          <p:cNvPr id="8" name="Picture 7"/>
          <p:cNvPicPr>
            <a:picLocks noChangeAspect="1"/>
          </p:cNvPicPr>
          <p:nvPr/>
        </p:nvPicPr>
        <p:blipFill>
          <a:blip r:embed="rId4"/>
          <a:stretch>
            <a:fillRect/>
          </a:stretch>
        </p:blipFill>
        <p:spPr>
          <a:xfrm>
            <a:off x="0" y="3304167"/>
            <a:ext cx="9193706" cy="2108888"/>
          </a:xfrm>
          <a:prstGeom prst="rect">
            <a:avLst/>
          </a:prstGeom>
        </p:spPr>
      </p:pic>
      <p:cxnSp>
        <p:nvCxnSpPr>
          <p:cNvPr id="10" name="Straight Arrow Connector 9"/>
          <p:cNvCxnSpPr/>
          <p:nvPr/>
        </p:nvCxnSpPr>
        <p:spPr>
          <a:xfrm flipV="1">
            <a:off x="5025640" y="2809201"/>
            <a:ext cx="545467" cy="70622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4435266" y="3517988"/>
            <a:ext cx="931605" cy="189506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1526431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 Announcements III</a:t>
            </a:r>
            <a:endParaRPr lang="en-US" dirty="0"/>
          </a:p>
        </p:txBody>
      </p:sp>
      <p:sp>
        <p:nvSpPr>
          <p:cNvPr id="3" name="Content Placeholder 2"/>
          <p:cNvSpPr>
            <a:spLocks noGrp="1"/>
          </p:cNvSpPr>
          <p:nvPr>
            <p:ph idx="1"/>
          </p:nvPr>
        </p:nvSpPr>
        <p:spPr>
          <a:xfrm>
            <a:off x="229086" y="1864989"/>
            <a:ext cx="4936553" cy="5133282"/>
          </a:xfrm>
        </p:spPr>
        <p:txBody>
          <a:bodyPr>
            <a:normAutofit/>
          </a:bodyPr>
          <a:lstStyle/>
          <a:p>
            <a:endParaRPr lang="en-US" sz="1050" dirty="0" smtClean="0"/>
          </a:p>
          <a:p>
            <a:pPr marL="342900" indent="-342900">
              <a:buFont typeface="Arial" panose="020B0604020202020204" pitchFamily="34" charset="0"/>
              <a:buChar char="•"/>
            </a:pPr>
            <a:r>
              <a:rPr lang="en-US" sz="2000" dirty="0">
                <a:hlinkClick r:id="rId3"/>
              </a:rPr>
              <a:t>Review the Payroll Processing Schedule (ucop.edu)</a:t>
            </a:r>
            <a:endParaRPr lang="en-US" sz="2000" b="1" dirty="0"/>
          </a:p>
          <a:p>
            <a:endParaRPr lang="en-US" sz="2000" b="1" dirty="0"/>
          </a:p>
          <a:p>
            <a:endParaRPr lang="en-US" sz="2000" dirty="0" smtClean="0"/>
          </a:p>
          <a:p>
            <a:endParaRPr lang="en-US" sz="2000" dirty="0"/>
          </a:p>
        </p:txBody>
      </p:sp>
      <p:sp>
        <p:nvSpPr>
          <p:cNvPr id="4" name="Slide Number Placeholder 3"/>
          <p:cNvSpPr>
            <a:spLocks noGrp="1"/>
          </p:cNvSpPr>
          <p:nvPr>
            <p:ph type="sldNum" sz="quarter" idx="4"/>
          </p:nvPr>
        </p:nvSpPr>
        <p:spPr/>
        <p:txBody>
          <a:bodyPr/>
          <a:lstStyle/>
          <a:p>
            <a:fld id="{3C842EA4-F715-4656-A625-1238D78B36EB}" type="slidenum">
              <a:rPr lang="en-US" smtClean="0"/>
              <a:t>5</a:t>
            </a:fld>
            <a:endParaRPr lang="en-US"/>
          </a:p>
        </p:txBody>
      </p:sp>
      <p:pic>
        <p:nvPicPr>
          <p:cNvPr id="5" name="Picture 4"/>
          <p:cNvPicPr>
            <a:picLocks noChangeAspect="1"/>
          </p:cNvPicPr>
          <p:nvPr/>
        </p:nvPicPr>
        <p:blipFill>
          <a:blip r:embed="rId4"/>
          <a:stretch>
            <a:fillRect/>
          </a:stretch>
        </p:blipFill>
        <p:spPr>
          <a:xfrm>
            <a:off x="4392127" y="1790236"/>
            <a:ext cx="3470603" cy="4467838"/>
          </a:xfrm>
          <a:prstGeom prst="rect">
            <a:avLst/>
          </a:prstGeom>
        </p:spPr>
      </p:pic>
      <p:sp>
        <p:nvSpPr>
          <p:cNvPr id="6" name="Rectangle 5"/>
          <p:cNvSpPr/>
          <p:nvPr/>
        </p:nvSpPr>
        <p:spPr>
          <a:xfrm>
            <a:off x="229086" y="1149174"/>
            <a:ext cx="8662344" cy="523220"/>
          </a:xfrm>
          <a:prstGeom prst="rect">
            <a:avLst/>
          </a:prstGeom>
        </p:spPr>
        <p:txBody>
          <a:bodyPr wrap="square">
            <a:spAutoFit/>
          </a:bodyPr>
          <a:lstStyle/>
          <a:p>
            <a:r>
              <a:rPr lang="en-US" sz="2800" b="1" dirty="0">
                <a:solidFill>
                  <a:schemeClr val="tx2"/>
                </a:solidFill>
              </a:rPr>
              <a:t>Reviewing Payroll Processing Calendar Job Aid:</a:t>
            </a:r>
          </a:p>
        </p:txBody>
      </p:sp>
    </p:spTree>
    <p:custDataLst>
      <p:tags r:id="rId1"/>
    </p:custDataLst>
    <p:extLst>
      <p:ext uri="{BB962C8B-B14F-4D97-AF65-F5344CB8AC3E}">
        <p14:creationId xmlns:p14="http://schemas.microsoft.com/office/powerpoint/2010/main" val="28345031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 Announcements V</a:t>
            </a:r>
            <a:endParaRPr lang="en-US" dirty="0"/>
          </a:p>
        </p:txBody>
      </p:sp>
      <p:sp>
        <p:nvSpPr>
          <p:cNvPr id="3" name="Content Placeholder 2"/>
          <p:cNvSpPr>
            <a:spLocks noGrp="1"/>
          </p:cNvSpPr>
          <p:nvPr>
            <p:ph idx="1"/>
          </p:nvPr>
        </p:nvSpPr>
        <p:spPr>
          <a:xfrm>
            <a:off x="229086" y="1174310"/>
            <a:ext cx="8685832" cy="480131"/>
          </a:xfrm>
        </p:spPr>
        <p:txBody>
          <a:bodyPr wrap="square">
            <a:spAutoFit/>
          </a:bodyPr>
          <a:lstStyle/>
          <a:p>
            <a:pPr defTabSz="914400"/>
            <a:r>
              <a:rPr lang="en-US" sz="2800" b="1" dirty="0">
                <a:solidFill>
                  <a:schemeClr val="tx2"/>
                </a:solidFill>
              </a:rPr>
              <a:t>Instructor Led Training in </a:t>
            </a:r>
            <a:r>
              <a:rPr lang="en-US" sz="2800" b="1" dirty="0" smtClean="0">
                <a:solidFill>
                  <a:schemeClr val="tx2"/>
                </a:solidFill>
              </a:rPr>
              <a:t>May</a:t>
            </a:r>
            <a:endParaRPr lang="en-US" sz="2800" b="1" dirty="0">
              <a:solidFill>
                <a:schemeClr val="tx2"/>
              </a:solidFill>
            </a:endParaRPr>
          </a:p>
        </p:txBody>
      </p:sp>
      <p:sp>
        <p:nvSpPr>
          <p:cNvPr id="4" name="Slide Number Placeholder 3"/>
          <p:cNvSpPr>
            <a:spLocks noGrp="1"/>
          </p:cNvSpPr>
          <p:nvPr>
            <p:ph type="sldNum" sz="quarter" idx="4"/>
          </p:nvPr>
        </p:nvSpPr>
        <p:spPr/>
        <p:txBody>
          <a:bodyPr/>
          <a:lstStyle/>
          <a:p>
            <a:fld id="{3C842EA4-F715-4656-A625-1238D78B36EB}" type="slidenum">
              <a:rPr lang="en-US" smtClean="0"/>
              <a:t>6</a:t>
            </a:fld>
            <a:endParaRPr lang="en-US"/>
          </a:p>
        </p:txBody>
      </p:sp>
      <p:sp>
        <p:nvSpPr>
          <p:cNvPr id="5" name="Rectangle 4"/>
          <p:cNvSpPr/>
          <p:nvPr/>
        </p:nvSpPr>
        <p:spPr>
          <a:xfrm>
            <a:off x="179859" y="1702994"/>
            <a:ext cx="8784286" cy="646331"/>
          </a:xfrm>
          <a:prstGeom prst="rect">
            <a:avLst/>
          </a:prstGeom>
        </p:spPr>
        <p:txBody>
          <a:bodyPr wrap="square">
            <a:spAutoFit/>
          </a:bodyPr>
          <a:lstStyle/>
          <a:p>
            <a:r>
              <a:rPr lang="en-US" dirty="0"/>
              <a:t>Limited training will be </a:t>
            </a:r>
            <a:r>
              <a:rPr lang="en-US" dirty="0" smtClean="0"/>
              <a:t>available </a:t>
            </a:r>
            <a:r>
              <a:rPr lang="en-US" dirty="0"/>
              <a:t>in May for select </a:t>
            </a:r>
            <a:r>
              <a:rPr lang="en-US" dirty="0" smtClean="0"/>
              <a:t>courses via Zoom. Registration is available in </a:t>
            </a:r>
            <a:r>
              <a:rPr lang="en-US" dirty="0" smtClean="0">
                <a:hlinkClick r:id="rId3" action="ppaction://hlinkfile"/>
              </a:rPr>
              <a:t>UCLC</a:t>
            </a:r>
            <a:r>
              <a:rPr lang="en-US" dirty="0" smtClean="0"/>
              <a:t> for the following dates:</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456832014"/>
              </p:ext>
            </p:extLst>
          </p:nvPr>
        </p:nvGraphicFramePr>
        <p:xfrm>
          <a:off x="1549400" y="2504287"/>
          <a:ext cx="5956299" cy="3782211"/>
        </p:xfrm>
        <a:graphic>
          <a:graphicData uri="http://schemas.openxmlformats.org/drawingml/2006/table">
            <a:tbl>
              <a:tblPr firstRow="1" firstCol="1" bandRow="1"/>
              <a:tblGrid>
                <a:gridCol w="2542331">
                  <a:extLst>
                    <a:ext uri="{9D8B030D-6E8A-4147-A177-3AD203B41FA5}">
                      <a16:colId xmlns:a16="http://schemas.microsoft.com/office/drawing/2014/main" val="2277465865"/>
                    </a:ext>
                  </a:extLst>
                </a:gridCol>
                <a:gridCol w="1805767">
                  <a:extLst>
                    <a:ext uri="{9D8B030D-6E8A-4147-A177-3AD203B41FA5}">
                      <a16:colId xmlns:a16="http://schemas.microsoft.com/office/drawing/2014/main" val="4012856707"/>
                    </a:ext>
                  </a:extLst>
                </a:gridCol>
                <a:gridCol w="1608201">
                  <a:extLst>
                    <a:ext uri="{9D8B030D-6E8A-4147-A177-3AD203B41FA5}">
                      <a16:colId xmlns:a16="http://schemas.microsoft.com/office/drawing/2014/main" val="3121713103"/>
                    </a:ext>
                  </a:extLst>
                </a:gridCol>
              </a:tblGrid>
              <a:tr h="438780">
                <a:tc gridSpan="3">
                  <a:txBody>
                    <a:bodyPr/>
                    <a:lstStyle/>
                    <a:p>
                      <a:pPr marL="0" marR="0">
                        <a:spcBef>
                          <a:spcPts val="0"/>
                        </a:spcBef>
                        <a:spcAft>
                          <a:spcPts val="0"/>
                        </a:spcAft>
                      </a:pPr>
                      <a:r>
                        <a:rPr lang="en-US" sz="2400" b="1" dirty="0">
                          <a:solidFill>
                            <a:srgbClr val="FFFFFF"/>
                          </a:solidFill>
                          <a:effectLst/>
                          <a:latin typeface="Calibri" panose="020F0502020204030204" pitchFamily="34" charset="0"/>
                          <a:ea typeface="Calibri" panose="020F0502020204030204" pitchFamily="34" charset="0"/>
                        </a:rPr>
                        <a:t>Instructor Led Training (Zoom)</a:t>
                      </a:r>
                      <a:endParaRPr lang="en-US" sz="12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20729346"/>
                  </a:ext>
                </a:extLst>
              </a:tr>
              <a:tr h="263268">
                <a:tc>
                  <a:txBody>
                    <a:bodyPr/>
                    <a:lstStyle/>
                    <a:p>
                      <a:pPr marL="0" marR="0">
                        <a:spcBef>
                          <a:spcPts val="0"/>
                        </a:spcBef>
                        <a:spcAft>
                          <a:spcPts val="0"/>
                        </a:spcAft>
                      </a:pPr>
                      <a:r>
                        <a:rPr lang="en-US" sz="1200" b="1" dirty="0">
                          <a:solidFill>
                            <a:srgbClr val="000000"/>
                          </a:solidFill>
                          <a:effectLst/>
                          <a:latin typeface="Calibri" panose="020F0502020204030204" pitchFamily="34" charset="0"/>
                          <a:ea typeface="Calibri" panose="020F0502020204030204" pitchFamily="34" charset="0"/>
                        </a:rPr>
                        <a:t>Courses:</a:t>
                      </a:r>
                      <a:endParaRPr lang="en-US" sz="12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gridSpan="2">
                  <a:txBody>
                    <a:bodyPr/>
                    <a:lstStyle/>
                    <a:p>
                      <a:pPr marL="0" marR="0" algn="ctr">
                        <a:spcBef>
                          <a:spcPts val="0"/>
                        </a:spcBef>
                        <a:spcAft>
                          <a:spcPts val="0"/>
                        </a:spcAft>
                      </a:pPr>
                      <a:r>
                        <a:rPr lang="en-US" sz="1200" b="1" dirty="0" smtClean="0">
                          <a:solidFill>
                            <a:srgbClr val="000000"/>
                          </a:solidFill>
                          <a:effectLst/>
                          <a:latin typeface="Calibri" panose="020F0502020204030204" pitchFamily="34" charset="0"/>
                          <a:ea typeface="Calibri" panose="020F0502020204030204" pitchFamily="34" charset="0"/>
                        </a:rPr>
                        <a:t>Training Dates</a:t>
                      </a:r>
                      <a:endParaRPr lang="en-US" sz="12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hMerge="1">
                  <a:txBody>
                    <a:bodyPr/>
                    <a:lstStyle/>
                    <a:p>
                      <a:endParaRPr lang="en-US"/>
                    </a:p>
                  </a:txBody>
                  <a:tcPr/>
                </a:tc>
                <a:extLst>
                  <a:ext uri="{0D108BD9-81ED-4DB2-BD59-A6C34878D82A}">
                    <a16:rowId xmlns:a16="http://schemas.microsoft.com/office/drawing/2014/main" val="2261269093"/>
                  </a:ext>
                </a:extLst>
              </a:tr>
              <a:tr h="764731">
                <a:tc>
                  <a:txBody>
                    <a:bodyPr/>
                    <a:lstStyle/>
                    <a:p>
                      <a:pPr marL="0" marR="0">
                        <a:spcBef>
                          <a:spcPts val="0"/>
                        </a:spcBef>
                        <a:spcAft>
                          <a:spcPts val="0"/>
                        </a:spcAft>
                      </a:pPr>
                      <a:r>
                        <a:rPr lang="en-US" sz="1200" b="1" dirty="0">
                          <a:solidFill>
                            <a:srgbClr val="000000"/>
                          </a:solidFill>
                          <a:effectLst/>
                          <a:latin typeface="Calibri" panose="020F0502020204030204" pitchFamily="34" charset="0"/>
                          <a:ea typeface="Calibri" panose="020F0502020204030204" pitchFamily="34" charset="0"/>
                        </a:rPr>
                        <a:t>Summer Salary</a:t>
                      </a:r>
                      <a:endParaRPr lang="en-US" sz="1200" b="1"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b="1" dirty="0">
                          <a:solidFill>
                            <a:schemeClr val="accent4"/>
                          </a:solidFill>
                          <a:effectLst/>
                          <a:latin typeface="Calibri" panose="020F0502020204030204" pitchFamily="34" charset="0"/>
                          <a:ea typeface="Calibri" panose="020F0502020204030204" pitchFamily="34" charset="0"/>
                        </a:rPr>
                        <a:t>Monday: </a:t>
                      </a:r>
                      <a:endParaRPr lang="en-US" sz="1200" b="1" dirty="0" smtClean="0">
                        <a:solidFill>
                          <a:schemeClr val="accent4"/>
                        </a:solidFill>
                        <a:effectLst/>
                        <a:latin typeface="Calibri" panose="020F0502020204030204" pitchFamily="34" charset="0"/>
                        <a:ea typeface="Calibri" panose="020F0502020204030204" pitchFamily="34" charset="0"/>
                      </a:endParaRPr>
                    </a:p>
                    <a:p>
                      <a:pPr marL="0" marR="0" algn="ctr">
                        <a:spcBef>
                          <a:spcPts val="0"/>
                        </a:spcBef>
                        <a:spcAft>
                          <a:spcPts val="0"/>
                        </a:spcAft>
                      </a:pPr>
                      <a:r>
                        <a:rPr lang="en-US" sz="1200" dirty="0" smtClean="0">
                          <a:solidFill>
                            <a:srgbClr val="000000"/>
                          </a:solidFill>
                          <a:effectLst/>
                          <a:latin typeface="Calibri" panose="020F0502020204030204" pitchFamily="34" charset="0"/>
                          <a:ea typeface="Calibri" panose="020F0502020204030204" pitchFamily="34" charset="0"/>
                        </a:rPr>
                        <a:t>5/3/2021</a:t>
                      </a:r>
                      <a:r>
                        <a:rPr lang="en-US" sz="1200" dirty="0">
                          <a:solidFill>
                            <a:srgbClr val="000000"/>
                          </a:solidFill>
                          <a:effectLst/>
                          <a:latin typeface="Calibri" panose="020F0502020204030204" pitchFamily="34" charset="0"/>
                          <a:ea typeface="Calibri" panose="020F0502020204030204" pitchFamily="34" charset="0"/>
                        </a:rPr>
                        <a:t/>
                      </a:r>
                      <a:br>
                        <a:rPr lang="en-US" sz="1200" dirty="0">
                          <a:solidFill>
                            <a:srgbClr val="000000"/>
                          </a:solidFill>
                          <a:effectLst/>
                          <a:latin typeface="Calibri" panose="020F0502020204030204" pitchFamily="34" charset="0"/>
                          <a:ea typeface="Calibri" panose="020F0502020204030204" pitchFamily="34" charset="0"/>
                        </a:rPr>
                      </a:br>
                      <a:r>
                        <a:rPr lang="en-US" sz="1200" dirty="0" smtClean="0">
                          <a:solidFill>
                            <a:srgbClr val="000000"/>
                          </a:solidFill>
                          <a:effectLst/>
                          <a:latin typeface="Calibri" panose="020F0502020204030204" pitchFamily="34" charset="0"/>
                          <a:ea typeface="Calibri" panose="020F0502020204030204" pitchFamily="34" charset="0"/>
                        </a:rPr>
                        <a:t>9am – 11am</a:t>
                      </a:r>
                      <a:endParaRPr lang="en-US" sz="12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b="1" dirty="0">
                          <a:solidFill>
                            <a:schemeClr val="accent4"/>
                          </a:solidFill>
                          <a:effectLst/>
                          <a:latin typeface="Calibri" panose="020F0502020204030204" pitchFamily="34" charset="0"/>
                          <a:ea typeface="Calibri" panose="020F0502020204030204" pitchFamily="34" charset="0"/>
                        </a:rPr>
                        <a:t>Thursday: </a:t>
                      </a:r>
                      <a:endParaRPr lang="en-US" sz="1200" b="1" dirty="0" smtClean="0">
                        <a:solidFill>
                          <a:schemeClr val="accent4"/>
                        </a:solidFill>
                        <a:effectLst/>
                        <a:latin typeface="Calibri" panose="020F0502020204030204" pitchFamily="34" charset="0"/>
                        <a:ea typeface="Calibri" panose="020F0502020204030204" pitchFamily="34" charset="0"/>
                      </a:endParaRPr>
                    </a:p>
                    <a:p>
                      <a:pPr marL="0" marR="0" algn="ctr">
                        <a:spcBef>
                          <a:spcPts val="0"/>
                        </a:spcBef>
                        <a:spcAft>
                          <a:spcPts val="0"/>
                        </a:spcAft>
                      </a:pPr>
                      <a:r>
                        <a:rPr lang="en-US" sz="1200" dirty="0" smtClean="0">
                          <a:solidFill>
                            <a:srgbClr val="000000"/>
                          </a:solidFill>
                          <a:effectLst/>
                          <a:latin typeface="Calibri" panose="020F0502020204030204" pitchFamily="34" charset="0"/>
                          <a:ea typeface="Calibri" panose="020F0502020204030204" pitchFamily="34" charset="0"/>
                        </a:rPr>
                        <a:t>5/6/2021</a:t>
                      </a:r>
                      <a:r>
                        <a:rPr lang="en-US" sz="1200" dirty="0">
                          <a:solidFill>
                            <a:srgbClr val="000000"/>
                          </a:solidFill>
                          <a:effectLst/>
                          <a:latin typeface="Calibri" panose="020F0502020204030204" pitchFamily="34" charset="0"/>
                          <a:ea typeface="Calibri" panose="020F0502020204030204" pitchFamily="34" charset="0"/>
                        </a:rPr>
                        <a:t/>
                      </a:r>
                      <a:br>
                        <a:rPr lang="en-US" sz="1200" dirty="0">
                          <a:solidFill>
                            <a:srgbClr val="000000"/>
                          </a:solidFill>
                          <a:effectLst/>
                          <a:latin typeface="Calibri" panose="020F0502020204030204" pitchFamily="34" charset="0"/>
                          <a:ea typeface="Calibri" panose="020F0502020204030204" pitchFamily="34" charset="0"/>
                        </a:rPr>
                      </a:br>
                      <a:r>
                        <a:rPr lang="en-US" sz="1200" dirty="0" smtClean="0">
                          <a:solidFill>
                            <a:srgbClr val="000000"/>
                          </a:solidFill>
                          <a:effectLst/>
                          <a:latin typeface="Calibri" panose="020F0502020204030204" pitchFamily="34" charset="0"/>
                          <a:ea typeface="Calibri" panose="020F0502020204030204" pitchFamily="34" charset="0"/>
                        </a:rPr>
                        <a:t>1:30pm – 3:30pm</a:t>
                      </a:r>
                      <a:endParaRPr lang="en-US" sz="12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25404971"/>
                  </a:ext>
                </a:extLst>
              </a:tr>
              <a:tr h="785970">
                <a:tc>
                  <a:txBody>
                    <a:bodyPr/>
                    <a:lstStyle/>
                    <a:p>
                      <a:pPr marL="0" marR="0">
                        <a:spcBef>
                          <a:spcPts val="0"/>
                        </a:spcBef>
                        <a:spcAft>
                          <a:spcPts val="0"/>
                        </a:spcAft>
                      </a:pPr>
                      <a:r>
                        <a:rPr lang="en-US" sz="1200" b="1" dirty="0">
                          <a:solidFill>
                            <a:srgbClr val="000000"/>
                          </a:solidFill>
                          <a:effectLst/>
                          <a:latin typeface="Calibri" panose="020F0502020204030204" pitchFamily="34" charset="0"/>
                          <a:ea typeface="Calibri" panose="020F0502020204030204" pitchFamily="34" charset="0"/>
                        </a:rPr>
                        <a:t>Multiple Components of </a:t>
                      </a:r>
                      <a:r>
                        <a:rPr lang="en-US" sz="1200" b="1" dirty="0" smtClean="0">
                          <a:solidFill>
                            <a:srgbClr val="000000"/>
                          </a:solidFill>
                          <a:effectLst/>
                          <a:latin typeface="Calibri" panose="020F0502020204030204" pitchFamily="34" charset="0"/>
                          <a:ea typeface="Calibri" panose="020F0502020204030204" pitchFamily="34" charset="0"/>
                        </a:rPr>
                        <a:t>Pay</a:t>
                      </a:r>
                      <a:endParaRPr lang="en-US" sz="1200" b="1"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b="1" dirty="0" smtClean="0">
                          <a:solidFill>
                            <a:schemeClr val="accent4"/>
                          </a:solidFill>
                          <a:effectLst/>
                          <a:latin typeface="Calibri" panose="020F0502020204030204" pitchFamily="34" charset="0"/>
                          <a:ea typeface="Calibri" panose="020F0502020204030204" pitchFamily="34" charset="0"/>
                        </a:rPr>
                        <a:t>Thursday:</a:t>
                      </a:r>
                    </a:p>
                    <a:p>
                      <a:pPr marL="0" marR="0" algn="ctr">
                        <a:spcBef>
                          <a:spcPts val="0"/>
                        </a:spcBef>
                        <a:spcAft>
                          <a:spcPts val="0"/>
                        </a:spcAft>
                      </a:pPr>
                      <a:r>
                        <a:rPr lang="en-US" sz="1200" dirty="0" smtClean="0">
                          <a:solidFill>
                            <a:srgbClr val="000000"/>
                          </a:solidFill>
                          <a:effectLst/>
                          <a:latin typeface="Calibri" panose="020F0502020204030204" pitchFamily="34" charset="0"/>
                          <a:ea typeface="Calibri" panose="020F0502020204030204" pitchFamily="34" charset="0"/>
                        </a:rPr>
                        <a:t>5/13/2021</a:t>
                      </a:r>
                      <a:r>
                        <a:rPr lang="en-US" sz="1200" dirty="0">
                          <a:solidFill>
                            <a:srgbClr val="000000"/>
                          </a:solidFill>
                          <a:effectLst/>
                          <a:latin typeface="Calibri" panose="020F0502020204030204" pitchFamily="34" charset="0"/>
                          <a:ea typeface="Calibri" panose="020F0502020204030204" pitchFamily="34" charset="0"/>
                        </a:rPr>
                        <a:t/>
                      </a:r>
                      <a:br>
                        <a:rPr lang="en-US" sz="1200" dirty="0">
                          <a:solidFill>
                            <a:srgbClr val="000000"/>
                          </a:solidFill>
                          <a:effectLst/>
                          <a:latin typeface="Calibri" panose="020F0502020204030204" pitchFamily="34" charset="0"/>
                          <a:ea typeface="Calibri" panose="020F0502020204030204" pitchFamily="34" charset="0"/>
                        </a:rPr>
                      </a:br>
                      <a:r>
                        <a:rPr lang="en-US" sz="1200" dirty="0" smtClean="0">
                          <a:solidFill>
                            <a:srgbClr val="000000"/>
                          </a:solidFill>
                          <a:effectLst/>
                          <a:latin typeface="Calibri" panose="020F0502020204030204" pitchFamily="34" charset="0"/>
                          <a:ea typeface="Calibri" panose="020F0502020204030204" pitchFamily="34" charset="0"/>
                        </a:rPr>
                        <a:t>10am – 11:30am</a:t>
                      </a:r>
                      <a:endParaRPr lang="en-US" sz="12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b="1" dirty="0" smtClean="0">
                          <a:solidFill>
                            <a:schemeClr val="accent4"/>
                          </a:solidFill>
                          <a:effectLst/>
                          <a:latin typeface="Calibri" panose="020F0502020204030204" pitchFamily="34" charset="0"/>
                          <a:ea typeface="Calibri" panose="020F0502020204030204" pitchFamily="34" charset="0"/>
                        </a:rPr>
                        <a:t>Thursday:</a:t>
                      </a:r>
                      <a:r>
                        <a:rPr lang="en-US" sz="1200" dirty="0">
                          <a:solidFill>
                            <a:srgbClr val="000000"/>
                          </a:solidFill>
                          <a:effectLst/>
                          <a:latin typeface="Calibri" panose="020F0502020204030204" pitchFamily="34" charset="0"/>
                          <a:ea typeface="Calibri" panose="020F0502020204030204" pitchFamily="34" charset="0"/>
                        </a:rPr>
                        <a:t/>
                      </a:r>
                      <a:br>
                        <a:rPr lang="en-US" sz="1200" dirty="0">
                          <a:solidFill>
                            <a:srgbClr val="000000"/>
                          </a:solidFill>
                          <a:effectLst/>
                          <a:latin typeface="Calibri" panose="020F0502020204030204" pitchFamily="34" charset="0"/>
                          <a:ea typeface="Calibri" panose="020F0502020204030204" pitchFamily="34" charset="0"/>
                        </a:rPr>
                      </a:br>
                      <a:r>
                        <a:rPr lang="en-US" sz="1200" dirty="0" smtClean="0">
                          <a:solidFill>
                            <a:srgbClr val="000000"/>
                          </a:solidFill>
                          <a:effectLst/>
                          <a:latin typeface="Calibri" panose="020F0502020204030204" pitchFamily="34" charset="0"/>
                          <a:ea typeface="Calibri" panose="020F0502020204030204" pitchFamily="34" charset="0"/>
                        </a:rPr>
                        <a:t>5/20/2021</a:t>
                      </a:r>
                      <a:r>
                        <a:rPr lang="en-US" sz="1200" dirty="0">
                          <a:solidFill>
                            <a:srgbClr val="000000"/>
                          </a:solidFill>
                          <a:effectLst/>
                          <a:latin typeface="Calibri" panose="020F0502020204030204" pitchFamily="34" charset="0"/>
                          <a:ea typeface="Calibri" panose="020F0502020204030204" pitchFamily="34" charset="0"/>
                        </a:rPr>
                        <a:t/>
                      </a:r>
                      <a:br>
                        <a:rPr lang="en-US" sz="1200" dirty="0">
                          <a:solidFill>
                            <a:srgbClr val="000000"/>
                          </a:solidFill>
                          <a:effectLst/>
                          <a:latin typeface="Calibri" panose="020F0502020204030204" pitchFamily="34" charset="0"/>
                          <a:ea typeface="Calibri" panose="020F0502020204030204" pitchFamily="34" charset="0"/>
                        </a:rPr>
                      </a:br>
                      <a:r>
                        <a:rPr lang="en-US" sz="1200" dirty="0" smtClean="0">
                          <a:solidFill>
                            <a:srgbClr val="000000"/>
                          </a:solidFill>
                          <a:effectLst/>
                          <a:latin typeface="Calibri" panose="020F0502020204030204" pitchFamily="34" charset="0"/>
                          <a:ea typeface="Calibri" panose="020F0502020204030204" pitchFamily="34" charset="0"/>
                        </a:rPr>
                        <a:t>1:30pm – 3:00pm</a:t>
                      </a:r>
                      <a:endParaRPr lang="en-US" sz="12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97372663"/>
                  </a:ext>
                </a:extLst>
              </a:tr>
              <a:tr h="764731">
                <a:tc>
                  <a:txBody>
                    <a:bodyPr/>
                    <a:lstStyle/>
                    <a:p>
                      <a:pPr marL="0" marR="0">
                        <a:spcBef>
                          <a:spcPts val="0"/>
                        </a:spcBef>
                        <a:spcAft>
                          <a:spcPts val="0"/>
                        </a:spcAft>
                      </a:pPr>
                      <a:r>
                        <a:rPr lang="en-US" sz="1200" b="1" dirty="0">
                          <a:solidFill>
                            <a:srgbClr val="000000"/>
                          </a:solidFill>
                          <a:effectLst/>
                          <a:latin typeface="Calibri" panose="020F0502020204030204" pitchFamily="34" charset="0"/>
                          <a:ea typeface="Calibri" panose="020F0502020204030204" pitchFamily="34" charset="0"/>
                        </a:rPr>
                        <a:t>Funding Entry + Budget Dist.</a:t>
                      </a:r>
                      <a:endParaRPr lang="en-US" sz="1200" b="1"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b="1" dirty="0" smtClean="0">
                          <a:solidFill>
                            <a:schemeClr val="accent4"/>
                          </a:solidFill>
                          <a:effectLst/>
                          <a:latin typeface="Calibri" panose="020F0502020204030204" pitchFamily="34" charset="0"/>
                          <a:ea typeface="Calibri" panose="020F0502020204030204" pitchFamily="34" charset="0"/>
                        </a:rPr>
                        <a:t>Monday:</a:t>
                      </a:r>
                    </a:p>
                    <a:p>
                      <a:pPr marL="0" marR="0" algn="ctr">
                        <a:spcBef>
                          <a:spcPts val="0"/>
                        </a:spcBef>
                        <a:spcAft>
                          <a:spcPts val="0"/>
                        </a:spcAft>
                      </a:pPr>
                      <a:r>
                        <a:rPr lang="en-US" sz="1200" dirty="0" smtClean="0">
                          <a:solidFill>
                            <a:srgbClr val="000000"/>
                          </a:solidFill>
                          <a:effectLst/>
                          <a:latin typeface="Calibri" panose="020F0502020204030204" pitchFamily="34" charset="0"/>
                          <a:ea typeface="Calibri" panose="020F0502020204030204" pitchFamily="34" charset="0"/>
                        </a:rPr>
                        <a:t>5/10/2021</a:t>
                      </a:r>
                    </a:p>
                    <a:p>
                      <a:pPr marL="0" marR="0" algn="ctr">
                        <a:spcBef>
                          <a:spcPts val="0"/>
                        </a:spcBef>
                        <a:spcAft>
                          <a:spcPts val="0"/>
                        </a:spcAft>
                      </a:pPr>
                      <a:r>
                        <a:rPr lang="en-US" sz="1200" dirty="0" smtClean="0">
                          <a:solidFill>
                            <a:srgbClr val="000000"/>
                          </a:solidFill>
                          <a:effectLst/>
                          <a:latin typeface="Calibri" panose="020F0502020204030204" pitchFamily="34" charset="0"/>
                          <a:ea typeface="Calibri" panose="020F0502020204030204" pitchFamily="34" charset="0"/>
                        </a:rPr>
                        <a:t>9am – 12pm</a:t>
                      </a:r>
                      <a:endParaRPr lang="en-US" sz="12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b="1" dirty="0" smtClean="0">
                          <a:solidFill>
                            <a:schemeClr val="accent4"/>
                          </a:solidFill>
                          <a:effectLst/>
                          <a:latin typeface="Calibri" panose="020F0502020204030204" pitchFamily="34" charset="0"/>
                          <a:ea typeface="Calibri" panose="020F0502020204030204" pitchFamily="34" charset="0"/>
                        </a:rPr>
                        <a:t>Monday:</a:t>
                      </a:r>
                    </a:p>
                    <a:p>
                      <a:pPr marL="0" marR="0" algn="ctr">
                        <a:spcBef>
                          <a:spcPts val="0"/>
                        </a:spcBef>
                        <a:spcAft>
                          <a:spcPts val="0"/>
                        </a:spcAft>
                      </a:pPr>
                      <a:r>
                        <a:rPr lang="en-US" sz="1200" dirty="0" smtClean="0">
                          <a:solidFill>
                            <a:srgbClr val="000000"/>
                          </a:solidFill>
                          <a:effectLst/>
                          <a:latin typeface="Calibri" panose="020F0502020204030204" pitchFamily="34" charset="0"/>
                          <a:ea typeface="Calibri" panose="020F0502020204030204" pitchFamily="34" charset="0"/>
                        </a:rPr>
                        <a:t>5/17/2021</a:t>
                      </a:r>
                    </a:p>
                    <a:p>
                      <a:pPr marL="0" marR="0" algn="ctr">
                        <a:spcBef>
                          <a:spcPts val="0"/>
                        </a:spcBef>
                        <a:spcAft>
                          <a:spcPts val="0"/>
                        </a:spcAft>
                      </a:pPr>
                      <a:r>
                        <a:rPr lang="en-US" sz="1200" dirty="0" smtClean="0">
                          <a:solidFill>
                            <a:srgbClr val="000000"/>
                          </a:solidFill>
                          <a:effectLst/>
                          <a:latin typeface="Calibri" panose="020F0502020204030204" pitchFamily="34" charset="0"/>
                          <a:ea typeface="Calibri" panose="020F0502020204030204" pitchFamily="34" charset="0"/>
                        </a:rPr>
                        <a:t>9am – 12pm</a:t>
                      </a:r>
                      <a:endParaRPr lang="en-US" sz="12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72179635"/>
                  </a:ext>
                </a:extLst>
              </a:tr>
              <a:tr h="764731">
                <a:tc>
                  <a:txBody>
                    <a:bodyPr/>
                    <a:lstStyle/>
                    <a:p>
                      <a:pPr marL="0" marR="0">
                        <a:spcBef>
                          <a:spcPts val="0"/>
                        </a:spcBef>
                        <a:spcAft>
                          <a:spcPts val="0"/>
                        </a:spcAft>
                      </a:pPr>
                      <a:r>
                        <a:rPr lang="en-US" sz="1200" b="1" dirty="0">
                          <a:solidFill>
                            <a:srgbClr val="000000"/>
                          </a:solidFill>
                          <a:effectLst/>
                          <a:latin typeface="Calibri" panose="020F0502020204030204" pitchFamily="34" charset="0"/>
                          <a:ea typeface="Calibri" panose="020F0502020204030204" pitchFamily="34" charset="0"/>
                        </a:rPr>
                        <a:t>Direct Retro</a:t>
                      </a:r>
                      <a:endParaRPr lang="en-US" sz="1200" b="1"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b="1" dirty="0" smtClean="0">
                          <a:solidFill>
                            <a:schemeClr val="accent4"/>
                          </a:solidFill>
                          <a:effectLst/>
                          <a:latin typeface="Calibri" panose="020F0502020204030204" pitchFamily="34" charset="0"/>
                          <a:ea typeface="Calibri" panose="020F0502020204030204" pitchFamily="34" charset="0"/>
                        </a:rPr>
                        <a:t>Wednesday:</a:t>
                      </a:r>
                      <a:r>
                        <a:rPr lang="en-US" sz="1200" dirty="0">
                          <a:solidFill>
                            <a:srgbClr val="000000"/>
                          </a:solidFill>
                          <a:effectLst/>
                          <a:latin typeface="Calibri" panose="020F0502020204030204" pitchFamily="34" charset="0"/>
                          <a:ea typeface="Calibri" panose="020F0502020204030204" pitchFamily="34" charset="0"/>
                        </a:rPr>
                        <a:t/>
                      </a:r>
                      <a:br>
                        <a:rPr lang="en-US" sz="1200" dirty="0">
                          <a:solidFill>
                            <a:srgbClr val="000000"/>
                          </a:solidFill>
                          <a:effectLst/>
                          <a:latin typeface="Calibri" panose="020F0502020204030204" pitchFamily="34" charset="0"/>
                          <a:ea typeface="Calibri" panose="020F0502020204030204" pitchFamily="34" charset="0"/>
                        </a:rPr>
                      </a:br>
                      <a:r>
                        <a:rPr lang="en-US" sz="1200" dirty="0" smtClean="0">
                          <a:solidFill>
                            <a:srgbClr val="000000"/>
                          </a:solidFill>
                          <a:effectLst/>
                          <a:latin typeface="Calibri" panose="020F0502020204030204" pitchFamily="34" charset="0"/>
                          <a:ea typeface="Calibri" panose="020F0502020204030204" pitchFamily="34" charset="0"/>
                        </a:rPr>
                        <a:t>5/12/2021</a:t>
                      </a:r>
                      <a:r>
                        <a:rPr lang="en-US" sz="1200" dirty="0">
                          <a:solidFill>
                            <a:srgbClr val="000000"/>
                          </a:solidFill>
                          <a:effectLst/>
                          <a:latin typeface="Calibri" panose="020F0502020204030204" pitchFamily="34" charset="0"/>
                          <a:ea typeface="Calibri" panose="020F0502020204030204" pitchFamily="34" charset="0"/>
                        </a:rPr>
                        <a:t/>
                      </a:r>
                      <a:br>
                        <a:rPr lang="en-US" sz="1200" dirty="0">
                          <a:solidFill>
                            <a:srgbClr val="000000"/>
                          </a:solidFill>
                          <a:effectLst/>
                          <a:latin typeface="Calibri" panose="020F0502020204030204" pitchFamily="34" charset="0"/>
                          <a:ea typeface="Calibri" panose="020F0502020204030204" pitchFamily="34" charset="0"/>
                        </a:rPr>
                      </a:br>
                      <a:r>
                        <a:rPr lang="en-US" sz="1200" dirty="0" smtClean="0">
                          <a:solidFill>
                            <a:srgbClr val="000000"/>
                          </a:solidFill>
                          <a:effectLst/>
                          <a:latin typeface="Calibri" panose="020F0502020204030204" pitchFamily="34" charset="0"/>
                          <a:ea typeface="Calibri" panose="020F0502020204030204" pitchFamily="34" charset="0"/>
                        </a:rPr>
                        <a:t>9am – 11:30am</a:t>
                      </a:r>
                      <a:endParaRPr lang="en-US" sz="12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b="1" dirty="0">
                          <a:solidFill>
                            <a:schemeClr val="accent4"/>
                          </a:solidFill>
                          <a:effectLst/>
                          <a:latin typeface="Calibri" panose="020F0502020204030204" pitchFamily="34" charset="0"/>
                          <a:ea typeface="Calibri" panose="020F0502020204030204" pitchFamily="34" charset="0"/>
                        </a:rPr>
                        <a:t>Wednesday:</a:t>
                      </a:r>
                      <a:r>
                        <a:rPr lang="en-US" sz="1200" dirty="0">
                          <a:solidFill>
                            <a:srgbClr val="000000"/>
                          </a:solidFill>
                          <a:effectLst/>
                          <a:latin typeface="Calibri" panose="020F0502020204030204" pitchFamily="34" charset="0"/>
                          <a:ea typeface="Calibri" panose="020F0502020204030204" pitchFamily="34" charset="0"/>
                        </a:rPr>
                        <a:t/>
                      </a:r>
                      <a:br>
                        <a:rPr lang="en-US" sz="1200" dirty="0">
                          <a:solidFill>
                            <a:srgbClr val="000000"/>
                          </a:solidFill>
                          <a:effectLst/>
                          <a:latin typeface="Calibri" panose="020F0502020204030204" pitchFamily="34" charset="0"/>
                          <a:ea typeface="Calibri" panose="020F0502020204030204" pitchFamily="34" charset="0"/>
                        </a:rPr>
                      </a:br>
                      <a:r>
                        <a:rPr lang="en-US" sz="1200" dirty="0">
                          <a:solidFill>
                            <a:srgbClr val="000000"/>
                          </a:solidFill>
                          <a:effectLst/>
                          <a:latin typeface="Calibri" panose="020F0502020204030204" pitchFamily="34" charset="0"/>
                          <a:ea typeface="Calibri" panose="020F0502020204030204" pitchFamily="34" charset="0"/>
                        </a:rPr>
                        <a:t>5/19/2021</a:t>
                      </a:r>
                      <a:br>
                        <a:rPr lang="en-US" sz="1200" dirty="0">
                          <a:solidFill>
                            <a:srgbClr val="000000"/>
                          </a:solidFill>
                          <a:effectLst/>
                          <a:latin typeface="Calibri" panose="020F0502020204030204" pitchFamily="34" charset="0"/>
                          <a:ea typeface="Calibri" panose="020F0502020204030204" pitchFamily="34" charset="0"/>
                        </a:rPr>
                      </a:br>
                      <a:r>
                        <a:rPr lang="en-US" sz="1200" dirty="0" smtClean="0">
                          <a:solidFill>
                            <a:srgbClr val="000000"/>
                          </a:solidFill>
                          <a:effectLst/>
                          <a:latin typeface="Calibri" panose="020F0502020204030204" pitchFamily="34" charset="0"/>
                          <a:ea typeface="Calibri" panose="020F0502020204030204" pitchFamily="34" charset="0"/>
                        </a:rPr>
                        <a:t>1pm – 3:30pm</a:t>
                      </a:r>
                      <a:endParaRPr lang="en-US" sz="12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62191890"/>
                  </a:ext>
                </a:extLst>
              </a:tr>
            </a:tbl>
          </a:graphicData>
        </a:graphic>
      </p:graphicFrame>
    </p:spTree>
    <p:custDataLst>
      <p:tags r:id="rId1"/>
    </p:custDataLst>
    <p:extLst>
      <p:ext uri="{BB962C8B-B14F-4D97-AF65-F5344CB8AC3E}">
        <p14:creationId xmlns:p14="http://schemas.microsoft.com/office/powerpoint/2010/main" val="6642173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Agenda</a:t>
            </a:r>
            <a:endParaRPr lang="en-US" sz="4000" b="1" dirty="0"/>
          </a:p>
        </p:txBody>
      </p:sp>
      <p:sp>
        <p:nvSpPr>
          <p:cNvPr id="3" name="Content Placeholder 2"/>
          <p:cNvSpPr>
            <a:spLocks noGrp="1"/>
          </p:cNvSpPr>
          <p:nvPr>
            <p:ph idx="1"/>
          </p:nvPr>
        </p:nvSpPr>
        <p:spPr>
          <a:xfrm>
            <a:off x="229086" y="945395"/>
            <a:ext cx="8685832" cy="5133282"/>
          </a:xfrm>
        </p:spPr>
        <p:txBody>
          <a:bodyPr/>
          <a:lstStyle/>
          <a:p>
            <a:endParaRPr lang="en-US" dirty="0" smtClean="0"/>
          </a:p>
          <a:p>
            <a:endParaRPr lang="en-US" dirty="0"/>
          </a:p>
        </p:txBody>
      </p:sp>
      <p:sp>
        <p:nvSpPr>
          <p:cNvPr id="12" name="TextBox 11"/>
          <p:cNvSpPr txBox="1"/>
          <p:nvPr/>
        </p:nvSpPr>
        <p:spPr>
          <a:xfrm>
            <a:off x="378621" y="1457620"/>
            <a:ext cx="8386762" cy="2554545"/>
          </a:xfrm>
          <a:prstGeom prst="rect">
            <a:avLst/>
          </a:prstGeom>
          <a:noFill/>
        </p:spPr>
        <p:txBody>
          <a:bodyPr wrap="square" rtlCol="0">
            <a:spAutoFit/>
          </a:bodyPr>
          <a:lstStyle/>
          <a:p>
            <a:pPr marL="457200" indent="-457200">
              <a:buFont typeface="Wingdings" panose="05000000000000000000" pitchFamily="2" charset="2"/>
              <a:buChar char="Ø"/>
            </a:pPr>
            <a:endParaRPr lang="en-US" sz="3200" b="1" dirty="0" smtClean="0">
              <a:solidFill>
                <a:schemeClr val="tx2"/>
              </a:solidFill>
            </a:endParaRPr>
          </a:p>
          <a:p>
            <a:pPr marL="457200" indent="-457200">
              <a:buFont typeface="Wingdings" panose="05000000000000000000" pitchFamily="2" charset="2"/>
              <a:buChar char="Ø"/>
            </a:pPr>
            <a:r>
              <a:rPr lang="en-US" sz="3200" b="1" dirty="0" smtClean="0">
                <a:solidFill>
                  <a:schemeClr val="tx2"/>
                </a:solidFill>
              </a:rPr>
              <a:t>Fiscal Year Close Reminders</a:t>
            </a:r>
          </a:p>
          <a:p>
            <a:pPr marL="457200" indent="-457200">
              <a:buFont typeface="Wingdings" panose="05000000000000000000" pitchFamily="2" charset="2"/>
              <a:buChar char="Ø"/>
            </a:pPr>
            <a:r>
              <a:rPr lang="en-US" sz="3200" b="1" dirty="0" smtClean="0">
                <a:solidFill>
                  <a:schemeClr val="tx2"/>
                </a:solidFill>
              </a:rPr>
              <a:t>New Dashboard Report</a:t>
            </a:r>
          </a:p>
          <a:p>
            <a:pPr marL="457200" indent="-457200">
              <a:buFont typeface="Wingdings" panose="05000000000000000000" pitchFamily="2" charset="2"/>
              <a:buChar char="Ø"/>
            </a:pPr>
            <a:r>
              <a:rPr lang="en-US" sz="3200" b="1" dirty="0" smtClean="0">
                <a:solidFill>
                  <a:schemeClr val="tx2"/>
                </a:solidFill>
              </a:rPr>
              <a:t>SWB for Grad Students</a:t>
            </a:r>
          </a:p>
          <a:p>
            <a:pPr marL="457200" indent="-457200">
              <a:buFont typeface="Wingdings" panose="05000000000000000000" pitchFamily="2" charset="2"/>
              <a:buChar char="Ø"/>
            </a:pPr>
            <a:endParaRPr lang="en-US" sz="3200" b="1" dirty="0">
              <a:solidFill>
                <a:schemeClr val="tx2"/>
              </a:solidFill>
            </a:endParaRPr>
          </a:p>
        </p:txBody>
      </p:sp>
      <p:pic>
        <p:nvPicPr>
          <p:cNvPr id="13" name="Picture 12" descr="Do You Have an Agend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43750" y="4586776"/>
            <a:ext cx="1621633" cy="1539468"/>
          </a:xfrm>
          <a:prstGeom prst="rect">
            <a:avLst/>
          </a:prstGeom>
        </p:spPr>
      </p:pic>
    </p:spTree>
    <p:custDataLst>
      <p:tags r:id="rId1"/>
    </p:custDataLst>
    <p:extLst>
      <p:ext uri="{BB962C8B-B14F-4D97-AF65-F5344CB8AC3E}">
        <p14:creationId xmlns:p14="http://schemas.microsoft.com/office/powerpoint/2010/main" val="25147211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en-US" dirty="0"/>
              <a:t>Applying Work Study Retroactively</a:t>
            </a:r>
          </a:p>
        </p:txBody>
      </p:sp>
      <p:sp>
        <p:nvSpPr>
          <p:cNvPr id="5" name="Content Placeholder 1"/>
          <p:cNvSpPr>
            <a:spLocks noGrp="1"/>
          </p:cNvSpPr>
          <p:nvPr>
            <p:ph idx="1"/>
          </p:nvPr>
        </p:nvSpPr>
        <p:spPr/>
        <p:txBody>
          <a:bodyPr>
            <a:normAutofit fontScale="92500" lnSpcReduction="10000"/>
          </a:bodyPr>
          <a:lstStyle/>
          <a:p>
            <a:pPr marL="114300" indent="0">
              <a:lnSpc>
                <a:spcPts val="2500"/>
              </a:lnSpc>
              <a:spcBef>
                <a:spcPts val="1200"/>
              </a:spcBef>
              <a:buNone/>
            </a:pPr>
            <a:r>
              <a:rPr lang="en-US" sz="2200" b="1" dirty="0" smtClean="0"/>
              <a:t>Scenario:</a:t>
            </a:r>
            <a:endParaRPr lang="en-US" sz="2200" b="1" dirty="0"/>
          </a:p>
          <a:p>
            <a:pPr marL="457200" lvl="1">
              <a:lnSpc>
                <a:spcPct val="120000"/>
              </a:lnSpc>
              <a:spcBef>
                <a:spcPts val="1200"/>
              </a:spcBef>
            </a:pPr>
            <a:r>
              <a:rPr lang="en-US" sz="2000" dirty="0" smtClean="0"/>
              <a:t>Student started working in a department on 2/1/2021. </a:t>
            </a:r>
            <a:endParaRPr lang="en-US" sz="2000" dirty="0"/>
          </a:p>
          <a:p>
            <a:pPr marL="457200" lvl="1">
              <a:lnSpc>
                <a:spcPct val="120000"/>
              </a:lnSpc>
              <a:spcBef>
                <a:spcPts val="1200"/>
              </a:spcBef>
            </a:pPr>
            <a:r>
              <a:rPr lang="en-US" sz="2000" dirty="0" smtClean="0"/>
              <a:t>On 4/30/2021 the student informed you they were using Federal work study.</a:t>
            </a:r>
            <a:endParaRPr lang="en-US" sz="2000" dirty="0"/>
          </a:p>
          <a:p>
            <a:pPr marL="457200" lvl="1">
              <a:lnSpc>
                <a:spcPct val="120000"/>
              </a:lnSpc>
              <a:spcBef>
                <a:spcPts val="1200"/>
              </a:spcBef>
            </a:pPr>
            <a:r>
              <a:rPr lang="en-US" sz="2000" dirty="0" smtClean="0"/>
              <a:t>Department adds Position Pool ID in PayPath with a </a:t>
            </a:r>
            <a:r>
              <a:rPr lang="en-US" sz="2000" u="sng" dirty="0" smtClean="0"/>
              <a:t>retroactive Effective Date of 2/1/2021.</a:t>
            </a:r>
          </a:p>
          <a:p>
            <a:pPr marL="457200" lvl="1">
              <a:lnSpc>
                <a:spcPct val="120000"/>
              </a:lnSpc>
              <a:spcBef>
                <a:spcPts val="1200"/>
              </a:spcBef>
            </a:pPr>
            <a:r>
              <a:rPr lang="en-US" sz="2000" dirty="0" smtClean="0"/>
              <a:t>Once the PayPath transaction is approved. Department can process Direct </a:t>
            </a:r>
            <a:r>
              <a:rPr lang="en-US" sz="2000" dirty="0" err="1" smtClean="0"/>
              <a:t>Retros</a:t>
            </a:r>
            <a:r>
              <a:rPr lang="en-US" sz="2000" dirty="0" smtClean="0"/>
              <a:t> for all prior pay checks so the work study split can be applied.</a:t>
            </a:r>
          </a:p>
          <a:p>
            <a:pPr marL="1028700" lvl="2" indent="-342900">
              <a:lnSpc>
                <a:spcPct val="120000"/>
              </a:lnSpc>
              <a:spcBef>
                <a:spcPts val="1200"/>
              </a:spcBef>
              <a:buFont typeface="Calibri" panose="020F0502020204030204" pitchFamily="34" charset="0"/>
              <a:buChar char="–"/>
            </a:pPr>
            <a:r>
              <a:rPr lang="en-US" sz="1900" dirty="0" smtClean="0"/>
              <a:t>Only process one paycheck at time, per directive from Work Study.</a:t>
            </a:r>
          </a:p>
          <a:p>
            <a:pPr marL="1028700" lvl="2" indent="-342900">
              <a:lnSpc>
                <a:spcPct val="120000"/>
              </a:lnSpc>
              <a:spcBef>
                <a:spcPts val="1200"/>
              </a:spcBef>
              <a:buFont typeface="Calibri" panose="020F0502020204030204" pitchFamily="34" charset="0"/>
              <a:buChar char="–"/>
            </a:pPr>
            <a:r>
              <a:rPr lang="en-US" sz="1900" dirty="0" smtClean="0"/>
              <a:t>Select the option of </a:t>
            </a:r>
            <a:r>
              <a:rPr lang="en-US" sz="1900" b="1" dirty="0" smtClean="0"/>
              <a:t>Apply Work Study </a:t>
            </a:r>
            <a:r>
              <a:rPr lang="en-US" sz="1900" dirty="0" smtClean="0"/>
              <a:t>in the New Data field to the Department account. </a:t>
            </a:r>
          </a:p>
          <a:p>
            <a:pPr marL="1028700" lvl="2" indent="-342900">
              <a:lnSpc>
                <a:spcPct val="120000"/>
              </a:lnSpc>
              <a:spcBef>
                <a:spcPts val="1200"/>
              </a:spcBef>
              <a:buFont typeface="Calibri" panose="020F0502020204030204" pitchFamily="34" charset="0"/>
              <a:buChar char="–"/>
            </a:pPr>
            <a:r>
              <a:rPr lang="en-US" sz="1900" dirty="0" smtClean="0"/>
              <a:t>Never (EVER) enter the Work Study account in Direct Retro.</a:t>
            </a:r>
          </a:p>
        </p:txBody>
      </p:sp>
    </p:spTree>
    <p:custDataLst>
      <p:tags r:id="rId1"/>
    </p:custDataLst>
    <p:extLst>
      <p:ext uri="{BB962C8B-B14F-4D97-AF65-F5344CB8AC3E}">
        <p14:creationId xmlns:p14="http://schemas.microsoft.com/office/powerpoint/2010/main" val="36469748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en-US" dirty="0"/>
              <a:t>Updating of Position Pool ID </a:t>
            </a:r>
          </a:p>
        </p:txBody>
      </p:sp>
      <p:pic>
        <p:nvPicPr>
          <p:cNvPr id="3" name="Picture 2"/>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Lst>
          </a:blip>
          <a:stretch>
            <a:fillRect/>
          </a:stretch>
        </p:blipFill>
        <p:spPr>
          <a:xfrm>
            <a:off x="452045" y="1705762"/>
            <a:ext cx="2935130" cy="4697970"/>
          </a:xfrm>
          <a:prstGeom prst="rect">
            <a:avLst/>
          </a:prstGeom>
          <a:ln>
            <a:solidFill>
              <a:schemeClr val="tx1">
                <a:lumMod val="75000"/>
                <a:lumOff val="25000"/>
              </a:schemeClr>
            </a:solidFill>
          </a:ln>
        </p:spPr>
      </p:pic>
      <p:sp>
        <p:nvSpPr>
          <p:cNvPr id="4" name="TextBox 3"/>
          <p:cNvSpPr txBox="1"/>
          <p:nvPr/>
        </p:nvSpPr>
        <p:spPr>
          <a:xfrm>
            <a:off x="569610" y="1331859"/>
            <a:ext cx="2310063" cy="369332"/>
          </a:xfrm>
          <a:prstGeom prst="rect">
            <a:avLst/>
          </a:prstGeom>
          <a:noFill/>
        </p:spPr>
        <p:txBody>
          <a:bodyPr wrap="square" rtlCol="0">
            <a:spAutoFit/>
          </a:bodyPr>
          <a:lstStyle/>
          <a:p>
            <a:pPr algn="ctr"/>
            <a:r>
              <a:rPr lang="en-US" dirty="0" smtClean="0">
                <a:effectLst>
                  <a:outerShdw blurRad="38100" dist="38100" dir="2700000" algn="tl">
                    <a:srgbClr val="000000">
                      <a:alpha val="43137"/>
                    </a:srgbClr>
                  </a:outerShdw>
                </a:effectLst>
              </a:rPr>
              <a:t>Before</a:t>
            </a:r>
            <a:endParaRPr lang="en-US" dirty="0">
              <a:effectLst>
                <a:outerShdw blurRad="38100" dist="38100" dir="2700000" algn="tl">
                  <a:srgbClr val="000000">
                    <a:alpha val="43137"/>
                  </a:srgbClr>
                </a:outerShdw>
              </a:effectLst>
            </a:endParaRPr>
          </a:p>
        </p:txBody>
      </p:sp>
      <p:pic>
        <p:nvPicPr>
          <p:cNvPr id="5" name="Picture 4"/>
          <p:cNvPicPr>
            <a:picLocks noChangeAspect="1"/>
          </p:cNvPicPr>
          <p:nvPr/>
        </p:nvPicPr>
        <p:blipFill>
          <a:blip r:embed="rId6">
            <a:extLst>
              <a:ext uri="{BEBA8EAE-BF5A-486C-A8C5-ECC9F3942E4B}">
                <a14:imgProps xmlns:a14="http://schemas.microsoft.com/office/drawing/2010/main">
                  <a14:imgLayer r:embed="rId7">
                    <a14:imgEffect>
                      <a14:sharpenSoften amount="25000"/>
                    </a14:imgEffect>
                  </a14:imgLayer>
                </a14:imgProps>
              </a:ext>
            </a:extLst>
          </a:blip>
          <a:stretch>
            <a:fillRect/>
          </a:stretch>
        </p:blipFill>
        <p:spPr>
          <a:xfrm>
            <a:off x="4919074" y="1689100"/>
            <a:ext cx="3104269" cy="4714632"/>
          </a:xfrm>
          <a:prstGeom prst="rect">
            <a:avLst/>
          </a:prstGeom>
          <a:ln>
            <a:solidFill>
              <a:schemeClr val="tx1">
                <a:lumMod val="75000"/>
                <a:lumOff val="25000"/>
              </a:schemeClr>
            </a:solidFill>
          </a:ln>
        </p:spPr>
      </p:pic>
      <p:sp>
        <p:nvSpPr>
          <p:cNvPr id="8" name="TextBox 7"/>
          <p:cNvSpPr txBox="1"/>
          <p:nvPr/>
        </p:nvSpPr>
        <p:spPr>
          <a:xfrm>
            <a:off x="5316176" y="1319768"/>
            <a:ext cx="2310063" cy="369332"/>
          </a:xfrm>
          <a:prstGeom prst="rect">
            <a:avLst/>
          </a:prstGeom>
          <a:noFill/>
        </p:spPr>
        <p:txBody>
          <a:bodyPr wrap="square" rtlCol="0">
            <a:spAutoFit/>
          </a:bodyPr>
          <a:lstStyle/>
          <a:p>
            <a:pPr algn="ctr"/>
            <a:r>
              <a:rPr lang="en-US" dirty="0" smtClean="0">
                <a:effectLst>
                  <a:outerShdw blurRad="38100" dist="38100" dir="2700000" algn="tl">
                    <a:srgbClr val="000000">
                      <a:alpha val="43137"/>
                    </a:srgbClr>
                  </a:outerShdw>
                </a:effectLst>
              </a:rPr>
              <a:t>After</a:t>
            </a:r>
            <a:endParaRPr lang="en-US" dirty="0">
              <a:effectLst>
                <a:outerShdw blurRad="38100" dist="38100" dir="2700000" algn="tl">
                  <a:srgbClr val="000000">
                    <a:alpha val="43137"/>
                  </a:srgbClr>
                </a:outerShdw>
              </a:effectLst>
            </a:endParaRPr>
          </a:p>
        </p:txBody>
      </p:sp>
      <p:sp>
        <p:nvSpPr>
          <p:cNvPr id="9" name="TextBox 8"/>
          <p:cNvSpPr txBox="1"/>
          <p:nvPr/>
        </p:nvSpPr>
        <p:spPr>
          <a:xfrm>
            <a:off x="2566022" y="1073546"/>
            <a:ext cx="3063805" cy="307777"/>
          </a:xfrm>
          <a:prstGeom prst="rect">
            <a:avLst/>
          </a:prstGeom>
          <a:noFill/>
        </p:spPr>
        <p:txBody>
          <a:bodyPr wrap="square" rtlCol="0">
            <a:spAutoFit/>
          </a:bodyPr>
          <a:lstStyle/>
          <a:p>
            <a:pPr algn="ctr"/>
            <a:r>
              <a:rPr lang="en-US" sz="1400" dirty="0" smtClean="0"/>
              <a:t>PayPath Position Data tab</a:t>
            </a:r>
            <a:endParaRPr lang="en-US" sz="1400" dirty="0"/>
          </a:p>
        </p:txBody>
      </p:sp>
    </p:spTree>
    <p:custDataLst>
      <p:tags r:id="rId1"/>
    </p:custDataLst>
    <p:extLst>
      <p:ext uri="{BB962C8B-B14F-4D97-AF65-F5344CB8AC3E}">
        <p14:creationId xmlns:p14="http://schemas.microsoft.com/office/powerpoint/2010/main" val="1062241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DESIGN_ID_DFA STANDARD SCREEN PPT TEMPLATE" val="vTwjRuw1"/>
  <p:tag name="ARTICULATE_PROJECT_OPEN" val="0"/>
  <p:tag name="ARTICULATE_SLIDE_COUNT" val="15"/>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FA Standard Screen PPT Template">
  <a:themeElements>
    <a:clrScheme name="UCI">
      <a:dk1>
        <a:sysClr val="windowText" lastClr="000000"/>
      </a:dk1>
      <a:lt1>
        <a:sysClr val="window" lastClr="FFFFFF"/>
      </a:lt1>
      <a:dk2>
        <a:srgbClr val="1F497D"/>
      </a:dk2>
      <a:lt2>
        <a:srgbClr val="EEECE1"/>
      </a:lt2>
      <a:accent1>
        <a:srgbClr val="6AA2B8"/>
      </a:accent1>
      <a:accent2>
        <a:srgbClr val="FFD200"/>
      </a:accent2>
      <a:accent3>
        <a:srgbClr val="1B3D6D"/>
      </a:accent3>
      <a:accent4>
        <a:srgbClr val="0064A4"/>
      </a:accent4>
      <a:accent5>
        <a:srgbClr val="6AA2B8"/>
      </a:accent5>
      <a:accent6>
        <a:srgbClr val="F78D2D"/>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0-dfa-standard-screen-template" id="{085FA25C-E160-4F41-82D5-15C5F5196075}" vid="{04E02BA0-7A10-44B0-A17E-F486C255F51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6739</TotalTime>
  <Words>1230</Words>
  <Application>Microsoft Office PowerPoint</Application>
  <PresentationFormat>On-screen Show (4:3)</PresentationFormat>
  <Paragraphs>150</Paragraphs>
  <Slides>15</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Wingdings</vt:lpstr>
      <vt:lpstr>DFA Standard Screen PPT Template</vt:lpstr>
      <vt:lpstr>Training Tips &amp; Lessons Learned May 4, 2021 </vt:lpstr>
      <vt:lpstr>Quick Announcements I</vt:lpstr>
      <vt:lpstr>Quick Announcements II</vt:lpstr>
      <vt:lpstr>Retro Deadline</vt:lpstr>
      <vt:lpstr>Quick Announcements III</vt:lpstr>
      <vt:lpstr>Quick Announcements V</vt:lpstr>
      <vt:lpstr>Agenda</vt:lpstr>
      <vt:lpstr>Applying Work Study Retroactively</vt:lpstr>
      <vt:lpstr>Updating of Position Pool ID </vt:lpstr>
      <vt:lpstr>Add/Remove Work Study Values</vt:lpstr>
      <vt:lpstr>Applying Work Study on Direct Retro</vt:lpstr>
      <vt:lpstr>Funding End Dates</vt:lpstr>
      <vt:lpstr>New Dashboard Report</vt:lpstr>
      <vt:lpstr>SWB For Graduate Students</vt:lpstr>
      <vt:lpstr>PowerPoint Presentation</vt:lpstr>
    </vt:vector>
  </TitlesOfParts>
  <Company>UC Irvine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POC Update April 7, 2021</dc:title>
  <dc:creator>Deborah Kistler</dc:creator>
  <cp:lastModifiedBy>Deborah Kistler</cp:lastModifiedBy>
  <cp:revision>100</cp:revision>
  <dcterms:created xsi:type="dcterms:W3CDTF">2021-04-02T22:48:41Z</dcterms:created>
  <dcterms:modified xsi:type="dcterms:W3CDTF">2021-08-04T19:52:19Z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16B95B8C-5F8C-4AE1-A9D2-B97EF1CF3CB2</vt:lpwstr>
  </property>
  <property fmtid="{D5CDD505-2E9C-101B-9397-08002B2CF9AE}" pid="3" name="ArticulatePath">
    <vt:lpwstr>POC meeting 4_7_21 (002)</vt:lpwstr>
  </property>
</Properties>
</file>