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32"/>
  </p:notesMasterIdLst>
  <p:sldIdLst>
    <p:sldId id="258" r:id="rId3"/>
    <p:sldId id="257" r:id="rId4"/>
    <p:sldId id="259" r:id="rId5"/>
    <p:sldId id="305" r:id="rId6"/>
    <p:sldId id="261"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01" r:id="rId27"/>
    <p:sldId id="302" r:id="rId28"/>
    <p:sldId id="303" r:id="rId29"/>
    <p:sldId id="304" r:id="rId30"/>
    <p:sldId id="262" r:id="rId31"/>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84" autoAdjust="0"/>
    <p:restoredTop sz="94660"/>
  </p:normalViewPr>
  <p:slideViewPr>
    <p:cSldViewPr snapToGrid="0">
      <p:cViewPr varScale="1">
        <p:scale>
          <a:sx n="70" d="100"/>
          <a:sy n="70" d="100"/>
        </p:scale>
        <p:origin x="23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BA9D04-D1CE-46BB-872E-426C4AFDE3CF}" type="datetimeFigureOut">
              <a:rPr lang="en-US" smtClean="0"/>
              <a:t>6/15/2021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F50F8B-E189-49B9-8CDD-816BBC42C231}" type="slidenum">
              <a:rPr lang="en-US" smtClean="0"/>
              <a:t>‹#›</a:t>
            </a:fld>
            <a:endParaRPr lang="en-US"/>
          </a:p>
        </p:txBody>
      </p:sp>
    </p:spTree>
    <p:extLst>
      <p:ext uri="{BB962C8B-B14F-4D97-AF65-F5344CB8AC3E}">
        <p14:creationId xmlns:p14="http://schemas.microsoft.com/office/powerpoint/2010/main" val="254007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9C00C-9FC0-4AA1-8734-B51B28651F36}"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6/15/2021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3E4ADB-E8B5-425D-AFA9-B9B35AF0FB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2703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9C00C-9FC0-4AA1-8734-B51B28651F36}"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6/15/2021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3E4ADB-E8B5-425D-AFA9-B9B35AF0FB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576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9C00C-9FC0-4AA1-8734-B51B28651F36}"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6/15/2021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3E4ADB-E8B5-425D-AFA9-B9B35AF0FB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0628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9C00C-9FC0-4AA1-8734-B51B28651F36}"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6/15/2021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3E4ADB-E8B5-425D-AFA9-B9B35AF0FB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3466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9C00C-9FC0-4AA1-8734-B51B28651F36}"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6/15/2021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3E4ADB-E8B5-425D-AFA9-B9B35AF0FB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6586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04261"/>
            <a:ext cx="9144000" cy="4776261"/>
          </a:xfrm>
          <a:prstGeom prst="rect">
            <a:avLst/>
          </a:prstGeom>
        </p:spPr>
      </p:pic>
      <p:sp>
        <p:nvSpPr>
          <p:cNvPr id="7" name="Rectangle 6"/>
          <p:cNvSpPr/>
          <p:nvPr userDrawn="1"/>
        </p:nvSpPr>
        <p:spPr>
          <a:xfrm>
            <a:off x="0" y="4572000"/>
            <a:ext cx="9144000" cy="22860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0"/>
          <p:cNvSpPr>
            <a:spLocks noGrp="1"/>
          </p:cNvSpPr>
          <p:nvPr>
            <p:ph type="title"/>
          </p:nvPr>
        </p:nvSpPr>
        <p:spPr>
          <a:xfrm>
            <a:off x="0" y="4895248"/>
            <a:ext cx="9144000" cy="1325563"/>
          </a:xfrm>
        </p:spPr>
        <p:txBody>
          <a:bodyPr>
            <a:normAutofit/>
          </a:bodyPr>
          <a:lstStyle>
            <a:lvl1pPr algn="ctr">
              <a:defRPr sz="3600">
                <a:solidFill>
                  <a:schemeClr val="bg1"/>
                </a:solidFill>
              </a:defRPr>
            </a:lvl1pPr>
          </a:lstStyle>
          <a:p>
            <a:r>
              <a:rPr lang="en-US" smtClean="0"/>
              <a:t>Click to edit Master title style</a:t>
            </a:r>
            <a:endParaRPr lang="en-US" dirty="0"/>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2027" y="6431144"/>
            <a:ext cx="6779951" cy="216529"/>
          </a:xfrm>
          <a:prstGeom prst="rect">
            <a:avLst/>
          </a:prstGeom>
        </p:spPr>
      </p:pic>
    </p:spTree>
    <p:custDataLst>
      <p:tags r:id="rId1"/>
    </p:custDataLst>
    <p:extLst>
      <p:ext uri="{BB962C8B-B14F-4D97-AF65-F5344CB8AC3E}">
        <p14:creationId xmlns:p14="http://schemas.microsoft.com/office/powerpoint/2010/main" val="33138557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49322" y="1041400"/>
            <a:ext cx="8627723" cy="2387600"/>
          </a:xfrm>
          <a:prstGeom prst="rect">
            <a:avLst/>
          </a:prstGeom>
        </p:spPr>
        <p:txBody>
          <a:bodyPr anchor="b">
            <a:normAutofit/>
          </a:bodyPr>
          <a:lstStyle>
            <a:lvl1pPr algn="l">
              <a:defRPr sz="40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Title Slide</a:t>
            </a:r>
          </a:p>
        </p:txBody>
      </p:sp>
      <p:sp>
        <p:nvSpPr>
          <p:cNvPr id="3" name="Subtitle 2"/>
          <p:cNvSpPr>
            <a:spLocks noGrp="1"/>
          </p:cNvSpPr>
          <p:nvPr>
            <p:ph type="subTitle" idx="1" hasCustomPrompt="1"/>
          </p:nvPr>
        </p:nvSpPr>
        <p:spPr>
          <a:xfrm>
            <a:off x="372437" y="3642519"/>
            <a:ext cx="6858000" cy="1655762"/>
          </a:xfrm>
        </p:spPr>
        <p:txBody>
          <a:bodyPr>
            <a:normAutofit/>
          </a:bodyPr>
          <a:lstStyle>
            <a:lvl1pPr marL="0" indent="0" algn="l">
              <a:buNone/>
              <a:defRPr sz="15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Include Name, Title, Department and Date if Desired</a:t>
            </a:r>
          </a:p>
        </p:txBody>
      </p:sp>
      <p:grpSp>
        <p:nvGrpSpPr>
          <p:cNvPr id="6" name="Group 5"/>
          <p:cNvGrpSpPr/>
          <p:nvPr userDrawn="1"/>
        </p:nvGrpSpPr>
        <p:grpSpPr>
          <a:xfrm>
            <a:off x="96077" y="5088835"/>
            <a:ext cx="3470085" cy="1623368"/>
            <a:chOff x="279175" y="5154627"/>
            <a:chExt cx="4817611" cy="1708651"/>
          </a:xfrm>
        </p:grpSpPr>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l="19945"/>
            <a:stretch/>
          </p:blipFill>
          <p:spPr>
            <a:xfrm>
              <a:off x="1722792" y="5878610"/>
              <a:ext cx="3373994" cy="291615"/>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9175" y="5154627"/>
              <a:ext cx="1708651" cy="1708651"/>
            </a:xfrm>
            <a:prstGeom prst="rect">
              <a:avLst/>
            </a:prstGeom>
          </p:spPr>
        </p:pic>
      </p:grpSp>
    </p:spTree>
    <p:extLst>
      <p:ext uri="{BB962C8B-B14F-4D97-AF65-F5344CB8AC3E}">
        <p14:creationId xmlns:p14="http://schemas.microsoft.com/office/powerpoint/2010/main" val="245213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a:xfrm>
            <a:off x="8840359" y="6527306"/>
            <a:ext cx="303641" cy="365125"/>
          </a:xfrm>
          <a:prstGeom prst="rect">
            <a:avLst/>
          </a:prstGeom>
        </p:spPr>
        <p:txBody>
          <a:bodyPr/>
          <a:lstStyle/>
          <a:p>
            <a:fld id="{07297065-12DB-4451-8B30-EBF38A6018EA}" type="slidenum">
              <a:rPr lang="en-US" smtClean="0"/>
              <a:t>‹#›</a:t>
            </a:fld>
            <a:endParaRPr lang="en-US" dirty="0"/>
          </a:p>
        </p:txBody>
      </p:sp>
      <p:sp>
        <p:nvSpPr>
          <p:cNvPr id="9" name="Title 8"/>
          <p:cNvSpPr>
            <a:spLocks noGrp="1"/>
          </p:cNvSpPr>
          <p:nvPr>
            <p:ph type="title"/>
          </p:nvPr>
        </p:nvSpPr>
        <p:spPr/>
        <p:txBody>
          <a:bodyPr/>
          <a:lstStyle/>
          <a:p>
            <a:r>
              <a:rPr lang="en-US" dirty="0"/>
              <a:t>Click to edit Master title style</a:t>
            </a:r>
          </a:p>
        </p:txBody>
      </p:sp>
      <p:sp>
        <p:nvSpPr>
          <p:cNvPr id="10" name="Text Placeholder 2"/>
          <p:cNvSpPr>
            <a:spLocks noGrp="1"/>
          </p:cNvSpPr>
          <p:nvPr>
            <p:ph idx="1"/>
          </p:nvPr>
        </p:nvSpPr>
        <p:spPr>
          <a:xfrm>
            <a:off x="473528" y="1157510"/>
            <a:ext cx="7886700" cy="5010573"/>
          </a:xfrm>
          <a:prstGeom prst="rect">
            <a:avLst/>
          </a:prstGeom>
        </p:spPr>
        <p:txBody>
          <a:bodyPr vert="horz" lIns="91440" tIns="45720" rIns="91440" bIns="45720" rtlCol="0">
            <a:normAutofit/>
          </a:bodyPr>
          <a:lstStyle>
            <a:lvl1pPr>
              <a:defRPr>
                <a:solidFill>
                  <a:srgbClr val="0064A4"/>
                </a:solidFill>
              </a:defRPr>
            </a:lvl1pPr>
            <a:lvl2pPr marL="514337" indent="-171446">
              <a:buFont typeface="Wingdings" panose="05000000000000000000" pitchFamily="2" charset="2"/>
              <a:buChar char="§"/>
              <a:defRPr>
                <a:solidFill>
                  <a:schemeClr val="bg1">
                    <a:lumMod val="50000"/>
                  </a:schemeClr>
                </a:solidFill>
              </a:defRPr>
            </a:lvl2pPr>
            <a:lvl3pPr marL="857228" indent="-171446">
              <a:buFont typeface="Wingdings" panose="05000000000000000000" pitchFamily="2" charset="2"/>
              <a:buChar char="§"/>
              <a:defRPr>
                <a:solidFill>
                  <a:schemeClr val="bg1">
                    <a:lumMod val="50000"/>
                  </a:schemeClr>
                </a:solidFill>
              </a:defRPr>
            </a:lvl3pPr>
            <a:lvl4pPr marL="1200120" indent="-171446">
              <a:buFont typeface="Wingdings" panose="05000000000000000000" pitchFamily="2" charset="2"/>
              <a:buChar char="§"/>
              <a:defRPr>
                <a:solidFill>
                  <a:schemeClr val="bg1">
                    <a:lumMod val="50000"/>
                  </a:schemeClr>
                </a:solidFill>
              </a:defRPr>
            </a:lvl4pPr>
            <a:lvl5pPr marL="1543012" indent="-171446">
              <a:buFont typeface="Wingdings" panose="05000000000000000000" pitchFamily="2" charset="2"/>
              <a:buChar char="§"/>
              <a:defRPr>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2826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47" y="1208601"/>
            <a:ext cx="3886200" cy="5130557"/>
          </a:xfrm>
        </p:spPr>
        <p:txBody>
          <a:bodyPr/>
          <a:lstStyle>
            <a:lvl1pPr>
              <a:defRPr sz="1800">
                <a:solidFill>
                  <a:srgbClr val="555759"/>
                </a:solidFill>
                <a:latin typeface="Century Gothic" panose="020B0502020202020204" pitchFamily="34" charset="0"/>
                <a:ea typeface="Verdana" panose="020B0604030504040204" pitchFamily="34" charset="0"/>
                <a:cs typeface="Verdana" panose="020B0604030504040204" pitchFamily="34" charset="0"/>
              </a:defRPr>
            </a:lvl1pPr>
            <a:lvl2pPr>
              <a:defRPr sz="1500">
                <a:solidFill>
                  <a:srgbClr val="555759"/>
                </a:solidFill>
                <a:latin typeface="Century Gothic" panose="020B0502020202020204" pitchFamily="34" charset="0"/>
                <a:ea typeface="Verdana" panose="020B0604030504040204" pitchFamily="34" charset="0"/>
                <a:cs typeface="Verdana" panose="020B0604030504040204" pitchFamily="34" charset="0"/>
              </a:defRPr>
            </a:lvl2pPr>
            <a:lvl3pPr>
              <a:defRPr sz="1350">
                <a:solidFill>
                  <a:srgbClr val="555759"/>
                </a:solidFill>
                <a:latin typeface="Century Gothic" panose="020B0502020202020204" pitchFamily="34" charset="0"/>
                <a:ea typeface="Verdana" panose="020B0604030504040204" pitchFamily="34" charset="0"/>
                <a:cs typeface="Verdana" panose="020B0604030504040204" pitchFamily="34" charset="0"/>
              </a:defRPr>
            </a:lvl3pPr>
            <a:lvl4pPr>
              <a:defRPr sz="1200">
                <a:solidFill>
                  <a:srgbClr val="555759"/>
                </a:solidFill>
                <a:latin typeface="Century Gothic" panose="020B0502020202020204" pitchFamily="34" charset="0"/>
                <a:ea typeface="Verdana" panose="020B0604030504040204" pitchFamily="34" charset="0"/>
                <a:cs typeface="Verdana" panose="020B0604030504040204" pitchFamily="34" charset="0"/>
              </a:defRPr>
            </a:lvl4pPr>
            <a:lvl5pPr>
              <a:defRPr sz="1050">
                <a:solidFill>
                  <a:srgbClr val="555759"/>
                </a:solidFill>
                <a:latin typeface="Century Gothic" panose="020B050202020202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208598"/>
            <a:ext cx="3886200" cy="5110009"/>
          </a:xfrm>
        </p:spPr>
        <p:txBody>
          <a:bodyPr/>
          <a:lstStyle>
            <a:lvl1pPr>
              <a:defRPr sz="1800">
                <a:solidFill>
                  <a:srgbClr val="555759"/>
                </a:solidFill>
                <a:latin typeface="Century Gothic" panose="020B0502020202020204" pitchFamily="34" charset="0"/>
                <a:ea typeface="Verdana" panose="020B0604030504040204" pitchFamily="34" charset="0"/>
                <a:cs typeface="Verdana" panose="020B0604030504040204" pitchFamily="34" charset="0"/>
              </a:defRPr>
            </a:lvl1pPr>
            <a:lvl2pPr>
              <a:defRPr sz="1500">
                <a:solidFill>
                  <a:srgbClr val="555759"/>
                </a:solidFill>
                <a:latin typeface="Century Gothic" panose="020B0502020202020204" pitchFamily="34" charset="0"/>
                <a:ea typeface="Verdana" panose="020B0604030504040204" pitchFamily="34" charset="0"/>
                <a:cs typeface="Verdana" panose="020B0604030504040204" pitchFamily="34" charset="0"/>
              </a:defRPr>
            </a:lvl2pPr>
            <a:lvl3pPr>
              <a:defRPr sz="1350">
                <a:solidFill>
                  <a:srgbClr val="555759"/>
                </a:solidFill>
                <a:latin typeface="Century Gothic" panose="020B0502020202020204" pitchFamily="34" charset="0"/>
                <a:ea typeface="Verdana" panose="020B0604030504040204" pitchFamily="34" charset="0"/>
                <a:cs typeface="Verdana" panose="020B0604030504040204" pitchFamily="34" charset="0"/>
              </a:defRPr>
            </a:lvl3pPr>
            <a:lvl4pPr>
              <a:defRPr sz="1200">
                <a:solidFill>
                  <a:srgbClr val="555759"/>
                </a:solidFill>
                <a:latin typeface="Century Gothic" panose="020B0502020202020204" pitchFamily="34" charset="0"/>
                <a:ea typeface="Verdana" panose="020B0604030504040204" pitchFamily="34" charset="0"/>
                <a:cs typeface="Verdana" panose="020B0604030504040204" pitchFamily="34" charset="0"/>
              </a:defRPr>
            </a:lvl4pPr>
            <a:lvl5pPr>
              <a:defRPr sz="1050">
                <a:solidFill>
                  <a:srgbClr val="555759"/>
                </a:solidFill>
                <a:latin typeface="Century Gothic" panose="020B050202020202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12"/>
          </p:nvPr>
        </p:nvSpPr>
        <p:spPr>
          <a:xfrm>
            <a:off x="8840359" y="6527306"/>
            <a:ext cx="303641" cy="365125"/>
          </a:xfrm>
          <a:prstGeom prst="rect">
            <a:avLst/>
          </a:prstGeom>
        </p:spPr>
        <p:txBody>
          <a:bodyPr/>
          <a:lstStyle/>
          <a:p>
            <a:fld id="{07297065-12DB-4451-8B30-EBF38A6018EA}" type="slidenum">
              <a:rPr lang="en-US" smtClean="0"/>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7089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6"/>
          <p:cNvSpPr>
            <a:spLocks noGrp="1"/>
          </p:cNvSpPr>
          <p:nvPr>
            <p:ph type="sldNum" sz="quarter" idx="12"/>
          </p:nvPr>
        </p:nvSpPr>
        <p:spPr>
          <a:xfrm>
            <a:off x="8840359" y="6527306"/>
            <a:ext cx="303641" cy="365125"/>
          </a:xfrm>
          <a:prstGeom prst="rect">
            <a:avLst/>
          </a:prstGeom>
        </p:spPr>
        <p:txBody>
          <a:bodyPr/>
          <a:lstStyle/>
          <a:p>
            <a:fld id="{07297065-12DB-4451-8B30-EBF38A6018EA}" type="slidenum">
              <a:rPr lang="en-US" smtClean="0"/>
              <a:t>‹#›</a:t>
            </a:fld>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162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1000140"/>
            <a:ext cx="4629150" cy="5210333"/>
          </a:xfrm>
        </p:spPr>
        <p:txBody>
          <a:bodyPr/>
          <a:lstStyle>
            <a:lvl1pPr>
              <a:defRPr sz="1800">
                <a:solidFill>
                  <a:srgbClr val="555759"/>
                </a:solidFill>
              </a:defRPr>
            </a:lvl1pPr>
            <a:lvl2pPr>
              <a:defRPr sz="1500">
                <a:solidFill>
                  <a:srgbClr val="555759"/>
                </a:solidFill>
              </a:defRPr>
            </a:lvl2pPr>
            <a:lvl3pPr>
              <a:defRPr sz="1350">
                <a:solidFill>
                  <a:srgbClr val="555759"/>
                </a:solidFill>
              </a:defRPr>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629841" y="2406718"/>
            <a:ext cx="2949178" cy="3811588"/>
          </a:xfrm>
        </p:spPr>
        <p:txBody>
          <a:bodyPr/>
          <a:lstStyle>
            <a:lvl1pPr marL="0" indent="0">
              <a:buNone/>
              <a:defRPr sz="1200">
                <a:solidFill>
                  <a:srgbClr val="555759"/>
                </a:solidFill>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a:xfrm>
            <a:off x="8840359" y="6527306"/>
            <a:ext cx="303641" cy="365125"/>
          </a:xfrm>
          <a:prstGeom prst="rect">
            <a:avLst/>
          </a:prstGeom>
        </p:spPr>
        <p:txBody>
          <a:bodyPr/>
          <a:lstStyle/>
          <a:p>
            <a:fld id="{07297065-12DB-4451-8B30-EBF38A6018EA}" type="slidenum">
              <a:rPr lang="en-US" smtClean="0"/>
              <a:t>‹#›</a:t>
            </a:fld>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69040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6200" y="995366"/>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8650" y="2416995"/>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Click to edit Master text styles</a:t>
            </a:r>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07297065-12DB-4451-8B30-EBF38A6018EA}" type="slidenum">
              <a:rPr lang="en-US" smtClean="0"/>
              <a:t>‹#›</a:t>
            </a:fld>
            <a:endParaRPr lang="en-US" dirty="0"/>
          </a:p>
        </p:txBody>
      </p:sp>
      <p:sp>
        <p:nvSpPr>
          <p:cNvPr id="8" name="Slide Number Placeholder 6"/>
          <p:cNvSpPr txBox="1">
            <a:spLocks/>
          </p:cNvSpPr>
          <p:nvPr userDrawn="1"/>
        </p:nvSpPr>
        <p:spPr>
          <a:xfrm>
            <a:off x="8840359" y="6527306"/>
            <a:ext cx="303641" cy="365125"/>
          </a:xfrm>
          <a:prstGeom prst="rect">
            <a:avLst/>
          </a:prstGeom>
        </p:spPr>
        <p:txBody>
          <a:bodyPr/>
          <a:lstStyle>
            <a:defPPr>
              <a:defRPr lang="en-US"/>
            </a:defPPr>
            <a:lvl1pPr marL="0" algn="l" defTabSz="914400" rtl="0" eaLnBrk="1" latinLnBrk="0" hangingPunct="1">
              <a:defRPr sz="1400" kern="1200">
                <a:solidFill>
                  <a:srgbClr val="0064A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297065-12DB-4451-8B30-EBF38A6018EA}" type="slidenum">
              <a:rPr lang="en-US" sz="1050" smtClean="0"/>
              <a:pPr/>
              <a:t>‹#›</a:t>
            </a:fld>
            <a:endParaRPr lang="en-US" sz="1050"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9149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Slide Number Placeholder 6"/>
          <p:cNvSpPr>
            <a:spLocks noGrp="1"/>
          </p:cNvSpPr>
          <p:nvPr>
            <p:ph type="sldNum" sz="quarter" idx="12"/>
          </p:nvPr>
        </p:nvSpPr>
        <p:spPr>
          <a:xfrm>
            <a:off x="8840359" y="6527306"/>
            <a:ext cx="303641" cy="365125"/>
          </a:xfrm>
          <a:prstGeom prst="rect">
            <a:avLst/>
          </a:prstGeom>
        </p:spPr>
        <p:txBody>
          <a:bodyPr/>
          <a:lstStyle/>
          <a:p>
            <a:fld id="{07297065-12DB-4451-8B30-EBF38A6018EA}" type="slidenum">
              <a:rPr lang="en-US" smtClean="0"/>
              <a:t>‹#›</a:t>
            </a:fld>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0250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ight Triangle 6"/>
          <p:cNvSpPr/>
          <p:nvPr/>
        </p:nvSpPr>
        <p:spPr>
          <a:xfrm>
            <a:off x="1"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rot="19140000">
            <a:off x="819399" y="1726739"/>
            <a:ext cx="5650992" cy="1207509"/>
          </a:xfrm>
        </p:spPr>
        <p:txBody>
          <a:bodyPr bIns="9144" anchor="b"/>
          <a:lstStyle>
            <a:lvl1pPr algn="l">
              <a:defRPr kumimoji="0" lang="en-US" sz="24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050" b="0" i="0" u="none" strike="noStrike" kern="1200" cap="all" spc="300" normalizeH="0" baseline="0" noProof="0" dirty="0" smtClean="0">
                <a:ln>
                  <a:noFill/>
                </a:ln>
                <a:solidFill>
                  <a:schemeClr val="tx1"/>
                </a:solidFill>
                <a:effectLst/>
                <a:uLnTx/>
                <a:uFillTx/>
                <a:latin typeface="+mn-lt"/>
                <a:ea typeface="+mj-ea"/>
                <a:cs typeface="Tunga" pitchFamily="2"/>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marL="0" marR="0" lvl="0" indent="0" algn="l" defTabSz="6858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C36F7A2D-2E0D-4CF0-97B1-DD4296FDBF42}" type="datetimeFigureOut">
              <a:rPr lang="en-US" smtClean="0"/>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D1AACA-595F-4C84-A7FC-2BDD84F4A92F}" type="slidenum">
              <a:rPr lang="en-US" smtClean="0"/>
              <a:t>‹#›</a:t>
            </a:fld>
            <a:endParaRPr lang="en-US" dirty="0"/>
          </a:p>
        </p:txBody>
      </p:sp>
    </p:spTree>
    <p:extLst>
      <p:ext uri="{BB962C8B-B14F-4D97-AF65-F5344CB8AC3E}">
        <p14:creationId xmlns:p14="http://schemas.microsoft.com/office/powerpoint/2010/main" val="4267481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ptional Transition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CF606-5D19-4303-B071-4500A24E97DB}" type="datetimeFigureOut">
              <a:rPr lang="en-US" smtClean="0"/>
              <a:t>6/15/2021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4E0B50-D6B0-43A7-8FF8-7192807E200F}" type="slidenum">
              <a:rPr lang="en-US" smtClean="0"/>
              <a:t>‹#›</a:t>
            </a:fld>
            <a:endParaRPr lang="en-US" dirty="0"/>
          </a:p>
        </p:txBody>
      </p:sp>
      <p:sp>
        <p:nvSpPr>
          <p:cNvPr id="5" name="Text Placeholder 2"/>
          <p:cNvSpPr>
            <a:spLocks noGrp="1"/>
          </p:cNvSpPr>
          <p:nvPr>
            <p:ph idx="1"/>
          </p:nvPr>
        </p:nvSpPr>
        <p:spPr>
          <a:xfrm>
            <a:off x="4724400" y="601378"/>
            <a:ext cx="3986893" cy="3530147"/>
          </a:xfrm>
          <a:prstGeom prst="rect">
            <a:avLst/>
          </a:prstGeom>
          <a:solidFill>
            <a:schemeClr val="accent1">
              <a:alpha val="93000"/>
            </a:schemeClr>
          </a:solidFill>
        </p:spPr>
        <p:txBody>
          <a:bodyPr vert="horz" lIns="91440" tIns="45720" rIns="91440" bIns="45720" rtlCol="0">
            <a:normAutofit/>
          </a:bodyPr>
          <a:lstStyle>
            <a:lvl1pPr>
              <a:defRPr sz="1500"/>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3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7"/>
          <p:cNvSpPr>
            <a:spLocks noGrp="1"/>
          </p:cNvSpPr>
          <p:nvPr>
            <p:ph type="body" sz="quarter" idx="13"/>
          </p:nvPr>
        </p:nvSpPr>
        <p:spPr>
          <a:xfrm>
            <a:off x="4724400" y="664483"/>
            <a:ext cx="3986893" cy="3530147"/>
          </a:xfrm>
          <a:noFill/>
        </p:spPr>
        <p:txBody>
          <a:bodyPr/>
          <a:lstStyle/>
          <a:p>
            <a:pPr lvl="0"/>
            <a:r>
              <a:rPr lang="en-US" dirty="0"/>
              <a:t>Click to edit</a:t>
            </a:r>
          </a:p>
        </p:txBody>
      </p:sp>
    </p:spTree>
    <p:extLst>
      <p:ext uri="{BB962C8B-B14F-4D97-AF65-F5344CB8AC3E}">
        <p14:creationId xmlns:p14="http://schemas.microsoft.com/office/powerpoint/2010/main" val="3407820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94644D9-E5C4-404A-811F-6C831BD6EF95}" type="datetimeFigureOut">
              <a:rPr lang="en-US" smtClean="0"/>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FC97BA-8E5B-48A3-9D43-CD0A009BFB37}" type="slidenum">
              <a:rPr lang="en-US" smtClean="0"/>
              <a:t>‹#›</a:t>
            </a:fld>
            <a:endParaRPr lang="en-US" dirty="0"/>
          </a:p>
        </p:txBody>
      </p:sp>
      <p:sp>
        <p:nvSpPr>
          <p:cNvPr id="7" name="Text Placeholder 7"/>
          <p:cNvSpPr>
            <a:spLocks noGrp="1"/>
          </p:cNvSpPr>
          <p:nvPr>
            <p:ph type="body" sz="quarter" idx="13"/>
          </p:nvPr>
        </p:nvSpPr>
        <p:spPr>
          <a:xfrm>
            <a:off x="4822031" y="841375"/>
            <a:ext cx="3889262" cy="3353254"/>
          </a:xfrm>
          <a:prstGeom prst="rect">
            <a:avLst/>
          </a:prstGeom>
          <a:noFill/>
        </p:spPr>
        <p:txBody>
          <a:bodyPr/>
          <a:lstStyle>
            <a:lvl1pPr>
              <a:defRPr>
                <a:solidFill>
                  <a:schemeClr val="bg1"/>
                </a:solidFill>
              </a:defRPr>
            </a:lvl1pPr>
          </a:lstStyle>
          <a:p>
            <a:pPr lvl="0"/>
            <a:r>
              <a:rPr lang="en-US" dirty="0"/>
              <a:t>Click to edit</a:t>
            </a:r>
          </a:p>
        </p:txBody>
      </p:sp>
    </p:spTree>
    <p:extLst>
      <p:ext uri="{BB962C8B-B14F-4D97-AF65-F5344CB8AC3E}">
        <p14:creationId xmlns:p14="http://schemas.microsoft.com/office/powerpoint/2010/main" val="161130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ith line">
    <p:spTree>
      <p:nvGrpSpPr>
        <p:cNvPr id="1" name=""/>
        <p:cNvGrpSpPr/>
        <p:nvPr/>
      </p:nvGrpSpPr>
      <p:grpSpPr>
        <a:xfrm>
          <a:off x="0" y="0"/>
          <a:ext cx="0" cy="0"/>
          <a:chOff x="0" y="0"/>
          <a:chExt cx="0" cy="0"/>
        </a:xfrm>
      </p:grpSpPr>
      <p:sp>
        <p:nvSpPr>
          <p:cNvPr id="2" name="Title 1"/>
          <p:cNvSpPr>
            <a:spLocks noGrp="1"/>
          </p:cNvSpPr>
          <p:nvPr>
            <p:ph type="title"/>
          </p:nvPr>
        </p:nvSpPr>
        <p:spPr>
          <a:xfrm>
            <a:off x="229086" y="47408"/>
            <a:ext cx="8685832" cy="897987"/>
          </a:xfrm>
        </p:spPr>
        <p:txBody>
          <a:bodyPr>
            <a:normAutofit/>
          </a:bodyPr>
          <a:lstStyle>
            <a:lvl1pPr algn="l">
              <a:defRPr sz="3600"/>
            </a:lvl1pPr>
          </a:lstStyle>
          <a:p>
            <a:r>
              <a:rPr lang="en-US" smtClean="0"/>
              <a:t>Click to edit Master title style</a:t>
            </a:r>
            <a:endParaRPr lang="en-US" dirty="0"/>
          </a:p>
        </p:txBody>
      </p:sp>
      <p:sp>
        <p:nvSpPr>
          <p:cNvPr id="3" name="Content Placeholder 2"/>
          <p:cNvSpPr>
            <a:spLocks noGrp="1"/>
          </p:cNvSpPr>
          <p:nvPr>
            <p:ph idx="1"/>
          </p:nvPr>
        </p:nvSpPr>
        <p:spPr>
          <a:xfrm>
            <a:off x="229086" y="1043681"/>
            <a:ext cx="8685832" cy="5133282"/>
          </a:xfrm>
        </p:spPr>
        <p:txBody>
          <a:bodyPr>
            <a:normAutofit/>
          </a:bodyPr>
          <a:lstStyle>
            <a:lvl1pPr marL="0" indent="0">
              <a:buClrTx/>
              <a:buNone/>
              <a:defRPr sz="2400"/>
            </a:lvl1pPr>
            <a:lvl2pPr>
              <a:buClrTx/>
              <a:defRPr sz="2000"/>
            </a:lvl2pPr>
            <a:lvl3pPr>
              <a:buClrTx/>
              <a:defRPr sz="1800"/>
            </a:lvl3pPr>
            <a:lvl4pPr>
              <a:buClrTx/>
              <a:defRPr sz="1600"/>
            </a:lvl4pPr>
            <a:lvl5pPr>
              <a:buClrTx/>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5" name="Straight Connector 4"/>
          <p:cNvCxnSpPr/>
          <p:nvPr userDrawn="1"/>
        </p:nvCxnSpPr>
        <p:spPr>
          <a:xfrm>
            <a:off x="226572" y="937645"/>
            <a:ext cx="8690867" cy="0"/>
          </a:xfrm>
          <a:prstGeom prst="line">
            <a:avLst/>
          </a:prstGeom>
          <a:ln w="28575">
            <a:solidFill>
              <a:srgbClr val="0064A4"/>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userDrawn="1"/>
        </p:nvGrpSpPr>
        <p:grpSpPr>
          <a:xfrm>
            <a:off x="0" y="6398563"/>
            <a:ext cx="9144000" cy="476250"/>
            <a:chOff x="0" y="6398563"/>
            <a:chExt cx="9144000" cy="476250"/>
          </a:xfrm>
        </p:grpSpPr>
        <p:sp>
          <p:nvSpPr>
            <p:cNvPr id="7" name="Rectangle 6"/>
            <p:cNvSpPr/>
            <p:nvPr userDrawn="1"/>
          </p:nvSpPr>
          <p:spPr>
            <a:xfrm>
              <a:off x="0" y="6405562"/>
              <a:ext cx="9144000" cy="4572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a:ext>
              </a:extLst>
            </a:blip>
            <a:srcRect l="-29174"/>
            <a:stretch/>
          </p:blipFill>
          <p:spPr>
            <a:xfrm>
              <a:off x="7372673" y="6398563"/>
              <a:ext cx="1771327" cy="476250"/>
            </a:xfrm>
            <a:prstGeom prst="rect">
              <a:avLst/>
            </a:prstGeom>
          </p:spPr>
        </p:pic>
      </p:grpSp>
      <p:sp>
        <p:nvSpPr>
          <p:cNvPr id="13" name="Slide Number Placeholder 5"/>
          <p:cNvSpPr>
            <a:spLocks noGrp="1"/>
          </p:cNvSpPr>
          <p:nvPr>
            <p:ph type="sldNum" sz="quarter" idx="4"/>
          </p:nvPr>
        </p:nvSpPr>
        <p:spPr>
          <a:xfrm>
            <a:off x="6834030" y="643747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42EA4-F715-4656-A625-1238D78B36EB}" type="slidenum">
              <a:rPr lang="en-US" smtClean="0"/>
              <a:t>‹#›</a:t>
            </a:fld>
            <a:endParaRPr lang="en-US"/>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089" y="6525903"/>
            <a:ext cx="6779951" cy="216529"/>
          </a:xfrm>
          <a:prstGeom prst="rect">
            <a:avLst/>
          </a:prstGeom>
        </p:spPr>
      </p:pic>
    </p:spTree>
    <p:extLst>
      <p:ext uri="{BB962C8B-B14F-4D97-AF65-F5344CB8AC3E}">
        <p14:creationId xmlns:p14="http://schemas.microsoft.com/office/powerpoint/2010/main" val="37830910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FE92E4E-4CE2-4C68-83C8-2802B1887606}" type="datetimeFigureOut">
              <a:rPr lang="en-US" smtClean="0"/>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06E281-2E5C-4D28-A46D-9AAFBBF30B2B}" type="slidenum">
              <a:rPr lang="en-US" smtClean="0"/>
              <a:t>‹#›</a:t>
            </a:fld>
            <a:endParaRPr lang="en-US" dirty="0"/>
          </a:p>
        </p:txBody>
      </p:sp>
    </p:spTree>
    <p:extLst>
      <p:ext uri="{BB962C8B-B14F-4D97-AF65-F5344CB8AC3E}">
        <p14:creationId xmlns:p14="http://schemas.microsoft.com/office/powerpoint/2010/main" val="360291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ithout line">
    <p:spTree>
      <p:nvGrpSpPr>
        <p:cNvPr id="1" name=""/>
        <p:cNvGrpSpPr/>
        <p:nvPr/>
      </p:nvGrpSpPr>
      <p:grpSpPr>
        <a:xfrm>
          <a:off x="0" y="0"/>
          <a:ext cx="0" cy="0"/>
          <a:chOff x="0" y="0"/>
          <a:chExt cx="0" cy="0"/>
        </a:xfrm>
      </p:grpSpPr>
      <p:sp>
        <p:nvSpPr>
          <p:cNvPr id="2" name="Title 1"/>
          <p:cNvSpPr>
            <a:spLocks noGrp="1"/>
          </p:cNvSpPr>
          <p:nvPr>
            <p:ph type="title"/>
          </p:nvPr>
        </p:nvSpPr>
        <p:spPr>
          <a:xfrm>
            <a:off x="229086" y="47408"/>
            <a:ext cx="8685832" cy="897987"/>
          </a:xfrm>
        </p:spPr>
        <p:txBody>
          <a:bodyPr>
            <a:normAutofit/>
          </a:bodyPr>
          <a:lstStyle>
            <a:lvl1pPr algn="l">
              <a:defRPr sz="3600"/>
            </a:lvl1pPr>
          </a:lstStyle>
          <a:p>
            <a:r>
              <a:rPr lang="en-US" smtClean="0"/>
              <a:t>Click to edit Master title style</a:t>
            </a:r>
            <a:endParaRPr lang="en-US" dirty="0"/>
          </a:p>
        </p:txBody>
      </p:sp>
      <p:sp>
        <p:nvSpPr>
          <p:cNvPr id="3" name="Content Placeholder 2"/>
          <p:cNvSpPr>
            <a:spLocks noGrp="1"/>
          </p:cNvSpPr>
          <p:nvPr>
            <p:ph idx="1"/>
          </p:nvPr>
        </p:nvSpPr>
        <p:spPr>
          <a:xfrm>
            <a:off x="229086" y="1043681"/>
            <a:ext cx="8685832" cy="5133282"/>
          </a:xfrm>
        </p:spPr>
        <p:txBody>
          <a:bodyPr>
            <a:normAutofit/>
          </a:bodyPr>
          <a:lstStyle>
            <a:lvl1pPr marL="0" indent="0">
              <a:buClrTx/>
              <a:buNone/>
              <a:defRPr sz="2400"/>
            </a:lvl1pPr>
            <a:lvl2pPr>
              <a:buClrTx/>
              <a:defRPr sz="2000"/>
            </a:lvl2pPr>
            <a:lvl3pPr>
              <a:buClrTx/>
              <a:defRPr sz="1800"/>
            </a:lvl3pPr>
            <a:lvl4pPr>
              <a:buClrTx/>
              <a:defRPr sz="1600"/>
            </a:lvl4pPr>
            <a:lvl5pPr>
              <a:buClrTx/>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6" name="Group 5"/>
          <p:cNvGrpSpPr/>
          <p:nvPr userDrawn="1"/>
        </p:nvGrpSpPr>
        <p:grpSpPr>
          <a:xfrm>
            <a:off x="0" y="6398563"/>
            <a:ext cx="9144000" cy="476250"/>
            <a:chOff x="0" y="6398563"/>
            <a:chExt cx="9144000" cy="476250"/>
          </a:xfrm>
        </p:grpSpPr>
        <p:sp>
          <p:nvSpPr>
            <p:cNvPr id="7" name="Rectangle 6"/>
            <p:cNvSpPr/>
            <p:nvPr userDrawn="1"/>
          </p:nvSpPr>
          <p:spPr>
            <a:xfrm>
              <a:off x="0" y="6405562"/>
              <a:ext cx="9144000" cy="4572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a:ext>
              </a:extLst>
            </a:blip>
            <a:srcRect l="-29174"/>
            <a:stretch/>
          </p:blipFill>
          <p:spPr>
            <a:xfrm>
              <a:off x="7372673" y="6398563"/>
              <a:ext cx="1771327" cy="476250"/>
            </a:xfrm>
            <a:prstGeom prst="rect">
              <a:avLst/>
            </a:prstGeom>
          </p:spPr>
        </p:pic>
      </p:grpSp>
      <p:sp>
        <p:nvSpPr>
          <p:cNvPr id="13" name="Slide Number Placeholder 5"/>
          <p:cNvSpPr>
            <a:spLocks noGrp="1"/>
          </p:cNvSpPr>
          <p:nvPr>
            <p:ph type="sldNum" sz="quarter" idx="4"/>
          </p:nvPr>
        </p:nvSpPr>
        <p:spPr>
          <a:xfrm>
            <a:off x="6834030" y="643747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42EA4-F715-4656-A625-1238D78B36EB}" type="slidenum">
              <a:rPr lang="en-US" smtClean="0"/>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089" y="6525903"/>
            <a:ext cx="6779951" cy="216529"/>
          </a:xfrm>
          <a:prstGeom prst="rect">
            <a:avLst/>
          </a:prstGeom>
        </p:spPr>
      </p:pic>
    </p:spTree>
    <p:extLst>
      <p:ext uri="{BB962C8B-B14F-4D97-AF65-F5344CB8AC3E}">
        <p14:creationId xmlns:p14="http://schemas.microsoft.com/office/powerpoint/2010/main" val="23588293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6" name="Group 5"/>
          <p:cNvGrpSpPr/>
          <p:nvPr userDrawn="1"/>
        </p:nvGrpSpPr>
        <p:grpSpPr>
          <a:xfrm>
            <a:off x="0" y="6398563"/>
            <a:ext cx="9144000" cy="476250"/>
            <a:chOff x="0" y="6398563"/>
            <a:chExt cx="9144000" cy="476250"/>
          </a:xfrm>
        </p:grpSpPr>
        <p:sp>
          <p:nvSpPr>
            <p:cNvPr id="7" name="Rectangle 6"/>
            <p:cNvSpPr/>
            <p:nvPr userDrawn="1"/>
          </p:nvSpPr>
          <p:spPr>
            <a:xfrm>
              <a:off x="0" y="6405562"/>
              <a:ext cx="9144000" cy="4572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a:ext>
              </a:extLst>
            </a:blip>
            <a:srcRect l="-29174"/>
            <a:stretch/>
          </p:blipFill>
          <p:spPr>
            <a:xfrm>
              <a:off x="7372673" y="6398563"/>
              <a:ext cx="1771327" cy="476250"/>
            </a:xfrm>
            <a:prstGeom prst="rect">
              <a:avLst/>
            </a:prstGeom>
          </p:spPr>
        </p:pic>
      </p:grpSp>
      <p:sp>
        <p:nvSpPr>
          <p:cNvPr id="13" name="Slide Number Placeholder 5"/>
          <p:cNvSpPr>
            <a:spLocks noGrp="1"/>
          </p:cNvSpPr>
          <p:nvPr>
            <p:ph type="sldNum" sz="quarter" idx="4"/>
          </p:nvPr>
        </p:nvSpPr>
        <p:spPr>
          <a:xfrm>
            <a:off x="6834030" y="643747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42EA4-F715-4656-A625-1238D78B36EB}" type="slidenum">
              <a:rPr lang="en-US" smtClean="0"/>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089" y="6525903"/>
            <a:ext cx="6779951" cy="216529"/>
          </a:xfrm>
          <a:prstGeom prst="rect">
            <a:avLst/>
          </a:prstGeom>
        </p:spPr>
      </p:pic>
    </p:spTree>
    <p:extLst>
      <p:ext uri="{BB962C8B-B14F-4D97-AF65-F5344CB8AC3E}">
        <p14:creationId xmlns:p14="http://schemas.microsoft.com/office/powerpoint/2010/main" val="23817881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blue background">
    <p:bg>
      <p:bgPr>
        <a:solidFill>
          <a:srgbClr val="0064A4"/>
        </a:solidFill>
        <a:effectLst/>
      </p:bgPr>
    </p:bg>
    <p:spTree>
      <p:nvGrpSpPr>
        <p:cNvPr id="1" name=""/>
        <p:cNvGrpSpPr/>
        <p:nvPr/>
      </p:nvGrpSpPr>
      <p:grpSpPr>
        <a:xfrm>
          <a:off x="0" y="0"/>
          <a:ext cx="0" cy="0"/>
          <a:chOff x="0" y="0"/>
          <a:chExt cx="0" cy="0"/>
        </a:xfrm>
      </p:grpSpPr>
      <p:sp>
        <p:nvSpPr>
          <p:cNvPr id="5" name="Title 8"/>
          <p:cNvSpPr>
            <a:spLocks noGrp="1"/>
          </p:cNvSpPr>
          <p:nvPr>
            <p:ph type="title"/>
          </p:nvPr>
        </p:nvSpPr>
        <p:spPr>
          <a:xfrm>
            <a:off x="381276" y="242459"/>
            <a:ext cx="8412480" cy="906114"/>
          </a:xfrm>
        </p:spPr>
        <p:txBody>
          <a:bodyPr>
            <a:normAutofit/>
          </a:bodyPr>
          <a:lstStyle>
            <a:lvl1pPr>
              <a:defRPr sz="3600">
                <a:solidFill>
                  <a:schemeClr val="bg1"/>
                </a:solidFill>
              </a:defRPr>
            </a:lvl1pPr>
          </a:lstStyle>
          <a:p>
            <a:r>
              <a:rPr lang="en-US" smtClean="0"/>
              <a:t>Click to edit Master title style</a:t>
            </a:r>
            <a:endParaRPr lang="en-US" dirty="0"/>
          </a:p>
        </p:txBody>
      </p:sp>
      <p:sp>
        <p:nvSpPr>
          <p:cNvPr id="6" name="Content Placeholder 12"/>
          <p:cNvSpPr>
            <a:spLocks noGrp="1"/>
          </p:cNvSpPr>
          <p:nvPr>
            <p:ph sz="quarter" idx="10"/>
          </p:nvPr>
        </p:nvSpPr>
        <p:spPr>
          <a:xfrm>
            <a:off x="381276" y="1301322"/>
            <a:ext cx="8412480" cy="4027146"/>
          </a:xfrm>
        </p:spPr>
        <p:txBody>
          <a:bodyPr>
            <a:normAutofit/>
          </a:bodyPr>
          <a:lstStyle>
            <a:lvl1pPr marL="0" indent="0">
              <a:buNone/>
              <a:defRPr sz="2400">
                <a:solidFill>
                  <a:schemeClr val="bg1"/>
                </a:solidFill>
              </a:defRPr>
            </a:lvl1pPr>
          </a:lstStyle>
          <a:p>
            <a:pPr lvl="0"/>
            <a:r>
              <a:rPr lang="en-US" smtClean="0"/>
              <a:t>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2027" y="6431144"/>
            <a:ext cx="6779951" cy="216529"/>
          </a:xfrm>
          <a:prstGeom prst="rect">
            <a:avLst/>
          </a:prstGeom>
        </p:spPr>
      </p:pic>
    </p:spTree>
    <p:extLst>
      <p:ext uri="{BB962C8B-B14F-4D97-AF65-F5344CB8AC3E}">
        <p14:creationId xmlns:p14="http://schemas.microsoft.com/office/powerpoint/2010/main" val="29980661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64A4"/>
        </a:solidFill>
        <a:effectLst/>
      </p:bgPr>
    </p:bg>
    <p:spTree>
      <p:nvGrpSpPr>
        <p:cNvPr id="1" name=""/>
        <p:cNvGrpSpPr/>
        <p:nvPr/>
      </p:nvGrpSpPr>
      <p:grpSpPr>
        <a:xfrm>
          <a:off x="0" y="0"/>
          <a:ext cx="0" cy="0"/>
          <a:chOff x="0" y="0"/>
          <a:chExt cx="0" cy="0"/>
        </a:xfrm>
      </p:grpSpPr>
      <p:sp>
        <p:nvSpPr>
          <p:cNvPr id="12" name="Title 8"/>
          <p:cNvSpPr>
            <a:spLocks noGrp="1"/>
          </p:cNvSpPr>
          <p:nvPr>
            <p:ph type="title"/>
          </p:nvPr>
        </p:nvSpPr>
        <p:spPr>
          <a:xfrm>
            <a:off x="1" y="377338"/>
            <a:ext cx="9144000" cy="4898849"/>
          </a:xfrm>
        </p:spPr>
        <p:txBody>
          <a:bodyPr>
            <a:normAutofit/>
          </a:bodyPr>
          <a:lstStyle>
            <a:lvl1pPr algn="ctr">
              <a:defRPr sz="3600">
                <a:solidFill>
                  <a:schemeClr val="bg1"/>
                </a:solidFill>
              </a:defRPr>
            </a:lvl1pPr>
          </a:lstStyle>
          <a:p>
            <a:r>
              <a:rPr lang="en-US"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2027" y="6431144"/>
            <a:ext cx="6779951" cy="216529"/>
          </a:xfrm>
          <a:prstGeom prst="rect">
            <a:avLst/>
          </a:prstGeom>
        </p:spPr>
      </p:pic>
    </p:spTree>
    <p:extLst>
      <p:ext uri="{BB962C8B-B14F-4D97-AF65-F5344CB8AC3E}">
        <p14:creationId xmlns:p14="http://schemas.microsoft.com/office/powerpoint/2010/main" val="23809931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49322" y="1041400"/>
            <a:ext cx="8627723" cy="2387600"/>
          </a:xfrm>
          <a:prstGeom prst="rect">
            <a:avLst/>
          </a:prstGeom>
        </p:spPr>
        <p:txBody>
          <a:bodyPr anchor="b">
            <a:normAutofit/>
          </a:bodyPr>
          <a:lstStyle>
            <a:lvl1pPr algn="l">
              <a:defRPr sz="405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Title Slide</a:t>
            </a:r>
          </a:p>
        </p:txBody>
      </p:sp>
      <p:sp>
        <p:nvSpPr>
          <p:cNvPr id="3" name="Subtitle 2"/>
          <p:cNvSpPr>
            <a:spLocks noGrp="1"/>
          </p:cNvSpPr>
          <p:nvPr>
            <p:ph type="subTitle" idx="1" hasCustomPrompt="1"/>
          </p:nvPr>
        </p:nvSpPr>
        <p:spPr>
          <a:xfrm>
            <a:off x="372437" y="3642519"/>
            <a:ext cx="6858000" cy="1655762"/>
          </a:xfrm>
        </p:spPr>
        <p:txBody>
          <a:bodyPr>
            <a:normAutofit/>
          </a:bodyPr>
          <a:lstStyle>
            <a:lvl1pPr marL="0" indent="0" algn="l">
              <a:buNone/>
              <a:defRPr sz="15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Include Name, Title, Department and Date if Desired</a:t>
            </a:r>
          </a:p>
        </p:txBody>
      </p:sp>
      <p:grpSp>
        <p:nvGrpSpPr>
          <p:cNvPr id="6" name="Group 5"/>
          <p:cNvGrpSpPr/>
          <p:nvPr userDrawn="1"/>
        </p:nvGrpSpPr>
        <p:grpSpPr>
          <a:xfrm>
            <a:off x="96077" y="5088835"/>
            <a:ext cx="3470085" cy="1623368"/>
            <a:chOff x="279175" y="5154627"/>
            <a:chExt cx="4817611" cy="1708651"/>
          </a:xfrm>
        </p:grpSpPr>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l="19945"/>
            <a:stretch/>
          </p:blipFill>
          <p:spPr>
            <a:xfrm>
              <a:off x="1722792" y="5878610"/>
              <a:ext cx="3373994" cy="291615"/>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9175" y="5154627"/>
              <a:ext cx="1708651" cy="1708651"/>
            </a:xfrm>
            <a:prstGeom prst="rect">
              <a:avLst/>
            </a:prstGeom>
          </p:spPr>
        </p:pic>
      </p:grpSp>
    </p:spTree>
    <p:extLst>
      <p:ext uri="{BB962C8B-B14F-4D97-AF65-F5344CB8AC3E}">
        <p14:creationId xmlns:p14="http://schemas.microsoft.com/office/powerpoint/2010/main" val="216627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a:xfrm>
            <a:off x="8840359" y="6527306"/>
            <a:ext cx="303641" cy="365125"/>
          </a:xfrm>
          <a:prstGeom prst="rect">
            <a:avLst/>
          </a:prstGeom>
        </p:spPr>
        <p:txBody>
          <a:bodyPr/>
          <a:lstStyle/>
          <a:p>
            <a:fld id="{07297065-12DB-4451-8B30-EBF38A6018EA}" type="slidenum">
              <a:rPr lang="en-US" smtClean="0"/>
              <a:t>‹#›</a:t>
            </a:fld>
            <a:endParaRPr lang="en-US" dirty="0"/>
          </a:p>
        </p:txBody>
      </p:sp>
      <p:sp>
        <p:nvSpPr>
          <p:cNvPr id="9" name="Title 8"/>
          <p:cNvSpPr>
            <a:spLocks noGrp="1"/>
          </p:cNvSpPr>
          <p:nvPr>
            <p:ph type="title"/>
          </p:nvPr>
        </p:nvSpPr>
        <p:spPr/>
        <p:txBody>
          <a:bodyPr/>
          <a:lstStyle/>
          <a:p>
            <a:r>
              <a:rPr lang="en-US" dirty="0"/>
              <a:t>Click to edit Master title style</a:t>
            </a:r>
          </a:p>
        </p:txBody>
      </p:sp>
      <p:sp>
        <p:nvSpPr>
          <p:cNvPr id="10" name="Text Placeholder 2"/>
          <p:cNvSpPr>
            <a:spLocks noGrp="1"/>
          </p:cNvSpPr>
          <p:nvPr>
            <p:ph idx="1"/>
          </p:nvPr>
        </p:nvSpPr>
        <p:spPr>
          <a:xfrm>
            <a:off x="473528" y="1157510"/>
            <a:ext cx="7886700" cy="5010573"/>
          </a:xfrm>
          <a:prstGeom prst="rect">
            <a:avLst/>
          </a:prstGeom>
        </p:spPr>
        <p:txBody>
          <a:bodyPr vert="horz" lIns="91440" tIns="45720" rIns="91440" bIns="45720" rtlCol="0">
            <a:normAutofit/>
          </a:bodyPr>
          <a:lstStyle>
            <a:lvl1pPr>
              <a:defRPr>
                <a:solidFill>
                  <a:srgbClr val="0064A4"/>
                </a:solidFill>
              </a:defRPr>
            </a:lvl1pPr>
            <a:lvl2pPr marL="514337" indent="-171446">
              <a:buFont typeface="Wingdings" panose="05000000000000000000" pitchFamily="2" charset="2"/>
              <a:buChar char="§"/>
              <a:defRPr>
                <a:solidFill>
                  <a:schemeClr val="bg1">
                    <a:lumMod val="50000"/>
                  </a:schemeClr>
                </a:solidFill>
              </a:defRPr>
            </a:lvl2pPr>
            <a:lvl3pPr marL="857228" indent="-171446">
              <a:buFont typeface="Wingdings" panose="05000000000000000000" pitchFamily="2" charset="2"/>
              <a:buChar char="§"/>
              <a:defRPr>
                <a:solidFill>
                  <a:schemeClr val="bg1">
                    <a:lumMod val="50000"/>
                  </a:schemeClr>
                </a:solidFill>
              </a:defRPr>
            </a:lvl3pPr>
            <a:lvl4pPr marL="1200120" indent="-171446">
              <a:buFont typeface="Wingdings" panose="05000000000000000000" pitchFamily="2" charset="2"/>
              <a:buChar char="§"/>
              <a:defRPr>
                <a:solidFill>
                  <a:schemeClr val="bg1">
                    <a:lumMod val="50000"/>
                  </a:schemeClr>
                </a:solidFill>
              </a:defRPr>
            </a:lvl4pPr>
            <a:lvl5pPr marL="1543012" indent="-171446">
              <a:buFont typeface="Wingdings" panose="05000000000000000000" pitchFamily="2" charset="2"/>
              <a:buChar char="§"/>
              <a:defRPr>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3736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47" y="1208601"/>
            <a:ext cx="3886200" cy="5130557"/>
          </a:xfrm>
        </p:spPr>
        <p:txBody>
          <a:bodyPr/>
          <a:lstStyle>
            <a:lvl1pPr>
              <a:defRPr sz="1800">
                <a:solidFill>
                  <a:srgbClr val="555759"/>
                </a:solidFill>
                <a:latin typeface="Century Gothic" panose="020B0502020202020204" pitchFamily="34" charset="0"/>
                <a:ea typeface="Verdana" panose="020B0604030504040204" pitchFamily="34" charset="0"/>
                <a:cs typeface="Verdana" panose="020B0604030504040204" pitchFamily="34" charset="0"/>
              </a:defRPr>
            </a:lvl1pPr>
            <a:lvl2pPr>
              <a:defRPr sz="1500">
                <a:solidFill>
                  <a:srgbClr val="555759"/>
                </a:solidFill>
                <a:latin typeface="Century Gothic" panose="020B0502020202020204" pitchFamily="34" charset="0"/>
                <a:ea typeface="Verdana" panose="020B0604030504040204" pitchFamily="34" charset="0"/>
                <a:cs typeface="Verdana" panose="020B0604030504040204" pitchFamily="34" charset="0"/>
              </a:defRPr>
            </a:lvl2pPr>
            <a:lvl3pPr>
              <a:defRPr sz="1350">
                <a:solidFill>
                  <a:srgbClr val="555759"/>
                </a:solidFill>
                <a:latin typeface="Century Gothic" panose="020B0502020202020204" pitchFamily="34" charset="0"/>
                <a:ea typeface="Verdana" panose="020B0604030504040204" pitchFamily="34" charset="0"/>
                <a:cs typeface="Verdana" panose="020B0604030504040204" pitchFamily="34" charset="0"/>
              </a:defRPr>
            </a:lvl3pPr>
            <a:lvl4pPr>
              <a:defRPr sz="1200">
                <a:solidFill>
                  <a:srgbClr val="555759"/>
                </a:solidFill>
                <a:latin typeface="Century Gothic" panose="020B0502020202020204" pitchFamily="34" charset="0"/>
                <a:ea typeface="Verdana" panose="020B0604030504040204" pitchFamily="34" charset="0"/>
                <a:cs typeface="Verdana" panose="020B0604030504040204" pitchFamily="34" charset="0"/>
              </a:defRPr>
            </a:lvl4pPr>
            <a:lvl5pPr>
              <a:defRPr sz="1050">
                <a:solidFill>
                  <a:srgbClr val="555759"/>
                </a:solidFill>
                <a:latin typeface="Century Gothic" panose="020B050202020202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208598"/>
            <a:ext cx="3886200" cy="5110009"/>
          </a:xfrm>
        </p:spPr>
        <p:txBody>
          <a:bodyPr/>
          <a:lstStyle>
            <a:lvl1pPr>
              <a:defRPr sz="1800">
                <a:solidFill>
                  <a:srgbClr val="555759"/>
                </a:solidFill>
                <a:latin typeface="Century Gothic" panose="020B0502020202020204" pitchFamily="34" charset="0"/>
                <a:ea typeface="Verdana" panose="020B0604030504040204" pitchFamily="34" charset="0"/>
                <a:cs typeface="Verdana" panose="020B0604030504040204" pitchFamily="34" charset="0"/>
              </a:defRPr>
            </a:lvl1pPr>
            <a:lvl2pPr>
              <a:defRPr sz="1500">
                <a:solidFill>
                  <a:srgbClr val="555759"/>
                </a:solidFill>
                <a:latin typeface="Century Gothic" panose="020B0502020202020204" pitchFamily="34" charset="0"/>
                <a:ea typeface="Verdana" panose="020B0604030504040204" pitchFamily="34" charset="0"/>
                <a:cs typeface="Verdana" panose="020B0604030504040204" pitchFamily="34" charset="0"/>
              </a:defRPr>
            </a:lvl2pPr>
            <a:lvl3pPr>
              <a:defRPr sz="1350">
                <a:solidFill>
                  <a:srgbClr val="555759"/>
                </a:solidFill>
                <a:latin typeface="Century Gothic" panose="020B0502020202020204" pitchFamily="34" charset="0"/>
                <a:ea typeface="Verdana" panose="020B0604030504040204" pitchFamily="34" charset="0"/>
                <a:cs typeface="Verdana" panose="020B0604030504040204" pitchFamily="34" charset="0"/>
              </a:defRPr>
            </a:lvl3pPr>
            <a:lvl4pPr>
              <a:defRPr sz="1200">
                <a:solidFill>
                  <a:srgbClr val="555759"/>
                </a:solidFill>
                <a:latin typeface="Century Gothic" panose="020B0502020202020204" pitchFamily="34" charset="0"/>
                <a:ea typeface="Verdana" panose="020B0604030504040204" pitchFamily="34" charset="0"/>
                <a:cs typeface="Verdana" panose="020B0604030504040204" pitchFamily="34" charset="0"/>
              </a:defRPr>
            </a:lvl4pPr>
            <a:lvl5pPr>
              <a:defRPr sz="1050">
                <a:solidFill>
                  <a:srgbClr val="555759"/>
                </a:solidFill>
                <a:latin typeface="Century Gothic" panose="020B050202020202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12"/>
          </p:nvPr>
        </p:nvSpPr>
        <p:spPr>
          <a:xfrm>
            <a:off x="8840359" y="6527306"/>
            <a:ext cx="303641" cy="365125"/>
          </a:xfrm>
          <a:prstGeom prst="rect">
            <a:avLst/>
          </a:prstGeom>
        </p:spPr>
        <p:txBody>
          <a:bodyPr/>
          <a:lstStyle/>
          <a:p>
            <a:fld id="{07297065-12DB-4451-8B30-EBF38A6018EA}" type="slidenum">
              <a:rPr lang="en-US" smtClean="0"/>
              <a:t>‹#›</a:t>
            </a:fld>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1996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7.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8.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a:t>
            </a:r>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6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6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6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42EA4-F715-4656-A625-1238D78B36EB}" type="slidenum">
              <a:rPr lang="en-US" smtClean="0"/>
              <a:t>‹#›</a:t>
            </a:fld>
            <a:endParaRPr lang="en-US"/>
          </a:p>
        </p:txBody>
      </p:sp>
    </p:spTree>
    <p:extLst>
      <p:ext uri="{BB962C8B-B14F-4D97-AF65-F5344CB8AC3E}">
        <p14:creationId xmlns:p14="http://schemas.microsoft.com/office/powerpoint/2010/main" val="1330147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3528" y="1157510"/>
            <a:ext cx="7886700" cy="50105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2" y="759483"/>
            <a:ext cx="9143999"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362494" y="6446300"/>
            <a:ext cx="2152856" cy="198028"/>
          </a:xfrm>
          <a:prstGeom prst="rect">
            <a:avLst/>
          </a:prstGeom>
        </p:spPr>
      </p:pic>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 y="1"/>
            <a:ext cx="9148572" cy="825913"/>
          </a:xfrm>
          <a:prstGeom prst="rect">
            <a:avLst/>
          </a:prstGeom>
        </p:spPr>
      </p:pic>
      <p:sp>
        <p:nvSpPr>
          <p:cNvPr id="7" name="Slide Number Placeholder 6"/>
          <p:cNvSpPr>
            <a:spLocks noGrp="1"/>
          </p:cNvSpPr>
          <p:nvPr>
            <p:ph type="sldNum" sz="quarter" idx="4"/>
          </p:nvPr>
        </p:nvSpPr>
        <p:spPr>
          <a:xfrm>
            <a:off x="8792652" y="6492876"/>
            <a:ext cx="351348" cy="365125"/>
          </a:xfrm>
          <a:prstGeom prst="rect">
            <a:avLst/>
          </a:prstGeom>
        </p:spPr>
        <p:txBody>
          <a:bodyPr/>
          <a:lstStyle>
            <a:lvl1pPr>
              <a:defRPr sz="1050">
                <a:solidFill>
                  <a:srgbClr val="0064A4"/>
                </a:solidFill>
              </a:defRPr>
            </a:lvl1pPr>
          </a:lstStyle>
          <a:p>
            <a:fld id="{07297065-12DB-4451-8B30-EBF38A6018EA}" type="slidenum">
              <a:rPr lang="en-US" smtClean="0"/>
              <a:pPr/>
              <a:t>‹#›</a:t>
            </a:fld>
            <a:endParaRPr lang="en-US" dirty="0"/>
          </a:p>
        </p:txBody>
      </p:sp>
      <p:sp>
        <p:nvSpPr>
          <p:cNvPr id="2" name="Title Placeholder 1"/>
          <p:cNvSpPr>
            <a:spLocks noGrp="1"/>
          </p:cNvSpPr>
          <p:nvPr>
            <p:ph type="title"/>
          </p:nvPr>
        </p:nvSpPr>
        <p:spPr>
          <a:xfrm>
            <a:off x="1502229" y="96702"/>
            <a:ext cx="7886700" cy="72921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216827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p:txStyles>
    <p:titleStyle>
      <a:lvl1pPr algn="l" defTabSz="685783" rtl="0" eaLnBrk="1" latinLnBrk="0" hangingPunct="1">
        <a:lnSpc>
          <a:spcPct val="90000"/>
        </a:lnSpc>
        <a:spcBef>
          <a:spcPct val="0"/>
        </a:spcBef>
        <a:buNone/>
        <a:defRPr sz="330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685783" rtl="0" eaLnBrk="1" latinLnBrk="0" hangingPunct="1">
        <a:lnSpc>
          <a:spcPct val="90000"/>
        </a:lnSpc>
        <a:spcBef>
          <a:spcPts val="750"/>
        </a:spcBef>
        <a:buFontTx/>
        <a:buNone/>
        <a:defRPr sz="1800" kern="1200" baseline="0">
          <a:solidFill>
            <a:srgbClr val="0064A4"/>
          </a:solidFill>
          <a:latin typeface="Century Gothic" panose="020B0502020202020204" pitchFamily="34" charset="0"/>
          <a:ea typeface="Verdana" panose="020B0604030504040204" pitchFamily="34" charset="0"/>
          <a:cs typeface="Verdana" panose="020B060403050404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1500" kern="1200" baseline="0">
          <a:solidFill>
            <a:schemeClr val="bg1">
              <a:lumMod val="50000"/>
            </a:schemeClr>
          </a:solidFill>
          <a:latin typeface="Century Gothic" panose="020B0502020202020204" pitchFamily="34" charset="0"/>
          <a:ea typeface="Verdana" panose="020B0604030504040204" pitchFamily="34" charset="0"/>
          <a:cs typeface="Verdana" panose="020B060403050404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350" kern="1200" baseline="0">
          <a:solidFill>
            <a:schemeClr val="bg1">
              <a:lumMod val="50000"/>
            </a:schemeClr>
          </a:solidFill>
          <a:latin typeface="Century Gothic" panose="020B0502020202020204" pitchFamily="34" charset="0"/>
          <a:ea typeface="Verdana" panose="020B0604030504040204" pitchFamily="34" charset="0"/>
          <a:cs typeface="Verdana" panose="020B060403050404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kern="1200" baseline="0">
          <a:solidFill>
            <a:schemeClr val="bg1">
              <a:lumMod val="50000"/>
            </a:schemeClr>
          </a:solidFill>
          <a:latin typeface="Century Gothic" panose="020B0502020202020204" pitchFamily="34" charset="0"/>
          <a:ea typeface="Verdana" panose="020B0604030504040204" pitchFamily="34" charset="0"/>
          <a:cs typeface="Verdana" panose="020B060403050404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050" kern="1200" baseline="0">
          <a:solidFill>
            <a:schemeClr val="bg1">
              <a:lumMod val="50000"/>
            </a:schemeClr>
          </a:solidFill>
          <a:latin typeface="Century Gothic" panose="020B0502020202020204" pitchFamily="34" charset="0"/>
          <a:ea typeface="Verdana" panose="020B0604030504040204" pitchFamily="34" charset="0"/>
          <a:cs typeface="Verdana" panose="020B060403050404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8.xml.rels><?xml version="1.0" encoding="UTF-8" standalone="yes"?>
<Relationships xmlns="http://schemas.openxmlformats.org/package/2006/relationships"><Relationship Id="rId3" Type="http://schemas.openxmlformats.org/officeDocument/2006/relationships/hyperlink" Target="https://www.accounting.uci.edu/payroll/trs/dta-resources.html" TargetMode="Externa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Training Tips &amp; Lessons Learned</a:t>
            </a:r>
            <a:br>
              <a:rPr lang="en-US" dirty="0" smtClean="0"/>
            </a:br>
            <a:r>
              <a:rPr lang="en-US" dirty="0" smtClean="0"/>
              <a:t>June 15, 2021 </a:t>
            </a:r>
            <a:endParaRPr lang="en-US" dirty="0"/>
          </a:p>
        </p:txBody>
      </p:sp>
    </p:spTree>
    <p:custDataLst>
      <p:tags r:id="rId1"/>
    </p:custDataLst>
    <p:extLst>
      <p:ext uri="{BB962C8B-B14F-4D97-AF65-F5344CB8AC3E}">
        <p14:creationId xmlns:p14="http://schemas.microsoft.com/office/powerpoint/2010/main" val="1756917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5B6E98-99B5-4E22-9647-1BC3713BBC67}"/>
              </a:ext>
            </a:extLst>
          </p:cNvPr>
          <p:cNvSpPr>
            <a:spLocks noGrp="1"/>
          </p:cNvSpPr>
          <p:nvPr>
            <p:ph type="sldNum" sz="quarter" idx="12"/>
          </p:nvPr>
        </p:nvSpPr>
        <p:spPr>
          <a:xfrm>
            <a:off x="8840359" y="5752729"/>
            <a:ext cx="303641" cy="273844"/>
          </a:xfrm>
        </p:spPr>
        <p:txBody>
          <a:bodyPr/>
          <a:lstStyle/>
          <a:p>
            <a:pPr defTabSz="685800"/>
            <a:fld id="{07297065-12DB-4451-8B30-EBF38A6018EA}" type="slidenum">
              <a:rPr lang="en-US">
                <a:latin typeface="Calibri"/>
              </a:rPr>
              <a:pPr defTabSz="685800"/>
              <a:t>10</a:t>
            </a:fld>
            <a:endParaRPr lang="en-US" dirty="0">
              <a:latin typeface="Calibri"/>
            </a:endParaRPr>
          </a:p>
        </p:txBody>
      </p:sp>
      <p:sp>
        <p:nvSpPr>
          <p:cNvPr id="3" name="Title 2">
            <a:extLst>
              <a:ext uri="{FF2B5EF4-FFF2-40B4-BE49-F238E27FC236}">
                <a16:creationId xmlns:a16="http://schemas.microsoft.com/office/drawing/2014/main" id="{78A1B915-0465-4131-A5FF-07F26ACC9CA7}"/>
              </a:ext>
            </a:extLst>
          </p:cNvPr>
          <p:cNvSpPr>
            <a:spLocks noGrp="1"/>
          </p:cNvSpPr>
          <p:nvPr>
            <p:ph type="title"/>
          </p:nvPr>
        </p:nvSpPr>
        <p:spPr>
          <a:xfrm>
            <a:off x="1502229" y="929777"/>
            <a:ext cx="7886700" cy="546909"/>
          </a:xfrm>
        </p:spPr>
        <p:txBody>
          <a:bodyPr>
            <a:normAutofit/>
          </a:bodyPr>
          <a:lstStyle/>
          <a:p>
            <a:r>
              <a:rPr lang="en-US" dirty="0"/>
              <a:t>Qualifying Reasons for Leave</a:t>
            </a:r>
          </a:p>
        </p:txBody>
      </p:sp>
      <p:sp>
        <p:nvSpPr>
          <p:cNvPr id="4" name="Content Placeholder 3">
            <a:extLst>
              <a:ext uri="{FF2B5EF4-FFF2-40B4-BE49-F238E27FC236}">
                <a16:creationId xmlns:a16="http://schemas.microsoft.com/office/drawing/2014/main" id="{3BFADDDB-B872-49B1-B6EA-77DA5201DA08}"/>
              </a:ext>
            </a:extLst>
          </p:cNvPr>
          <p:cNvSpPr>
            <a:spLocks noGrp="1"/>
          </p:cNvSpPr>
          <p:nvPr>
            <p:ph idx="1"/>
          </p:nvPr>
        </p:nvSpPr>
        <p:spPr>
          <a:xfrm>
            <a:off x="473528" y="1725382"/>
            <a:ext cx="7886700" cy="3757930"/>
          </a:xfrm>
        </p:spPr>
        <p:txBody>
          <a:bodyPr>
            <a:normAutofit/>
          </a:bodyPr>
          <a:lstStyle/>
          <a:p>
            <a:r>
              <a:rPr lang="en-US" dirty="0"/>
              <a:t>Reminders: </a:t>
            </a:r>
          </a:p>
          <a:p>
            <a:r>
              <a:rPr lang="en-US" dirty="0"/>
              <a:t>An employee is eligible for FML under FMLA/CFRA if: </a:t>
            </a:r>
          </a:p>
          <a:p>
            <a:pPr marL="257175" indent="-257175">
              <a:buFont typeface="Arial" panose="020B0604020202020204" pitchFamily="34" charset="0"/>
              <a:buChar char="•"/>
            </a:pPr>
            <a:r>
              <a:rPr lang="en-US" dirty="0"/>
              <a:t>The employee has at least 12 months cumulative University service </a:t>
            </a:r>
            <a:r>
              <a:rPr lang="en-US" u="sng" dirty="0"/>
              <a:t>and</a:t>
            </a:r>
            <a:r>
              <a:rPr lang="en-US" dirty="0"/>
              <a:t> </a:t>
            </a:r>
          </a:p>
          <a:p>
            <a:pPr marL="257175" indent="-257175">
              <a:buFont typeface="Arial" panose="020B0604020202020204" pitchFamily="34" charset="0"/>
              <a:buChar char="•"/>
            </a:pPr>
            <a:r>
              <a:rPr lang="en-US" dirty="0"/>
              <a:t>The employee has actually worked 1,250 hours during the 12 months immediately before the start of the leave.</a:t>
            </a:r>
          </a:p>
          <a:p>
            <a:endParaRPr lang="en-US" dirty="0"/>
          </a:p>
        </p:txBody>
      </p:sp>
    </p:spTree>
    <p:extLst>
      <p:ext uri="{BB962C8B-B14F-4D97-AF65-F5344CB8AC3E}">
        <p14:creationId xmlns:p14="http://schemas.microsoft.com/office/powerpoint/2010/main" val="4069359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5B6E98-99B5-4E22-9647-1BC3713BBC67}"/>
              </a:ext>
            </a:extLst>
          </p:cNvPr>
          <p:cNvSpPr>
            <a:spLocks noGrp="1"/>
          </p:cNvSpPr>
          <p:nvPr>
            <p:ph type="sldNum" sz="quarter" idx="12"/>
          </p:nvPr>
        </p:nvSpPr>
        <p:spPr>
          <a:xfrm>
            <a:off x="8840359" y="5752729"/>
            <a:ext cx="303641" cy="273844"/>
          </a:xfrm>
        </p:spPr>
        <p:txBody>
          <a:bodyPr/>
          <a:lstStyle/>
          <a:p>
            <a:pPr defTabSz="685800"/>
            <a:fld id="{07297065-12DB-4451-8B30-EBF38A6018EA}" type="slidenum">
              <a:rPr lang="en-US">
                <a:latin typeface="Calibri"/>
              </a:rPr>
              <a:pPr defTabSz="685800"/>
              <a:t>11</a:t>
            </a:fld>
            <a:endParaRPr lang="en-US" dirty="0">
              <a:latin typeface="Calibri"/>
            </a:endParaRPr>
          </a:p>
        </p:txBody>
      </p:sp>
      <p:sp>
        <p:nvSpPr>
          <p:cNvPr id="3" name="Title 2">
            <a:extLst>
              <a:ext uri="{FF2B5EF4-FFF2-40B4-BE49-F238E27FC236}">
                <a16:creationId xmlns:a16="http://schemas.microsoft.com/office/drawing/2014/main" id="{78A1B915-0465-4131-A5FF-07F26ACC9CA7}"/>
              </a:ext>
            </a:extLst>
          </p:cNvPr>
          <p:cNvSpPr>
            <a:spLocks noGrp="1"/>
          </p:cNvSpPr>
          <p:nvPr>
            <p:ph type="title"/>
          </p:nvPr>
        </p:nvSpPr>
        <p:spPr>
          <a:xfrm>
            <a:off x="1502229" y="929777"/>
            <a:ext cx="7886700" cy="546909"/>
          </a:xfrm>
        </p:spPr>
        <p:txBody>
          <a:bodyPr>
            <a:normAutofit/>
          </a:bodyPr>
          <a:lstStyle/>
          <a:p>
            <a:r>
              <a:rPr lang="en-US" dirty="0"/>
              <a:t>Qualifying Reasons for Leave</a:t>
            </a:r>
          </a:p>
        </p:txBody>
      </p:sp>
      <p:sp>
        <p:nvSpPr>
          <p:cNvPr id="4" name="Content Placeholder 3">
            <a:extLst>
              <a:ext uri="{FF2B5EF4-FFF2-40B4-BE49-F238E27FC236}">
                <a16:creationId xmlns:a16="http://schemas.microsoft.com/office/drawing/2014/main" id="{3BFADDDB-B872-49B1-B6EA-77DA5201DA08}"/>
              </a:ext>
            </a:extLst>
          </p:cNvPr>
          <p:cNvSpPr>
            <a:spLocks noGrp="1"/>
          </p:cNvSpPr>
          <p:nvPr>
            <p:ph idx="1"/>
          </p:nvPr>
        </p:nvSpPr>
        <p:spPr>
          <a:xfrm>
            <a:off x="473528" y="1725382"/>
            <a:ext cx="7886700" cy="3757930"/>
          </a:xfrm>
        </p:spPr>
        <p:txBody>
          <a:bodyPr>
            <a:normAutofit fontScale="92500" lnSpcReduction="20000"/>
          </a:bodyPr>
          <a:lstStyle/>
          <a:p>
            <a:r>
              <a:rPr lang="en-US" dirty="0"/>
              <a:t>There are six reasons employees may take FML (FMLA/CFRA/PDLL). </a:t>
            </a:r>
          </a:p>
          <a:p>
            <a:endParaRPr lang="en-US" dirty="0"/>
          </a:p>
          <a:p>
            <a:r>
              <a:rPr lang="en-US" dirty="0"/>
              <a:t>PFCB may be an option when employees are taking FML for the following four reasons: </a:t>
            </a:r>
          </a:p>
          <a:p>
            <a:pPr marL="257175" indent="-257175">
              <a:buFont typeface="Arial" panose="020B0604020202020204" pitchFamily="34" charset="0"/>
              <a:buChar char="•"/>
            </a:pPr>
            <a:r>
              <a:rPr lang="en-US" dirty="0"/>
              <a:t>To care for a family member with a serious health condition (FMLA and/or CFRA) </a:t>
            </a:r>
          </a:p>
          <a:p>
            <a:pPr marL="257175" indent="-257175">
              <a:buFont typeface="Arial" panose="020B0604020202020204" pitchFamily="34" charset="0"/>
              <a:buChar char="•"/>
            </a:pPr>
            <a:r>
              <a:rPr lang="en-US" dirty="0"/>
              <a:t>For Parental Bonding Leave aka Baby Bonding Leave (FMLA/CFRA) </a:t>
            </a:r>
          </a:p>
          <a:p>
            <a:pPr marL="257175" indent="-257175">
              <a:buFont typeface="Arial" panose="020B0604020202020204" pitchFamily="34" charset="0"/>
              <a:buChar char="•"/>
            </a:pPr>
            <a:r>
              <a:rPr lang="en-US" dirty="0"/>
              <a:t>For Military Caregiver Leave (FMLA) </a:t>
            </a:r>
          </a:p>
          <a:p>
            <a:pPr marL="257175" indent="-257175">
              <a:buFont typeface="Arial" panose="020B0604020202020204" pitchFamily="34" charset="0"/>
              <a:buChar char="•"/>
            </a:pPr>
            <a:r>
              <a:rPr lang="en-US" dirty="0"/>
              <a:t>For Qualifying Exigency Leave (FMLA/CFRA) </a:t>
            </a:r>
          </a:p>
          <a:p>
            <a:pPr marL="257175" indent="-257175">
              <a:buFont typeface="Arial" panose="020B0604020202020204" pitchFamily="34" charset="0"/>
              <a:buChar char="•"/>
            </a:pPr>
            <a:endParaRPr lang="en-US" dirty="0"/>
          </a:p>
          <a:p>
            <a:endParaRPr lang="en-US" dirty="0"/>
          </a:p>
          <a:p>
            <a:r>
              <a:rPr lang="en-US" dirty="0"/>
              <a:t>PFCB is </a:t>
            </a:r>
            <a:r>
              <a:rPr lang="en-US" u="sng" dirty="0"/>
              <a:t>NOT </a:t>
            </a:r>
            <a:r>
              <a:rPr lang="en-US" dirty="0"/>
              <a:t>an option when FML is taken for: </a:t>
            </a:r>
          </a:p>
          <a:p>
            <a:pPr marL="257175" indent="-257175">
              <a:buFont typeface="Arial" panose="020B0604020202020204" pitchFamily="34" charset="0"/>
              <a:buChar char="•"/>
            </a:pPr>
            <a:r>
              <a:rPr lang="en-US" dirty="0"/>
              <a:t>Employee’s own serious health condition (FMLA/CFRA) </a:t>
            </a:r>
          </a:p>
          <a:p>
            <a:pPr marL="257175" indent="-257175">
              <a:buFont typeface="Arial" panose="020B0604020202020204" pitchFamily="34" charset="0"/>
              <a:buChar char="•"/>
            </a:pPr>
            <a:r>
              <a:rPr lang="en-US" dirty="0"/>
              <a:t>Employee’s pregnancy disability (FMLA/PDLL)</a:t>
            </a:r>
          </a:p>
        </p:txBody>
      </p:sp>
    </p:spTree>
    <p:extLst>
      <p:ext uri="{BB962C8B-B14F-4D97-AF65-F5344CB8AC3E}">
        <p14:creationId xmlns:p14="http://schemas.microsoft.com/office/powerpoint/2010/main" val="169617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5BC4BD-CCA9-4193-809B-C4ED930F7A04}"/>
              </a:ext>
            </a:extLst>
          </p:cNvPr>
          <p:cNvSpPr>
            <a:spLocks noGrp="1"/>
          </p:cNvSpPr>
          <p:nvPr>
            <p:ph type="sldNum" sz="quarter" idx="12"/>
          </p:nvPr>
        </p:nvSpPr>
        <p:spPr/>
        <p:txBody>
          <a:bodyPr/>
          <a:lstStyle/>
          <a:p>
            <a:pPr defTabSz="685800"/>
            <a:fld id="{07297065-12DB-4451-8B30-EBF38A6018EA}" type="slidenum">
              <a:rPr lang="en-US">
                <a:latin typeface="Calibri"/>
              </a:rPr>
              <a:pPr defTabSz="685800"/>
              <a:t>12</a:t>
            </a:fld>
            <a:endParaRPr lang="en-US" dirty="0">
              <a:latin typeface="Calibri"/>
            </a:endParaRPr>
          </a:p>
        </p:txBody>
      </p:sp>
      <p:sp>
        <p:nvSpPr>
          <p:cNvPr id="3" name="Title 2">
            <a:extLst>
              <a:ext uri="{FF2B5EF4-FFF2-40B4-BE49-F238E27FC236}">
                <a16:creationId xmlns:a16="http://schemas.microsoft.com/office/drawing/2014/main" id="{8087A363-4AB0-4782-A055-F022BB3022CE}"/>
              </a:ext>
            </a:extLst>
          </p:cNvPr>
          <p:cNvSpPr>
            <a:spLocks noGrp="1"/>
          </p:cNvSpPr>
          <p:nvPr>
            <p:ph type="title"/>
          </p:nvPr>
        </p:nvSpPr>
        <p:spPr/>
        <p:txBody>
          <a:bodyPr/>
          <a:lstStyle/>
          <a:p>
            <a:r>
              <a:rPr lang="en-US" dirty="0"/>
              <a:t>Qualifying Reasons for PFCB</a:t>
            </a:r>
          </a:p>
        </p:txBody>
      </p:sp>
      <p:sp>
        <p:nvSpPr>
          <p:cNvPr id="4" name="Content Placeholder 3">
            <a:extLst>
              <a:ext uri="{FF2B5EF4-FFF2-40B4-BE49-F238E27FC236}">
                <a16:creationId xmlns:a16="http://schemas.microsoft.com/office/drawing/2014/main" id="{C3D134D3-F453-407E-952F-23AC9B2F47E6}"/>
              </a:ext>
            </a:extLst>
          </p:cNvPr>
          <p:cNvSpPr>
            <a:spLocks noGrp="1"/>
          </p:cNvSpPr>
          <p:nvPr>
            <p:ph idx="1"/>
          </p:nvPr>
        </p:nvSpPr>
        <p:spPr/>
        <p:txBody>
          <a:bodyPr/>
          <a:lstStyle/>
          <a:p>
            <a:r>
              <a:rPr lang="en-US" dirty="0"/>
              <a:t>An employee can take FML leave to care for the following </a:t>
            </a:r>
            <a:r>
              <a:rPr lang="en-US" u="sng" dirty="0"/>
              <a:t>family members if they have a serious health condition</a:t>
            </a:r>
            <a:r>
              <a:rPr lang="en-US" dirty="0"/>
              <a:t>: </a:t>
            </a:r>
          </a:p>
          <a:p>
            <a:pPr marL="257175" indent="-257175">
              <a:buFont typeface="Arial" panose="020B0604020202020204" pitchFamily="34" charset="0"/>
              <a:buChar char="•"/>
            </a:pPr>
            <a:r>
              <a:rPr lang="en-US" dirty="0"/>
              <a:t>Child </a:t>
            </a:r>
          </a:p>
          <a:p>
            <a:pPr marL="771512" lvl="1" indent="-257175">
              <a:buFont typeface="Arial" panose="020B0604020202020204" pitchFamily="34" charset="0"/>
              <a:buChar char="•"/>
            </a:pPr>
            <a:r>
              <a:rPr lang="en-US" dirty="0"/>
              <a:t>Child under 18 or incapable of self-care due to physical or mental disability (FMLA/CFRA) </a:t>
            </a:r>
          </a:p>
          <a:p>
            <a:pPr marL="771512" lvl="1" indent="-257175">
              <a:buFont typeface="Arial" panose="020B0604020202020204" pitchFamily="34" charset="0"/>
              <a:buChar char="•"/>
            </a:pPr>
            <a:r>
              <a:rPr lang="en-US" dirty="0"/>
              <a:t>Adult child (18 years or older) who does not have a disability that renders them incapable of self-care (CFRA only) </a:t>
            </a:r>
          </a:p>
          <a:p>
            <a:pPr marL="257175" indent="-257175">
              <a:buFont typeface="Arial" panose="020B0604020202020204" pitchFamily="34" charset="0"/>
              <a:buChar char="•"/>
            </a:pPr>
            <a:r>
              <a:rPr lang="en-US" dirty="0"/>
              <a:t>Parent </a:t>
            </a:r>
          </a:p>
          <a:p>
            <a:pPr marL="257175" indent="-257175">
              <a:buFont typeface="Arial" panose="020B0604020202020204" pitchFamily="34" charset="0"/>
              <a:buChar char="•"/>
            </a:pPr>
            <a:r>
              <a:rPr lang="en-US" dirty="0"/>
              <a:t>Spouse – same or opposite sex </a:t>
            </a:r>
          </a:p>
          <a:p>
            <a:pPr marL="257175" indent="-257175">
              <a:buFont typeface="Arial" panose="020B0604020202020204" pitchFamily="34" charset="0"/>
              <a:buChar char="•"/>
            </a:pPr>
            <a:r>
              <a:rPr lang="en-US" dirty="0"/>
              <a:t>Domestic Partner – same or opposite sex </a:t>
            </a:r>
          </a:p>
          <a:p>
            <a:pPr marL="257175" indent="-257175">
              <a:buFont typeface="Arial" panose="020B0604020202020204" pitchFamily="34" charset="0"/>
              <a:buChar char="•"/>
            </a:pPr>
            <a:r>
              <a:rPr lang="en-US" dirty="0"/>
              <a:t>Grandparent (CFRA only) Grandchild (CFRA only) </a:t>
            </a:r>
          </a:p>
          <a:p>
            <a:pPr marL="257175" indent="-257175">
              <a:buFont typeface="Arial" panose="020B0604020202020204" pitchFamily="34" charset="0"/>
              <a:buChar char="•"/>
            </a:pPr>
            <a:r>
              <a:rPr lang="en-US" dirty="0"/>
              <a:t>Sibling (CFRA only)</a:t>
            </a:r>
            <a:endParaRPr lang="en-US" b="1" dirty="0"/>
          </a:p>
          <a:p>
            <a:endParaRPr lang="en-US" dirty="0"/>
          </a:p>
        </p:txBody>
      </p:sp>
    </p:spTree>
    <p:extLst>
      <p:ext uri="{BB962C8B-B14F-4D97-AF65-F5344CB8AC3E}">
        <p14:creationId xmlns:p14="http://schemas.microsoft.com/office/powerpoint/2010/main" val="3501938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6A137A-62AB-46D0-9959-9D2961020978}"/>
              </a:ext>
            </a:extLst>
          </p:cNvPr>
          <p:cNvSpPr>
            <a:spLocks noGrp="1"/>
          </p:cNvSpPr>
          <p:nvPr>
            <p:ph type="sldNum" sz="quarter" idx="12"/>
          </p:nvPr>
        </p:nvSpPr>
        <p:spPr/>
        <p:txBody>
          <a:bodyPr/>
          <a:lstStyle/>
          <a:p>
            <a:pPr defTabSz="685800"/>
            <a:fld id="{07297065-12DB-4451-8B30-EBF38A6018EA}" type="slidenum">
              <a:rPr lang="en-US">
                <a:latin typeface="Calibri"/>
              </a:rPr>
              <a:pPr defTabSz="685800"/>
              <a:t>13</a:t>
            </a:fld>
            <a:endParaRPr lang="en-US" dirty="0">
              <a:latin typeface="Calibri"/>
            </a:endParaRPr>
          </a:p>
        </p:txBody>
      </p:sp>
      <p:sp>
        <p:nvSpPr>
          <p:cNvPr id="3" name="Title 2">
            <a:extLst>
              <a:ext uri="{FF2B5EF4-FFF2-40B4-BE49-F238E27FC236}">
                <a16:creationId xmlns:a16="http://schemas.microsoft.com/office/drawing/2014/main" id="{4875153F-6E67-440F-B964-D066CDDA6900}"/>
              </a:ext>
            </a:extLst>
          </p:cNvPr>
          <p:cNvSpPr>
            <a:spLocks noGrp="1"/>
          </p:cNvSpPr>
          <p:nvPr>
            <p:ph type="title"/>
          </p:nvPr>
        </p:nvSpPr>
        <p:spPr/>
        <p:txBody>
          <a:bodyPr/>
          <a:lstStyle/>
          <a:p>
            <a:r>
              <a:rPr lang="en-US" dirty="0"/>
              <a:t>Qualifying Reasons for PFCB</a:t>
            </a:r>
          </a:p>
        </p:txBody>
      </p:sp>
      <p:sp>
        <p:nvSpPr>
          <p:cNvPr id="4" name="Content Placeholder 3">
            <a:extLst>
              <a:ext uri="{FF2B5EF4-FFF2-40B4-BE49-F238E27FC236}">
                <a16:creationId xmlns:a16="http://schemas.microsoft.com/office/drawing/2014/main" id="{B4E80972-522B-4C18-9885-E8519B07B32F}"/>
              </a:ext>
            </a:extLst>
          </p:cNvPr>
          <p:cNvSpPr>
            <a:spLocks noGrp="1"/>
          </p:cNvSpPr>
          <p:nvPr>
            <p:ph idx="1"/>
          </p:nvPr>
        </p:nvSpPr>
        <p:spPr/>
        <p:txBody>
          <a:bodyPr/>
          <a:lstStyle/>
          <a:p>
            <a:r>
              <a:rPr lang="en-US" u="sng" dirty="0"/>
              <a:t>Parental Bonding </a:t>
            </a:r>
            <a:r>
              <a:rPr lang="en-US" dirty="0"/>
              <a:t>Leave (Baby Bonding Leave) </a:t>
            </a:r>
          </a:p>
          <a:p>
            <a:pPr marL="257175" indent="-257175">
              <a:buFont typeface="Arial" panose="020B0604020202020204" pitchFamily="34" charset="0"/>
              <a:buChar char="•"/>
            </a:pPr>
            <a:r>
              <a:rPr lang="en-US" dirty="0"/>
              <a:t>must be taken within 12 months of the birth of an employee’s child.  </a:t>
            </a:r>
          </a:p>
          <a:p>
            <a:pPr marL="257175" indent="-257175">
              <a:buFont typeface="Arial" panose="020B0604020202020204" pitchFamily="34" charset="0"/>
              <a:buChar char="•"/>
            </a:pPr>
            <a:r>
              <a:rPr lang="en-US" dirty="0"/>
              <a:t>must be taken within 12 months of the placement of an adopted or foster care child with the employee. </a:t>
            </a:r>
          </a:p>
        </p:txBody>
      </p:sp>
    </p:spTree>
    <p:extLst>
      <p:ext uri="{BB962C8B-B14F-4D97-AF65-F5344CB8AC3E}">
        <p14:creationId xmlns:p14="http://schemas.microsoft.com/office/powerpoint/2010/main" val="629425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A3CE8D-EE65-423E-901F-235331BADFAA}"/>
              </a:ext>
            </a:extLst>
          </p:cNvPr>
          <p:cNvSpPr>
            <a:spLocks noGrp="1"/>
          </p:cNvSpPr>
          <p:nvPr>
            <p:ph type="sldNum" sz="quarter" idx="12"/>
          </p:nvPr>
        </p:nvSpPr>
        <p:spPr/>
        <p:txBody>
          <a:bodyPr/>
          <a:lstStyle/>
          <a:p>
            <a:pPr defTabSz="685800"/>
            <a:fld id="{07297065-12DB-4451-8B30-EBF38A6018EA}" type="slidenum">
              <a:rPr lang="en-US">
                <a:latin typeface="Calibri"/>
              </a:rPr>
              <a:pPr defTabSz="685800"/>
              <a:t>14</a:t>
            </a:fld>
            <a:endParaRPr lang="en-US" dirty="0">
              <a:latin typeface="Calibri"/>
            </a:endParaRPr>
          </a:p>
        </p:txBody>
      </p:sp>
      <p:sp>
        <p:nvSpPr>
          <p:cNvPr id="3" name="Title 2">
            <a:extLst>
              <a:ext uri="{FF2B5EF4-FFF2-40B4-BE49-F238E27FC236}">
                <a16:creationId xmlns:a16="http://schemas.microsoft.com/office/drawing/2014/main" id="{3D433A01-1C46-4B87-BC1A-C7B657C06137}"/>
              </a:ext>
            </a:extLst>
          </p:cNvPr>
          <p:cNvSpPr>
            <a:spLocks noGrp="1"/>
          </p:cNvSpPr>
          <p:nvPr>
            <p:ph type="title"/>
          </p:nvPr>
        </p:nvSpPr>
        <p:spPr/>
        <p:txBody>
          <a:bodyPr/>
          <a:lstStyle/>
          <a:p>
            <a:r>
              <a:rPr lang="en-US" dirty="0"/>
              <a:t>Qualifying Reasons for PFCB</a:t>
            </a:r>
          </a:p>
        </p:txBody>
      </p:sp>
      <p:sp>
        <p:nvSpPr>
          <p:cNvPr id="4" name="Content Placeholder 3">
            <a:extLst>
              <a:ext uri="{FF2B5EF4-FFF2-40B4-BE49-F238E27FC236}">
                <a16:creationId xmlns:a16="http://schemas.microsoft.com/office/drawing/2014/main" id="{EB6AA817-184A-40EA-8A75-C339CD1EDA21}"/>
              </a:ext>
            </a:extLst>
          </p:cNvPr>
          <p:cNvSpPr>
            <a:spLocks noGrp="1"/>
          </p:cNvSpPr>
          <p:nvPr>
            <p:ph idx="1"/>
          </p:nvPr>
        </p:nvSpPr>
        <p:spPr/>
        <p:txBody>
          <a:bodyPr/>
          <a:lstStyle/>
          <a:p>
            <a:r>
              <a:rPr lang="en-US" dirty="0"/>
              <a:t>Military Caregiver Leave </a:t>
            </a:r>
          </a:p>
          <a:p>
            <a:pPr marL="257175" indent="-257175">
              <a:buFont typeface="Arial" panose="020B0604020202020204" pitchFamily="34" charset="0"/>
              <a:buChar char="•"/>
            </a:pPr>
            <a:r>
              <a:rPr lang="en-US" dirty="0"/>
              <a:t>leave to care for a covered servicemember undergoing medical treatment, recuperation, or therapy for a “serious injury or illness” incurred or aggravated in the line of duty if the covered servicemember is employee’s parent, spouse, domestic partner, son, daughter, or next of kin. </a:t>
            </a:r>
          </a:p>
          <a:p>
            <a:r>
              <a:rPr lang="en-US" dirty="0"/>
              <a:t>Note: The definition of “covered servicemember” includes veterans in certain circumstances.</a:t>
            </a:r>
          </a:p>
        </p:txBody>
      </p:sp>
    </p:spTree>
    <p:extLst>
      <p:ext uri="{BB962C8B-B14F-4D97-AF65-F5344CB8AC3E}">
        <p14:creationId xmlns:p14="http://schemas.microsoft.com/office/powerpoint/2010/main" val="2865452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6A137A-62AB-46D0-9959-9D2961020978}"/>
              </a:ext>
            </a:extLst>
          </p:cNvPr>
          <p:cNvSpPr>
            <a:spLocks noGrp="1"/>
          </p:cNvSpPr>
          <p:nvPr>
            <p:ph type="sldNum" sz="quarter" idx="12"/>
          </p:nvPr>
        </p:nvSpPr>
        <p:spPr/>
        <p:txBody>
          <a:bodyPr/>
          <a:lstStyle/>
          <a:p>
            <a:pPr defTabSz="685800"/>
            <a:fld id="{07297065-12DB-4451-8B30-EBF38A6018EA}" type="slidenum">
              <a:rPr lang="en-US">
                <a:latin typeface="Calibri"/>
              </a:rPr>
              <a:pPr defTabSz="685800"/>
              <a:t>15</a:t>
            </a:fld>
            <a:endParaRPr lang="en-US" dirty="0">
              <a:latin typeface="Calibri"/>
            </a:endParaRPr>
          </a:p>
        </p:txBody>
      </p:sp>
      <p:sp>
        <p:nvSpPr>
          <p:cNvPr id="3" name="Title 2">
            <a:extLst>
              <a:ext uri="{FF2B5EF4-FFF2-40B4-BE49-F238E27FC236}">
                <a16:creationId xmlns:a16="http://schemas.microsoft.com/office/drawing/2014/main" id="{4875153F-6E67-440F-B964-D066CDDA6900}"/>
              </a:ext>
            </a:extLst>
          </p:cNvPr>
          <p:cNvSpPr>
            <a:spLocks noGrp="1"/>
          </p:cNvSpPr>
          <p:nvPr>
            <p:ph type="title"/>
          </p:nvPr>
        </p:nvSpPr>
        <p:spPr/>
        <p:txBody>
          <a:bodyPr/>
          <a:lstStyle/>
          <a:p>
            <a:r>
              <a:rPr lang="en-US" dirty="0"/>
              <a:t>Qualifying Reasons for PFCB</a:t>
            </a:r>
          </a:p>
        </p:txBody>
      </p:sp>
      <p:sp>
        <p:nvSpPr>
          <p:cNvPr id="4" name="Content Placeholder 3">
            <a:extLst>
              <a:ext uri="{FF2B5EF4-FFF2-40B4-BE49-F238E27FC236}">
                <a16:creationId xmlns:a16="http://schemas.microsoft.com/office/drawing/2014/main" id="{B4E80972-522B-4C18-9885-E8519B07B32F}"/>
              </a:ext>
            </a:extLst>
          </p:cNvPr>
          <p:cNvSpPr>
            <a:spLocks noGrp="1"/>
          </p:cNvSpPr>
          <p:nvPr>
            <p:ph idx="1"/>
          </p:nvPr>
        </p:nvSpPr>
        <p:spPr/>
        <p:txBody>
          <a:bodyPr>
            <a:normAutofit/>
          </a:bodyPr>
          <a:lstStyle/>
          <a:p>
            <a:r>
              <a:rPr lang="en-US" dirty="0"/>
              <a:t>Qualifying Exigency Leave </a:t>
            </a:r>
          </a:p>
          <a:p>
            <a:pPr marL="257175" indent="-257175">
              <a:buFont typeface="Arial" panose="020B0604020202020204" pitchFamily="34" charset="0"/>
              <a:buChar char="•"/>
            </a:pPr>
            <a:r>
              <a:rPr lang="en-US" dirty="0"/>
              <a:t>leave taken because of a “qualifying exigency” arising out of the fact that the employee’s spouse, domestic partner, son, daughter, or parent is a military member on covered active duty or call to active duty (or has been notified of an impending call or order to covered active duty). </a:t>
            </a:r>
          </a:p>
          <a:p>
            <a:pPr marL="257175" indent="-257175">
              <a:buFont typeface="Arial" panose="020B0604020202020204" pitchFamily="34" charset="0"/>
              <a:buChar char="•"/>
            </a:pPr>
            <a:r>
              <a:rPr lang="en-US" dirty="0"/>
              <a:t>generally speaking, this will involve the military member’s deployment to a foreign country. </a:t>
            </a:r>
          </a:p>
          <a:p>
            <a:r>
              <a:rPr lang="en-US" dirty="0"/>
              <a:t>A variety of circumstances are qualifying exigencies, including:  </a:t>
            </a:r>
          </a:p>
          <a:p>
            <a:pPr marL="771512" lvl="1" indent="-257175">
              <a:buFont typeface="Arial" panose="020B0604020202020204" pitchFamily="34" charset="0"/>
              <a:buChar char="•"/>
            </a:pPr>
            <a:r>
              <a:rPr lang="en-US" dirty="0"/>
              <a:t>Short Notice Deployment (7 or fewer calendar days) </a:t>
            </a:r>
          </a:p>
          <a:p>
            <a:pPr marL="771512" lvl="1" indent="-257175">
              <a:buFont typeface="Arial" panose="020B0604020202020204" pitchFamily="34" charset="0"/>
              <a:buChar char="•"/>
            </a:pPr>
            <a:r>
              <a:rPr lang="en-US" dirty="0"/>
              <a:t>Military events and activities </a:t>
            </a:r>
          </a:p>
          <a:p>
            <a:pPr marL="771512" lvl="1" indent="-257175">
              <a:buFont typeface="Arial" panose="020B0604020202020204" pitchFamily="34" charset="0"/>
              <a:buChar char="•"/>
            </a:pPr>
            <a:r>
              <a:rPr lang="en-US" dirty="0"/>
              <a:t>Childcare and school activities for child of the military member </a:t>
            </a:r>
          </a:p>
          <a:p>
            <a:pPr marL="771512" lvl="1" indent="-257175">
              <a:buFont typeface="Arial" panose="020B0604020202020204" pitchFamily="34" charset="0"/>
              <a:buChar char="•"/>
            </a:pPr>
            <a:r>
              <a:rPr lang="en-US" dirty="0"/>
              <a:t>Financial and legal arrangements </a:t>
            </a:r>
          </a:p>
          <a:p>
            <a:pPr marL="771512" lvl="1" indent="-257175">
              <a:buFont typeface="Arial" panose="020B0604020202020204" pitchFamily="34" charset="0"/>
              <a:buChar char="•"/>
            </a:pPr>
            <a:r>
              <a:rPr lang="en-US" dirty="0"/>
              <a:t>Post-deployment activities (for 90 days following deployment)</a:t>
            </a:r>
          </a:p>
        </p:txBody>
      </p:sp>
    </p:spTree>
    <p:extLst>
      <p:ext uri="{BB962C8B-B14F-4D97-AF65-F5344CB8AC3E}">
        <p14:creationId xmlns:p14="http://schemas.microsoft.com/office/powerpoint/2010/main" val="2819940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5FC8A2-D85B-4EE4-99D4-C8841FA8530F}"/>
              </a:ext>
            </a:extLst>
          </p:cNvPr>
          <p:cNvSpPr>
            <a:spLocks noGrp="1"/>
          </p:cNvSpPr>
          <p:nvPr>
            <p:ph type="sldNum" sz="quarter" idx="12"/>
          </p:nvPr>
        </p:nvSpPr>
        <p:spPr/>
        <p:txBody>
          <a:bodyPr/>
          <a:lstStyle/>
          <a:p>
            <a:pPr defTabSz="685800"/>
            <a:fld id="{07297065-12DB-4451-8B30-EBF38A6018EA}" type="slidenum">
              <a:rPr lang="en-US">
                <a:latin typeface="Calibri"/>
              </a:rPr>
              <a:pPr defTabSz="685800"/>
              <a:t>16</a:t>
            </a:fld>
            <a:endParaRPr lang="en-US" dirty="0">
              <a:latin typeface="Calibri"/>
            </a:endParaRPr>
          </a:p>
        </p:txBody>
      </p:sp>
      <p:sp>
        <p:nvSpPr>
          <p:cNvPr id="3" name="Title 2">
            <a:extLst>
              <a:ext uri="{FF2B5EF4-FFF2-40B4-BE49-F238E27FC236}">
                <a16:creationId xmlns:a16="http://schemas.microsoft.com/office/drawing/2014/main" id="{E502FA6E-0E38-437A-9740-905D011381A4}"/>
              </a:ext>
            </a:extLst>
          </p:cNvPr>
          <p:cNvSpPr>
            <a:spLocks noGrp="1"/>
          </p:cNvSpPr>
          <p:nvPr>
            <p:ph type="title"/>
          </p:nvPr>
        </p:nvSpPr>
        <p:spPr/>
        <p:txBody>
          <a:bodyPr/>
          <a:lstStyle/>
          <a:p>
            <a:r>
              <a:rPr lang="en-US" dirty="0"/>
              <a:t>How Can PFCB be Taken?</a:t>
            </a:r>
          </a:p>
        </p:txBody>
      </p:sp>
      <p:sp>
        <p:nvSpPr>
          <p:cNvPr id="4" name="Content Placeholder 3">
            <a:extLst>
              <a:ext uri="{FF2B5EF4-FFF2-40B4-BE49-F238E27FC236}">
                <a16:creationId xmlns:a16="http://schemas.microsoft.com/office/drawing/2014/main" id="{EFD26033-29AC-40A8-AF2F-3C1E11E0A523}"/>
              </a:ext>
            </a:extLst>
          </p:cNvPr>
          <p:cNvSpPr>
            <a:spLocks noGrp="1"/>
          </p:cNvSpPr>
          <p:nvPr>
            <p:ph idx="1"/>
          </p:nvPr>
        </p:nvSpPr>
        <p:spPr/>
        <p:txBody>
          <a:bodyPr/>
          <a:lstStyle/>
          <a:p>
            <a:pPr marL="257175" indent="-257175">
              <a:buFont typeface="Arial" panose="020B0604020202020204" pitchFamily="34" charset="0"/>
              <a:buChar char="•"/>
            </a:pPr>
            <a:r>
              <a:rPr lang="en-US" dirty="0"/>
              <a:t>PFCB is only available for Block/Continuous FML leaves</a:t>
            </a:r>
          </a:p>
          <a:p>
            <a:endParaRPr lang="en-US" dirty="0"/>
          </a:p>
          <a:p>
            <a:pPr marL="257175" indent="-257175">
              <a:buFont typeface="Arial" panose="020B0604020202020204" pitchFamily="34" charset="0"/>
              <a:buChar char="•"/>
            </a:pPr>
            <a:r>
              <a:rPr lang="en-US" dirty="0"/>
              <a:t>While FML may generally be taken as a block leave, intermittently, or by working a reduced schedule, PFCB is only an option if the employee’s FML is being taken in a block and the block is a </a:t>
            </a:r>
            <a:r>
              <a:rPr lang="en-US" u="sng" dirty="0"/>
              <a:t>minimum of one workweek</a:t>
            </a:r>
            <a:r>
              <a:rPr lang="en-US" dirty="0"/>
              <a:t>. </a:t>
            </a:r>
          </a:p>
          <a:p>
            <a:endParaRPr lang="en-US" dirty="0"/>
          </a:p>
          <a:p>
            <a:pPr marL="257175" indent="-257175">
              <a:buFont typeface="Arial" panose="020B0604020202020204" pitchFamily="34" charset="0"/>
              <a:buChar char="•"/>
            </a:pPr>
            <a:r>
              <a:rPr lang="en-US" dirty="0"/>
              <a:t>If an employee elects to use PFCB, the employee must continue to use PFCB until they either exhaust their full 8 workweeks of PFCB for the calendar year or that qualifying FML block leave ends. </a:t>
            </a:r>
          </a:p>
        </p:txBody>
      </p:sp>
    </p:spTree>
    <p:extLst>
      <p:ext uri="{BB962C8B-B14F-4D97-AF65-F5344CB8AC3E}">
        <p14:creationId xmlns:p14="http://schemas.microsoft.com/office/powerpoint/2010/main" val="3626541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5FC8A2-D85B-4EE4-99D4-C8841FA8530F}"/>
              </a:ext>
            </a:extLst>
          </p:cNvPr>
          <p:cNvSpPr>
            <a:spLocks noGrp="1"/>
          </p:cNvSpPr>
          <p:nvPr>
            <p:ph type="sldNum" sz="quarter" idx="12"/>
          </p:nvPr>
        </p:nvSpPr>
        <p:spPr/>
        <p:txBody>
          <a:bodyPr/>
          <a:lstStyle/>
          <a:p>
            <a:pPr defTabSz="685800"/>
            <a:fld id="{07297065-12DB-4451-8B30-EBF38A6018EA}" type="slidenum">
              <a:rPr lang="en-US">
                <a:latin typeface="Calibri"/>
              </a:rPr>
              <a:pPr defTabSz="685800"/>
              <a:t>17</a:t>
            </a:fld>
            <a:endParaRPr lang="en-US" dirty="0">
              <a:latin typeface="Calibri"/>
            </a:endParaRPr>
          </a:p>
        </p:txBody>
      </p:sp>
      <p:sp>
        <p:nvSpPr>
          <p:cNvPr id="3" name="Title 2">
            <a:extLst>
              <a:ext uri="{FF2B5EF4-FFF2-40B4-BE49-F238E27FC236}">
                <a16:creationId xmlns:a16="http://schemas.microsoft.com/office/drawing/2014/main" id="{E502FA6E-0E38-437A-9740-905D011381A4}"/>
              </a:ext>
            </a:extLst>
          </p:cNvPr>
          <p:cNvSpPr>
            <a:spLocks noGrp="1"/>
          </p:cNvSpPr>
          <p:nvPr>
            <p:ph type="title"/>
          </p:nvPr>
        </p:nvSpPr>
        <p:spPr/>
        <p:txBody>
          <a:bodyPr/>
          <a:lstStyle/>
          <a:p>
            <a:r>
              <a:rPr lang="en-US" dirty="0"/>
              <a:t>How Can PFCB be Taken?</a:t>
            </a:r>
          </a:p>
        </p:txBody>
      </p:sp>
      <p:sp>
        <p:nvSpPr>
          <p:cNvPr id="4" name="Content Placeholder 3">
            <a:extLst>
              <a:ext uri="{FF2B5EF4-FFF2-40B4-BE49-F238E27FC236}">
                <a16:creationId xmlns:a16="http://schemas.microsoft.com/office/drawing/2014/main" id="{EFD26033-29AC-40A8-AF2F-3C1E11E0A523}"/>
              </a:ext>
            </a:extLst>
          </p:cNvPr>
          <p:cNvSpPr>
            <a:spLocks noGrp="1"/>
          </p:cNvSpPr>
          <p:nvPr>
            <p:ph idx="1"/>
          </p:nvPr>
        </p:nvSpPr>
        <p:spPr/>
        <p:txBody>
          <a:bodyPr>
            <a:normAutofit/>
          </a:bodyPr>
          <a:lstStyle/>
          <a:p>
            <a:pPr marL="257175" indent="-257175">
              <a:buFont typeface="Arial" panose="020B0604020202020204" pitchFamily="34" charset="0"/>
              <a:buChar char="•"/>
            </a:pPr>
            <a:r>
              <a:rPr lang="en-US" dirty="0"/>
              <a:t>If their leave ends before they have used the full eight workweeks of PFCB, the remainder is available to use during a qualifying FML block leave later in the calendar year. </a:t>
            </a:r>
          </a:p>
          <a:p>
            <a:pPr marL="257175" indent="-257175">
              <a:buFont typeface="Arial" panose="020B0604020202020204" pitchFamily="34" charset="0"/>
              <a:buChar char="•"/>
            </a:pPr>
            <a:r>
              <a:rPr lang="en-US" dirty="0"/>
              <a:t>For an employee holding an appointment with a definite end date, FML may not be approved beyond the end date of the appointment; therefore, the PFCB pay option is not available beyond the end date of that appointment.</a:t>
            </a:r>
          </a:p>
          <a:p>
            <a:pPr marL="257175" indent="-257175">
              <a:buFont typeface="Arial" panose="020B0604020202020204" pitchFamily="34" charset="0"/>
              <a:buChar char="•"/>
            </a:pPr>
            <a:r>
              <a:rPr lang="en-US" dirty="0"/>
              <a:t>While an eligible employee is generally entitled to 12 workweeks of FML in a calendar year, the PFCB entitlement is up to 8 workweeks in a calendar year</a:t>
            </a:r>
          </a:p>
          <a:p>
            <a:pPr lvl="1"/>
            <a:r>
              <a:rPr lang="en-US" dirty="0"/>
              <a:t>Note: PFCB does not provide additional FML leave time, it provides pay during the leave, up to 8 workweeks in a calendar year.</a:t>
            </a:r>
          </a:p>
          <a:p>
            <a:pPr marL="257175" indent="-257175">
              <a:buFont typeface="Arial" panose="020B0604020202020204" pitchFamily="34" charset="0"/>
              <a:buChar char="•"/>
            </a:pPr>
            <a:endParaRPr lang="en-US" dirty="0"/>
          </a:p>
        </p:txBody>
      </p:sp>
    </p:spTree>
    <p:extLst>
      <p:ext uri="{BB962C8B-B14F-4D97-AF65-F5344CB8AC3E}">
        <p14:creationId xmlns:p14="http://schemas.microsoft.com/office/powerpoint/2010/main" val="282984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5B6E98-99B5-4E22-9647-1BC3713BBC67}"/>
              </a:ext>
            </a:extLst>
          </p:cNvPr>
          <p:cNvSpPr>
            <a:spLocks noGrp="1"/>
          </p:cNvSpPr>
          <p:nvPr>
            <p:ph type="sldNum" sz="quarter" idx="12"/>
          </p:nvPr>
        </p:nvSpPr>
        <p:spPr>
          <a:xfrm>
            <a:off x="8840359" y="5752729"/>
            <a:ext cx="303641" cy="273844"/>
          </a:xfrm>
        </p:spPr>
        <p:txBody>
          <a:bodyPr/>
          <a:lstStyle/>
          <a:p>
            <a:pPr defTabSz="685800"/>
            <a:fld id="{07297065-12DB-4451-8B30-EBF38A6018EA}" type="slidenum">
              <a:rPr lang="en-US">
                <a:latin typeface="Calibri"/>
              </a:rPr>
              <a:pPr defTabSz="685800"/>
              <a:t>18</a:t>
            </a:fld>
            <a:endParaRPr lang="en-US" dirty="0">
              <a:latin typeface="Calibri"/>
            </a:endParaRPr>
          </a:p>
        </p:txBody>
      </p:sp>
      <p:sp>
        <p:nvSpPr>
          <p:cNvPr id="3" name="Title 2">
            <a:extLst>
              <a:ext uri="{FF2B5EF4-FFF2-40B4-BE49-F238E27FC236}">
                <a16:creationId xmlns:a16="http://schemas.microsoft.com/office/drawing/2014/main" id="{78A1B915-0465-4131-A5FF-07F26ACC9CA7}"/>
              </a:ext>
            </a:extLst>
          </p:cNvPr>
          <p:cNvSpPr>
            <a:spLocks noGrp="1"/>
          </p:cNvSpPr>
          <p:nvPr>
            <p:ph type="title"/>
          </p:nvPr>
        </p:nvSpPr>
        <p:spPr>
          <a:xfrm>
            <a:off x="1502229" y="929777"/>
            <a:ext cx="7886700" cy="546909"/>
          </a:xfrm>
        </p:spPr>
        <p:txBody>
          <a:bodyPr>
            <a:normAutofit/>
          </a:bodyPr>
          <a:lstStyle/>
          <a:p>
            <a:r>
              <a:rPr lang="en-US" dirty="0"/>
              <a:t>Pay Provision</a:t>
            </a:r>
          </a:p>
        </p:txBody>
      </p:sp>
      <p:sp>
        <p:nvSpPr>
          <p:cNvPr id="4" name="Content Placeholder 3">
            <a:extLst>
              <a:ext uri="{FF2B5EF4-FFF2-40B4-BE49-F238E27FC236}">
                <a16:creationId xmlns:a16="http://schemas.microsoft.com/office/drawing/2014/main" id="{3BFADDDB-B872-49B1-B6EA-77DA5201DA08}"/>
              </a:ext>
            </a:extLst>
          </p:cNvPr>
          <p:cNvSpPr>
            <a:spLocks noGrp="1"/>
          </p:cNvSpPr>
          <p:nvPr>
            <p:ph idx="1"/>
          </p:nvPr>
        </p:nvSpPr>
        <p:spPr>
          <a:xfrm>
            <a:off x="473528" y="1725382"/>
            <a:ext cx="7886700" cy="3757930"/>
          </a:xfrm>
        </p:spPr>
        <p:txBody>
          <a:bodyPr>
            <a:normAutofit fontScale="92500" lnSpcReduction="20000"/>
          </a:bodyPr>
          <a:lstStyle/>
          <a:p>
            <a:r>
              <a:rPr lang="en-US" dirty="0"/>
              <a:t>Beginning July 1, 2021, UC is offering for use with eligible block FML leaves a partial income replacement option (calculated at 70% of eligible earnings) for up to eight workweeks per calendar year. </a:t>
            </a:r>
          </a:p>
          <a:p>
            <a:r>
              <a:rPr lang="en-US" dirty="0"/>
              <a:t>PFCB provides wage replacement calculated at 70% of base salary </a:t>
            </a:r>
          </a:p>
          <a:p>
            <a:pPr marL="342900" indent="-342900">
              <a:buAutoNum type="arabicPeriod"/>
            </a:pPr>
            <a:r>
              <a:rPr lang="en-US" dirty="0"/>
              <a:t>an employee must be on an approved block leave under the Family and Medical Leave Act and/or California Family Rights Act for one of the following qualifying reasons: </a:t>
            </a:r>
          </a:p>
          <a:p>
            <a:pPr marL="771512" lvl="1" indent="-257175">
              <a:buFont typeface="Arial" panose="020B0604020202020204" pitchFamily="34" charset="0"/>
              <a:buChar char="•"/>
            </a:pPr>
            <a:r>
              <a:rPr lang="en-US" dirty="0"/>
              <a:t>Care for Family member with a serious health condition </a:t>
            </a:r>
          </a:p>
          <a:p>
            <a:pPr marL="771512" lvl="1" indent="-257175">
              <a:buFont typeface="Arial" panose="020B0604020202020204" pitchFamily="34" charset="0"/>
              <a:buChar char="•"/>
            </a:pPr>
            <a:r>
              <a:rPr lang="en-US" dirty="0"/>
              <a:t>Parental Bonding  </a:t>
            </a:r>
          </a:p>
          <a:p>
            <a:pPr marL="771512" lvl="1" indent="-257175">
              <a:buFont typeface="Arial" panose="020B0604020202020204" pitchFamily="34" charset="0"/>
              <a:buChar char="•"/>
            </a:pPr>
            <a:r>
              <a:rPr lang="en-US" dirty="0"/>
              <a:t>Military Caregiver Leave </a:t>
            </a:r>
          </a:p>
          <a:p>
            <a:pPr marL="771512" lvl="1" indent="-257175">
              <a:buFont typeface="Arial" panose="020B0604020202020204" pitchFamily="34" charset="0"/>
              <a:buChar char="•"/>
            </a:pPr>
            <a:r>
              <a:rPr lang="en-US" dirty="0"/>
              <a:t>Qualifying Exigency Leave </a:t>
            </a:r>
          </a:p>
          <a:p>
            <a:r>
              <a:rPr lang="en-US" dirty="0"/>
              <a:t>AND </a:t>
            </a:r>
          </a:p>
          <a:p>
            <a:endParaRPr lang="en-US" dirty="0"/>
          </a:p>
          <a:p>
            <a:r>
              <a:rPr lang="en-US" dirty="0"/>
              <a:t>2. the leave must be taken in a block of at minimum one workweek or more.</a:t>
            </a:r>
          </a:p>
        </p:txBody>
      </p:sp>
    </p:spTree>
    <p:extLst>
      <p:ext uri="{BB962C8B-B14F-4D97-AF65-F5344CB8AC3E}">
        <p14:creationId xmlns:p14="http://schemas.microsoft.com/office/powerpoint/2010/main" val="2531828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6C646A-91EA-41F7-A0BE-6DEA4EFF8061}"/>
              </a:ext>
            </a:extLst>
          </p:cNvPr>
          <p:cNvSpPr>
            <a:spLocks noGrp="1"/>
          </p:cNvSpPr>
          <p:nvPr>
            <p:ph type="sldNum" sz="quarter" idx="12"/>
          </p:nvPr>
        </p:nvSpPr>
        <p:spPr>
          <a:xfrm>
            <a:off x="8840359" y="5752729"/>
            <a:ext cx="303641" cy="273844"/>
          </a:xfrm>
        </p:spPr>
        <p:txBody>
          <a:bodyPr/>
          <a:lstStyle/>
          <a:p>
            <a:pPr defTabSz="685800"/>
            <a:fld id="{07297065-12DB-4451-8B30-EBF38A6018EA}" type="slidenum">
              <a:rPr lang="en-US">
                <a:latin typeface="Calibri"/>
              </a:rPr>
              <a:pPr defTabSz="685800"/>
              <a:t>19</a:t>
            </a:fld>
            <a:endParaRPr lang="en-US" dirty="0">
              <a:latin typeface="Calibri"/>
            </a:endParaRPr>
          </a:p>
        </p:txBody>
      </p:sp>
      <p:sp>
        <p:nvSpPr>
          <p:cNvPr id="3" name="Title 2">
            <a:extLst>
              <a:ext uri="{FF2B5EF4-FFF2-40B4-BE49-F238E27FC236}">
                <a16:creationId xmlns:a16="http://schemas.microsoft.com/office/drawing/2014/main" id="{FDCA7915-7F92-43E5-81EA-1D37C478CC3B}"/>
              </a:ext>
            </a:extLst>
          </p:cNvPr>
          <p:cNvSpPr>
            <a:spLocks noGrp="1"/>
          </p:cNvSpPr>
          <p:nvPr>
            <p:ph type="title"/>
          </p:nvPr>
        </p:nvSpPr>
        <p:spPr>
          <a:xfrm>
            <a:off x="1502229" y="929777"/>
            <a:ext cx="7886700" cy="546909"/>
          </a:xfrm>
        </p:spPr>
        <p:txBody>
          <a:bodyPr/>
          <a:lstStyle/>
          <a:p>
            <a:r>
              <a:rPr lang="en-US" dirty="0"/>
              <a:t>Pay Provision</a:t>
            </a:r>
          </a:p>
        </p:txBody>
      </p:sp>
      <p:sp>
        <p:nvSpPr>
          <p:cNvPr id="4" name="Content Placeholder 3">
            <a:extLst>
              <a:ext uri="{FF2B5EF4-FFF2-40B4-BE49-F238E27FC236}">
                <a16:creationId xmlns:a16="http://schemas.microsoft.com/office/drawing/2014/main" id="{49FB87CC-1556-4DFB-8E11-1A2ADDC2FAD4}"/>
              </a:ext>
            </a:extLst>
          </p:cNvPr>
          <p:cNvSpPr>
            <a:spLocks noGrp="1"/>
          </p:cNvSpPr>
          <p:nvPr>
            <p:ph idx="1"/>
          </p:nvPr>
        </p:nvSpPr>
        <p:spPr>
          <a:xfrm>
            <a:off x="473528" y="1725382"/>
            <a:ext cx="7886700" cy="3757930"/>
          </a:xfrm>
        </p:spPr>
        <p:txBody>
          <a:bodyPr>
            <a:normAutofit fontScale="92500" lnSpcReduction="10000"/>
          </a:bodyPr>
          <a:lstStyle/>
          <a:p>
            <a:pPr marL="257175" indent="-257175">
              <a:buFont typeface="Arial" panose="020B0604020202020204" pitchFamily="34" charset="0"/>
              <a:buChar char="•"/>
            </a:pPr>
            <a:r>
              <a:rPr lang="en-US" dirty="0"/>
              <a:t>Eligible Earnings </a:t>
            </a:r>
          </a:p>
          <a:p>
            <a:pPr lvl="1"/>
            <a:r>
              <a:rPr lang="en-US" dirty="0"/>
              <a:t>include an employee’s base salary payable through the University. Eligible earnings do not include bonuses, perquisites, overtime pay, administrative stipends, shift differentials, uniform allowances, certification pay, specialty pay, emergency response pay, charge differentials, on-call differentials, or any pay that is received in addition to that of the employee’s regular appointment, including “by agreement” payments and any other additional cash compensation received that is more than 100%of the base salary of the full-time equivalent of the employee’s regular position. However, if the employee’s only appointment is a “by agreement” appointment, and the employee meets all other PFCB eligibility criteria, those earnings are considered eligible earnings”</a:t>
            </a:r>
          </a:p>
          <a:p>
            <a:pPr marL="257175" indent="-257175">
              <a:buFont typeface="Arial" panose="020B0604020202020204" pitchFamily="34" charset="0"/>
              <a:buChar char="•"/>
            </a:pPr>
            <a:r>
              <a:rPr lang="en-US" dirty="0"/>
              <a:t>Considered Taxable Income. Normal deductions are taken.</a:t>
            </a:r>
          </a:p>
          <a:p>
            <a:pPr marL="257175" indent="-257175">
              <a:buFont typeface="Arial" panose="020B0604020202020204" pitchFamily="34" charset="0"/>
              <a:buChar char="•"/>
            </a:pPr>
            <a:r>
              <a:rPr lang="en-US" dirty="0"/>
              <a:t>Vacation and Sick accruals prorated based on hours on pay status</a:t>
            </a:r>
          </a:p>
          <a:p>
            <a:pPr marL="257175" indent="-257175">
              <a:buFont typeface="Arial" panose="020B0604020202020204" pitchFamily="34" charset="0"/>
              <a:buChar char="•"/>
            </a:pPr>
            <a:r>
              <a:rPr lang="en-US" dirty="0"/>
              <a:t>An eligible employee on PFCB will receive 70% of the retirement service credit they would have earned in their regular and normal appointment.</a:t>
            </a:r>
          </a:p>
        </p:txBody>
      </p:sp>
    </p:spTree>
    <p:extLst>
      <p:ext uri="{BB962C8B-B14F-4D97-AF65-F5344CB8AC3E}">
        <p14:creationId xmlns:p14="http://schemas.microsoft.com/office/powerpoint/2010/main" val="3173810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Announcements I</a:t>
            </a:r>
            <a:endParaRPr lang="en-US" dirty="0"/>
          </a:p>
        </p:txBody>
      </p:sp>
      <p:sp>
        <p:nvSpPr>
          <p:cNvPr id="3" name="Content Placeholder 2"/>
          <p:cNvSpPr>
            <a:spLocks noGrp="1"/>
          </p:cNvSpPr>
          <p:nvPr>
            <p:ph idx="1"/>
          </p:nvPr>
        </p:nvSpPr>
        <p:spPr>
          <a:xfrm>
            <a:off x="114545" y="915784"/>
            <a:ext cx="8914914" cy="5133282"/>
          </a:xfrm>
        </p:spPr>
        <p:txBody>
          <a:bodyPr>
            <a:normAutofit/>
          </a:bodyPr>
          <a:lstStyle/>
          <a:p>
            <a:endParaRPr lang="en-US" sz="2800" b="1" dirty="0">
              <a:solidFill>
                <a:schemeClr val="tx2"/>
              </a:solidFill>
            </a:endParaRPr>
          </a:p>
          <a:p>
            <a:pPr marL="1028683" lvl="1" indent="-342900"/>
            <a:endParaRPr lang="en-US" sz="2300" dirty="0"/>
          </a:p>
          <a:p>
            <a:pPr lvl="1" indent="0">
              <a:buNone/>
            </a:pPr>
            <a:endParaRPr lang="en-US" dirty="0" smtClean="0"/>
          </a:p>
          <a:p>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pPr defTabSz="457200"/>
            <a:fld id="{3C842EA4-F715-4656-A625-1238D78B36EB}" type="slidenum">
              <a:rPr lang="en-US">
                <a:solidFill>
                  <a:prstClr val="black">
                    <a:tint val="75000"/>
                  </a:prstClr>
                </a:solidFill>
                <a:latin typeface="Arial" panose="020B0604020202020204"/>
              </a:rPr>
              <a:pPr defTabSz="457200"/>
              <a:t>2</a:t>
            </a:fld>
            <a:endParaRPr lang="en-US">
              <a:solidFill>
                <a:prstClr val="black">
                  <a:tint val="75000"/>
                </a:prstClr>
              </a:solidFill>
              <a:latin typeface="Arial" panose="020B0604020202020204"/>
            </a:endParaRPr>
          </a:p>
        </p:txBody>
      </p:sp>
      <p:sp>
        <p:nvSpPr>
          <p:cNvPr id="6" name="Rectangle 5"/>
          <p:cNvSpPr/>
          <p:nvPr/>
        </p:nvSpPr>
        <p:spPr>
          <a:xfrm>
            <a:off x="229086" y="1215357"/>
            <a:ext cx="8914914" cy="4339650"/>
          </a:xfrm>
          <a:prstGeom prst="rect">
            <a:avLst/>
          </a:prstGeom>
        </p:spPr>
        <p:txBody>
          <a:bodyPr wrap="square">
            <a:spAutoFit/>
          </a:bodyPr>
          <a:lstStyle/>
          <a:p>
            <a:r>
              <a:rPr lang="en-US" sz="2800" b="1" dirty="0">
                <a:solidFill>
                  <a:srgbClr val="1F497D"/>
                </a:solidFill>
                <a:latin typeface="Arial" panose="020B0604020202020204"/>
              </a:rPr>
              <a:t>Review All Employees with 6/30 End Date</a:t>
            </a:r>
          </a:p>
          <a:p>
            <a:endParaRPr lang="en-US" sz="800" dirty="0">
              <a:solidFill>
                <a:prstClr val="black"/>
              </a:solidFill>
              <a:latin typeface="Arial" panose="020B0604020202020204"/>
            </a:endParaRPr>
          </a:p>
          <a:p>
            <a:pPr marL="342900" indent="-342900">
              <a:buFont typeface="Arial" panose="020B0604020202020204" pitchFamily="34" charset="0"/>
              <a:buChar char="•"/>
            </a:pPr>
            <a:r>
              <a:rPr lang="en-US" sz="2400" dirty="0">
                <a:solidFill>
                  <a:prstClr val="black"/>
                </a:solidFill>
                <a:latin typeface="Arial" panose="020B0604020202020204"/>
              </a:rPr>
              <a:t>Review the </a:t>
            </a:r>
            <a:r>
              <a:rPr lang="en-US" sz="2400" b="1" dirty="0">
                <a:solidFill>
                  <a:prstClr val="black"/>
                </a:solidFill>
                <a:latin typeface="Arial" panose="020B0604020202020204"/>
              </a:rPr>
              <a:t>Employee Roster</a:t>
            </a:r>
            <a:r>
              <a:rPr lang="en-US" sz="2400" dirty="0">
                <a:solidFill>
                  <a:prstClr val="black"/>
                </a:solidFill>
                <a:latin typeface="Arial" panose="020B0604020202020204"/>
              </a:rPr>
              <a:t> report </a:t>
            </a:r>
            <a:r>
              <a:rPr lang="en-US" sz="2400" b="1" dirty="0">
                <a:solidFill>
                  <a:prstClr val="black"/>
                </a:solidFill>
                <a:latin typeface="Arial" panose="020B0604020202020204"/>
              </a:rPr>
              <a:t>- </a:t>
            </a:r>
            <a:r>
              <a:rPr lang="en-US" sz="2400" dirty="0">
                <a:solidFill>
                  <a:prstClr val="black"/>
                </a:solidFill>
                <a:latin typeface="Arial" panose="020B0604020202020204"/>
              </a:rPr>
              <a:t>ensure end dates are correct. (including CWR employees)</a:t>
            </a:r>
          </a:p>
          <a:p>
            <a:pPr marL="342900" indent="-342900">
              <a:buFont typeface="Arial" panose="020B0604020202020204" pitchFamily="34" charset="0"/>
              <a:buChar char="•"/>
            </a:pPr>
            <a:r>
              <a:rPr lang="en-US" sz="2400" dirty="0">
                <a:solidFill>
                  <a:prstClr val="black"/>
                </a:solidFill>
                <a:latin typeface="Arial" panose="020B0604020202020204"/>
              </a:rPr>
              <a:t>Please notify employee if they are approaching their job end date.</a:t>
            </a:r>
          </a:p>
          <a:p>
            <a:pPr marL="342900" indent="-342900">
              <a:buFont typeface="Arial" panose="020B0604020202020204" pitchFamily="34" charset="0"/>
              <a:buChar char="•"/>
            </a:pPr>
            <a:r>
              <a:rPr lang="en-US" sz="2400" dirty="0">
                <a:solidFill>
                  <a:prstClr val="black"/>
                </a:solidFill>
                <a:latin typeface="Arial" panose="020B0604020202020204"/>
              </a:rPr>
              <a:t>For employees terminating – they will need to have their personal email addresses entered to access former EE portal.</a:t>
            </a:r>
          </a:p>
          <a:p>
            <a:pPr marL="342900" indent="-342900">
              <a:buFont typeface="Arial" panose="020B0604020202020204" pitchFamily="34" charset="0"/>
              <a:buChar char="•"/>
            </a:pPr>
            <a:r>
              <a:rPr lang="en-US" sz="2400" dirty="0">
                <a:solidFill>
                  <a:srgbClr val="00B050"/>
                </a:solidFill>
                <a:latin typeface="Arial" panose="020B0604020202020204"/>
              </a:rPr>
              <a:t>CPOs were sent a template that can be used to inform employees of what to do before leave/job ends.</a:t>
            </a:r>
          </a:p>
          <a:p>
            <a:pPr marL="342900" indent="-342900">
              <a:buFont typeface="Arial" panose="020B0604020202020204" pitchFamily="34" charset="0"/>
              <a:buChar char="•"/>
            </a:pPr>
            <a:r>
              <a:rPr lang="en-US" sz="2400" dirty="0">
                <a:solidFill>
                  <a:prstClr val="black"/>
                </a:solidFill>
                <a:latin typeface="Arial" panose="020B0604020202020204"/>
              </a:rPr>
              <a:t>Extend appointment if necessary</a:t>
            </a:r>
          </a:p>
          <a:p>
            <a:pPr marL="342900" indent="-342900">
              <a:buFont typeface="Arial" panose="020B0604020202020204" pitchFamily="34" charset="0"/>
              <a:buChar char="•"/>
            </a:pPr>
            <a:r>
              <a:rPr lang="en-US" sz="2400" u="sng" dirty="0">
                <a:solidFill>
                  <a:prstClr val="black"/>
                </a:solidFill>
                <a:latin typeface="Arial" panose="020B0604020202020204"/>
              </a:rPr>
              <a:t>Avoid overpayments &amp; accidental </a:t>
            </a:r>
            <a:r>
              <a:rPr lang="en-US" sz="2400" dirty="0">
                <a:solidFill>
                  <a:prstClr val="black"/>
                </a:solidFill>
                <a:latin typeface="Arial" panose="020B0604020202020204"/>
              </a:rPr>
              <a:t>Terminations</a:t>
            </a:r>
          </a:p>
        </p:txBody>
      </p:sp>
    </p:spTree>
    <p:custDataLst>
      <p:tags r:id="rId1"/>
    </p:custDataLst>
    <p:extLst>
      <p:ext uri="{BB962C8B-B14F-4D97-AF65-F5344CB8AC3E}">
        <p14:creationId xmlns:p14="http://schemas.microsoft.com/office/powerpoint/2010/main" val="555315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BFADDDB-B872-49B1-B6EA-77DA5201DA08}"/>
              </a:ext>
            </a:extLst>
          </p:cNvPr>
          <p:cNvSpPr>
            <a:spLocks noGrp="1"/>
          </p:cNvSpPr>
          <p:nvPr>
            <p:ph sz="half" idx="1"/>
          </p:nvPr>
        </p:nvSpPr>
        <p:spPr>
          <a:xfrm>
            <a:off x="519922" y="1904811"/>
            <a:ext cx="3327248" cy="3847918"/>
          </a:xfrm>
        </p:spPr>
        <p:txBody>
          <a:bodyPr/>
          <a:lstStyle/>
          <a:p>
            <a:pPr marL="257175" indent="-257175">
              <a:buFont typeface="Arial" panose="020B0604020202020204" pitchFamily="34" charset="0"/>
              <a:buChar char="•"/>
            </a:pPr>
            <a:r>
              <a:rPr lang="en-US" dirty="0">
                <a:solidFill>
                  <a:srgbClr val="0070C0"/>
                </a:solidFill>
              </a:rPr>
              <a:t>Non-represented Staff Employees (PPSM) </a:t>
            </a:r>
          </a:p>
          <a:p>
            <a:pPr marL="257175" indent="-257175">
              <a:buFont typeface="Arial" panose="020B0604020202020204" pitchFamily="34" charset="0"/>
              <a:buChar char="•"/>
            </a:pPr>
            <a:r>
              <a:rPr lang="en-US" dirty="0">
                <a:solidFill>
                  <a:srgbClr val="0070C0"/>
                </a:solidFill>
              </a:rPr>
              <a:t>Non-represented Academic Appointees</a:t>
            </a:r>
          </a:p>
          <a:p>
            <a:pPr marL="257175" indent="-257175">
              <a:buFont typeface="Arial" panose="020B0604020202020204" pitchFamily="34" charset="0"/>
              <a:buChar char="•"/>
            </a:pPr>
            <a:r>
              <a:rPr lang="en-US" dirty="0">
                <a:solidFill>
                  <a:srgbClr val="0070C0"/>
                </a:solidFill>
              </a:rPr>
              <a:t>Subject to Collective Bargaining for Represented Employees (see chart as of 6/14/21)</a:t>
            </a:r>
          </a:p>
          <a:p>
            <a:endParaRPr lang="en-US" dirty="0"/>
          </a:p>
        </p:txBody>
      </p:sp>
      <p:sp>
        <p:nvSpPr>
          <p:cNvPr id="2" name="Slide Number Placeholder 1">
            <a:extLst>
              <a:ext uri="{FF2B5EF4-FFF2-40B4-BE49-F238E27FC236}">
                <a16:creationId xmlns:a16="http://schemas.microsoft.com/office/drawing/2014/main" id="{E75B6E98-99B5-4E22-9647-1BC3713BBC67}"/>
              </a:ext>
            </a:extLst>
          </p:cNvPr>
          <p:cNvSpPr>
            <a:spLocks noGrp="1"/>
          </p:cNvSpPr>
          <p:nvPr>
            <p:ph type="sldNum" sz="quarter" idx="12"/>
          </p:nvPr>
        </p:nvSpPr>
        <p:spPr/>
        <p:txBody>
          <a:bodyPr/>
          <a:lstStyle/>
          <a:p>
            <a:pPr defTabSz="685800"/>
            <a:fld id="{07297065-12DB-4451-8B30-EBF38A6018EA}" type="slidenum">
              <a:rPr lang="en-US">
                <a:latin typeface="Calibri"/>
              </a:rPr>
              <a:pPr defTabSz="685800"/>
              <a:t>20</a:t>
            </a:fld>
            <a:endParaRPr lang="en-US" dirty="0">
              <a:latin typeface="Calibri"/>
            </a:endParaRPr>
          </a:p>
        </p:txBody>
      </p:sp>
      <p:sp>
        <p:nvSpPr>
          <p:cNvPr id="3" name="Title 2">
            <a:extLst>
              <a:ext uri="{FF2B5EF4-FFF2-40B4-BE49-F238E27FC236}">
                <a16:creationId xmlns:a16="http://schemas.microsoft.com/office/drawing/2014/main" id="{78A1B915-0465-4131-A5FF-07F26ACC9CA7}"/>
              </a:ext>
            </a:extLst>
          </p:cNvPr>
          <p:cNvSpPr>
            <a:spLocks noGrp="1"/>
          </p:cNvSpPr>
          <p:nvPr>
            <p:ph type="title"/>
          </p:nvPr>
        </p:nvSpPr>
        <p:spPr/>
        <p:txBody>
          <a:bodyPr>
            <a:normAutofit/>
          </a:bodyPr>
          <a:lstStyle/>
          <a:p>
            <a:r>
              <a:rPr lang="en-US" sz="2400" dirty="0"/>
              <a:t>Eligible Employees &amp; Status of Bargaining Units</a:t>
            </a:r>
          </a:p>
        </p:txBody>
      </p:sp>
      <p:pic>
        <p:nvPicPr>
          <p:cNvPr id="9" name="Picture 8">
            <a:extLst>
              <a:ext uri="{FF2B5EF4-FFF2-40B4-BE49-F238E27FC236}">
                <a16:creationId xmlns:a16="http://schemas.microsoft.com/office/drawing/2014/main" id="{0ECA5D25-7B70-4D81-8F44-E23943DD12E9}"/>
              </a:ext>
            </a:extLst>
          </p:cNvPr>
          <p:cNvPicPr>
            <a:picLocks noChangeAspect="1"/>
          </p:cNvPicPr>
          <p:nvPr/>
        </p:nvPicPr>
        <p:blipFill>
          <a:blip r:embed="rId3"/>
          <a:stretch>
            <a:fillRect/>
          </a:stretch>
        </p:blipFill>
        <p:spPr>
          <a:xfrm>
            <a:off x="3916739" y="1904811"/>
            <a:ext cx="4923621" cy="2694756"/>
          </a:xfrm>
          <a:prstGeom prst="rect">
            <a:avLst/>
          </a:prstGeom>
        </p:spPr>
      </p:pic>
      <p:pic>
        <p:nvPicPr>
          <p:cNvPr id="11" name="Picture 10">
            <a:extLst>
              <a:ext uri="{FF2B5EF4-FFF2-40B4-BE49-F238E27FC236}">
                <a16:creationId xmlns:a16="http://schemas.microsoft.com/office/drawing/2014/main" id="{409786E3-7159-49E2-AE37-D9A3D33EE39A}"/>
              </a:ext>
            </a:extLst>
          </p:cNvPr>
          <p:cNvPicPr>
            <a:picLocks noChangeAspect="1"/>
          </p:cNvPicPr>
          <p:nvPr/>
        </p:nvPicPr>
        <p:blipFill>
          <a:blip r:embed="rId4"/>
          <a:stretch>
            <a:fillRect/>
          </a:stretch>
        </p:blipFill>
        <p:spPr>
          <a:xfrm>
            <a:off x="4068465" y="4794035"/>
            <a:ext cx="4771895" cy="623116"/>
          </a:xfrm>
          <a:prstGeom prst="rect">
            <a:avLst/>
          </a:prstGeom>
        </p:spPr>
      </p:pic>
    </p:spTree>
    <p:extLst>
      <p:ext uri="{BB962C8B-B14F-4D97-AF65-F5344CB8AC3E}">
        <p14:creationId xmlns:p14="http://schemas.microsoft.com/office/powerpoint/2010/main" val="2646552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0D70BE-8B81-4FE8-B303-532AB5184E2B}"/>
              </a:ext>
            </a:extLst>
          </p:cNvPr>
          <p:cNvSpPr>
            <a:spLocks noGrp="1"/>
          </p:cNvSpPr>
          <p:nvPr>
            <p:ph type="sldNum" sz="quarter" idx="12"/>
          </p:nvPr>
        </p:nvSpPr>
        <p:spPr>
          <a:xfrm>
            <a:off x="8840359" y="5752729"/>
            <a:ext cx="303641" cy="273844"/>
          </a:xfrm>
        </p:spPr>
        <p:txBody>
          <a:bodyPr/>
          <a:lstStyle/>
          <a:p>
            <a:pPr defTabSz="685800"/>
            <a:fld id="{07297065-12DB-4451-8B30-EBF38A6018EA}" type="slidenum">
              <a:rPr lang="en-US">
                <a:latin typeface="Calibri"/>
              </a:rPr>
              <a:pPr defTabSz="685800"/>
              <a:t>21</a:t>
            </a:fld>
            <a:endParaRPr lang="en-US" dirty="0">
              <a:latin typeface="Calibri"/>
            </a:endParaRPr>
          </a:p>
        </p:txBody>
      </p:sp>
      <p:sp>
        <p:nvSpPr>
          <p:cNvPr id="3" name="Title 2">
            <a:extLst>
              <a:ext uri="{FF2B5EF4-FFF2-40B4-BE49-F238E27FC236}">
                <a16:creationId xmlns:a16="http://schemas.microsoft.com/office/drawing/2014/main" id="{342B3180-53E7-48A7-A161-77EEAC1C31B1}"/>
              </a:ext>
            </a:extLst>
          </p:cNvPr>
          <p:cNvSpPr>
            <a:spLocks noGrp="1"/>
          </p:cNvSpPr>
          <p:nvPr>
            <p:ph type="title"/>
          </p:nvPr>
        </p:nvSpPr>
        <p:spPr>
          <a:xfrm>
            <a:off x="1502229" y="929777"/>
            <a:ext cx="7886700" cy="546909"/>
          </a:xfrm>
        </p:spPr>
        <p:txBody>
          <a:bodyPr>
            <a:normAutofit/>
          </a:bodyPr>
          <a:lstStyle/>
          <a:p>
            <a:r>
              <a:rPr lang="en-US" dirty="0"/>
              <a:t>Extended Absence in UCPath</a:t>
            </a:r>
          </a:p>
        </p:txBody>
      </p:sp>
      <p:sp>
        <p:nvSpPr>
          <p:cNvPr id="4" name="Content Placeholder 3">
            <a:extLst>
              <a:ext uri="{FF2B5EF4-FFF2-40B4-BE49-F238E27FC236}">
                <a16:creationId xmlns:a16="http://schemas.microsoft.com/office/drawing/2014/main" id="{ECC57F99-458B-4485-9864-27C31FC6C105}"/>
              </a:ext>
            </a:extLst>
          </p:cNvPr>
          <p:cNvSpPr>
            <a:spLocks noGrp="1"/>
          </p:cNvSpPr>
          <p:nvPr>
            <p:ph idx="1"/>
          </p:nvPr>
        </p:nvSpPr>
        <p:spPr>
          <a:xfrm>
            <a:off x="473528" y="1725382"/>
            <a:ext cx="7886700" cy="3757930"/>
          </a:xfrm>
        </p:spPr>
        <p:txBody>
          <a:bodyPr>
            <a:normAutofit lnSpcReduction="10000"/>
          </a:bodyPr>
          <a:lstStyle/>
          <a:p>
            <a:pPr indent="-171446"/>
            <a:r>
              <a:rPr lang="en-US" altLang="en-US" dirty="0"/>
              <a:t>New FMLA/CFRA/PDLL Leave types in drop down:</a:t>
            </a:r>
          </a:p>
          <a:p>
            <a:pPr indent="-171446"/>
            <a:r>
              <a:rPr lang="en-US" altLang="en-US" dirty="0"/>
              <a:t> </a:t>
            </a:r>
          </a:p>
          <a:p>
            <a:pPr lvl="1"/>
            <a:r>
              <a:rPr lang="en-US" dirty="0"/>
              <a:t>Family Care- CFRA-PFCB</a:t>
            </a:r>
          </a:p>
          <a:p>
            <a:pPr lvl="1"/>
            <a:r>
              <a:rPr lang="en-US" dirty="0"/>
              <a:t>Family Care- FMLA-PFCB</a:t>
            </a:r>
          </a:p>
          <a:p>
            <a:pPr lvl="1"/>
            <a:r>
              <a:rPr lang="en-US" dirty="0"/>
              <a:t>Family Care-FMLA/CFRA-PFCB</a:t>
            </a:r>
          </a:p>
          <a:p>
            <a:pPr lvl="1"/>
            <a:r>
              <a:rPr lang="en-US" dirty="0"/>
              <a:t>Military Caregiver-FMLA-PFCB</a:t>
            </a:r>
          </a:p>
          <a:p>
            <a:pPr lvl="1"/>
            <a:r>
              <a:rPr lang="en-US" dirty="0"/>
              <a:t>Parental Bonding-CFRA-PFCB</a:t>
            </a:r>
          </a:p>
          <a:p>
            <a:pPr lvl="1"/>
            <a:r>
              <a:rPr lang="en-US" dirty="0"/>
              <a:t>Parental Bonding-FMLA-PFCB</a:t>
            </a:r>
          </a:p>
          <a:p>
            <a:pPr lvl="1"/>
            <a:r>
              <a:rPr lang="en-US" dirty="0"/>
              <a:t>Parental Bonding-FMLA/CFRA-PFCB </a:t>
            </a:r>
          </a:p>
          <a:p>
            <a:pPr lvl="1"/>
            <a:r>
              <a:rPr lang="en-US" dirty="0"/>
              <a:t>Qualifying </a:t>
            </a:r>
            <a:r>
              <a:rPr lang="en-US" dirty="0" err="1"/>
              <a:t>Exi</a:t>
            </a:r>
            <a:r>
              <a:rPr lang="en-US" dirty="0"/>
              <a:t>-FMLA-PFCB</a:t>
            </a:r>
          </a:p>
          <a:p>
            <a:pPr lvl="1"/>
            <a:r>
              <a:rPr lang="en-US" dirty="0"/>
              <a:t>Qualifying </a:t>
            </a:r>
            <a:r>
              <a:rPr lang="en-US" dirty="0" err="1"/>
              <a:t>Exi</a:t>
            </a:r>
            <a:r>
              <a:rPr lang="en-US" dirty="0"/>
              <a:t>-CFRA-PFCB</a:t>
            </a:r>
          </a:p>
          <a:p>
            <a:pPr lvl="1"/>
            <a:r>
              <a:rPr lang="en-US" dirty="0"/>
              <a:t>Qualifying </a:t>
            </a:r>
            <a:r>
              <a:rPr lang="en-US" dirty="0" err="1"/>
              <a:t>Exi</a:t>
            </a:r>
            <a:r>
              <a:rPr lang="en-US" dirty="0"/>
              <a:t>-CFRA/FMLA-PFCB</a:t>
            </a:r>
          </a:p>
          <a:p>
            <a:endParaRPr lang="en-US" dirty="0"/>
          </a:p>
          <a:p>
            <a:r>
              <a:rPr lang="en-US" dirty="0"/>
              <a:t>Note: PDLL is not eligible for PFCB</a:t>
            </a:r>
          </a:p>
        </p:txBody>
      </p:sp>
    </p:spTree>
    <p:extLst>
      <p:ext uri="{BB962C8B-B14F-4D97-AF65-F5344CB8AC3E}">
        <p14:creationId xmlns:p14="http://schemas.microsoft.com/office/powerpoint/2010/main" val="1075330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0D70BE-8B81-4FE8-B303-532AB5184E2B}"/>
              </a:ext>
            </a:extLst>
          </p:cNvPr>
          <p:cNvSpPr>
            <a:spLocks noGrp="1"/>
          </p:cNvSpPr>
          <p:nvPr>
            <p:ph type="sldNum" sz="quarter" idx="12"/>
          </p:nvPr>
        </p:nvSpPr>
        <p:spPr>
          <a:xfrm>
            <a:off x="8840359" y="5752729"/>
            <a:ext cx="303641" cy="273844"/>
          </a:xfrm>
        </p:spPr>
        <p:txBody>
          <a:bodyPr/>
          <a:lstStyle/>
          <a:p>
            <a:pPr defTabSz="685800"/>
            <a:fld id="{07297065-12DB-4451-8B30-EBF38A6018EA}" type="slidenum">
              <a:rPr lang="en-US">
                <a:latin typeface="Calibri"/>
              </a:rPr>
              <a:pPr defTabSz="685800"/>
              <a:t>22</a:t>
            </a:fld>
            <a:endParaRPr lang="en-US" dirty="0">
              <a:latin typeface="Calibri"/>
            </a:endParaRPr>
          </a:p>
        </p:txBody>
      </p:sp>
      <p:sp>
        <p:nvSpPr>
          <p:cNvPr id="3" name="Title 2">
            <a:extLst>
              <a:ext uri="{FF2B5EF4-FFF2-40B4-BE49-F238E27FC236}">
                <a16:creationId xmlns:a16="http://schemas.microsoft.com/office/drawing/2014/main" id="{342B3180-53E7-48A7-A161-77EEAC1C31B1}"/>
              </a:ext>
            </a:extLst>
          </p:cNvPr>
          <p:cNvSpPr>
            <a:spLocks noGrp="1"/>
          </p:cNvSpPr>
          <p:nvPr>
            <p:ph type="title"/>
          </p:nvPr>
        </p:nvSpPr>
        <p:spPr>
          <a:xfrm>
            <a:off x="1502229" y="929777"/>
            <a:ext cx="7886700" cy="546909"/>
          </a:xfrm>
        </p:spPr>
        <p:txBody>
          <a:bodyPr>
            <a:normAutofit/>
          </a:bodyPr>
          <a:lstStyle/>
          <a:p>
            <a:r>
              <a:rPr lang="en-US" dirty="0"/>
              <a:t>Extended Absence in UCPath</a:t>
            </a:r>
          </a:p>
        </p:txBody>
      </p:sp>
      <p:pic>
        <p:nvPicPr>
          <p:cNvPr id="6" name="Content Placeholder 5">
            <a:extLst>
              <a:ext uri="{FF2B5EF4-FFF2-40B4-BE49-F238E27FC236}">
                <a16:creationId xmlns:a16="http://schemas.microsoft.com/office/drawing/2014/main" id="{6CD0C3E6-37E7-4E7A-96FE-51F74FD33DBD}"/>
              </a:ext>
            </a:extLst>
          </p:cNvPr>
          <p:cNvPicPr>
            <a:picLocks noGrp="1" noChangeAspect="1"/>
          </p:cNvPicPr>
          <p:nvPr>
            <p:ph idx="1"/>
          </p:nvPr>
        </p:nvPicPr>
        <p:blipFill>
          <a:blip r:embed="rId3"/>
          <a:stretch>
            <a:fillRect/>
          </a:stretch>
        </p:blipFill>
        <p:spPr>
          <a:xfrm>
            <a:off x="1003986" y="929776"/>
            <a:ext cx="7136028" cy="4614464"/>
          </a:xfrm>
        </p:spPr>
      </p:pic>
      <p:sp>
        <p:nvSpPr>
          <p:cNvPr id="4" name="Oval 3">
            <a:extLst>
              <a:ext uri="{FF2B5EF4-FFF2-40B4-BE49-F238E27FC236}">
                <a16:creationId xmlns:a16="http://schemas.microsoft.com/office/drawing/2014/main" id="{B95A32A9-AF95-48CA-990D-6F380B4B5153}"/>
              </a:ext>
            </a:extLst>
          </p:cNvPr>
          <p:cNvSpPr/>
          <p:nvPr/>
        </p:nvSpPr>
        <p:spPr>
          <a:xfrm>
            <a:off x="4572000" y="4844509"/>
            <a:ext cx="1123950" cy="434897"/>
          </a:xfrm>
          <a:prstGeom prst="ellipse">
            <a:avLst/>
          </a:prstGeom>
          <a:no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Tree>
    <p:extLst>
      <p:ext uri="{BB962C8B-B14F-4D97-AF65-F5344CB8AC3E}">
        <p14:creationId xmlns:p14="http://schemas.microsoft.com/office/powerpoint/2010/main" val="3822973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C24CE5-7FD8-4527-A77B-C1C851F001A4}"/>
              </a:ext>
            </a:extLst>
          </p:cNvPr>
          <p:cNvSpPr>
            <a:spLocks noGrp="1"/>
          </p:cNvSpPr>
          <p:nvPr>
            <p:ph type="sldNum" sz="quarter" idx="12"/>
          </p:nvPr>
        </p:nvSpPr>
        <p:spPr/>
        <p:txBody>
          <a:bodyPr/>
          <a:lstStyle/>
          <a:p>
            <a:pPr defTabSz="685800"/>
            <a:fld id="{07297065-12DB-4451-8B30-EBF38A6018EA}" type="slidenum">
              <a:rPr lang="en-US">
                <a:latin typeface="Calibri"/>
              </a:rPr>
              <a:pPr defTabSz="685800"/>
              <a:t>23</a:t>
            </a:fld>
            <a:endParaRPr lang="en-US" dirty="0">
              <a:latin typeface="Calibri"/>
            </a:endParaRPr>
          </a:p>
        </p:txBody>
      </p:sp>
      <p:sp>
        <p:nvSpPr>
          <p:cNvPr id="3" name="Title 2">
            <a:extLst>
              <a:ext uri="{FF2B5EF4-FFF2-40B4-BE49-F238E27FC236}">
                <a16:creationId xmlns:a16="http://schemas.microsoft.com/office/drawing/2014/main" id="{229CA395-D159-43A6-8027-B52DEFAE0C5C}"/>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DD5E3DA9-7F5D-495E-9628-8CCD928B18CA}"/>
              </a:ext>
            </a:extLst>
          </p:cNvPr>
          <p:cNvPicPr>
            <a:picLocks noGrp="1" noChangeAspect="1"/>
          </p:cNvPicPr>
          <p:nvPr>
            <p:ph idx="1"/>
          </p:nvPr>
        </p:nvPicPr>
        <p:blipFill>
          <a:blip r:embed="rId2"/>
          <a:stretch>
            <a:fillRect/>
          </a:stretch>
        </p:blipFill>
        <p:spPr>
          <a:xfrm>
            <a:off x="1294975" y="929776"/>
            <a:ext cx="6554051" cy="4736477"/>
          </a:xfrm>
        </p:spPr>
      </p:pic>
    </p:spTree>
    <p:extLst>
      <p:ext uri="{BB962C8B-B14F-4D97-AF65-F5344CB8AC3E}">
        <p14:creationId xmlns:p14="http://schemas.microsoft.com/office/powerpoint/2010/main" val="2843754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D37FD6-2A50-4A4F-9DDB-603BB7F14D4B}"/>
              </a:ext>
            </a:extLst>
          </p:cNvPr>
          <p:cNvSpPr>
            <a:spLocks noGrp="1"/>
          </p:cNvSpPr>
          <p:nvPr>
            <p:ph type="sldNum" sz="quarter" idx="12"/>
          </p:nvPr>
        </p:nvSpPr>
        <p:spPr>
          <a:xfrm>
            <a:off x="8840359" y="5752729"/>
            <a:ext cx="303641" cy="273844"/>
          </a:xfrm>
        </p:spPr>
        <p:txBody>
          <a:bodyPr/>
          <a:lstStyle/>
          <a:p>
            <a:pPr defTabSz="685800"/>
            <a:fld id="{07297065-12DB-4451-8B30-EBF38A6018EA}" type="slidenum">
              <a:rPr lang="en-US">
                <a:latin typeface="Calibri"/>
              </a:rPr>
              <a:pPr defTabSz="685800"/>
              <a:t>24</a:t>
            </a:fld>
            <a:endParaRPr lang="en-US" dirty="0">
              <a:latin typeface="Calibri"/>
            </a:endParaRPr>
          </a:p>
        </p:txBody>
      </p:sp>
      <p:sp>
        <p:nvSpPr>
          <p:cNvPr id="3" name="Title 2">
            <a:extLst>
              <a:ext uri="{FF2B5EF4-FFF2-40B4-BE49-F238E27FC236}">
                <a16:creationId xmlns:a16="http://schemas.microsoft.com/office/drawing/2014/main" id="{1EAE36A0-9A38-4CAE-8A72-B025A7570777}"/>
              </a:ext>
            </a:extLst>
          </p:cNvPr>
          <p:cNvSpPr>
            <a:spLocks noGrp="1"/>
          </p:cNvSpPr>
          <p:nvPr>
            <p:ph type="title"/>
          </p:nvPr>
        </p:nvSpPr>
        <p:spPr>
          <a:xfrm>
            <a:off x="1502229" y="929777"/>
            <a:ext cx="7886700" cy="546909"/>
          </a:xfrm>
        </p:spPr>
        <p:txBody>
          <a:bodyPr/>
          <a:lstStyle/>
          <a:p>
            <a:r>
              <a:rPr lang="en-US" dirty="0"/>
              <a:t>More to Come…</a:t>
            </a:r>
          </a:p>
        </p:txBody>
      </p:sp>
      <p:sp>
        <p:nvSpPr>
          <p:cNvPr id="4" name="Content Placeholder 3">
            <a:extLst>
              <a:ext uri="{FF2B5EF4-FFF2-40B4-BE49-F238E27FC236}">
                <a16:creationId xmlns:a16="http://schemas.microsoft.com/office/drawing/2014/main" id="{3B13A5C9-AA32-4D20-8BE9-4F3468D840F7}"/>
              </a:ext>
            </a:extLst>
          </p:cNvPr>
          <p:cNvSpPr>
            <a:spLocks noGrp="1"/>
          </p:cNvSpPr>
          <p:nvPr>
            <p:ph idx="1"/>
          </p:nvPr>
        </p:nvSpPr>
        <p:spPr>
          <a:xfrm>
            <a:off x="473528" y="1725382"/>
            <a:ext cx="7886700" cy="3757930"/>
          </a:xfrm>
        </p:spPr>
        <p:txBody>
          <a:bodyPr>
            <a:normAutofit/>
          </a:bodyPr>
          <a:lstStyle/>
          <a:p>
            <a:r>
              <a:rPr lang="en-US" dirty="0"/>
              <a:t>New Earn Codes and Timekeeping (Payroll) </a:t>
            </a:r>
          </a:p>
          <a:p>
            <a:endParaRPr lang="en-US" dirty="0"/>
          </a:p>
          <a:p>
            <a:r>
              <a:rPr lang="en-US" dirty="0"/>
              <a:t>Frequently Asked Questions – anticipate release of final policies along with FAQs</a:t>
            </a:r>
          </a:p>
          <a:p>
            <a:endParaRPr lang="en-US" dirty="0"/>
          </a:p>
          <a:p>
            <a:r>
              <a:rPr lang="en-US" dirty="0"/>
              <a:t>Additional Communications </a:t>
            </a:r>
            <a:r>
              <a:rPr lang="en-US"/>
              <a:t>and Resources</a:t>
            </a:r>
            <a:endParaRPr lang="en-US" dirty="0"/>
          </a:p>
          <a:p>
            <a:endParaRPr lang="en-US" dirty="0"/>
          </a:p>
        </p:txBody>
      </p:sp>
    </p:spTree>
    <p:extLst>
      <p:ext uri="{BB962C8B-B14F-4D97-AF65-F5344CB8AC3E}">
        <p14:creationId xmlns:p14="http://schemas.microsoft.com/office/powerpoint/2010/main" val="2690887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3C842EA4-F715-4656-A625-1238D78B36EB}" type="slidenum">
              <a:rPr lang="en-US" smtClean="0"/>
              <a:t>25</a:t>
            </a:fld>
            <a:endParaRPr lang="en-US"/>
          </a:p>
        </p:txBody>
      </p:sp>
      <p:sp>
        <p:nvSpPr>
          <p:cNvPr id="7" name="TextBox 6"/>
          <p:cNvSpPr txBox="1"/>
          <p:nvPr/>
        </p:nvSpPr>
        <p:spPr>
          <a:xfrm>
            <a:off x="862148" y="1802672"/>
            <a:ext cx="6662058" cy="1446550"/>
          </a:xfrm>
          <a:prstGeom prst="rect">
            <a:avLst/>
          </a:prstGeom>
          <a:noFill/>
        </p:spPr>
        <p:txBody>
          <a:bodyPr wrap="square" rtlCol="0">
            <a:spAutoFit/>
          </a:bodyPr>
          <a:lstStyle/>
          <a:p>
            <a:r>
              <a:rPr lang="en-US" sz="4400" b="1" dirty="0" smtClean="0"/>
              <a:t>Extended Absence Overview</a:t>
            </a:r>
            <a:endParaRPr lang="en-US" sz="4400" b="1" dirty="0"/>
          </a:p>
        </p:txBody>
      </p:sp>
      <p:pic>
        <p:nvPicPr>
          <p:cNvPr id="11" name="Picture 10" descr="10 Hilarious Out of Office Messages You Will Want to Copy | Grammarly"/>
          <p:cNvPicPr>
            <a:picLocks noChangeAspect="1"/>
          </p:cNvPicPr>
          <p:nvPr/>
        </p:nvPicPr>
        <p:blipFill rotWithShape="1">
          <a:blip r:embed="rId3" cstate="print">
            <a:extLst>
              <a:ext uri="{28A0092B-C50C-407E-A947-70E740481C1C}">
                <a14:useLocalDpi xmlns:a14="http://schemas.microsoft.com/office/drawing/2010/main" val="0"/>
              </a:ext>
            </a:extLst>
          </a:blip>
          <a:srcRect b="11098"/>
          <a:stretch/>
        </p:blipFill>
        <p:spPr>
          <a:xfrm>
            <a:off x="3000825" y="3500847"/>
            <a:ext cx="5833591" cy="2729572"/>
          </a:xfrm>
          <a:prstGeom prst="rect">
            <a:avLst/>
          </a:prstGeom>
        </p:spPr>
      </p:pic>
    </p:spTree>
    <p:custDataLst>
      <p:tags r:id="rId1"/>
    </p:custDataLst>
    <p:extLst>
      <p:ext uri="{BB962C8B-B14F-4D97-AF65-F5344CB8AC3E}">
        <p14:creationId xmlns:p14="http://schemas.microsoft.com/office/powerpoint/2010/main" val="2296102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General Extended Absence Info</a:t>
            </a:r>
            <a:endParaRPr lang="en-US" dirty="0"/>
          </a:p>
        </p:txBody>
      </p:sp>
      <p:sp>
        <p:nvSpPr>
          <p:cNvPr id="4" name="Content Placeholder 3"/>
          <p:cNvSpPr>
            <a:spLocks noGrp="1"/>
          </p:cNvSpPr>
          <p:nvPr>
            <p:ph idx="1"/>
          </p:nvPr>
        </p:nvSpPr>
        <p:spPr/>
        <p:txBody>
          <a:bodyPr>
            <a:normAutofit lnSpcReduction="10000"/>
          </a:bodyPr>
          <a:lstStyle/>
          <a:p>
            <a:r>
              <a:rPr lang="en-US" dirty="0" smtClean="0"/>
              <a:t>An Extended Absence transaction in UCPath should be entered for any employees who will be absent for </a:t>
            </a:r>
            <a:r>
              <a:rPr lang="en-US" b="1" dirty="0" smtClean="0"/>
              <a:t>5 consecutive days </a:t>
            </a:r>
            <a:r>
              <a:rPr lang="en-US" dirty="0" smtClean="0"/>
              <a:t>(or more).</a:t>
            </a:r>
          </a:p>
          <a:p>
            <a:pPr marL="342900" indent="-342900">
              <a:buFont typeface="Arial" panose="020B0604020202020204" pitchFamily="34" charset="0"/>
              <a:buChar char="•"/>
            </a:pPr>
            <a:r>
              <a:rPr lang="en-US" dirty="0" smtClean="0"/>
              <a:t>Employees who plan to be absent for less than 5 days, can report their absence via TRS timesheet.</a:t>
            </a:r>
          </a:p>
          <a:p>
            <a:pPr marL="342900" indent="-342900">
              <a:buFont typeface="Arial" panose="020B0604020202020204" pitchFamily="34" charset="0"/>
              <a:buChar char="•"/>
            </a:pPr>
            <a:endParaRPr lang="en-US" sz="1100" dirty="0" smtClean="0"/>
          </a:p>
          <a:p>
            <a:r>
              <a:rPr lang="en-US" u="sng" dirty="0" smtClean="0">
                <a:solidFill>
                  <a:schemeClr val="accent4"/>
                </a:solidFill>
              </a:rPr>
              <a:t>UCPath Extended Absence Transactions Examples:</a:t>
            </a:r>
          </a:p>
          <a:p>
            <a:pPr marL="342900" indent="-342900">
              <a:buFont typeface="Arial" panose="020B0604020202020204" pitchFamily="34" charset="0"/>
              <a:buChar char="•"/>
            </a:pPr>
            <a:r>
              <a:rPr lang="en-US" dirty="0" smtClean="0"/>
              <a:t>FMLA/Medical/Injury</a:t>
            </a:r>
          </a:p>
          <a:p>
            <a:pPr marL="342900" indent="-342900">
              <a:buFont typeface="Arial" panose="020B0604020202020204" pitchFamily="34" charset="0"/>
              <a:buChar char="•"/>
            </a:pPr>
            <a:r>
              <a:rPr lang="en-US" dirty="0" smtClean="0"/>
              <a:t>CFRA / PDLL</a:t>
            </a:r>
          </a:p>
          <a:p>
            <a:pPr marL="342900" indent="-342900">
              <a:buFont typeface="Arial" panose="020B0604020202020204" pitchFamily="34" charset="0"/>
              <a:buChar char="•"/>
            </a:pPr>
            <a:r>
              <a:rPr lang="en-US" dirty="0" smtClean="0"/>
              <a:t>Parental Bonding</a:t>
            </a:r>
          </a:p>
          <a:p>
            <a:pPr marL="342900" indent="-342900">
              <a:buFont typeface="Arial" panose="020B0604020202020204" pitchFamily="34" charset="0"/>
              <a:buChar char="•"/>
            </a:pPr>
            <a:r>
              <a:rPr lang="en-US" dirty="0" smtClean="0"/>
              <a:t>Jury Duty</a:t>
            </a:r>
          </a:p>
          <a:p>
            <a:pPr marL="342900" indent="-342900">
              <a:buFont typeface="Arial" panose="020B0604020202020204" pitchFamily="34" charset="0"/>
              <a:buChar char="•"/>
            </a:pPr>
            <a:r>
              <a:rPr lang="en-US" dirty="0" smtClean="0"/>
              <a:t>Military</a:t>
            </a:r>
          </a:p>
          <a:p>
            <a:pPr marL="342900" indent="-342900">
              <a:buFont typeface="Arial" panose="020B0604020202020204" pitchFamily="34" charset="0"/>
              <a:buChar char="•"/>
            </a:pPr>
            <a:r>
              <a:rPr lang="en-US" dirty="0" smtClean="0"/>
              <a:t>Etc.</a:t>
            </a:r>
            <a:endParaRPr lang="en-US" dirty="0"/>
          </a:p>
          <a:p>
            <a:endParaRPr lang="en-US" dirty="0" smtClean="0"/>
          </a:p>
          <a:p>
            <a:endParaRPr lang="en-US" dirty="0" smtClean="0"/>
          </a:p>
          <a:p>
            <a:endParaRPr lang="en-US" dirty="0" smtClean="0"/>
          </a:p>
          <a:p>
            <a:endParaRPr lang="en-US" dirty="0"/>
          </a:p>
          <a:p>
            <a:endParaRPr lang="en-US" dirty="0"/>
          </a:p>
        </p:txBody>
      </p:sp>
      <p:sp>
        <p:nvSpPr>
          <p:cNvPr id="2" name="Slide Number Placeholder 1"/>
          <p:cNvSpPr>
            <a:spLocks noGrp="1"/>
          </p:cNvSpPr>
          <p:nvPr>
            <p:ph type="sldNum" sz="quarter" idx="4"/>
          </p:nvPr>
        </p:nvSpPr>
        <p:spPr/>
        <p:txBody>
          <a:bodyPr/>
          <a:lstStyle/>
          <a:p>
            <a:fld id="{3C842EA4-F715-4656-A625-1238D78B36EB}" type="slidenum">
              <a:rPr lang="en-US" smtClean="0"/>
              <a:t>26</a:t>
            </a:fld>
            <a:endParaRPr lang="en-US"/>
          </a:p>
        </p:txBody>
      </p:sp>
      <p:sp>
        <p:nvSpPr>
          <p:cNvPr id="5" name="TextBox 4"/>
          <p:cNvSpPr txBox="1"/>
          <p:nvPr/>
        </p:nvSpPr>
        <p:spPr>
          <a:xfrm>
            <a:off x="5199018" y="4101737"/>
            <a:ext cx="2873828" cy="1323439"/>
          </a:xfrm>
          <a:prstGeom prst="rect">
            <a:avLst/>
          </a:prstGeom>
          <a:solidFill>
            <a:schemeClr val="accent6">
              <a:lumMod val="20000"/>
              <a:lumOff val="80000"/>
            </a:schemeClr>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algn="ctr"/>
            <a:r>
              <a:rPr lang="en-US" sz="1600" b="1" dirty="0">
                <a:solidFill>
                  <a:srgbClr val="FF0000"/>
                </a:solidFill>
              </a:rPr>
              <a:t>*</a:t>
            </a:r>
            <a:r>
              <a:rPr lang="en-US" sz="1600" b="1" dirty="0" smtClean="0">
                <a:solidFill>
                  <a:srgbClr val="FF0000"/>
                </a:solidFill>
              </a:rPr>
              <a:t>DO NOT SUBMIT FOR</a:t>
            </a:r>
            <a:r>
              <a:rPr lang="en-US" sz="1600" dirty="0" smtClean="0"/>
              <a:t>:</a:t>
            </a:r>
          </a:p>
          <a:p>
            <a:pPr lvl="1"/>
            <a:endParaRPr lang="en-US" sz="1600" dirty="0"/>
          </a:p>
          <a:p>
            <a:pPr marL="742950" lvl="1" indent="-285750">
              <a:buFont typeface="Arial" panose="020B0604020202020204" pitchFamily="34" charset="0"/>
              <a:buChar char="•"/>
            </a:pPr>
            <a:r>
              <a:rPr lang="en-US" sz="1600" dirty="0" smtClean="0"/>
              <a:t>Vacation</a:t>
            </a:r>
          </a:p>
          <a:p>
            <a:pPr marL="742950" lvl="1" indent="-285750">
              <a:buFont typeface="Arial" panose="020B0604020202020204" pitchFamily="34" charset="0"/>
              <a:buChar char="•"/>
            </a:pPr>
            <a:r>
              <a:rPr lang="en-US" sz="1600" dirty="0" smtClean="0"/>
              <a:t>Sick leave less than 5 days</a:t>
            </a:r>
            <a:endParaRPr lang="en-US" sz="1600" dirty="0"/>
          </a:p>
        </p:txBody>
      </p:sp>
    </p:spTree>
    <p:custDataLst>
      <p:tags r:id="rId1"/>
    </p:custDataLst>
    <p:extLst>
      <p:ext uri="{BB962C8B-B14F-4D97-AF65-F5344CB8AC3E}">
        <p14:creationId xmlns:p14="http://schemas.microsoft.com/office/powerpoint/2010/main" val="3959890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Paid / Unpaid Block</a:t>
            </a:r>
            <a:endParaRPr lang="en-US" dirty="0"/>
          </a:p>
        </p:txBody>
      </p:sp>
      <p:sp>
        <p:nvSpPr>
          <p:cNvPr id="3" name="Content Placeholder 2"/>
          <p:cNvSpPr>
            <a:spLocks noGrp="1"/>
          </p:cNvSpPr>
          <p:nvPr>
            <p:ph idx="1"/>
          </p:nvPr>
        </p:nvSpPr>
        <p:spPr/>
        <p:txBody>
          <a:bodyPr>
            <a:normAutofit fontScale="77500" lnSpcReduction="20000"/>
          </a:bodyPr>
          <a:lstStyle/>
          <a:p>
            <a:r>
              <a:rPr lang="en-US" sz="3100" dirty="0" smtClean="0"/>
              <a:t>When entering an Extended Absence transactions in UCPath, in the Paid/Unpaid field, you will be required to identify whether the leave is:</a:t>
            </a:r>
          </a:p>
          <a:p>
            <a:endParaRPr lang="en-US" dirty="0" smtClean="0"/>
          </a:p>
          <a:p>
            <a:endParaRPr lang="en-US" dirty="0" smtClean="0"/>
          </a:p>
          <a:p>
            <a:pPr marL="1028683" lvl="1" indent="-342900">
              <a:lnSpc>
                <a:spcPct val="100000"/>
              </a:lnSpc>
            </a:pPr>
            <a:r>
              <a:rPr lang="en-US" sz="2300" dirty="0" smtClean="0">
                <a:solidFill>
                  <a:schemeClr val="accent4"/>
                </a:solidFill>
              </a:rPr>
              <a:t> “</a:t>
            </a:r>
            <a:r>
              <a:rPr lang="en-US" sz="2300" i="1" dirty="0" smtClean="0">
                <a:solidFill>
                  <a:schemeClr val="accent4"/>
                </a:solidFill>
              </a:rPr>
              <a:t>Paid-Block</a:t>
            </a:r>
            <a:r>
              <a:rPr lang="en-US" sz="2300" dirty="0" smtClean="0">
                <a:solidFill>
                  <a:schemeClr val="accent4"/>
                </a:solidFill>
              </a:rPr>
              <a:t>”</a:t>
            </a:r>
          </a:p>
          <a:p>
            <a:pPr marL="1028683" lvl="1" indent="-342900">
              <a:lnSpc>
                <a:spcPct val="100000"/>
              </a:lnSpc>
            </a:pPr>
            <a:r>
              <a:rPr lang="en-US" sz="2300" dirty="0" smtClean="0">
                <a:solidFill>
                  <a:schemeClr val="accent4"/>
                </a:solidFill>
              </a:rPr>
              <a:t>“</a:t>
            </a:r>
            <a:r>
              <a:rPr lang="en-US" sz="2300" i="1" dirty="0" smtClean="0">
                <a:solidFill>
                  <a:schemeClr val="accent4"/>
                </a:solidFill>
              </a:rPr>
              <a:t>Unpaid-Block</a:t>
            </a:r>
            <a:r>
              <a:rPr lang="en-US" sz="2300" dirty="0" smtClean="0">
                <a:solidFill>
                  <a:schemeClr val="accent4"/>
                </a:solidFill>
              </a:rPr>
              <a:t>”</a:t>
            </a:r>
          </a:p>
          <a:p>
            <a:pPr marL="1028683" lvl="1" indent="-342900">
              <a:lnSpc>
                <a:spcPct val="100000"/>
              </a:lnSpc>
            </a:pPr>
            <a:r>
              <a:rPr lang="en-US" sz="2300" dirty="0" smtClean="0">
                <a:solidFill>
                  <a:schemeClr val="accent4"/>
                </a:solidFill>
              </a:rPr>
              <a:t>or “</a:t>
            </a:r>
            <a:r>
              <a:rPr lang="en-US" sz="2300" i="1" dirty="0" smtClean="0">
                <a:solidFill>
                  <a:schemeClr val="accent4"/>
                </a:solidFill>
              </a:rPr>
              <a:t>Intermittent / Reduced Schedule</a:t>
            </a:r>
            <a:r>
              <a:rPr lang="en-US" sz="2300" dirty="0" smtClean="0">
                <a:solidFill>
                  <a:schemeClr val="accent4"/>
                </a:solidFill>
              </a:rPr>
              <a:t>”.</a:t>
            </a:r>
          </a:p>
          <a:p>
            <a:pPr lvl="1" indent="0">
              <a:lnSpc>
                <a:spcPct val="100000"/>
              </a:lnSpc>
              <a:buNone/>
            </a:pPr>
            <a:endParaRPr lang="en-US" dirty="0" smtClean="0">
              <a:solidFill>
                <a:schemeClr val="accent4"/>
              </a:solidFill>
            </a:endParaRPr>
          </a:p>
          <a:p>
            <a:pPr lvl="1" indent="0">
              <a:lnSpc>
                <a:spcPct val="100000"/>
              </a:lnSpc>
              <a:buNone/>
            </a:pPr>
            <a:endParaRPr lang="en-US" dirty="0">
              <a:solidFill>
                <a:schemeClr val="accent4"/>
              </a:solidFill>
            </a:endParaRPr>
          </a:p>
          <a:p>
            <a:pPr lvl="1" indent="0">
              <a:lnSpc>
                <a:spcPct val="100000"/>
              </a:lnSpc>
              <a:buNone/>
            </a:pPr>
            <a:endParaRPr lang="en-US" dirty="0" smtClean="0">
              <a:solidFill>
                <a:schemeClr val="accent4"/>
              </a:solidFill>
            </a:endParaRPr>
          </a:p>
          <a:p>
            <a:pPr>
              <a:lnSpc>
                <a:spcPct val="100000"/>
              </a:lnSpc>
            </a:pPr>
            <a:r>
              <a:rPr lang="en-US" dirty="0" smtClean="0">
                <a:solidFill>
                  <a:schemeClr val="accent4"/>
                </a:solidFill>
              </a:rPr>
              <a:t>Paid Block: </a:t>
            </a:r>
            <a:r>
              <a:rPr lang="en-US" dirty="0" smtClean="0"/>
              <a:t>Entire period of absence (based on effective dates) will be paid.</a:t>
            </a:r>
          </a:p>
          <a:p>
            <a:pPr>
              <a:lnSpc>
                <a:spcPct val="100000"/>
              </a:lnSpc>
            </a:pPr>
            <a:r>
              <a:rPr lang="en-US" dirty="0" smtClean="0">
                <a:solidFill>
                  <a:schemeClr val="accent4"/>
                </a:solidFill>
              </a:rPr>
              <a:t>Unpaid Block: </a:t>
            </a:r>
            <a:r>
              <a:rPr lang="en-US" dirty="0" smtClean="0"/>
              <a:t>Entire period of absence (based on effective dates) will be unpaid.</a:t>
            </a:r>
          </a:p>
          <a:p>
            <a:pPr>
              <a:lnSpc>
                <a:spcPct val="100000"/>
              </a:lnSpc>
            </a:pPr>
            <a:r>
              <a:rPr lang="en-US" dirty="0" smtClean="0">
                <a:solidFill>
                  <a:schemeClr val="accent4"/>
                </a:solidFill>
              </a:rPr>
              <a:t>Intermittent / Reduced Schedule: </a:t>
            </a:r>
            <a:r>
              <a:rPr lang="en-US" dirty="0" smtClean="0"/>
              <a:t>System will rely on timesheets to apply leave hours to cover unworked time. This process ensures employee is paid accurately during their absence. (Intermittent leave looks at EE job FTE.)</a:t>
            </a:r>
          </a:p>
        </p:txBody>
      </p:sp>
      <p:sp>
        <p:nvSpPr>
          <p:cNvPr id="4" name="Slide Number Placeholder 3"/>
          <p:cNvSpPr>
            <a:spLocks noGrp="1"/>
          </p:cNvSpPr>
          <p:nvPr>
            <p:ph type="sldNum" sz="quarter" idx="4"/>
          </p:nvPr>
        </p:nvSpPr>
        <p:spPr/>
        <p:txBody>
          <a:bodyPr/>
          <a:lstStyle/>
          <a:p>
            <a:fld id="{3C842EA4-F715-4656-A625-1238D78B36EB}" type="slidenum">
              <a:rPr lang="en-US" smtClean="0"/>
              <a:t>27</a:t>
            </a:fld>
            <a:endParaRPr lang="en-US"/>
          </a:p>
        </p:txBody>
      </p:sp>
      <p:pic>
        <p:nvPicPr>
          <p:cNvPr id="6" name="Picture 5"/>
          <p:cNvPicPr>
            <a:picLocks noChangeAspect="1"/>
          </p:cNvPicPr>
          <p:nvPr/>
        </p:nvPicPr>
        <p:blipFill>
          <a:blip r:embed="rId3"/>
          <a:stretch>
            <a:fillRect/>
          </a:stretch>
        </p:blipFill>
        <p:spPr>
          <a:xfrm>
            <a:off x="5312006" y="2007826"/>
            <a:ext cx="2550724" cy="1741213"/>
          </a:xfrm>
          <a:prstGeom prst="rect">
            <a:avLst/>
          </a:prstGeom>
        </p:spPr>
      </p:pic>
    </p:spTree>
    <p:custDataLst>
      <p:tags r:id="rId1"/>
    </p:custDataLst>
    <p:extLst>
      <p:ext uri="{BB962C8B-B14F-4D97-AF65-F5344CB8AC3E}">
        <p14:creationId xmlns:p14="http://schemas.microsoft.com/office/powerpoint/2010/main" val="1110038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TRS vs. UCPath</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chemeClr val="accent6">
                    <a:lumMod val="75000"/>
                  </a:schemeClr>
                </a:solidFill>
              </a:rPr>
              <a:t>Bi-Weekly Employees: </a:t>
            </a:r>
            <a:r>
              <a:rPr lang="en-US" dirty="0" smtClean="0"/>
              <a:t>Can report </a:t>
            </a:r>
            <a:r>
              <a:rPr lang="en-US" b="1" dirty="0" smtClean="0"/>
              <a:t>all</a:t>
            </a:r>
            <a:r>
              <a:rPr lang="en-US" dirty="0" smtClean="0"/>
              <a:t> absences via TRS timesheets, even if absence is longer than 5 days.</a:t>
            </a:r>
          </a:p>
          <a:p>
            <a:pPr marL="1028683" lvl="1" indent="-342900"/>
            <a:r>
              <a:rPr lang="en-US" dirty="0" smtClean="0"/>
              <a:t>Extended Absence transaction still required for absences &gt;5 days.</a:t>
            </a:r>
          </a:p>
          <a:p>
            <a:pPr marL="1028683" lvl="1" indent="-342900"/>
            <a:r>
              <a:rPr lang="en-US" dirty="0" smtClean="0"/>
              <a:t>Leave accruals and decrements occur in “real-time”, requiring timesheets to be accurate.</a:t>
            </a:r>
          </a:p>
          <a:p>
            <a:pPr marL="1028683" lvl="1" indent="-342900"/>
            <a:endParaRPr lang="en-US" dirty="0" smtClean="0"/>
          </a:p>
          <a:p>
            <a:r>
              <a:rPr lang="en-US" b="1" dirty="0" smtClean="0">
                <a:solidFill>
                  <a:schemeClr val="accent4"/>
                </a:solidFill>
              </a:rPr>
              <a:t>Monthly </a:t>
            </a:r>
            <a:r>
              <a:rPr lang="en-US" b="1" dirty="0">
                <a:solidFill>
                  <a:schemeClr val="accent4"/>
                </a:solidFill>
              </a:rPr>
              <a:t>Employees: </a:t>
            </a:r>
            <a:r>
              <a:rPr lang="en-US" dirty="0"/>
              <a:t>Initiators should communicate with DTAs which EEs are on an EA to ensure leave codes are not entered on timesheets unnecessarily.</a:t>
            </a:r>
          </a:p>
          <a:p>
            <a:pPr marL="1028683" lvl="1" indent="-342900"/>
            <a:r>
              <a:rPr lang="en-US" dirty="0" smtClean="0"/>
              <a:t>This will cause a double deduction of leave hours from their accrual bank.</a:t>
            </a:r>
          </a:p>
          <a:p>
            <a:pPr marL="1028683" lvl="1" indent="-342900"/>
            <a:r>
              <a:rPr lang="en-US" dirty="0" smtClean="0"/>
              <a:t>Extended Absences &gt;5 days should only be entered in UCPath. (Includes LWOP)</a:t>
            </a:r>
          </a:p>
          <a:p>
            <a:pPr marL="1028683" lvl="1" indent="-342900"/>
            <a:r>
              <a:rPr lang="en-US" sz="1800" dirty="0" smtClean="0"/>
              <a:t>System will report leave in arrears for monthly EE’s.</a:t>
            </a:r>
          </a:p>
          <a:p>
            <a:pPr marL="1028683" lvl="1" indent="-342900"/>
            <a:endParaRPr lang="en-US" sz="1800" b="1" dirty="0"/>
          </a:p>
          <a:p>
            <a:pPr lvl="1" indent="0">
              <a:buNone/>
            </a:pPr>
            <a:r>
              <a:rPr lang="en-US" sz="1800" b="1" dirty="0" smtClean="0"/>
              <a:t>TRS Website: </a:t>
            </a:r>
            <a:r>
              <a:rPr lang="en-US" u="sng" dirty="0">
                <a:hlinkClick r:id="rId3"/>
              </a:rPr>
              <a:t>https://www.accounting.uci.edu/payroll/trs/dta-resources.html</a:t>
            </a:r>
            <a:endParaRPr lang="en-US" dirty="0"/>
          </a:p>
          <a:p>
            <a:pPr lvl="1" indent="0">
              <a:buNone/>
            </a:pPr>
            <a:endParaRPr lang="en-US" sz="1800" b="1" dirty="0"/>
          </a:p>
        </p:txBody>
      </p:sp>
      <p:sp>
        <p:nvSpPr>
          <p:cNvPr id="4" name="Slide Number Placeholder 3"/>
          <p:cNvSpPr>
            <a:spLocks noGrp="1"/>
          </p:cNvSpPr>
          <p:nvPr>
            <p:ph type="sldNum" sz="quarter" idx="4"/>
          </p:nvPr>
        </p:nvSpPr>
        <p:spPr/>
        <p:txBody>
          <a:bodyPr/>
          <a:lstStyle/>
          <a:p>
            <a:fld id="{3C842EA4-F715-4656-A625-1238D78B36EB}" type="slidenum">
              <a:rPr lang="en-US" smtClean="0"/>
              <a:t>28</a:t>
            </a:fld>
            <a:endParaRPr lang="en-US"/>
          </a:p>
        </p:txBody>
      </p:sp>
    </p:spTree>
    <p:custDataLst>
      <p:tags r:id="rId1"/>
    </p:custDataLst>
    <p:extLst>
      <p:ext uri="{BB962C8B-B14F-4D97-AF65-F5344CB8AC3E}">
        <p14:creationId xmlns:p14="http://schemas.microsoft.com/office/powerpoint/2010/main" val="1988120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140" y="1226129"/>
            <a:ext cx="6406817" cy="4271211"/>
          </a:xfrm>
          <a:prstGeom prst="rect">
            <a:avLst/>
          </a:prstGeom>
        </p:spPr>
      </p:pic>
      <p:pic>
        <p:nvPicPr>
          <p:cNvPr id="5" name="Picture 4" descr="Illustration gratuite: Point D'Exclamation, Question - Image gratuite sur Pixabay - 5077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9754" y="1378703"/>
            <a:ext cx="1756405" cy="1983031"/>
          </a:xfrm>
          <a:prstGeom prst="rect">
            <a:avLst/>
          </a:prstGeom>
        </p:spPr>
      </p:pic>
    </p:spTree>
    <p:custDataLst>
      <p:tags r:id="rId1"/>
    </p:custDataLst>
    <p:extLst>
      <p:ext uri="{BB962C8B-B14F-4D97-AF65-F5344CB8AC3E}">
        <p14:creationId xmlns:p14="http://schemas.microsoft.com/office/powerpoint/2010/main" val="4031582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Retro Deadline</a:t>
            </a:r>
            <a:endParaRPr lang="en-US" dirty="0"/>
          </a:p>
        </p:txBody>
      </p:sp>
      <p:sp>
        <p:nvSpPr>
          <p:cNvPr id="3" name="Content Placeholder 2"/>
          <p:cNvSpPr>
            <a:spLocks noGrp="1"/>
          </p:cNvSpPr>
          <p:nvPr>
            <p:ph idx="1"/>
          </p:nvPr>
        </p:nvSpPr>
        <p:spPr/>
        <p:txBody>
          <a:bodyPr/>
          <a:lstStyle/>
          <a:p>
            <a:r>
              <a:rPr lang="en-US" b="1" dirty="0">
                <a:solidFill>
                  <a:schemeClr val="tx2"/>
                </a:solidFill>
              </a:rPr>
              <a:t>Upcoming </a:t>
            </a:r>
            <a:r>
              <a:rPr lang="en-US" b="1" dirty="0" smtClean="0">
                <a:solidFill>
                  <a:schemeClr val="tx2"/>
                </a:solidFill>
              </a:rPr>
              <a:t>Deadlines: One-Time Payments, Retro Payments, Extended Absences, Templates </a:t>
            </a:r>
            <a:r>
              <a:rPr lang="en-US" b="1" dirty="0" err="1" smtClean="0">
                <a:solidFill>
                  <a:schemeClr val="tx2"/>
                </a:solidFill>
              </a:rPr>
              <a:t>Trx</a:t>
            </a:r>
            <a:r>
              <a:rPr lang="en-US" b="1" dirty="0" smtClean="0">
                <a:solidFill>
                  <a:schemeClr val="tx2"/>
                </a:solidFill>
              </a:rPr>
              <a:t>, etc.:</a:t>
            </a:r>
            <a:endParaRPr lang="en-US" b="1" dirty="0">
              <a:solidFill>
                <a:schemeClr val="tx2"/>
              </a:solidFill>
            </a:endParaRPr>
          </a:p>
          <a:p>
            <a:endParaRPr lang="en-US" sz="1050" dirty="0"/>
          </a:p>
          <a:p>
            <a:r>
              <a:rPr lang="en-US" b="1" dirty="0" smtClean="0"/>
              <a:t>Monthly: </a:t>
            </a:r>
            <a:r>
              <a:rPr lang="en-US" dirty="0" smtClean="0"/>
              <a:t>6/18</a:t>
            </a:r>
          </a:p>
          <a:p>
            <a:endParaRPr lang="en-US" sz="1050" dirty="0"/>
          </a:p>
          <a:p>
            <a:r>
              <a:rPr lang="en-US" sz="2000" b="1" dirty="0" smtClean="0">
                <a:solidFill>
                  <a:srgbClr val="FF0000"/>
                </a:solidFill>
              </a:rPr>
              <a:t>*BW PayPath Cutoff: </a:t>
            </a:r>
            <a:r>
              <a:rPr lang="en-US" sz="2000" dirty="0" smtClean="0"/>
              <a:t>6/15 5pm</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842EA4-F715-4656-A625-1238D78B36E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7" name="Picture 6"/>
          <p:cNvPicPr>
            <a:picLocks noChangeAspect="1"/>
          </p:cNvPicPr>
          <p:nvPr/>
        </p:nvPicPr>
        <p:blipFill>
          <a:blip r:embed="rId3"/>
          <a:stretch>
            <a:fillRect/>
          </a:stretch>
        </p:blipFill>
        <p:spPr>
          <a:xfrm>
            <a:off x="4374782" y="2526828"/>
            <a:ext cx="4304762" cy="857143"/>
          </a:xfrm>
          <a:prstGeom prst="rect">
            <a:avLst/>
          </a:prstGeom>
        </p:spPr>
      </p:pic>
      <p:pic>
        <p:nvPicPr>
          <p:cNvPr id="8" name="Picture 7"/>
          <p:cNvPicPr>
            <a:picLocks noChangeAspect="1"/>
          </p:cNvPicPr>
          <p:nvPr/>
        </p:nvPicPr>
        <p:blipFill>
          <a:blip r:embed="rId4"/>
          <a:stretch>
            <a:fillRect/>
          </a:stretch>
        </p:blipFill>
        <p:spPr>
          <a:xfrm>
            <a:off x="0" y="3878937"/>
            <a:ext cx="9193706" cy="2108888"/>
          </a:xfrm>
          <a:prstGeom prst="rect">
            <a:avLst/>
          </a:prstGeom>
        </p:spPr>
      </p:pic>
      <p:cxnSp>
        <p:nvCxnSpPr>
          <p:cNvPr id="10" name="Straight Arrow Connector 9"/>
          <p:cNvCxnSpPr/>
          <p:nvPr/>
        </p:nvCxnSpPr>
        <p:spPr>
          <a:xfrm flipV="1">
            <a:off x="5025640" y="3383971"/>
            <a:ext cx="545467" cy="7062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435266" y="4092758"/>
            <a:ext cx="931605" cy="18950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1069347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Announcement II</a:t>
            </a:r>
            <a:endParaRPr lang="en-US" dirty="0"/>
          </a:p>
        </p:txBody>
      </p:sp>
      <p:sp>
        <p:nvSpPr>
          <p:cNvPr id="3" name="Content Placeholder 2"/>
          <p:cNvSpPr>
            <a:spLocks noGrp="1"/>
          </p:cNvSpPr>
          <p:nvPr>
            <p:ph idx="1"/>
          </p:nvPr>
        </p:nvSpPr>
        <p:spPr/>
        <p:txBody>
          <a:bodyPr/>
          <a:lstStyle/>
          <a:p>
            <a:r>
              <a:rPr lang="en-US" dirty="0" smtClean="0"/>
              <a:t>For those participating in the Learning Labs, please bring any work / Summer Salary related work to assist you along further in the transaction lifecycle.</a:t>
            </a:r>
          </a:p>
          <a:p>
            <a:endParaRPr lang="en-US" dirty="0"/>
          </a:p>
          <a:p>
            <a:pPr marL="342900" indent="-342900">
              <a:buFontTx/>
              <a:buChar char="-"/>
            </a:pPr>
            <a:r>
              <a:rPr lang="en-US" dirty="0" smtClean="0"/>
              <a:t>Completed Hire Transactions for Funding / MCOP</a:t>
            </a:r>
          </a:p>
          <a:p>
            <a:pPr marL="342900" indent="-342900">
              <a:buFontTx/>
              <a:buChar char="-"/>
            </a:pPr>
            <a:r>
              <a:rPr lang="en-US" dirty="0" smtClean="0"/>
              <a:t>Pending / </a:t>
            </a:r>
            <a:r>
              <a:rPr lang="en-US" dirty="0" err="1" smtClean="0"/>
              <a:t>Outsanding</a:t>
            </a:r>
            <a:r>
              <a:rPr lang="en-US" dirty="0" smtClean="0"/>
              <a:t> Direct </a:t>
            </a:r>
            <a:r>
              <a:rPr lang="en-US" dirty="0" err="1" smtClean="0"/>
              <a:t>Retros</a:t>
            </a:r>
            <a:endParaRPr lang="en-US" dirty="0" smtClean="0"/>
          </a:p>
          <a:p>
            <a:pPr marL="342900" indent="-342900">
              <a:buFontTx/>
              <a:buChar char="-"/>
            </a:pPr>
            <a:r>
              <a:rPr lang="en-US" dirty="0" smtClean="0"/>
              <a:t>Etc.</a:t>
            </a:r>
            <a:endParaRPr lang="en-US" dirty="0"/>
          </a:p>
        </p:txBody>
      </p:sp>
      <p:sp>
        <p:nvSpPr>
          <p:cNvPr id="4" name="Slide Number Placeholder 3"/>
          <p:cNvSpPr>
            <a:spLocks noGrp="1"/>
          </p:cNvSpPr>
          <p:nvPr>
            <p:ph type="sldNum" sz="quarter" idx="4"/>
          </p:nvPr>
        </p:nvSpPr>
        <p:spPr/>
        <p:txBody>
          <a:bodyPr/>
          <a:lstStyle/>
          <a:p>
            <a:fld id="{3C842EA4-F715-4656-A625-1238D78B36EB}" type="slidenum">
              <a:rPr lang="en-US" smtClean="0"/>
              <a:t>4</a:t>
            </a:fld>
            <a:endParaRPr lang="en-US"/>
          </a:p>
        </p:txBody>
      </p:sp>
    </p:spTree>
    <p:custDataLst>
      <p:tags r:id="rId1"/>
    </p:custDataLst>
    <p:extLst>
      <p:ext uri="{BB962C8B-B14F-4D97-AF65-F5344CB8AC3E}">
        <p14:creationId xmlns:p14="http://schemas.microsoft.com/office/powerpoint/2010/main" val="2396846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Agenda</a:t>
            </a:r>
            <a:endParaRPr lang="en-US" sz="4000" b="1" dirty="0"/>
          </a:p>
        </p:txBody>
      </p:sp>
      <p:sp>
        <p:nvSpPr>
          <p:cNvPr id="3" name="Content Placeholder 2"/>
          <p:cNvSpPr>
            <a:spLocks noGrp="1"/>
          </p:cNvSpPr>
          <p:nvPr>
            <p:ph idx="1"/>
          </p:nvPr>
        </p:nvSpPr>
        <p:spPr>
          <a:xfrm>
            <a:off x="229086" y="945395"/>
            <a:ext cx="8685832" cy="5133282"/>
          </a:xfrm>
        </p:spPr>
        <p:txBody>
          <a:bodyPr/>
          <a:lstStyle/>
          <a:p>
            <a:endParaRPr lang="en-US" dirty="0" smtClean="0"/>
          </a:p>
          <a:p>
            <a:endParaRPr lang="en-US" dirty="0"/>
          </a:p>
        </p:txBody>
      </p:sp>
      <p:sp>
        <p:nvSpPr>
          <p:cNvPr id="12" name="TextBox 11"/>
          <p:cNvSpPr txBox="1"/>
          <p:nvPr/>
        </p:nvSpPr>
        <p:spPr>
          <a:xfrm>
            <a:off x="378621" y="1457620"/>
            <a:ext cx="8386762" cy="3046988"/>
          </a:xfrm>
          <a:prstGeom prst="rect">
            <a:avLst/>
          </a:prstGeom>
          <a:noFill/>
        </p:spPr>
        <p:txBody>
          <a:bodyPr wrap="square" rtlCol="0">
            <a:spAutoFit/>
          </a:bodyPr>
          <a:lstStyle/>
          <a:p>
            <a:pPr marL="457200" indent="-457200">
              <a:buFont typeface="Wingdings" panose="05000000000000000000" pitchFamily="2" charset="2"/>
              <a:buChar char="Ø"/>
            </a:pPr>
            <a:endParaRPr lang="en-US" sz="3200" b="1" dirty="0" smtClean="0">
              <a:solidFill>
                <a:schemeClr val="tx2"/>
              </a:solidFill>
            </a:endParaRPr>
          </a:p>
          <a:p>
            <a:pPr marL="457200" lvl="0" indent="-457200">
              <a:buFont typeface="Wingdings" panose="05000000000000000000" pitchFamily="2" charset="2"/>
              <a:buChar char="Ø"/>
            </a:pPr>
            <a:r>
              <a:rPr lang="en-US" sz="3200" b="1" dirty="0" smtClean="0">
                <a:solidFill>
                  <a:schemeClr val="tx2"/>
                </a:solidFill>
              </a:rPr>
              <a:t>New Paid Family Care &amp; Bonding information</a:t>
            </a:r>
          </a:p>
          <a:p>
            <a:pPr marL="457200" lvl="0" indent="-457200">
              <a:buFont typeface="Wingdings" panose="05000000000000000000" pitchFamily="2" charset="2"/>
              <a:buChar char="Ø"/>
            </a:pPr>
            <a:r>
              <a:rPr lang="en-US" sz="3200" b="1" dirty="0" smtClean="0">
                <a:solidFill>
                  <a:schemeClr val="tx2"/>
                </a:solidFill>
              </a:rPr>
              <a:t>Extended Absence Review</a:t>
            </a:r>
          </a:p>
          <a:p>
            <a:pPr marL="457200" lvl="0" indent="-457200">
              <a:buFont typeface="Wingdings" panose="05000000000000000000" pitchFamily="2" charset="2"/>
              <a:buChar char="Ø"/>
            </a:pPr>
            <a:endParaRPr lang="en-US" sz="3200" b="1" dirty="0">
              <a:solidFill>
                <a:schemeClr val="tx2"/>
              </a:solidFill>
            </a:endParaRPr>
          </a:p>
          <a:p>
            <a:pPr marL="457200" indent="-457200">
              <a:buFont typeface="Wingdings" panose="05000000000000000000" pitchFamily="2" charset="2"/>
              <a:buChar char="Ø"/>
            </a:pPr>
            <a:endParaRPr lang="en-US" sz="3200" b="1" dirty="0">
              <a:solidFill>
                <a:schemeClr val="tx2"/>
              </a:solidFill>
            </a:endParaRPr>
          </a:p>
        </p:txBody>
      </p:sp>
      <p:pic>
        <p:nvPicPr>
          <p:cNvPr id="13" name="Picture 12" descr="Do You Have an Agend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3750" y="4586776"/>
            <a:ext cx="1621633" cy="1539468"/>
          </a:xfrm>
          <a:prstGeom prst="rect">
            <a:avLst/>
          </a:prstGeom>
        </p:spPr>
      </p:pic>
    </p:spTree>
    <p:custDataLst>
      <p:tags r:id="rId1"/>
    </p:custDataLst>
    <p:extLst>
      <p:ext uri="{BB962C8B-B14F-4D97-AF65-F5344CB8AC3E}">
        <p14:creationId xmlns:p14="http://schemas.microsoft.com/office/powerpoint/2010/main" val="1433958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322" y="1580628"/>
            <a:ext cx="8627723" cy="1318950"/>
          </a:xfrm>
        </p:spPr>
        <p:txBody>
          <a:bodyPr>
            <a:normAutofit fontScale="90000"/>
          </a:bodyPr>
          <a:lstStyle/>
          <a:p>
            <a:pPr>
              <a:lnSpc>
                <a:spcPct val="150000"/>
              </a:lnSpc>
            </a:pPr>
            <a:r>
              <a:rPr lang="en-US" sz="2700" dirty="0"/>
              <a:t>UC Pay for Family Care and Bonding (PFCB)</a:t>
            </a:r>
            <a:br>
              <a:rPr lang="en-US" sz="2700" dirty="0"/>
            </a:br>
            <a:r>
              <a:rPr lang="en-US" sz="2700" dirty="0"/>
              <a:t>July 1, 2021</a:t>
            </a:r>
          </a:p>
        </p:txBody>
      </p:sp>
      <p:sp>
        <p:nvSpPr>
          <p:cNvPr id="3" name="Subtitle 2"/>
          <p:cNvSpPr>
            <a:spLocks noGrp="1"/>
          </p:cNvSpPr>
          <p:nvPr>
            <p:ph type="subTitle" idx="1"/>
          </p:nvPr>
        </p:nvSpPr>
        <p:spPr>
          <a:xfrm>
            <a:off x="462791" y="3739939"/>
            <a:ext cx="6858000" cy="929886"/>
          </a:xfrm>
        </p:spPr>
        <p:txBody>
          <a:bodyPr>
            <a:noAutofit/>
          </a:bodyPr>
          <a:lstStyle/>
          <a:p>
            <a:r>
              <a:rPr lang="en-US" sz="1875" dirty="0"/>
              <a:t>UCI Path Transactors Meeting – June 15, 2021</a:t>
            </a:r>
          </a:p>
        </p:txBody>
      </p:sp>
    </p:spTree>
    <p:extLst>
      <p:ext uri="{BB962C8B-B14F-4D97-AF65-F5344CB8AC3E}">
        <p14:creationId xmlns:p14="http://schemas.microsoft.com/office/powerpoint/2010/main" val="1250374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DC5EB3-50D8-49B9-95DF-0D920A1BEA25}"/>
              </a:ext>
            </a:extLst>
          </p:cNvPr>
          <p:cNvSpPr>
            <a:spLocks noGrp="1"/>
          </p:cNvSpPr>
          <p:nvPr>
            <p:ph type="sldNum" sz="quarter" idx="12"/>
          </p:nvPr>
        </p:nvSpPr>
        <p:spPr>
          <a:xfrm>
            <a:off x="8840359" y="5752729"/>
            <a:ext cx="303641" cy="273844"/>
          </a:xfrm>
        </p:spPr>
        <p:txBody>
          <a:bodyPr/>
          <a:lstStyle/>
          <a:p>
            <a:pPr defTabSz="685800"/>
            <a:fld id="{07297065-12DB-4451-8B30-EBF38A6018EA}" type="slidenum">
              <a:rPr lang="en-US">
                <a:latin typeface="Calibri"/>
              </a:rPr>
              <a:pPr defTabSz="685800"/>
              <a:t>7</a:t>
            </a:fld>
            <a:endParaRPr lang="en-US" dirty="0">
              <a:latin typeface="Calibri"/>
            </a:endParaRPr>
          </a:p>
        </p:txBody>
      </p:sp>
      <p:sp>
        <p:nvSpPr>
          <p:cNvPr id="3" name="Title 2">
            <a:extLst>
              <a:ext uri="{FF2B5EF4-FFF2-40B4-BE49-F238E27FC236}">
                <a16:creationId xmlns:a16="http://schemas.microsoft.com/office/drawing/2014/main" id="{86D2E8DC-2E1A-4D36-BF6B-7B178C51E562}"/>
              </a:ext>
            </a:extLst>
          </p:cNvPr>
          <p:cNvSpPr>
            <a:spLocks noGrp="1"/>
          </p:cNvSpPr>
          <p:nvPr>
            <p:ph type="title"/>
          </p:nvPr>
        </p:nvSpPr>
        <p:spPr>
          <a:xfrm>
            <a:off x="1502229" y="929777"/>
            <a:ext cx="7886700" cy="546909"/>
          </a:xfrm>
        </p:spPr>
        <p:txBody>
          <a:bodyPr/>
          <a:lstStyle/>
          <a:p>
            <a:r>
              <a:rPr lang="en-US" dirty="0"/>
              <a:t>Agenda</a:t>
            </a:r>
          </a:p>
        </p:txBody>
      </p:sp>
      <p:sp>
        <p:nvSpPr>
          <p:cNvPr id="4" name="Content Placeholder 3">
            <a:extLst>
              <a:ext uri="{FF2B5EF4-FFF2-40B4-BE49-F238E27FC236}">
                <a16:creationId xmlns:a16="http://schemas.microsoft.com/office/drawing/2014/main" id="{1F0203E4-CAFD-49F4-A77B-7DB3E467642A}"/>
              </a:ext>
            </a:extLst>
          </p:cNvPr>
          <p:cNvSpPr>
            <a:spLocks noGrp="1"/>
          </p:cNvSpPr>
          <p:nvPr>
            <p:ph idx="1"/>
          </p:nvPr>
        </p:nvSpPr>
        <p:spPr>
          <a:xfrm>
            <a:off x="473869" y="1725216"/>
            <a:ext cx="7886700" cy="3957725"/>
          </a:xfrm>
        </p:spPr>
        <p:txBody>
          <a:bodyPr>
            <a:normAutofit fontScale="92500" lnSpcReduction="10000"/>
          </a:bodyPr>
          <a:lstStyle/>
          <a:p>
            <a:r>
              <a:rPr lang="en-US" dirty="0"/>
              <a:t>Pay for Family Care and Bonding Program Background </a:t>
            </a:r>
          </a:p>
          <a:p>
            <a:endParaRPr lang="en-US" dirty="0"/>
          </a:p>
          <a:p>
            <a:r>
              <a:rPr lang="en-US" dirty="0"/>
              <a:t>Overview of PFCB</a:t>
            </a:r>
          </a:p>
          <a:p>
            <a:pPr lvl="1"/>
            <a:r>
              <a:rPr lang="en-US" dirty="0"/>
              <a:t>Qualifying Reasons for Leave</a:t>
            </a:r>
          </a:p>
          <a:p>
            <a:pPr lvl="1"/>
            <a:r>
              <a:rPr lang="en-US" dirty="0"/>
              <a:t>Eligibility</a:t>
            </a:r>
          </a:p>
          <a:p>
            <a:pPr lvl="1"/>
            <a:r>
              <a:rPr lang="en-US" dirty="0"/>
              <a:t>How Taken</a:t>
            </a:r>
          </a:p>
          <a:p>
            <a:pPr lvl="1"/>
            <a:r>
              <a:rPr lang="en-US" dirty="0"/>
              <a:t>Pay and Eligible Earnings</a:t>
            </a:r>
          </a:p>
          <a:p>
            <a:pPr lvl="1"/>
            <a:r>
              <a:rPr lang="en-US" dirty="0"/>
              <a:t>Eligible Employees and status of bargaining units</a:t>
            </a:r>
          </a:p>
          <a:p>
            <a:pPr lvl="1"/>
            <a:endParaRPr lang="en-US" dirty="0"/>
          </a:p>
          <a:p>
            <a:pPr indent="-171446"/>
            <a:r>
              <a:rPr lang="en-US" dirty="0"/>
              <a:t>Extended Absence Types in UCPath</a:t>
            </a:r>
          </a:p>
          <a:p>
            <a:pPr indent="-171446"/>
            <a:endParaRPr lang="en-US" dirty="0"/>
          </a:p>
          <a:p>
            <a:pPr indent="-171446"/>
            <a:r>
              <a:rPr lang="en-US" dirty="0"/>
              <a:t>More to Come…</a:t>
            </a:r>
          </a:p>
          <a:p>
            <a:pPr lvl="1"/>
            <a:r>
              <a:rPr lang="en-US" dirty="0"/>
              <a:t>New Earn Codes and Timekeeping</a:t>
            </a:r>
          </a:p>
          <a:p>
            <a:pPr lvl="1"/>
            <a:r>
              <a:rPr lang="en-US" dirty="0"/>
              <a:t>Frequently Asked Questions</a:t>
            </a:r>
          </a:p>
          <a:p>
            <a:pPr lvl="1"/>
            <a:r>
              <a:rPr lang="en-US" dirty="0"/>
              <a:t>Resources</a:t>
            </a:r>
          </a:p>
          <a:p>
            <a:endParaRPr lang="en-US" dirty="0"/>
          </a:p>
        </p:txBody>
      </p:sp>
    </p:spTree>
    <p:extLst>
      <p:ext uri="{BB962C8B-B14F-4D97-AF65-F5344CB8AC3E}">
        <p14:creationId xmlns:p14="http://schemas.microsoft.com/office/powerpoint/2010/main" val="2873270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6A602B-A9EB-4376-96A9-7A20F02BAC8E}"/>
              </a:ext>
            </a:extLst>
          </p:cNvPr>
          <p:cNvSpPr>
            <a:spLocks noGrp="1"/>
          </p:cNvSpPr>
          <p:nvPr>
            <p:ph type="sldNum" sz="quarter" idx="12"/>
          </p:nvPr>
        </p:nvSpPr>
        <p:spPr>
          <a:xfrm>
            <a:off x="8840359" y="5752729"/>
            <a:ext cx="303641" cy="273844"/>
          </a:xfrm>
        </p:spPr>
        <p:txBody>
          <a:bodyPr/>
          <a:lstStyle/>
          <a:p>
            <a:pPr defTabSz="685800"/>
            <a:fld id="{07297065-12DB-4451-8B30-EBF38A6018EA}" type="slidenum">
              <a:rPr lang="en-US">
                <a:latin typeface="Calibri"/>
              </a:rPr>
              <a:pPr defTabSz="685800"/>
              <a:t>8</a:t>
            </a:fld>
            <a:endParaRPr lang="en-US" dirty="0">
              <a:latin typeface="Calibri"/>
            </a:endParaRPr>
          </a:p>
        </p:txBody>
      </p:sp>
      <p:sp>
        <p:nvSpPr>
          <p:cNvPr id="3" name="Title 2">
            <a:extLst>
              <a:ext uri="{FF2B5EF4-FFF2-40B4-BE49-F238E27FC236}">
                <a16:creationId xmlns:a16="http://schemas.microsoft.com/office/drawing/2014/main" id="{549D2D73-5CD9-4160-B031-84FFE2FEF3D1}"/>
              </a:ext>
            </a:extLst>
          </p:cNvPr>
          <p:cNvSpPr>
            <a:spLocks noGrp="1"/>
          </p:cNvSpPr>
          <p:nvPr>
            <p:ph type="title"/>
          </p:nvPr>
        </p:nvSpPr>
        <p:spPr>
          <a:xfrm>
            <a:off x="1502229" y="929777"/>
            <a:ext cx="7886700" cy="546909"/>
          </a:xfrm>
        </p:spPr>
        <p:txBody>
          <a:bodyPr/>
          <a:lstStyle/>
          <a:p>
            <a:r>
              <a:rPr lang="en-US" dirty="0"/>
              <a:t>Background</a:t>
            </a:r>
          </a:p>
        </p:txBody>
      </p:sp>
      <p:sp>
        <p:nvSpPr>
          <p:cNvPr id="4" name="Content Placeholder 3">
            <a:extLst>
              <a:ext uri="{FF2B5EF4-FFF2-40B4-BE49-F238E27FC236}">
                <a16:creationId xmlns:a16="http://schemas.microsoft.com/office/drawing/2014/main" id="{3E6F59DC-ED30-4D47-BB2C-456821C78A2A}"/>
              </a:ext>
            </a:extLst>
          </p:cNvPr>
          <p:cNvSpPr>
            <a:spLocks noGrp="1"/>
          </p:cNvSpPr>
          <p:nvPr>
            <p:ph idx="1"/>
          </p:nvPr>
        </p:nvSpPr>
        <p:spPr>
          <a:xfrm>
            <a:off x="473528" y="1725382"/>
            <a:ext cx="7886700" cy="3757930"/>
          </a:xfrm>
        </p:spPr>
        <p:txBody>
          <a:bodyPr>
            <a:normAutofit fontScale="92500" lnSpcReduction="20000"/>
          </a:bodyPr>
          <a:lstStyle/>
          <a:p>
            <a:r>
              <a:rPr lang="en-US" dirty="0"/>
              <a:t>Supported by systemwide groups such as Systemwide Advisory Council on the Status of Women (SACSW), the Council of University of California Staff Assemblies (CUCSA) and the Staff Advisors to the Regents and involved cross-functional workgroups from Human Resources, Academic Personnel, UC Legal, staff representatives and leadership to develop recommendations.</a:t>
            </a:r>
          </a:p>
          <a:p>
            <a:endParaRPr lang="en-US" dirty="0"/>
          </a:p>
          <a:p>
            <a:r>
              <a:rPr lang="en-US" dirty="0"/>
              <a:t>Recommendation Approved by Council of Chancellors in 2020.</a:t>
            </a:r>
          </a:p>
          <a:p>
            <a:endParaRPr lang="en-US" dirty="0"/>
          </a:p>
          <a:p>
            <a:r>
              <a:rPr lang="en-US" dirty="0"/>
              <a:t>Workgroup to develop and implement recommended paid family leave option consisted of members from HR, Academic Personnel, Leave &amp; Disability management, Health &amp; Welfare, UCPath, UC Legal and Labor Relations. </a:t>
            </a:r>
          </a:p>
          <a:p>
            <a:endParaRPr lang="en-US" dirty="0"/>
          </a:p>
          <a:p>
            <a:r>
              <a:rPr lang="en-US" dirty="0"/>
              <a:t>Pay for Family Care and Bonding (PFCB) is effective July 1, 2021.</a:t>
            </a:r>
          </a:p>
          <a:p>
            <a:endParaRPr lang="en-US" dirty="0"/>
          </a:p>
          <a:p>
            <a:endParaRPr lang="en-US" dirty="0"/>
          </a:p>
          <a:p>
            <a:endParaRPr lang="en-US" dirty="0"/>
          </a:p>
        </p:txBody>
      </p:sp>
    </p:spTree>
    <p:extLst>
      <p:ext uri="{BB962C8B-B14F-4D97-AF65-F5344CB8AC3E}">
        <p14:creationId xmlns:p14="http://schemas.microsoft.com/office/powerpoint/2010/main" val="1309852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5B6E98-99B5-4E22-9647-1BC3713BBC67}"/>
              </a:ext>
            </a:extLst>
          </p:cNvPr>
          <p:cNvSpPr>
            <a:spLocks noGrp="1"/>
          </p:cNvSpPr>
          <p:nvPr>
            <p:ph type="sldNum" sz="quarter" idx="12"/>
          </p:nvPr>
        </p:nvSpPr>
        <p:spPr>
          <a:xfrm>
            <a:off x="8840359" y="5752729"/>
            <a:ext cx="303641" cy="273844"/>
          </a:xfrm>
        </p:spPr>
        <p:txBody>
          <a:bodyPr/>
          <a:lstStyle/>
          <a:p>
            <a:pPr defTabSz="685800"/>
            <a:fld id="{07297065-12DB-4451-8B30-EBF38A6018EA}" type="slidenum">
              <a:rPr lang="en-US">
                <a:latin typeface="Calibri"/>
              </a:rPr>
              <a:pPr defTabSz="685800"/>
              <a:t>9</a:t>
            </a:fld>
            <a:endParaRPr lang="en-US" dirty="0">
              <a:latin typeface="Calibri"/>
            </a:endParaRPr>
          </a:p>
        </p:txBody>
      </p:sp>
      <p:sp>
        <p:nvSpPr>
          <p:cNvPr id="3" name="Title 2">
            <a:extLst>
              <a:ext uri="{FF2B5EF4-FFF2-40B4-BE49-F238E27FC236}">
                <a16:creationId xmlns:a16="http://schemas.microsoft.com/office/drawing/2014/main" id="{78A1B915-0465-4131-A5FF-07F26ACC9CA7}"/>
              </a:ext>
            </a:extLst>
          </p:cNvPr>
          <p:cNvSpPr>
            <a:spLocks noGrp="1"/>
          </p:cNvSpPr>
          <p:nvPr>
            <p:ph type="title"/>
          </p:nvPr>
        </p:nvSpPr>
        <p:spPr>
          <a:xfrm>
            <a:off x="1502229" y="929777"/>
            <a:ext cx="7886700" cy="546909"/>
          </a:xfrm>
        </p:spPr>
        <p:txBody>
          <a:bodyPr>
            <a:normAutofit/>
          </a:bodyPr>
          <a:lstStyle/>
          <a:p>
            <a:r>
              <a:rPr lang="en-US" dirty="0"/>
              <a:t>Overview </a:t>
            </a:r>
          </a:p>
        </p:txBody>
      </p:sp>
      <p:sp>
        <p:nvSpPr>
          <p:cNvPr id="4" name="Content Placeholder 3">
            <a:extLst>
              <a:ext uri="{FF2B5EF4-FFF2-40B4-BE49-F238E27FC236}">
                <a16:creationId xmlns:a16="http://schemas.microsoft.com/office/drawing/2014/main" id="{3BFADDDB-B872-49B1-B6EA-77DA5201DA08}"/>
              </a:ext>
            </a:extLst>
          </p:cNvPr>
          <p:cNvSpPr>
            <a:spLocks noGrp="1"/>
          </p:cNvSpPr>
          <p:nvPr>
            <p:ph idx="1"/>
          </p:nvPr>
        </p:nvSpPr>
        <p:spPr>
          <a:xfrm>
            <a:off x="473528" y="1725382"/>
            <a:ext cx="7886700" cy="3757930"/>
          </a:xfrm>
        </p:spPr>
        <p:txBody>
          <a:bodyPr/>
          <a:lstStyle/>
          <a:p>
            <a:r>
              <a:rPr lang="en-US" dirty="0"/>
              <a:t>PFCB is effective July 1, 2021. </a:t>
            </a:r>
          </a:p>
          <a:p>
            <a:endParaRPr lang="en-US" dirty="0"/>
          </a:p>
          <a:p>
            <a:r>
              <a:rPr lang="en-US" dirty="0"/>
              <a:t>Employees may opt to receive 70% of their eligible earnings during </a:t>
            </a:r>
            <a:r>
              <a:rPr lang="en-US" u="sng" dirty="0"/>
              <a:t>certain</a:t>
            </a:r>
            <a:r>
              <a:rPr lang="en-US" dirty="0"/>
              <a:t> approved Family and Medical Leaves (FML). </a:t>
            </a:r>
          </a:p>
          <a:p>
            <a:endParaRPr lang="en-US" dirty="0"/>
          </a:p>
          <a:p>
            <a:r>
              <a:rPr lang="en-US" dirty="0"/>
              <a:t>PFCB is available for up to 8 workweeks per calendar year. </a:t>
            </a:r>
          </a:p>
          <a:p>
            <a:endParaRPr lang="en-US" dirty="0"/>
          </a:p>
          <a:p>
            <a:r>
              <a:rPr lang="en-US" dirty="0"/>
              <a:t>PFCB is available for FML taken for the purpose of caring for a family member with a serious health condition, bonding with a new child, Military Caregiver Leave and Qualifying Exigency Leave.</a:t>
            </a:r>
          </a:p>
        </p:txBody>
      </p:sp>
    </p:spTree>
    <p:extLst>
      <p:ext uri="{BB962C8B-B14F-4D97-AF65-F5344CB8AC3E}">
        <p14:creationId xmlns:p14="http://schemas.microsoft.com/office/powerpoint/2010/main" val="11959072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DFA STANDARD SCREEN PPT TEMPLATE" val="pajVB3y3"/>
  <p:tag name="ARTICULATE_PROJECT_OPEN" val="0"/>
  <p:tag name="ARTICULATE_SLIDE_COUNT" val="2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FA Standard Screen PPT Template">
  <a:themeElements>
    <a:clrScheme name="UCI">
      <a:dk1>
        <a:sysClr val="windowText" lastClr="000000"/>
      </a:dk1>
      <a:lt1>
        <a:sysClr val="window" lastClr="FFFFFF"/>
      </a:lt1>
      <a:dk2>
        <a:srgbClr val="1F497D"/>
      </a:dk2>
      <a:lt2>
        <a:srgbClr val="EEECE1"/>
      </a:lt2>
      <a:accent1>
        <a:srgbClr val="6AA2B8"/>
      </a:accent1>
      <a:accent2>
        <a:srgbClr val="FFD200"/>
      </a:accent2>
      <a:accent3>
        <a:srgbClr val="1B3D6D"/>
      </a:accent3>
      <a:accent4>
        <a:srgbClr val="0064A4"/>
      </a:accent4>
      <a:accent5>
        <a:srgbClr val="6AA2B8"/>
      </a:accent5>
      <a:accent6>
        <a:srgbClr val="F78D2D"/>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dfa-standard-screen-template" id="{085FA25C-E160-4F41-82D5-15C5F5196075}" vid="{04E02BA0-7A10-44B0-A17E-F486C255F516}"/>
    </a:ext>
  </a:extLst>
</a:theme>
</file>

<file path=ppt/theme/theme2.xml><?xml version="1.0" encoding="utf-8"?>
<a:theme xmlns:a="http://schemas.openxmlformats.org/drawingml/2006/main" name="UCI HR Mai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TotalTime>
  <Words>1920</Words>
  <Application>Microsoft Office PowerPoint</Application>
  <PresentationFormat>On-screen Show (4:3)</PresentationFormat>
  <Paragraphs>243</Paragraphs>
  <Slides>29</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Calibri</vt:lpstr>
      <vt:lpstr>Calibri Light</vt:lpstr>
      <vt:lpstr>Century Gothic</vt:lpstr>
      <vt:lpstr>Tunga</vt:lpstr>
      <vt:lpstr>Verdana</vt:lpstr>
      <vt:lpstr>Wingdings</vt:lpstr>
      <vt:lpstr>DFA Standard Screen PPT Template</vt:lpstr>
      <vt:lpstr>UCI HR Main Template</vt:lpstr>
      <vt:lpstr>Training Tips &amp; Lessons Learned June 15, 2021 </vt:lpstr>
      <vt:lpstr>Quick Announcements I</vt:lpstr>
      <vt:lpstr>Retro Deadline</vt:lpstr>
      <vt:lpstr>Quick Announcement II</vt:lpstr>
      <vt:lpstr>Agenda</vt:lpstr>
      <vt:lpstr>UC Pay for Family Care and Bonding (PFCB) July 1, 2021</vt:lpstr>
      <vt:lpstr>Agenda</vt:lpstr>
      <vt:lpstr>Background</vt:lpstr>
      <vt:lpstr>Overview </vt:lpstr>
      <vt:lpstr>Qualifying Reasons for Leave</vt:lpstr>
      <vt:lpstr>Qualifying Reasons for Leave</vt:lpstr>
      <vt:lpstr>Qualifying Reasons for PFCB</vt:lpstr>
      <vt:lpstr>Qualifying Reasons for PFCB</vt:lpstr>
      <vt:lpstr>Qualifying Reasons for PFCB</vt:lpstr>
      <vt:lpstr>Qualifying Reasons for PFCB</vt:lpstr>
      <vt:lpstr>How Can PFCB be Taken?</vt:lpstr>
      <vt:lpstr>How Can PFCB be Taken?</vt:lpstr>
      <vt:lpstr>Pay Provision</vt:lpstr>
      <vt:lpstr>Pay Provision</vt:lpstr>
      <vt:lpstr>Eligible Employees &amp; Status of Bargaining Units</vt:lpstr>
      <vt:lpstr>Extended Absence in UCPath</vt:lpstr>
      <vt:lpstr>Extended Absence in UCPath</vt:lpstr>
      <vt:lpstr>PowerPoint Presentation</vt:lpstr>
      <vt:lpstr>More to Come…</vt:lpstr>
      <vt:lpstr>PowerPoint Presentation</vt:lpstr>
      <vt:lpstr>General Extended Absence Info</vt:lpstr>
      <vt:lpstr>Paid / Unpaid Block</vt:lpstr>
      <vt:lpstr>TRS vs. UCPath</vt:lpstr>
      <vt:lpstr>PowerPoint Presentation</vt:lpstr>
    </vt:vector>
  </TitlesOfParts>
  <Company>UC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Tips &amp; Lessons Learned June 8, 2021</dc:title>
  <dc:creator>Deborah Kistler</dc:creator>
  <cp:lastModifiedBy>Deborah Kistler</cp:lastModifiedBy>
  <cp:revision>32</cp:revision>
  <dcterms:created xsi:type="dcterms:W3CDTF">2021-06-04T18:00:11Z</dcterms:created>
  <dcterms:modified xsi:type="dcterms:W3CDTF">2021-06-15T23:51:24Z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F57B646E-D0B5-4DB9-A1F8-B811547775AC</vt:lpwstr>
  </property>
  <property fmtid="{D5CDD505-2E9C-101B-9397-08002B2CF9AE}" pid="3" name="ArticulatePath">
    <vt:lpwstr>Training Tips  Lessons LearnedJune 8 21 (002)</vt:lpwstr>
  </property>
</Properties>
</file>