
<file path=[Content_Types].xml><?xml version="1.0" encoding="utf-8"?>
<Types xmlns="http://schemas.openxmlformats.org/package/2006/content-types">
  <Default Extension="png" ContentType="image/png"/>
  <Default Extension="802466E0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364" r:id="rId3"/>
    <p:sldId id="367" r:id="rId4"/>
    <p:sldId id="369" r:id="rId5"/>
    <p:sldId id="361" r:id="rId6"/>
    <p:sldId id="313" r:id="rId7"/>
    <p:sldId id="371" r:id="rId8"/>
    <p:sldId id="377" r:id="rId9"/>
    <p:sldId id="376" r:id="rId10"/>
    <p:sldId id="366" r:id="rId11"/>
    <p:sldId id="370" r:id="rId12"/>
    <p:sldId id="372" r:id="rId13"/>
    <p:sldId id="373" r:id="rId14"/>
    <p:sldId id="374" r:id="rId15"/>
    <p:sldId id="375" r:id="rId16"/>
    <p:sldId id="330" r:id="rId17"/>
    <p:sldId id="345" r:id="rId18"/>
    <p:sldId id="26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A9D04-D1CE-46BB-872E-426C4AFDE3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50F8B-E189-49B9-8CDD-816BBC42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261"/>
            <a:ext cx="9144000" cy="47762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895248"/>
            <a:ext cx="91440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7" y="6431144"/>
            <a:ext cx="6779951" cy="216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8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6572" y="937645"/>
            <a:ext cx="8690867" cy="0"/>
          </a:xfrm>
          <a:prstGeom prst="line">
            <a:avLst/>
          </a:prstGeom>
          <a:ln w="28575">
            <a:solidFill>
              <a:srgbClr val="006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" y="6525903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" y="6525903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2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" y="6525903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background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81276" y="242459"/>
            <a:ext cx="8412480" cy="9061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81276" y="1301322"/>
            <a:ext cx="8412480" cy="40271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7" y="6431144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" y="377338"/>
            <a:ext cx="9144000" cy="48988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7" y="6431144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9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22" y="1041400"/>
            <a:ext cx="862772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437" y="3642519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Include Name, Title, Department and Date if Desired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6077" y="5088835"/>
            <a:ext cx="3470085" cy="1623368"/>
            <a:chOff x="279175" y="5154627"/>
            <a:chExt cx="4817611" cy="170865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/>
            <a:stretch/>
          </p:blipFill>
          <p:spPr>
            <a:xfrm>
              <a:off x="1722792" y="5878610"/>
              <a:ext cx="3373994" cy="2916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75" y="5154627"/>
              <a:ext cx="1708651" cy="170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27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0359" y="6527306"/>
            <a:ext cx="303641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73528" y="1157510"/>
            <a:ext cx="7886700" cy="501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64A4"/>
                </a:solidFill>
              </a:defRPr>
            </a:lvl1pPr>
            <a:lvl2pPr marL="514337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857228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200120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543012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73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7" y="1208601"/>
            <a:ext cx="3886200" cy="5130557"/>
          </a:xfrm>
        </p:spPr>
        <p:txBody>
          <a:bodyPr/>
          <a:lstStyle>
            <a:lvl1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3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8598"/>
            <a:ext cx="3886200" cy="5110009"/>
          </a:xfrm>
        </p:spPr>
        <p:txBody>
          <a:bodyPr/>
          <a:lstStyle>
            <a:lvl1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3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0359" y="6527306"/>
            <a:ext cx="303641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96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802466E0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cpath.uci.edu/training/pdf/Templates-by-Functions-User-Guide.docx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freepngimg.com/png/34138-idea-bulb-transparen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Tips &amp; Lessons Learned</a:t>
            </a:r>
            <a:br>
              <a:rPr lang="en-US" dirty="0"/>
            </a:br>
            <a:r>
              <a:rPr lang="en-US" dirty="0"/>
              <a:t>August 17, 2021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9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Learned- Identity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0"/>
            <a:ext cx="8685832" cy="539379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 Duplicate IDs for 1 employee &amp; putting 2 employees in same ID</a:t>
            </a:r>
          </a:p>
          <a:p>
            <a:pPr marL="1028683" lvl="1" indent="-342900"/>
            <a:r>
              <a:rPr lang="en-US" dirty="0"/>
              <a:t>Ask employee if they have ever worked at any UC, including student employment</a:t>
            </a:r>
          </a:p>
          <a:p>
            <a:pPr marL="1028683" lvl="1" indent="-342900"/>
            <a:r>
              <a:rPr lang="en-US" dirty="0"/>
              <a:t>Double check DOB and SSN are entered accurately</a:t>
            </a:r>
          </a:p>
          <a:p>
            <a:pPr marL="1028683" lvl="1" indent="-342900"/>
            <a:r>
              <a:rPr lang="en-US" dirty="0"/>
              <a:t>Review any Search Match warnings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discover a duplicate ID or 2 employees with same ID</a:t>
            </a:r>
          </a:p>
          <a:p>
            <a:pPr marL="1028683" lvl="1" indent="-342900"/>
            <a:r>
              <a:rPr lang="en-US" dirty="0"/>
              <a:t>Open an EEC ticket and alert UCPath support team</a:t>
            </a:r>
          </a:p>
          <a:p>
            <a:pPr marL="1028683" lvl="1" indent="-342900"/>
            <a:r>
              <a:rPr lang="en-US" dirty="0"/>
              <a:t>Wait for direction before doing any further transactions </a:t>
            </a:r>
          </a:p>
          <a:p>
            <a:pPr marL="1028683" lvl="1" indent="-342900"/>
            <a:r>
              <a:rPr lang="en-US" dirty="0"/>
              <a:t>There may be many impacts that take time to fix including with UCPC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Recent case: employee called OIT to ask why they needed to use a new UCI net ID; wanted to switch back to student employee ID</a:t>
            </a:r>
          </a:p>
          <a:p>
            <a:pPr marL="1028683" lvl="1" indent="-342900"/>
            <a:r>
              <a:rPr lang="en-US" dirty="0"/>
              <a:t>SSN was input incorrectly by 1 digit, which resulted in no match</a:t>
            </a:r>
          </a:p>
          <a:p>
            <a:pPr marL="1028683" lvl="1" indent="-342900"/>
            <a:r>
              <a:rPr lang="en-US" dirty="0"/>
              <a:t>Hiring organization did not realize an employee ID from student employment </a:t>
            </a:r>
          </a:p>
          <a:p>
            <a:pPr marL="1028683" lvl="1" indent="-342900"/>
            <a:r>
              <a:rPr lang="en-US" dirty="0"/>
              <a:t>Employee missed pay and delayed in signing up for benefits.  </a:t>
            </a:r>
          </a:p>
          <a:p>
            <a:pPr marL="1028683" lvl="1" indent="-342900"/>
            <a:r>
              <a:rPr lang="en-US" dirty="0"/>
              <a:t>OIT brought case to UCPath support and working to resolve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Another case, where two employees had the same Employee ID</a:t>
            </a:r>
          </a:p>
          <a:p>
            <a:pPr marL="1028683" lvl="1" indent="-342900"/>
            <a:r>
              <a:rPr lang="en-US" dirty="0"/>
              <a:t>Search match warnings were misunderstood that was a match when was not </a:t>
            </a:r>
          </a:p>
          <a:p>
            <a:pPr marL="1028683" lvl="1" indent="-342900"/>
            <a:r>
              <a:rPr lang="en-US" dirty="0"/>
              <a:t>Issues with pay going to wrong person and other not getting paid </a:t>
            </a:r>
          </a:p>
          <a:p>
            <a:pPr marL="1028683" lvl="1" indent="-342900"/>
            <a:r>
              <a:rPr lang="en-US" dirty="0"/>
              <a:t>W-2 implications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7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Search functionality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preparing to hire a new employee, it is recommended to perform a </a:t>
            </a:r>
            <a:r>
              <a:rPr lang="en-US" b="1" dirty="0"/>
              <a:t>Person Search </a:t>
            </a:r>
            <a:r>
              <a:rPr lang="en-US" dirty="0"/>
              <a:t>(</a:t>
            </a:r>
            <a:r>
              <a:rPr lang="en-US" i="1" dirty="0"/>
              <a:t>Person Search Match</a:t>
            </a:r>
            <a:r>
              <a:rPr lang="en-US" dirty="0"/>
              <a:t>) in UCPath, in addition to using Person Org Summary, to search for any possible existing employee records.</a:t>
            </a:r>
          </a:p>
          <a:p>
            <a:pPr marL="1028683" lvl="1" indent="-342900"/>
            <a:r>
              <a:rPr lang="en-US" dirty="0"/>
              <a:t>Both pages can be used to identify if there is any existing data for future employees</a:t>
            </a:r>
          </a:p>
          <a:p>
            <a:pPr marL="342900" indent="-342900"/>
            <a:endParaRPr lang="en-US" dirty="0"/>
          </a:p>
          <a:p>
            <a:r>
              <a:rPr lang="en-US" dirty="0"/>
              <a:t>When performing a Person Search Match in UCPath you will need to enter at least 2 (two) types of personal data to generate results.</a:t>
            </a:r>
          </a:p>
          <a:p>
            <a:pPr lvl="1" indent="0">
              <a:buNone/>
            </a:pPr>
            <a:r>
              <a:rPr lang="en-US" dirty="0"/>
              <a:t>Allowable Data:</a:t>
            </a:r>
          </a:p>
          <a:p>
            <a:pPr marL="1485871" lvl="2" indent="-342900"/>
            <a:r>
              <a:rPr lang="en-US" dirty="0"/>
              <a:t>Legal Name (First &amp; Last)</a:t>
            </a:r>
          </a:p>
          <a:p>
            <a:pPr marL="1485871" lvl="2" indent="-342900"/>
            <a:r>
              <a:rPr lang="en-US" dirty="0"/>
              <a:t>Date of Birth</a:t>
            </a:r>
          </a:p>
          <a:p>
            <a:pPr marL="1485871" lvl="2" indent="-342900"/>
            <a:r>
              <a:rPr lang="en-US" dirty="0"/>
              <a:t>National ID (SSN)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74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FD2E-861C-44EB-A47D-FC4FBAC8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Search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D4F7-5593-4B90-8CE9-81111D3EA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F439BC-E0E0-41E2-A7FC-F2A48424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6"/>
          <a:stretch/>
        </p:blipFill>
        <p:spPr>
          <a:xfrm>
            <a:off x="229086" y="1875558"/>
            <a:ext cx="4303680" cy="26742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1BE0A-292B-401B-A888-6B0F69B8171D}"/>
              </a:ext>
            </a:extLst>
          </p:cNvPr>
          <p:cNvSpPr txBox="1"/>
          <p:nvPr/>
        </p:nvSpPr>
        <p:spPr>
          <a:xfrm>
            <a:off x="229086" y="1075339"/>
            <a:ext cx="47416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 Access the Person Search page. </a:t>
            </a:r>
          </a:p>
          <a:p>
            <a:r>
              <a:rPr lang="en-US" sz="1400" i="1" dirty="0">
                <a:latin typeface="Abadi" panose="020B0604020202020204" pitchFamily="34" charset="0"/>
                <a:cs typeface="Aharoni" panose="020B0604020202020204" pitchFamily="2" charset="-79"/>
              </a:rPr>
              <a:t>PeopleSoft Menu &gt; Workforce Administration &gt; Personal Information &gt; </a:t>
            </a:r>
            <a:r>
              <a:rPr lang="en-US" sz="1400" b="1" i="1" dirty="0">
                <a:solidFill>
                  <a:schemeClr val="tx2"/>
                </a:solidFill>
                <a:latin typeface="Abadi" panose="020B0604020202020204" pitchFamily="34" charset="0"/>
                <a:cs typeface="Aharoni" panose="020B0604020202020204" pitchFamily="2" charset="-79"/>
              </a:rPr>
              <a:t>Search for People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83BEE-F08A-43B3-9C32-1632655202A6}"/>
              </a:ext>
            </a:extLst>
          </p:cNvPr>
          <p:cNvSpPr/>
          <p:nvPr/>
        </p:nvSpPr>
        <p:spPr>
          <a:xfrm>
            <a:off x="1567045" y="3967993"/>
            <a:ext cx="2965721" cy="268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D759C423-A281-48B7-B70D-BA49953D3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7"/>
          <a:stretch/>
        </p:blipFill>
        <p:spPr>
          <a:xfrm>
            <a:off x="4169167" y="2630848"/>
            <a:ext cx="3801738" cy="3669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B08061-41EC-47B4-8200-214D126C50E3}"/>
              </a:ext>
            </a:extLst>
          </p:cNvPr>
          <p:cNvSpPr txBox="1"/>
          <p:nvPr/>
        </p:nvSpPr>
        <p:spPr>
          <a:xfrm>
            <a:off x="4611236" y="1668447"/>
            <a:ext cx="4532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2: Select </a:t>
            </a:r>
            <a:r>
              <a:rPr lang="en-US" b="1" dirty="0">
                <a:solidFill>
                  <a:schemeClr val="tx2"/>
                </a:solidFill>
              </a:rPr>
              <a:t>“Person” </a:t>
            </a:r>
            <a:r>
              <a:rPr lang="en-US" b="1" dirty="0"/>
              <a:t>in the Search Type field drop down menu. </a:t>
            </a:r>
            <a:r>
              <a:rPr lang="en-US" dirty="0"/>
              <a:t>Click </a:t>
            </a:r>
            <a:r>
              <a:rPr lang="en-US" i="1" dirty="0"/>
              <a:t>Search</a:t>
            </a:r>
            <a:r>
              <a:rPr lang="en-US" dirty="0"/>
              <a:t>.</a:t>
            </a:r>
            <a:endParaRPr lang="en-US" sz="1400" b="1" i="1" dirty="0">
              <a:solidFill>
                <a:schemeClr val="tx2"/>
              </a:solidFill>
              <a:latin typeface="Abadi" panose="020B0604020202020204" pitchFamily="34" charset="0"/>
              <a:cs typeface="Aharoni" panose="020B0604020202020204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2F53F4-F1D4-4CA3-BB1C-2EB0BC39841D}"/>
              </a:ext>
            </a:extLst>
          </p:cNvPr>
          <p:cNvSpPr/>
          <p:nvPr/>
        </p:nvSpPr>
        <p:spPr>
          <a:xfrm>
            <a:off x="4286774" y="5855516"/>
            <a:ext cx="3036815" cy="159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1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D416-D52E-40F6-AE52-94C20287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Search Steps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92DE8-3CDA-469F-A192-D02492C1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6" y="1043681"/>
            <a:ext cx="4703641" cy="897987"/>
          </a:xfrm>
        </p:spPr>
        <p:txBody>
          <a:bodyPr>
            <a:normAutofit/>
          </a:bodyPr>
          <a:lstStyle/>
          <a:p>
            <a:r>
              <a:rPr lang="en-US" sz="1800" b="1" dirty="0"/>
              <a:t>Step 3: </a:t>
            </a:r>
            <a:r>
              <a:rPr lang="en-US" sz="1800" dirty="0"/>
              <a:t>Click the magnifying glass in the </a:t>
            </a:r>
            <a:r>
              <a:rPr lang="en-US" sz="1800" b="1" dirty="0"/>
              <a:t>Search Code Result field </a:t>
            </a:r>
            <a:r>
              <a:rPr lang="en-US" sz="1800" dirty="0"/>
              <a:t>and select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tx2"/>
                </a:solidFill>
              </a:rPr>
              <a:t>Person Results </a:t>
            </a:r>
            <a:r>
              <a:rPr lang="en-US" sz="1800" b="1" dirty="0"/>
              <a:t>from the menu.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80B55-D024-4A6E-902C-F01A1796B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F3D53-0CCF-4402-8991-E5EFA6BC691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/>
          <a:stretch/>
        </p:blipFill>
        <p:spPr bwMode="auto">
          <a:xfrm>
            <a:off x="329754" y="1866168"/>
            <a:ext cx="3931852" cy="29470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E2E65C-212F-4D40-8539-E094AEACEDC0}"/>
              </a:ext>
            </a:extLst>
          </p:cNvPr>
          <p:cNvSpPr/>
          <p:nvPr/>
        </p:nvSpPr>
        <p:spPr>
          <a:xfrm>
            <a:off x="2295680" y="3615934"/>
            <a:ext cx="1753299" cy="134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4369926-5550-40EE-97B2-40F3FDA738DC}"/>
              </a:ext>
            </a:extLst>
          </p:cNvPr>
          <p:cNvSpPr/>
          <p:nvPr/>
        </p:nvSpPr>
        <p:spPr>
          <a:xfrm rot="2691198">
            <a:off x="447972" y="3246389"/>
            <a:ext cx="411060" cy="18665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98A20D-9255-47A7-BE7E-52A580B4F2F4}"/>
              </a:ext>
            </a:extLst>
          </p:cNvPr>
          <p:cNvSpPr txBox="1">
            <a:spLocks/>
          </p:cNvSpPr>
          <p:nvPr/>
        </p:nvSpPr>
        <p:spPr>
          <a:xfrm>
            <a:off x="4440359" y="3170820"/>
            <a:ext cx="4703641" cy="67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Step 4: Enter the person’s personal data in provided fields</a:t>
            </a:r>
            <a:r>
              <a:rPr lang="en-US" sz="1800" dirty="0"/>
              <a:t>, then click search.</a:t>
            </a:r>
            <a:endParaRPr lang="en-US" sz="1800" b="1" dirty="0"/>
          </a:p>
        </p:txBody>
      </p:sp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5EC512-FC41-4AB7-988D-C299C0BAD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377" y="3968645"/>
            <a:ext cx="5915952" cy="23111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271962CC-562E-44CC-9125-3F7A8E2288DC}"/>
              </a:ext>
            </a:extLst>
          </p:cNvPr>
          <p:cNvSpPr/>
          <p:nvPr/>
        </p:nvSpPr>
        <p:spPr>
          <a:xfrm>
            <a:off x="5687736" y="4813266"/>
            <a:ext cx="365617" cy="131069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72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C15F-5BB3-4C96-A7C2-974C014B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find a match…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FA7F-3EF7-4F70-838E-95D516E1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find a match, please review the information and proceed to cross reference with any existing documentation. </a:t>
            </a:r>
          </a:p>
          <a:p>
            <a:pPr marL="1028683" lvl="1" indent="-342900"/>
            <a:r>
              <a:rPr lang="en-US" dirty="0"/>
              <a:t>You can click the </a:t>
            </a:r>
            <a:r>
              <a:rPr lang="en-US" b="1" dirty="0"/>
              <a:t>Additional Information tab </a:t>
            </a:r>
            <a:r>
              <a:rPr lang="en-US" dirty="0"/>
              <a:t>to view Person Org Summary for that matching record.</a:t>
            </a:r>
          </a:p>
          <a:p>
            <a:pPr marL="1028683" lvl="1" indent="-342900"/>
            <a:r>
              <a:rPr lang="en-US" dirty="0"/>
              <a:t>It is also recommended to check with the person to ensure their personal information is correct and hasn’t changed.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A51A5-E5EF-4A7D-9F1B-065845BC2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219696B-7708-44A8-8645-C71627BE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2" y="3091013"/>
            <a:ext cx="4477142" cy="24516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E147799A-C9AE-49A5-8CC9-5628C4378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725" y="3823613"/>
            <a:ext cx="4730704" cy="24516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87AD89-B5FF-48C4-BD58-A13F45E8384E}"/>
              </a:ext>
            </a:extLst>
          </p:cNvPr>
          <p:cNvSpPr/>
          <p:nvPr/>
        </p:nvSpPr>
        <p:spPr>
          <a:xfrm>
            <a:off x="6082018" y="5712903"/>
            <a:ext cx="2256639" cy="464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F0EBE80-6403-467B-AD41-6E86F393F889}"/>
              </a:ext>
            </a:extLst>
          </p:cNvPr>
          <p:cNvSpPr/>
          <p:nvPr/>
        </p:nvSpPr>
        <p:spPr>
          <a:xfrm rot="8222252">
            <a:off x="4977161" y="5149205"/>
            <a:ext cx="469834" cy="14259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86902F-F44F-41DB-8985-1BA37D27D54C}"/>
              </a:ext>
            </a:extLst>
          </p:cNvPr>
          <p:cNvSpPr/>
          <p:nvPr/>
        </p:nvSpPr>
        <p:spPr>
          <a:xfrm>
            <a:off x="327171" y="4001549"/>
            <a:ext cx="3138065" cy="553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03A34AE-B7CB-450F-9D1C-7AF55B5855DF}"/>
              </a:ext>
            </a:extLst>
          </p:cNvPr>
          <p:cNvSpPr/>
          <p:nvPr/>
        </p:nvSpPr>
        <p:spPr>
          <a:xfrm>
            <a:off x="192947" y="4988166"/>
            <a:ext cx="268448" cy="44461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73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C116-E67C-4EB8-89B5-6BA7E940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0A44-41D4-4561-9BBC-2691B018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 Search Match functionality is another method of being able to search for existing data prior to initiating the hire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difference between Person Org. Sum. &amp; Person Search Match are the data parameters needed to perform a search.</a:t>
            </a:r>
          </a:p>
          <a:p>
            <a:pPr marL="1028683" lvl="1" indent="-342900"/>
            <a:r>
              <a:rPr lang="en-US" dirty="0"/>
              <a:t>Person Org searches are based on existing &amp; historical job data information in UCPath.</a:t>
            </a:r>
          </a:p>
          <a:p>
            <a:pPr marL="1028683" lvl="1" indent="-342900"/>
            <a:r>
              <a:rPr lang="en-US" dirty="0"/>
              <a:t>Person Search Matches are based on personal employee/person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 match is found and confirmed, please ensure you are using the appropriate Smart HR Template and/or Reason code to process the hire.</a:t>
            </a:r>
          </a:p>
          <a:p>
            <a:pPr marL="1028683" lvl="1" indent="-342900"/>
            <a:r>
              <a:rPr lang="en-US" dirty="0"/>
              <a:t>Some cases may require a Rehire or other type of template</a:t>
            </a:r>
          </a:p>
          <a:p>
            <a:pPr marL="1028683" lvl="1" indent="-342900"/>
            <a:r>
              <a:rPr lang="en-US" dirty="0"/>
              <a:t>Others may require a New Hire template but with a rehire reason code.</a:t>
            </a:r>
          </a:p>
          <a:p>
            <a:pPr marL="1028683" lvl="1" indent="-342900"/>
            <a:r>
              <a:rPr lang="en-US" dirty="0"/>
              <a:t>Please refer to the </a:t>
            </a:r>
            <a:r>
              <a:rPr lang="en-US" dirty="0">
                <a:hlinkClick r:id="rId3"/>
              </a:rPr>
              <a:t>Template Transaction User Guide </a:t>
            </a:r>
            <a:r>
              <a:rPr lang="en-US" dirty="0"/>
              <a:t>if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29774-88AA-4D43-97AB-8F7485F66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62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37800" y="2284521"/>
            <a:ext cx="5237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Did You Know?</a:t>
            </a:r>
          </a:p>
        </p:txBody>
      </p:sp>
      <p:pic>
        <p:nvPicPr>
          <p:cNvPr id="8" name="Picture 7" descr="Idea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93" y="3521880"/>
            <a:ext cx="2396338" cy="2396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54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15438"/>
            <a:ext cx="8685832" cy="897987"/>
          </a:xfrm>
        </p:spPr>
        <p:txBody>
          <a:bodyPr/>
          <a:lstStyle/>
          <a:p>
            <a:r>
              <a:rPr lang="en-US" b="1" i="1" dirty="0"/>
              <a:t>Did You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661833"/>
              </p:ext>
            </p:extLst>
          </p:nvPr>
        </p:nvGraphicFramePr>
        <p:xfrm>
          <a:off x="229086" y="1534885"/>
          <a:ext cx="8773400" cy="4800600"/>
        </p:xfrm>
        <a:graphic>
          <a:graphicData uri="http://schemas.openxmlformats.org/drawingml/2006/table">
            <a:tbl>
              <a:tblPr/>
              <a:tblGrid>
                <a:gridCol w="8773400">
                  <a:extLst>
                    <a:ext uri="{9D8B030D-6E8A-4147-A177-3AD203B41FA5}">
                      <a16:colId xmlns:a16="http://schemas.microsoft.com/office/drawing/2014/main" val="3758116195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It is important to have a personal email address in UCPath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Upon separation, UCPath will send an email to the personal email address with registration instructions for the former employee portal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During a leave of absence, UCPath may contact the employee about benefit premiums using the personal email address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UCPath may use the personal email address to send UCRP buyback information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UCPath also sends new hire system notifications to the personal email address after determining benefit eligibility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new and existing employees to add or update their personal email address in UCPath</a:t>
                      </a:r>
                      <a:endParaRPr lang="en-US" dirty="0">
                        <a:effectLst/>
                      </a:endParaRPr>
                    </a:p>
                  </a:txBody>
                  <a:tcPr marL="108585" marR="10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5932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20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0" y="1226129"/>
            <a:ext cx="6406817" cy="4271211"/>
          </a:xfrm>
          <a:prstGeom prst="rect">
            <a:avLst/>
          </a:prstGeom>
        </p:spPr>
      </p:pic>
      <p:pic>
        <p:nvPicPr>
          <p:cNvPr id="5" name="Picture 4" descr="Illustration gratuite: Point D'Exclamation, Question - Image gratuite sur Pixabay - 5077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54" y="1378703"/>
            <a:ext cx="1756405" cy="198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58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Upcoming Deadlines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Bi-Weekly Transaction deadline (Aug. 19) 3pm (templates, leaves, etc. )</a:t>
            </a:r>
          </a:p>
          <a:p>
            <a:pPr marL="1028683" lvl="1" indent="-342900"/>
            <a:r>
              <a:rPr lang="en-US" dirty="0"/>
              <a:t>BW PayPath deadline 8/24 5pm, black-out  until Aug.27 6am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Monthly Transaction (Aug. 20) at 3pm deadline for templates, leaves, etc.</a:t>
            </a:r>
          </a:p>
          <a:p>
            <a:pPr marL="1028683" lvl="1" indent="-342900"/>
            <a:r>
              <a:rPr lang="en-US" dirty="0"/>
              <a:t>Mo PayPath deadline Aug. 23 5pm black-out until Aug. 30 6am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During July some transactors experienced issues due to delays at UCPC.  I have been informed that they have returned to their normal processing timeframes.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Expect that there may be delays again in September due to anticipated high volumes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06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accent4"/>
                </a:solidFill>
              </a:rPr>
              <a:t>CBR Issues</a:t>
            </a:r>
          </a:p>
          <a:p>
            <a:pPr lvl="0"/>
            <a:r>
              <a:rPr lang="en-US" dirty="0"/>
              <a:t>Issue: UCPC in some situations misapplied the 2022 CBR rates to 2021 SCT/Direct Retros and can’t correct in UCPath</a:t>
            </a:r>
          </a:p>
          <a:p>
            <a:pPr lvl="0"/>
            <a:r>
              <a:rPr lang="en-US" dirty="0"/>
              <a:t>Resolution: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Open an EEC case with Payroll Accounting who can provide options on how to correct these historical errors.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Examples: </a:t>
            </a:r>
          </a:p>
          <a:p>
            <a:pPr marL="1028683" lvl="1" indent="-342900"/>
            <a:r>
              <a:rPr lang="en-US" dirty="0"/>
              <a:t> FT employee rate was 46.1% in 2021 and 33.1% in 2022.  The 2022 rate was applied to 2021 paycheck DRs creating a balance cannot be corrected in UCPath</a:t>
            </a:r>
          </a:p>
          <a:p>
            <a:pPr marL="1028683" lvl="1" indent="-342900"/>
            <a:r>
              <a:rPr lang="en-US" dirty="0"/>
              <a:t>Summer salary employee in 2021 and in 2022 the employee is not on summer salary, the rate of 46.1% was applied where it should have been 9%.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72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5F1952-557C-445B-A1BA-F98538D24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6"/>
          <a:stretch/>
        </p:blipFill>
        <p:spPr>
          <a:xfrm>
            <a:off x="229086" y="986882"/>
            <a:ext cx="3759561" cy="2558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400B7B9C-AC3A-46AE-8418-56F1EE7F6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022"/>
          <a:stretch/>
        </p:blipFill>
        <p:spPr>
          <a:xfrm>
            <a:off x="592982" y="3244591"/>
            <a:ext cx="3759561" cy="17903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D73FCF-8A2E-49E7-B9DA-4711CBBCCD3F}"/>
              </a:ext>
            </a:extLst>
          </p:cNvPr>
          <p:cNvSpPr/>
          <p:nvPr/>
        </p:nvSpPr>
        <p:spPr>
          <a:xfrm>
            <a:off x="300899" y="2818702"/>
            <a:ext cx="1260660" cy="185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0E55F93-2E79-4CBE-8A3F-264C39EB2C27}"/>
              </a:ext>
            </a:extLst>
          </p:cNvPr>
          <p:cNvSpPr/>
          <p:nvPr/>
        </p:nvSpPr>
        <p:spPr>
          <a:xfrm>
            <a:off x="1799438" y="3325096"/>
            <a:ext cx="513689" cy="18026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D63B0-77CF-4103-B854-8B51610AF315}"/>
              </a:ext>
            </a:extLst>
          </p:cNvPr>
          <p:cNvSpPr txBox="1"/>
          <p:nvPr/>
        </p:nvSpPr>
        <p:spPr>
          <a:xfrm>
            <a:off x="4563468" y="1473630"/>
            <a:ext cx="4327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Tuesday Tips n’ Tricks meeting index has been updated on our UCI UCPath website.</a:t>
            </a:r>
          </a:p>
          <a:p>
            <a:endParaRPr lang="en-US" sz="1100" dirty="0"/>
          </a:p>
          <a:p>
            <a:r>
              <a:rPr lang="en-US" dirty="0"/>
              <a:t>Go to the Latest Information section, then click the </a:t>
            </a:r>
            <a:r>
              <a:rPr lang="en-US" b="1" i="1" dirty="0"/>
              <a:t>Notes of Training Tips Session </a:t>
            </a:r>
            <a:r>
              <a:rPr lang="en-US" dirty="0"/>
              <a:t>link to open the document. </a:t>
            </a:r>
          </a:p>
        </p:txBody>
      </p: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68D5BE8-CAB3-4D21-97F6-6E7654B544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00"/>
          <a:stretch/>
        </p:blipFill>
        <p:spPr>
          <a:xfrm>
            <a:off x="2313127" y="3786752"/>
            <a:ext cx="3599443" cy="2558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C337E3-3154-4579-A291-5604C7FAB4FE}"/>
              </a:ext>
            </a:extLst>
          </p:cNvPr>
          <p:cNvSpPr txBox="1"/>
          <p:nvPr/>
        </p:nvSpPr>
        <p:spPr>
          <a:xfrm>
            <a:off x="6191076" y="3786752"/>
            <a:ext cx="2700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Use this document to search &amp; scan agendas or specific topics discussed previously. This will make it easier to find desired content.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46450-D2D0-4175-BE1F-A03B648E773A}"/>
              </a:ext>
            </a:extLst>
          </p:cNvPr>
          <p:cNvSpPr txBox="1"/>
          <p:nvPr/>
        </p:nvSpPr>
        <p:spPr>
          <a:xfrm>
            <a:off x="4570994" y="1078288"/>
            <a:ext cx="47810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accent4"/>
                </a:solidFill>
              </a:rPr>
              <a:t>Meeting Index Updated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0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Fall Hiring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Mass PayPath Transactions to Return Grad students from SWB.</a:t>
            </a:r>
          </a:p>
          <a:p>
            <a:pPr marL="1028683" lvl="1" indent="-342900"/>
            <a:r>
              <a:rPr lang="en-US" dirty="0"/>
              <a:t>Mass PayPath templates to be loaded to the Box location no later than </a:t>
            </a:r>
            <a:r>
              <a:rPr lang="en-US" b="1" dirty="0"/>
              <a:t>Aug. 23 at 10am</a:t>
            </a:r>
          </a:p>
          <a:p>
            <a:pPr marL="1028683" lvl="1" indent="-342900"/>
            <a:r>
              <a:rPr lang="en-US" b="1" dirty="0"/>
              <a:t>Open an EEC ticket with category of Mass Transactions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not be using Mass Hires this fall due to instability in that transaction; Mass concurrent hire available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Transactions for Grad Students to ensure Fee Remission must be approved and finalized in UCPath by Sept. 13, includes Rehires, New Hires, returns from SWB.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allow time for UCPath Center to process the hires.  Recommend all approved by Sept. 1.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66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 descr="Do You Have an Agenda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140">
            <a:off x="7038363" y="4486728"/>
            <a:ext cx="1727020" cy="163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457" y="1480457"/>
            <a:ext cx="7032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Recent Lessons Learned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Q&amp;A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95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neral Budget Information – Executive Budget Office">
            <a:extLst>
              <a:ext uri="{FF2B5EF4-FFF2-40B4-BE49-F238E27FC236}">
                <a16:creationId xmlns:a16="http://schemas.microsoft.com/office/drawing/2014/main" id="{9684FED1-FA5B-4252-B826-EAB01E45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2" y="5199503"/>
            <a:ext cx="1210621" cy="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be sure to update the Budget Distribution page when: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Processing hire, retire, or terminate transactions for any employees in any permanently budgeted positions.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 whenever there is a pay impacting change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(i.e. PayPath Actions)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permanently budgeted positions.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Effective Date of the transaction should be used as the Effective Date on the Budget Distribution page.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59F918-36A7-49A9-98C6-C5F6C088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5" y="4222044"/>
            <a:ext cx="1565065" cy="19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ublic Domain Clip Art Image | Add Money | ID ...">
            <a:extLst>
              <a:ext uri="{FF2B5EF4-FFF2-40B4-BE49-F238E27FC236}">
                <a16:creationId xmlns:a16="http://schemas.microsoft.com/office/drawing/2014/main" id="{A06FF9EB-63EF-4D61-91F4-BC90120C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5" y="4336913"/>
            <a:ext cx="761234" cy="74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96B574-FD9A-43AC-9A8D-9240A5CD65E0}"/>
              </a:ext>
            </a:extLst>
          </p:cNvPr>
          <p:cNvSpPr txBox="1"/>
          <p:nvPr/>
        </p:nvSpPr>
        <p:spPr>
          <a:xfrm>
            <a:off x="3232613" y="4410807"/>
            <a:ext cx="5754899" cy="1677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You can easily access the Budget Distribution Page from the Funding Entry page and/or from Position Control page.</a:t>
            </a:r>
          </a:p>
          <a:p>
            <a:pPr algn="ctr"/>
            <a:endParaRPr lang="en-US" sz="700" dirty="0"/>
          </a:p>
          <a:p>
            <a:pPr algn="ctr"/>
            <a:r>
              <a:rPr lang="en-US" i="1" dirty="0"/>
              <a:t>Please contact the Budget Office for assistance with  budget details.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9B9608F7-9B1B-49EB-A1F0-4D0BFA93D9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17994" y="4102270"/>
            <a:ext cx="514619" cy="608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97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4A46-73BF-47D4-8E2E-CEF5822F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AE8F-E016-4AE5-ADDD-2515B6A1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6" y="1043683"/>
            <a:ext cx="8685832" cy="1941564"/>
          </a:xfrm>
        </p:spPr>
        <p:txBody>
          <a:bodyPr>
            <a:normAutofit/>
          </a:bodyPr>
          <a:lstStyle/>
          <a:p>
            <a:r>
              <a:rPr lang="en-US" sz="2000" dirty="0"/>
              <a:t>From the Funding Entry Page, you can click the </a:t>
            </a:r>
            <a:r>
              <a:rPr lang="en-US" sz="2000" b="1" dirty="0">
                <a:solidFill>
                  <a:schemeClr val="tx2"/>
                </a:solidFill>
              </a:rPr>
              <a:t>Budget Distribution Details </a:t>
            </a:r>
            <a:r>
              <a:rPr lang="en-US" sz="2000" dirty="0"/>
              <a:t>link to navigate to the Budget Distribution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B67AF-B6C8-4B8E-A08E-9997D5EBC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C44DA8-FE97-4E5F-BEAC-066C7480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2" y="2014465"/>
            <a:ext cx="8763000" cy="31544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745A9-6814-4ADA-BEAA-3DC9D81C3B8F}"/>
              </a:ext>
            </a:extLst>
          </p:cNvPr>
          <p:cNvSpPr/>
          <p:nvPr/>
        </p:nvSpPr>
        <p:spPr>
          <a:xfrm>
            <a:off x="4133850" y="4953000"/>
            <a:ext cx="990600" cy="2158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0EF69F-2805-42A2-BB41-A18ADA1E02F0}"/>
              </a:ext>
            </a:extLst>
          </p:cNvPr>
          <p:cNvSpPr/>
          <p:nvPr/>
        </p:nvSpPr>
        <p:spPr>
          <a:xfrm rot="20000607">
            <a:off x="3276600" y="5288322"/>
            <a:ext cx="857250" cy="3524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78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1584-9E64-4711-97B2-262E634F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Distribution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73CD-CCB5-46DB-815D-292CB69B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EDF4E-C520-4184-8B91-DC4A77D7B55F}"/>
              </a:ext>
            </a:extLst>
          </p:cNvPr>
          <p:cNvSpPr txBox="1"/>
          <p:nvPr/>
        </p:nvSpPr>
        <p:spPr>
          <a:xfrm>
            <a:off x="229085" y="1031846"/>
            <a:ext cx="86858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need to make a change to the BDP due to a pay impacting change, you can also access the page by navigating to the Budget Distribution Page directly. 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Abadi" panose="020B0604020202020204" pitchFamily="34" charset="0"/>
                <a:cs typeface="Aharoni" panose="020B0604020202020204" pitchFamily="2" charset="-79"/>
              </a:rPr>
              <a:t>PeopleSoft Menu &gt; Setup HCM &gt; Commitment Accounting&gt; Budget Information &gt; UC Customizations &gt; Budget Distribution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6F6C1E0-AA5D-4DE5-B00E-3ADDDF17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5" y="2910981"/>
            <a:ext cx="3571221" cy="30086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7FA2CF-F9E0-40E9-ADB9-CB77D15EA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450" y="3160234"/>
            <a:ext cx="4770755" cy="2320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E19061-5AA1-4350-874A-EAFFC89A3E10}"/>
              </a:ext>
            </a:extLst>
          </p:cNvPr>
          <p:cNvSpPr txBox="1"/>
          <p:nvPr/>
        </p:nvSpPr>
        <p:spPr>
          <a:xfrm>
            <a:off x="377228" y="2508255"/>
            <a:ext cx="327493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Search by Position or </a:t>
            </a:r>
            <a:r>
              <a:rPr lang="en-US" sz="1600" b="1" dirty="0" err="1"/>
              <a:t>Empl</a:t>
            </a:r>
            <a:r>
              <a:rPr lang="en-US" sz="1600" b="1" dirty="0"/>
              <a:t> 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D91E1-72FA-44CF-923C-79DFCD06D12A}"/>
              </a:ext>
            </a:extLst>
          </p:cNvPr>
          <p:cNvSpPr txBox="1"/>
          <p:nvPr/>
        </p:nvSpPr>
        <p:spPr>
          <a:xfrm>
            <a:off x="4144160" y="2508255"/>
            <a:ext cx="4773336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Enter changes to budget </a:t>
            </a:r>
            <a:r>
              <a:rPr lang="en-US" sz="1400" i="1" dirty="0"/>
              <a:t>(Effective Date must match the date of pay impacting change entered in UCPath)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98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FA STANDARD SCREEN PPT TEMPLATE" val="pajVB3y3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FA Standard Screen PPT Template">
  <a:themeElements>
    <a:clrScheme name="U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A2B8"/>
      </a:accent1>
      <a:accent2>
        <a:srgbClr val="FFD200"/>
      </a:accent2>
      <a:accent3>
        <a:srgbClr val="1B3D6D"/>
      </a:accent3>
      <a:accent4>
        <a:srgbClr val="0064A4"/>
      </a:accent4>
      <a:accent5>
        <a:srgbClr val="6AA2B8"/>
      </a:accent5>
      <a:accent6>
        <a:srgbClr val="F78D2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dfa-standard-screen-template" id="{085FA25C-E160-4F41-82D5-15C5F5196075}" vid="{04E02BA0-7A10-44B0-A17E-F486C255F5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9066</TotalTime>
  <Words>1311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Abadi</vt:lpstr>
      <vt:lpstr>Aharoni</vt:lpstr>
      <vt:lpstr>Arial</vt:lpstr>
      <vt:lpstr>Calibri</vt:lpstr>
      <vt:lpstr>Century Gothic</vt:lpstr>
      <vt:lpstr>Symbol</vt:lpstr>
      <vt:lpstr>Times New Roman</vt:lpstr>
      <vt:lpstr>Verdana</vt:lpstr>
      <vt:lpstr>Wingdings</vt:lpstr>
      <vt:lpstr>DFA Standard Screen PPT Template</vt:lpstr>
      <vt:lpstr>Training Tips &amp; Lessons Learned August 17, 2021 </vt:lpstr>
      <vt:lpstr>Quick Announcements I</vt:lpstr>
      <vt:lpstr>Quick Announcements II</vt:lpstr>
      <vt:lpstr>Quick Announcements III</vt:lpstr>
      <vt:lpstr>Quick Announcements IV</vt:lpstr>
      <vt:lpstr>Agenda</vt:lpstr>
      <vt:lpstr>Budget Distribution Updates </vt:lpstr>
      <vt:lpstr>Budget Distribution Page</vt:lpstr>
      <vt:lpstr>Budget Distribution Page</vt:lpstr>
      <vt:lpstr>Lessons Learned- Identity Issues</vt:lpstr>
      <vt:lpstr>Person Search functionality </vt:lpstr>
      <vt:lpstr>Person Search Steps</vt:lpstr>
      <vt:lpstr>Person Search Steps (cont.)</vt:lpstr>
      <vt:lpstr>If you find a match…</vt:lpstr>
      <vt:lpstr>Key Notes</vt:lpstr>
      <vt:lpstr>PowerPoint Presentation</vt:lpstr>
      <vt:lpstr>Did You Know?</vt:lpstr>
      <vt:lpstr>PowerPoint Presentation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Tips &amp; Lessons Learned June 8, 2021</dc:title>
  <dc:creator>Deborah Kistler</dc:creator>
  <cp:lastModifiedBy>Deborah Kistler</cp:lastModifiedBy>
  <cp:revision>122</cp:revision>
  <dcterms:created xsi:type="dcterms:W3CDTF">2021-06-04T18:00:11Z</dcterms:created>
  <dcterms:modified xsi:type="dcterms:W3CDTF">2021-08-17T23:25:58Z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F57B646E-D0B5-4DB9-A1F8-B811547775AC</vt:lpwstr>
  </property>
  <property fmtid="{D5CDD505-2E9C-101B-9397-08002B2CF9AE}" pid="3" name="ArticulatePath">
    <vt:lpwstr>Training Tips  Lessons LearnedJune 8 21 (002)</vt:lpwstr>
  </property>
</Properties>
</file>