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364" r:id="rId3"/>
    <p:sldId id="365" r:id="rId4"/>
    <p:sldId id="363" r:id="rId5"/>
    <p:sldId id="359" r:id="rId6"/>
    <p:sldId id="361" r:id="rId7"/>
    <p:sldId id="366" r:id="rId8"/>
    <p:sldId id="313" r:id="rId9"/>
    <p:sldId id="350" r:id="rId10"/>
    <p:sldId id="303" r:id="rId11"/>
    <p:sldId id="356" r:id="rId12"/>
    <p:sldId id="352" r:id="rId13"/>
    <p:sldId id="346" r:id="rId14"/>
    <p:sldId id="333" r:id="rId15"/>
    <p:sldId id="357" r:id="rId16"/>
    <p:sldId id="330" r:id="rId17"/>
    <p:sldId id="345" r:id="rId18"/>
    <p:sldId id="26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9D04-D1CE-46BB-872E-426C4AFDE3CF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0F8B-E189-49B9-8CDD-816BBC42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7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261"/>
            <a:ext cx="9144000" cy="47762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895248"/>
            <a:ext cx="91440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85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6572" y="937645"/>
            <a:ext cx="8690867" cy="0"/>
          </a:xfrm>
          <a:prstGeom prst="line">
            <a:avLst/>
          </a:prstGeom>
          <a:ln w="28575">
            <a:solidFill>
              <a:srgbClr val="006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47408"/>
            <a:ext cx="8685832" cy="89798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5133282"/>
          </a:xfrm>
        </p:spPr>
        <p:txBody>
          <a:bodyPr>
            <a:normAutofit/>
          </a:bodyPr>
          <a:lstStyle>
            <a:lvl1pPr marL="0" indent="0">
              <a:buClrTx/>
              <a:buNone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398563"/>
            <a:ext cx="9144000" cy="476250"/>
            <a:chOff x="0" y="6398563"/>
            <a:chExt cx="9144000" cy="47625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405562"/>
              <a:ext cx="9144000" cy="457200"/>
            </a:xfrm>
            <a:prstGeom prst="rect">
              <a:avLst/>
            </a:prstGeom>
            <a:solidFill>
              <a:srgbClr val="006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174"/>
            <a:stretch/>
          </p:blipFill>
          <p:spPr>
            <a:xfrm>
              <a:off x="7372673" y="6398563"/>
              <a:ext cx="1771327" cy="476250"/>
            </a:xfrm>
            <a:prstGeom prst="rect">
              <a:avLst/>
            </a:prstGeom>
          </p:spPr>
        </p:pic>
      </p:grp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4030" y="64374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9" y="6525903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background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381276" y="242459"/>
            <a:ext cx="8412480" cy="9061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0"/>
          </p:nvPr>
        </p:nvSpPr>
        <p:spPr>
          <a:xfrm>
            <a:off x="381276" y="1301322"/>
            <a:ext cx="8412480" cy="40271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64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1" y="377338"/>
            <a:ext cx="9144000" cy="48988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27" y="6431144"/>
            <a:ext cx="6779951" cy="2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9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22" y="1041400"/>
            <a:ext cx="862772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437" y="3642519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Include Name, Title, Department and Date if Desired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96077" y="5088835"/>
            <a:ext cx="3470085" cy="1623368"/>
            <a:chOff x="279175" y="5154627"/>
            <a:chExt cx="4817611" cy="170865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/>
            <a:stretch/>
          </p:blipFill>
          <p:spPr>
            <a:xfrm>
              <a:off x="1722792" y="5878610"/>
              <a:ext cx="3373994" cy="2916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75" y="5154627"/>
              <a:ext cx="1708651" cy="170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2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0359" y="6527306"/>
            <a:ext cx="303641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73528" y="1157510"/>
            <a:ext cx="78867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64A4"/>
                </a:solidFill>
              </a:defRPr>
            </a:lvl1pPr>
            <a:lvl2pPr marL="514337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57228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200120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543012" indent="-171446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73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7" y="1208601"/>
            <a:ext cx="3886200" cy="5130557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8598"/>
            <a:ext cx="3886200" cy="5110009"/>
          </a:xfrm>
        </p:spPr>
        <p:txBody>
          <a:bodyPr/>
          <a:lstStyle>
            <a:lvl1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3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05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40359" y="6527306"/>
            <a:ext cx="303641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6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EA4-F715-4656-A625-1238D78B3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r.uci.edu" TargetMode="External"/><Relationship Id="rId3" Type="http://schemas.openxmlformats.org/officeDocument/2006/relationships/hyperlink" Target="https://ucpath.uci.edu/user-type/transactional-users.php" TargetMode="External"/><Relationship Id="rId7" Type="http://schemas.openxmlformats.org/officeDocument/2006/relationships/hyperlink" Target="https://portal.uci.edu/uPortal/f/welcome/normal/render.u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ap.uci.edu" TargetMode="External"/><Relationship Id="rId5" Type="http://schemas.openxmlformats.org/officeDocument/2006/relationships/hyperlink" Target="uclc.uci.edu" TargetMode="External"/><Relationship Id="rId10" Type="http://schemas.openxmlformats.org/officeDocument/2006/relationships/hyperlink" Target="https://zoom.us/j/8519035805" TargetMode="External"/><Relationship Id="rId4" Type="http://schemas.openxmlformats.org/officeDocument/2006/relationships/hyperlink" Target="https://sp.ucop.edu/sites/ucpathhelp/LocationUsers/LOCplayer/data/toc.html" TargetMode="External"/><Relationship Id="rId9" Type="http://schemas.openxmlformats.org/officeDocument/2006/relationships/hyperlink" Target="https://ucpath.universityofcalifornia.edu/offcycle-dashboard-detai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hyperlink" Target="https://recoveryresources.com.au/get-help/online-suppor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onlinemooring.com/ProductInfo/ForHarbors/Features/InspectionModule.aspx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://onlinemooring.com/ProductInfo/ForHarbors/Features/InspectionModule.aspx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uci.edu/pdf/ucpath-training-guid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.ucop.edu/sites/ucpathhelp/LocationUsers/LOCjobaids/UCPC_PHCMWFAL270JA_SummerSalaryProcessing_D2Rev0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hyperlink" Target="https://blog.edmentum.com/teacher-tools-11-free-resources-support-online-teaching-and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Tips &amp; Lessons Learned</a:t>
            </a:r>
            <a:br>
              <a:rPr lang="en-US" dirty="0"/>
            </a:br>
            <a:r>
              <a:rPr lang="en-US" dirty="0"/>
              <a:t>August 3, 2021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9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A6BDEF-9EE3-4E3B-BA66-7B65A40E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UCPath Support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6982B-286D-48F7-BDAC-AB2D931F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6" y="1043681"/>
            <a:ext cx="8685832" cy="1296847"/>
          </a:xfrm>
        </p:spPr>
        <p:txBody>
          <a:bodyPr>
            <a:normAutofit/>
          </a:bodyPr>
          <a:lstStyle/>
          <a:p>
            <a:r>
              <a:rPr lang="en-US" dirty="0"/>
              <a:t>Here is a list various UCPath support resources available to UCI UCPath transactors.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416C-CAD6-4D24-B598-35D1D8FF1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3D37823-7B84-4D92-9127-7CA6170222CF}"/>
              </a:ext>
            </a:extLst>
          </p:cNvPr>
          <p:cNvGraphicFramePr>
            <a:graphicFrameLocks noGrp="1"/>
          </p:cNvGraphicFramePr>
          <p:nvPr/>
        </p:nvGraphicFramePr>
        <p:xfrm>
          <a:off x="276055" y="1853967"/>
          <a:ext cx="863885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623">
                  <a:extLst>
                    <a:ext uri="{9D8B030D-6E8A-4147-A177-3AD203B41FA5}">
                      <a16:colId xmlns:a16="http://schemas.microsoft.com/office/drawing/2014/main" val="1781052946"/>
                    </a:ext>
                  </a:extLst>
                </a:gridCol>
                <a:gridCol w="4133837">
                  <a:extLst>
                    <a:ext uri="{9D8B030D-6E8A-4147-A177-3AD203B41FA5}">
                      <a16:colId xmlns:a16="http://schemas.microsoft.com/office/drawing/2014/main" val="2486287043"/>
                    </a:ext>
                  </a:extLst>
                </a:gridCol>
                <a:gridCol w="2467399">
                  <a:extLst>
                    <a:ext uri="{9D8B030D-6E8A-4147-A177-3AD203B41FA5}">
                      <a16:colId xmlns:a16="http://schemas.microsoft.com/office/drawing/2014/main" val="708268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 /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Link /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0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UCI UCPath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UCI’s primary location for UCPath related training materials, Payroll calendar/deadlines, announcements,, office hours,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UCI UCPath site &gt; Transactor User Materials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UPK Help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UCPath Center’s step-by-step video library for all UCPath transactions &amp; associated job aids.</a:t>
                      </a:r>
                    </a:p>
                    <a:p>
                      <a:endParaRPr lang="en-US" sz="900" dirty="0"/>
                    </a:p>
                    <a:p>
                      <a:r>
                        <a:rPr lang="en-US" sz="1050" b="1" i="1" dirty="0"/>
                        <a:t>Note: </a:t>
                      </a:r>
                      <a:r>
                        <a:rPr lang="en-US" sz="1050" i="1" dirty="0"/>
                        <a:t>You’re required to select your location site (Irvine) and login with your </a:t>
                      </a:r>
                      <a:r>
                        <a:rPr lang="en-US" sz="1050" i="1" dirty="0" err="1"/>
                        <a:t>UCINet</a:t>
                      </a:r>
                      <a:r>
                        <a:rPr lang="en-US" sz="1050" i="1" dirty="0"/>
                        <a:t> 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UCPath UPK </a:t>
                      </a:r>
                      <a:r>
                        <a:rPr lang="en-US" sz="1200" dirty="0" err="1">
                          <a:hlinkClick r:id="rId4"/>
                        </a:rPr>
                        <a:t>Helpsite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0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UC Learning Center (UCLC)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Users who require training in order to obtain new/additional security roles must complete via UCLC.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 action="ppaction://hlinkfile"/>
                        </a:rPr>
                        <a:t>UCLC.uci.edu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37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UCI Academic Personnel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UCI AP site for policies, salary info,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6" action="ppaction://hlinkfile"/>
                        </a:rPr>
                        <a:t>AP website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88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Zot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UCI UCPath Cognos reports are located in the Decision Support section.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7"/>
                        </a:rPr>
                        <a:t>Zot Portal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67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UCI HR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UCI’s site for HR policies regarding Staff, students, CWRs,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 action="ppaction://hlinkfile"/>
                        </a:rPr>
                        <a:t>UCI HR website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516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Off-Cycle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View off-cycle transactions that are in process or paid.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9"/>
                        </a:rPr>
                        <a:t>Off-Cycle Dashboard (UCPath)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0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Drop-In Support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Live UCPath support M-F 10:00am – 12:00 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0"/>
                        </a:rPr>
                        <a:t>https://zoom.us/j/8519035805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118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6411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442" y="1996630"/>
            <a:ext cx="4073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How to Find Support Resources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9DA4615-8B84-4C55-B386-76C676567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277872" y="2157010"/>
            <a:ext cx="3112316" cy="254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6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B69DB98-376E-4DE0-A6BE-FA87CFB5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69" y="1123654"/>
            <a:ext cx="6826793" cy="4782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UCI UCPath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2BAABC7-CA6F-4919-91EC-18FDC0022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81424" y="3129285"/>
            <a:ext cx="3193622" cy="319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64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the UPK Help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FCD24F-11EC-494F-99EE-BBEF396B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6" y="1146210"/>
            <a:ext cx="5773679" cy="456557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570AF23-DD75-47BC-96EA-8BF6B08EE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237219" y="2937096"/>
            <a:ext cx="3193622" cy="319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20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UPK Utilization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12457-2349-42C9-B2E0-2FF53E5C2057}"/>
              </a:ext>
            </a:extLst>
          </p:cNvPr>
          <p:cNvSpPr txBox="1"/>
          <p:nvPr/>
        </p:nvSpPr>
        <p:spPr>
          <a:xfrm>
            <a:off x="302004" y="1124125"/>
            <a:ext cx="8612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Did You Know? </a:t>
            </a:r>
            <a:r>
              <a:rPr lang="en-US" sz="1400" dirty="0"/>
              <a:t>- The UCI </a:t>
            </a:r>
            <a:r>
              <a:rPr lang="en-US" sz="1400" dirty="0">
                <a:hlinkClick r:id="rId3"/>
              </a:rPr>
              <a:t>UCPath Training Guide </a:t>
            </a:r>
            <a:r>
              <a:rPr lang="en-US" sz="1400" dirty="0"/>
              <a:t>is a great tool for both new and novice UCPath users to review various security &amp; training requirements, available UCPath support resources, and instructions on how to access the UCPath Training Environment.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E7B98-EFF6-45DE-BF50-92285039B3C4}"/>
              </a:ext>
            </a:extLst>
          </p:cNvPr>
          <p:cNvSpPr txBox="1"/>
          <p:nvPr/>
        </p:nvSpPr>
        <p:spPr>
          <a:xfrm>
            <a:off x="309629" y="2055843"/>
            <a:ext cx="70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some additional information on Searching in the UPK tool: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166C51-5028-4001-B6C6-F894F07E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11" y="2425175"/>
            <a:ext cx="7038975" cy="3762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09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70D2-28CC-4D05-9F3E-3F669A6F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UPK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C15B4-4B77-4F64-8203-FDF056C21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6417F1-F180-4023-A522-A2498EBE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6" y="1284738"/>
            <a:ext cx="7446388" cy="4604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74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7800" y="2284521"/>
            <a:ext cx="5237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</a:rPr>
              <a:t>Did You Know?</a:t>
            </a:r>
          </a:p>
        </p:txBody>
      </p:sp>
      <p:pic>
        <p:nvPicPr>
          <p:cNvPr id="8" name="Picture 7" descr="Idea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93" y="3521880"/>
            <a:ext cx="2396338" cy="239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4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86" y="15438"/>
            <a:ext cx="8685832" cy="897987"/>
          </a:xfrm>
        </p:spPr>
        <p:txBody>
          <a:bodyPr/>
          <a:lstStyle/>
          <a:p>
            <a:r>
              <a:rPr lang="en-US" b="1" i="1" dirty="0"/>
              <a:t>Did You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8650" y="1442339"/>
          <a:ext cx="7886700" cy="4335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482119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? Summer Salary can be paid as additional pay, through a concurrent job or as a primary job depending on different factors.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effectLst/>
                        </a:rPr>
                        <a:t>Summer Salary can be paid as additional pay if it is for job-related activities performed during off-duty periods, such as summer or vacation.</a:t>
                      </a:r>
                    </a:p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>
                          <a:effectLst/>
                        </a:rPr>
                        <a:t>For Senate faculty, this includes teaching, research and service</a:t>
                      </a:r>
                    </a:p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>
                          <a:effectLst/>
                        </a:rPr>
                        <a:t>For non-senate appointees, the location must determine if the summer activity is job-related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effectLst/>
                        </a:rPr>
                        <a:t>A concurrent job is needed:</a:t>
                      </a:r>
                    </a:p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>
                          <a:effectLst/>
                        </a:rPr>
                        <a:t>If the funding source requires effort be tracked</a:t>
                      </a:r>
                    </a:p>
                    <a:p>
                      <a:pPr marL="742950" marR="0" lvl="1" indent="-2857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dirty="0">
                          <a:effectLst/>
                        </a:rPr>
                        <a:t>For non-instructional appointees and Unix IX Lecturers teaching in Summer Session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effectLst/>
                        </a:rPr>
                        <a:t>A new primary job is required if the summer appointment is the only job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dirty="0">
                          <a:effectLst/>
                        </a:rPr>
                        <a:t>Reference the </a:t>
                      </a:r>
                      <a:r>
                        <a:rPr lang="en-US" u="sng" dirty="0">
                          <a:effectLst/>
                          <a:hlinkClick r:id="rId3"/>
                        </a:rPr>
                        <a:t>Summer Salary Processing job aid</a:t>
                      </a:r>
                      <a:r>
                        <a:rPr lang="en-US" dirty="0">
                          <a:effectLst/>
                        </a:rPr>
                        <a:t> for more details</a:t>
                      </a:r>
                    </a:p>
                  </a:txBody>
                  <a:tcPr marL="108585" marR="108585" marT="0" marB="0"/>
                </a:tc>
                <a:extLst>
                  <a:ext uri="{0D108BD9-81ED-4DB2-BD59-A6C34878D82A}">
                    <a16:rowId xmlns:a16="http://schemas.microsoft.com/office/drawing/2014/main" val="239983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20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0" y="1226129"/>
            <a:ext cx="6406817" cy="4271211"/>
          </a:xfrm>
          <a:prstGeom prst="rect">
            <a:avLst/>
          </a:prstGeom>
        </p:spPr>
      </p:pic>
      <p:pic>
        <p:nvPicPr>
          <p:cNvPr id="5" name="Picture 4" descr="Illustration gratuite: Point D'Exclamation, Question - Image gratuite sur Pixabay - 5077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4" y="1378703"/>
            <a:ext cx="1756405" cy="198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158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Upcoming Deadlines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Bi-Weekly Transaction deadline (Aug. 5) 3pm (templates, leaves, etc. )</a:t>
            </a:r>
          </a:p>
          <a:p>
            <a:pPr marL="1028683" lvl="1" indent="-342900"/>
            <a:r>
              <a:rPr lang="en-US" dirty="0"/>
              <a:t>BW PayPath deadline Aug. 10 5pm, black-out  until Aug. 13 6am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Monthly Transaction (Aug. 20) at 3pm deadline for templates, leaves, etc.</a:t>
            </a:r>
          </a:p>
          <a:p>
            <a:pPr marL="1028683" lvl="1" indent="-342900"/>
            <a:r>
              <a:rPr lang="en-US" dirty="0"/>
              <a:t>Mo PayPath deadline Aug. 23 5pm black-out until Aug. 30 6am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06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3681"/>
            <a:ext cx="9144000" cy="5133282"/>
          </a:xfrm>
        </p:spPr>
        <p:txBody>
          <a:bodyPr>
            <a:normAutofit lnSpcReduction="10000"/>
          </a:bodyPr>
          <a:lstStyle/>
          <a:p>
            <a:pPr defTabSz="914400"/>
            <a:endParaRPr lang="en-US" sz="200" b="1" dirty="0">
              <a:solidFill>
                <a:schemeClr val="tx2"/>
              </a:solidFill>
            </a:endParaRPr>
          </a:p>
          <a:p>
            <a:pPr defTabSz="914400"/>
            <a:r>
              <a:rPr lang="en-US" b="1" dirty="0">
                <a:solidFill>
                  <a:schemeClr val="accent4"/>
                </a:solidFill>
              </a:rPr>
              <a:t>**TRS work around for BW employees will continue through August as TRS updates have not been completed. </a:t>
            </a:r>
          </a:p>
          <a:p>
            <a:pPr defTabSz="914400"/>
            <a:r>
              <a:rPr lang="en-US" sz="2000" i="1" dirty="0"/>
              <a:t>Please continue to keep DTAs updated on any new employees electing PFCB </a:t>
            </a:r>
          </a:p>
          <a:p>
            <a:pPr defTabSz="914400"/>
            <a:endParaRPr lang="en-US" sz="2800" b="1" dirty="0">
              <a:solidFill>
                <a:schemeClr val="tx2"/>
              </a:solidFill>
            </a:endParaRPr>
          </a:p>
          <a:p>
            <a:pPr marL="457189" lvl="1" indent="0" defTabSz="914400">
              <a:buNone/>
            </a:pPr>
            <a:r>
              <a:rPr lang="en-US" sz="2400" b="1" dirty="0"/>
              <a:t>Two new PFCB </a:t>
            </a:r>
            <a:r>
              <a:rPr lang="en-US" sz="2400" b="1" dirty="0" err="1"/>
              <a:t>Cognos</a:t>
            </a:r>
            <a:endParaRPr lang="en-US" sz="2400" b="1" dirty="0"/>
          </a:p>
          <a:p>
            <a:pPr marL="457189" lvl="1" indent="0" defTabSz="914400">
              <a:buNone/>
            </a:pPr>
            <a:r>
              <a:rPr lang="en-US" sz="2400" b="1" dirty="0"/>
              <a:t>Reports:</a:t>
            </a:r>
          </a:p>
          <a:p>
            <a:pPr marL="1200133" lvl="1" indent="-514350" defTabSz="914400">
              <a:buFont typeface="+mj-lt"/>
              <a:buAutoNum type="arabicPeriod"/>
            </a:pPr>
            <a:r>
              <a:rPr lang="en-US" b="1" dirty="0"/>
              <a:t>PFCB Entitlement Report</a:t>
            </a:r>
          </a:p>
          <a:p>
            <a:pPr marL="1200133" lvl="1" indent="-514350" defTabSz="914400">
              <a:buFont typeface="+mj-lt"/>
              <a:buAutoNum type="arabicPeriod"/>
            </a:pPr>
            <a:r>
              <a:rPr lang="en-US" b="1" dirty="0"/>
              <a:t>PFCB Usage Report</a:t>
            </a:r>
          </a:p>
          <a:p>
            <a:pPr defTabSz="914400"/>
            <a:r>
              <a:rPr lang="en-US" sz="2800" b="1" dirty="0">
                <a:solidFill>
                  <a:schemeClr val="tx2"/>
                </a:solidFill>
              </a:rPr>
              <a:t> 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Reminder:  Holidays during 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PFCB will be recorded as PFCB</a:t>
            </a:r>
          </a:p>
          <a:p>
            <a:pPr defTabSz="914400"/>
            <a:r>
              <a:rPr lang="en-US" b="1" dirty="0">
                <a:solidFill>
                  <a:schemeClr val="tx2"/>
                </a:solidFill>
              </a:rPr>
              <a:t>not holiday and paid at 70%</a:t>
            </a:r>
          </a:p>
          <a:p>
            <a:pPr defTabSz="914400"/>
            <a:endParaRPr lang="en-US" sz="2800" b="1" dirty="0">
              <a:solidFill>
                <a:schemeClr val="tx2"/>
              </a:solidFill>
            </a:endParaRPr>
          </a:p>
          <a:p>
            <a:pPr marL="457200" indent="-457200"/>
            <a:endParaRPr lang="en-US" dirty="0"/>
          </a:p>
          <a:p>
            <a:pPr marL="1142983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697"/>
          <a:stretch/>
        </p:blipFill>
        <p:spPr>
          <a:xfrm>
            <a:off x="4933966" y="2686177"/>
            <a:ext cx="3980952" cy="34907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40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CWR for Fellowship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important to hire all Fellowship Grad Students into a CWR021.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allow them to register for the Return to work training that is now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Also provides access to UC Buy, parking and other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42EA4-F715-4656-A625-1238D78B36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19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1043681"/>
            <a:ext cx="8797348" cy="52591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4"/>
                </a:solidFill>
              </a:rPr>
              <a:t>Work Study Job Code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UC no longer use Job codes specific to work study as of July 25</a:t>
            </a:r>
            <a:r>
              <a:rPr lang="en-US" b="1" baseline="30000" dirty="0"/>
              <a:t>th</a:t>
            </a:r>
            <a:endParaRPr lang="en-US" b="1" dirty="0"/>
          </a:p>
          <a:p>
            <a:endParaRPr lang="en-US" b="1" dirty="0"/>
          </a:p>
          <a:p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Actions:  </a:t>
            </a:r>
            <a:endParaRPr lang="en-US" b="1" u="sng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b="1" dirty="0"/>
              <a:t>Filled Positions: </a:t>
            </a:r>
            <a:r>
              <a:rPr lang="en-US" sz="2000" dirty="0"/>
              <a:t>Update a Filled Position From Work Study to Non-Work Study</a:t>
            </a:r>
            <a:r>
              <a:rPr lang="en-US" sz="2000" b="1" dirty="0"/>
              <a:t> </a:t>
            </a:r>
            <a:r>
              <a:rPr lang="en-US" sz="2000" dirty="0"/>
              <a:t>using PayPath Actions on the Position Data tab.</a:t>
            </a:r>
          </a:p>
          <a:p>
            <a:pPr marL="1142983" lvl="1" indent="-457200">
              <a:lnSpc>
                <a:spcPct val="120000"/>
              </a:lnSpc>
            </a:pPr>
            <a:r>
              <a:rPr lang="en-US" dirty="0"/>
              <a:t>All currently filled Work Study positions to be updated immediately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Vacant Positions: </a:t>
            </a:r>
            <a:r>
              <a:rPr lang="en-US" sz="2000" dirty="0"/>
              <a:t>Use Position Control (Update Vacant Position) to change Job Code to a Non-Work Study code.</a:t>
            </a:r>
            <a:endParaRPr lang="en-US" sz="2000" i="1" dirty="0"/>
          </a:p>
          <a:p>
            <a:pPr marL="1028683" lvl="1" indent="-342900"/>
            <a:r>
              <a:rPr lang="en-US" dirty="0"/>
              <a:t>This needs to be completed before you hire or transfer a student into this position.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2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Fall Hiring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Mass PayPath Transactions to Return Grad students from SWB.</a:t>
            </a:r>
          </a:p>
          <a:p>
            <a:pPr marL="1028683" lvl="1" indent="-342900"/>
            <a:r>
              <a:rPr lang="en-US" dirty="0"/>
              <a:t>Mass PayPath templates to be loaded to the Box location no later than </a:t>
            </a:r>
            <a:r>
              <a:rPr lang="en-US" b="1" dirty="0"/>
              <a:t>Aug. 23 at 10am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not be using Mass Hires this fall due to instability in that transaction; Mass concurrent hire available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Transactions for Grad Students to ensure Fee Remission must be approved and finalized in UCPath by Sept. 13, includes Rehires, New Hires, returns from SWB.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allow time for UCPath Center to process the hires.  Recommend all approved by Sept. 1.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66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44D4-BE0F-4CE2-BFD5-D34DCF1D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Announcements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4EFB-A268-4D2F-B7F8-E1783B1B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Additional Pay Effective Dates</a:t>
            </a:r>
          </a:p>
          <a:p>
            <a:pPr marL="1028683" lvl="1" indent="-342900"/>
            <a:r>
              <a:rPr lang="en-US" dirty="0"/>
              <a:t>All Additional Pay entries in UCPath should have Effective Dates that reflect a FULL pay period.</a:t>
            </a:r>
          </a:p>
          <a:p>
            <a:pPr marL="1028683" lvl="1" indent="-342900"/>
            <a:r>
              <a:rPr lang="en-US" dirty="0"/>
              <a:t>Please consider appointment / job end dates, when applicable.</a:t>
            </a:r>
          </a:p>
          <a:p>
            <a:pPr marL="1485871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All HR / Pay transactions with “End Dates” cannot exceed expected job end date.</a:t>
            </a:r>
          </a:p>
          <a:p>
            <a:pPr marL="1485871" lvl="2" indent="-342900"/>
            <a:endParaRPr lang="en-US" dirty="0"/>
          </a:p>
          <a:p>
            <a:r>
              <a:rPr lang="en-US" b="1" dirty="0">
                <a:solidFill>
                  <a:schemeClr val="accent4"/>
                </a:solidFill>
              </a:rPr>
              <a:t>Retro Returns from Extended Leave</a:t>
            </a:r>
          </a:p>
          <a:p>
            <a:pPr marL="1028683" lvl="1" indent="-342900"/>
            <a:r>
              <a:rPr lang="en-US" dirty="0"/>
              <a:t>Does NOT trigger retro pay</a:t>
            </a:r>
          </a:p>
          <a:p>
            <a:pPr marL="1028683" lvl="1" indent="-342900"/>
            <a:r>
              <a:rPr lang="en-US" dirty="0"/>
              <a:t>If you submit a UCPath transaction to return an employee from an extended leave at any point AFTER the </a:t>
            </a:r>
            <a:r>
              <a:rPr lang="en-US"/>
              <a:t>payroll deadline</a:t>
            </a:r>
            <a:r>
              <a:rPr lang="en-US" dirty="0"/>
              <a:t>, you will need to submit a Payroll Request to get them paid.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FD098-D23C-48D5-AD72-1141F7305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7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5995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86" y="945395"/>
            <a:ext cx="8685832" cy="513328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8621" y="1457620"/>
            <a:ext cx="83867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2"/>
                </a:solidFill>
              </a:rPr>
              <a:t>UCPath Support Resources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2"/>
                </a:solidFill>
              </a:rPr>
              <a:t>Methods to Search &amp; Find Support</a:t>
            </a:r>
          </a:p>
        </p:txBody>
      </p:sp>
      <p:pic>
        <p:nvPicPr>
          <p:cNvPr id="13" name="Picture 12" descr="Do You Have an Agenda?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07" y="4990010"/>
            <a:ext cx="1196876" cy="1136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95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842EA4-F715-4656-A625-1238D78B36EB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86118" cy="6382052"/>
          </a:xfrm>
          <a:prstGeom prst="rect">
            <a:avLst/>
          </a:prstGeom>
          <a:solidFill>
            <a:srgbClr val="0064A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442" y="1996630"/>
            <a:ext cx="4073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UCPath Support Resources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BEFB0BD-F060-4777-B560-FB9561325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23672" y="1728133"/>
            <a:ext cx="4420716" cy="2883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49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FA STANDARD SCREEN PPT TEMPLATE" val="pajVB3y3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FA Standard Screen PPT Template">
  <a:themeElements>
    <a:clrScheme name="UC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AA2B8"/>
      </a:accent1>
      <a:accent2>
        <a:srgbClr val="FFD200"/>
      </a:accent2>
      <a:accent3>
        <a:srgbClr val="1B3D6D"/>
      </a:accent3>
      <a:accent4>
        <a:srgbClr val="0064A4"/>
      </a:accent4>
      <a:accent5>
        <a:srgbClr val="6AA2B8"/>
      </a:accent5>
      <a:accent6>
        <a:srgbClr val="F78D2D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dfa-standard-screen-template" id="{085FA25C-E160-4F41-82D5-15C5F5196075}" vid="{04E02BA0-7A10-44B0-A17E-F486C255F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CI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AA2B8"/>
    </a:accent1>
    <a:accent2>
      <a:srgbClr val="FFD200"/>
    </a:accent2>
    <a:accent3>
      <a:srgbClr val="1B3D6D"/>
    </a:accent3>
    <a:accent4>
      <a:srgbClr val="0064A4"/>
    </a:accent4>
    <a:accent5>
      <a:srgbClr val="6AA2B8"/>
    </a:accent5>
    <a:accent6>
      <a:srgbClr val="F78D2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918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Symbol</vt:lpstr>
      <vt:lpstr>Verdana</vt:lpstr>
      <vt:lpstr>Wingdings</vt:lpstr>
      <vt:lpstr>DFA Standard Screen PPT Template</vt:lpstr>
      <vt:lpstr>Training Tips &amp; Lessons Learned August 3, 2021 </vt:lpstr>
      <vt:lpstr>Quick Announcements I</vt:lpstr>
      <vt:lpstr>Quick Announcement II</vt:lpstr>
      <vt:lpstr>Quick Announcements III</vt:lpstr>
      <vt:lpstr>Quick Announcements IV</vt:lpstr>
      <vt:lpstr>Quick Announcements V</vt:lpstr>
      <vt:lpstr>Quick Announcements VI</vt:lpstr>
      <vt:lpstr>Agenda</vt:lpstr>
      <vt:lpstr>PowerPoint Presentation</vt:lpstr>
      <vt:lpstr>UCPath Support Resources</vt:lpstr>
      <vt:lpstr>PowerPoint Presentation</vt:lpstr>
      <vt:lpstr>Searching the UCI UCPath Website</vt:lpstr>
      <vt:lpstr>Searching the UPK Help Site</vt:lpstr>
      <vt:lpstr>UPK Utilization</vt:lpstr>
      <vt:lpstr>Different UPK Modes</vt:lpstr>
      <vt:lpstr>PowerPoint Presentation</vt:lpstr>
      <vt:lpstr>Did You Know?</vt:lpstr>
      <vt:lpstr>PowerPoint Presentation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Tips &amp; Lessons Learned June 8, 2021</dc:title>
  <dc:creator>Deborah Kistler</dc:creator>
  <cp:lastModifiedBy>Deborah Kistler</cp:lastModifiedBy>
  <cp:revision>89</cp:revision>
  <dcterms:created xsi:type="dcterms:W3CDTF">2021-06-04T18:00:11Z</dcterms:created>
  <dcterms:modified xsi:type="dcterms:W3CDTF">2021-08-04T02:50:31Z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F57B646E-D0B5-4DB9-A1F8-B811547775AC</vt:lpwstr>
  </property>
  <property fmtid="{D5CDD505-2E9C-101B-9397-08002B2CF9AE}" pid="3" name="ArticulatePath">
    <vt:lpwstr>Training Tips  Lessons LearnedJune 8 21 (002)</vt:lpwstr>
  </property>
</Properties>
</file>