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sldIdLst>
    <p:sldId id="257" r:id="rId3"/>
    <p:sldId id="258" r:id="rId4"/>
    <p:sldId id="286" r:id="rId5"/>
    <p:sldId id="260" r:id="rId6"/>
    <p:sldId id="287" r:id="rId7"/>
    <p:sldId id="262" r:id="rId8"/>
    <p:sldId id="264" r:id="rId9"/>
    <p:sldId id="277" r:id="rId10"/>
    <p:sldId id="278" r:id="rId11"/>
    <p:sldId id="272" r:id="rId12"/>
    <p:sldId id="279" r:id="rId13"/>
    <p:sldId id="273" r:id="rId14"/>
    <p:sldId id="270" r:id="rId15"/>
    <p:sldId id="271" r:id="rId16"/>
    <p:sldId id="263" r:id="rId17"/>
    <p:sldId id="275" r:id="rId18"/>
    <p:sldId id="276" r:id="rId19"/>
    <p:sldId id="274" r:id="rId20"/>
    <p:sldId id="267" r:id="rId21"/>
    <p:sldId id="280" r:id="rId22"/>
    <p:sldId id="291" r:id="rId23"/>
    <p:sldId id="283" r:id="rId24"/>
    <p:sldId id="282" r:id="rId25"/>
    <p:sldId id="288" r:id="rId26"/>
    <p:sldId id="292" r:id="rId27"/>
    <p:sldId id="28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borah Kistler" initials="DK" lastIdx="1" clrIdx="0">
    <p:extLst>
      <p:ext uri="{19B8F6BF-5375-455C-9EA6-DF929625EA0E}">
        <p15:presenceInfo xmlns:p15="http://schemas.microsoft.com/office/powerpoint/2012/main" userId="S-1-5-21-497440546-3349810628-3187559507-389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7C40"/>
    <a:srgbClr val="CCDDF4"/>
    <a:srgbClr val="528CC1"/>
    <a:srgbClr val="3AB3E6"/>
    <a:srgbClr val="0563C1"/>
    <a:srgbClr val="1B3D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9" autoAdjust="0"/>
    <p:restoredTop sz="94660"/>
  </p:normalViewPr>
  <p:slideViewPr>
    <p:cSldViewPr snapToGrid="0">
      <p:cViewPr varScale="1">
        <p:scale>
          <a:sx n="84" d="100"/>
          <a:sy n="84" d="100"/>
        </p:scale>
        <p:origin x="98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12.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17" name="Rectangle 16"/>
          <p:cNvSpPr/>
          <p:nvPr userDrawn="1"/>
        </p:nvSpPr>
        <p:spPr>
          <a:xfrm>
            <a:off x="-20188" y="6350153"/>
            <a:ext cx="9164189" cy="507849"/>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926093" y="2738245"/>
            <a:ext cx="7310244" cy="1325757"/>
          </a:xfrm>
          <a:noFill/>
        </p:spPr>
        <p:txBody>
          <a:bodyPr>
            <a:normAutofit/>
          </a:bodyPr>
          <a:lstStyle>
            <a:lvl1pPr algn="ctr">
              <a:defRPr sz="4000" b="1">
                <a:solidFill>
                  <a:schemeClr val="tx1"/>
                </a:solidFill>
                <a:latin typeface="+mj-lt"/>
              </a:defRPr>
            </a:lvl1pPr>
          </a:lstStyle>
          <a:p>
            <a:r>
              <a:rPr lang="en-US" dirty="0"/>
              <a:t>Click to edit Master title style</a:t>
            </a:r>
          </a:p>
        </p:txBody>
      </p:sp>
      <p:sp>
        <p:nvSpPr>
          <p:cNvPr id="3" name="Subtitle 2"/>
          <p:cNvSpPr>
            <a:spLocks noGrp="1"/>
          </p:cNvSpPr>
          <p:nvPr>
            <p:ph type="subTitle" idx="1"/>
          </p:nvPr>
        </p:nvSpPr>
        <p:spPr>
          <a:xfrm>
            <a:off x="926094" y="4194099"/>
            <a:ext cx="7307224" cy="1508047"/>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8" name="Date Placeholder 3"/>
          <p:cNvSpPr txBox="1">
            <a:spLocks/>
          </p:cNvSpPr>
          <p:nvPr userDrawn="1"/>
        </p:nvSpPr>
        <p:spPr>
          <a:xfrm>
            <a:off x="7448900" y="6420058"/>
            <a:ext cx="1165713"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83044-5616-EB46-B9A2-9F24EAB05028}" type="datetime1">
              <a:rPr lang="en-US" sz="1000" smtClean="0">
                <a:solidFill>
                  <a:schemeClr val="tx1"/>
                </a:solidFill>
              </a:rPr>
              <a:pPr/>
              <a:t>12/9/2019</a:t>
            </a:fld>
            <a:endParaRPr lang="en-US" sz="1000" dirty="0">
              <a:solidFill>
                <a:schemeClr val="tx1"/>
              </a:solidFill>
            </a:endParaRPr>
          </a:p>
        </p:txBody>
      </p:sp>
      <p:sp>
        <p:nvSpPr>
          <p:cNvPr id="9" name="Rectangle 8"/>
          <p:cNvSpPr/>
          <p:nvPr userDrawn="1"/>
        </p:nvSpPr>
        <p:spPr>
          <a:xfrm>
            <a:off x="-10096" y="0"/>
            <a:ext cx="9144000" cy="2336004"/>
          </a:xfrm>
          <a:prstGeom prst="rect">
            <a:avLst/>
          </a:prstGeom>
          <a:gradFill>
            <a:gsLst>
              <a:gs pos="0">
                <a:srgbClr val="0064A8"/>
              </a:gs>
              <a:gs pos="100000">
                <a:srgbClr val="1E4386"/>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1" name="Picture 10" descr="UCI14_UCPath_W.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55300" y="810800"/>
            <a:ext cx="5433403" cy="714404"/>
          </a:xfrm>
          <a:prstGeom prst="rect">
            <a:avLst/>
          </a:prstGeom>
        </p:spPr>
      </p:pic>
      <p:pic>
        <p:nvPicPr>
          <p:cNvPr id="4" name="Picture 3"/>
          <p:cNvPicPr>
            <a:picLocks noChangeAspect="1"/>
          </p:cNvPicPr>
          <p:nvPr userDrawn="1"/>
        </p:nvPicPr>
        <p:blipFill>
          <a:blip r:embed="rId4"/>
          <a:stretch>
            <a:fillRect/>
          </a:stretch>
        </p:blipFill>
        <p:spPr>
          <a:xfrm>
            <a:off x="3680957" y="6370278"/>
            <a:ext cx="1761897" cy="487722"/>
          </a:xfrm>
          <a:prstGeom prst="rect">
            <a:avLst/>
          </a:prstGeom>
        </p:spPr>
      </p:pic>
    </p:spTree>
    <p:custDataLst>
      <p:tags r:id="rId1"/>
    </p:custDataLst>
    <p:extLst>
      <p:ext uri="{BB962C8B-B14F-4D97-AF65-F5344CB8AC3E}">
        <p14:creationId xmlns:p14="http://schemas.microsoft.com/office/powerpoint/2010/main" val="1796992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asic &quot;takeaway&quot;/quote">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2782653" y="1135347"/>
            <a:ext cx="6297848" cy="4875229"/>
          </a:xfrm>
          <a:prstGeom prst="rect">
            <a:avLst/>
          </a:prstGeom>
        </p:spPr>
        <p:txBody>
          <a:bodyPr vert="horz" lIns="91440" tIns="45720" rIns="91440" bIns="45720" rtlCol="0">
            <a:normAutofit/>
          </a:bodyPr>
          <a:lstStyle>
            <a:lvl1pPr>
              <a:defRPr lang="en-US" dirty="0" smtClean="0">
                <a:solidFill>
                  <a:schemeClr val="bg1"/>
                </a:solidFill>
              </a:defRPr>
            </a:lvl1pPr>
          </a:lstStyle>
          <a:p>
            <a:pPr lvl="0"/>
            <a:r>
              <a:rPr lang="en-US" dirty="0"/>
              <a:t>Click to add your main point or basic “takeaway” </a:t>
            </a:r>
          </a:p>
        </p:txBody>
      </p:sp>
      <p:sp>
        <p:nvSpPr>
          <p:cNvPr id="11" name="Title 3"/>
          <p:cNvSpPr>
            <a:spLocks noGrp="1"/>
          </p:cNvSpPr>
          <p:nvPr>
            <p:ph type="title"/>
          </p:nvPr>
        </p:nvSpPr>
        <p:spPr>
          <a:xfrm>
            <a:off x="0" y="63501"/>
            <a:ext cx="9144000" cy="517104"/>
          </a:xfrm>
          <a:prstGeom prst="rect">
            <a:avLst/>
          </a:prstGeom>
        </p:spPr>
        <p:txBody>
          <a:bodyPr vert="horz"/>
          <a:lstStyle>
            <a:lvl1pPr>
              <a:defRPr sz="2800" b="1">
                <a:solidFill>
                  <a:schemeClr val="bg2"/>
                </a:solidFill>
              </a:defRPr>
            </a:lvl1pPr>
          </a:lstStyle>
          <a:p>
            <a:r>
              <a:rPr lang="en-US"/>
              <a:t>Click to edit Master title style</a:t>
            </a:r>
            <a:endParaRPr lang="en-US" dirty="0"/>
          </a:p>
        </p:txBody>
      </p:sp>
      <p:sp>
        <p:nvSpPr>
          <p:cNvPr id="3" name="Slide Number Placeholder 2"/>
          <p:cNvSpPr>
            <a:spLocks noGrp="1"/>
          </p:cNvSpPr>
          <p:nvPr>
            <p:ph type="sldNum" sz="quarter" idx="12"/>
          </p:nvPr>
        </p:nvSpPr>
        <p:spPr/>
        <p:txBody>
          <a:bodyPr/>
          <a:lstStyle/>
          <a:p>
            <a:fld id="{D27D3C37-BFEB-BA4B-B781-4564C6A0B2B2}" type="slidenum">
              <a:rPr lang="en-US" smtClean="0">
                <a:solidFill>
                  <a:srgbClr val="005581"/>
                </a:solidFill>
              </a:rPr>
              <a:pPr/>
              <a:t>‹#›</a:t>
            </a:fld>
            <a:endParaRPr lang="en-US" dirty="0">
              <a:solidFill>
                <a:srgbClr val="005581"/>
              </a:solidFill>
            </a:endParaRPr>
          </a:p>
        </p:txBody>
      </p:sp>
      <p:sp>
        <p:nvSpPr>
          <p:cNvPr id="12" name="Rectangle 11"/>
          <p:cNvSpPr/>
          <p:nvPr/>
        </p:nvSpPr>
        <p:spPr>
          <a:xfrm flipV="1">
            <a:off x="0" y="570558"/>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7" name="Rectangle 6"/>
          <p:cNvSpPr/>
          <p:nvPr/>
        </p:nvSpPr>
        <p:spPr>
          <a:xfrm flipV="1">
            <a:off x="0" y="570558"/>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0" name="Rectangle 9"/>
          <p:cNvSpPr/>
          <p:nvPr/>
        </p:nvSpPr>
        <p:spPr>
          <a:xfrm flipV="1">
            <a:off x="0" y="570558"/>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5" name="Rectangle 14"/>
          <p:cNvSpPr/>
          <p:nvPr/>
        </p:nvSpPr>
        <p:spPr>
          <a:xfrm flipV="1">
            <a:off x="0" y="570558"/>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7" name="Rectangle 16"/>
          <p:cNvSpPr/>
          <p:nvPr/>
        </p:nvSpPr>
        <p:spPr>
          <a:xfrm flipV="1">
            <a:off x="0" y="570558"/>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9" name="Rectangle 18"/>
          <p:cNvSpPr/>
          <p:nvPr/>
        </p:nvSpPr>
        <p:spPr>
          <a:xfrm flipV="1">
            <a:off x="0" y="570558"/>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21" name="Rectangle 20"/>
          <p:cNvSpPr/>
          <p:nvPr/>
        </p:nvSpPr>
        <p:spPr>
          <a:xfrm flipV="1">
            <a:off x="0" y="570558"/>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22" name="Text Placeholder 11"/>
          <p:cNvSpPr txBox="1">
            <a:spLocks/>
          </p:cNvSpPr>
          <p:nvPr/>
        </p:nvSpPr>
        <p:spPr>
          <a:xfrm>
            <a:off x="2911571" y="6338720"/>
            <a:ext cx="5410666" cy="522287"/>
          </a:xfrm>
          <a:prstGeom prst="rect">
            <a:avLst/>
          </a:prstGeom>
        </p:spPr>
        <p:txBody>
          <a:bodyPr anchor="ctr"/>
          <a:lstStyle>
            <a:lvl1pPr marL="0" indent="0" algn="l" defTabSz="457200" rtl="0" eaLnBrk="1" latinLnBrk="0" hangingPunct="1">
              <a:lnSpc>
                <a:spcPct val="90000"/>
              </a:lnSpc>
              <a:spcBef>
                <a:spcPts val="0"/>
              </a:spcBef>
              <a:spcAft>
                <a:spcPts val="600"/>
              </a:spcAft>
              <a:buFont typeface="Wingdings" charset="2"/>
              <a:buNone/>
              <a:defRPr sz="1800" b="1" i="0" kern="1200">
                <a:solidFill>
                  <a:schemeClr val="tx1"/>
                </a:solidFill>
                <a:latin typeface="Arial"/>
                <a:ea typeface="+mn-ea"/>
                <a:cs typeface="Arial"/>
              </a:defRPr>
            </a:lvl1pPr>
            <a:lvl2pPr marL="742950" indent="-285750" algn="l" defTabSz="457200" rtl="0" eaLnBrk="1" latinLnBrk="0" hangingPunct="1">
              <a:lnSpc>
                <a:spcPct val="90000"/>
              </a:lnSpc>
              <a:spcBef>
                <a:spcPts val="0"/>
              </a:spcBef>
              <a:spcAft>
                <a:spcPts val="600"/>
              </a:spcAft>
              <a:buFont typeface="Arial"/>
              <a:buChar char="–"/>
              <a:defRPr sz="1600" b="0" i="0" kern="1200">
                <a:solidFill>
                  <a:schemeClr val="tx1"/>
                </a:solidFill>
                <a:latin typeface="Arial"/>
                <a:ea typeface="+mn-ea"/>
                <a:cs typeface="Arial"/>
              </a:defRPr>
            </a:lvl2pPr>
            <a:lvl3pPr marL="1143000" indent="-228600" algn="l" defTabSz="457200" rtl="0" eaLnBrk="1" latinLnBrk="0" hangingPunct="1">
              <a:lnSpc>
                <a:spcPct val="90000"/>
              </a:lnSpc>
              <a:spcBef>
                <a:spcPts val="0"/>
              </a:spcBef>
              <a:spcAft>
                <a:spcPts val="600"/>
              </a:spcAft>
              <a:buFont typeface="Arial"/>
              <a:buChar char="•"/>
              <a:defRPr sz="1400" b="0" i="0" kern="1200">
                <a:solidFill>
                  <a:schemeClr val="tx1"/>
                </a:solidFill>
                <a:latin typeface="Arial"/>
                <a:ea typeface="+mn-ea"/>
                <a:cs typeface="Arial"/>
              </a:defRPr>
            </a:lvl3pPr>
            <a:lvl4pPr marL="1600200" indent="-228600" algn="l" defTabSz="457200" rtl="0" eaLnBrk="1" latinLnBrk="0" hangingPunct="1">
              <a:lnSpc>
                <a:spcPct val="90000"/>
              </a:lnSpc>
              <a:spcBef>
                <a:spcPts val="0"/>
              </a:spcBef>
              <a:spcAft>
                <a:spcPts val="600"/>
              </a:spcAft>
              <a:buFont typeface="Arial"/>
              <a:buChar char="–"/>
              <a:defRPr sz="1200" b="0" i="0" kern="1200">
                <a:solidFill>
                  <a:schemeClr val="tx1"/>
                </a:solidFill>
                <a:latin typeface="Arial"/>
                <a:ea typeface="+mn-ea"/>
                <a:cs typeface="Arial"/>
              </a:defRPr>
            </a:lvl4pPr>
            <a:lvl5pPr marL="2057400" indent="-228600" algn="l" defTabSz="457200" rtl="0" eaLnBrk="1" latinLnBrk="0" hangingPunct="1">
              <a:lnSpc>
                <a:spcPct val="90000"/>
              </a:lnSpc>
              <a:spcBef>
                <a:spcPts val="0"/>
              </a:spcBef>
              <a:spcAft>
                <a:spcPts val="600"/>
              </a:spcAft>
              <a:buFont typeface="Arial"/>
              <a:buChar char="»"/>
              <a:defRPr sz="1200" b="0" i="1"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endParaRPr lang="en-US" sz="1050" b="0" dirty="0">
              <a:solidFill>
                <a:prstClr val="white"/>
              </a:solidFill>
            </a:endParaRPr>
          </a:p>
        </p:txBody>
      </p:sp>
      <p:sp>
        <p:nvSpPr>
          <p:cNvPr id="23" name="Rectangle 22"/>
          <p:cNvSpPr/>
          <p:nvPr userDrawn="1"/>
        </p:nvSpPr>
        <p:spPr>
          <a:xfrm flipV="1">
            <a:off x="0" y="570558"/>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Tree>
    <p:extLst>
      <p:ext uri="{BB962C8B-B14F-4D97-AF65-F5344CB8AC3E}">
        <p14:creationId xmlns:p14="http://schemas.microsoft.com/office/powerpoint/2010/main" val="1759746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lim Pic and Text 2">
    <p:spTree>
      <p:nvGrpSpPr>
        <p:cNvPr id="1" name=""/>
        <p:cNvGrpSpPr/>
        <p:nvPr/>
      </p:nvGrpSpPr>
      <p:grpSpPr>
        <a:xfrm>
          <a:off x="0" y="0"/>
          <a:ext cx="0" cy="0"/>
          <a:chOff x="0" y="0"/>
          <a:chExt cx="0" cy="0"/>
        </a:xfrm>
      </p:grpSpPr>
      <p:sp>
        <p:nvSpPr>
          <p:cNvPr id="12" name="Title 3"/>
          <p:cNvSpPr>
            <a:spLocks noGrp="1"/>
          </p:cNvSpPr>
          <p:nvPr>
            <p:ph type="title"/>
          </p:nvPr>
        </p:nvSpPr>
        <p:spPr>
          <a:xfrm>
            <a:off x="0" y="63501"/>
            <a:ext cx="9144000" cy="517104"/>
          </a:xfrm>
          <a:prstGeom prst="rect">
            <a:avLst/>
          </a:prstGeom>
        </p:spPr>
        <p:txBody>
          <a:bodyPr vert="horz"/>
          <a:lstStyle>
            <a:lvl1pPr>
              <a:defRPr sz="2800" b="1">
                <a:solidFill>
                  <a:schemeClr val="bg2"/>
                </a:solidFill>
              </a:defRPr>
            </a:lvl1pPr>
          </a:lstStyle>
          <a:p>
            <a:r>
              <a:rPr lang="en-US"/>
              <a:t>Click to edit Master title style</a:t>
            </a:r>
            <a:endParaRPr lang="en-US" dirty="0"/>
          </a:p>
        </p:txBody>
      </p:sp>
      <p:sp>
        <p:nvSpPr>
          <p:cNvPr id="3" name="Slide Number Placeholder 2"/>
          <p:cNvSpPr>
            <a:spLocks noGrp="1"/>
          </p:cNvSpPr>
          <p:nvPr>
            <p:ph type="sldNum" sz="quarter" idx="13"/>
          </p:nvPr>
        </p:nvSpPr>
        <p:spPr/>
        <p:txBody>
          <a:bodyPr/>
          <a:lstStyle>
            <a:lvl1pPr>
              <a:defRPr>
                <a:solidFill>
                  <a:schemeClr val="tx1"/>
                </a:solidFill>
              </a:defRPr>
            </a:lvl1pPr>
          </a:lstStyle>
          <a:p>
            <a:fld id="{D27D3C37-BFEB-BA4B-B781-4564C6A0B2B2}" type="slidenum">
              <a:rPr lang="en-US" smtClean="0"/>
              <a:pPr/>
              <a:t>‹#›</a:t>
            </a:fld>
            <a:endParaRPr lang="en-US" dirty="0"/>
          </a:p>
        </p:txBody>
      </p:sp>
      <p:sp>
        <p:nvSpPr>
          <p:cNvPr id="13" name="Rectangle 12"/>
          <p:cNvSpPr/>
          <p:nvPr/>
        </p:nvSpPr>
        <p:spPr>
          <a:xfrm flipV="1">
            <a:off x="0" y="570558"/>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8" name="Rectangle 7"/>
          <p:cNvSpPr/>
          <p:nvPr/>
        </p:nvSpPr>
        <p:spPr>
          <a:xfrm flipV="1">
            <a:off x="0" y="570558"/>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1" name="Rectangle 10"/>
          <p:cNvSpPr/>
          <p:nvPr/>
        </p:nvSpPr>
        <p:spPr>
          <a:xfrm flipV="1">
            <a:off x="0" y="570558"/>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6" name="Rectangle 15"/>
          <p:cNvSpPr/>
          <p:nvPr/>
        </p:nvSpPr>
        <p:spPr>
          <a:xfrm flipV="1">
            <a:off x="0" y="570558"/>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8" name="Rectangle 17"/>
          <p:cNvSpPr/>
          <p:nvPr/>
        </p:nvSpPr>
        <p:spPr>
          <a:xfrm flipV="1">
            <a:off x="0" y="570558"/>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20" name="Rectangle 19"/>
          <p:cNvSpPr/>
          <p:nvPr/>
        </p:nvSpPr>
        <p:spPr>
          <a:xfrm flipV="1">
            <a:off x="0" y="570558"/>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22" name="Rectangle 21"/>
          <p:cNvSpPr/>
          <p:nvPr/>
        </p:nvSpPr>
        <p:spPr>
          <a:xfrm flipV="1">
            <a:off x="0" y="570558"/>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24" name="Rectangle 23"/>
          <p:cNvSpPr/>
          <p:nvPr userDrawn="1"/>
        </p:nvSpPr>
        <p:spPr>
          <a:xfrm flipV="1">
            <a:off x="0" y="570558"/>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
        <p:nvSpPr>
          <p:cNvPr id="15" name="Text Placeholder 7"/>
          <p:cNvSpPr>
            <a:spLocks noGrp="1"/>
          </p:cNvSpPr>
          <p:nvPr>
            <p:ph type="body" sz="quarter" idx="11"/>
          </p:nvPr>
        </p:nvSpPr>
        <p:spPr>
          <a:xfrm>
            <a:off x="1469338" y="700908"/>
            <a:ext cx="7611163" cy="5365936"/>
          </a:xfrm>
          <a:prstGeom prst="rect">
            <a:avLst/>
          </a:prstGeom>
        </p:spPr>
        <p:txBody>
          <a:bodyPr/>
          <a:lstStyle>
            <a:lvl1pPr>
              <a:defRPr>
                <a:solidFill>
                  <a:schemeClr val="bg1"/>
                </a:solidFill>
              </a:defRPr>
            </a:lvl1pPr>
            <a:lvl2pPr marL="742950" indent="-285750">
              <a:buFont typeface="Arial" panose="020B0604020202020204" pitchFamily="34" charset="0"/>
              <a:buChar char="•"/>
              <a:defRPr>
                <a:solidFill>
                  <a:schemeClr val="bg1"/>
                </a:solidFill>
              </a:defRPr>
            </a:lvl2pPr>
            <a:lvl3pPr marL="1143000" indent="-228600">
              <a:buFont typeface="Courier New" panose="02070309020205020404" pitchFamily="49" charset="0"/>
              <a:buChar char="o"/>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51773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Asymmetrical">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88344" y="1371600"/>
            <a:ext cx="5816745" cy="5029200"/>
          </a:xfrm>
        </p:spPr>
        <p:txBody>
          <a:bodyPr/>
          <a:lstStyle/>
          <a:p>
            <a:pPr lvl="0"/>
            <a:r>
              <a:rPr lang="en-US" dirty="0"/>
              <a:t>Click to edit Master text styles</a:t>
            </a:r>
          </a:p>
          <a:p>
            <a:pPr lvl="1"/>
            <a:r>
              <a:rPr lang="en-US" dirty="0"/>
              <a:t>Second level</a:t>
            </a:r>
          </a:p>
          <a:p>
            <a:pPr lvl="2"/>
            <a:r>
              <a:rPr lang="en-US" dirty="0"/>
              <a:t>Third level</a:t>
            </a:r>
          </a:p>
        </p:txBody>
      </p:sp>
      <p:sp>
        <p:nvSpPr>
          <p:cNvPr id="3" name="Content Placeholder 2"/>
          <p:cNvSpPr>
            <a:spLocks noGrp="1"/>
          </p:cNvSpPr>
          <p:nvPr>
            <p:ph sz="half" idx="1"/>
          </p:nvPr>
        </p:nvSpPr>
        <p:spPr>
          <a:xfrm>
            <a:off x="475488" y="1371600"/>
            <a:ext cx="2267712" cy="5029200"/>
          </a:xfrm>
        </p:spPr>
        <p:txBody>
          <a:bodyPr/>
          <a:lstStyle/>
          <a:p>
            <a:pPr lvl="0"/>
            <a:r>
              <a:rPr lang="en-US" dirty="0"/>
              <a:t>Click to edit Master text styles</a:t>
            </a:r>
          </a:p>
          <a:p>
            <a:pPr lvl="1"/>
            <a:r>
              <a:rPr lang="en-US" dirty="0"/>
              <a:t>Second level</a:t>
            </a:r>
          </a:p>
          <a:p>
            <a:pPr lvl="2"/>
            <a:r>
              <a:rPr lang="en-US" dirty="0"/>
              <a:t>Third level</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2"/>
          <p:cNvSpPr>
            <a:spLocks noGrp="1"/>
          </p:cNvSpPr>
          <p:nvPr>
            <p:ph type="sldNum" sz="quarter" idx="13"/>
          </p:nvPr>
        </p:nvSpPr>
        <p:spPr>
          <a:xfrm>
            <a:off x="4326793" y="6434278"/>
            <a:ext cx="412075" cy="362210"/>
          </a:xfrm>
        </p:spPr>
        <p:txBody>
          <a:bodyPr/>
          <a:lstStyle/>
          <a:p>
            <a:fld id="{D27D3C37-BFEB-BA4B-B781-4564C6A0B2B2}" type="slidenum">
              <a:rPr lang="en-US" smtClean="0">
                <a:solidFill>
                  <a:srgbClr val="005581"/>
                </a:solidFill>
              </a:rPr>
              <a:pPr/>
              <a:t>‹#›</a:t>
            </a:fld>
            <a:endParaRPr lang="en-US" dirty="0">
              <a:solidFill>
                <a:srgbClr val="005581"/>
              </a:solidFill>
            </a:endParaRPr>
          </a:p>
        </p:txBody>
      </p:sp>
    </p:spTree>
    <p:extLst>
      <p:ext uri="{BB962C8B-B14F-4D97-AF65-F5344CB8AC3E}">
        <p14:creationId xmlns:p14="http://schemas.microsoft.com/office/powerpoint/2010/main" val="1704604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Slide Number Placeholder 2"/>
          <p:cNvSpPr>
            <a:spLocks noGrp="1"/>
          </p:cNvSpPr>
          <p:nvPr>
            <p:ph type="sldNum" sz="quarter" idx="13"/>
          </p:nvPr>
        </p:nvSpPr>
        <p:spPr>
          <a:xfrm>
            <a:off x="4350857" y="6434278"/>
            <a:ext cx="412075" cy="362210"/>
          </a:xfrm>
        </p:spPr>
        <p:txBody>
          <a:bodyPr/>
          <a:lstStyle/>
          <a:p>
            <a:fld id="{D27D3C37-BFEB-BA4B-B781-4564C6A0B2B2}" type="slidenum">
              <a:rPr lang="en-US" smtClean="0">
                <a:solidFill>
                  <a:srgbClr val="005581"/>
                </a:solidFill>
              </a:rPr>
              <a:pPr/>
              <a:t>‹#›</a:t>
            </a:fld>
            <a:endParaRPr lang="en-US" dirty="0">
              <a:solidFill>
                <a:srgbClr val="005581"/>
              </a:solidFill>
            </a:endParaRPr>
          </a:p>
        </p:txBody>
      </p:sp>
    </p:spTree>
    <p:extLst>
      <p:ext uri="{BB962C8B-B14F-4D97-AF65-F5344CB8AC3E}">
        <p14:creationId xmlns:p14="http://schemas.microsoft.com/office/powerpoint/2010/main" val="2207022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11680"/>
            <a:ext cx="8229600" cy="4389120"/>
          </a:xfrm>
        </p:spPr>
        <p:txBody>
          <a:bodyPr/>
          <a:lstStyle/>
          <a:p>
            <a:pPr lvl="0"/>
            <a:r>
              <a:rPr lang="en-US" dirty="0"/>
              <a:t>Click to edit Master text styles</a:t>
            </a:r>
          </a:p>
          <a:p>
            <a:pPr lvl="1"/>
            <a:r>
              <a:rPr lang="en-US" dirty="0"/>
              <a:t>Second level</a:t>
            </a:r>
          </a:p>
          <a:p>
            <a:pPr lvl="2"/>
            <a:r>
              <a:rPr lang="en-US" dirty="0"/>
              <a:t>Third level</a:t>
            </a:r>
          </a:p>
        </p:txBody>
      </p:sp>
      <p:sp>
        <p:nvSpPr>
          <p:cNvPr id="4" name="Text Placeholder 2"/>
          <p:cNvSpPr>
            <a:spLocks noGrp="1"/>
          </p:cNvSpPr>
          <p:nvPr>
            <p:ph type="body" idx="10"/>
          </p:nvPr>
        </p:nvSpPr>
        <p:spPr>
          <a:xfrm>
            <a:off x="457200" y="1371600"/>
            <a:ext cx="8229600" cy="640080"/>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2"/>
          <p:cNvSpPr>
            <a:spLocks noGrp="1"/>
          </p:cNvSpPr>
          <p:nvPr>
            <p:ph type="sldNum" sz="quarter" idx="13"/>
          </p:nvPr>
        </p:nvSpPr>
        <p:spPr>
          <a:xfrm>
            <a:off x="4362889" y="6434278"/>
            <a:ext cx="412075" cy="362210"/>
          </a:xfrm>
        </p:spPr>
        <p:txBody>
          <a:bodyPr/>
          <a:lstStyle/>
          <a:p>
            <a:fld id="{D27D3C37-BFEB-BA4B-B781-4564C6A0B2B2}" type="slidenum">
              <a:rPr lang="en-US" smtClean="0">
                <a:solidFill>
                  <a:srgbClr val="005581"/>
                </a:solidFill>
              </a:rPr>
              <a:pPr/>
              <a:t>‹#›</a:t>
            </a:fld>
            <a:endParaRPr lang="en-US" dirty="0">
              <a:solidFill>
                <a:srgbClr val="005581"/>
              </a:solidFill>
            </a:endParaRPr>
          </a:p>
        </p:txBody>
      </p:sp>
    </p:spTree>
    <p:extLst>
      <p:ext uri="{BB962C8B-B14F-4D97-AF65-F5344CB8AC3E}">
        <p14:creationId xmlns:p14="http://schemas.microsoft.com/office/powerpoint/2010/main" val="561060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17" name="Rectangle 16"/>
          <p:cNvSpPr/>
          <p:nvPr userDrawn="1"/>
        </p:nvSpPr>
        <p:spPr>
          <a:xfrm>
            <a:off x="-20188" y="6350153"/>
            <a:ext cx="9164189" cy="507849"/>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 name="Title 1"/>
          <p:cNvSpPr>
            <a:spLocks noGrp="1"/>
          </p:cNvSpPr>
          <p:nvPr>
            <p:ph type="ctrTitle"/>
          </p:nvPr>
        </p:nvSpPr>
        <p:spPr>
          <a:xfrm>
            <a:off x="926093" y="2738245"/>
            <a:ext cx="7310244" cy="1325757"/>
          </a:xfrm>
          <a:noFill/>
        </p:spPr>
        <p:txBody>
          <a:bodyPr>
            <a:normAutofit/>
          </a:bodyPr>
          <a:lstStyle>
            <a:lvl1pPr algn="ctr">
              <a:defRPr sz="4000" b="1">
                <a:solidFill>
                  <a:schemeClr val="tx1"/>
                </a:solidFill>
                <a:latin typeface="+mj-lt"/>
              </a:defRPr>
            </a:lvl1pPr>
          </a:lstStyle>
          <a:p>
            <a:r>
              <a:rPr lang="en-US" dirty="0"/>
              <a:t>Click to edit Master title style</a:t>
            </a:r>
          </a:p>
        </p:txBody>
      </p:sp>
      <p:sp>
        <p:nvSpPr>
          <p:cNvPr id="3" name="Subtitle 2"/>
          <p:cNvSpPr>
            <a:spLocks noGrp="1"/>
          </p:cNvSpPr>
          <p:nvPr>
            <p:ph type="subTitle" idx="1"/>
          </p:nvPr>
        </p:nvSpPr>
        <p:spPr>
          <a:xfrm>
            <a:off x="926094" y="4194099"/>
            <a:ext cx="7307224" cy="1508047"/>
          </a:xfrm>
        </p:spPr>
        <p:txBody>
          <a:bodyPr>
            <a:normAutofit/>
          </a:bodyPr>
          <a:lstStyle>
            <a:lvl1pPr marL="0" indent="0" algn="ct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8" name="Date Placeholder 3"/>
          <p:cNvSpPr txBox="1">
            <a:spLocks/>
          </p:cNvSpPr>
          <p:nvPr userDrawn="1"/>
        </p:nvSpPr>
        <p:spPr>
          <a:xfrm>
            <a:off x="7448900" y="6420058"/>
            <a:ext cx="1165713" cy="36512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83044-5616-EB46-B9A2-9F24EAB05028}" type="datetime1">
              <a:rPr lang="en-US" smtClean="0">
                <a:solidFill>
                  <a:prstClr val="black"/>
                </a:solidFill>
              </a:rPr>
              <a:pPr/>
              <a:t>12/9/2019</a:t>
            </a:fld>
            <a:endParaRPr lang="en-US" dirty="0">
              <a:solidFill>
                <a:prstClr val="black"/>
              </a:solidFill>
            </a:endParaRPr>
          </a:p>
        </p:txBody>
      </p:sp>
      <p:sp>
        <p:nvSpPr>
          <p:cNvPr id="9" name="Rectangle 8"/>
          <p:cNvSpPr/>
          <p:nvPr userDrawn="1"/>
        </p:nvSpPr>
        <p:spPr>
          <a:xfrm>
            <a:off x="-10096" y="0"/>
            <a:ext cx="9144000" cy="2336004"/>
          </a:xfrm>
          <a:prstGeom prst="rect">
            <a:avLst/>
          </a:prstGeom>
          <a:gradFill>
            <a:gsLst>
              <a:gs pos="0">
                <a:srgbClr val="0064A8"/>
              </a:gs>
              <a:gs pos="100000">
                <a:srgbClr val="1E4386"/>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11" name="Picture 10" descr="UCI14_UCPath_W.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55300" y="810800"/>
            <a:ext cx="5433403" cy="714404"/>
          </a:xfrm>
          <a:prstGeom prst="rect">
            <a:avLst/>
          </a:prstGeom>
        </p:spPr>
      </p:pic>
      <p:pic>
        <p:nvPicPr>
          <p:cNvPr id="4" name="Picture 3"/>
          <p:cNvPicPr>
            <a:picLocks noChangeAspect="1"/>
          </p:cNvPicPr>
          <p:nvPr userDrawn="1"/>
        </p:nvPicPr>
        <p:blipFill>
          <a:blip r:embed="rId4"/>
          <a:stretch>
            <a:fillRect/>
          </a:stretch>
        </p:blipFill>
        <p:spPr>
          <a:xfrm>
            <a:off x="3680957" y="6370278"/>
            <a:ext cx="1761897" cy="487722"/>
          </a:xfrm>
          <a:prstGeom prst="rect">
            <a:avLst/>
          </a:prstGeom>
        </p:spPr>
      </p:pic>
    </p:spTree>
    <p:custDataLst>
      <p:tags r:id="rId1"/>
    </p:custDataLst>
    <p:extLst>
      <p:ext uri="{BB962C8B-B14F-4D97-AF65-F5344CB8AC3E}">
        <p14:creationId xmlns:p14="http://schemas.microsoft.com/office/powerpoint/2010/main" val="34070427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16992" y="926592"/>
            <a:ext cx="8705088" cy="5327904"/>
          </a:xfrm>
        </p:spPr>
        <p:txBody>
          <a:bodyPr/>
          <a:lstStyle>
            <a:lvl1pPr marL="342900" indent="-342900">
              <a:buClr>
                <a:srgbClr val="1F497D"/>
              </a:buClr>
              <a:buFont typeface="Arial" panose="020B0604020202020204"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1"/>
          <p:cNvSpPr>
            <a:spLocks noGrp="1"/>
          </p:cNvSpPr>
          <p:nvPr>
            <p:ph type="title"/>
          </p:nvPr>
        </p:nvSpPr>
        <p:spPr>
          <a:xfrm>
            <a:off x="14749" y="76759"/>
            <a:ext cx="8125935" cy="623163"/>
          </a:xfrm>
          <a:prstGeom prst="rect">
            <a:avLst/>
          </a:prstGeom>
        </p:spPr>
        <p:txBody>
          <a:bodyPr vert="horz" lIns="91440" tIns="45720" rIns="91440" bIns="45720" rtlCol="0" anchor="ctr">
            <a:normAutofit/>
          </a:bodyPr>
          <a:lstStyle>
            <a:lvl1pPr>
              <a:defRPr sz="4000" b="1">
                <a:solidFill>
                  <a:srgbClr val="1E4386"/>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8" name="Straight Connector 7"/>
          <p:cNvCxnSpPr/>
          <p:nvPr userDrawn="1"/>
        </p:nvCxnSpPr>
        <p:spPr>
          <a:xfrm>
            <a:off x="0" y="796254"/>
            <a:ext cx="9144000" cy="0"/>
          </a:xfrm>
          <a:prstGeom prst="line">
            <a:avLst/>
          </a:prstGeom>
          <a:ln w="2857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4274104" y="6421513"/>
            <a:ext cx="412075" cy="362210"/>
          </a:xfrm>
          <a:prstGeom prst="rect">
            <a:avLst/>
          </a:prstGeom>
        </p:spPr>
        <p:txBody>
          <a:bodyPr vert="horz" lIns="0" tIns="0" rIns="0" bIns="0" rtlCol="0" anchor="ctr"/>
          <a:lstStyle>
            <a:lvl1pPr algn="ctr">
              <a:defRPr sz="1000">
                <a:solidFill>
                  <a:schemeClr val="tx1"/>
                </a:solidFill>
              </a:defRPr>
            </a:lvl1pPr>
          </a:lstStyle>
          <a:p>
            <a:fld id="{67AA6EFB-DE16-2749-9DB8-9B2BD9BF76D4}" type="slidenum">
              <a:rPr lang="en-US" smtClean="0">
                <a:solidFill>
                  <a:prstClr val="black"/>
                </a:solidFill>
              </a:rPr>
              <a:pPr/>
              <a:t>‹#›</a:t>
            </a:fld>
            <a:endParaRPr lang="en-US" dirty="0">
              <a:solidFill>
                <a:prstClr val="black"/>
              </a:solidFill>
            </a:endParaRPr>
          </a:p>
        </p:txBody>
      </p:sp>
    </p:spTree>
    <p:custDataLst>
      <p:tags r:id="rId1"/>
    </p:custDataLst>
    <p:extLst>
      <p:ext uri="{BB962C8B-B14F-4D97-AF65-F5344CB8AC3E}">
        <p14:creationId xmlns:p14="http://schemas.microsoft.com/office/powerpoint/2010/main" val="676302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a:xfrm>
            <a:off x="1" y="16208"/>
            <a:ext cx="8227181" cy="850911"/>
          </a:xfrm>
          <a:prstGeom prst="rect">
            <a:avLst/>
          </a:prstGeom>
        </p:spPr>
        <p:txBody>
          <a:bodyPr vert="horz" lIns="91440" tIns="45720" rIns="91440" bIns="45720" rtlCol="0" anchor="ctr">
            <a:normAutofit/>
          </a:bodyPr>
          <a:lstStyle>
            <a:lvl1pPr>
              <a:defRPr sz="4000" b="1">
                <a:solidFill>
                  <a:srgbClr val="1E4386"/>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8" name="Slide Number Placeholder 5"/>
          <p:cNvSpPr>
            <a:spLocks noGrp="1"/>
          </p:cNvSpPr>
          <p:nvPr>
            <p:ph type="sldNum" sz="quarter" idx="4"/>
          </p:nvPr>
        </p:nvSpPr>
        <p:spPr>
          <a:xfrm>
            <a:off x="4365963" y="6421513"/>
            <a:ext cx="412075" cy="362210"/>
          </a:xfrm>
          <a:prstGeom prst="rect">
            <a:avLst/>
          </a:prstGeom>
        </p:spPr>
        <p:txBody>
          <a:bodyPr vert="horz" lIns="0" tIns="0" rIns="0" bIns="0" rtlCol="0" anchor="ctr"/>
          <a:lstStyle>
            <a:lvl1pPr algn="ctr">
              <a:defRPr sz="1000">
                <a:solidFill>
                  <a:schemeClr val="tx1"/>
                </a:solidFill>
              </a:defRPr>
            </a:lvl1pPr>
          </a:lstStyle>
          <a:p>
            <a:fld id="{67AA6EFB-DE16-2749-9DB8-9B2BD9BF76D4}" type="slidenum">
              <a:rPr lang="en-US" smtClean="0">
                <a:solidFill>
                  <a:prstClr val="black"/>
                </a:solidFill>
              </a:rPr>
              <a:pPr/>
              <a:t>‹#›</a:t>
            </a:fld>
            <a:endParaRPr lang="en-US" dirty="0">
              <a:solidFill>
                <a:prstClr val="black"/>
              </a:solidFill>
            </a:endParaRPr>
          </a:p>
        </p:txBody>
      </p:sp>
      <p:cxnSp>
        <p:nvCxnSpPr>
          <p:cNvPr id="11" name="Straight Connector 10"/>
          <p:cNvCxnSpPr/>
          <p:nvPr userDrawn="1"/>
        </p:nvCxnSpPr>
        <p:spPr>
          <a:xfrm>
            <a:off x="0" y="948654"/>
            <a:ext cx="9144000" cy="0"/>
          </a:xfrm>
          <a:prstGeom prst="line">
            <a:avLst/>
          </a:prstGeom>
          <a:ln w="2857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31865052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3355801" y="6428371"/>
            <a:ext cx="412075" cy="362210"/>
          </a:xfrm>
          <a:prstGeom prst="rect">
            <a:avLst/>
          </a:prstGeom>
        </p:spPr>
        <p:txBody>
          <a:bodyPr vert="horz" lIns="0" tIns="0" rIns="0" bIns="0" rtlCol="0" anchor="ctr"/>
          <a:lstStyle>
            <a:lvl1pPr algn="ctr">
              <a:defRPr sz="1000">
                <a:solidFill>
                  <a:schemeClr val="tx1"/>
                </a:solidFill>
              </a:defRPr>
            </a:lvl1pPr>
          </a:lstStyle>
          <a:p>
            <a:fld id="{67AA6EFB-DE16-2749-9DB8-9B2BD9BF76D4}" type="slidenum">
              <a:rPr lang="en-US" smtClean="0">
                <a:solidFill>
                  <a:prstClr val="black"/>
                </a:solidFill>
              </a:rPr>
              <a:pPr/>
              <a:t>‹#›</a:t>
            </a:fld>
            <a:endParaRPr lang="en-US" dirty="0">
              <a:solidFill>
                <a:prstClr val="black"/>
              </a:solidFill>
            </a:endParaRPr>
          </a:p>
        </p:txBody>
      </p:sp>
      <p:sp>
        <p:nvSpPr>
          <p:cNvPr id="8" name="Rectangle 7"/>
          <p:cNvSpPr/>
          <p:nvPr userDrawn="1"/>
        </p:nvSpPr>
        <p:spPr>
          <a:xfrm rot="16200000">
            <a:off x="4908989" y="2122084"/>
            <a:ext cx="6368970" cy="2101054"/>
          </a:xfrm>
          <a:prstGeom prst="rect">
            <a:avLst/>
          </a:prstGeom>
          <a:gradFill>
            <a:gsLst>
              <a:gs pos="0">
                <a:srgbClr val="0064A8"/>
              </a:gs>
              <a:gs pos="100000">
                <a:srgbClr val="1E4386"/>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0" name="Title Placeholder 1"/>
          <p:cNvSpPr>
            <a:spLocks noGrp="1"/>
          </p:cNvSpPr>
          <p:nvPr>
            <p:ph type="title"/>
          </p:nvPr>
        </p:nvSpPr>
        <p:spPr>
          <a:xfrm>
            <a:off x="668677" y="2422689"/>
            <a:ext cx="5786324" cy="1979704"/>
          </a:xfrm>
          <a:prstGeom prst="rect">
            <a:avLst/>
          </a:prstGeom>
        </p:spPr>
        <p:txBody>
          <a:bodyPr vert="horz" lIns="91440" tIns="45720" rIns="91440" bIns="45720" rtlCol="0" anchor="ctr">
            <a:normAutofit/>
          </a:bodyPr>
          <a:lstStyle>
            <a:lvl1pPr algn="ctr">
              <a:defRPr b="1">
                <a:latin typeface="Arial" panose="020B0604020202020204" pitchFamily="34" charset="0"/>
                <a:cs typeface="Arial" panose="020B0604020202020204" pitchFamily="34" charset="0"/>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42567754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marL="742950" indent="-285750">
              <a:buFont typeface="Arial" panose="020B0604020202020204" pitchFamily="34" charset="0"/>
              <a:buChar char="•"/>
              <a:defRPr sz="2800"/>
            </a:lvl2pPr>
            <a:lvl3pPr marL="1257300" indent="-342900">
              <a:buFont typeface="Arial" panose="020B0604020202020204" pitchFamily="34" charset="0"/>
              <a:buChar char="•"/>
              <a:defRPr sz="2400"/>
            </a:lvl3pPr>
            <a:lvl4pPr marL="1600200" indent="-228600">
              <a:buFont typeface="Wingdings" panose="05000000000000000000" pitchFamily="2" charset="2"/>
              <a:buChar cha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5"/>
          <p:cNvSpPr>
            <a:spLocks noGrp="1"/>
          </p:cNvSpPr>
          <p:nvPr>
            <p:ph type="sldNum" sz="quarter" idx="4"/>
          </p:nvPr>
        </p:nvSpPr>
        <p:spPr>
          <a:xfrm>
            <a:off x="4254093" y="6421513"/>
            <a:ext cx="412075" cy="362210"/>
          </a:xfrm>
          <a:prstGeom prst="rect">
            <a:avLst/>
          </a:prstGeom>
        </p:spPr>
        <p:txBody>
          <a:bodyPr vert="horz" lIns="0" tIns="0" rIns="0" bIns="0" rtlCol="0" anchor="ctr"/>
          <a:lstStyle>
            <a:lvl1pPr algn="ctr">
              <a:defRPr sz="1000">
                <a:solidFill>
                  <a:schemeClr val="tx1"/>
                </a:solidFill>
              </a:defRPr>
            </a:lvl1pPr>
          </a:lstStyle>
          <a:p>
            <a:fld id="{67AA6EFB-DE16-2749-9DB8-9B2BD9BF76D4}" type="slidenum">
              <a:rPr lang="en-US" smtClean="0">
                <a:solidFill>
                  <a:prstClr val="black"/>
                </a:solidFill>
              </a:rPr>
              <a:pPr/>
              <a:t>‹#›</a:t>
            </a:fld>
            <a:endParaRPr lang="en-US" dirty="0">
              <a:solidFill>
                <a:prstClr val="black"/>
              </a:solidFill>
            </a:endParaRPr>
          </a:p>
        </p:txBody>
      </p:sp>
    </p:spTree>
    <p:custDataLst>
      <p:tags r:id="rId1"/>
    </p:custDataLst>
    <p:extLst>
      <p:ext uri="{BB962C8B-B14F-4D97-AF65-F5344CB8AC3E}">
        <p14:creationId xmlns:p14="http://schemas.microsoft.com/office/powerpoint/2010/main" val="655961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16992" y="926592"/>
            <a:ext cx="8705088" cy="5327904"/>
          </a:xfrm>
        </p:spPr>
        <p:txBody>
          <a:bodyPr/>
          <a:lstStyle>
            <a:lvl1pPr marL="342900" indent="-342900">
              <a:buClr>
                <a:srgbClr val="FFD200"/>
              </a:buClr>
              <a:buFont typeface="Wingdings" panose="05000000000000000000" pitchFamily="2" charset="2"/>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1"/>
          <p:cNvSpPr>
            <a:spLocks noGrp="1"/>
          </p:cNvSpPr>
          <p:nvPr>
            <p:ph type="title"/>
          </p:nvPr>
        </p:nvSpPr>
        <p:spPr>
          <a:xfrm>
            <a:off x="14749" y="76759"/>
            <a:ext cx="8125935" cy="623163"/>
          </a:xfrm>
          <a:prstGeom prst="rect">
            <a:avLst/>
          </a:prstGeom>
        </p:spPr>
        <p:txBody>
          <a:bodyPr vert="horz" lIns="91440" tIns="45720" rIns="91440" bIns="45720" rtlCol="0" anchor="ctr">
            <a:normAutofit/>
          </a:bodyPr>
          <a:lstStyle>
            <a:lvl1pPr>
              <a:defRPr sz="4000" b="1">
                <a:solidFill>
                  <a:srgbClr val="1E4386"/>
                </a:solidFill>
                <a:latin typeface="Arial" panose="020B0604020202020204" pitchFamily="34" charset="0"/>
                <a:cs typeface="Arial" panose="020B0604020202020204" pitchFamily="34" charset="0"/>
              </a:defRPr>
            </a:lvl1pPr>
          </a:lstStyle>
          <a:p>
            <a:r>
              <a:rPr lang="en-US" dirty="0"/>
              <a:t>Click to edit Master title style</a:t>
            </a:r>
          </a:p>
        </p:txBody>
      </p:sp>
      <p:cxnSp>
        <p:nvCxnSpPr>
          <p:cNvPr id="8" name="Straight Connector 7"/>
          <p:cNvCxnSpPr/>
          <p:nvPr userDrawn="1"/>
        </p:nvCxnSpPr>
        <p:spPr>
          <a:xfrm>
            <a:off x="0" y="796254"/>
            <a:ext cx="9144000" cy="0"/>
          </a:xfrm>
          <a:prstGeom prst="line">
            <a:avLst/>
          </a:prstGeom>
          <a:ln w="2857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4274104" y="6421513"/>
            <a:ext cx="412075" cy="362210"/>
          </a:xfrm>
          <a:prstGeom prst="rect">
            <a:avLst/>
          </a:prstGeom>
        </p:spPr>
        <p:txBody>
          <a:bodyPr vert="horz" lIns="0" tIns="0" rIns="0" bIns="0" rtlCol="0" anchor="ctr"/>
          <a:lstStyle>
            <a:lvl1pPr algn="ctr">
              <a:defRPr sz="1000">
                <a:solidFill>
                  <a:schemeClr val="tx1"/>
                </a:solidFill>
              </a:defRPr>
            </a:lvl1pPr>
          </a:lstStyle>
          <a:p>
            <a:fld id="{67AA6EFB-DE16-2749-9DB8-9B2BD9BF76D4}" type="slidenum">
              <a:rPr lang="en-US" smtClean="0"/>
              <a:pPr/>
              <a:t>‹#›</a:t>
            </a:fld>
            <a:endParaRPr lang="en-US" dirty="0"/>
          </a:p>
        </p:txBody>
      </p:sp>
    </p:spTree>
    <p:custDataLst>
      <p:tags r:id="rId1"/>
    </p:custDataLst>
    <p:extLst>
      <p:ext uri="{BB962C8B-B14F-4D97-AF65-F5344CB8AC3E}">
        <p14:creationId xmlns:p14="http://schemas.microsoft.com/office/powerpoint/2010/main" val="41182259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5"/>
          <p:cNvSpPr>
            <a:spLocks noGrp="1"/>
          </p:cNvSpPr>
          <p:nvPr>
            <p:ph type="sldNum" sz="quarter" idx="4"/>
          </p:nvPr>
        </p:nvSpPr>
        <p:spPr>
          <a:xfrm>
            <a:off x="4221239" y="6435299"/>
            <a:ext cx="412075" cy="362210"/>
          </a:xfrm>
          <a:prstGeom prst="rect">
            <a:avLst/>
          </a:prstGeom>
        </p:spPr>
        <p:txBody>
          <a:bodyPr vert="horz" lIns="0" tIns="0" rIns="0" bIns="0" rtlCol="0" anchor="ctr"/>
          <a:lstStyle>
            <a:lvl1pPr algn="ctr">
              <a:defRPr sz="1000">
                <a:solidFill>
                  <a:schemeClr val="tx1"/>
                </a:solidFill>
              </a:defRPr>
            </a:lvl1pPr>
          </a:lstStyle>
          <a:p>
            <a:fld id="{67AA6EFB-DE16-2749-9DB8-9B2BD9BF76D4}" type="slidenum">
              <a:rPr lang="en-US" smtClean="0">
                <a:solidFill>
                  <a:prstClr val="black"/>
                </a:solidFill>
              </a:rPr>
              <a:pPr/>
              <a:t>‹#›</a:t>
            </a:fld>
            <a:endParaRPr lang="en-US" dirty="0">
              <a:solidFill>
                <a:prstClr val="black"/>
              </a:solidFill>
            </a:endParaRPr>
          </a:p>
        </p:txBody>
      </p:sp>
    </p:spTree>
    <p:custDataLst>
      <p:tags r:id="rId1"/>
    </p:custDataLst>
    <p:extLst>
      <p:ext uri="{BB962C8B-B14F-4D97-AF65-F5344CB8AC3E}">
        <p14:creationId xmlns:p14="http://schemas.microsoft.com/office/powerpoint/2010/main" val="16724172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4192437" y="6421513"/>
            <a:ext cx="412075" cy="362210"/>
          </a:xfrm>
          <a:prstGeom prst="rect">
            <a:avLst/>
          </a:prstGeom>
        </p:spPr>
        <p:txBody>
          <a:bodyPr vert="horz" lIns="0" tIns="0" rIns="0" bIns="0" rtlCol="0" anchor="ctr"/>
          <a:lstStyle>
            <a:lvl1pPr algn="ctr">
              <a:defRPr sz="1000">
                <a:solidFill>
                  <a:schemeClr val="tx1"/>
                </a:solidFill>
              </a:defRPr>
            </a:lvl1pPr>
          </a:lstStyle>
          <a:p>
            <a:fld id="{67AA6EFB-DE16-2749-9DB8-9B2BD9BF76D4}" type="slidenum">
              <a:rPr lang="en-US" smtClean="0">
                <a:solidFill>
                  <a:prstClr val="black"/>
                </a:solidFill>
              </a:rPr>
              <a:pPr/>
              <a:t>‹#›</a:t>
            </a:fld>
            <a:endParaRPr lang="en-US" dirty="0">
              <a:solidFill>
                <a:prstClr val="black"/>
              </a:solidFill>
            </a:endParaRPr>
          </a:p>
        </p:txBody>
      </p:sp>
    </p:spTree>
    <p:custDataLst>
      <p:tags r:id="rId1"/>
    </p:custDataLst>
    <p:extLst>
      <p:ext uri="{BB962C8B-B14F-4D97-AF65-F5344CB8AC3E}">
        <p14:creationId xmlns:p14="http://schemas.microsoft.com/office/powerpoint/2010/main" val="12553420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flipH="1">
            <a:off x="462638" y="389223"/>
            <a:ext cx="8221476" cy="147002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Slide Number Placeholder 5"/>
          <p:cNvSpPr>
            <a:spLocks noGrp="1"/>
          </p:cNvSpPr>
          <p:nvPr>
            <p:ph type="sldNum" sz="quarter" idx="4"/>
          </p:nvPr>
        </p:nvSpPr>
        <p:spPr>
          <a:xfrm>
            <a:off x="4365963" y="6421513"/>
            <a:ext cx="412075" cy="362210"/>
          </a:xfrm>
          <a:prstGeom prst="rect">
            <a:avLst/>
          </a:prstGeom>
        </p:spPr>
        <p:txBody>
          <a:bodyPr vert="horz" lIns="0" tIns="0" rIns="0" bIns="0" rtlCol="0" anchor="ctr"/>
          <a:lstStyle>
            <a:lvl1pPr algn="ctr">
              <a:defRPr sz="1000">
                <a:solidFill>
                  <a:schemeClr val="tx1"/>
                </a:solidFill>
              </a:defRPr>
            </a:lvl1pPr>
          </a:lstStyle>
          <a:p>
            <a:fld id="{67AA6EFB-DE16-2749-9DB8-9B2BD9BF76D4}" type="slidenum">
              <a:rPr lang="en-US" smtClean="0">
                <a:solidFill>
                  <a:prstClr val="black"/>
                </a:solidFill>
              </a:rPr>
              <a:pPr/>
              <a:t>‹#›</a:t>
            </a:fld>
            <a:endParaRPr lang="en-US" dirty="0">
              <a:solidFill>
                <a:prstClr val="black"/>
              </a:solidFill>
            </a:endParaRPr>
          </a:p>
        </p:txBody>
      </p:sp>
      <p:sp>
        <p:nvSpPr>
          <p:cNvPr id="10" name="Rectangle 9"/>
          <p:cNvSpPr/>
          <p:nvPr userDrawn="1"/>
        </p:nvSpPr>
        <p:spPr>
          <a:xfrm>
            <a:off x="462638" y="1922278"/>
            <a:ext cx="8221476" cy="45719"/>
          </a:xfrm>
          <a:prstGeom prst="rect">
            <a:avLst/>
          </a:prstGeom>
          <a:solidFill>
            <a:srgbClr val="1E43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9" name="Rectangle 8"/>
          <p:cNvSpPr/>
          <p:nvPr userDrawn="1"/>
        </p:nvSpPr>
        <p:spPr>
          <a:xfrm>
            <a:off x="0" y="0"/>
            <a:ext cx="9144000" cy="1969842"/>
          </a:xfrm>
          <a:prstGeom prst="rect">
            <a:avLst/>
          </a:prstGeom>
          <a:gradFill>
            <a:gsLst>
              <a:gs pos="0">
                <a:srgbClr val="0064A8"/>
              </a:gs>
              <a:gs pos="100000">
                <a:srgbClr val="1E4386"/>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1" name="Title 1"/>
          <p:cNvSpPr>
            <a:spLocks noGrp="1"/>
          </p:cNvSpPr>
          <p:nvPr>
            <p:ph type="ctrTitle"/>
          </p:nvPr>
        </p:nvSpPr>
        <p:spPr>
          <a:xfrm>
            <a:off x="462639" y="396704"/>
            <a:ext cx="8221476" cy="1470025"/>
          </a:xfrm>
        </p:spPr>
        <p:txBody>
          <a:bodyPr/>
          <a:lstStyle>
            <a:lvl1pPr>
              <a:defRPr b="1">
                <a:solidFill>
                  <a:srgbClr val="FFFFF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Subtitle 2"/>
          <p:cNvSpPr>
            <a:spLocks noGrp="1"/>
          </p:cNvSpPr>
          <p:nvPr>
            <p:ph type="subTitle" idx="1"/>
          </p:nvPr>
        </p:nvSpPr>
        <p:spPr>
          <a:xfrm>
            <a:off x="462639" y="2045145"/>
            <a:ext cx="8221476" cy="4108963"/>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ustDataLst>
      <p:tags r:id="rId1"/>
    </p:custDataLst>
    <p:extLst>
      <p:ext uri="{BB962C8B-B14F-4D97-AF65-F5344CB8AC3E}">
        <p14:creationId xmlns:p14="http://schemas.microsoft.com/office/powerpoint/2010/main" val="41077434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Big visuals p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95251" y="740833"/>
            <a:ext cx="8944035" cy="5308746"/>
          </a:xfrm>
          <a:prstGeom prst="rect">
            <a:avLst/>
          </a:prstGeom>
        </p:spPr>
        <p:txBody>
          <a:bodyPr/>
          <a:lstStyle>
            <a:lvl1pPr>
              <a:defRPr>
                <a:solidFill>
                  <a:schemeClr val="bg1"/>
                </a:solidFill>
              </a:defRPr>
            </a:lvl1pPr>
          </a:lstStyle>
          <a:p>
            <a:r>
              <a:rPr lang="en-US" dirty="0"/>
              <a:t>Click icon to add picture</a:t>
            </a:r>
          </a:p>
        </p:txBody>
      </p:sp>
      <p:sp>
        <p:nvSpPr>
          <p:cNvPr id="8" name="Title 3"/>
          <p:cNvSpPr>
            <a:spLocks noGrp="1"/>
          </p:cNvSpPr>
          <p:nvPr>
            <p:ph type="title"/>
          </p:nvPr>
        </p:nvSpPr>
        <p:spPr>
          <a:xfrm>
            <a:off x="95250" y="37034"/>
            <a:ext cx="9144000" cy="517104"/>
          </a:xfrm>
          <a:prstGeom prst="rect">
            <a:avLst/>
          </a:prstGeom>
        </p:spPr>
        <p:txBody>
          <a:bodyPr vert="horz"/>
          <a:lstStyle>
            <a:lvl1pPr>
              <a:defRPr sz="2800" b="1">
                <a:solidFill>
                  <a:schemeClr val="bg2"/>
                </a:solidFill>
              </a:defRPr>
            </a:lvl1pPr>
          </a:lstStyle>
          <a:p>
            <a:r>
              <a:rPr lang="en-US" dirty="0"/>
              <a:t>Click to edit Master title style</a:t>
            </a:r>
          </a:p>
        </p:txBody>
      </p:sp>
      <p:sp>
        <p:nvSpPr>
          <p:cNvPr id="9" name="Slide Number Placeholder 8"/>
          <p:cNvSpPr>
            <a:spLocks noGrp="1"/>
          </p:cNvSpPr>
          <p:nvPr>
            <p:ph type="sldNum" sz="quarter" idx="11"/>
          </p:nvPr>
        </p:nvSpPr>
        <p:spPr/>
        <p:txBody>
          <a:bodyPr/>
          <a:lstStyle>
            <a:lvl1pPr>
              <a:defRPr>
                <a:solidFill>
                  <a:schemeClr val="tx1"/>
                </a:solidFill>
              </a:defRPr>
            </a:lvl1pPr>
          </a:lstStyle>
          <a:p>
            <a:fld id="{DF6CD61D-383B-8C4C-A586-A9FA29BEA8BE}" type="slidenum">
              <a:rPr lang="en-US" smtClean="0">
                <a:solidFill>
                  <a:prstClr val="black"/>
                </a:solidFill>
              </a:rPr>
              <a:pPr/>
              <a:t>‹#›</a:t>
            </a:fld>
            <a:endParaRPr lang="en-US" dirty="0">
              <a:solidFill>
                <a:prstClr val="black"/>
              </a:solidFill>
            </a:endParaRPr>
          </a:p>
        </p:txBody>
      </p:sp>
      <p:sp>
        <p:nvSpPr>
          <p:cNvPr id="7" name="Rectangle 6"/>
          <p:cNvSpPr/>
          <p:nvPr/>
        </p:nvSpPr>
        <p:spPr>
          <a:xfrm flipV="1">
            <a:off x="0" y="570558"/>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Tree>
    <p:custDataLst>
      <p:tags r:id="rId1"/>
    </p:custDataLst>
    <p:extLst>
      <p:ext uri="{BB962C8B-B14F-4D97-AF65-F5344CB8AC3E}">
        <p14:creationId xmlns:p14="http://schemas.microsoft.com/office/powerpoint/2010/main" val="377199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Basic &quot;takeaway&quot;/quote">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2782653" y="1135347"/>
            <a:ext cx="6297848" cy="4875229"/>
          </a:xfrm>
          <a:prstGeom prst="rect">
            <a:avLst/>
          </a:prstGeom>
        </p:spPr>
        <p:txBody>
          <a:bodyPr vert="horz" lIns="91440" tIns="45720" rIns="91440" bIns="45720" rtlCol="0">
            <a:normAutofit/>
          </a:bodyPr>
          <a:lstStyle>
            <a:lvl1pPr>
              <a:defRPr lang="en-US" dirty="0" smtClean="0">
                <a:solidFill>
                  <a:schemeClr val="bg1"/>
                </a:solidFill>
              </a:defRPr>
            </a:lvl1pPr>
          </a:lstStyle>
          <a:p>
            <a:pPr lvl="0"/>
            <a:r>
              <a:rPr lang="en-US" dirty="0"/>
              <a:t>Click to add your main point or basic “takeaway” </a:t>
            </a:r>
          </a:p>
        </p:txBody>
      </p:sp>
      <p:sp>
        <p:nvSpPr>
          <p:cNvPr id="11" name="Title 3"/>
          <p:cNvSpPr>
            <a:spLocks noGrp="1"/>
          </p:cNvSpPr>
          <p:nvPr>
            <p:ph type="title"/>
          </p:nvPr>
        </p:nvSpPr>
        <p:spPr>
          <a:xfrm>
            <a:off x="0" y="63501"/>
            <a:ext cx="9144000" cy="517104"/>
          </a:xfrm>
          <a:prstGeom prst="rect">
            <a:avLst/>
          </a:prstGeom>
        </p:spPr>
        <p:txBody>
          <a:bodyPr vert="horz"/>
          <a:lstStyle>
            <a:lvl1pPr>
              <a:defRPr sz="2800" b="1">
                <a:solidFill>
                  <a:schemeClr val="bg2"/>
                </a:solidFill>
              </a:defRPr>
            </a:lvl1pPr>
          </a:lstStyle>
          <a:p>
            <a:r>
              <a:rPr lang="en-US"/>
              <a:t>Click to edit Master title style</a:t>
            </a:r>
            <a:endParaRPr lang="en-US" dirty="0"/>
          </a:p>
        </p:txBody>
      </p:sp>
      <p:sp>
        <p:nvSpPr>
          <p:cNvPr id="3" name="Slide Number Placeholder 2"/>
          <p:cNvSpPr>
            <a:spLocks noGrp="1"/>
          </p:cNvSpPr>
          <p:nvPr>
            <p:ph type="sldNum" sz="quarter" idx="12"/>
          </p:nvPr>
        </p:nvSpPr>
        <p:spPr/>
        <p:txBody>
          <a:bodyPr/>
          <a:lstStyle/>
          <a:p>
            <a:fld id="{D27D3C37-BFEB-BA4B-B781-4564C6A0B2B2}" type="slidenum">
              <a:rPr lang="en-US" smtClean="0">
                <a:solidFill>
                  <a:srgbClr val="005581"/>
                </a:solidFill>
              </a:rPr>
              <a:pPr/>
              <a:t>‹#›</a:t>
            </a:fld>
            <a:endParaRPr lang="en-US" dirty="0">
              <a:solidFill>
                <a:srgbClr val="005581"/>
              </a:solidFill>
            </a:endParaRPr>
          </a:p>
        </p:txBody>
      </p:sp>
      <p:sp>
        <p:nvSpPr>
          <p:cNvPr id="12" name="Rectangle 11"/>
          <p:cNvSpPr/>
          <p:nvPr/>
        </p:nvSpPr>
        <p:spPr>
          <a:xfrm flipV="1">
            <a:off x="0" y="570558"/>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7" name="Rectangle 6"/>
          <p:cNvSpPr/>
          <p:nvPr/>
        </p:nvSpPr>
        <p:spPr>
          <a:xfrm flipV="1">
            <a:off x="0" y="570558"/>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0" name="Rectangle 9"/>
          <p:cNvSpPr/>
          <p:nvPr/>
        </p:nvSpPr>
        <p:spPr>
          <a:xfrm flipV="1">
            <a:off x="0" y="570558"/>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5" name="Rectangle 14"/>
          <p:cNvSpPr/>
          <p:nvPr/>
        </p:nvSpPr>
        <p:spPr>
          <a:xfrm flipV="1">
            <a:off x="0" y="570558"/>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7" name="Rectangle 16"/>
          <p:cNvSpPr/>
          <p:nvPr/>
        </p:nvSpPr>
        <p:spPr>
          <a:xfrm flipV="1">
            <a:off x="0" y="570558"/>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9" name="Rectangle 18"/>
          <p:cNvSpPr/>
          <p:nvPr/>
        </p:nvSpPr>
        <p:spPr>
          <a:xfrm flipV="1">
            <a:off x="0" y="570558"/>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1" name="Rectangle 20"/>
          <p:cNvSpPr/>
          <p:nvPr/>
        </p:nvSpPr>
        <p:spPr>
          <a:xfrm flipV="1">
            <a:off x="0" y="570558"/>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2" name="Text Placeholder 11"/>
          <p:cNvSpPr txBox="1">
            <a:spLocks/>
          </p:cNvSpPr>
          <p:nvPr/>
        </p:nvSpPr>
        <p:spPr>
          <a:xfrm>
            <a:off x="2911571" y="6338720"/>
            <a:ext cx="5410666" cy="522287"/>
          </a:xfrm>
          <a:prstGeom prst="rect">
            <a:avLst/>
          </a:prstGeom>
        </p:spPr>
        <p:txBody>
          <a:bodyPr anchor="ctr"/>
          <a:lstStyle>
            <a:lvl1pPr marL="0" indent="0" algn="l" defTabSz="457200" rtl="0" eaLnBrk="1" latinLnBrk="0" hangingPunct="1">
              <a:lnSpc>
                <a:spcPct val="90000"/>
              </a:lnSpc>
              <a:spcBef>
                <a:spcPts val="0"/>
              </a:spcBef>
              <a:spcAft>
                <a:spcPts val="600"/>
              </a:spcAft>
              <a:buFont typeface="Wingdings" charset="2"/>
              <a:buNone/>
              <a:defRPr sz="1800" b="1" i="0" kern="1200">
                <a:solidFill>
                  <a:schemeClr val="tx1"/>
                </a:solidFill>
                <a:latin typeface="Arial"/>
                <a:ea typeface="+mn-ea"/>
                <a:cs typeface="Arial"/>
              </a:defRPr>
            </a:lvl1pPr>
            <a:lvl2pPr marL="742950" indent="-285750" algn="l" defTabSz="457200" rtl="0" eaLnBrk="1" latinLnBrk="0" hangingPunct="1">
              <a:lnSpc>
                <a:spcPct val="90000"/>
              </a:lnSpc>
              <a:spcBef>
                <a:spcPts val="0"/>
              </a:spcBef>
              <a:spcAft>
                <a:spcPts val="600"/>
              </a:spcAft>
              <a:buFont typeface="Arial"/>
              <a:buChar char="–"/>
              <a:defRPr sz="1600" b="0" i="0" kern="1200">
                <a:solidFill>
                  <a:schemeClr val="tx1"/>
                </a:solidFill>
                <a:latin typeface="Arial"/>
                <a:ea typeface="+mn-ea"/>
                <a:cs typeface="Arial"/>
              </a:defRPr>
            </a:lvl2pPr>
            <a:lvl3pPr marL="1143000" indent="-228600" algn="l" defTabSz="457200" rtl="0" eaLnBrk="1" latinLnBrk="0" hangingPunct="1">
              <a:lnSpc>
                <a:spcPct val="90000"/>
              </a:lnSpc>
              <a:spcBef>
                <a:spcPts val="0"/>
              </a:spcBef>
              <a:spcAft>
                <a:spcPts val="600"/>
              </a:spcAft>
              <a:buFont typeface="Arial"/>
              <a:buChar char="•"/>
              <a:defRPr sz="1400" b="0" i="0" kern="1200">
                <a:solidFill>
                  <a:schemeClr val="tx1"/>
                </a:solidFill>
                <a:latin typeface="Arial"/>
                <a:ea typeface="+mn-ea"/>
                <a:cs typeface="Arial"/>
              </a:defRPr>
            </a:lvl3pPr>
            <a:lvl4pPr marL="1600200" indent="-228600" algn="l" defTabSz="457200" rtl="0" eaLnBrk="1" latinLnBrk="0" hangingPunct="1">
              <a:lnSpc>
                <a:spcPct val="90000"/>
              </a:lnSpc>
              <a:spcBef>
                <a:spcPts val="0"/>
              </a:spcBef>
              <a:spcAft>
                <a:spcPts val="600"/>
              </a:spcAft>
              <a:buFont typeface="Arial"/>
              <a:buChar char="–"/>
              <a:defRPr sz="1200" b="0" i="0" kern="1200">
                <a:solidFill>
                  <a:schemeClr val="tx1"/>
                </a:solidFill>
                <a:latin typeface="Arial"/>
                <a:ea typeface="+mn-ea"/>
                <a:cs typeface="Arial"/>
              </a:defRPr>
            </a:lvl4pPr>
            <a:lvl5pPr marL="2057400" indent="-228600" algn="l" defTabSz="457200" rtl="0" eaLnBrk="1" latinLnBrk="0" hangingPunct="1">
              <a:lnSpc>
                <a:spcPct val="90000"/>
              </a:lnSpc>
              <a:spcBef>
                <a:spcPts val="0"/>
              </a:spcBef>
              <a:spcAft>
                <a:spcPts val="600"/>
              </a:spcAft>
              <a:buFont typeface="Arial"/>
              <a:buChar char="»"/>
              <a:defRPr sz="1200" b="0" i="1"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endParaRPr lang="en-US" sz="1050" b="0" dirty="0">
              <a:solidFill>
                <a:prstClr val="white"/>
              </a:solidFill>
            </a:endParaRPr>
          </a:p>
        </p:txBody>
      </p:sp>
      <p:sp>
        <p:nvSpPr>
          <p:cNvPr id="23" name="Rectangle 22"/>
          <p:cNvSpPr/>
          <p:nvPr userDrawn="1"/>
        </p:nvSpPr>
        <p:spPr>
          <a:xfrm flipV="1">
            <a:off x="0" y="570558"/>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Tree>
    <p:extLst>
      <p:ext uri="{BB962C8B-B14F-4D97-AF65-F5344CB8AC3E}">
        <p14:creationId xmlns:p14="http://schemas.microsoft.com/office/powerpoint/2010/main" val="17376105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lim Pic and Text 2">
    <p:spTree>
      <p:nvGrpSpPr>
        <p:cNvPr id="1" name=""/>
        <p:cNvGrpSpPr/>
        <p:nvPr/>
      </p:nvGrpSpPr>
      <p:grpSpPr>
        <a:xfrm>
          <a:off x="0" y="0"/>
          <a:ext cx="0" cy="0"/>
          <a:chOff x="0" y="0"/>
          <a:chExt cx="0" cy="0"/>
        </a:xfrm>
      </p:grpSpPr>
      <p:sp>
        <p:nvSpPr>
          <p:cNvPr id="12" name="Title 3"/>
          <p:cNvSpPr>
            <a:spLocks noGrp="1"/>
          </p:cNvSpPr>
          <p:nvPr>
            <p:ph type="title"/>
          </p:nvPr>
        </p:nvSpPr>
        <p:spPr>
          <a:xfrm>
            <a:off x="0" y="63501"/>
            <a:ext cx="9144000" cy="517104"/>
          </a:xfrm>
          <a:prstGeom prst="rect">
            <a:avLst/>
          </a:prstGeom>
        </p:spPr>
        <p:txBody>
          <a:bodyPr vert="horz"/>
          <a:lstStyle>
            <a:lvl1pPr>
              <a:defRPr sz="2800" b="1">
                <a:solidFill>
                  <a:schemeClr val="bg2"/>
                </a:solidFill>
              </a:defRPr>
            </a:lvl1pPr>
          </a:lstStyle>
          <a:p>
            <a:r>
              <a:rPr lang="en-US"/>
              <a:t>Click to edit Master title style</a:t>
            </a:r>
            <a:endParaRPr lang="en-US" dirty="0"/>
          </a:p>
        </p:txBody>
      </p:sp>
      <p:sp>
        <p:nvSpPr>
          <p:cNvPr id="3" name="Slide Number Placeholder 2"/>
          <p:cNvSpPr>
            <a:spLocks noGrp="1"/>
          </p:cNvSpPr>
          <p:nvPr>
            <p:ph type="sldNum" sz="quarter" idx="13"/>
          </p:nvPr>
        </p:nvSpPr>
        <p:spPr/>
        <p:txBody>
          <a:bodyPr/>
          <a:lstStyle>
            <a:lvl1pPr>
              <a:defRPr>
                <a:solidFill>
                  <a:schemeClr val="tx1"/>
                </a:solidFill>
              </a:defRPr>
            </a:lvl1pPr>
          </a:lstStyle>
          <a:p>
            <a:fld id="{D27D3C37-BFEB-BA4B-B781-4564C6A0B2B2}" type="slidenum">
              <a:rPr lang="en-US" smtClean="0">
                <a:solidFill>
                  <a:prstClr val="black"/>
                </a:solidFill>
              </a:rPr>
              <a:pPr/>
              <a:t>‹#›</a:t>
            </a:fld>
            <a:endParaRPr lang="en-US" dirty="0">
              <a:solidFill>
                <a:prstClr val="black"/>
              </a:solidFill>
            </a:endParaRPr>
          </a:p>
        </p:txBody>
      </p:sp>
      <p:sp>
        <p:nvSpPr>
          <p:cNvPr id="13" name="Rectangle 12"/>
          <p:cNvSpPr/>
          <p:nvPr/>
        </p:nvSpPr>
        <p:spPr>
          <a:xfrm flipV="1">
            <a:off x="0" y="570558"/>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8" name="Rectangle 7"/>
          <p:cNvSpPr/>
          <p:nvPr/>
        </p:nvSpPr>
        <p:spPr>
          <a:xfrm flipV="1">
            <a:off x="0" y="570558"/>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1" name="Rectangle 10"/>
          <p:cNvSpPr/>
          <p:nvPr/>
        </p:nvSpPr>
        <p:spPr>
          <a:xfrm flipV="1">
            <a:off x="0" y="570558"/>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6" name="Rectangle 15"/>
          <p:cNvSpPr/>
          <p:nvPr/>
        </p:nvSpPr>
        <p:spPr>
          <a:xfrm flipV="1">
            <a:off x="0" y="570558"/>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8" name="Rectangle 17"/>
          <p:cNvSpPr/>
          <p:nvPr/>
        </p:nvSpPr>
        <p:spPr>
          <a:xfrm flipV="1">
            <a:off x="0" y="570558"/>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0" name="Rectangle 19"/>
          <p:cNvSpPr/>
          <p:nvPr/>
        </p:nvSpPr>
        <p:spPr>
          <a:xfrm flipV="1">
            <a:off x="0" y="570558"/>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2" name="Rectangle 21"/>
          <p:cNvSpPr/>
          <p:nvPr/>
        </p:nvSpPr>
        <p:spPr>
          <a:xfrm flipV="1">
            <a:off x="0" y="570558"/>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4" name="Rectangle 23"/>
          <p:cNvSpPr/>
          <p:nvPr userDrawn="1"/>
        </p:nvSpPr>
        <p:spPr>
          <a:xfrm flipV="1">
            <a:off x="0" y="570558"/>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5" name="Text Placeholder 7"/>
          <p:cNvSpPr>
            <a:spLocks noGrp="1"/>
          </p:cNvSpPr>
          <p:nvPr>
            <p:ph type="body" sz="quarter" idx="11"/>
          </p:nvPr>
        </p:nvSpPr>
        <p:spPr>
          <a:xfrm>
            <a:off x="1469338" y="700908"/>
            <a:ext cx="7611163" cy="5365936"/>
          </a:xfrm>
          <a:prstGeom prst="rect">
            <a:avLst/>
          </a:prstGeom>
        </p:spPr>
        <p:txBody>
          <a:bodyPr/>
          <a:lstStyle>
            <a:lvl1pPr>
              <a:defRPr>
                <a:solidFill>
                  <a:schemeClr val="bg1"/>
                </a:solidFill>
              </a:defRPr>
            </a:lvl1pPr>
            <a:lvl2pPr marL="742950" indent="-285750">
              <a:buFont typeface="Arial" panose="020B0604020202020204" pitchFamily="34" charset="0"/>
              <a:buChar char="•"/>
              <a:defRPr>
                <a:solidFill>
                  <a:schemeClr val="bg1"/>
                </a:solidFill>
              </a:defRPr>
            </a:lvl2pPr>
            <a:lvl3pPr marL="1143000" indent="-228600">
              <a:buFont typeface="Courier New" panose="02070309020205020404" pitchFamily="49" charset="0"/>
              <a:buChar char="o"/>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33904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cSld name="Two Content Asymmetrical">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88344" y="1371600"/>
            <a:ext cx="5816745" cy="5029200"/>
          </a:xfrm>
        </p:spPr>
        <p:txBody>
          <a:bodyPr/>
          <a:lstStyle/>
          <a:p>
            <a:pPr lvl="0"/>
            <a:r>
              <a:rPr lang="en-US" dirty="0"/>
              <a:t>Click to edit Master text styles</a:t>
            </a:r>
          </a:p>
          <a:p>
            <a:pPr lvl="1"/>
            <a:r>
              <a:rPr lang="en-US" dirty="0"/>
              <a:t>Second level</a:t>
            </a:r>
          </a:p>
          <a:p>
            <a:pPr lvl="2"/>
            <a:r>
              <a:rPr lang="en-US" dirty="0"/>
              <a:t>Third level</a:t>
            </a:r>
          </a:p>
        </p:txBody>
      </p:sp>
      <p:sp>
        <p:nvSpPr>
          <p:cNvPr id="3" name="Content Placeholder 2"/>
          <p:cNvSpPr>
            <a:spLocks noGrp="1"/>
          </p:cNvSpPr>
          <p:nvPr>
            <p:ph sz="half" idx="1"/>
          </p:nvPr>
        </p:nvSpPr>
        <p:spPr>
          <a:xfrm>
            <a:off x="475488" y="1371600"/>
            <a:ext cx="2267712" cy="5029200"/>
          </a:xfrm>
        </p:spPr>
        <p:txBody>
          <a:bodyPr/>
          <a:lstStyle/>
          <a:p>
            <a:pPr lvl="0"/>
            <a:r>
              <a:rPr lang="en-US" dirty="0"/>
              <a:t>Click to edit Master text styles</a:t>
            </a:r>
          </a:p>
          <a:p>
            <a:pPr lvl="1"/>
            <a:r>
              <a:rPr lang="en-US" dirty="0"/>
              <a:t>Second level</a:t>
            </a:r>
          </a:p>
          <a:p>
            <a:pPr lvl="2"/>
            <a:r>
              <a:rPr lang="en-US" dirty="0"/>
              <a:t>Third level</a:t>
            </a:r>
          </a:p>
        </p:txBody>
      </p:sp>
      <p:sp>
        <p:nvSpPr>
          <p:cNvPr id="2" name="Title 1"/>
          <p:cNvSpPr>
            <a:spLocks noGrp="1"/>
          </p:cNvSpPr>
          <p:nvPr>
            <p:ph type="title"/>
          </p:nvPr>
        </p:nvSpPr>
        <p:spPr/>
        <p:txBody>
          <a:bodyPr/>
          <a:lstStyle/>
          <a:p>
            <a:r>
              <a:rPr lang="en-US" dirty="0"/>
              <a:t>Click to edit Master title style</a:t>
            </a:r>
          </a:p>
        </p:txBody>
      </p:sp>
      <p:sp>
        <p:nvSpPr>
          <p:cNvPr id="5" name="Slide Number Placeholder 2"/>
          <p:cNvSpPr>
            <a:spLocks noGrp="1"/>
          </p:cNvSpPr>
          <p:nvPr>
            <p:ph type="sldNum" sz="quarter" idx="13"/>
          </p:nvPr>
        </p:nvSpPr>
        <p:spPr>
          <a:xfrm>
            <a:off x="4326793" y="6434278"/>
            <a:ext cx="412075" cy="362210"/>
          </a:xfrm>
        </p:spPr>
        <p:txBody>
          <a:bodyPr/>
          <a:lstStyle/>
          <a:p>
            <a:fld id="{D27D3C37-BFEB-BA4B-B781-4564C6A0B2B2}" type="slidenum">
              <a:rPr lang="en-US" smtClean="0">
                <a:solidFill>
                  <a:srgbClr val="005581"/>
                </a:solidFill>
              </a:rPr>
              <a:pPr/>
              <a:t>‹#›</a:t>
            </a:fld>
            <a:endParaRPr lang="en-US" dirty="0">
              <a:solidFill>
                <a:srgbClr val="005581"/>
              </a:solidFill>
            </a:endParaRPr>
          </a:p>
        </p:txBody>
      </p:sp>
    </p:spTree>
    <p:extLst>
      <p:ext uri="{BB962C8B-B14F-4D97-AF65-F5344CB8AC3E}">
        <p14:creationId xmlns:p14="http://schemas.microsoft.com/office/powerpoint/2010/main" val="1008499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Slide Number Placeholder 2"/>
          <p:cNvSpPr>
            <a:spLocks noGrp="1"/>
          </p:cNvSpPr>
          <p:nvPr>
            <p:ph type="sldNum" sz="quarter" idx="13"/>
          </p:nvPr>
        </p:nvSpPr>
        <p:spPr>
          <a:xfrm>
            <a:off x="4350857" y="6434278"/>
            <a:ext cx="412075" cy="362210"/>
          </a:xfrm>
        </p:spPr>
        <p:txBody>
          <a:bodyPr/>
          <a:lstStyle/>
          <a:p>
            <a:fld id="{D27D3C37-BFEB-BA4B-B781-4564C6A0B2B2}" type="slidenum">
              <a:rPr lang="en-US" smtClean="0">
                <a:solidFill>
                  <a:srgbClr val="005581"/>
                </a:solidFill>
              </a:rPr>
              <a:pPr/>
              <a:t>‹#›</a:t>
            </a:fld>
            <a:endParaRPr lang="en-US" dirty="0">
              <a:solidFill>
                <a:srgbClr val="005581"/>
              </a:solidFill>
            </a:endParaRPr>
          </a:p>
        </p:txBody>
      </p:sp>
    </p:spTree>
    <p:extLst>
      <p:ext uri="{BB962C8B-B14F-4D97-AF65-F5344CB8AC3E}">
        <p14:creationId xmlns:p14="http://schemas.microsoft.com/office/powerpoint/2010/main" val="2466978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11680"/>
            <a:ext cx="8229600" cy="4389120"/>
          </a:xfrm>
        </p:spPr>
        <p:txBody>
          <a:bodyPr/>
          <a:lstStyle/>
          <a:p>
            <a:pPr lvl="0"/>
            <a:r>
              <a:rPr lang="en-US" dirty="0"/>
              <a:t>Click to edit Master text styles</a:t>
            </a:r>
          </a:p>
          <a:p>
            <a:pPr lvl="1"/>
            <a:r>
              <a:rPr lang="en-US" dirty="0"/>
              <a:t>Second level</a:t>
            </a:r>
          </a:p>
          <a:p>
            <a:pPr lvl="2"/>
            <a:r>
              <a:rPr lang="en-US" dirty="0"/>
              <a:t>Third level</a:t>
            </a:r>
          </a:p>
        </p:txBody>
      </p:sp>
      <p:sp>
        <p:nvSpPr>
          <p:cNvPr id="4" name="Text Placeholder 2"/>
          <p:cNvSpPr>
            <a:spLocks noGrp="1"/>
          </p:cNvSpPr>
          <p:nvPr>
            <p:ph type="body" idx="10"/>
          </p:nvPr>
        </p:nvSpPr>
        <p:spPr>
          <a:xfrm>
            <a:off x="457200" y="1371600"/>
            <a:ext cx="8229600" cy="640080"/>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2"/>
          <p:cNvSpPr>
            <a:spLocks noGrp="1"/>
          </p:cNvSpPr>
          <p:nvPr>
            <p:ph type="sldNum" sz="quarter" idx="13"/>
          </p:nvPr>
        </p:nvSpPr>
        <p:spPr>
          <a:xfrm>
            <a:off x="4362889" y="6434278"/>
            <a:ext cx="412075" cy="362210"/>
          </a:xfrm>
        </p:spPr>
        <p:txBody>
          <a:bodyPr/>
          <a:lstStyle/>
          <a:p>
            <a:fld id="{D27D3C37-BFEB-BA4B-B781-4564C6A0B2B2}" type="slidenum">
              <a:rPr lang="en-US" smtClean="0">
                <a:solidFill>
                  <a:srgbClr val="005581"/>
                </a:solidFill>
              </a:rPr>
              <a:pPr/>
              <a:t>‹#›</a:t>
            </a:fld>
            <a:endParaRPr lang="en-US" dirty="0">
              <a:solidFill>
                <a:srgbClr val="005581"/>
              </a:solidFill>
            </a:endParaRPr>
          </a:p>
        </p:txBody>
      </p:sp>
    </p:spTree>
    <p:extLst>
      <p:ext uri="{BB962C8B-B14F-4D97-AF65-F5344CB8AC3E}">
        <p14:creationId xmlns:p14="http://schemas.microsoft.com/office/powerpoint/2010/main" val="37855320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9872" y="751153"/>
            <a:ext cx="8970219" cy="5472666"/>
          </a:xfrm>
        </p:spPr>
        <p:txBody>
          <a:bodyPr/>
          <a:lstStyle>
            <a:lvl1pPr>
              <a:defRPr>
                <a:solidFill>
                  <a:schemeClr val="tx1"/>
                </a:solidFill>
              </a:defRPr>
            </a:lvl1pPr>
            <a:lvl2pPr marL="742950" indent="-285750">
              <a:buFont typeface="Arial" panose="020B0604020202020204" pitchFamily="34" charset="0"/>
              <a:buChar char="•"/>
              <a:defRPr>
                <a:solidFill>
                  <a:schemeClr val="tx1"/>
                </a:solidFill>
              </a:defRPr>
            </a:lvl2pPr>
            <a:lvl3pPr marL="1143000" indent="-228600">
              <a:buFont typeface="Courier New" panose="02070309020205020404" pitchFamily="49" charset="0"/>
              <a:buChar char="o"/>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1"/>
          <p:cNvSpPr>
            <a:spLocks noGrp="1"/>
          </p:cNvSpPr>
          <p:nvPr>
            <p:ph type="title"/>
          </p:nvPr>
        </p:nvSpPr>
        <p:spPr>
          <a:xfrm>
            <a:off x="69872" y="61738"/>
            <a:ext cx="8970219" cy="545690"/>
          </a:xfrm>
          <a:prstGeom prst="rect">
            <a:avLst/>
          </a:prstGeom>
        </p:spPr>
        <p:txBody>
          <a:bodyPr vert="horz" lIns="91440" tIns="45720" rIns="91440" bIns="45720" rtlCol="0" anchor="ctr">
            <a:normAutofit/>
          </a:bodyPr>
          <a:lstStyle>
            <a:lvl1pPr>
              <a:defRPr sz="4000" b="1">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6" name="Date Placeholder 3"/>
          <p:cNvSpPr>
            <a:spLocks noGrp="1"/>
          </p:cNvSpPr>
          <p:nvPr>
            <p:ph type="dt" sz="half" idx="2"/>
          </p:nvPr>
        </p:nvSpPr>
        <p:spPr>
          <a:xfrm>
            <a:off x="777386" y="6454594"/>
            <a:ext cx="874433" cy="365125"/>
          </a:xfrm>
          <a:prstGeom prst="rect">
            <a:avLst/>
          </a:prstGeom>
        </p:spPr>
        <p:txBody>
          <a:bodyPr vert="horz" lIns="91440" tIns="45720" rIns="91440" bIns="45720" rtlCol="0" anchor="ctr"/>
          <a:lstStyle>
            <a:lvl1pPr algn="l">
              <a:defRPr sz="1000">
                <a:solidFill>
                  <a:schemeClr val="bg1"/>
                </a:solidFill>
              </a:defRPr>
            </a:lvl1pPr>
          </a:lstStyle>
          <a:p>
            <a:fld id="{DF4FBB3B-AA7B-4D75-AEA2-F1929FB80EAF}" type="datetime1">
              <a:rPr lang="en-US" smtClean="0">
                <a:solidFill>
                  <a:prstClr val="white"/>
                </a:solidFill>
              </a:rPr>
              <a:pPr/>
              <a:t>12/9/2019</a:t>
            </a:fld>
            <a:endParaRPr lang="en-US" dirty="0">
              <a:solidFill>
                <a:prstClr val="white"/>
              </a:solidFill>
            </a:endParaRPr>
          </a:p>
        </p:txBody>
      </p:sp>
      <p:sp>
        <p:nvSpPr>
          <p:cNvPr id="7" name="Slide Number Placeholder 5"/>
          <p:cNvSpPr>
            <a:spLocks noGrp="1"/>
          </p:cNvSpPr>
          <p:nvPr>
            <p:ph type="sldNum" sz="quarter" idx="4"/>
          </p:nvPr>
        </p:nvSpPr>
        <p:spPr>
          <a:xfrm>
            <a:off x="69872" y="6457509"/>
            <a:ext cx="412075" cy="362210"/>
          </a:xfrm>
          <a:prstGeom prst="rect">
            <a:avLst/>
          </a:prstGeom>
        </p:spPr>
        <p:txBody>
          <a:bodyPr vert="horz" lIns="0" tIns="0" rIns="0" bIns="0" rtlCol="0" anchor="ctr"/>
          <a:lstStyle>
            <a:lvl1pPr algn="ctr">
              <a:defRPr sz="1000">
                <a:solidFill>
                  <a:schemeClr val="bg1"/>
                </a:solidFill>
              </a:defRPr>
            </a:lvl1pPr>
          </a:lstStyle>
          <a:p>
            <a:fld id="{67AA6EFB-DE16-2749-9DB8-9B2BD9BF76D4}" type="slidenum">
              <a:rPr lang="en-US" smtClean="0">
                <a:solidFill>
                  <a:prstClr val="white"/>
                </a:solidFill>
              </a:rPr>
              <a:pPr/>
              <a:t>‹#›</a:t>
            </a:fld>
            <a:endParaRPr lang="en-US" dirty="0">
              <a:solidFill>
                <a:prstClr val="white"/>
              </a:solidFill>
            </a:endParaRPr>
          </a:p>
        </p:txBody>
      </p:sp>
      <p:cxnSp>
        <p:nvCxnSpPr>
          <p:cNvPr id="8" name="Straight Connector 7"/>
          <p:cNvCxnSpPr/>
          <p:nvPr userDrawn="1"/>
        </p:nvCxnSpPr>
        <p:spPr>
          <a:xfrm>
            <a:off x="0" y="674334"/>
            <a:ext cx="9144000" cy="0"/>
          </a:xfrm>
          <a:prstGeom prst="line">
            <a:avLst/>
          </a:prstGeom>
          <a:ln w="127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8656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a:xfrm>
            <a:off x="1" y="16208"/>
            <a:ext cx="8227181" cy="850911"/>
          </a:xfrm>
          <a:prstGeom prst="rect">
            <a:avLst/>
          </a:prstGeom>
        </p:spPr>
        <p:txBody>
          <a:bodyPr vert="horz" lIns="91440" tIns="45720" rIns="91440" bIns="45720" rtlCol="0" anchor="ctr">
            <a:normAutofit/>
          </a:bodyPr>
          <a:lstStyle>
            <a:lvl1pPr>
              <a:defRPr sz="4000" b="1">
                <a:solidFill>
                  <a:srgbClr val="1E4386"/>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8" name="Slide Number Placeholder 5"/>
          <p:cNvSpPr>
            <a:spLocks noGrp="1"/>
          </p:cNvSpPr>
          <p:nvPr>
            <p:ph type="sldNum" sz="quarter" idx="4"/>
          </p:nvPr>
        </p:nvSpPr>
        <p:spPr>
          <a:xfrm>
            <a:off x="4365963" y="6421513"/>
            <a:ext cx="412075" cy="362210"/>
          </a:xfrm>
          <a:prstGeom prst="rect">
            <a:avLst/>
          </a:prstGeom>
        </p:spPr>
        <p:txBody>
          <a:bodyPr vert="horz" lIns="0" tIns="0" rIns="0" bIns="0" rtlCol="0" anchor="ctr"/>
          <a:lstStyle>
            <a:lvl1pPr algn="ctr">
              <a:defRPr sz="1000">
                <a:solidFill>
                  <a:schemeClr val="tx1"/>
                </a:solidFill>
              </a:defRPr>
            </a:lvl1pPr>
          </a:lstStyle>
          <a:p>
            <a:fld id="{67AA6EFB-DE16-2749-9DB8-9B2BD9BF76D4}" type="slidenum">
              <a:rPr lang="en-US" smtClean="0"/>
              <a:pPr/>
              <a:t>‹#›</a:t>
            </a:fld>
            <a:endParaRPr lang="en-US" dirty="0"/>
          </a:p>
        </p:txBody>
      </p:sp>
      <p:cxnSp>
        <p:nvCxnSpPr>
          <p:cNvPr id="11" name="Straight Connector 10"/>
          <p:cNvCxnSpPr/>
          <p:nvPr userDrawn="1"/>
        </p:nvCxnSpPr>
        <p:spPr>
          <a:xfrm>
            <a:off x="0" y="948654"/>
            <a:ext cx="9144000" cy="0"/>
          </a:xfrm>
          <a:prstGeom prst="line">
            <a:avLst/>
          </a:prstGeom>
          <a:ln w="2857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24690910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Placeholder 1"/>
          <p:cNvSpPr>
            <a:spLocks noGrp="1"/>
          </p:cNvSpPr>
          <p:nvPr>
            <p:ph type="title"/>
          </p:nvPr>
        </p:nvSpPr>
        <p:spPr>
          <a:xfrm>
            <a:off x="0" y="0"/>
            <a:ext cx="9144000" cy="850911"/>
          </a:xfrm>
          <a:prstGeom prst="rect">
            <a:avLst/>
          </a:prstGeom>
        </p:spPr>
        <p:txBody>
          <a:bodyPr vert="horz" lIns="91440" tIns="45720" rIns="91440" bIns="45720" rtlCol="0" anchor="ctr">
            <a:normAutofit/>
          </a:bodyPr>
          <a:lstStyle>
            <a:lvl1pPr>
              <a:defRPr sz="4000" b="1">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Date Placeholder 3"/>
          <p:cNvSpPr>
            <a:spLocks noGrp="1"/>
          </p:cNvSpPr>
          <p:nvPr>
            <p:ph type="dt" sz="half" idx="10"/>
          </p:nvPr>
        </p:nvSpPr>
        <p:spPr>
          <a:xfrm>
            <a:off x="696271" y="6418598"/>
            <a:ext cx="1714500" cy="365125"/>
          </a:xfrm>
          <a:prstGeom prst="rect">
            <a:avLst/>
          </a:prstGeom>
        </p:spPr>
        <p:txBody>
          <a:bodyPr vert="horz" lIns="91440" tIns="45720" rIns="91440" bIns="45720" rtlCol="0" anchor="ctr"/>
          <a:lstStyle>
            <a:lvl1pPr algn="l">
              <a:defRPr sz="1000">
                <a:solidFill>
                  <a:schemeClr val="bg1"/>
                </a:solidFill>
              </a:defRPr>
            </a:lvl1pPr>
          </a:lstStyle>
          <a:p>
            <a:fld id="{EC754B75-36FE-4017-96D0-5D0444EECF6A}" type="datetime1">
              <a:rPr lang="en-US" smtClean="0">
                <a:solidFill>
                  <a:prstClr val="white"/>
                </a:solidFill>
              </a:rPr>
              <a:pPr/>
              <a:t>12/9/2019</a:t>
            </a:fld>
            <a:endParaRPr lang="en-US" dirty="0">
              <a:solidFill>
                <a:prstClr val="white"/>
              </a:solidFill>
            </a:endParaRPr>
          </a:p>
        </p:txBody>
      </p:sp>
      <p:sp>
        <p:nvSpPr>
          <p:cNvPr id="8" name="Slide Number Placeholder 5"/>
          <p:cNvSpPr>
            <a:spLocks noGrp="1"/>
          </p:cNvSpPr>
          <p:nvPr>
            <p:ph type="sldNum" sz="quarter" idx="4"/>
          </p:nvPr>
        </p:nvSpPr>
        <p:spPr>
          <a:xfrm>
            <a:off x="0" y="6421513"/>
            <a:ext cx="412075" cy="362210"/>
          </a:xfrm>
          <a:prstGeom prst="rect">
            <a:avLst/>
          </a:prstGeom>
        </p:spPr>
        <p:txBody>
          <a:bodyPr vert="horz" lIns="0" tIns="0" rIns="0" bIns="0" rtlCol="0" anchor="ctr"/>
          <a:lstStyle>
            <a:lvl1pPr algn="ctr">
              <a:defRPr sz="1000">
                <a:solidFill>
                  <a:schemeClr val="bg1"/>
                </a:solidFill>
              </a:defRPr>
            </a:lvl1pPr>
          </a:lstStyle>
          <a:p>
            <a:fld id="{67AA6EFB-DE16-2749-9DB8-9B2BD9BF76D4}" type="slidenum">
              <a:rPr lang="en-US" smtClean="0">
                <a:solidFill>
                  <a:prstClr val="white"/>
                </a:solidFill>
              </a:rPr>
              <a:pPr/>
              <a:t>‹#›</a:t>
            </a:fld>
            <a:endParaRPr lang="en-US" dirty="0">
              <a:solidFill>
                <a:prstClr val="white"/>
              </a:solidFill>
            </a:endParaRPr>
          </a:p>
        </p:txBody>
      </p:sp>
      <p:cxnSp>
        <p:nvCxnSpPr>
          <p:cNvPr id="9" name="Straight Connector 8"/>
          <p:cNvCxnSpPr/>
          <p:nvPr userDrawn="1"/>
        </p:nvCxnSpPr>
        <p:spPr>
          <a:xfrm>
            <a:off x="0" y="674334"/>
            <a:ext cx="9144000" cy="0"/>
          </a:xfrm>
          <a:prstGeom prst="line">
            <a:avLst/>
          </a:prstGeom>
          <a:ln w="508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55109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Rectangle 6"/>
          <p:cNvSpPr/>
          <p:nvPr userDrawn="1"/>
        </p:nvSpPr>
        <p:spPr>
          <a:xfrm rot="16200000">
            <a:off x="4908989" y="2122083"/>
            <a:ext cx="6368970" cy="2101054"/>
          </a:xfrm>
          <a:prstGeom prst="rect">
            <a:avLst/>
          </a:prstGeom>
          <a:gradFill>
            <a:gsLst>
              <a:gs pos="0">
                <a:srgbClr val="0064A8"/>
              </a:gs>
              <a:gs pos="100000">
                <a:srgbClr val="1E4386"/>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9" name="Title Placeholder 1"/>
          <p:cNvSpPr>
            <a:spLocks noGrp="1"/>
          </p:cNvSpPr>
          <p:nvPr>
            <p:ph type="title"/>
          </p:nvPr>
        </p:nvSpPr>
        <p:spPr>
          <a:xfrm>
            <a:off x="874714" y="2422689"/>
            <a:ext cx="5786324" cy="1979704"/>
          </a:xfrm>
          <a:prstGeom prst="rect">
            <a:avLst/>
          </a:prstGeom>
        </p:spPr>
        <p:txBody>
          <a:bodyPr vert="horz" lIns="91440" tIns="45720" rIns="91440" bIns="45720" rtlCol="0" anchor="ctr">
            <a:normAutofit/>
          </a:bodyPr>
          <a:lstStyle>
            <a:lvl1pPr algn="ct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5" name="Date Placeholder 3"/>
          <p:cNvSpPr>
            <a:spLocks noGrp="1"/>
          </p:cNvSpPr>
          <p:nvPr>
            <p:ph type="dt" sz="half" idx="2"/>
          </p:nvPr>
        </p:nvSpPr>
        <p:spPr>
          <a:xfrm>
            <a:off x="666773" y="6420056"/>
            <a:ext cx="756446" cy="365125"/>
          </a:xfrm>
          <a:prstGeom prst="rect">
            <a:avLst/>
          </a:prstGeom>
        </p:spPr>
        <p:txBody>
          <a:bodyPr vert="horz" lIns="91440" tIns="45720" rIns="91440" bIns="45720" rtlCol="0" anchor="ctr"/>
          <a:lstStyle>
            <a:lvl1pPr algn="l">
              <a:defRPr sz="1000">
                <a:solidFill>
                  <a:schemeClr val="bg1"/>
                </a:solidFill>
              </a:defRPr>
            </a:lvl1pPr>
          </a:lstStyle>
          <a:p>
            <a:fld id="{39B54BC9-B772-4199-B98E-82614A4E5403}" type="datetime1">
              <a:rPr lang="en-US" smtClean="0">
                <a:solidFill>
                  <a:prstClr val="white"/>
                </a:solidFill>
              </a:rPr>
              <a:pPr/>
              <a:t>12/9/2019</a:t>
            </a:fld>
            <a:endParaRPr lang="en-US" dirty="0">
              <a:solidFill>
                <a:prstClr val="white"/>
              </a:solidFill>
            </a:endParaRPr>
          </a:p>
        </p:txBody>
      </p:sp>
      <p:sp>
        <p:nvSpPr>
          <p:cNvPr id="6" name="Slide Number Placeholder 5"/>
          <p:cNvSpPr>
            <a:spLocks noGrp="1"/>
          </p:cNvSpPr>
          <p:nvPr>
            <p:ph type="sldNum" sz="quarter" idx="4"/>
          </p:nvPr>
        </p:nvSpPr>
        <p:spPr>
          <a:xfrm>
            <a:off x="0" y="6422971"/>
            <a:ext cx="414890" cy="362210"/>
          </a:xfrm>
          <a:prstGeom prst="rect">
            <a:avLst/>
          </a:prstGeom>
        </p:spPr>
        <p:txBody>
          <a:bodyPr vert="horz" lIns="0" tIns="0" rIns="0" bIns="0" rtlCol="0" anchor="ctr"/>
          <a:lstStyle>
            <a:lvl1pPr algn="ctr">
              <a:defRPr sz="1000">
                <a:solidFill>
                  <a:schemeClr val="bg1"/>
                </a:solidFill>
              </a:defRPr>
            </a:lvl1pPr>
          </a:lstStyle>
          <a:p>
            <a:fld id="{67AA6EFB-DE16-2749-9DB8-9B2BD9BF76D4}"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57772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3355801" y="6428371"/>
            <a:ext cx="412075" cy="362210"/>
          </a:xfrm>
          <a:prstGeom prst="rect">
            <a:avLst/>
          </a:prstGeom>
        </p:spPr>
        <p:txBody>
          <a:bodyPr vert="horz" lIns="0" tIns="0" rIns="0" bIns="0" rtlCol="0" anchor="ctr"/>
          <a:lstStyle>
            <a:lvl1pPr algn="ctr">
              <a:defRPr sz="1000">
                <a:solidFill>
                  <a:schemeClr val="tx1"/>
                </a:solidFill>
              </a:defRPr>
            </a:lvl1pPr>
          </a:lstStyle>
          <a:p>
            <a:fld id="{67AA6EFB-DE16-2749-9DB8-9B2BD9BF76D4}" type="slidenum">
              <a:rPr lang="en-US" smtClean="0"/>
              <a:pPr/>
              <a:t>‹#›</a:t>
            </a:fld>
            <a:endParaRPr lang="en-US" dirty="0"/>
          </a:p>
        </p:txBody>
      </p:sp>
      <p:sp>
        <p:nvSpPr>
          <p:cNvPr id="8" name="Rectangle 7"/>
          <p:cNvSpPr/>
          <p:nvPr userDrawn="1"/>
        </p:nvSpPr>
        <p:spPr>
          <a:xfrm rot="16200000">
            <a:off x="4908989" y="2122084"/>
            <a:ext cx="6368970" cy="2101054"/>
          </a:xfrm>
          <a:prstGeom prst="rect">
            <a:avLst/>
          </a:prstGeom>
          <a:gradFill>
            <a:gsLst>
              <a:gs pos="0">
                <a:srgbClr val="0064A8"/>
              </a:gs>
              <a:gs pos="100000">
                <a:srgbClr val="1E4386"/>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Title Placeholder 1"/>
          <p:cNvSpPr>
            <a:spLocks noGrp="1"/>
          </p:cNvSpPr>
          <p:nvPr>
            <p:ph type="title"/>
          </p:nvPr>
        </p:nvSpPr>
        <p:spPr>
          <a:xfrm>
            <a:off x="668677" y="2422689"/>
            <a:ext cx="5786324" cy="1979704"/>
          </a:xfrm>
          <a:prstGeom prst="rect">
            <a:avLst/>
          </a:prstGeom>
        </p:spPr>
        <p:txBody>
          <a:bodyPr vert="horz" lIns="91440" tIns="45720" rIns="91440" bIns="45720" rtlCol="0" anchor="ctr">
            <a:normAutofit/>
          </a:bodyPr>
          <a:lstStyle>
            <a:lvl1pPr algn="ctr">
              <a:defRPr b="1">
                <a:latin typeface="Arial" panose="020B0604020202020204" pitchFamily="34" charset="0"/>
                <a:cs typeface="Arial" panose="020B0604020202020204" pitchFamily="34" charset="0"/>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1926655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marL="742950" indent="-285750">
              <a:buFont typeface="Arial" panose="020B0604020202020204" pitchFamily="34" charset="0"/>
              <a:buChar char="•"/>
              <a:defRPr sz="2800"/>
            </a:lvl2pPr>
            <a:lvl3pPr marL="1257300" indent="-342900">
              <a:buFont typeface="Arial" panose="020B0604020202020204" pitchFamily="34" charset="0"/>
              <a:buChar char="•"/>
              <a:defRPr sz="2400"/>
            </a:lvl3pPr>
            <a:lvl4pPr marL="1600200" indent="-228600">
              <a:buFont typeface="Wingdings" panose="05000000000000000000" pitchFamily="2" charset="2"/>
              <a:buChar cha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5"/>
          <p:cNvSpPr>
            <a:spLocks noGrp="1"/>
          </p:cNvSpPr>
          <p:nvPr>
            <p:ph type="sldNum" sz="quarter" idx="4"/>
          </p:nvPr>
        </p:nvSpPr>
        <p:spPr>
          <a:xfrm>
            <a:off x="4254093" y="6421513"/>
            <a:ext cx="412075" cy="362210"/>
          </a:xfrm>
          <a:prstGeom prst="rect">
            <a:avLst/>
          </a:prstGeom>
        </p:spPr>
        <p:txBody>
          <a:bodyPr vert="horz" lIns="0" tIns="0" rIns="0" bIns="0" rtlCol="0" anchor="ctr"/>
          <a:lstStyle>
            <a:lvl1pPr algn="ctr">
              <a:defRPr sz="1000">
                <a:solidFill>
                  <a:schemeClr val="tx1"/>
                </a:solidFill>
              </a:defRPr>
            </a:lvl1pPr>
          </a:lstStyle>
          <a:p>
            <a:fld id="{67AA6EFB-DE16-2749-9DB8-9B2BD9BF76D4}" type="slidenum">
              <a:rPr lang="en-US" smtClean="0"/>
              <a:pPr/>
              <a:t>‹#›</a:t>
            </a:fld>
            <a:endParaRPr lang="en-US" dirty="0"/>
          </a:p>
        </p:txBody>
      </p:sp>
    </p:spTree>
    <p:custDataLst>
      <p:tags r:id="rId1"/>
    </p:custDataLst>
    <p:extLst>
      <p:ext uri="{BB962C8B-B14F-4D97-AF65-F5344CB8AC3E}">
        <p14:creationId xmlns:p14="http://schemas.microsoft.com/office/powerpoint/2010/main" val="1714768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5"/>
          <p:cNvSpPr>
            <a:spLocks noGrp="1"/>
          </p:cNvSpPr>
          <p:nvPr>
            <p:ph type="sldNum" sz="quarter" idx="4"/>
          </p:nvPr>
        </p:nvSpPr>
        <p:spPr>
          <a:xfrm>
            <a:off x="4221239" y="6435299"/>
            <a:ext cx="412075" cy="362210"/>
          </a:xfrm>
          <a:prstGeom prst="rect">
            <a:avLst/>
          </a:prstGeom>
        </p:spPr>
        <p:txBody>
          <a:bodyPr vert="horz" lIns="0" tIns="0" rIns="0" bIns="0" rtlCol="0" anchor="ctr"/>
          <a:lstStyle>
            <a:lvl1pPr algn="ctr">
              <a:defRPr sz="1000">
                <a:solidFill>
                  <a:schemeClr val="tx1"/>
                </a:solidFill>
              </a:defRPr>
            </a:lvl1pPr>
          </a:lstStyle>
          <a:p>
            <a:fld id="{67AA6EFB-DE16-2749-9DB8-9B2BD9BF76D4}" type="slidenum">
              <a:rPr lang="en-US" smtClean="0"/>
              <a:pPr/>
              <a:t>‹#›</a:t>
            </a:fld>
            <a:endParaRPr lang="en-US" dirty="0"/>
          </a:p>
        </p:txBody>
      </p:sp>
    </p:spTree>
    <p:custDataLst>
      <p:tags r:id="rId1"/>
    </p:custDataLst>
    <p:extLst>
      <p:ext uri="{BB962C8B-B14F-4D97-AF65-F5344CB8AC3E}">
        <p14:creationId xmlns:p14="http://schemas.microsoft.com/office/powerpoint/2010/main" val="511088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4192437" y="6421513"/>
            <a:ext cx="412075" cy="362210"/>
          </a:xfrm>
          <a:prstGeom prst="rect">
            <a:avLst/>
          </a:prstGeom>
        </p:spPr>
        <p:txBody>
          <a:bodyPr vert="horz" lIns="0" tIns="0" rIns="0" bIns="0" rtlCol="0" anchor="ctr"/>
          <a:lstStyle>
            <a:lvl1pPr algn="ctr">
              <a:defRPr sz="1000">
                <a:solidFill>
                  <a:schemeClr val="tx1"/>
                </a:solidFill>
              </a:defRPr>
            </a:lvl1pPr>
          </a:lstStyle>
          <a:p>
            <a:fld id="{67AA6EFB-DE16-2749-9DB8-9B2BD9BF76D4}" type="slidenum">
              <a:rPr lang="en-US" smtClean="0"/>
              <a:pPr/>
              <a:t>‹#›</a:t>
            </a:fld>
            <a:endParaRPr lang="en-US" dirty="0"/>
          </a:p>
        </p:txBody>
      </p:sp>
    </p:spTree>
    <p:custDataLst>
      <p:tags r:id="rId1"/>
    </p:custDataLst>
    <p:extLst>
      <p:ext uri="{BB962C8B-B14F-4D97-AF65-F5344CB8AC3E}">
        <p14:creationId xmlns:p14="http://schemas.microsoft.com/office/powerpoint/2010/main" val="1426406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flipH="1">
            <a:off x="462638" y="389223"/>
            <a:ext cx="8221476" cy="147002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Slide Number Placeholder 5"/>
          <p:cNvSpPr>
            <a:spLocks noGrp="1"/>
          </p:cNvSpPr>
          <p:nvPr>
            <p:ph type="sldNum" sz="quarter" idx="4"/>
          </p:nvPr>
        </p:nvSpPr>
        <p:spPr>
          <a:xfrm>
            <a:off x="4365963" y="6421513"/>
            <a:ext cx="412075" cy="362210"/>
          </a:xfrm>
          <a:prstGeom prst="rect">
            <a:avLst/>
          </a:prstGeom>
        </p:spPr>
        <p:txBody>
          <a:bodyPr vert="horz" lIns="0" tIns="0" rIns="0" bIns="0" rtlCol="0" anchor="ctr"/>
          <a:lstStyle>
            <a:lvl1pPr algn="ctr">
              <a:defRPr sz="1000">
                <a:solidFill>
                  <a:schemeClr val="tx1"/>
                </a:solidFill>
              </a:defRPr>
            </a:lvl1pPr>
          </a:lstStyle>
          <a:p>
            <a:fld id="{67AA6EFB-DE16-2749-9DB8-9B2BD9BF76D4}" type="slidenum">
              <a:rPr lang="en-US" smtClean="0"/>
              <a:pPr/>
              <a:t>‹#›</a:t>
            </a:fld>
            <a:endParaRPr lang="en-US" dirty="0"/>
          </a:p>
        </p:txBody>
      </p:sp>
      <p:sp>
        <p:nvSpPr>
          <p:cNvPr id="10" name="Rectangle 9"/>
          <p:cNvSpPr/>
          <p:nvPr userDrawn="1"/>
        </p:nvSpPr>
        <p:spPr>
          <a:xfrm>
            <a:off x="462638" y="1922278"/>
            <a:ext cx="8221476" cy="45719"/>
          </a:xfrm>
          <a:prstGeom prst="rect">
            <a:avLst/>
          </a:prstGeom>
          <a:solidFill>
            <a:srgbClr val="1E43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p:cNvSpPr/>
          <p:nvPr userDrawn="1"/>
        </p:nvSpPr>
        <p:spPr>
          <a:xfrm>
            <a:off x="0" y="0"/>
            <a:ext cx="9144000" cy="1969842"/>
          </a:xfrm>
          <a:prstGeom prst="rect">
            <a:avLst/>
          </a:prstGeom>
          <a:gradFill>
            <a:gsLst>
              <a:gs pos="0">
                <a:srgbClr val="0064A8"/>
              </a:gs>
              <a:gs pos="100000">
                <a:srgbClr val="1E4386"/>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Title 1"/>
          <p:cNvSpPr>
            <a:spLocks noGrp="1"/>
          </p:cNvSpPr>
          <p:nvPr>
            <p:ph type="ctrTitle"/>
          </p:nvPr>
        </p:nvSpPr>
        <p:spPr>
          <a:xfrm>
            <a:off x="462639" y="396704"/>
            <a:ext cx="8221476" cy="1470025"/>
          </a:xfrm>
        </p:spPr>
        <p:txBody>
          <a:bodyPr/>
          <a:lstStyle>
            <a:lvl1pPr>
              <a:defRPr b="1">
                <a:solidFill>
                  <a:srgbClr val="FFFFF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Subtitle 2"/>
          <p:cNvSpPr>
            <a:spLocks noGrp="1"/>
          </p:cNvSpPr>
          <p:nvPr>
            <p:ph type="subTitle" idx="1"/>
          </p:nvPr>
        </p:nvSpPr>
        <p:spPr>
          <a:xfrm>
            <a:off x="462639" y="2045145"/>
            <a:ext cx="8221476" cy="4108963"/>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ustDataLst>
      <p:tags r:id="rId1"/>
    </p:custDataLst>
    <p:extLst>
      <p:ext uri="{BB962C8B-B14F-4D97-AF65-F5344CB8AC3E}">
        <p14:creationId xmlns:p14="http://schemas.microsoft.com/office/powerpoint/2010/main" val="2605304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ig visuals p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95251" y="740833"/>
            <a:ext cx="8944035" cy="5308746"/>
          </a:xfrm>
          <a:prstGeom prst="rect">
            <a:avLst/>
          </a:prstGeom>
        </p:spPr>
        <p:txBody>
          <a:bodyPr/>
          <a:lstStyle>
            <a:lvl1pPr>
              <a:defRPr>
                <a:solidFill>
                  <a:schemeClr val="bg1"/>
                </a:solidFill>
              </a:defRPr>
            </a:lvl1pPr>
          </a:lstStyle>
          <a:p>
            <a:r>
              <a:rPr lang="en-US" dirty="0"/>
              <a:t>Click icon to add picture</a:t>
            </a:r>
          </a:p>
        </p:txBody>
      </p:sp>
      <p:sp>
        <p:nvSpPr>
          <p:cNvPr id="8" name="Title 3"/>
          <p:cNvSpPr>
            <a:spLocks noGrp="1"/>
          </p:cNvSpPr>
          <p:nvPr>
            <p:ph type="title"/>
          </p:nvPr>
        </p:nvSpPr>
        <p:spPr>
          <a:xfrm>
            <a:off x="0" y="63501"/>
            <a:ext cx="9144000" cy="517104"/>
          </a:xfrm>
          <a:prstGeom prst="rect">
            <a:avLst/>
          </a:prstGeom>
        </p:spPr>
        <p:txBody>
          <a:bodyPr vert="horz"/>
          <a:lstStyle>
            <a:lvl1pPr>
              <a:defRPr sz="2800" b="1">
                <a:solidFill>
                  <a:schemeClr val="bg2"/>
                </a:solidFill>
              </a:defRPr>
            </a:lvl1pPr>
          </a:lstStyle>
          <a:p>
            <a:r>
              <a:rPr lang="en-US"/>
              <a:t>Click to edit Master title style</a:t>
            </a:r>
            <a:endParaRPr lang="en-US" dirty="0"/>
          </a:p>
        </p:txBody>
      </p:sp>
      <p:sp>
        <p:nvSpPr>
          <p:cNvPr id="9" name="Slide Number Placeholder 8"/>
          <p:cNvSpPr>
            <a:spLocks noGrp="1"/>
          </p:cNvSpPr>
          <p:nvPr>
            <p:ph type="sldNum" sz="quarter" idx="11"/>
          </p:nvPr>
        </p:nvSpPr>
        <p:spPr/>
        <p:txBody>
          <a:bodyPr/>
          <a:lstStyle>
            <a:lvl1pPr>
              <a:defRPr>
                <a:solidFill>
                  <a:schemeClr val="tx1"/>
                </a:solidFill>
              </a:defRPr>
            </a:lvl1pPr>
          </a:lstStyle>
          <a:p>
            <a:fld id="{DF6CD61D-383B-8C4C-A586-A9FA29BEA8BE}" type="slidenum">
              <a:rPr lang="en-US" smtClean="0"/>
              <a:pPr/>
              <a:t>‹#›</a:t>
            </a:fld>
            <a:endParaRPr lang="en-US" dirty="0"/>
          </a:p>
        </p:txBody>
      </p:sp>
      <p:sp>
        <p:nvSpPr>
          <p:cNvPr id="7" name="Rectangle 6"/>
          <p:cNvSpPr/>
          <p:nvPr/>
        </p:nvSpPr>
        <p:spPr>
          <a:xfrm flipV="1">
            <a:off x="0" y="570558"/>
            <a:ext cx="9144000" cy="45719"/>
          </a:xfrm>
          <a:prstGeom prst="rect">
            <a:avLst/>
          </a:prstGeom>
          <a:solidFill>
            <a:srgbClr val="DBD5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sz="1800" dirty="0">
              <a:solidFill>
                <a:prstClr val="white"/>
              </a:solidFill>
            </a:endParaRPr>
          </a:p>
        </p:txBody>
      </p:sp>
    </p:spTree>
    <p:custDataLst>
      <p:tags r:id="rId1"/>
    </p:custDataLst>
    <p:extLst>
      <p:ext uri="{BB962C8B-B14F-4D97-AF65-F5344CB8AC3E}">
        <p14:creationId xmlns:p14="http://schemas.microsoft.com/office/powerpoint/2010/main" val="2790627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theme" Target="../theme/theme2.xml"/><Relationship Id="rId3" Type="http://schemas.openxmlformats.org/officeDocument/2006/relationships/slideLayout" Target="../slideLayouts/slideLayout17.xml"/><Relationship Id="rId21" Type="http://schemas.openxmlformats.org/officeDocument/2006/relationships/image" Target="../media/image2.png"/><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tags" Target="../tags/tag11.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20188" y="6350153"/>
            <a:ext cx="9164189" cy="507849"/>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459620" y="272242"/>
            <a:ext cx="8227181" cy="85091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9620" y="1381512"/>
            <a:ext cx="8227181" cy="47446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Slide Number Placeholder 5"/>
          <p:cNvSpPr>
            <a:spLocks noGrp="1"/>
          </p:cNvSpPr>
          <p:nvPr>
            <p:ph type="sldNum" sz="quarter" idx="4"/>
          </p:nvPr>
        </p:nvSpPr>
        <p:spPr>
          <a:xfrm>
            <a:off x="4355868" y="6422970"/>
            <a:ext cx="412075" cy="362210"/>
          </a:xfrm>
          <a:prstGeom prst="rect">
            <a:avLst/>
          </a:prstGeom>
        </p:spPr>
        <p:txBody>
          <a:bodyPr vert="horz" lIns="0" tIns="0" rIns="0" bIns="0" rtlCol="0" anchor="ctr"/>
          <a:lstStyle>
            <a:lvl1pPr algn="ctr">
              <a:defRPr sz="1000">
                <a:solidFill>
                  <a:schemeClr val="tx1"/>
                </a:solidFill>
              </a:defRPr>
            </a:lvl1pPr>
          </a:lstStyle>
          <a:p>
            <a:fld id="{67AA6EFB-DE16-2749-9DB8-9B2BD9BF76D4}" type="slidenum">
              <a:rPr lang="en-US" smtClean="0"/>
              <a:pPr/>
              <a:t>‹#›</a:t>
            </a:fld>
            <a:endParaRPr lang="en-US" dirty="0"/>
          </a:p>
        </p:txBody>
      </p:sp>
      <p:pic>
        <p:nvPicPr>
          <p:cNvPr id="4" name="Picture 3" descr="UCI14_UCPath_W.png"/>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481943" y="6465553"/>
            <a:ext cx="2279067" cy="299660"/>
          </a:xfrm>
          <a:prstGeom prst="rect">
            <a:avLst/>
          </a:prstGeom>
        </p:spPr>
      </p:pic>
      <p:pic>
        <p:nvPicPr>
          <p:cNvPr id="7" name="Picture 6"/>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924165" y="6373276"/>
            <a:ext cx="1762636" cy="484725"/>
          </a:xfrm>
          <a:prstGeom prst="rect">
            <a:avLst/>
          </a:prstGeom>
        </p:spPr>
      </p:pic>
    </p:spTree>
    <p:custDataLst>
      <p:tags r:id="rId16"/>
    </p:custDataLst>
    <p:extLst>
      <p:ext uri="{BB962C8B-B14F-4D97-AF65-F5344CB8AC3E}">
        <p14:creationId xmlns:p14="http://schemas.microsoft.com/office/powerpoint/2010/main" val="16271007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l" defTabSz="457200" rtl="0" eaLnBrk="1" latinLnBrk="0" hangingPunct="1">
        <a:spcBef>
          <a:spcPct val="0"/>
        </a:spcBef>
        <a:buNone/>
        <a:defRPr sz="4400" kern="1200" baseline="0">
          <a:solidFill>
            <a:srgbClr val="00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Rectangle 15"/>
          <p:cNvSpPr/>
          <p:nvPr userDrawn="1"/>
        </p:nvSpPr>
        <p:spPr>
          <a:xfrm>
            <a:off x="-20188" y="6350153"/>
            <a:ext cx="9164189" cy="507849"/>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2" name="Title Placeholder 1"/>
          <p:cNvSpPr>
            <a:spLocks noGrp="1"/>
          </p:cNvSpPr>
          <p:nvPr>
            <p:ph type="title"/>
          </p:nvPr>
        </p:nvSpPr>
        <p:spPr>
          <a:xfrm>
            <a:off x="459620" y="272242"/>
            <a:ext cx="8227181" cy="85091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9620" y="1381512"/>
            <a:ext cx="8227181" cy="47446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Slide Number Placeholder 5"/>
          <p:cNvSpPr>
            <a:spLocks noGrp="1"/>
          </p:cNvSpPr>
          <p:nvPr>
            <p:ph type="sldNum" sz="quarter" idx="4"/>
          </p:nvPr>
        </p:nvSpPr>
        <p:spPr>
          <a:xfrm>
            <a:off x="4355868" y="6422970"/>
            <a:ext cx="412075" cy="362210"/>
          </a:xfrm>
          <a:prstGeom prst="rect">
            <a:avLst/>
          </a:prstGeom>
        </p:spPr>
        <p:txBody>
          <a:bodyPr vert="horz" lIns="0" tIns="0" rIns="0" bIns="0" rtlCol="0" anchor="ctr"/>
          <a:lstStyle>
            <a:lvl1pPr algn="ctr">
              <a:defRPr sz="1000">
                <a:solidFill>
                  <a:schemeClr val="tx1"/>
                </a:solidFill>
              </a:defRPr>
            </a:lvl1pPr>
          </a:lstStyle>
          <a:p>
            <a:pPr defTabSz="457200"/>
            <a:fld id="{67AA6EFB-DE16-2749-9DB8-9B2BD9BF76D4}" type="slidenum">
              <a:rPr lang="en-US" smtClean="0">
                <a:solidFill>
                  <a:prstClr val="black"/>
                </a:solidFill>
              </a:rPr>
              <a:pPr defTabSz="457200"/>
              <a:t>‹#›</a:t>
            </a:fld>
            <a:endParaRPr lang="en-US" dirty="0">
              <a:solidFill>
                <a:prstClr val="black"/>
              </a:solidFill>
            </a:endParaRPr>
          </a:p>
        </p:txBody>
      </p:sp>
      <p:pic>
        <p:nvPicPr>
          <p:cNvPr id="4" name="Picture 3" descr="UCI14_UCPath_W.png"/>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481943" y="6465553"/>
            <a:ext cx="2279067" cy="299660"/>
          </a:xfrm>
          <a:prstGeom prst="rect">
            <a:avLst/>
          </a:prstGeom>
        </p:spPr>
      </p:pic>
      <p:pic>
        <p:nvPicPr>
          <p:cNvPr id="7" name="Picture 6"/>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6924165" y="6373276"/>
            <a:ext cx="1762636" cy="484725"/>
          </a:xfrm>
          <a:prstGeom prst="rect">
            <a:avLst/>
          </a:prstGeom>
        </p:spPr>
      </p:pic>
    </p:spTree>
    <p:custDataLst>
      <p:tags r:id="rId19"/>
    </p:custDataLst>
    <p:extLst>
      <p:ext uri="{BB962C8B-B14F-4D97-AF65-F5344CB8AC3E}">
        <p14:creationId xmlns:p14="http://schemas.microsoft.com/office/powerpoint/2010/main" val="2348037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Lst>
  <p:hf hdr="0" ftr="0" dt="0"/>
  <p:txStyles>
    <p:titleStyle>
      <a:lvl1pPr algn="l" defTabSz="457200" rtl="0" eaLnBrk="1" latinLnBrk="0" hangingPunct="1">
        <a:spcBef>
          <a:spcPct val="0"/>
        </a:spcBef>
        <a:buNone/>
        <a:defRPr sz="4400" kern="1200" baseline="0">
          <a:solidFill>
            <a:srgbClr val="00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hyperlink" Target="ucpath.uci.edu" TargetMode="External"/><Relationship Id="rId2" Type="http://schemas.openxmlformats.org/officeDocument/2006/relationships/hyperlink" Target="mailto:ucpath@uci.edu" TargetMode="Externa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oit.uci.edu/" TargetMode="External"/><Relationship Id="rId7" Type="http://schemas.openxmlformats.org/officeDocument/2006/relationships/image" Target="../media/image7.PNG"/><Relationship Id="rId2" Type="http://schemas.openxmlformats.org/officeDocument/2006/relationships/hyperlink" Target="https://atyourserviceonline.ucop.edu/ayso/" TargetMode="Externa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hyperlink" Target="https://www.oit.uci.edu/mf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UCPath Employee Roadshows</a:t>
            </a:r>
          </a:p>
        </p:txBody>
      </p:sp>
      <p:sp>
        <p:nvSpPr>
          <p:cNvPr id="4" name="Subtitle 3"/>
          <p:cNvSpPr>
            <a:spLocks noGrp="1"/>
          </p:cNvSpPr>
          <p:nvPr>
            <p:ph type="subTitle" idx="1"/>
          </p:nvPr>
        </p:nvSpPr>
        <p:spPr/>
        <p:txBody>
          <a:bodyPr/>
          <a:lstStyle/>
          <a:p>
            <a:r>
              <a:rPr lang="en-US" dirty="0"/>
              <a:t>October and November 2019</a:t>
            </a:r>
          </a:p>
        </p:txBody>
      </p:sp>
    </p:spTree>
    <p:extLst>
      <p:ext uri="{BB962C8B-B14F-4D97-AF65-F5344CB8AC3E}">
        <p14:creationId xmlns:p14="http://schemas.microsoft.com/office/powerpoint/2010/main" val="3069732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804672" y="950976"/>
            <a:ext cx="7095744" cy="1291397"/>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rmAutofit fontScale="90000"/>
          </a:bodyPr>
          <a:lstStyle/>
          <a:p>
            <a:r>
              <a:rPr lang="en-US" dirty="0"/>
              <a:t>Security Questions </a:t>
            </a:r>
          </a:p>
        </p:txBody>
      </p:sp>
      <p:sp>
        <p:nvSpPr>
          <p:cNvPr id="4" name="Slide Number Placeholder 3"/>
          <p:cNvSpPr>
            <a:spLocks noGrp="1"/>
          </p:cNvSpPr>
          <p:nvPr>
            <p:ph type="sldNum" sz="quarter" idx="4"/>
          </p:nvPr>
        </p:nvSpPr>
        <p:spPr/>
        <p:txBody>
          <a:bodyPr/>
          <a:lstStyle/>
          <a:p>
            <a:fld id="{67AA6EFB-DE16-2749-9DB8-9B2BD9BF76D4}" type="slidenum">
              <a:rPr lang="en-US" smtClean="0"/>
              <a:pPr/>
              <a:t>10</a:t>
            </a:fld>
            <a:endParaRPr lang="en-US" dirty="0"/>
          </a:p>
        </p:txBody>
      </p:sp>
      <p:sp>
        <p:nvSpPr>
          <p:cNvPr id="6" name="Rectangle 5"/>
          <p:cNvSpPr/>
          <p:nvPr/>
        </p:nvSpPr>
        <p:spPr>
          <a:xfrm>
            <a:off x="927566" y="1042044"/>
            <a:ext cx="7046002" cy="1200329"/>
          </a:xfrm>
          <a:prstGeom prst="rect">
            <a:avLst/>
          </a:prstGeom>
        </p:spPr>
        <p:txBody>
          <a:bodyPr wrap="square">
            <a:spAutoFit/>
          </a:bodyPr>
          <a:lstStyle/>
          <a:p>
            <a:r>
              <a:rPr lang="en-US" sz="2400" b="0" i="0" dirty="0">
                <a:effectLst/>
                <a:latin typeface="Arial" panose="020B0604020202020204" pitchFamily="34" charset="0"/>
              </a:rPr>
              <a:t>• Use each question once.  Choose 5 to answer.</a:t>
            </a:r>
            <a:br>
              <a:rPr lang="en-US" sz="2400" dirty="0"/>
            </a:br>
            <a:r>
              <a:rPr lang="en-US" sz="2400" b="0" i="0" dirty="0">
                <a:effectLst/>
                <a:latin typeface="Arial" panose="020B0604020202020204" pitchFamily="34" charset="0"/>
              </a:rPr>
              <a:t>• Choose questions only you know the answer.</a:t>
            </a:r>
            <a:br>
              <a:rPr lang="en-US" sz="2400" dirty="0"/>
            </a:br>
            <a:r>
              <a:rPr lang="en-US" sz="2400" b="0" i="0" dirty="0">
                <a:effectLst/>
                <a:latin typeface="Arial" panose="020B0604020202020204" pitchFamily="34" charset="0"/>
              </a:rPr>
              <a:t>• Answers must be a minimum of four characters.</a:t>
            </a:r>
            <a:endParaRPr lang="en-US" sz="2400" dirty="0"/>
          </a:p>
        </p:txBody>
      </p:sp>
      <p:cxnSp>
        <p:nvCxnSpPr>
          <p:cNvPr id="9" name="Straight Connector 8"/>
          <p:cNvCxnSpPr/>
          <p:nvPr/>
        </p:nvCxnSpPr>
        <p:spPr>
          <a:xfrm>
            <a:off x="1834651" y="2619814"/>
            <a:ext cx="0" cy="3539066"/>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834652" y="6158880"/>
            <a:ext cx="5751210"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885857" y="2584495"/>
            <a:ext cx="8098797" cy="3554819"/>
          </a:xfrm>
          <a:prstGeom prst="rect">
            <a:avLst/>
          </a:prstGeom>
          <a:noFill/>
        </p:spPr>
        <p:txBody>
          <a:bodyPr wrap="square" rtlCol="0">
            <a:spAutoFit/>
          </a:bodyPr>
          <a:lstStyle/>
          <a:p>
            <a:pPr>
              <a:spcBef>
                <a:spcPts val="600"/>
              </a:spcBef>
            </a:pPr>
            <a:r>
              <a:rPr lang="en-US" dirty="0">
                <a:solidFill>
                  <a:schemeClr val="tx1">
                    <a:lumMod val="65000"/>
                    <a:lumOff val="35000"/>
                  </a:schemeClr>
                </a:solidFill>
                <a:latin typeface="Arial" panose="020B0604020202020204" pitchFamily="34" charset="0"/>
                <a:cs typeface="Arial" panose="020B0604020202020204" pitchFamily="34" charset="0"/>
              </a:rPr>
              <a:t>What city would you most like to live in?</a:t>
            </a:r>
          </a:p>
          <a:p>
            <a:pPr>
              <a:spcBef>
                <a:spcPts val="600"/>
              </a:spcBef>
            </a:pPr>
            <a:r>
              <a:rPr lang="en-US" dirty="0">
                <a:solidFill>
                  <a:schemeClr val="tx1">
                    <a:lumMod val="65000"/>
                    <a:lumOff val="35000"/>
                  </a:schemeClr>
                </a:solidFill>
                <a:latin typeface="Arial" panose="020B0604020202020204" pitchFamily="34" charset="0"/>
                <a:cs typeface="Arial" panose="020B0604020202020204" pitchFamily="34" charset="0"/>
              </a:rPr>
              <a:t>What is your dream car?</a:t>
            </a:r>
          </a:p>
          <a:p>
            <a:pPr>
              <a:spcBef>
                <a:spcPts val="600"/>
              </a:spcBef>
            </a:pPr>
            <a:r>
              <a:rPr lang="en-US" dirty="0">
                <a:solidFill>
                  <a:schemeClr val="tx1">
                    <a:lumMod val="65000"/>
                    <a:lumOff val="35000"/>
                  </a:schemeClr>
                </a:solidFill>
                <a:latin typeface="Arial" panose="020B0604020202020204" pitchFamily="34" charset="0"/>
                <a:cs typeface="Arial" panose="020B0604020202020204" pitchFamily="34" charset="0"/>
              </a:rPr>
              <a:t>What is your favorite book?</a:t>
            </a:r>
          </a:p>
          <a:p>
            <a:pPr>
              <a:spcBef>
                <a:spcPts val="600"/>
              </a:spcBef>
            </a:pPr>
            <a:r>
              <a:rPr lang="en-US" dirty="0">
                <a:solidFill>
                  <a:schemeClr val="tx1">
                    <a:lumMod val="65000"/>
                    <a:lumOff val="35000"/>
                  </a:schemeClr>
                </a:solidFill>
                <a:latin typeface="Arial" panose="020B0604020202020204" pitchFamily="34" charset="0"/>
                <a:cs typeface="Arial" panose="020B0604020202020204" pitchFamily="34" charset="0"/>
              </a:rPr>
              <a:t>What is your favorite drink?</a:t>
            </a:r>
          </a:p>
          <a:p>
            <a:pPr>
              <a:spcBef>
                <a:spcPts val="600"/>
              </a:spcBef>
            </a:pPr>
            <a:r>
              <a:rPr lang="en-US" dirty="0">
                <a:solidFill>
                  <a:schemeClr val="tx1">
                    <a:lumMod val="65000"/>
                    <a:lumOff val="35000"/>
                  </a:schemeClr>
                </a:solidFill>
                <a:latin typeface="Arial" panose="020B0604020202020204" pitchFamily="34" charset="0"/>
                <a:cs typeface="Arial" panose="020B0604020202020204" pitchFamily="34" charset="0"/>
              </a:rPr>
              <a:t>What is your favorite food?</a:t>
            </a:r>
          </a:p>
          <a:p>
            <a:pPr>
              <a:spcBef>
                <a:spcPts val="600"/>
              </a:spcBef>
            </a:pPr>
            <a:r>
              <a:rPr lang="en-US" dirty="0">
                <a:solidFill>
                  <a:schemeClr val="tx1">
                    <a:lumMod val="65000"/>
                    <a:lumOff val="35000"/>
                  </a:schemeClr>
                </a:solidFill>
                <a:latin typeface="Arial" panose="020B0604020202020204" pitchFamily="34" charset="0"/>
                <a:cs typeface="Arial" panose="020B0604020202020204" pitchFamily="34" charset="0"/>
              </a:rPr>
              <a:t>What is your favorite hobby or pastime?</a:t>
            </a:r>
          </a:p>
          <a:p>
            <a:pPr>
              <a:spcBef>
                <a:spcPts val="600"/>
              </a:spcBef>
            </a:pPr>
            <a:r>
              <a:rPr lang="en-US" dirty="0">
                <a:solidFill>
                  <a:schemeClr val="tx1">
                    <a:lumMod val="65000"/>
                    <a:lumOff val="35000"/>
                  </a:schemeClr>
                </a:solidFill>
                <a:latin typeface="Arial" panose="020B0604020202020204" pitchFamily="34" charset="0"/>
                <a:cs typeface="Arial" panose="020B0604020202020204" pitchFamily="34" charset="0"/>
              </a:rPr>
              <a:t>What is your favorite movie?</a:t>
            </a:r>
          </a:p>
          <a:p>
            <a:pPr>
              <a:spcBef>
                <a:spcPts val="600"/>
              </a:spcBef>
            </a:pPr>
            <a:r>
              <a:rPr lang="en-US" dirty="0">
                <a:solidFill>
                  <a:schemeClr val="tx1">
                    <a:lumMod val="65000"/>
                    <a:lumOff val="35000"/>
                  </a:schemeClr>
                </a:solidFill>
                <a:latin typeface="Arial" panose="020B0604020202020204" pitchFamily="34" charset="0"/>
                <a:cs typeface="Arial" panose="020B0604020202020204" pitchFamily="34" charset="0"/>
              </a:rPr>
              <a:t>What was the name of your favorite childhood pet?</a:t>
            </a:r>
          </a:p>
          <a:p>
            <a:pPr>
              <a:spcBef>
                <a:spcPts val="600"/>
              </a:spcBef>
            </a:pPr>
            <a:r>
              <a:rPr lang="en-US" dirty="0">
                <a:solidFill>
                  <a:schemeClr val="tx1">
                    <a:lumMod val="65000"/>
                    <a:lumOff val="35000"/>
                  </a:schemeClr>
                </a:solidFill>
                <a:latin typeface="Arial" panose="020B0604020202020204" pitchFamily="34" charset="0"/>
                <a:cs typeface="Arial" panose="020B0604020202020204" pitchFamily="34" charset="0"/>
              </a:rPr>
              <a:t>Who is your childhood best friend?</a:t>
            </a:r>
          </a:p>
          <a:p>
            <a:pPr>
              <a:spcBef>
                <a:spcPts val="600"/>
              </a:spcBef>
            </a:pPr>
            <a:r>
              <a:rPr lang="en-US" dirty="0">
                <a:solidFill>
                  <a:schemeClr val="tx1">
                    <a:lumMod val="65000"/>
                    <a:lumOff val="35000"/>
                  </a:schemeClr>
                </a:solidFill>
                <a:latin typeface="Arial" panose="020B0604020202020204" pitchFamily="34" charset="0"/>
                <a:cs typeface="Arial" panose="020B0604020202020204" pitchFamily="34" charset="0"/>
              </a:rPr>
              <a:t>Who is your favorite musician?</a:t>
            </a:r>
          </a:p>
        </p:txBody>
      </p:sp>
    </p:spTree>
    <p:extLst>
      <p:ext uri="{BB962C8B-B14F-4D97-AF65-F5344CB8AC3E}">
        <p14:creationId xmlns:p14="http://schemas.microsoft.com/office/powerpoint/2010/main" val="3518855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End of Security Question Setup</a:t>
            </a:r>
          </a:p>
        </p:txBody>
      </p:sp>
      <p:sp>
        <p:nvSpPr>
          <p:cNvPr id="4" name="Slide Number Placeholder 3"/>
          <p:cNvSpPr>
            <a:spLocks noGrp="1"/>
          </p:cNvSpPr>
          <p:nvPr>
            <p:ph type="sldNum" sz="quarter" idx="4"/>
          </p:nvPr>
        </p:nvSpPr>
        <p:spPr/>
        <p:txBody>
          <a:bodyPr/>
          <a:lstStyle/>
          <a:p>
            <a:fld id="{67AA6EFB-DE16-2749-9DB8-9B2BD9BF76D4}" type="slidenum">
              <a:rPr lang="en-US" smtClean="0"/>
              <a:pPr/>
              <a:t>11</a:t>
            </a:fld>
            <a:endParaRPr lang="en-US"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636" t="-853" r="636" b="16267"/>
          <a:stretch/>
        </p:blipFill>
        <p:spPr>
          <a:xfrm>
            <a:off x="1291397" y="819302"/>
            <a:ext cx="6577483" cy="5530291"/>
          </a:xfrm>
          <a:prstGeom prst="rect">
            <a:avLst/>
          </a:prstGeom>
        </p:spPr>
      </p:pic>
      <p:pic>
        <p:nvPicPr>
          <p:cNvPr id="5" name="Content Placeholder 4"/>
          <p:cNvPicPr>
            <a:picLocks noGrp="1" noChangeAspect="1"/>
          </p:cNvPicPr>
          <p:nvPr>
            <p:ph idx="1"/>
          </p:nvPr>
        </p:nvPicPr>
        <p:blipFill rotWithShape="1">
          <a:blip r:embed="rId3"/>
          <a:srcRect l="3251" t="6837" r="35715" b="4261"/>
          <a:stretch/>
        </p:blipFill>
        <p:spPr>
          <a:xfrm>
            <a:off x="1726507" y="1222540"/>
            <a:ext cx="5793519" cy="3442009"/>
          </a:xfrm>
          <a:prstGeom prst="rect">
            <a:avLst/>
          </a:prstGeom>
        </p:spPr>
      </p:pic>
    </p:spTree>
    <p:extLst>
      <p:ext uri="{BB962C8B-B14F-4D97-AF65-F5344CB8AC3E}">
        <p14:creationId xmlns:p14="http://schemas.microsoft.com/office/powerpoint/2010/main" val="1981920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749" y="76759"/>
            <a:ext cx="9813192" cy="623163"/>
          </a:xfrm>
        </p:spPr>
        <p:txBody>
          <a:bodyPr>
            <a:normAutofit fontScale="90000"/>
          </a:bodyPr>
          <a:lstStyle/>
          <a:p>
            <a:r>
              <a:rPr lang="en-US" dirty="0"/>
              <a:t>Demographic Questions </a:t>
            </a:r>
          </a:p>
        </p:txBody>
      </p:sp>
      <p:sp>
        <p:nvSpPr>
          <p:cNvPr id="4" name="Slide Number Placeholder 3"/>
          <p:cNvSpPr>
            <a:spLocks noGrp="1"/>
          </p:cNvSpPr>
          <p:nvPr>
            <p:ph type="sldNum" sz="quarter" idx="4"/>
          </p:nvPr>
        </p:nvSpPr>
        <p:spPr/>
        <p:txBody>
          <a:bodyPr/>
          <a:lstStyle/>
          <a:p>
            <a:fld id="{67AA6EFB-DE16-2749-9DB8-9B2BD9BF76D4}" type="slidenum">
              <a:rPr lang="en-US" smtClean="0"/>
              <a:pPr/>
              <a:t>12</a:t>
            </a:fld>
            <a:endParaRPr lang="en-US" dirty="0"/>
          </a:p>
        </p:txBody>
      </p:sp>
      <p:pic>
        <p:nvPicPr>
          <p:cNvPr id="2" name="Picture 1"/>
          <p:cNvPicPr>
            <a:picLocks noChangeAspect="1"/>
          </p:cNvPicPr>
          <p:nvPr/>
        </p:nvPicPr>
        <p:blipFill>
          <a:blip r:embed="rId2"/>
          <a:stretch>
            <a:fillRect/>
          </a:stretch>
        </p:blipFill>
        <p:spPr>
          <a:xfrm>
            <a:off x="117043" y="820387"/>
            <a:ext cx="8836762" cy="5513589"/>
          </a:xfrm>
          <a:prstGeom prst="rect">
            <a:avLst/>
          </a:prstGeom>
        </p:spPr>
      </p:pic>
      <p:sp>
        <p:nvSpPr>
          <p:cNvPr id="5" name="Rectangle 4"/>
          <p:cNvSpPr/>
          <p:nvPr/>
        </p:nvSpPr>
        <p:spPr>
          <a:xfrm>
            <a:off x="225778" y="1332089"/>
            <a:ext cx="1343378" cy="21448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5084776" y="2972017"/>
            <a:ext cx="3194756" cy="923330"/>
          </a:xfrm>
          <a:prstGeom prst="rect">
            <a:avLst/>
          </a:prstGeom>
          <a:noFill/>
          <a:ln w="12700">
            <a:solidFill>
              <a:schemeClr val="tx1"/>
            </a:solidFill>
          </a:ln>
        </p:spPr>
        <p:txBody>
          <a:bodyPr wrap="square" rtlCol="0">
            <a:spAutoFit/>
          </a:bodyPr>
          <a:lstStyle/>
          <a:p>
            <a:r>
              <a:rPr lang="en-US" dirty="0"/>
              <a:t>Additional questions include: </a:t>
            </a:r>
          </a:p>
          <a:p>
            <a:r>
              <a:rPr lang="en-US" dirty="0"/>
              <a:t>Veteran Status</a:t>
            </a:r>
          </a:p>
          <a:p>
            <a:r>
              <a:rPr lang="en-US" dirty="0"/>
              <a:t>Disability </a:t>
            </a:r>
          </a:p>
        </p:txBody>
      </p:sp>
    </p:spTree>
    <p:extLst>
      <p:ext uri="{BB962C8B-B14F-4D97-AF65-F5344CB8AC3E}">
        <p14:creationId xmlns:p14="http://schemas.microsoft.com/office/powerpoint/2010/main" val="592468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idx="1"/>
          </p:nvPr>
        </p:nvSpPr>
        <p:spPr>
          <a:xfrm>
            <a:off x="127597" y="857025"/>
            <a:ext cx="8705088" cy="5327904"/>
          </a:xfrm>
        </p:spPr>
        <p:txBody>
          <a:bodyPr>
            <a:normAutofit/>
          </a:bodyPr>
          <a:lstStyle/>
          <a:p>
            <a:pPr marL="0" indent="0" algn="ctr">
              <a:buNone/>
            </a:pPr>
            <a:r>
              <a:rPr lang="en-US" sz="2400" dirty="0"/>
              <a:t>UCPath Online Dashboard </a:t>
            </a:r>
          </a:p>
          <a:p>
            <a:pPr marL="0" indent="0" algn="ctr">
              <a:buNone/>
            </a:pPr>
            <a:r>
              <a:rPr lang="en-US" sz="2400" dirty="0"/>
              <a:t>View Paycheck, Vacation and Sick Leave Balances</a:t>
            </a:r>
          </a:p>
          <a:p>
            <a:pPr marL="0" indent="0" algn="ctr">
              <a:buNone/>
            </a:pPr>
            <a:r>
              <a:rPr lang="en-US" sz="2400" dirty="0"/>
              <a:t>Update personal information, such as home and mailing address, direct deposit and benefits enrollment. </a:t>
            </a:r>
          </a:p>
        </p:txBody>
      </p:sp>
      <p:sp>
        <p:nvSpPr>
          <p:cNvPr id="3" name="Title 2"/>
          <p:cNvSpPr>
            <a:spLocks noGrp="1"/>
          </p:cNvSpPr>
          <p:nvPr>
            <p:ph type="title"/>
          </p:nvPr>
        </p:nvSpPr>
        <p:spPr>
          <a:xfrm>
            <a:off x="14748" y="102383"/>
            <a:ext cx="9007332" cy="623163"/>
          </a:xfrm>
        </p:spPr>
        <p:txBody>
          <a:bodyPr>
            <a:noAutofit/>
          </a:bodyPr>
          <a:lstStyle/>
          <a:p>
            <a:r>
              <a:rPr lang="en-US" sz="2800" dirty="0">
                <a:solidFill>
                  <a:schemeClr val="accent5">
                    <a:lumMod val="75000"/>
                  </a:schemeClr>
                </a:solidFill>
                <a:latin typeface="Arial" panose="020B0604020202020204" pitchFamily="34" charset="0"/>
                <a:cs typeface="Arial" panose="020B0604020202020204" pitchFamily="34" charset="0"/>
              </a:rPr>
              <a:t>UCPath Online: Employee Self Service Portal (ESS)</a:t>
            </a:r>
          </a:p>
        </p:txBody>
      </p:sp>
      <p:sp>
        <p:nvSpPr>
          <p:cNvPr id="4" name="Slide Number Placeholder 3"/>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27D3C37-BFEB-BA4B-B781-4564C6A0B2B2}" type="slidenum">
              <a:rPr kumimoji="0" lang="en-US" sz="10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p:cNvPicPr>
            <a:picLocks noChangeAspect="1"/>
          </p:cNvPicPr>
          <p:nvPr/>
        </p:nvPicPr>
        <p:blipFill>
          <a:blip r:embed="rId2"/>
          <a:stretch>
            <a:fillRect/>
          </a:stretch>
        </p:blipFill>
        <p:spPr>
          <a:xfrm>
            <a:off x="14748" y="3037775"/>
            <a:ext cx="9144000" cy="2376562"/>
          </a:xfrm>
          <a:prstGeom prst="rect">
            <a:avLst/>
          </a:prstGeom>
        </p:spPr>
      </p:pic>
    </p:spTree>
    <p:extLst>
      <p:ext uri="{BB962C8B-B14F-4D97-AF65-F5344CB8AC3E}">
        <p14:creationId xmlns:p14="http://schemas.microsoft.com/office/powerpoint/2010/main" val="3628626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49" y="1656201"/>
            <a:ext cx="9144000" cy="4109590"/>
          </a:xfrm>
          <a:prstGeom prst="rect">
            <a:avLst/>
          </a:prstGeom>
        </p:spPr>
      </p:pic>
      <p:sp>
        <p:nvSpPr>
          <p:cNvPr id="3" name="Title 2"/>
          <p:cNvSpPr>
            <a:spLocks noGrp="1"/>
          </p:cNvSpPr>
          <p:nvPr>
            <p:ph type="title"/>
          </p:nvPr>
        </p:nvSpPr>
        <p:spPr/>
        <p:txBody>
          <a:bodyPr>
            <a:normAutofit fontScale="90000"/>
          </a:bodyPr>
          <a:lstStyle/>
          <a:p>
            <a:r>
              <a:rPr lang="en-US" dirty="0"/>
              <a:t>Actions Available in UCPath Online</a:t>
            </a:r>
          </a:p>
        </p:txBody>
      </p:sp>
      <p:sp>
        <p:nvSpPr>
          <p:cNvPr id="4" name="Slide Number Placeholder 3"/>
          <p:cNvSpPr>
            <a:spLocks noGrp="1"/>
          </p:cNvSpPr>
          <p:nvPr>
            <p:ph type="sldNum" sz="quarter" idx="4"/>
          </p:nvPr>
        </p:nvSpPr>
        <p:spPr/>
        <p:txBody>
          <a:bodyPr/>
          <a:lstStyle/>
          <a:p>
            <a:fld id="{67AA6EFB-DE16-2749-9DB8-9B2BD9BF76D4}" type="slidenum">
              <a:rPr lang="en-US" smtClean="0">
                <a:solidFill>
                  <a:prstClr val="black"/>
                </a:solidFill>
              </a:rPr>
              <a:pPr/>
              <a:t>14</a:t>
            </a:fld>
            <a:endParaRPr lang="en-US" dirty="0">
              <a:solidFill>
                <a:prstClr val="black"/>
              </a:solidFill>
            </a:endParaRPr>
          </a:p>
        </p:txBody>
      </p:sp>
      <p:cxnSp>
        <p:nvCxnSpPr>
          <p:cNvPr id="7" name="Straight Arrow Connector 6"/>
          <p:cNvCxnSpPr/>
          <p:nvPr/>
        </p:nvCxnSpPr>
        <p:spPr>
          <a:xfrm flipH="1">
            <a:off x="1214324" y="2830983"/>
            <a:ext cx="1126540" cy="55130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Elbow Connector 8"/>
          <p:cNvCxnSpPr/>
          <p:nvPr/>
        </p:nvCxnSpPr>
        <p:spPr>
          <a:xfrm rot="10800000" flipV="1">
            <a:off x="4033825" y="3240633"/>
            <a:ext cx="1277011" cy="236755"/>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6971214" y="3007883"/>
            <a:ext cx="1169470" cy="37440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755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131715" y="1111048"/>
            <a:ext cx="8696851" cy="4779377"/>
            <a:chOff x="131715" y="1111048"/>
            <a:chExt cx="8696851" cy="4779377"/>
          </a:xfrm>
        </p:grpSpPr>
        <p:sp>
          <p:nvSpPr>
            <p:cNvPr id="25" name="Freeform 24"/>
            <p:cNvSpPr/>
            <p:nvPr/>
          </p:nvSpPr>
          <p:spPr>
            <a:xfrm>
              <a:off x="5486924" y="3715314"/>
              <a:ext cx="2671537" cy="537930"/>
            </a:xfrm>
            <a:custGeom>
              <a:avLst/>
              <a:gdLst/>
              <a:ahLst/>
              <a:cxnLst/>
              <a:rect l="0" t="0" r="0" b="0"/>
              <a:pathLst>
                <a:path>
                  <a:moveTo>
                    <a:pt x="0" y="0"/>
                  </a:moveTo>
                  <a:lnTo>
                    <a:pt x="0" y="366584"/>
                  </a:lnTo>
                  <a:lnTo>
                    <a:pt x="2671537" y="366584"/>
                  </a:lnTo>
                  <a:lnTo>
                    <a:pt x="2671537" y="537930"/>
                  </a:lnTo>
                </a:path>
              </a:pathLst>
            </a:custGeom>
            <a:noFill/>
            <a:ln w="47625">
              <a:solidFill>
                <a:srgbClr val="0563C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6" name="Freeform 25"/>
            <p:cNvSpPr/>
            <p:nvPr/>
          </p:nvSpPr>
          <p:spPr>
            <a:xfrm>
              <a:off x="4643549" y="3715314"/>
              <a:ext cx="182076" cy="537930"/>
            </a:xfrm>
            <a:custGeom>
              <a:avLst/>
              <a:gdLst/>
              <a:ahLst/>
              <a:cxnLst/>
              <a:rect l="0" t="0" r="0" b="0"/>
              <a:pathLst>
                <a:path>
                  <a:moveTo>
                    <a:pt x="182076" y="0"/>
                  </a:moveTo>
                  <a:lnTo>
                    <a:pt x="182076" y="366584"/>
                  </a:lnTo>
                  <a:lnTo>
                    <a:pt x="0" y="366584"/>
                  </a:lnTo>
                  <a:lnTo>
                    <a:pt x="0" y="537930"/>
                  </a:lnTo>
                </a:path>
              </a:pathLst>
            </a:custGeom>
            <a:noFill/>
            <a:ln w="47625">
              <a:solidFill>
                <a:srgbClr val="0563C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7" name="Freeform 26"/>
            <p:cNvSpPr/>
            <p:nvPr/>
          </p:nvSpPr>
          <p:spPr>
            <a:xfrm>
              <a:off x="1963842" y="3715314"/>
              <a:ext cx="2853614" cy="537930"/>
            </a:xfrm>
            <a:custGeom>
              <a:avLst/>
              <a:gdLst/>
              <a:ahLst/>
              <a:cxnLst/>
              <a:rect l="0" t="0" r="0" b="0"/>
              <a:pathLst>
                <a:path>
                  <a:moveTo>
                    <a:pt x="2853614" y="0"/>
                  </a:moveTo>
                  <a:lnTo>
                    <a:pt x="2853614" y="366584"/>
                  </a:lnTo>
                  <a:lnTo>
                    <a:pt x="0" y="366584"/>
                  </a:lnTo>
                  <a:lnTo>
                    <a:pt x="0" y="537930"/>
                  </a:lnTo>
                </a:path>
              </a:pathLst>
            </a:custGeom>
            <a:noFill/>
            <a:ln w="47625">
              <a:solidFill>
                <a:srgbClr val="0563C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8" name="Freeform 27"/>
            <p:cNvSpPr/>
            <p:nvPr/>
          </p:nvSpPr>
          <p:spPr>
            <a:xfrm>
              <a:off x="3054566" y="2002875"/>
              <a:ext cx="1379170" cy="537930"/>
            </a:xfrm>
            <a:custGeom>
              <a:avLst/>
              <a:gdLst/>
              <a:ahLst/>
              <a:cxnLst/>
              <a:rect l="0" t="0" r="0" b="0"/>
              <a:pathLst>
                <a:path>
                  <a:moveTo>
                    <a:pt x="0" y="0"/>
                  </a:moveTo>
                  <a:lnTo>
                    <a:pt x="0" y="366584"/>
                  </a:lnTo>
                  <a:lnTo>
                    <a:pt x="1379170" y="366584"/>
                  </a:lnTo>
                  <a:lnTo>
                    <a:pt x="1379170" y="537930"/>
                  </a:lnTo>
                </a:path>
              </a:pathLst>
            </a:custGeom>
            <a:noFill/>
            <a:ln w="47625">
              <a:solidFill>
                <a:srgbClr val="0563C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9" name="Freeform 28"/>
            <p:cNvSpPr/>
            <p:nvPr/>
          </p:nvSpPr>
          <p:spPr>
            <a:xfrm>
              <a:off x="1545386" y="2002875"/>
              <a:ext cx="1509179" cy="537930"/>
            </a:xfrm>
            <a:custGeom>
              <a:avLst/>
              <a:gdLst/>
              <a:ahLst/>
              <a:cxnLst/>
              <a:rect l="0" t="0" r="0" b="0"/>
              <a:pathLst>
                <a:path>
                  <a:moveTo>
                    <a:pt x="1509179" y="0"/>
                  </a:moveTo>
                  <a:lnTo>
                    <a:pt x="1509179" y="366584"/>
                  </a:lnTo>
                  <a:lnTo>
                    <a:pt x="0" y="366584"/>
                  </a:lnTo>
                  <a:lnTo>
                    <a:pt x="0" y="537930"/>
                  </a:lnTo>
                </a:path>
              </a:pathLst>
            </a:custGeom>
            <a:noFill/>
            <a:ln w="47625">
              <a:solidFill>
                <a:srgbClr val="0563C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0" name="Rounded Rectangle 29"/>
            <p:cNvSpPr/>
            <p:nvPr/>
          </p:nvSpPr>
          <p:spPr>
            <a:xfrm>
              <a:off x="131715" y="1111048"/>
              <a:ext cx="5845701" cy="89182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Freeform 30"/>
            <p:cNvSpPr/>
            <p:nvPr/>
          </p:nvSpPr>
          <p:spPr>
            <a:xfrm>
              <a:off x="337228" y="1306285"/>
              <a:ext cx="5845701" cy="891827"/>
            </a:xfrm>
            <a:custGeom>
              <a:avLst/>
              <a:gdLst>
                <a:gd name="connsiteX0" fmla="*/ 0 w 5845701"/>
                <a:gd name="connsiteY0" fmla="*/ 89183 h 891827"/>
                <a:gd name="connsiteX1" fmla="*/ 89183 w 5845701"/>
                <a:gd name="connsiteY1" fmla="*/ 0 h 891827"/>
                <a:gd name="connsiteX2" fmla="*/ 5756518 w 5845701"/>
                <a:gd name="connsiteY2" fmla="*/ 0 h 891827"/>
                <a:gd name="connsiteX3" fmla="*/ 5845701 w 5845701"/>
                <a:gd name="connsiteY3" fmla="*/ 89183 h 891827"/>
                <a:gd name="connsiteX4" fmla="*/ 5845701 w 5845701"/>
                <a:gd name="connsiteY4" fmla="*/ 802644 h 891827"/>
                <a:gd name="connsiteX5" fmla="*/ 5756518 w 5845701"/>
                <a:gd name="connsiteY5" fmla="*/ 891827 h 891827"/>
                <a:gd name="connsiteX6" fmla="*/ 89183 w 5845701"/>
                <a:gd name="connsiteY6" fmla="*/ 891827 h 891827"/>
                <a:gd name="connsiteX7" fmla="*/ 0 w 5845701"/>
                <a:gd name="connsiteY7" fmla="*/ 802644 h 891827"/>
                <a:gd name="connsiteX8" fmla="*/ 0 w 5845701"/>
                <a:gd name="connsiteY8" fmla="*/ 89183 h 89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5701" h="891827">
                  <a:moveTo>
                    <a:pt x="0" y="89183"/>
                  </a:moveTo>
                  <a:cubicBezTo>
                    <a:pt x="0" y="39929"/>
                    <a:pt x="39929" y="0"/>
                    <a:pt x="89183" y="0"/>
                  </a:cubicBezTo>
                  <a:lnTo>
                    <a:pt x="5756518" y="0"/>
                  </a:lnTo>
                  <a:cubicBezTo>
                    <a:pt x="5805772" y="0"/>
                    <a:pt x="5845701" y="39929"/>
                    <a:pt x="5845701" y="89183"/>
                  </a:cubicBezTo>
                  <a:lnTo>
                    <a:pt x="5845701" y="802644"/>
                  </a:lnTo>
                  <a:cubicBezTo>
                    <a:pt x="5845701" y="851898"/>
                    <a:pt x="5805772" y="891827"/>
                    <a:pt x="5756518" y="891827"/>
                  </a:cubicBezTo>
                  <a:lnTo>
                    <a:pt x="89183" y="891827"/>
                  </a:lnTo>
                  <a:cubicBezTo>
                    <a:pt x="39929" y="891827"/>
                    <a:pt x="0" y="851898"/>
                    <a:pt x="0" y="802644"/>
                  </a:cubicBezTo>
                  <a:lnTo>
                    <a:pt x="0" y="89183"/>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7561" tIns="117561" rIns="117561" bIns="117561" numCol="1" spcCol="1270" anchor="ctr" anchorCtr="0">
              <a:noAutofit/>
            </a:bodyPr>
            <a:lstStyle/>
            <a:p>
              <a:pPr lvl="0" algn="ctr" defTabSz="1066800" rtl="0">
                <a:lnSpc>
                  <a:spcPct val="90000"/>
                </a:lnSpc>
                <a:spcBef>
                  <a:spcPct val="0"/>
                </a:spcBef>
                <a:spcAft>
                  <a:spcPct val="35000"/>
                </a:spcAft>
              </a:pPr>
              <a:r>
                <a:rPr lang="en-US" sz="2400" kern="1200" dirty="0"/>
                <a:t>Compare your UCPath January paycheck with previous paychecks </a:t>
              </a:r>
            </a:p>
          </p:txBody>
        </p:sp>
        <p:sp>
          <p:nvSpPr>
            <p:cNvPr id="32" name="Rounded Rectangle 31"/>
            <p:cNvSpPr/>
            <p:nvPr/>
          </p:nvSpPr>
          <p:spPr>
            <a:xfrm>
              <a:off x="1506569" y="2540806"/>
              <a:ext cx="2347314" cy="117450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Freeform 32"/>
            <p:cNvSpPr/>
            <p:nvPr/>
          </p:nvSpPr>
          <p:spPr>
            <a:xfrm>
              <a:off x="1712082" y="2736043"/>
              <a:ext cx="2347314" cy="1174507"/>
            </a:xfrm>
            <a:custGeom>
              <a:avLst/>
              <a:gdLst>
                <a:gd name="connsiteX0" fmla="*/ 0 w 2347314"/>
                <a:gd name="connsiteY0" fmla="*/ 117451 h 1174507"/>
                <a:gd name="connsiteX1" fmla="*/ 117451 w 2347314"/>
                <a:gd name="connsiteY1" fmla="*/ 0 h 1174507"/>
                <a:gd name="connsiteX2" fmla="*/ 2229863 w 2347314"/>
                <a:gd name="connsiteY2" fmla="*/ 0 h 1174507"/>
                <a:gd name="connsiteX3" fmla="*/ 2347314 w 2347314"/>
                <a:gd name="connsiteY3" fmla="*/ 117451 h 1174507"/>
                <a:gd name="connsiteX4" fmla="*/ 2347314 w 2347314"/>
                <a:gd name="connsiteY4" fmla="*/ 1057056 h 1174507"/>
                <a:gd name="connsiteX5" fmla="*/ 2229863 w 2347314"/>
                <a:gd name="connsiteY5" fmla="*/ 1174507 h 1174507"/>
                <a:gd name="connsiteX6" fmla="*/ 117451 w 2347314"/>
                <a:gd name="connsiteY6" fmla="*/ 1174507 h 1174507"/>
                <a:gd name="connsiteX7" fmla="*/ 0 w 2347314"/>
                <a:gd name="connsiteY7" fmla="*/ 1057056 h 1174507"/>
                <a:gd name="connsiteX8" fmla="*/ 0 w 2347314"/>
                <a:gd name="connsiteY8" fmla="*/ 117451 h 1174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7314" h="1174507">
                  <a:moveTo>
                    <a:pt x="0" y="117451"/>
                  </a:moveTo>
                  <a:cubicBezTo>
                    <a:pt x="0" y="52585"/>
                    <a:pt x="52585" y="0"/>
                    <a:pt x="117451" y="0"/>
                  </a:cubicBezTo>
                  <a:lnTo>
                    <a:pt x="2229863" y="0"/>
                  </a:lnTo>
                  <a:cubicBezTo>
                    <a:pt x="2294729" y="0"/>
                    <a:pt x="2347314" y="52585"/>
                    <a:pt x="2347314" y="117451"/>
                  </a:cubicBezTo>
                  <a:lnTo>
                    <a:pt x="2347314" y="1057056"/>
                  </a:lnTo>
                  <a:cubicBezTo>
                    <a:pt x="2347314" y="1121922"/>
                    <a:pt x="2294729" y="1174507"/>
                    <a:pt x="2229863" y="1174507"/>
                  </a:cubicBezTo>
                  <a:lnTo>
                    <a:pt x="117451" y="1174507"/>
                  </a:lnTo>
                  <a:cubicBezTo>
                    <a:pt x="52585" y="1174507"/>
                    <a:pt x="0" y="1121922"/>
                    <a:pt x="0" y="1057056"/>
                  </a:cubicBezTo>
                  <a:lnTo>
                    <a:pt x="0" y="117451"/>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0600" tIns="110600" rIns="110600" bIns="110600" numCol="1" spcCol="1270" anchor="ctr" anchorCtr="0">
              <a:noAutofit/>
            </a:bodyPr>
            <a:lstStyle/>
            <a:p>
              <a:pPr lvl="0" algn="ctr" defTabSz="889000" rtl="0">
                <a:lnSpc>
                  <a:spcPct val="90000"/>
                </a:lnSpc>
                <a:spcBef>
                  <a:spcPct val="0"/>
                </a:spcBef>
                <a:spcAft>
                  <a:spcPct val="35000"/>
                </a:spcAft>
              </a:pPr>
              <a:r>
                <a:rPr lang="en-US" sz="2000" kern="1200" dirty="0"/>
                <a:t>Compare gross pay is it as expected</a:t>
              </a:r>
            </a:p>
          </p:txBody>
        </p:sp>
        <p:sp>
          <p:nvSpPr>
            <p:cNvPr id="34" name="Rounded Rectangle 33"/>
            <p:cNvSpPr/>
            <p:nvPr/>
          </p:nvSpPr>
          <p:spPr>
            <a:xfrm>
              <a:off x="4264909" y="2540806"/>
              <a:ext cx="2607333" cy="117450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Freeform 34"/>
            <p:cNvSpPr/>
            <p:nvPr/>
          </p:nvSpPr>
          <p:spPr>
            <a:xfrm>
              <a:off x="4457173" y="2736042"/>
              <a:ext cx="2486332" cy="1174507"/>
            </a:xfrm>
            <a:custGeom>
              <a:avLst/>
              <a:gdLst>
                <a:gd name="connsiteX0" fmla="*/ 0 w 2607333"/>
                <a:gd name="connsiteY0" fmla="*/ 117451 h 1174507"/>
                <a:gd name="connsiteX1" fmla="*/ 117451 w 2607333"/>
                <a:gd name="connsiteY1" fmla="*/ 0 h 1174507"/>
                <a:gd name="connsiteX2" fmla="*/ 2489882 w 2607333"/>
                <a:gd name="connsiteY2" fmla="*/ 0 h 1174507"/>
                <a:gd name="connsiteX3" fmla="*/ 2607333 w 2607333"/>
                <a:gd name="connsiteY3" fmla="*/ 117451 h 1174507"/>
                <a:gd name="connsiteX4" fmla="*/ 2607333 w 2607333"/>
                <a:gd name="connsiteY4" fmla="*/ 1057056 h 1174507"/>
                <a:gd name="connsiteX5" fmla="*/ 2489882 w 2607333"/>
                <a:gd name="connsiteY5" fmla="*/ 1174507 h 1174507"/>
                <a:gd name="connsiteX6" fmla="*/ 117451 w 2607333"/>
                <a:gd name="connsiteY6" fmla="*/ 1174507 h 1174507"/>
                <a:gd name="connsiteX7" fmla="*/ 0 w 2607333"/>
                <a:gd name="connsiteY7" fmla="*/ 1057056 h 1174507"/>
                <a:gd name="connsiteX8" fmla="*/ 0 w 2607333"/>
                <a:gd name="connsiteY8" fmla="*/ 117451 h 1174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07333" h="1174507">
                  <a:moveTo>
                    <a:pt x="0" y="117451"/>
                  </a:moveTo>
                  <a:cubicBezTo>
                    <a:pt x="0" y="52585"/>
                    <a:pt x="52585" y="0"/>
                    <a:pt x="117451" y="0"/>
                  </a:cubicBezTo>
                  <a:lnTo>
                    <a:pt x="2489882" y="0"/>
                  </a:lnTo>
                  <a:cubicBezTo>
                    <a:pt x="2554748" y="0"/>
                    <a:pt x="2607333" y="52585"/>
                    <a:pt x="2607333" y="117451"/>
                  </a:cubicBezTo>
                  <a:lnTo>
                    <a:pt x="2607333" y="1057056"/>
                  </a:lnTo>
                  <a:cubicBezTo>
                    <a:pt x="2607333" y="1121922"/>
                    <a:pt x="2554748" y="1174507"/>
                    <a:pt x="2489882" y="1174507"/>
                  </a:cubicBezTo>
                  <a:lnTo>
                    <a:pt x="117451" y="1174507"/>
                  </a:lnTo>
                  <a:cubicBezTo>
                    <a:pt x="52585" y="1174507"/>
                    <a:pt x="0" y="1121922"/>
                    <a:pt x="0" y="1057056"/>
                  </a:cubicBezTo>
                  <a:lnTo>
                    <a:pt x="0" y="117451"/>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0600" tIns="110600" rIns="110600" bIns="110600" numCol="1" spcCol="1270" anchor="ctr" anchorCtr="0">
              <a:noAutofit/>
            </a:bodyPr>
            <a:lstStyle/>
            <a:p>
              <a:pPr lvl="0" algn="ctr" defTabSz="889000" rtl="0">
                <a:lnSpc>
                  <a:spcPct val="90000"/>
                </a:lnSpc>
                <a:spcBef>
                  <a:spcPct val="0"/>
                </a:spcBef>
                <a:spcAft>
                  <a:spcPct val="35000"/>
                </a:spcAft>
              </a:pPr>
              <a:r>
                <a:rPr lang="en-US" sz="2000" kern="1200" dirty="0"/>
                <a:t>Review deductions for </a:t>
              </a:r>
              <a:r>
                <a:rPr lang="en-US" sz="2000" dirty="0"/>
                <a:t>unexpected differences</a:t>
              </a:r>
              <a:endParaRPr lang="en-US" sz="2000" kern="1200" dirty="0"/>
            </a:p>
          </p:txBody>
        </p:sp>
        <p:sp>
          <p:nvSpPr>
            <p:cNvPr id="36" name="Rounded Rectangle 35"/>
            <p:cNvSpPr/>
            <p:nvPr/>
          </p:nvSpPr>
          <p:spPr>
            <a:xfrm>
              <a:off x="244420" y="4253244"/>
              <a:ext cx="2671404" cy="1441943"/>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Freeform 36"/>
            <p:cNvSpPr/>
            <p:nvPr/>
          </p:nvSpPr>
          <p:spPr>
            <a:xfrm>
              <a:off x="449933" y="4448482"/>
              <a:ext cx="2671404" cy="1441943"/>
            </a:xfrm>
            <a:custGeom>
              <a:avLst/>
              <a:gdLst>
                <a:gd name="connsiteX0" fmla="*/ 0 w 2671404"/>
                <a:gd name="connsiteY0" fmla="*/ 144194 h 1441943"/>
                <a:gd name="connsiteX1" fmla="*/ 144194 w 2671404"/>
                <a:gd name="connsiteY1" fmla="*/ 0 h 1441943"/>
                <a:gd name="connsiteX2" fmla="*/ 2527210 w 2671404"/>
                <a:gd name="connsiteY2" fmla="*/ 0 h 1441943"/>
                <a:gd name="connsiteX3" fmla="*/ 2671404 w 2671404"/>
                <a:gd name="connsiteY3" fmla="*/ 144194 h 1441943"/>
                <a:gd name="connsiteX4" fmla="*/ 2671404 w 2671404"/>
                <a:gd name="connsiteY4" fmla="*/ 1297749 h 1441943"/>
                <a:gd name="connsiteX5" fmla="*/ 2527210 w 2671404"/>
                <a:gd name="connsiteY5" fmla="*/ 1441943 h 1441943"/>
                <a:gd name="connsiteX6" fmla="*/ 144194 w 2671404"/>
                <a:gd name="connsiteY6" fmla="*/ 1441943 h 1441943"/>
                <a:gd name="connsiteX7" fmla="*/ 0 w 2671404"/>
                <a:gd name="connsiteY7" fmla="*/ 1297749 h 1441943"/>
                <a:gd name="connsiteX8" fmla="*/ 0 w 2671404"/>
                <a:gd name="connsiteY8" fmla="*/ 144194 h 144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1404" h="1441943">
                  <a:moveTo>
                    <a:pt x="0" y="144194"/>
                  </a:moveTo>
                  <a:cubicBezTo>
                    <a:pt x="0" y="64558"/>
                    <a:pt x="64558" y="0"/>
                    <a:pt x="144194" y="0"/>
                  </a:cubicBezTo>
                  <a:lnTo>
                    <a:pt x="2527210" y="0"/>
                  </a:lnTo>
                  <a:cubicBezTo>
                    <a:pt x="2606846" y="0"/>
                    <a:pt x="2671404" y="64558"/>
                    <a:pt x="2671404" y="144194"/>
                  </a:cubicBezTo>
                  <a:lnTo>
                    <a:pt x="2671404" y="1297749"/>
                  </a:lnTo>
                  <a:cubicBezTo>
                    <a:pt x="2671404" y="1377385"/>
                    <a:pt x="2606846" y="1441943"/>
                    <a:pt x="2527210" y="1441943"/>
                  </a:cubicBezTo>
                  <a:lnTo>
                    <a:pt x="144194" y="1441943"/>
                  </a:lnTo>
                  <a:cubicBezTo>
                    <a:pt x="64558" y="1441943"/>
                    <a:pt x="0" y="1377385"/>
                    <a:pt x="0" y="1297749"/>
                  </a:cubicBezTo>
                  <a:lnTo>
                    <a:pt x="0" y="144194"/>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0813" tIns="110813" rIns="110813" bIns="110813" numCol="1" spcCol="1270" anchor="ctr" anchorCtr="0">
              <a:noAutofit/>
            </a:bodyPr>
            <a:lstStyle/>
            <a:p>
              <a:pPr lvl="0" algn="ctr" defTabSz="800100" rtl="0">
                <a:lnSpc>
                  <a:spcPct val="90000"/>
                </a:lnSpc>
                <a:spcBef>
                  <a:spcPct val="0"/>
                </a:spcBef>
                <a:spcAft>
                  <a:spcPct val="35000"/>
                </a:spcAft>
              </a:pPr>
              <a:r>
                <a:rPr lang="en-US" sz="1800" kern="1200" dirty="0"/>
                <a:t>Benefit deductions change in January due to open enrollment changes and new deduction amounts</a:t>
              </a:r>
            </a:p>
          </p:txBody>
        </p:sp>
        <p:sp>
          <p:nvSpPr>
            <p:cNvPr id="38" name="Rounded Rectangle 37"/>
            <p:cNvSpPr/>
            <p:nvPr/>
          </p:nvSpPr>
          <p:spPr>
            <a:xfrm>
              <a:off x="3326850" y="4253244"/>
              <a:ext cx="1849618" cy="136368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Freeform 38"/>
            <p:cNvSpPr/>
            <p:nvPr/>
          </p:nvSpPr>
          <p:spPr>
            <a:xfrm>
              <a:off x="3532364" y="4448482"/>
              <a:ext cx="1849618" cy="1363685"/>
            </a:xfrm>
            <a:custGeom>
              <a:avLst/>
              <a:gdLst>
                <a:gd name="connsiteX0" fmla="*/ 0 w 1849618"/>
                <a:gd name="connsiteY0" fmla="*/ 136369 h 1363685"/>
                <a:gd name="connsiteX1" fmla="*/ 136369 w 1849618"/>
                <a:gd name="connsiteY1" fmla="*/ 0 h 1363685"/>
                <a:gd name="connsiteX2" fmla="*/ 1713250 w 1849618"/>
                <a:gd name="connsiteY2" fmla="*/ 0 h 1363685"/>
                <a:gd name="connsiteX3" fmla="*/ 1849619 w 1849618"/>
                <a:gd name="connsiteY3" fmla="*/ 136369 h 1363685"/>
                <a:gd name="connsiteX4" fmla="*/ 1849618 w 1849618"/>
                <a:gd name="connsiteY4" fmla="*/ 1227317 h 1363685"/>
                <a:gd name="connsiteX5" fmla="*/ 1713249 w 1849618"/>
                <a:gd name="connsiteY5" fmla="*/ 1363686 h 1363685"/>
                <a:gd name="connsiteX6" fmla="*/ 136369 w 1849618"/>
                <a:gd name="connsiteY6" fmla="*/ 1363685 h 1363685"/>
                <a:gd name="connsiteX7" fmla="*/ 0 w 1849618"/>
                <a:gd name="connsiteY7" fmla="*/ 1227316 h 1363685"/>
                <a:gd name="connsiteX8" fmla="*/ 0 w 1849618"/>
                <a:gd name="connsiteY8" fmla="*/ 136369 h 136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9618" h="1363685">
                  <a:moveTo>
                    <a:pt x="0" y="136369"/>
                  </a:moveTo>
                  <a:cubicBezTo>
                    <a:pt x="0" y="61054"/>
                    <a:pt x="61054" y="0"/>
                    <a:pt x="136369" y="0"/>
                  </a:cubicBezTo>
                  <a:lnTo>
                    <a:pt x="1713250" y="0"/>
                  </a:lnTo>
                  <a:cubicBezTo>
                    <a:pt x="1788565" y="0"/>
                    <a:pt x="1849619" y="61054"/>
                    <a:pt x="1849619" y="136369"/>
                  </a:cubicBezTo>
                  <a:cubicBezTo>
                    <a:pt x="1849619" y="500018"/>
                    <a:pt x="1849618" y="863668"/>
                    <a:pt x="1849618" y="1227317"/>
                  </a:cubicBezTo>
                  <a:cubicBezTo>
                    <a:pt x="1849618" y="1302632"/>
                    <a:pt x="1788564" y="1363686"/>
                    <a:pt x="1713249" y="1363686"/>
                  </a:cubicBezTo>
                  <a:lnTo>
                    <a:pt x="136369" y="1363685"/>
                  </a:lnTo>
                  <a:cubicBezTo>
                    <a:pt x="61054" y="1363685"/>
                    <a:pt x="0" y="1302631"/>
                    <a:pt x="0" y="1227316"/>
                  </a:cubicBezTo>
                  <a:lnTo>
                    <a:pt x="0" y="136369"/>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8521" tIns="108521" rIns="108521" bIns="108521" numCol="1" spcCol="1270" anchor="ctr" anchorCtr="0">
              <a:noAutofit/>
            </a:bodyPr>
            <a:lstStyle/>
            <a:p>
              <a:pPr lvl="0" algn="ctr" defTabSz="800100" rtl="0">
                <a:lnSpc>
                  <a:spcPct val="90000"/>
                </a:lnSpc>
                <a:spcBef>
                  <a:spcPct val="0"/>
                </a:spcBef>
                <a:spcAft>
                  <a:spcPct val="35000"/>
                </a:spcAft>
              </a:pPr>
              <a:r>
                <a:rPr lang="en-US" sz="1800" kern="1200" dirty="0"/>
                <a:t>Tax rates often change each year</a:t>
              </a:r>
            </a:p>
          </p:txBody>
        </p:sp>
        <p:sp>
          <p:nvSpPr>
            <p:cNvPr id="40" name="Rounded Rectangle 39"/>
            <p:cNvSpPr/>
            <p:nvPr/>
          </p:nvSpPr>
          <p:spPr>
            <a:xfrm>
              <a:off x="5587495" y="4253244"/>
              <a:ext cx="3035557" cy="135074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1" name="Freeform 40"/>
            <p:cNvSpPr/>
            <p:nvPr/>
          </p:nvSpPr>
          <p:spPr>
            <a:xfrm>
              <a:off x="5793009" y="4448482"/>
              <a:ext cx="3035557" cy="1350742"/>
            </a:xfrm>
            <a:custGeom>
              <a:avLst/>
              <a:gdLst>
                <a:gd name="connsiteX0" fmla="*/ 0 w 3035557"/>
                <a:gd name="connsiteY0" fmla="*/ 135074 h 1350742"/>
                <a:gd name="connsiteX1" fmla="*/ 135074 w 3035557"/>
                <a:gd name="connsiteY1" fmla="*/ 0 h 1350742"/>
                <a:gd name="connsiteX2" fmla="*/ 2900483 w 3035557"/>
                <a:gd name="connsiteY2" fmla="*/ 0 h 1350742"/>
                <a:gd name="connsiteX3" fmla="*/ 3035557 w 3035557"/>
                <a:gd name="connsiteY3" fmla="*/ 135074 h 1350742"/>
                <a:gd name="connsiteX4" fmla="*/ 3035557 w 3035557"/>
                <a:gd name="connsiteY4" fmla="*/ 1215668 h 1350742"/>
                <a:gd name="connsiteX5" fmla="*/ 2900483 w 3035557"/>
                <a:gd name="connsiteY5" fmla="*/ 1350742 h 1350742"/>
                <a:gd name="connsiteX6" fmla="*/ 135074 w 3035557"/>
                <a:gd name="connsiteY6" fmla="*/ 1350742 h 1350742"/>
                <a:gd name="connsiteX7" fmla="*/ 0 w 3035557"/>
                <a:gd name="connsiteY7" fmla="*/ 1215668 h 1350742"/>
                <a:gd name="connsiteX8" fmla="*/ 0 w 3035557"/>
                <a:gd name="connsiteY8" fmla="*/ 135074 h 13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5557" h="1350742">
                  <a:moveTo>
                    <a:pt x="0" y="135074"/>
                  </a:moveTo>
                  <a:cubicBezTo>
                    <a:pt x="0" y="60475"/>
                    <a:pt x="60475" y="0"/>
                    <a:pt x="135074" y="0"/>
                  </a:cubicBezTo>
                  <a:lnTo>
                    <a:pt x="2900483" y="0"/>
                  </a:lnTo>
                  <a:cubicBezTo>
                    <a:pt x="2975082" y="0"/>
                    <a:pt x="3035557" y="60475"/>
                    <a:pt x="3035557" y="135074"/>
                  </a:cubicBezTo>
                  <a:lnTo>
                    <a:pt x="3035557" y="1215668"/>
                  </a:lnTo>
                  <a:cubicBezTo>
                    <a:pt x="3035557" y="1290267"/>
                    <a:pt x="2975082" y="1350742"/>
                    <a:pt x="2900483" y="1350742"/>
                  </a:cubicBezTo>
                  <a:lnTo>
                    <a:pt x="135074" y="1350742"/>
                  </a:lnTo>
                  <a:cubicBezTo>
                    <a:pt x="60475" y="1350742"/>
                    <a:pt x="0" y="1290267"/>
                    <a:pt x="0" y="1215668"/>
                  </a:cubicBezTo>
                  <a:lnTo>
                    <a:pt x="0" y="135074"/>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8142" tIns="108142" rIns="108142" bIns="108142" numCol="1" spcCol="1270" anchor="ctr" anchorCtr="0">
              <a:noAutofit/>
            </a:bodyPr>
            <a:lstStyle/>
            <a:p>
              <a:pPr lvl="0" algn="ctr" defTabSz="800100" rtl="0">
                <a:lnSpc>
                  <a:spcPct val="90000"/>
                </a:lnSpc>
                <a:spcBef>
                  <a:spcPct val="0"/>
                </a:spcBef>
                <a:spcAft>
                  <a:spcPct val="35000"/>
                </a:spcAft>
              </a:pPr>
              <a:r>
                <a:rPr lang="en-US" sz="1800" kern="1200" dirty="0"/>
                <a:t>Small differences may be the result of updated, more accurate calculations from PPS in line with industry standards  </a:t>
              </a:r>
            </a:p>
          </p:txBody>
        </p:sp>
      </p:grpSp>
      <p:sp>
        <p:nvSpPr>
          <p:cNvPr id="3" name="Title 2"/>
          <p:cNvSpPr>
            <a:spLocks noGrp="1"/>
          </p:cNvSpPr>
          <p:nvPr>
            <p:ph type="title"/>
          </p:nvPr>
        </p:nvSpPr>
        <p:spPr>
          <a:xfrm>
            <a:off x="14749" y="76759"/>
            <a:ext cx="9129251" cy="623163"/>
          </a:xfrm>
        </p:spPr>
        <p:txBody>
          <a:bodyPr>
            <a:noAutofit/>
          </a:bodyPr>
          <a:lstStyle/>
          <a:p>
            <a:br>
              <a:rPr lang="en-US" sz="3200" dirty="0"/>
            </a:br>
            <a:r>
              <a:rPr lang="en-US" sz="3200" dirty="0"/>
              <a:t>What should I look for in my first paycheck?</a:t>
            </a:r>
            <a:br>
              <a:rPr lang="en-US" sz="3200" dirty="0"/>
            </a:br>
            <a:endParaRPr lang="en-US" sz="3200" dirty="0"/>
          </a:p>
        </p:txBody>
      </p:sp>
      <p:sp>
        <p:nvSpPr>
          <p:cNvPr id="4" name="Slide Number Placeholder 3"/>
          <p:cNvSpPr>
            <a:spLocks noGrp="1"/>
          </p:cNvSpPr>
          <p:nvPr>
            <p:ph type="sldNum" sz="quarter" idx="4"/>
          </p:nvPr>
        </p:nvSpPr>
        <p:spPr/>
        <p:txBody>
          <a:bodyPr/>
          <a:lstStyle/>
          <a:p>
            <a:fld id="{67AA6EFB-DE16-2749-9DB8-9B2BD9BF76D4}" type="slidenum">
              <a:rPr lang="en-US" smtClean="0"/>
              <a:pPr/>
              <a:t>15</a:t>
            </a:fld>
            <a:endParaRPr lang="en-US" dirty="0"/>
          </a:p>
        </p:txBody>
      </p:sp>
    </p:spTree>
    <p:extLst>
      <p:ext uri="{BB962C8B-B14F-4D97-AF65-F5344CB8AC3E}">
        <p14:creationId xmlns:p14="http://schemas.microsoft.com/office/powerpoint/2010/main" val="3952145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1592121" y="5679936"/>
            <a:ext cx="7050574" cy="332035"/>
          </a:xfrm>
          <a:prstGeom prst="rect">
            <a:avLst/>
          </a:prstGeom>
          <a:solidFill>
            <a:srgbClr val="CCDDF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p:nvPr/>
        </p:nvSpPr>
        <p:spPr>
          <a:xfrm>
            <a:off x="1592121" y="4800927"/>
            <a:ext cx="7050574" cy="332035"/>
          </a:xfrm>
          <a:prstGeom prst="rect">
            <a:avLst/>
          </a:prstGeom>
          <a:solidFill>
            <a:srgbClr val="CCDDF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1584806" y="3923723"/>
            <a:ext cx="7050574" cy="332035"/>
          </a:xfrm>
          <a:prstGeom prst="rect">
            <a:avLst/>
          </a:prstGeom>
          <a:solidFill>
            <a:srgbClr val="CCDDF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1592121" y="3023033"/>
            <a:ext cx="7050574" cy="332035"/>
          </a:xfrm>
          <a:prstGeom prst="rect">
            <a:avLst/>
          </a:prstGeom>
          <a:solidFill>
            <a:srgbClr val="CCDDF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p:cNvSpPr/>
          <p:nvPr/>
        </p:nvSpPr>
        <p:spPr>
          <a:xfrm>
            <a:off x="1584806" y="2085474"/>
            <a:ext cx="7050574" cy="332035"/>
          </a:xfrm>
          <a:prstGeom prst="rect">
            <a:avLst/>
          </a:prstGeom>
          <a:solidFill>
            <a:srgbClr val="CCDDF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1584806" y="1188044"/>
            <a:ext cx="7050574" cy="332035"/>
          </a:xfrm>
          <a:prstGeom prst="rect">
            <a:avLst/>
          </a:prstGeom>
          <a:solidFill>
            <a:srgbClr val="CCDDF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rmAutofit fontScale="90000"/>
          </a:bodyPr>
          <a:lstStyle/>
          <a:p>
            <a:r>
              <a:rPr lang="en-US" dirty="0"/>
              <a:t>Changes in Paychecks </a:t>
            </a:r>
          </a:p>
        </p:txBody>
      </p:sp>
      <p:sp>
        <p:nvSpPr>
          <p:cNvPr id="4" name="Slide Number Placeholder 3"/>
          <p:cNvSpPr>
            <a:spLocks noGrp="1"/>
          </p:cNvSpPr>
          <p:nvPr>
            <p:ph type="sldNum" sz="quarter" idx="4"/>
          </p:nvPr>
        </p:nvSpPr>
        <p:spPr/>
        <p:txBody>
          <a:bodyPr/>
          <a:lstStyle/>
          <a:p>
            <a:fld id="{67AA6EFB-DE16-2749-9DB8-9B2BD9BF76D4}" type="slidenum">
              <a:rPr lang="en-US" smtClean="0"/>
              <a:pPr/>
              <a:t>16</a:t>
            </a:fld>
            <a:endParaRPr lang="en-US" dirty="0"/>
          </a:p>
        </p:txBody>
      </p:sp>
      <p:grpSp>
        <p:nvGrpSpPr>
          <p:cNvPr id="7" name="Group 6"/>
          <p:cNvGrpSpPr/>
          <p:nvPr/>
        </p:nvGrpSpPr>
        <p:grpSpPr>
          <a:xfrm>
            <a:off x="151582" y="821341"/>
            <a:ext cx="9122483" cy="5644694"/>
            <a:chOff x="-240304" y="821341"/>
            <a:chExt cx="9122483" cy="5573174"/>
          </a:xfrm>
        </p:grpSpPr>
        <p:sp>
          <p:nvSpPr>
            <p:cNvPr id="8" name="Straight Connector 7"/>
            <p:cNvSpPr/>
            <p:nvPr/>
          </p:nvSpPr>
          <p:spPr>
            <a:xfrm>
              <a:off x="78103" y="821341"/>
              <a:ext cx="8804076" cy="0"/>
            </a:xfrm>
            <a:prstGeom prst="line">
              <a:avLst/>
            </a:prstGeom>
            <a:scene3d>
              <a:camera prst="orthographicFront"/>
              <a:lightRig rig="threePt" dir="t">
                <a:rot lat="0" lon="0" rev="7500000"/>
              </a:lightRig>
            </a:scene3d>
            <a:sp3d prstMaterial="plastic">
              <a:bevelT w="127000" h="25400" prst="relaxedInset"/>
            </a:sp3d>
          </p:spPr>
          <p:style>
            <a:lnRef idx="0">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 name="Freeform 8"/>
            <p:cNvSpPr/>
            <p:nvPr/>
          </p:nvSpPr>
          <p:spPr>
            <a:xfrm>
              <a:off x="-240304" y="3203578"/>
              <a:ext cx="1122132" cy="388484"/>
            </a:xfrm>
            <a:custGeom>
              <a:avLst/>
              <a:gdLst>
                <a:gd name="connsiteX0" fmla="*/ 0 w 1122132"/>
                <a:gd name="connsiteY0" fmla="*/ 0 h 5597435"/>
                <a:gd name="connsiteX1" fmla="*/ 1122132 w 1122132"/>
                <a:gd name="connsiteY1" fmla="*/ 0 h 5597435"/>
                <a:gd name="connsiteX2" fmla="*/ 1122132 w 1122132"/>
                <a:gd name="connsiteY2" fmla="*/ 5597435 h 5597435"/>
                <a:gd name="connsiteX3" fmla="*/ 0 w 1122132"/>
                <a:gd name="connsiteY3" fmla="*/ 5597435 h 5597435"/>
                <a:gd name="connsiteX4" fmla="*/ 0 w 1122132"/>
                <a:gd name="connsiteY4" fmla="*/ 0 h 5597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2132" h="5597435">
                  <a:moveTo>
                    <a:pt x="0" y="0"/>
                  </a:moveTo>
                  <a:lnTo>
                    <a:pt x="1122132" y="0"/>
                  </a:lnTo>
                  <a:lnTo>
                    <a:pt x="1122132" y="5597435"/>
                  </a:lnTo>
                  <a:lnTo>
                    <a:pt x="0" y="55974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b="1" kern="1200" dirty="0"/>
                <a:t>Changes</a:t>
              </a:r>
            </a:p>
          </p:txBody>
        </p:sp>
        <p:sp>
          <p:nvSpPr>
            <p:cNvPr id="10" name="Freeform 9"/>
            <p:cNvSpPr/>
            <p:nvPr/>
          </p:nvSpPr>
          <p:spPr>
            <a:xfrm>
              <a:off x="1332296" y="842352"/>
              <a:ext cx="6911199" cy="327257"/>
            </a:xfrm>
            <a:custGeom>
              <a:avLst/>
              <a:gdLst>
                <a:gd name="connsiteX0" fmla="*/ 0 w 6911199"/>
                <a:gd name="connsiteY0" fmla="*/ 0 h 327257"/>
                <a:gd name="connsiteX1" fmla="*/ 6911199 w 6911199"/>
                <a:gd name="connsiteY1" fmla="*/ 0 h 327257"/>
                <a:gd name="connsiteX2" fmla="*/ 6911199 w 6911199"/>
                <a:gd name="connsiteY2" fmla="*/ 327257 h 327257"/>
                <a:gd name="connsiteX3" fmla="*/ 0 w 6911199"/>
                <a:gd name="connsiteY3" fmla="*/ 327257 h 327257"/>
                <a:gd name="connsiteX4" fmla="*/ 0 w 6911199"/>
                <a:gd name="connsiteY4" fmla="*/ 0 h 327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1199" h="327257">
                  <a:moveTo>
                    <a:pt x="0" y="0"/>
                  </a:moveTo>
                  <a:lnTo>
                    <a:pt x="6911199" y="0"/>
                  </a:lnTo>
                  <a:lnTo>
                    <a:pt x="6911199" y="327257"/>
                  </a:lnTo>
                  <a:lnTo>
                    <a:pt x="0" y="32725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a:t>Paycheck format (e.g., deductions have different labels)	</a:t>
              </a:r>
            </a:p>
          </p:txBody>
        </p:sp>
        <p:sp>
          <p:nvSpPr>
            <p:cNvPr id="11" name="Straight Connector 10"/>
            <p:cNvSpPr/>
            <p:nvPr/>
          </p:nvSpPr>
          <p:spPr>
            <a:xfrm>
              <a:off x="1200235" y="1169609"/>
              <a:ext cx="7043260" cy="0"/>
            </a:xfrm>
            <a:prstGeom prst="line">
              <a:avLst/>
            </a:prstGeom>
            <a:scene3d>
              <a:camera prst="orthographicFront"/>
              <a:lightRig rig="threePt" dir="t">
                <a:rot lat="0" lon="0" rev="7500000"/>
              </a:lightRig>
            </a:scene3d>
            <a:sp3d z="127000" prstMaterial="matte"/>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2" name="Freeform 11"/>
            <p:cNvSpPr/>
            <p:nvPr/>
          </p:nvSpPr>
          <p:spPr>
            <a:xfrm>
              <a:off x="1332296" y="1190620"/>
              <a:ext cx="6911199" cy="338245"/>
            </a:xfrm>
            <a:custGeom>
              <a:avLst/>
              <a:gdLst>
                <a:gd name="connsiteX0" fmla="*/ 0 w 6911199"/>
                <a:gd name="connsiteY0" fmla="*/ 0 h 338245"/>
                <a:gd name="connsiteX1" fmla="*/ 6911199 w 6911199"/>
                <a:gd name="connsiteY1" fmla="*/ 0 h 338245"/>
                <a:gd name="connsiteX2" fmla="*/ 6911199 w 6911199"/>
                <a:gd name="connsiteY2" fmla="*/ 338245 h 338245"/>
                <a:gd name="connsiteX3" fmla="*/ 0 w 6911199"/>
                <a:gd name="connsiteY3" fmla="*/ 338245 h 338245"/>
                <a:gd name="connsiteX4" fmla="*/ 0 w 6911199"/>
                <a:gd name="connsiteY4" fmla="*/ 0 h 338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1199" h="338245">
                  <a:moveTo>
                    <a:pt x="0" y="0"/>
                  </a:moveTo>
                  <a:lnTo>
                    <a:pt x="6911199" y="0"/>
                  </a:lnTo>
                  <a:lnTo>
                    <a:pt x="6911199" y="338245"/>
                  </a:lnTo>
                  <a:lnTo>
                    <a:pt x="0" y="33824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a:t>New employee ID</a:t>
              </a:r>
            </a:p>
          </p:txBody>
        </p:sp>
        <p:sp>
          <p:nvSpPr>
            <p:cNvPr id="13" name="Straight Connector 12"/>
            <p:cNvSpPr/>
            <p:nvPr/>
          </p:nvSpPr>
          <p:spPr>
            <a:xfrm>
              <a:off x="1200235" y="1528866"/>
              <a:ext cx="7043260" cy="0"/>
            </a:xfrm>
            <a:prstGeom prst="line">
              <a:avLst/>
            </a:prstGeom>
            <a:scene3d>
              <a:camera prst="orthographicFront"/>
              <a:lightRig rig="threePt" dir="t">
                <a:rot lat="0" lon="0" rev="7500000"/>
              </a:lightRig>
            </a:scene3d>
            <a:sp3d z="127000" prstMaterial="matte"/>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4" name="Freeform 13"/>
            <p:cNvSpPr/>
            <p:nvPr/>
          </p:nvSpPr>
          <p:spPr>
            <a:xfrm>
              <a:off x="1332296" y="1549877"/>
              <a:ext cx="6911199" cy="505652"/>
            </a:xfrm>
            <a:custGeom>
              <a:avLst/>
              <a:gdLst>
                <a:gd name="connsiteX0" fmla="*/ 0 w 6911199"/>
                <a:gd name="connsiteY0" fmla="*/ 0 h 505652"/>
                <a:gd name="connsiteX1" fmla="*/ 6911199 w 6911199"/>
                <a:gd name="connsiteY1" fmla="*/ 0 h 505652"/>
                <a:gd name="connsiteX2" fmla="*/ 6911199 w 6911199"/>
                <a:gd name="connsiteY2" fmla="*/ 505652 h 505652"/>
                <a:gd name="connsiteX3" fmla="*/ 0 w 6911199"/>
                <a:gd name="connsiteY3" fmla="*/ 505652 h 505652"/>
                <a:gd name="connsiteX4" fmla="*/ 0 w 6911199"/>
                <a:gd name="connsiteY4" fmla="*/ 0 h 505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1199" h="505652">
                  <a:moveTo>
                    <a:pt x="0" y="0"/>
                  </a:moveTo>
                  <a:lnTo>
                    <a:pt x="6911199" y="0"/>
                  </a:lnTo>
                  <a:lnTo>
                    <a:pt x="6911199" y="505652"/>
                  </a:lnTo>
                  <a:lnTo>
                    <a:pt x="0" y="50565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a:t>Vacation and sick leave balances are no longer displayed on the earnings statement; they are on the UCPath portal</a:t>
              </a:r>
            </a:p>
          </p:txBody>
        </p:sp>
        <p:sp>
          <p:nvSpPr>
            <p:cNvPr id="15" name="Straight Connector 14"/>
            <p:cNvSpPr/>
            <p:nvPr/>
          </p:nvSpPr>
          <p:spPr>
            <a:xfrm>
              <a:off x="1200235" y="2055529"/>
              <a:ext cx="7043260" cy="0"/>
            </a:xfrm>
            <a:prstGeom prst="line">
              <a:avLst/>
            </a:prstGeom>
            <a:scene3d>
              <a:camera prst="orthographicFront"/>
              <a:lightRig rig="threePt" dir="t">
                <a:rot lat="0" lon="0" rev="7500000"/>
              </a:lightRig>
            </a:scene3d>
            <a:sp3d z="127000" prstMaterial="matte"/>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6" name="Freeform 15"/>
            <p:cNvSpPr/>
            <p:nvPr/>
          </p:nvSpPr>
          <p:spPr>
            <a:xfrm>
              <a:off x="1332296" y="2076540"/>
              <a:ext cx="6911199" cy="313696"/>
            </a:xfrm>
            <a:custGeom>
              <a:avLst/>
              <a:gdLst>
                <a:gd name="connsiteX0" fmla="*/ 0 w 6911199"/>
                <a:gd name="connsiteY0" fmla="*/ 0 h 313696"/>
                <a:gd name="connsiteX1" fmla="*/ 6911199 w 6911199"/>
                <a:gd name="connsiteY1" fmla="*/ 0 h 313696"/>
                <a:gd name="connsiteX2" fmla="*/ 6911199 w 6911199"/>
                <a:gd name="connsiteY2" fmla="*/ 313696 h 313696"/>
                <a:gd name="connsiteX3" fmla="*/ 0 w 6911199"/>
                <a:gd name="connsiteY3" fmla="*/ 313696 h 313696"/>
                <a:gd name="connsiteX4" fmla="*/ 0 w 6911199"/>
                <a:gd name="connsiteY4" fmla="*/ 0 h 313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1199" h="313696">
                  <a:moveTo>
                    <a:pt x="0" y="0"/>
                  </a:moveTo>
                  <a:lnTo>
                    <a:pt x="6911199" y="0"/>
                  </a:lnTo>
                  <a:lnTo>
                    <a:pt x="6911199" y="313696"/>
                  </a:lnTo>
                  <a:lnTo>
                    <a:pt x="0" y="31369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a:t>You may have up to three direct deposit accounts</a:t>
              </a:r>
            </a:p>
          </p:txBody>
        </p:sp>
        <p:sp>
          <p:nvSpPr>
            <p:cNvPr id="17" name="Straight Connector 16"/>
            <p:cNvSpPr/>
            <p:nvPr/>
          </p:nvSpPr>
          <p:spPr>
            <a:xfrm>
              <a:off x="1200235" y="2390236"/>
              <a:ext cx="7043260" cy="0"/>
            </a:xfrm>
            <a:prstGeom prst="line">
              <a:avLst/>
            </a:prstGeom>
            <a:scene3d>
              <a:camera prst="orthographicFront"/>
              <a:lightRig rig="threePt" dir="t">
                <a:rot lat="0" lon="0" rev="7500000"/>
              </a:lightRig>
            </a:scene3d>
            <a:sp3d z="127000" prstMaterial="matte"/>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8" name="Freeform 17"/>
            <p:cNvSpPr/>
            <p:nvPr/>
          </p:nvSpPr>
          <p:spPr>
            <a:xfrm>
              <a:off x="1332296" y="2411247"/>
              <a:ext cx="6911199" cy="569962"/>
            </a:xfrm>
            <a:custGeom>
              <a:avLst/>
              <a:gdLst>
                <a:gd name="connsiteX0" fmla="*/ 0 w 6911199"/>
                <a:gd name="connsiteY0" fmla="*/ 0 h 569962"/>
                <a:gd name="connsiteX1" fmla="*/ 6911199 w 6911199"/>
                <a:gd name="connsiteY1" fmla="*/ 0 h 569962"/>
                <a:gd name="connsiteX2" fmla="*/ 6911199 w 6911199"/>
                <a:gd name="connsiteY2" fmla="*/ 569962 h 569962"/>
                <a:gd name="connsiteX3" fmla="*/ 0 w 6911199"/>
                <a:gd name="connsiteY3" fmla="*/ 569962 h 569962"/>
                <a:gd name="connsiteX4" fmla="*/ 0 w 6911199"/>
                <a:gd name="connsiteY4" fmla="*/ 0 h 569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1199" h="569962">
                  <a:moveTo>
                    <a:pt x="0" y="0"/>
                  </a:moveTo>
                  <a:lnTo>
                    <a:pt x="6911199" y="0"/>
                  </a:lnTo>
                  <a:lnTo>
                    <a:pt x="6911199" y="569962"/>
                  </a:lnTo>
                  <a:lnTo>
                    <a:pt x="0" y="5699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a:t>Small calculation differences for percentage 403b and 457b deductions when both are taken in the same pay period</a:t>
              </a:r>
            </a:p>
          </p:txBody>
        </p:sp>
        <p:sp>
          <p:nvSpPr>
            <p:cNvPr id="19" name="Straight Connector 18"/>
            <p:cNvSpPr/>
            <p:nvPr/>
          </p:nvSpPr>
          <p:spPr>
            <a:xfrm>
              <a:off x="1200235" y="2981209"/>
              <a:ext cx="7043260" cy="0"/>
            </a:xfrm>
            <a:prstGeom prst="line">
              <a:avLst/>
            </a:prstGeom>
            <a:scene3d>
              <a:camera prst="orthographicFront"/>
              <a:lightRig rig="threePt" dir="t">
                <a:rot lat="0" lon="0" rev="7500000"/>
              </a:lightRig>
            </a:scene3d>
            <a:sp3d z="127000" prstMaterial="matte"/>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0" name="Freeform 19"/>
            <p:cNvSpPr/>
            <p:nvPr/>
          </p:nvSpPr>
          <p:spPr>
            <a:xfrm>
              <a:off x="1332296" y="3002220"/>
              <a:ext cx="6911199" cy="321390"/>
            </a:xfrm>
            <a:custGeom>
              <a:avLst/>
              <a:gdLst>
                <a:gd name="connsiteX0" fmla="*/ 0 w 6911199"/>
                <a:gd name="connsiteY0" fmla="*/ 0 h 321390"/>
                <a:gd name="connsiteX1" fmla="*/ 6911199 w 6911199"/>
                <a:gd name="connsiteY1" fmla="*/ 0 h 321390"/>
                <a:gd name="connsiteX2" fmla="*/ 6911199 w 6911199"/>
                <a:gd name="connsiteY2" fmla="*/ 321390 h 321390"/>
                <a:gd name="connsiteX3" fmla="*/ 0 w 6911199"/>
                <a:gd name="connsiteY3" fmla="*/ 321390 h 321390"/>
                <a:gd name="connsiteX4" fmla="*/ 0 w 6911199"/>
                <a:gd name="connsiteY4" fmla="*/ 0 h 321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1199" h="321390">
                  <a:moveTo>
                    <a:pt x="0" y="0"/>
                  </a:moveTo>
                  <a:lnTo>
                    <a:pt x="6911199" y="0"/>
                  </a:lnTo>
                  <a:lnTo>
                    <a:pt x="6911199" y="321390"/>
                  </a:lnTo>
                  <a:lnTo>
                    <a:pt x="0" y="3213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a:t>Small tax calculation differences; out-of-state and local taxes are now automated</a:t>
              </a:r>
            </a:p>
          </p:txBody>
        </p:sp>
        <p:sp>
          <p:nvSpPr>
            <p:cNvPr id="21" name="Straight Connector 20"/>
            <p:cNvSpPr/>
            <p:nvPr/>
          </p:nvSpPr>
          <p:spPr>
            <a:xfrm>
              <a:off x="1200235" y="3323611"/>
              <a:ext cx="7043260" cy="0"/>
            </a:xfrm>
            <a:prstGeom prst="line">
              <a:avLst/>
            </a:prstGeom>
            <a:scene3d>
              <a:camera prst="orthographicFront"/>
              <a:lightRig rig="threePt" dir="t">
                <a:rot lat="0" lon="0" rev="7500000"/>
              </a:lightRig>
            </a:scene3d>
            <a:sp3d z="127000" prstMaterial="matte"/>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2" name="Freeform 21"/>
            <p:cNvSpPr/>
            <p:nvPr/>
          </p:nvSpPr>
          <p:spPr>
            <a:xfrm>
              <a:off x="1332296" y="3344622"/>
              <a:ext cx="6911199" cy="544303"/>
            </a:xfrm>
            <a:custGeom>
              <a:avLst/>
              <a:gdLst>
                <a:gd name="connsiteX0" fmla="*/ 0 w 6911199"/>
                <a:gd name="connsiteY0" fmla="*/ 0 h 544303"/>
                <a:gd name="connsiteX1" fmla="*/ 6911199 w 6911199"/>
                <a:gd name="connsiteY1" fmla="*/ 0 h 544303"/>
                <a:gd name="connsiteX2" fmla="*/ 6911199 w 6911199"/>
                <a:gd name="connsiteY2" fmla="*/ 544303 h 544303"/>
                <a:gd name="connsiteX3" fmla="*/ 0 w 6911199"/>
                <a:gd name="connsiteY3" fmla="*/ 544303 h 544303"/>
                <a:gd name="connsiteX4" fmla="*/ 0 w 6911199"/>
                <a:gd name="connsiteY4" fmla="*/ 0 h 544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1199" h="544303">
                  <a:moveTo>
                    <a:pt x="0" y="0"/>
                  </a:moveTo>
                  <a:lnTo>
                    <a:pt x="6911199" y="0"/>
                  </a:lnTo>
                  <a:lnTo>
                    <a:pt x="6911199" y="544303"/>
                  </a:lnTo>
                  <a:lnTo>
                    <a:pt x="0" y="5443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a:t>Executive life insurance is taxed in the current period and displayed on the earnings statement</a:t>
              </a:r>
            </a:p>
          </p:txBody>
        </p:sp>
        <p:sp>
          <p:nvSpPr>
            <p:cNvPr id="23" name="Straight Connector 22"/>
            <p:cNvSpPr/>
            <p:nvPr/>
          </p:nvSpPr>
          <p:spPr>
            <a:xfrm>
              <a:off x="1200235" y="3888926"/>
              <a:ext cx="7043260" cy="0"/>
            </a:xfrm>
            <a:prstGeom prst="line">
              <a:avLst/>
            </a:prstGeom>
            <a:scene3d>
              <a:camera prst="orthographicFront"/>
              <a:lightRig rig="threePt" dir="t">
                <a:rot lat="0" lon="0" rev="7500000"/>
              </a:lightRig>
            </a:scene3d>
            <a:sp3d z="127000" prstMaterial="matte"/>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4" name="Freeform 23"/>
            <p:cNvSpPr/>
            <p:nvPr/>
          </p:nvSpPr>
          <p:spPr>
            <a:xfrm>
              <a:off x="1332296" y="3909937"/>
              <a:ext cx="6911199" cy="297068"/>
            </a:xfrm>
            <a:custGeom>
              <a:avLst/>
              <a:gdLst>
                <a:gd name="connsiteX0" fmla="*/ 0 w 6911199"/>
                <a:gd name="connsiteY0" fmla="*/ 0 h 297068"/>
                <a:gd name="connsiteX1" fmla="*/ 6911199 w 6911199"/>
                <a:gd name="connsiteY1" fmla="*/ 0 h 297068"/>
                <a:gd name="connsiteX2" fmla="*/ 6911199 w 6911199"/>
                <a:gd name="connsiteY2" fmla="*/ 297068 h 297068"/>
                <a:gd name="connsiteX3" fmla="*/ 0 w 6911199"/>
                <a:gd name="connsiteY3" fmla="*/ 297068 h 297068"/>
                <a:gd name="connsiteX4" fmla="*/ 0 w 6911199"/>
                <a:gd name="connsiteY4" fmla="*/ 0 h 297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1199" h="297068">
                  <a:moveTo>
                    <a:pt x="0" y="0"/>
                  </a:moveTo>
                  <a:lnTo>
                    <a:pt x="6911199" y="0"/>
                  </a:lnTo>
                  <a:lnTo>
                    <a:pt x="6911199" y="297068"/>
                  </a:lnTo>
                  <a:lnTo>
                    <a:pt x="0" y="29706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a:t>FICA taxes applied in the current pay period, not the following pay period</a:t>
              </a:r>
            </a:p>
          </p:txBody>
        </p:sp>
        <p:sp>
          <p:nvSpPr>
            <p:cNvPr id="25" name="Straight Connector 24"/>
            <p:cNvSpPr/>
            <p:nvPr/>
          </p:nvSpPr>
          <p:spPr>
            <a:xfrm>
              <a:off x="1200235" y="4207005"/>
              <a:ext cx="7043260" cy="0"/>
            </a:xfrm>
            <a:prstGeom prst="line">
              <a:avLst/>
            </a:prstGeom>
            <a:scene3d>
              <a:camera prst="orthographicFront"/>
              <a:lightRig rig="threePt" dir="t">
                <a:rot lat="0" lon="0" rev="7500000"/>
              </a:lightRig>
            </a:scene3d>
            <a:sp3d z="127000" prstMaterial="matte"/>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6" name="Freeform 25"/>
            <p:cNvSpPr/>
            <p:nvPr/>
          </p:nvSpPr>
          <p:spPr>
            <a:xfrm>
              <a:off x="1332296" y="4228016"/>
              <a:ext cx="6911199" cy="530369"/>
            </a:xfrm>
            <a:custGeom>
              <a:avLst/>
              <a:gdLst>
                <a:gd name="connsiteX0" fmla="*/ 0 w 6911199"/>
                <a:gd name="connsiteY0" fmla="*/ 0 h 530369"/>
                <a:gd name="connsiteX1" fmla="*/ 6911199 w 6911199"/>
                <a:gd name="connsiteY1" fmla="*/ 0 h 530369"/>
                <a:gd name="connsiteX2" fmla="*/ 6911199 w 6911199"/>
                <a:gd name="connsiteY2" fmla="*/ 530369 h 530369"/>
                <a:gd name="connsiteX3" fmla="*/ 0 w 6911199"/>
                <a:gd name="connsiteY3" fmla="*/ 530369 h 530369"/>
                <a:gd name="connsiteX4" fmla="*/ 0 w 6911199"/>
                <a:gd name="connsiteY4" fmla="*/ 0 h 530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1199" h="530369">
                  <a:moveTo>
                    <a:pt x="0" y="0"/>
                  </a:moveTo>
                  <a:lnTo>
                    <a:pt x="6911199" y="0"/>
                  </a:lnTo>
                  <a:lnTo>
                    <a:pt x="6911199" y="530369"/>
                  </a:lnTo>
                  <a:lnTo>
                    <a:pt x="0" y="53036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a:t>Employer contributions split between first and second biweekly earnings statements instead of all in the first earnings statement</a:t>
              </a:r>
            </a:p>
          </p:txBody>
        </p:sp>
        <p:sp>
          <p:nvSpPr>
            <p:cNvPr id="27" name="Straight Connector 26"/>
            <p:cNvSpPr/>
            <p:nvPr/>
          </p:nvSpPr>
          <p:spPr>
            <a:xfrm>
              <a:off x="1200235" y="4758385"/>
              <a:ext cx="7043260" cy="0"/>
            </a:xfrm>
            <a:prstGeom prst="line">
              <a:avLst/>
            </a:prstGeom>
            <a:scene3d>
              <a:camera prst="orthographicFront"/>
              <a:lightRig rig="threePt" dir="t">
                <a:rot lat="0" lon="0" rev="7500000"/>
              </a:lightRig>
            </a:scene3d>
            <a:sp3d z="127000" prstMaterial="matte"/>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8" name="Freeform 27"/>
            <p:cNvSpPr/>
            <p:nvPr/>
          </p:nvSpPr>
          <p:spPr>
            <a:xfrm>
              <a:off x="1332296" y="4779396"/>
              <a:ext cx="6911199" cy="301115"/>
            </a:xfrm>
            <a:custGeom>
              <a:avLst/>
              <a:gdLst>
                <a:gd name="connsiteX0" fmla="*/ 0 w 6911199"/>
                <a:gd name="connsiteY0" fmla="*/ 0 h 301115"/>
                <a:gd name="connsiteX1" fmla="*/ 6911199 w 6911199"/>
                <a:gd name="connsiteY1" fmla="*/ 0 h 301115"/>
                <a:gd name="connsiteX2" fmla="*/ 6911199 w 6911199"/>
                <a:gd name="connsiteY2" fmla="*/ 301115 h 301115"/>
                <a:gd name="connsiteX3" fmla="*/ 0 w 6911199"/>
                <a:gd name="connsiteY3" fmla="*/ 301115 h 301115"/>
                <a:gd name="connsiteX4" fmla="*/ 0 w 6911199"/>
                <a:gd name="connsiteY4" fmla="*/ 0 h 30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1199" h="301115">
                  <a:moveTo>
                    <a:pt x="0" y="0"/>
                  </a:moveTo>
                  <a:lnTo>
                    <a:pt x="6911199" y="0"/>
                  </a:lnTo>
                  <a:lnTo>
                    <a:pt x="6911199" y="301115"/>
                  </a:lnTo>
                  <a:lnTo>
                    <a:pt x="0" y="30111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a:t>Credit union deductions made via direct deposit</a:t>
              </a:r>
            </a:p>
          </p:txBody>
        </p:sp>
        <p:sp>
          <p:nvSpPr>
            <p:cNvPr id="29" name="Straight Connector 28"/>
            <p:cNvSpPr/>
            <p:nvPr/>
          </p:nvSpPr>
          <p:spPr>
            <a:xfrm>
              <a:off x="1200235" y="5080512"/>
              <a:ext cx="7043260" cy="0"/>
            </a:xfrm>
            <a:prstGeom prst="line">
              <a:avLst/>
            </a:prstGeom>
            <a:scene3d>
              <a:camera prst="orthographicFront"/>
              <a:lightRig rig="threePt" dir="t">
                <a:rot lat="0" lon="0" rev="7500000"/>
              </a:lightRig>
            </a:scene3d>
            <a:sp3d z="127000" prstMaterial="matte"/>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30" name="Freeform 29"/>
            <p:cNvSpPr/>
            <p:nvPr/>
          </p:nvSpPr>
          <p:spPr>
            <a:xfrm>
              <a:off x="1332296" y="5101523"/>
              <a:ext cx="6911199" cy="520712"/>
            </a:xfrm>
            <a:custGeom>
              <a:avLst/>
              <a:gdLst>
                <a:gd name="connsiteX0" fmla="*/ 0 w 6911199"/>
                <a:gd name="connsiteY0" fmla="*/ 0 h 520712"/>
                <a:gd name="connsiteX1" fmla="*/ 6911199 w 6911199"/>
                <a:gd name="connsiteY1" fmla="*/ 0 h 520712"/>
                <a:gd name="connsiteX2" fmla="*/ 6911199 w 6911199"/>
                <a:gd name="connsiteY2" fmla="*/ 520712 h 520712"/>
                <a:gd name="connsiteX3" fmla="*/ 0 w 6911199"/>
                <a:gd name="connsiteY3" fmla="*/ 520712 h 520712"/>
                <a:gd name="connsiteX4" fmla="*/ 0 w 6911199"/>
                <a:gd name="connsiteY4" fmla="*/ 0 h 520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1199" h="520712">
                  <a:moveTo>
                    <a:pt x="0" y="0"/>
                  </a:moveTo>
                  <a:lnTo>
                    <a:pt x="6911199" y="0"/>
                  </a:lnTo>
                  <a:lnTo>
                    <a:pt x="6911199" y="520712"/>
                  </a:lnTo>
                  <a:lnTo>
                    <a:pt x="0" y="5207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a:t>Garnishments now shown on earnings statements; percentage garnishments are automatically calculated</a:t>
              </a:r>
            </a:p>
          </p:txBody>
        </p:sp>
        <p:sp>
          <p:nvSpPr>
            <p:cNvPr id="31" name="Straight Connector 30"/>
            <p:cNvSpPr/>
            <p:nvPr/>
          </p:nvSpPr>
          <p:spPr>
            <a:xfrm>
              <a:off x="1200235" y="5622235"/>
              <a:ext cx="7043260" cy="0"/>
            </a:xfrm>
            <a:prstGeom prst="line">
              <a:avLst/>
            </a:prstGeom>
            <a:scene3d>
              <a:camera prst="orthographicFront"/>
              <a:lightRig rig="threePt" dir="t">
                <a:rot lat="0" lon="0" rev="7500000"/>
              </a:lightRig>
            </a:scene3d>
            <a:sp3d z="127000" prstMaterial="matte"/>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32" name="Freeform 31"/>
            <p:cNvSpPr/>
            <p:nvPr/>
          </p:nvSpPr>
          <p:spPr>
            <a:xfrm>
              <a:off x="1332296" y="5643246"/>
              <a:ext cx="6911199" cy="310040"/>
            </a:xfrm>
            <a:custGeom>
              <a:avLst/>
              <a:gdLst>
                <a:gd name="connsiteX0" fmla="*/ 0 w 6911199"/>
                <a:gd name="connsiteY0" fmla="*/ 0 h 310040"/>
                <a:gd name="connsiteX1" fmla="*/ 6911199 w 6911199"/>
                <a:gd name="connsiteY1" fmla="*/ 0 h 310040"/>
                <a:gd name="connsiteX2" fmla="*/ 6911199 w 6911199"/>
                <a:gd name="connsiteY2" fmla="*/ 310040 h 310040"/>
                <a:gd name="connsiteX3" fmla="*/ 0 w 6911199"/>
                <a:gd name="connsiteY3" fmla="*/ 310040 h 310040"/>
                <a:gd name="connsiteX4" fmla="*/ 0 w 6911199"/>
                <a:gd name="connsiteY4" fmla="*/ 0 h 3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1199" h="310040">
                  <a:moveTo>
                    <a:pt x="0" y="0"/>
                  </a:moveTo>
                  <a:lnTo>
                    <a:pt x="6911199" y="0"/>
                  </a:lnTo>
                  <a:lnTo>
                    <a:pt x="6911199" y="310040"/>
                  </a:lnTo>
                  <a:lnTo>
                    <a:pt x="0" y="3100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a:t>Small calculation differences in FLSA earnings</a:t>
              </a:r>
            </a:p>
          </p:txBody>
        </p:sp>
        <p:sp>
          <p:nvSpPr>
            <p:cNvPr id="33" name="Straight Connector 32"/>
            <p:cNvSpPr/>
            <p:nvPr/>
          </p:nvSpPr>
          <p:spPr>
            <a:xfrm>
              <a:off x="1200235" y="5953287"/>
              <a:ext cx="7043260" cy="0"/>
            </a:xfrm>
            <a:prstGeom prst="line">
              <a:avLst/>
            </a:prstGeom>
            <a:scene3d>
              <a:camera prst="orthographicFront"/>
              <a:lightRig rig="threePt" dir="t">
                <a:rot lat="0" lon="0" rev="7500000"/>
              </a:lightRig>
            </a:scene3d>
            <a:sp3d z="127000" prstMaterial="matte"/>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34" name="Freeform 33"/>
            <p:cNvSpPr/>
            <p:nvPr/>
          </p:nvSpPr>
          <p:spPr>
            <a:xfrm>
              <a:off x="1332295" y="5974298"/>
              <a:ext cx="6911199" cy="420217"/>
            </a:xfrm>
            <a:custGeom>
              <a:avLst/>
              <a:gdLst>
                <a:gd name="connsiteX0" fmla="*/ 0 w 6911199"/>
                <a:gd name="connsiteY0" fmla="*/ 0 h 420217"/>
                <a:gd name="connsiteX1" fmla="*/ 6911199 w 6911199"/>
                <a:gd name="connsiteY1" fmla="*/ 0 h 420217"/>
                <a:gd name="connsiteX2" fmla="*/ 6911199 w 6911199"/>
                <a:gd name="connsiteY2" fmla="*/ 420217 h 420217"/>
                <a:gd name="connsiteX3" fmla="*/ 0 w 6911199"/>
                <a:gd name="connsiteY3" fmla="*/ 420217 h 420217"/>
                <a:gd name="connsiteX4" fmla="*/ 0 w 6911199"/>
                <a:gd name="connsiteY4" fmla="*/ 0 h 4202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1199" h="420217">
                  <a:moveTo>
                    <a:pt x="0" y="0"/>
                  </a:moveTo>
                  <a:lnTo>
                    <a:pt x="6911199" y="0"/>
                  </a:lnTo>
                  <a:lnTo>
                    <a:pt x="6911199" y="420217"/>
                  </a:lnTo>
                  <a:lnTo>
                    <a:pt x="0" y="42021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a:t>Flat tax amounts now deducted evenly across all pay periods</a:t>
              </a:r>
            </a:p>
          </p:txBody>
        </p:sp>
      </p:grpSp>
      <p:sp>
        <p:nvSpPr>
          <p:cNvPr id="36" name="Left Brace 35"/>
          <p:cNvSpPr/>
          <p:nvPr/>
        </p:nvSpPr>
        <p:spPr>
          <a:xfrm>
            <a:off x="1167493" y="987879"/>
            <a:ext cx="489856" cy="5249635"/>
          </a:xfrm>
          <a:prstGeom prst="leftBrace">
            <a:avLst>
              <a:gd name="adj1" fmla="val 8333"/>
              <a:gd name="adj2" fmla="val 47045"/>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n w="0"/>
              <a:effectLst>
                <a:outerShdw blurRad="38100" dist="19050" dir="2700000" algn="tl" rotWithShape="0">
                  <a:schemeClr val="dk1">
                    <a:alpha val="40000"/>
                  </a:schemeClr>
                </a:outerShdw>
              </a:effectLst>
            </a:endParaRPr>
          </a:p>
        </p:txBody>
      </p:sp>
      <p:pic>
        <p:nvPicPr>
          <p:cNvPr id="5" name="Picture 4"/>
          <p:cNvPicPr>
            <a:picLocks noChangeAspect="1"/>
          </p:cNvPicPr>
          <p:nvPr/>
        </p:nvPicPr>
        <p:blipFill rotWithShape="1">
          <a:blip r:embed="rId2"/>
          <a:srcRect t="33533" r="20554" b="15950"/>
          <a:stretch/>
        </p:blipFill>
        <p:spPr>
          <a:xfrm>
            <a:off x="5855440" y="4891271"/>
            <a:ext cx="2958950" cy="223284"/>
          </a:xfrm>
          <a:prstGeom prst="rect">
            <a:avLst/>
          </a:prstGeom>
        </p:spPr>
      </p:pic>
    </p:spTree>
    <p:extLst>
      <p:ext uri="{BB962C8B-B14F-4D97-AF65-F5344CB8AC3E}">
        <p14:creationId xmlns:p14="http://schemas.microsoft.com/office/powerpoint/2010/main" val="586035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317500" y="1359391"/>
            <a:ext cx="8704263" cy="4463067"/>
          </a:xfrm>
          <a:prstGeom prst="rect">
            <a:avLst/>
          </a:prstGeom>
        </p:spPr>
      </p:pic>
      <p:sp>
        <p:nvSpPr>
          <p:cNvPr id="3" name="Title 2"/>
          <p:cNvSpPr>
            <a:spLocks noGrp="1"/>
          </p:cNvSpPr>
          <p:nvPr>
            <p:ph type="title"/>
          </p:nvPr>
        </p:nvSpPr>
        <p:spPr>
          <a:xfrm>
            <a:off x="14749" y="76759"/>
            <a:ext cx="8768007" cy="623163"/>
          </a:xfrm>
        </p:spPr>
        <p:txBody>
          <a:bodyPr>
            <a:normAutofit fontScale="90000"/>
          </a:bodyPr>
          <a:lstStyle/>
          <a:p>
            <a:r>
              <a:rPr lang="en-US" dirty="0"/>
              <a:t>Bi-Weekly Earnings Statement Sample</a:t>
            </a:r>
          </a:p>
        </p:txBody>
      </p:sp>
      <p:sp>
        <p:nvSpPr>
          <p:cNvPr id="4" name="Slide Number Placeholder 3"/>
          <p:cNvSpPr>
            <a:spLocks noGrp="1"/>
          </p:cNvSpPr>
          <p:nvPr>
            <p:ph type="sldNum" sz="quarter" idx="4"/>
          </p:nvPr>
        </p:nvSpPr>
        <p:spPr/>
        <p:txBody>
          <a:bodyPr/>
          <a:lstStyle/>
          <a:p>
            <a:fld id="{67AA6EFB-DE16-2749-9DB8-9B2BD9BF76D4}" type="slidenum">
              <a:rPr lang="en-US" smtClean="0"/>
              <a:pPr/>
              <a:t>17</a:t>
            </a:fld>
            <a:endParaRPr lang="en-US" dirty="0"/>
          </a:p>
        </p:txBody>
      </p:sp>
    </p:spTree>
    <p:extLst>
      <p:ext uri="{BB962C8B-B14F-4D97-AF65-F5344CB8AC3E}">
        <p14:creationId xmlns:p14="http://schemas.microsoft.com/office/powerpoint/2010/main" val="54903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Sample Monthly Earnings Statement</a:t>
            </a:r>
          </a:p>
        </p:txBody>
      </p:sp>
      <p:sp>
        <p:nvSpPr>
          <p:cNvPr id="4" name="Slide Number Placeholder 3"/>
          <p:cNvSpPr>
            <a:spLocks noGrp="1"/>
          </p:cNvSpPr>
          <p:nvPr>
            <p:ph type="sldNum" sz="quarter" idx="4"/>
          </p:nvPr>
        </p:nvSpPr>
        <p:spPr/>
        <p:txBody>
          <a:bodyPr/>
          <a:lstStyle/>
          <a:p>
            <a:fld id="{67AA6EFB-DE16-2749-9DB8-9B2BD9BF76D4}" type="slidenum">
              <a:rPr lang="en-US" smtClean="0"/>
              <a:pPr/>
              <a:t>18</a:t>
            </a:fld>
            <a:endParaRPr lang="en-US" dirty="0"/>
          </a:p>
        </p:txBody>
      </p:sp>
      <p:pic>
        <p:nvPicPr>
          <p:cNvPr id="7" name="Content Placeholder 6"/>
          <p:cNvPicPr>
            <a:picLocks noGrp="1" noChangeAspect="1"/>
          </p:cNvPicPr>
          <p:nvPr>
            <p:ph idx="1"/>
          </p:nvPr>
        </p:nvPicPr>
        <p:blipFill rotWithShape="1">
          <a:blip r:embed="rId2"/>
          <a:srcRect l="1377" t="2164" r="37223"/>
          <a:stretch/>
        </p:blipFill>
        <p:spPr>
          <a:xfrm>
            <a:off x="87542" y="1413021"/>
            <a:ext cx="5480500" cy="4515194"/>
          </a:xfrm>
          <a:prstGeom prst="rect">
            <a:avLst/>
          </a:prstGeom>
        </p:spPr>
      </p:pic>
      <p:sp>
        <p:nvSpPr>
          <p:cNvPr id="2" name="TextBox 1"/>
          <p:cNvSpPr txBox="1"/>
          <p:nvPr/>
        </p:nvSpPr>
        <p:spPr>
          <a:xfrm>
            <a:off x="87542" y="837060"/>
            <a:ext cx="3952429" cy="461665"/>
          </a:xfrm>
          <a:prstGeom prst="rect">
            <a:avLst/>
          </a:prstGeom>
          <a:noFill/>
        </p:spPr>
        <p:txBody>
          <a:bodyPr wrap="none" rtlCol="0">
            <a:spAutoFit/>
          </a:bodyPr>
          <a:lstStyle/>
          <a:p>
            <a:r>
              <a:rPr lang="en-US" sz="2400" b="1" dirty="0">
                <a:solidFill>
                  <a:srgbClr val="3AB3E6"/>
                </a:solidFill>
              </a:rPr>
              <a:t>Understanding Your Paycheck</a:t>
            </a:r>
          </a:p>
        </p:txBody>
      </p:sp>
      <p:sp>
        <p:nvSpPr>
          <p:cNvPr id="5" name="Rectangle 4"/>
          <p:cNvSpPr/>
          <p:nvPr/>
        </p:nvSpPr>
        <p:spPr>
          <a:xfrm>
            <a:off x="4416758" y="953708"/>
            <a:ext cx="4261295" cy="307777"/>
          </a:xfrm>
          <a:prstGeom prst="rect">
            <a:avLst/>
          </a:prstGeom>
        </p:spPr>
        <p:txBody>
          <a:bodyPr wrap="none">
            <a:spAutoFit/>
          </a:bodyPr>
          <a:lstStyle/>
          <a:p>
            <a:r>
              <a:rPr lang="en-US" sz="1400" b="1" dirty="0"/>
              <a:t>Employee Actions &gt; Income and Taxes &gt; View Paycheck</a:t>
            </a:r>
          </a:p>
        </p:txBody>
      </p:sp>
      <p:sp>
        <p:nvSpPr>
          <p:cNvPr id="6" name="TextBox 5"/>
          <p:cNvSpPr txBox="1"/>
          <p:nvPr/>
        </p:nvSpPr>
        <p:spPr>
          <a:xfrm>
            <a:off x="5568042" y="1336078"/>
            <a:ext cx="3437891" cy="5447645"/>
          </a:xfrm>
          <a:prstGeom prst="rect">
            <a:avLst/>
          </a:prstGeom>
          <a:noFill/>
        </p:spPr>
        <p:txBody>
          <a:bodyPr wrap="square" rtlCol="0">
            <a:spAutoFit/>
          </a:bodyPr>
          <a:lstStyle/>
          <a:p>
            <a:pPr marL="342900" indent="-342900">
              <a:spcAft>
                <a:spcPts val="1200"/>
              </a:spcAft>
              <a:buAutoNum type="arabicPeriod"/>
            </a:pPr>
            <a:r>
              <a:rPr lang="en-US" sz="1200" dirty="0"/>
              <a:t>Current name and address in UCPath.</a:t>
            </a:r>
          </a:p>
          <a:p>
            <a:pPr marL="342900" indent="-342900">
              <a:spcAft>
                <a:spcPts val="1200"/>
              </a:spcAft>
              <a:buAutoNum type="arabicPeriod"/>
            </a:pPr>
            <a:r>
              <a:rPr lang="en-US" sz="1200" dirty="0"/>
              <a:t>Newly assigned Employee ID number.</a:t>
            </a:r>
          </a:p>
          <a:p>
            <a:pPr marL="342900" indent="-342900">
              <a:spcAft>
                <a:spcPts val="1200"/>
              </a:spcAft>
              <a:buAutoNum type="arabicPeriod"/>
            </a:pPr>
            <a:r>
              <a:rPr lang="en-US" sz="1200" dirty="0"/>
              <a:t>Filing status and allowances for state and federal tax forms.</a:t>
            </a:r>
          </a:p>
          <a:p>
            <a:pPr marL="342900" indent="-342900">
              <a:spcAft>
                <a:spcPts val="1200"/>
              </a:spcAft>
              <a:buAutoNum type="arabicPeriod"/>
            </a:pPr>
            <a:r>
              <a:rPr lang="en-US" sz="1200" dirty="0"/>
              <a:t>Earnings displayed for the month and year-to-date. Vacation and sick time used are included in the hours and earning display. </a:t>
            </a:r>
          </a:p>
          <a:p>
            <a:pPr marL="342900" indent="-342900">
              <a:spcAft>
                <a:spcPts val="1200"/>
              </a:spcAft>
              <a:buAutoNum type="arabicPeriod"/>
            </a:pPr>
            <a:r>
              <a:rPr lang="en-US" sz="1200" dirty="0"/>
              <a:t>Federal and state tax withholdings for the current pay period and the year to date.</a:t>
            </a:r>
          </a:p>
          <a:p>
            <a:pPr marL="342900" indent="-342900">
              <a:spcAft>
                <a:spcPts val="1200"/>
              </a:spcAft>
              <a:buAutoNum type="arabicPeriod"/>
            </a:pPr>
            <a:r>
              <a:rPr lang="en-US" sz="1200" dirty="0"/>
              <a:t>Before tax and after tax deductions are displayed separately. </a:t>
            </a:r>
          </a:p>
          <a:p>
            <a:pPr marL="342900" indent="-342900">
              <a:spcAft>
                <a:spcPts val="1200"/>
              </a:spcAft>
              <a:buAutoNum type="arabicPeriod"/>
            </a:pPr>
            <a:r>
              <a:rPr lang="en-US" sz="1200" dirty="0"/>
              <a:t>All contributions UC pays on your behalf to health and welfare plans and retirement. </a:t>
            </a:r>
          </a:p>
          <a:p>
            <a:pPr marL="342900" indent="-342900">
              <a:spcAft>
                <a:spcPts val="1200"/>
              </a:spcAft>
              <a:buAutoNum type="arabicPeriod"/>
            </a:pPr>
            <a:r>
              <a:rPr lang="en-US" sz="1200" dirty="0"/>
              <a:t>OASDI (Social Security) and MED (Medicare) gross amounts are included in current year and year-to-date display. </a:t>
            </a:r>
          </a:p>
          <a:p>
            <a:pPr marL="342900" indent="-342900">
              <a:spcAft>
                <a:spcPts val="1200"/>
              </a:spcAft>
              <a:buAutoNum type="arabicPeriod"/>
            </a:pPr>
            <a:r>
              <a:rPr lang="en-US" sz="1200" dirty="0"/>
              <a:t>Check (advice) numbers, account type, and total amount of pay deposited to accounts. You may have up to three direct deposit elections. </a:t>
            </a:r>
          </a:p>
          <a:p>
            <a:pPr marL="342900" indent="-342900">
              <a:buAutoNum type="arabicPeriod"/>
            </a:pPr>
            <a:endParaRPr lang="en-US" dirty="0"/>
          </a:p>
        </p:txBody>
      </p:sp>
    </p:spTree>
    <p:extLst>
      <p:ext uri="{BB962C8B-B14F-4D97-AF65-F5344CB8AC3E}">
        <p14:creationId xmlns:p14="http://schemas.microsoft.com/office/powerpoint/2010/main" val="1160262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rot="5400000">
            <a:off x="1820376" y="819908"/>
            <a:ext cx="5480801" cy="5538110"/>
            <a:chOff x="927633" y="-819141"/>
            <a:chExt cx="4904834" cy="6128523"/>
          </a:xfrm>
        </p:grpSpPr>
        <p:sp>
          <p:nvSpPr>
            <p:cNvPr id="7" name="Right Arrow 6"/>
            <p:cNvSpPr/>
            <p:nvPr/>
          </p:nvSpPr>
          <p:spPr>
            <a:xfrm>
              <a:off x="927633" y="-267179"/>
              <a:ext cx="4904834" cy="5024594"/>
            </a:xfrm>
            <a:prstGeom prst="rightArrow">
              <a:avLst/>
            </a:prstGeom>
            <a:solidFill>
              <a:schemeClr val="accent1">
                <a:lumMod val="60000"/>
                <a:lumOff val="40000"/>
              </a:scheme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8" name="Freeform 7"/>
            <p:cNvSpPr/>
            <p:nvPr/>
          </p:nvSpPr>
          <p:spPr>
            <a:xfrm rot="16200000">
              <a:off x="-1567474" y="1955175"/>
              <a:ext cx="6103401" cy="605013"/>
            </a:xfrm>
            <a:custGeom>
              <a:avLst/>
              <a:gdLst>
                <a:gd name="connsiteX0" fmla="*/ 0 w 1392048"/>
                <a:gd name="connsiteY0" fmla="*/ 232013 h 2131161"/>
                <a:gd name="connsiteX1" fmla="*/ 232013 w 1392048"/>
                <a:gd name="connsiteY1" fmla="*/ 0 h 2131161"/>
                <a:gd name="connsiteX2" fmla="*/ 1160035 w 1392048"/>
                <a:gd name="connsiteY2" fmla="*/ 0 h 2131161"/>
                <a:gd name="connsiteX3" fmla="*/ 1392048 w 1392048"/>
                <a:gd name="connsiteY3" fmla="*/ 232013 h 2131161"/>
                <a:gd name="connsiteX4" fmla="*/ 1392048 w 1392048"/>
                <a:gd name="connsiteY4" fmla="*/ 1899148 h 2131161"/>
                <a:gd name="connsiteX5" fmla="*/ 1160035 w 1392048"/>
                <a:gd name="connsiteY5" fmla="*/ 2131161 h 2131161"/>
                <a:gd name="connsiteX6" fmla="*/ 232013 w 1392048"/>
                <a:gd name="connsiteY6" fmla="*/ 2131161 h 2131161"/>
                <a:gd name="connsiteX7" fmla="*/ 0 w 1392048"/>
                <a:gd name="connsiteY7" fmla="*/ 1899148 h 2131161"/>
                <a:gd name="connsiteX8" fmla="*/ 0 w 1392048"/>
                <a:gd name="connsiteY8" fmla="*/ 232013 h 2131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2048" h="2131161">
                  <a:moveTo>
                    <a:pt x="0" y="232013"/>
                  </a:moveTo>
                  <a:cubicBezTo>
                    <a:pt x="0" y="103876"/>
                    <a:pt x="103876" y="0"/>
                    <a:pt x="232013" y="0"/>
                  </a:cubicBezTo>
                  <a:lnTo>
                    <a:pt x="1160035" y="0"/>
                  </a:lnTo>
                  <a:cubicBezTo>
                    <a:pt x="1288172" y="0"/>
                    <a:pt x="1392048" y="103876"/>
                    <a:pt x="1392048" y="232013"/>
                  </a:cubicBezTo>
                  <a:lnTo>
                    <a:pt x="1392048" y="1899148"/>
                  </a:lnTo>
                  <a:cubicBezTo>
                    <a:pt x="1392048" y="2027285"/>
                    <a:pt x="1288172" y="2131161"/>
                    <a:pt x="1160035" y="2131161"/>
                  </a:cubicBezTo>
                  <a:lnTo>
                    <a:pt x="232013" y="2131161"/>
                  </a:lnTo>
                  <a:cubicBezTo>
                    <a:pt x="103876" y="2131161"/>
                    <a:pt x="0" y="2027285"/>
                    <a:pt x="0" y="1899148"/>
                  </a:cubicBezTo>
                  <a:lnTo>
                    <a:pt x="0" y="232013"/>
                  </a:lnTo>
                  <a:close/>
                </a:path>
              </a:pathLst>
            </a:custGeom>
            <a:solidFill>
              <a:srgbClr val="DD7C40"/>
            </a:solidFill>
          </p:spPr>
          <p:style>
            <a:lnRef idx="2">
              <a:schemeClr val="lt1">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fontRef>
          </p:style>
          <p:txBody>
            <a:bodyPr spcFirstLastPara="0" vert="horz" wrap="square" lIns="117484" tIns="117484" rIns="117484" bIns="117484" numCol="1" spcCol="1270" anchor="ctr" anchorCtr="0">
              <a:noAutofit/>
            </a:bodyPr>
            <a:lstStyle/>
            <a:p>
              <a:pPr lvl="0" algn="ctr" defTabSz="577850" rtl="0">
                <a:lnSpc>
                  <a:spcPct val="90000"/>
                </a:lnSpc>
                <a:spcBef>
                  <a:spcPct val="0"/>
                </a:spcBef>
                <a:spcAft>
                  <a:spcPct val="35000"/>
                </a:spcAft>
              </a:pPr>
              <a:r>
                <a:rPr lang="en-US" kern="1200" dirty="0"/>
                <a:t>Review your benefits to ensure they reflect the choices from your recent open enrollment </a:t>
              </a:r>
            </a:p>
          </p:txBody>
        </p:sp>
        <p:sp>
          <p:nvSpPr>
            <p:cNvPr id="9" name="Freeform 8"/>
            <p:cNvSpPr/>
            <p:nvPr/>
          </p:nvSpPr>
          <p:spPr>
            <a:xfrm rot="16200000">
              <a:off x="-831659" y="2050396"/>
              <a:ext cx="6111774" cy="406198"/>
            </a:xfrm>
            <a:custGeom>
              <a:avLst/>
              <a:gdLst>
                <a:gd name="connsiteX0" fmla="*/ 0 w 1392048"/>
                <a:gd name="connsiteY0" fmla="*/ 232013 h 2131161"/>
                <a:gd name="connsiteX1" fmla="*/ 232013 w 1392048"/>
                <a:gd name="connsiteY1" fmla="*/ 0 h 2131161"/>
                <a:gd name="connsiteX2" fmla="*/ 1160035 w 1392048"/>
                <a:gd name="connsiteY2" fmla="*/ 0 h 2131161"/>
                <a:gd name="connsiteX3" fmla="*/ 1392048 w 1392048"/>
                <a:gd name="connsiteY3" fmla="*/ 232013 h 2131161"/>
                <a:gd name="connsiteX4" fmla="*/ 1392048 w 1392048"/>
                <a:gd name="connsiteY4" fmla="*/ 1899148 h 2131161"/>
                <a:gd name="connsiteX5" fmla="*/ 1160035 w 1392048"/>
                <a:gd name="connsiteY5" fmla="*/ 2131161 h 2131161"/>
                <a:gd name="connsiteX6" fmla="*/ 232013 w 1392048"/>
                <a:gd name="connsiteY6" fmla="*/ 2131161 h 2131161"/>
                <a:gd name="connsiteX7" fmla="*/ 0 w 1392048"/>
                <a:gd name="connsiteY7" fmla="*/ 1899148 h 2131161"/>
                <a:gd name="connsiteX8" fmla="*/ 0 w 1392048"/>
                <a:gd name="connsiteY8" fmla="*/ 232013 h 2131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2048" h="2131161">
                  <a:moveTo>
                    <a:pt x="0" y="232013"/>
                  </a:moveTo>
                  <a:cubicBezTo>
                    <a:pt x="0" y="103876"/>
                    <a:pt x="103876" y="0"/>
                    <a:pt x="232013" y="0"/>
                  </a:cubicBezTo>
                  <a:lnTo>
                    <a:pt x="1160035" y="0"/>
                  </a:lnTo>
                  <a:cubicBezTo>
                    <a:pt x="1288172" y="0"/>
                    <a:pt x="1392048" y="103876"/>
                    <a:pt x="1392048" y="232013"/>
                  </a:cubicBezTo>
                  <a:lnTo>
                    <a:pt x="1392048" y="1899148"/>
                  </a:lnTo>
                  <a:cubicBezTo>
                    <a:pt x="1392048" y="2027285"/>
                    <a:pt x="1288172" y="2131161"/>
                    <a:pt x="1160035" y="2131161"/>
                  </a:cubicBezTo>
                  <a:lnTo>
                    <a:pt x="232013" y="2131161"/>
                  </a:lnTo>
                  <a:cubicBezTo>
                    <a:pt x="103876" y="2131161"/>
                    <a:pt x="0" y="2027285"/>
                    <a:pt x="0" y="1899148"/>
                  </a:cubicBezTo>
                  <a:lnTo>
                    <a:pt x="0" y="232013"/>
                  </a:lnTo>
                  <a:close/>
                </a:path>
              </a:pathLst>
            </a:custGeom>
          </p:spPr>
          <p:style>
            <a:lnRef idx="2">
              <a:schemeClr val="lt1">
                <a:hueOff val="0"/>
                <a:satOff val="0"/>
                <a:lumOff val="0"/>
                <a:alphaOff val="0"/>
              </a:schemeClr>
            </a:lnRef>
            <a:fillRef idx="1">
              <a:schemeClr val="accent2">
                <a:shade val="80000"/>
                <a:hueOff val="-96283"/>
                <a:satOff val="2033"/>
                <a:lumOff val="5416"/>
                <a:alphaOff val="0"/>
              </a:schemeClr>
            </a:fillRef>
            <a:effectRef idx="0">
              <a:schemeClr val="accent2">
                <a:shade val="80000"/>
                <a:hueOff val="-96283"/>
                <a:satOff val="2033"/>
                <a:lumOff val="5416"/>
                <a:alphaOff val="0"/>
              </a:schemeClr>
            </a:effectRef>
            <a:fontRef idx="minor">
              <a:schemeClr val="lt1"/>
            </a:fontRef>
          </p:style>
          <p:txBody>
            <a:bodyPr spcFirstLastPara="0" vert="horz" wrap="square" lIns="117484" tIns="117484" rIns="117484" bIns="117484" numCol="1" spcCol="1270" anchor="ctr" anchorCtr="0">
              <a:noAutofit/>
            </a:bodyPr>
            <a:lstStyle/>
            <a:p>
              <a:pPr lvl="0" algn="ctr" defTabSz="577850" rtl="0">
                <a:lnSpc>
                  <a:spcPct val="90000"/>
                </a:lnSpc>
                <a:spcBef>
                  <a:spcPct val="0"/>
                </a:spcBef>
                <a:spcAft>
                  <a:spcPct val="35000"/>
                </a:spcAft>
              </a:pPr>
              <a:r>
                <a:rPr lang="en-US" kern="1200" dirty="0"/>
                <a:t>Review that dependents are listed correctly </a:t>
              </a:r>
            </a:p>
          </p:txBody>
        </p:sp>
        <p:sp>
          <p:nvSpPr>
            <p:cNvPr id="10" name="Freeform 9"/>
            <p:cNvSpPr/>
            <p:nvPr/>
          </p:nvSpPr>
          <p:spPr>
            <a:xfrm rot="16200000">
              <a:off x="-169579" y="2030649"/>
              <a:ext cx="6111774" cy="428941"/>
            </a:xfrm>
            <a:custGeom>
              <a:avLst/>
              <a:gdLst>
                <a:gd name="connsiteX0" fmla="*/ 0 w 1392048"/>
                <a:gd name="connsiteY0" fmla="*/ 232013 h 2131161"/>
                <a:gd name="connsiteX1" fmla="*/ 232013 w 1392048"/>
                <a:gd name="connsiteY1" fmla="*/ 0 h 2131161"/>
                <a:gd name="connsiteX2" fmla="*/ 1160035 w 1392048"/>
                <a:gd name="connsiteY2" fmla="*/ 0 h 2131161"/>
                <a:gd name="connsiteX3" fmla="*/ 1392048 w 1392048"/>
                <a:gd name="connsiteY3" fmla="*/ 232013 h 2131161"/>
                <a:gd name="connsiteX4" fmla="*/ 1392048 w 1392048"/>
                <a:gd name="connsiteY4" fmla="*/ 1899148 h 2131161"/>
                <a:gd name="connsiteX5" fmla="*/ 1160035 w 1392048"/>
                <a:gd name="connsiteY5" fmla="*/ 2131161 h 2131161"/>
                <a:gd name="connsiteX6" fmla="*/ 232013 w 1392048"/>
                <a:gd name="connsiteY6" fmla="*/ 2131161 h 2131161"/>
                <a:gd name="connsiteX7" fmla="*/ 0 w 1392048"/>
                <a:gd name="connsiteY7" fmla="*/ 1899148 h 2131161"/>
                <a:gd name="connsiteX8" fmla="*/ 0 w 1392048"/>
                <a:gd name="connsiteY8" fmla="*/ 232013 h 2131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2048" h="2131161">
                  <a:moveTo>
                    <a:pt x="0" y="232013"/>
                  </a:moveTo>
                  <a:cubicBezTo>
                    <a:pt x="0" y="103876"/>
                    <a:pt x="103876" y="0"/>
                    <a:pt x="232013" y="0"/>
                  </a:cubicBezTo>
                  <a:lnTo>
                    <a:pt x="1160035" y="0"/>
                  </a:lnTo>
                  <a:cubicBezTo>
                    <a:pt x="1288172" y="0"/>
                    <a:pt x="1392048" y="103876"/>
                    <a:pt x="1392048" y="232013"/>
                  </a:cubicBezTo>
                  <a:lnTo>
                    <a:pt x="1392048" y="1899148"/>
                  </a:lnTo>
                  <a:cubicBezTo>
                    <a:pt x="1392048" y="2027285"/>
                    <a:pt x="1288172" y="2131161"/>
                    <a:pt x="1160035" y="2131161"/>
                  </a:cubicBezTo>
                  <a:lnTo>
                    <a:pt x="232013" y="2131161"/>
                  </a:lnTo>
                  <a:cubicBezTo>
                    <a:pt x="103876" y="2131161"/>
                    <a:pt x="0" y="2027285"/>
                    <a:pt x="0" y="1899148"/>
                  </a:cubicBezTo>
                  <a:lnTo>
                    <a:pt x="0" y="232013"/>
                  </a:lnTo>
                  <a:close/>
                </a:path>
              </a:pathLst>
            </a:custGeom>
            <a:solidFill>
              <a:srgbClr val="DD7C40"/>
            </a:solidFill>
          </p:spPr>
          <p:style>
            <a:lnRef idx="2">
              <a:schemeClr val="lt1">
                <a:hueOff val="0"/>
                <a:satOff val="0"/>
                <a:lumOff val="0"/>
                <a:alphaOff val="0"/>
              </a:schemeClr>
            </a:lnRef>
            <a:fillRef idx="1">
              <a:schemeClr val="accent2">
                <a:shade val="80000"/>
                <a:hueOff val="-192566"/>
                <a:satOff val="4066"/>
                <a:lumOff val="10832"/>
                <a:alphaOff val="0"/>
              </a:schemeClr>
            </a:fillRef>
            <a:effectRef idx="0">
              <a:schemeClr val="accent2">
                <a:shade val="80000"/>
                <a:hueOff val="-192566"/>
                <a:satOff val="4066"/>
                <a:lumOff val="10832"/>
                <a:alphaOff val="0"/>
              </a:schemeClr>
            </a:effectRef>
            <a:fontRef idx="minor">
              <a:schemeClr val="lt1"/>
            </a:fontRef>
          </p:style>
          <p:txBody>
            <a:bodyPr spcFirstLastPara="0" vert="horz" wrap="square" lIns="117484" tIns="117484" rIns="117484" bIns="117484" numCol="1" spcCol="1270" anchor="ctr" anchorCtr="0">
              <a:noAutofit/>
            </a:bodyPr>
            <a:lstStyle/>
            <a:p>
              <a:pPr lvl="0" algn="ctr" defTabSz="577850" rtl="0">
                <a:lnSpc>
                  <a:spcPct val="90000"/>
                </a:lnSpc>
                <a:spcBef>
                  <a:spcPct val="0"/>
                </a:spcBef>
                <a:spcAft>
                  <a:spcPts val="556"/>
                </a:spcAft>
              </a:pPr>
              <a:r>
                <a:rPr lang="en-US" kern="1200" dirty="0"/>
                <a:t>Review other personal information for accuracy</a:t>
              </a:r>
            </a:p>
          </p:txBody>
        </p:sp>
        <p:sp>
          <p:nvSpPr>
            <p:cNvPr id="11" name="Freeform 10"/>
            <p:cNvSpPr/>
            <p:nvPr/>
          </p:nvSpPr>
          <p:spPr>
            <a:xfrm rot="16200000">
              <a:off x="497468" y="2080190"/>
              <a:ext cx="6103400" cy="338234"/>
            </a:xfrm>
            <a:custGeom>
              <a:avLst/>
              <a:gdLst>
                <a:gd name="connsiteX0" fmla="*/ 0 w 1392048"/>
                <a:gd name="connsiteY0" fmla="*/ 232013 h 2131161"/>
                <a:gd name="connsiteX1" fmla="*/ 232013 w 1392048"/>
                <a:gd name="connsiteY1" fmla="*/ 0 h 2131161"/>
                <a:gd name="connsiteX2" fmla="*/ 1160035 w 1392048"/>
                <a:gd name="connsiteY2" fmla="*/ 0 h 2131161"/>
                <a:gd name="connsiteX3" fmla="*/ 1392048 w 1392048"/>
                <a:gd name="connsiteY3" fmla="*/ 232013 h 2131161"/>
                <a:gd name="connsiteX4" fmla="*/ 1392048 w 1392048"/>
                <a:gd name="connsiteY4" fmla="*/ 1899148 h 2131161"/>
                <a:gd name="connsiteX5" fmla="*/ 1160035 w 1392048"/>
                <a:gd name="connsiteY5" fmla="*/ 2131161 h 2131161"/>
                <a:gd name="connsiteX6" fmla="*/ 232013 w 1392048"/>
                <a:gd name="connsiteY6" fmla="*/ 2131161 h 2131161"/>
                <a:gd name="connsiteX7" fmla="*/ 0 w 1392048"/>
                <a:gd name="connsiteY7" fmla="*/ 1899148 h 2131161"/>
                <a:gd name="connsiteX8" fmla="*/ 0 w 1392048"/>
                <a:gd name="connsiteY8" fmla="*/ 232013 h 2131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2048" h="2131161">
                  <a:moveTo>
                    <a:pt x="0" y="232013"/>
                  </a:moveTo>
                  <a:cubicBezTo>
                    <a:pt x="0" y="103876"/>
                    <a:pt x="103876" y="0"/>
                    <a:pt x="232013" y="0"/>
                  </a:cubicBezTo>
                  <a:lnTo>
                    <a:pt x="1160035" y="0"/>
                  </a:lnTo>
                  <a:cubicBezTo>
                    <a:pt x="1288172" y="0"/>
                    <a:pt x="1392048" y="103876"/>
                    <a:pt x="1392048" y="232013"/>
                  </a:cubicBezTo>
                  <a:lnTo>
                    <a:pt x="1392048" y="1899148"/>
                  </a:lnTo>
                  <a:cubicBezTo>
                    <a:pt x="1392048" y="2027285"/>
                    <a:pt x="1288172" y="2131161"/>
                    <a:pt x="1160035" y="2131161"/>
                  </a:cubicBezTo>
                  <a:lnTo>
                    <a:pt x="232013" y="2131161"/>
                  </a:lnTo>
                  <a:cubicBezTo>
                    <a:pt x="103876" y="2131161"/>
                    <a:pt x="0" y="2027285"/>
                    <a:pt x="0" y="1899148"/>
                  </a:cubicBezTo>
                  <a:lnTo>
                    <a:pt x="0" y="232013"/>
                  </a:lnTo>
                  <a:close/>
                </a:path>
              </a:pathLst>
            </a:custGeom>
            <a:solidFill>
              <a:srgbClr val="DD7C40"/>
            </a:solidFill>
          </p:spPr>
          <p:style>
            <a:lnRef idx="2">
              <a:schemeClr val="lt1">
                <a:hueOff val="0"/>
                <a:satOff val="0"/>
                <a:lumOff val="0"/>
                <a:alphaOff val="0"/>
              </a:schemeClr>
            </a:lnRef>
            <a:fillRef idx="1">
              <a:schemeClr val="accent2">
                <a:shade val="80000"/>
                <a:hueOff val="-288849"/>
                <a:satOff val="6100"/>
                <a:lumOff val="16249"/>
                <a:alphaOff val="0"/>
              </a:schemeClr>
            </a:fillRef>
            <a:effectRef idx="0">
              <a:schemeClr val="accent2">
                <a:shade val="80000"/>
                <a:hueOff val="-288849"/>
                <a:satOff val="6100"/>
                <a:lumOff val="16249"/>
                <a:alphaOff val="0"/>
              </a:schemeClr>
            </a:effectRef>
            <a:fontRef idx="minor">
              <a:schemeClr val="lt1"/>
            </a:fontRef>
          </p:style>
          <p:txBody>
            <a:bodyPr spcFirstLastPara="0" vert="horz" wrap="square" lIns="117484" tIns="117484" rIns="117484" bIns="117484" numCol="1" spcCol="1270" anchor="ctr" anchorCtr="0">
              <a:noAutofit/>
            </a:bodyPr>
            <a:lstStyle/>
            <a:p>
              <a:pPr lvl="0" algn="ctr" defTabSz="577850" rtl="0">
                <a:lnSpc>
                  <a:spcPct val="90000"/>
                </a:lnSpc>
                <a:spcBef>
                  <a:spcPct val="0"/>
                </a:spcBef>
                <a:spcAft>
                  <a:spcPct val="35000"/>
                </a:spcAft>
              </a:pPr>
              <a:r>
                <a:rPr lang="en-US" kern="1200" dirty="0"/>
                <a:t>Enter emergency contact information</a:t>
              </a:r>
            </a:p>
          </p:txBody>
        </p:sp>
        <p:sp>
          <p:nvSpPr>
            <p:cNvPr id="12" name="Freeform 11"/>
            <p:cNvSpPr/>
            <p:nvPr/>
          </p:nvSpPr>
          <p:spPr>
            <a:xfrm rot="16200000">
              <a:off x="1203311" y="1938603"/>
              <a:ext cx="6111773" cy="613033"/>
            </a:xfrm>
            <a:custGeom>
              <a:avLst/>
              <a:gdLst>
                <a:gd name="connsiteX0" fmla="*/ 0 w 1392048"/>
                <a:gd name="connsiteY0" fmla="*/ 232013 h 2131161"/>
                <a:gd name="connsiteX1" fmla="*/ 232013 w 1392048"/>
                <a:gd name="connsiteY1" fmla="*/ 0 h 2131161"/>
                <a:gd name="connsiteX2" fmla="*/ 1160035 w 1392048"/>
                <a:gd name="connsiteY2" fmla="*/ 0 h 2131161"/>
                <a:gd name="connsiteX3" fmla="*/ 1392048 w 1392048"/>
                <a:gd name="connsiteY3" fmla="*/ 232013 h 2131161"/>
                <a:gd name="connsiteX4" fmla="*/ 1392048 w 1392048"/>
                <a:gd name="connsiteY4" fmla="*/ 1899148 h 2131161"/>
                <a:gd name="connsiteX5" fmla="*/ 1160035 w 1392048"/>
                <a:gd name="connsiteY5" fmla="*/ 2131161 h 2131161"/>
                <a:gd name="connsiteX6" fmla="*/ 232013 w 1392048"/>
                <a:gd name="connsiteY6" fmla="*/ 2131161 h 2131161"/>
                <a:gd name="connsiteX7" fmla="*/ 0 w 1392048"/>
                <a:gd name="connsiteY7" fmla="*/ 1899148 h 2131161"/>
                <a:gd name="connsiteX8" fmla="*/ 0 w 1392048"/>
                <a:gd name="connsiteY8" fmla="*/ 232013 h 2131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2048" h="2131161">
                  <a:moveTo>
                    <a:pt x="0" y="232013"/>
                  </a:moveTo>
                  <a:cubicBezTo>
                    <a:pt x="0" y="103876"/>
                    <a:pt x="103876" y="0"/>
                    <a:pt x="232013" y="0"/>
                  </a:cubicBezTo>
                  <a:lnTo>
                    <a:pt x="1160035" y="0"/>
                  </a:lnTo>
                  <a:cubicBezTo>
                    <a:pt x="1288172" y="0"/>
                    <a:pt x="1392048" y="103876"/>
                    <a:pt x="1392048" y="232013"/>
                  </a:cubicBezTo>
                  <a:lnTo>
                    <a:pt x="1392048" y="1899148"/>
                  </a:lnTo>
                  <a:cubicBezTo>
                    <a:pt x="1392048" y="2027285"/>
                    <a:pt x="1288172" y="2131161"/>
                    <a:pt x="1160035" y="2131161"/>
                  </a:cubicBezTo>
                  <a:lnTo>
                    <a:pt x="232013" y="2131161"/>
                  </a:lnTo>
                  <a:cubicBezTo>
                    <a:pt x="103876" y="2131161"/>
                    <a:pt x="0" y="2027285"/>
                    <a:pt x="0" y="1899148"/>
                  </a:cubicBezTo>
                  <a:lnTo>
                    <a:pt x="0" y="232013"/>
                  </a:lnTo>
                  <a:close/>
                </a:path>
              </a:pathLst>
            </a:custGeom>
            <a:solidFill>
              <a:srgbClr val="DD7C40"/>
            </a:solidFill>
          </p:spPr>
          <p:style>
            <a:lnRef idx="2">
              <a:schemeClr val="lt1">
                <a:hueOff val="0"/>
                <a:satOff val="0"/>
                <a:lumOff val="0"/>
                <a:alphaOff val="0"/>
              </a:schemeClr>
            </a:lnRef>
            <a:fillRef idx="1">
              <a:schemeClr val="accent2">
                <a:shade val="80000"/>
                <a:hueOff val="-385132"/>
                <a:satOff val="8133"/>
                <a:lumOff val="21665"/>
                <a:alphaOff val="0"/>
              </a:schemeClr>
            </a:fillRef>
            <a:effectRef idx="0">
              <a:schemeClr val="accent2">
                <a:shade val="80000"/>
                <a:hueOff val="-385132"/>
                <a:satOff val="8133"/>
                <a:lumOff val="21665"/>
                <a:alphaOff val="0"/>
              </a:schemeClr>
            </a:effectRef>
            <a:fontRef idx="minor">
              <a:schemeClr val="lt1"/>
            </a:fontRef>
          </p:style>
          <p:txBody>
            <a:bodyPr spcFirstLastPara="0" vert="horz" wrap="square" lIns="117484" tIns="117484" rIns="117484" bIns="117484" numCol="1" spcCol="1270" anchor="ctr" anchorCtr="0">
              <a:noAutofit/>
            </a:bodyPr>
            <a:lstStyle/>
            <a:p>
              <a:pPr lvl="0" algn="ctr" defTabSz="577850" rtl="0">
                <a:lnSpc>
                  <a:spcPct val="90000"/>
                </a:lnSpc>
                <a:spcBef>
                  <a:spcPct val="0"/>
                </a:spcBef>
                <a:spcAft>
                  <a:spcPct val="35000"/>
                </a:spcAft>
              </a:pPr>
              <a:r>
                <a:rPr lang="en-US" kern="1200" dirty="0"/>
                <a:t>Update any other missing or </a:t>
              </a:r>
            </a:p>
            <a:p>
              <a:pPr lvl="0" algn="ctr" defTabSz="577850" rtl="0">
                <a:lnSpc>
                  <a:spcPct val="90000"/>
                </a:lnSpc>
                <a:spcBef>
                  <a:spcPct val="0"/>
                </a:spcBef>
                <a:spcAft>
                  <a:spcPct val="35000"/>
                </a:spcAft>
              </a:pPr>
              <a:r>
                <a:rPr lang="en-US" kern="1200" dirty="0"/>
                <a:t>inaccurate information </a:t>
              </a:r>
            </a:p>
          </p:txBody>
        </p:sp>
        <p:sp>
          <p:nvSpPr>
            <p:cNvPr id="13" name="Freeform 12"/>
            <p:cNvSpPr/>
            <p:nvPr/>
          </p:nvSpPr>
          <p:spPr>
            <a:xfrm rot="16200000">
              <a:off x="2178448" y="1769407"/>
              <a:ext cx="6111774" cy="934678"/>
            </a:xfrm>
            <a:custGeom>
              <a:avLst/>
              <a:gdLst>
                <a:gd name="connsiteX0" fmla="*/ 0 w 1392048"/>
                <a:gd name="connsiteY0" fmla="*/ 232013 h 2131161"/>
                <a:gd name="connsiteX1" fmla="*/ 232013 w 1392048"/>
                <a:gd name="connsiteY1" fmla="*/ 0 h 2131161"/>
                <a:gd name="connsiteX2" fmla="*/ 1160035 w 1392048"/>
                <a:gd name="connsiteY2" fmla="*/ 0 h 2131161"/>
                <a:gd name="connsiteX3" fmla="*/ 1392048 w 1392048"/>
                <a:gd name="connsiteY3" fmla="*/ 232013 h 2131161"/>
                <a:gd name="connsiteX4" fmla="*/ 1392048 w 1392048"/>
                <a:gd name="connsiteY4" fmla="*/ 1899148 h 2131161"/>
                <a:gd name="connsiteX5" fmla="*/ 1160035 w 1392048"/>
                <a:gd name="connsiteY5" fmla="*/ 2131161 h 2131161"/>
                <a:gd name="connsiteX6" fmla="*/ 232013 w 1392048"/>
                <a:gd name="connsiteY6" fmla="*/ 2131161 h 2131161"/>
                <a:gd name="connsiteX7" fmla="*/ 0 w 1392048"/>
                <a:gd name="connsiteY7" fmla="*/ 1899148 h 2131161"/>
                <a:gd name="connsiteX8" fmla="*/ 0 w 1392048"/>
                <a:gd name="connsiteY8" fmla="*/ 232013 h 2131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2048" h="2131161">
                  <a:moveTo>
                    <a:pt x="0" y="232013"/>
                  </a:moveTo>
                  <a:cubicBezTo>
                    <a:pt x="0" y="103876"/>
                    <a:pt x="103876" y="0"/>
                    <a:pt x="232013" y="0"/>
                  </a:cubicBezTo>
                  <a:lnTo>
                    <a:pt x="1160035" y="0"/>
                  </a:lnTo>
                  <a:cubicBezTo>
                    <a:pt x="1288172" y="0"/>
                    <a:pt x="1392048" y="103876"/>
                    <a:pt x="1392048" y="232013"/>
                  </a:cubicBezTo>
                  <a:lnTo>
                    <a:pt x="1392048" y="1899148"/>
                  </a:lnTo>
                  <a:cubicBezTo>
                    <a:pt x="1392048" y="2027285"/>
                    <a:pt x="1288172" y="2131161"/>
                    <a:pt x="1160035" y="2131161"/>
                  </a:cubicBezTo>
                  <a:lnTo>
                    <a:pt x="232013" y="2131161"/>
                  </a:lnTo>
                  <a:cubicBezTo>
                    <a:pt x="103876" y="2131161"/>
                    <a:pt x="0" y="2027285"/>
                    <a:pt x="0" y="1899148"/>
                  </a:cubicBezTo>
                  <a:lnTo>
                    <a:pt x="0" y="232013"/>
                  </a:lnTo>
                  <a:close/>
                </a:path>
              </a:pathLst>
            </a:custGeom>
            <a:solidFill>
              <a:srgbClr val="DD7C40"/>
            </a:solidFill>
          </p:spPr>
          <p:style>
            <a:lnRef idx="2">
              <a:schemeClr val="lt1">
                <a:hueOff val="0"/>
                <a:satOff val="0"/>
                <a:lumOff val="0"/>
                <a:alphaOff val="0"/>
              </a:schemeClr>
            </a:lnRef>
            <a:fillRef idx="1">
              <a:schemeClr val="accent2">
                <a:shade val="80000"/>
                <a:hueOff val="-481415"/>
                <a:satOff val="10166"/>
                <a:lumOff val="27081"/>
                <a:alphaOff val="0"/>
              </a:schemeClr>
            </a:fillRef>
            <a:effectRef idx="0">
              <a:schemeClr val="accent2">
                <a:shade val="80000"/>
                <a:hueOff val="-481415"/>
                <a:satOff val="10166"/>
                <a:lumOff val="27081"/>
                <a:alphaOff val="0"/>
              </a:schemeClr>
            </a:effectRef>
            <a:fontRef idx="minor">
              <a:schemeClr val="lt1"/>
            </a:fontRef>
          </p:style>
          <p:txBody>
            <a:bodyPr spcFirstLastPara="0" vert="horz" wrap="square" lIns="117484" tIns="117484" rIns="117484" bIns="117484" numCol="1" spcCol="1270" anchor="ctr" anchorCtr="0">
              <a:noAutofit/>
            </a:bodyPr>
            <a:lstStyle/>
            <a:p>
              <a:pPr lvl="0" algn="ctr" defTabSz="577850" rtl="0">
                <a:lnSpc>
                  <a:spcPct val="90000"/>
                </a:lnSpc>
                <a:spcBef>
                  <a:spcPct val="0"/>
                </a:spcBef>
                <a:spcAft>
                  <a:spcPct val="35000"/>
                </a:spcAft>
              </a:pPr>
              <a:r>
                <a:rPr lang="en-US" kern="1200" dirty="0"/>
                <a:t>Any questions about non-critical information will be addressed after all critical pay and benefits issues have been resolved</a:t>
              </a:r>
            </a:p>
          </p:txBody>
        </p:sp>
      </p:grpSp>
      <p:sp>
        <p:nvSpPr>
          <p:cNvPr id="3" name="Title 2"/>
          <p:cNvSpPr>
            <a:spLocks noGrp="1"/>
          </p:cNvSpPr>
          <p:nvPr>
            <p:ph type="title"/>
          </p:nvPr>
        </p:nvSpPr>
        <p:spPr>
          <a:xfrm>
            <a:off x="14749" y="76759"/>
            <a:ext cx="8530940" cy="623163"/>
          </a:xfrm>
        </p:spPr>
        <p:txBody>
          <a:bodyPr>
            <a:normAutofit fontScale="90000"/>
          </a:bodyPr>
          <a:lstStyle/>
          <a:p>
            <a:r>
              <a:rPr lang="en-US" dirty="0"/>
              <a:t>What else do I do on January 2, 2020?</a:t>
            </a:r>
          </a:p>
        </p:txBody>
      </p:sp>
      <p:sp>
        <p:nvSpPr>
          <p:cNvPr id="2" name="Slide Number Placeholder 1"/>
          <p:cNvSpPr>
            <a:spLocks noGrp="1"/>
          </p:cNvSpPr>
          <p:nvPr>
            <p:ph type="sldNum" sz="quarter" idx="4294967295"/>
          </p:nvPr>
        </p:nvSpPr>
        <p:spPr>
          <a:xfrm>
            <a:off x="8870950" y="6329363"/>
            <a:ext cx="273050" cy="103187"/>
          </a:xfrm>
        </p:spPr>
        <p:txBody>
          <a:bodyPr/>
          <a:lstStyle/>
          <a:p>
            <a:fld id="{0FE39AC3-0E75-AD46-AE71-AE18BB921AE3}" type="slidenum">
              <a:rPr lang="en-US" smtClean="0"/>
              <a:pPr/>
              <a:t>19</a:t>
            </a:fld>
            <a:endParaRPr lang="en-US" dirty="0"/>
          </a:p>
        </p:txBody>
      </p:sp>
    </p:spTree>
    <p:extLst>
      <p:ext uri="{BB962C8B-B14F-4D97-AF65-F5344CB8AC3E}">
        <p14:creationId xmlns:p14="http://schemas.microsoft.com/office/powerpoint/2010/main" val="1868450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938173" y="971241"/>
            <a:ext cx="7304226" cy="5144317"/>
            <a:chOff x="894282" y="943196"/>
            <a:chExt cx="7304226" cy="5144317"/>
          </a:xfrm>
        </p:grpSpPr>
        <p:sp>
          <p:nvSpPr>
            <p:cNvPr id="7" name="Freeform 6"/>
            <p:cNvSpPr/>
            <p:nvPr/>
          </p:nvSpPr>
          <p:spPr>
            <a:xfrm>
              <a:off x="994449" y="943196"/>
              <a:ext cx="7000645" cy="462134"/>
            </a:xfrm>
            <a:custGeom>
              <a:avLst/>
              <a:gdLst>
                <a:gd name="connsiteX0" fmla="*/ 0 w 8697772"/>
                <a:gd name="connsiteY0" fmla="*/ 95337 h 572009"/>
                <a:gd name="connsiteX1" fmla="*/ 95337 w 8697772"/>
                <a:gd name="connsiteY1" fmla="*/ 0 h 572009"/>
                <a:gd name="connsiteX2" fmla="*/ 8602435 w 8697772"/>
                <a:gd name="connsiteY2" fmla="*/ 0 h 572009"/>
                <a:gd name="connsiteX3" fmla="*/ 8697772 w 8697772"/>
                <a:gd name="connsiteY3" fmla="*/ 95337 h 572009"/>
                <a:gd name="connsiteX4" fmla="*/ 8697772 w 8697772"/>
                <a:gd name="connsiteY4" fmla="*/ 476672 h 572009"/>
                <a:gd name="connsiteX5" fmla="*/ 8602435 w 8697772"/>
                <a:gd name="connsiteY5" fmla="*/ 572009 h 572009"/>
                <a:gd name="connsiteX6" fmla="*/ 95337 w 8697772"/>
                <a:gd name="connsiteY6" fmla="*/ 572009 h 572009"/>
                <a:gd name="connsiteX7" fmla="*/ 0 w 8697772"/>
                <a:gd name="connsiteY7" fmla="*/ 476672 h 572009"/>
                <a:gd name="connsiteX8" fmla="*/ 0 w 8697772"/>
                <a:gd name="connsiteY8" fmla="*/ 95337 h 572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7772" h="572009">
                  <a:moveTo>
                    <a:pt x="0" y="95337"/>
                  </a:moveTo>
                  <a:cubicBezTo>
                    <a:pt x="0" y="42684"/>
                    <a:pt x="42684" y="0"/>
                    <a:pt x="95337" y="0"/>
                  </a:cubicBezTo>
                  <a:lnTo>
                    <a:pt x="8602435" y="0"/>
                  </a:lnTo>
                  <a:cubicBezTo>
                    <a:pt x="8655088" y="0"/>
                    <a:pt x="8697772" y="42684"/>
                    <a:pt x="8697772" y="95337"/>
                  </a:cubicBezTo>
                  <a:lnTo>
                    <a:pt x="8697772" y="476672"/>
                  </a:lnTo>
                  <a:cubicBezTo>
                    <a:pt x="8697772" y="529325"/>
                    <a:pt x="8655088" y="572009"/>
                    <a:pt x="8602435" y="572009"/>
                  </a:cubicBezTo>
                  <a:lnTo>
                    <a:pt x="95337" y="572009"/>
                  </a:lnTo>
                  <a:cubicBezTo>
                    <a:pt x="42684" y="572009"/>
                    <a:pt x="0" y="529325"/>
                    <a:pt x="0" y="476672"/>
                  </a:cubicBezTo>
                  <a:lnTo>
                    <a:pt x="0" y="95337"/>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80000"/>
                <a:hueOff val="0"/>
                <a:satOff val="0"/>
                <a:lumOff val="0"/>
                <a:alphaOff val="0"/>
              </a:schemeClr>
            </a:fillRef>
            <a:effectRef idx="1">
              <a:schemeClr val="accent2">
                <a:shade val="80000"/>
                <a:hueOff val="0"/>
                <a:satOff val="0"/>
                <a:lumOff val="0"/>
                <a:alphaOff val="0"/>
              </a:schemeClr>
            </a:effectRef>
            <a:fontRef idx="minor">
              <a:schemeClr val="dk1"/>
            </a:fontRef>
          </p:style>
          <p:txBody>
            <a:bodyPr spcFirstLastPara="0" vert="horz" wrap="square" lIns="119363" tIns="119363" rIns="119363" bIns="119363" numCol="1" spcCol="1270" anchor="ctr" anchorCtr="0">
              <a:noAutofit/>
            </a:bodyPr>
            <a:lstStyle/>
            <a:p>
              <a:pPr lvl="0" algn="ctr" defTabSz="1066800" rtl="0">
                <a:lnSpc>
                  <a:spcPct val="90000"/>
                </a:lnSpc>
                <a:spcBef>
                  <a:spcPct val="0"/>
                </a:spcBef>
                <a:spcAft>
                  <a:spcPct val="35000"/>
                </a:spcAft>
              </a:pPr>
              <a:r>
                <a:rPr lang="en-US" sz="2400" kern="1200" dirty="0"/>
                <a:t>What is UCPath and how does it impact employees?</a:t>
              </a:r>
            </a:p>
          </p:txBody>
        </p:sp>
        <p:sp>
          <p:nvSpPr>
            <p:cNvPr id="8" name="Freeform 7"/>
            <p:cNvSpPr/>
            <p:nvPr/>
          </p:nvSpPr>
          <p:spPr>
            <a:xfrm>
              <a:off x="2395728" y="1679327"/>
              <a:ext cx="4389119" cy="415835"/>
            </a:xfrm>
            <a:custGeom>
              <a:avLst/>
              <a:gdLst>
                <a:gd name="connsiteX0" fmla="*/ 0 w 8697772"/>
                <a:gd name="connsiteY0" fmla="*/ 116681 h 700074"/>
                <a:gd name="connsiteX1" fmla="*/ 116681 w 8697772"/>
                <a:gd name="connsiteY1" fmla="*/ 0 h 700074"/>
                <a:gd name="connsiteX2" fmla="*/ 8581091 w 8697772"/>
                <a:gd name="connsiteY2" fmla="*/ 0 h 700074"/>
                <a:gd name="connsiteX3" fmla="*/ 8697772 w 8697772"/>
                <a:gd name="connsiteY3" fmla="*/ 116681 h 700074"/>
                <a:gd name="connsiteX4" fmla="*/ 8697772 w 8697772"/>
                <a:gd name="connsiteY4" fmla="*/ 583393 h 700074"/>
                <a:gd name="connsiteX5" fmla="*/ 8581091 w 8697772"/>
                <a:gd name="connsiteY5" fmla="*/ 700074 h 700074"/>
                <a:gd name="connsiteX6" fmla="*/ 116681 w 8697772"/>
                <a:gd name="connsiteY6" fmla="*/ 700074 h 700074"/>
                <a:gd name="connsiteX7" fmla="*/ 0 w 8697772"/>
                <a:gd name="connsiteY7" fmla="*/ 583393 h 700074"/>
                <a:gd name="connsiteX8" fmla="*/ 0 w 8697772"/>
                <a:gd name="connsiteY8" fmla="*/ 116681 h 700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7772" h="700074">
                  <a:moveTo>
                    <a:pt x="0" y="116681"/>
                  </a:moveTo>
                  <a:cubicBezTo>
                    <a:pt x="0" y="52240"/>
                    <a:pt x="52240" y="0"/>
                    <a:pt x="116681" y="0"/>
                  </a:cubicBezTo>
                  <a:lnTo>
                    <a:pt x="8581091" y="0"/>
                  </a:lnTo>
                  <a:cubicBezTo>
                    <a:pt x="8645532" y="0"/>
                    <a:pt x="8697772" y="52240"/>
                    <a:pt x="8697772" y="116681"/>
                  </a:cubicBezTo>
                  <a:lnTo>
                    <a:pt x="8697772" y="583393"/>
                  </a:lnTo>
                  <a:cubicBezTo>
                    <a:pt x="8697772" y="647834"/>
                    <a:pt x="8645532" y="700074"/>
                    <a:pt x="8581091" y="700074"/>
                  </a:cubicBezTo>
                  <a:lnTo>
                    <a:pt x="116681" y="700074"/>
                  </a:lnTo>
                  <a:cubicBezTo>
                    <a:pt x="52240" y="700074"/>
                    <a:pt x="0" y="647834"/>
                    <a:pt x="0" y="583393"/>
                  </a:cubicBezTo>
                  <a:lnTo>
                    <a:pt x="0" y="116681"/>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80000"/>
                <a:hueOff val="-80236"/>
                <a:satOff val="1694"/>
                <a:lumOff val="4514"/>
                <a:alphaOff val="0"/>
              </a:schemeClr>
            </a:fillRef>
            <a:effectRef idx="1">
              <a:schemeClr val="accent2">
                <a:shade val="80000"/>
                <a:hueOff val="-80236"/>
                <a:satOff val="1694"/>
                <a:lumOff val="4514"/>
                <a:alphaOff val="0"/>
              </a:schemeClr>
            </a:effectRef>
            <a:fontRef idx="minor">
              <a:schemeClr val="dk1"/>
            </a:fontRef>
          </p:style>
          <p:txBody>
            <a:bodyPr spcFirstLastPara="0" vert="horz" wrap="square" lIns="125615" tIns="125615" rIns="125615" bIns="125615" numCol="1" spcCol="1270" anchor="ctr" anchorCtr="0">
              <a:noAutofit/>
            </a:bodyPr>
            <a:lstStyle/>
            <a:p>
              <a:pPr lvl="0" algn="ctr" defTabSz="1066800" rtl="0">
                <a:lnSpc>
                  <a:spcPct val="90000"/>
                </a:lnSpc>
                <a:spcBef>
                  <a:spcPct val="0"/>
                </a:spcBef>
                <a:spcAft>
                  <a:spcPct val="35000"/>
                </a:spcAft>
              </a:pPr>
              <a:r>
                <a:rPr lang="en-US" sz="2400" kern="1200" dirty="0"/>
                <a:t>What do I need to do to prepare?</a:t>
              </a:r>
            </a:p>
          </p:txBody>
        </p:sp>
        <p:sp>
          <p:nvSpPr>
            <p:cNvPr id="9" name="Freeform 8"/>
            <p:cNvSpPr/>
            <p:nvPr/>
          </p:nvSpPr>
          <p:spPr>
            <a:xfrm>
              <a:off x="2728569" y="2369159"/>
              <a:ext cx="3723436" cy="467330"/>
            </a:xfrm>
            <a:custGeom>
              <a:avLst/>
              <a:gdLst>
                <a:gd name="connsiteX0" fmla="*/ 0 w 8697772"/>
                <a:gd name="connsiteY0" fmla="*/ 116681 h 700074"/>
                <a:gd name="connsiteX1" fmla="*/ 116681 w 8697772"/>
                <a:gd name="connsiteY1" fmla="*/ 0 h 700074"/>
                <a:gd name="connsiteX2" fmla="*/ 8581091 w 8697772"/>
                <a:gd name="connsiteY2" fmla="*/ 0 h 700074"/>
                <a:gd name="connsiteX3" fmla="*/ 8697772 w 8697772"/>
                <a:gd name="connsiteY3" fmla="*/ 116681 h 700074"/>
                <a:gd name="connsiteX4" fmla="*/ 8697772 w 8697772"/>
                <a:gd name="connsiteY4" fmla="*/ 583393 h 700074"/>
                <a:gd name="connsiteX5" fmla="*/ 8581091 w 8697772"/>
                <a:gd name="connsiteY5" fmla="*/ 700074 h 700074"/>
                <a:gd name="connsiteX6" fmla="*/ 116681 w 8697772"/>
                <a:gd name="connsiteY6" fmla="*/ 700074 h 700074"/>
                <a:gd name="connsiteX7" fmla="*/ 0 w 8697772"/>
                <a:gd name="connsiteY7" fmla="*/ 583393 h 700074"/>
                <a:gd name="connsiteX8" fmla="*/ 0 w 8697772"/>
                <a:gd name="connsiteY8" fmla="*/ 116681 h 700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7772" h="700074">
                  <a:moveTo>
                    <a:pt x="0" y="116681"/>
                  </a:moveTo>
                  <a:cubicBezTo>
                    <a:pt x="0" y="52240"/>
                    <a:pt x="52240" y="0"/>
                    <a:pt x="116681" y="0"/>
                  </a:cubicBezTo>
                  <a:lnTo>
                    <a:pt x="8581091" y="0"/>
                  </a:lnTo>
                  <a:cubicBezTo>
                    <a:pt x="8645532" y="0"/>
                    <a:pt x="8697772" y="52240"/>
                    <a:pt x="8697772" y="116681"/>
                  </a:cubicBezTo>
                  <a:lnTo>
                    <a:pt x="8697772" y="583393"/>
                  </a:lnTo>
                  <a:cubicBezTo>
                    <a:pt x="8697772" y="647834"/>
                    <a:pt x="8645532" y="700074"/>
                    <a:pt x="8581091" y="700074"/>
                  </a:cubicBezTo>
                  <a:lnTo>
                    <a:pt x="116681" y="700074"/>
                  </a:lnTo>
                  <a:cubicBezTo>
                    <a:pt x="52240" y="700074"/>
                    <a:pt x="0" y="647834"/>
                    <a:pt x="0" y="583393"/>
                  </a:cubicBezTo>
                  <a:lnTo>
                    <a:pt x="0" y="116681"/>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80000"/>
                <a:hueOff val="-160472"/>
                <a:satOff val="3389"/>
                <a:lumOff val="9027"/>
                <a:alphaOff val="0"/>
              </a:schemeClr>
            </a:fillRef>
            <a:effectRef idx="1">
              <a:schemeClr val="accent2">
                <a:shade val="80000"/>
                <a:hueOff val="-160472"/>
                <a:satOff val="3389"/>
                <a:lumOff val="9027"/>
                <a:alphaOff val="0"/>
              </a:schemeClr>
            </a:effectRef>
            <a:fontRef idx="minor">
              <a:schemeClr val="dk1"/>
            </a:fontRef>
          </p:style>
          <p:txBody>
            <a:bodyPr spcFirstLastPara="0" vert="horz" wrap="square" lIns="125615" tIns="125615" rIns="125615" bIns="125615" numCol="1" spcCol="1270" anchor="ctr" anchorCtr="0">
              <a:noAutofit/>
            </a:bodyPr>
            <a:lstStyle/>
            <a:p>
              <a:pPr lvl="0" algn="ctr" defTabSz="1066800" rtl="0">
                <a:lnSpc>
                  <a:spcPct val="90000"/>
                </a:lnSpc>
                <a:spcBef>
                  <a:spcPct val="0"/>
                </a:spcBef>
                <a:spcAft>
                  <a:spcPct val="35000"/>
                </a:spcAft>
              </a:pPr>
              <a:r>
                <a:rPr lang="en-US" sz="2400" kern="1200" dirty="0"/>
                <a:t>What will I do differently?</a:t>
              </a:r>
            </a:p>
          </p:txBody>
        </p:sp>
        <p:sp>
          <p:nvSpPr>
            <p:cNvPr id="10" name="Freeform 9"/>
            <p:cNvSpPr/>
            <p:nvPr/>
          </p:nvSpPr>
          <p:spPr>
            <a:xfrm>
              <a:off x="2640787" y="3110486"/>
              <a:ext cx="3811218" cy="457088"/>
            </a:xfrm>
            <a:custGeom>
              <a:avLst/>
              <a:gdLst>
                <a:gd name="connsiteX0" fmla="*/ 0 w 8697772"/>
                <a:gd name="connsiteY0" fmla="*/ 116681 h 700074"/>
                <a:gd name="connsiteX1" fmla="*/ 116681 w 8697772"/>
                <a:gd name="connsiteY1" fmla="*/ 0 h 700074"/>
                <a:gd name="connsiteX2" fmla="*/ 8581091 w 8697772"/>
                <a:gd name="connsiteY2" fmla="*/ 0 h 700074"/>
                <a:gd name="connsiteX3" fmla="*/ 8697772 w 8697772"/>
                <a:gd name="connsiteY3" fmla="*/ 116681 h 700074"/>
                <a:gd name="connsiteX4" fmla="*/ 8697772 w 8697772"/>
                <a:gd name="connsiteY4" fmla="*/ 583393 h 700074"/>
                <a:gd name="connsiteX5" fmla="*/ 8581091 w 8697772"/>
                <a:gd name="connsiteY5" fmla="*/ 700074 h 700074"/>
                <a:gd name="connsiteX6" fmla="*/ 116681 w 8697772"/>
                <a:gd name="connsiteY6" fmla="*/ 700074 h 700074"/>
                <a:gd name="connsiteX7" fmla="*/ 0 w 8697772"/>
                <a:gd name="connsiteY7" fmla="*/ 583393 h 700074"/>
                <a:gd name="connsiteX8" fmla="*/ 0 w 8697772"/>
                <a:gd name="connsiteY8" fmla="*/ 116681 h 700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7772" h="700074">
                  <a:moveTo>
                    <a:pt x="0" y="116681"/>
                  </a:moveTo>
                  <a:cubicBezTo>
                    <a:pt x="0" y="52240"/>
                    <a:pt x="52240" y="0"/>
                    <a:pt x="116681" y="0"/>
                  </a:cubicBezTo>
                  <a:lnTo>
                    <a:pt x="8581091" y="0"/>
                  </a:lnTo>
                  <a:cubicBezTo>
                    <a:pt x="8645532" y="0"/>
                    <a:pt x="8697772" y="52240"/>
                    <a:pt x="8697772" y="116681"/>
                  </a:cubicBezTo>
                  <a:lnTo>
                    <a:pt x="8697772" y="583393"/>
                  </a:lnTo>
                  <a:cubicBezTo>
                    <a:pt x="8697772" y="647834"/>
                    <a:pt x="8645532" y="700074"/>
                    <a:pt x="8581091" y="700074"/>
                  </a:cubicBezTo>
                  <a:lnTo>
                    <a:pt x="116681" y="700074"/>
                  </a:lnTo>
                  <a:cubicBezTo>
                    <a:pt x="52240" y="700074"/>
                    <a:pt x="0" y="647834"/>
                    <a:pt x="0" y="583393"/>
                  </a:cubicBezTo>
                  <a:lnTo>
                    <a:pt x="0" y="116681"/>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80000"/>
                <a:hueOff val="-240708"/>
                <a:satOff val="5083"/>
                <a:lumOff val="13541"/>
                <a:alphaOff val="0"/>
              </a:schemeClr>
            </a:fillRef>
            <a:effectRef idx="1">
              <a:schemeClr val="accent2">
                <a:shade val="80000"/>
                <a:hueOff val="-240708"/>
                <a:satOff val="5083"/>
                <a:lumOff val="13541"/>
                <a:alphaOff val="0"/>
              </a:schemeClr>
            </a:effectRef>
            <a:fontRef idx="minor">
              <a:schemeClr val="dk1"/>
            </a:fontRef>
          </p:style>
          <p:txBody>
            <a:bodyPr spcFirstLastPara="0" vert="horz" wrap="square" lIns="125615" tIns="125615" rIns="125615" bIns="125615" numCol="1" spcCol="1270" anchor="ctr" anchorCtr="0">
              <a:noAutofit/>
            </a:bodyPr>
            <a:lstStyle/>
            <a:p>
              <a:pPr lvl="0" algn="ctr" defTabSz="1066800" rtl="0">
                <a:lnSpc>
                  <a:spcPct val="90000"/>
                </a:lnSpc>
                <a:spcBef>
                  <a:spcPct val="0"/>
                </a:spcBef>
                <a:spcAft>
                  <a:spcPct val="35000"/>
                </a:spcAft>
              </a:pPr>
              <a:r>
                <a:rPr lang="en-US" sz="2400" kern="1200" dirty="0"/>
                <a:t>What do I do on January 2?</a:t>
              </a:r>
            </a:p>
          </p:txBody>
        </p:sp>
        <p:sp>
          <p:nvSpPr>
            <p:cNvPr id="11" name="Freeform 10"/>
            <p:cNvSpPr/>
            <p:nvPr/>
          </p:nvSpPr>
          <p:spPr>
            <a:xfrm>
              <a:off x="1591055" y="3851813"/>
              <a:ext cx="5910681" cy="387191"/>
            </a:xfrm>
            <a:custGeom>
              <a:avLst/>
              <a:gdLst>
                <a:gd name="connsiteX0" fmla="*/ 0 w 8697772"/>
                <a:gd name="connsiteY0" fmla="*/ 116681 h 700074"/>
                <a:gd name="connsiteX1" fmla="*/ 116681 w 8697772"/>
                <a:gd name="connsiteY1" fmla="*/ 0 h 700074"/>
                <a:gd name="connsiteX2" fmla="*/ 8581091 w 8697772"/>
                <a:gd name="connsiteY2" fmla="*/ 0 h 700074"/>
                <a:gd name="connsiteX3" fmla="*/ 8697772 w 8697772"/>
                <a:gd name="connsiteY3" fmla="*/ 116681 h 700074"/>
                <a:gd name="connsiteX4" fmla="*/ 8697772 w 8697772"/>
                <a:gd name="connsiteY4" fmla="*/ 583393 h 700074"/>
                <a:gd name="connsiteX5" fmla="*/ 8581091 w 8697772"/>
                <a:gd name="connsiteY5" fmla="*/ 700074 h 700074"/>
                <a:gd name="connsiteX6" fmla="*/ 116681 w 8697772"/>
                <a:gd name="connsiteY6" fmla="*/ 700074 h 700074"/>
                <a:gd name="connsiteX7" fmla="*/ 0 w 8697772"/>
                <a:gd name="connsiteY7" fmla="*/ 583393 h 700074"/>
                <a:gd name="connsiteX8" fmla="*/ 0 w 8697772"/>
                <a:gd name="connsiteY8" fmla="*/ 116681 h 700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7772" h="700074">
                  <a:moveTo>
                    <a:pt x="0" y="116681"/>
                  </a:moveTo>
                  <a:cubicBezTo>
                    <a:pt x="0" y="52240"/>
                    <a:pt x="52240" y="0"/>
                    <a:pt x="116681" y="0"/>
                  </a:cubicBezTo>
                  <a:lnTo>
                    <a:pt x="8581091" y="0"/>
                  </a:lnTo>
                  <a:cubicBezTo>
                    <a:pt x="8645532" y="0"/>
                    <a:pt x="8697772" y="52240"/>
                    <a:pt x="8697772" y="116681"/>
                  </a:cubicBezTo>
                  <a:lnTo>
                    <a:pt x="8697772" y="583393"/>
                  </a:lnTo>
                  <a:cubicBezTo>
                    <a:pt x="8697772" y="647834"/>
                    <a:pt x="8645532" y="700074"/>
                    <a:pt x="8581091" y="700074"/>
                  </a:cubicBezTo>
                  <a:lnTo>
                    <a:pt x="116681" y="700074"/>
                  </a:lnTo>
                  <a:cubicBezTo>
                    <a:pt x="52240" y="700074"/>
                    <a:pt x="0" y="647834"/>
                    <a:pt x="0" y="583393"/>
                  </a:cubicBezTo>
                  <a:lnTo>
                    <a:pt x="0" y="116681"/>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80000"/>
                <a:hueOff val="-320943"/>
                <a:satOff val="6777"/>
                <a:lumOff val="18054"/>
                <a:alphaOff val="0"/>
              </a:schemeClr>
            </a:fillRef>
            <a:effectRef idx="1">
              <a:schemeClr val="accent2">
                <a:shade val="80000"/>
                <a:hueOff val="-320943"/>
                <a:satOff val="6777"/>
                <a:lumOff val="18054"/>
                <a:alphaOff val="0"/>
              </a:schemeClr>
            </a:effectRef>
            <a:fontRef idx="minor">
              <a:schemeClr val="dk1"/>
            </a:fontRef>
          </p:style>
          <p:txBody>
            <a:bodyPr spcFirstLastPara="0" vert="horz" wrap="square" lIns="125615" tIns="125615" rIns="125615" bIns="125615" numCol="1" spcCol="1270" anchor="ctr" anchorCtr="0">
              <a:noAutofit/>
            </a:bodyPr>
            <a:lstStyle/>
            <a:p>
              <a:pPr lvl="0" algn="ctr" defTabSz="1066800" rtl="0">
                <a:lnSpc>
                  <a:spcPct val="90000"/>
                </a:lnSpc>
                <a:spcBef>
                  <a:spcPct val="0"/>
                </a:spcBef>
                <a:spcAft>
                  <a:spcPct val="35000"/>
                </a:spcAft>
              </a:pPr>
              <a:r>
                <a:rPr lang="en-US" sz="2400" kern="1200" dirty="0"/>
                <a:t>What should I look for in my first paycheck?</a:t>
              </a:r>
            </a:p>
          </p:txBody>
        </p:sp>
        <p:sp>
          <p:nvSpPr>
            <p:cNvPr id="12" name="Freeform 11"/>
            <p:cNvSpPr/>
            <p:nvPr/>
          </p:nvSpPr>
          <p:spPr>
            <a:xfrm>
              <a:off x="894282" y="4592580"/>
              <a:ext cx="7304226" cy="441283"/>
            </a:xfrm>
            <a:custGeom>
              <a:avLst/>
              <a:gdLst>
                <a:gd name="connsiteX0" fmla="*/ 0 w 8697772"/>
                <a:gd name="connsiteY0" fmla="*/ 116681 h 700074"/>
                <a:gd name="connsiteX1" fmla="*/ 116681 w 8697772"/>
                <a:gd name="connsiteY1" fmla="*/ 0 h 700074"/>
                <a:gd name="connsiteX2" fmla="*/ 8581091 w 8697772"/>
                <a:gd name="connsiteY2" fmla="*/ 0 h 700074"/>
                <a:gd name="connsiteX3" fmla="*/ 8697772 w 8697772"/>
                <a:gd name="connsiteY3" fmla="*/ 116681 h 700074"/>
                <a:gd name="connsiteX4" fmla="*/ 8697772 w 8697772"/>
                <a:gd name="connsiteY4" fmla="*/ 583393 h 700074"/>
                <a:gd name="connsiteX5" fmla="*/ 8581091 w 8697772"/>
                <a:gd name="connsiteY5" fmla="*/ 700074 h 700074"/>
                <a:gd name="connsiteX6" fmla="*/ 116681 w 8697772"/>
                <a:gd name="connsiteY6" fmla="*/ 700074 h 700074"/>
                <a:gd name="connsiteX7" fmla="*/ 0 w 8697772"/>
                <a:gd name="connsiteY7" fmla="*/ 583393 h 700074"/>
                <a:gd name="connsiteX8" fmla="*/ 0 w 8697772"/>
                <a:gd name="connsiteY8" fmla="*/ 116681 h 700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7772" h="700074">
                  <a:moveTo>
                    <a:pt x="0" y="116681"/>
                  </a:moveTo>
                  <a:cubicBezTo>
                    <a:pt x="0" y="52240"/>
                    <a:pt x="52240" y="0"/>
                    <a:pt x="116681" y="0"/>
                  </a:cubicBezTo>
                  <a:lnTo>
                    <a:pt x="8581091" y="0"/>
                  </a:lnTo>
                  <a:cubicBezTo>
                    <a:pt x="8645532" y="0"/>
                    <a:pt x="8697772" y="52240"/>
                    <a:pt x="8697772" y="116681"/>
                  </a:cubicBezTo>
                  <a:lnTo>
                    <a:pt x="8697772" y="583393"/>
                  </a:lnTo>
                  <a:cubicBezTo>
                    <a:pt x="8697772" y="647834"/>
                    <a:pt x="8645532" y="700074"/>
                    <a:pt x="8581091" y="700074"/>
                  </a:cubicBezTo>
                  <a:lnTo>
                    <a:pt x="116681" y="700074"/>
                  </a:lnTo>
                  <a:cubicBezTo>
                    <a:pt x="52240" y="700074"/>
                    <a:pt x="0" y="647834"/>
                    <a:pt x="0" y="583393"/>
                  </a:cubicBezTo>
                  <a:lnTo>
                    <a:pt x="0" y="116681"/>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80000"/>
                <a:hueOff val="-401179"/>
                <a:satOff val="8472"/>
                <a:lumOff val="22568"/>
                <a:alphaOff val="0"/>
              </a:schemeClr>
            </a:fillRef>
            <a:effectRef idx="1">
              <a:schemeClr val="accent2">
                <a:shade val="80000"/>
                <a:hueOff val="-401179"/>
                <a:satOff val="8472"/>
                <a:lumOff val="22568"/>
                <a:alphaOff val="0"/>
              </a:schemeClr>
            </a:effectRef>
            <a:fontRef idx="minor">
              <a:schemeClr val="dk1"/>
            </a:fontRef>
          </p:style>
          <p:txBody>
            <a:bodyPr spcFirstLastPara="0" vert="horz" wrap="square" lIns="125615" tIns="125615" rIns="125615" bIns="125615" numCol="1" spcCol="1270" anchor="ctr" anchorCtr="0">
              <a:noAutofit/>
            </a:bodyPr>
            <a:lstStyle/>
            <a:p>
              <a:pPr lvl="0" algn="ctr" defTabSz="1066800" rtl="0">
                <a:lnSpc>
                  <a:spcPct val="90000"/>
                </a:lnSpc>
                <a:spcBef>
                  <a:spcPct val="0"/>
                </a:spcBef>
                <a:spcAft>
                  <a:spcPct val="35000"/>
                </a:spcAft>
              </a:pPr>
              <a:r>
                <a:rPr lang="en-US" sz="2400" kern="1200" dirty="0"/>
                <a:t>What do I do if my paycheck doesn’t look right?</a:t>
              </a:r>
            </a:p>
          </p:txBody>
        </p:sp>
        <p:sp>
          <p:nvSpPr>
            <p:cNvPr id="13" name="Freeform 12"/>
            <p:cNvSpPr/>
            <p:nvPr/>
          </p:nvSpPr>
          <p:spPr>
            <a:xfrm>
              <a:off x="894282" y="5387439"/>
              <a:ext cx="7298631" cy="700074"/>
            </a:xfrm>
            <a:custGeom>
              <a:avLst/>
              <a:gdLst>
                <a:gd name="connsiteX0" fmla="*/ 0 w 8697772"/>
                <a:gd name="connsiteY0" fmla="*/ 116681 h 700074"/>
                <a:gd name="connsiteX1" fmla="*/ 116681 w 8697772"/>
                <a:gd name="connsiteY1" fmla="*/ 0 h 700074"/>
                <a:gd name="connsiteX2" fmla="*/ 8581091 w 8697772"/>
                <a:gd name="connsiteY2" fmla="*/ 0 h 700074"/>
                <a:gd name="connsiteX3" fmla="*/ 8697772 w 8697772"/>
                <a:gd name="connsiteY3" fmla="*/ 116681 h 700074"/>
                <a:gd name="connsiteX4" fmla="*/ 8697772 w 8697772"/>
                <a:gd name="connsiteY4" fmla="*/ 583393 h 700074"/>
                <a:gd name="connsiteX5" fmla="*/ 8581091 w 8697772"/>
                <a:gd name="connsiteY5" fmla="*/ 700074 h 700074"/>
                <a:gd name="connsiteX6" fmla="*/ 116681 w 8697772"/>
                <a:gd name="connsiteY6" fmla="*/ 700074 h 700074"/>
                <a:gd name="connsiteX7" fmla="*/ 0 w 8697772"/>
                <a:gd name="connsiteY7" fmla="*/ 583393 h 700074"/>
                <a:gd name="connsiteX8" fmla="*/ 0 w 8697772"/>
                <a:gd name="connsiteY8" fmla="*/ 116681 h 700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97772" h="700074">
                  <a:moveTo>
                    <a:pt x="0" y="116681"/>
                  </a:moveTo>
                  <a:cubicBezTo>
                    <a:pt x="0" y="52240"/>
                    <a:pt x="52240" y="0"/>
                    <a:pt x="116681" y="0"/>
                  </a:cubicBezTo>
                  <a:lnTo>
                    <a:pt x="8581091" y="0"/>
                  </a:lnTo>
                  <a:cubicBezTo>
                    <a:pt x="8645532" y="0"/>
                    <a:pt x="8697772" y="52240"/>
                    <a:pt x="8697772" y="116681"/>
                  </a:cubicBezTo>
                  <a:lnTo>
                    <a:pt x="8697772" y="583393"/>
                  </a:lnTo>
                  <a:cubicBezTo>
                    <a:pt x="8697772" y="647834"/>
                    <a:pt x="8645532" y="700074"/>
                    <a:pt x="8581091" y="700074"/>
                  </a:cubicBezTo>
                  <a:lnTo>
                    <a:pt x="116681" y="700074"/>
                  </a:lnTo>
                  <a:cubicBezTo>
                    <a:pt x="52240" y="700074"/>
                    <a:pt x="0" y="647834"/>
                    <a:pt x="0" y="583393"/>
                  </a:cubicBezTo>
                  <a:lnTo>
                    <a:pt x="0" y="116681"/>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2">
                <a:shade val="80000"/>
                <a:hueOff val="-481415"/>
                <a:satOff val="10166"/>
                <a:lumOff val="27081"/>
                <a:alphaOff val="0"/>
              </a:schemeClr>
            </a:fillRef>
            <a:effectRef idx="1">
              <a:schemeClr val="accent2">
                <a:shade val="80000"/>
                <a:hueOff val="-481415"/>
                <a:satOff val="10166"/>
                <a:lumOff val="27081"/>
                <a:alphaOff val="0"/>
              </a:schemeClr>
            </a:effectRef>
            <a:fontRef idx="minor">
              <a:schemeClr val="dk1"/>
            </a:fontRef>
          </p:style>
          <p:txBody>
            <a:bodyPr spcFirstLastPara="0" vert="horz" wrap="square" lIns="125615" tIns="125615" rIns="125615" bIns="125615" numCol="1" spcCol="1270" anchor="ctr" anchorCtr="0">
              <a:noAutofit/>
            </a:bodyPr>
            <a:lstStyle/>
            <a:p>
              <a:pPr lvl="0" algn="ctr" defTabSz="1066800" rtl="0">
                <a:lnSpc>
                  <a:spcPct val="90000"/>
                </a:lnSpc>
                <a:spcBef>
                  <a:spcPct val="0"/>
                </a:spcBef>
                <a:spcAft>
                  <a:spcPct val="35000"/>
                </a:spcAft>
              </a:pPr>
              <a:r>
                <a:rPr lang="en-US" sz="2400" kern="1200" dirty="0"/>
                <a:t>Where do I go if I have questions about pay, benefits or how to use the system?</a:t>
              </a:r>
            </a:p>
          </p:txBody>
        </p:sp>
      </p:grpSp>
      <p:sp>
        <p:nvSpPr>
          <p:cNvPr id="3" name="Title 2"/>
          <p:cNvSpPr>
            <a:spLocks noGrp="1"/>
          </p:cNvSpPr>
          <p:nvPr>
            <p:ph type="title"/>
          </p:nvPr>
        </p:nvSpPr>
        <p:spPr/>
        <p:txBody>
          <a:bodyPr>
            <a:normAutofit fontScale="90000"/>
          </a:bodyPr>
          <a:lstStyle/>
          <a:p>
            <a:r>
              <a:rPr lang="en-US" dirty="0"/>
              <a:t>Agenda </a:t>
            </a:r>
          </a:p>
        </p:txBody>
      </p:sp>
      <p:sp>
        <p:nvSpPr>
          <p:cNvPr id="4" name="Slide Number Placeholder 3"/>
          <p:cNvSpPr>
            <a:spLocks noGrp="1"/>
          </p:cNvSpPr>
          <p:nvPr>
            <p:ph type="sldNum" sz="quarter" idx="4"/>
          </p:nvPr>
        </p:nvSpPr>
        <p:spPr/>
        <p:txBody>
          <a:bodyPr/>
          <a:lstStyle/>
          <a:p>
            <a:fld id="{67AA6EFB-DE16-2749-9DB8-9B2BD9BF76D4}" type="slidenum">
              <a:rPr lang="en-US" smtClean="0"/>
              <a:pPr/>
              <a:t>2</a:t>
            </a:fld>
            <a:endParaRPr lang="en-US" dirty="0"/>
          </a:p>
        </p:txBody>
      </p:sp>
    </p:spTree>
    <p:extLst>
      <p:ext uri="{BB962C8B-B14F-4D97-AF65-F5344CB8AC3E}">
        <p14:creationId xmlns:p14="http://schemas.microsoft.com/office/powerpoint/2010/main" val="33197106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000" dirty="0"/>
              <a:t>UCI UCPath Support Model </a:t>
            </a:r>
            <a:br>
              <a:rPr lang="en-US" dirty="0"/>
            </a:br>
            <a:r>
              <a:rPr lang="en-US" sz="1650" dirty="0"/>
              <a:t>EEC Support Stakeholder Contributors</a:t>
            </a:r>
          </a:p>
        </p:txBody>
      </p:sp>
      <p:sp>
        <p:nvSpPr>
          <p:cNvPr id="5" name="Slide Number Placeholder 3"/>
          <p:cNvSpPr>
            <a:spLocks noGrp="1"/>
          </p:cNvSpPr>
          <p:nvPr>
            <p:ph type="sldNum" sz="quarter" idx="4"/>
          </p:nvPr>
        </p:nvSpPr>
        <p:spPr/>
        <p:txBody>
          <a:bodyPr/>
          <a:lstStyle/>
          <a:p>
            <a:fld id="{67AA6EFB-DE16-2749-9DB8-9B2BD9BF76D4}" type="slidenum">
              <a:rPr lang="en-US" sz="1050"/>
              <a:pPr/>
              <a:t>20</a:t>
            </a:fld>
            <a:endParaRPr lang="en-US" sz="825" dirty="0"/>
          </a:p>
        </p:txBody>
      </p:sp>
      <p:sp>
        <p:nvSpPr>
          <p:cNvPr id="2" name="TextBox 1"/>
          <p:cNvSpPr txBox="1"/>
          <p:nvPr/>
        </p:nvSpPr>
        <p:spPr>
          <a:xfrm>
            <a:off x="156029" y="5905987"/>
            <a:ext cx="8648218" cy="515526"/>
          </a:xfrm>
          <a:prstGeom prst="rect">
            <a:avLst/>
          </a:prstGeom>
          <a:noFill/>
          <a:ln>
            <a:noFill/>
          </a:ln>
          <a:scene3d>
            <a:camera prst="orthographicFront"/>
            <a:lightRig rig="threePt" dir="t"/>
          </a:scene3d>
          <a:sp3d>
            <a:bevelT/>
          </a:sp3d>
        </p:spPr>
        <p:txBody>
          <a:bodyPr wrap="square" rtlCol="0">
            <a:spAutoFit/>
          </a:bodyPr>
          <a:lstStyle/>
          <a:p>
            <a:r>
              <a:rPr lang="en-US" sz="1000" b="1" dirty="0"/>
              <a:t>*Note</a:t>
            </a:r>
            <a:r>
              <a:rPr lang="en-US" sz="1000" dirty="0"/>
              <a:t>: The </a:t>
            </a:r>
            <a:r>
              <a:rPr lang="en-US" sz="1000" b="1" dirty="0"/>
              <a:t>Faculty Advisory Group</a:t>
            </a:r>
            <a:r>
              <a:rPr lang="en-US" sz="1000" dirty="0"/>
              <a:t> includes individuals from the following schools: Grad Division, Claire Trevor School of Arts, School of Biological Sciences, Health Sciences, School of Humanities, School of Physical Sciences, School of Social Sciences</a:t>
            </a:r>
          </a:p>
          <a:p>
            <a:r>
              <a:rPr lang="en-US" sz="750" dirty="0"/>
              <a:t> </a:t>
            </a:r>
          </a:p>
        </p:txBody>
      </p:sp>
      <p:sp>
        <p:nvSpPr>
          <p:cNvPr id="4" name="Rectangle 3"/>
          <p:cNvSpPr/>
          <p:nvPr/>
        </p:nvSpPr>
        <p:spPr>
          <a:xfrm>
            <a:off x="3546144" y="2088161"/>
            <a:ext cx="1867989" cy="740961"/>
          </a:xfrm>
          <a:prstGeom prst="rect">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Payroll </a:t>
            </a:r>
            <a:r>
              <a:rPr lang="en-US" dirty="0"/>
              <a:t>Campus, HS &amp; MC</a:t>
            </a:r>
          </a:p>
        </p:txBody>
      </p:sp>
      <p:sp>
        <p:nvSpPr>
          <p:cNvPr id="8" name="Rectangle 7"/>
          <p:cNvSpPr/>
          <p:nvPr/>
        </p:nvSpPr>
        <p:spPr>
          <a:xfrm>
            <a:off x="1371180" y="2083546"/>
            <a:ext cx="1867989" cy="745577"/>
          </a:xfrm>
          <a:prstGeom prst="rect">
            <a:avLst/>
          </a:prstGeom>
          <a:solidFill>
            <a:schemeClr val="accent5">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HR</a:t>
            </a:r>
          </a:p>
        </p:txBody>
      </p:sp>
      <p:sp>
        <p:nvSpPr>
          <p:cNvPr id="9" name="Rectangle 8"/>
          <p:cNvSpPr/>
          <p:nvPr/>
        </p:nvSpPr>
        <p:spPr>
          <a:xfrm>
            <a:off x="4787114" y="1089966"/>
            <a:ext cx="1867989" cy="745986"/>
          </a:xfrm>
          <a:prstGeom prst="rect">
            <a:avLst/>
          </a:prstGeom>
          <a:solidFill>
            <a:schemeClr val="accent5">
              <a:lumMod val="50000"/>
            </a:schemeClr>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Finance</a:t>
            </a:r>
          </a:p>
        </p:txBody>
      </p:sp>
      <p:sp>
        <p:nvSpPr>
          <p:cNvPr id="10" name="Rectangle 9"/>
          <p:cNvSpPr/>
          <p:nvPr/>
        </p:nvSpPr>
        <p:spPr>
          <a:xfrm>
            <a:off x="2612150" y="1089965"/>
            <a:ext cx="1867989" cy="754715"/>
          </a:xfrm>
          <a:prstGeom prst="rect">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Academic Personnel</a:t>
            </a:r>
            <a:endParaRPr lang="en-US" sz="2400" dirty="0">
              <a:ea typeface="Times New Roman" panose="02020603050405020304" pitchFamily="18" charset="0"/>
              <a:cs typeface="Times New Roman" panose="02020603050405020304" pitchFamily="18" charset="0"/>
            </a:endParaRPr>
          </a:p>
        </p:txBody>
      </p:sp>
      <p:sp>
        <p:nvSpPr>
          <p:cNvPr id="12" name="Rectangle 11"/>
          <p:cNvSpPr/>
          <p:nvPr/>
        </p:nvSpPr>
        <p:spPr>
          <a:xfrm>
            <a:off x="437186" y="1089965"/>
            <a:ext cx="1867989" cy="753377"/>
          </a:xfrm>
          <a:prstGeom prst="rect">
            <a:avLst/>
          </a:prstGeom>
          <a:solidFill>
            <a:schemeClr val="accent5">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Medical Center</a:t>
            </a:r>
          </a:p>
        </p:txBody>
      </p:sp>
      <p:sp>
        <p:nvSpPr>
          <p:cNvPr id="13" name="Rectangle 12"/>
          <p:cNvSpPr/>
          <p:nvPr/>
        </p:nvSpPr>
        <p:spPr>
          <a:xfrm>
            <a:off x="6969025" y="1089965"/>
            <a:ext cx="1867989" cy="758820"/>
          </a:xfrm>
          <a:prstGeom prst="rect">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OVPTL</a:t>
            </a:r>
          </a:p>
        </p:txBody>
      </p:sp>
      <p:sp>
        <p:nvSpPr>
          <p:cNvPr id="14" name="Rectangle 13"/>
          <p:cNvSpPr/>
          <p:nvPr/>
        </p:nvSpPr>
        <p:spPr>
          <a:xfrm>
            <a:off x="1371180" y="4000680"/>
            <a:ext cx="1867989" cy="775524"/>
          </a:xfrm>
          <a:prstGeom prst="rect">
            <a:avLst/>
          </a:prstGeom>
          <a:solidFill>
            <a:schemeClr val="accent5">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School of Law</a:t>
            </a:r>
          </a:p>
        </p:txBody>
      </p:sp>
      <p:sp>
        <p:nvSpPr>
          <p:cNvPr id="15" name="Rectangle 14"/>
          <p:cNvSpPr/>
          <p:nvPr/>
        </p:nvSpPr>
        <p:spPr>
          <a:xfrm>
            <a:off x="4078337" y="3045482"/>
            <a:ext cx="1867989" cy="753377"/>
          </a:xfrm>
          <a:prstGeom prst="rect">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UCPath Project Team</a:t>
            </a:r>
            <a:endParaRPr lang="en-US" sz="2400" dirty="0">
              <a:ea typeface="Times New Roman" panose="02020603050405020304" pitchFamily="18" charset="0"/>
              <a:cs typeface="Times New Roman" panose="02020603050405020304" pitchFamily="18" charset="0"/>
            </a:endParaRPr>
          </a:p>
        </p:txBody>
      </p:sp>
      <p:sp>
        <p:nvSpPr>
          <p:cNvPr id="16" name="Rectangle 15"/>
          <p:cNvSpPr/>
          <p:nvPr/>
        </p:nvSpPr>
        <p:spPr>
          <a:xfrm>
            <a:off x="1792884" y="3045483"/>
            <a:ext cx="1867989" cy="753377"/>
          </a:xfrm>
          <a:prstGeom prst="rect">
            <a:avLst/>
          </a:prstGeom>
          <a:solidFill>
            <a:schemeClr val="accent5">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School  of </a:t>
            </a:r>
          </a:p>
          <a:p>
            <a:pPr algn="ctr"/>
            <a:r>
              <a:rPr lang="en-US" sz="2400" dirty="0"/>
              <a:t>Bio Sci</a:t>
            </a:r>
          </a:p>
        </p:txBody>
      </p:sp>
      <p:sp>
        <p:nvSpPr>
          <p:cNvPr id="17" name="Rectangle 16"/>
          <p:cNvSpPr/>
          <p:nvPr/>
        </p:nvSpPr>
        <p:spPr>
          <a:xfrm>
            <a:off x="400213" y="4943199"/>
            <a:ext cx="1867989" cy="757228"/>
          </a:xfrm>
          <a:prstGeom prst="rect">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People Services</a:t>
            </a:r>
          </a:p>
        </p:txBody>
      </p:sp>
      <p:sp>
        <p:nvSpPr>
          <p:cNvPr id="18" name="Rectangle 17"/>
          <p:cNvSpPr/>
          <p:nvPr/>
        </p:nvSpPr>
        <p:spPr>
          <a:xfrm>
            <a:off x="3546144" y="4000680"/>
            <a:ext cx="1867989" cy="775031"/>
          </a:xfrm>
          <a:prstGeom prst="rect">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Social Sciences</a:t>
            </a:r>
          </a:p>
        </p:txBody>
      </p:sp>
      <p:sp>
        <p:nvSpPr>
          <p:cNvPr id="20" name="Rectangle 19"/>
          <p:cNvSpPr/>
          <p:nvPr/>
        </p:nvSpPr>
        <p:spPr>
          <a:xfrm>
            <a:off x="5721108" y="2080587"/>
            <a:ext cx="1867989" cy="748535"/>
          </a:xfrm>
          <a:prstGeom prst="rect">
            <a:avLst/>
          </a:prstGeom>
          <a:solidFill>
            <a:schemeClr val="accent5">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Health Sciences</a:t>
            </a:r>
          </a:p>
        </p:txBody>
      </p:sp>
      <p:sp>
        <p:nvSpPr>
          <p:cNvPr id="21" name="Rectangle 20"/>
          <p:cNvSpPr/>
          <p:nvPr/>
        </p:nvSpPr>
        <p:spPr>
          <a:xfrm>
            <a:off x="6421751" y="3047670"/>
            <a:ext cx="1867989" cy="753377"/>
          </a:xfrm>
          <a:prstGeom prst="rect">
            <a:avLst/>
          </a:prstGeom>
          <a:solidFill>
            <a:schemeClr val="accent5">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School of Engineering</a:t>
            </a:r>
          </a:p>
        </p:txBody>
      </p:sp>
      <p:sp>
        <p:nvSpPr>
          <p:cNvPr id="22" name="Rectangle 21"/>
          <p:cNvSpPr/>
          <p:nvPr/>
        </p:nvSpPr>
        <p:spPr>
          <a:xfrm>
            <a:off x="5721108" y="4000680"/>
            <a:ext cx="1867989" cy="775031"/>
          </a:xfrm>
          <a:prstGeom prst="rect">
            <a:avLst/>
          </a:prstGeom>
          <a:solidFill>
            <a:schemeClr val="accent5">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DFA &amp; Third Party</a:t>
            </a:r>
          </a:p>
        </p:txBody>
      </p:sp>
      <p:sp>
        <p:nvSpPr>
          <p:cNvPr id="23" name="Rectangle 22"/>
          <p:cNvSpPr/>
          <p:nvPr/>
        </p:nvSpPr>
        <p:spPr>
          <a:xfrm>
            <a:off x="2612149" y="4943199"/>
            <a:ext cx="1867989" cy="757227"/>
          </a:xfrm>
          <a:prstGeom prst="rect">
            <a:avLst/>
          </a:prstGeom>
          <a:solidFill>
            <a:schemeClr val="accent5">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Faculty Advisory Grp</a:t>
            </a:r>
          </a:p>
        </p:txBody>
      </p:sp>
      <p:sp>
        <p:nvSpPr>
          <p:cNvPr id="24" name="Rectangle 23"/>
          <p:cNvSpPr/>
          <p:nvPr/>
        </p:nvSpPr>
        <p:spPr>
          <a:xfrm>
            <a:off x="4787113" y="4943199"/>
            <a:ext cx="1867989" cy="757227"/>
          </a:xfrm>
          <a:prstGeom prst="rect">
            <a:avLst/>
          </a:prstGeom>
          <a:solidFill>
            <a:schemeClr val="accent4">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OIR</a:t>
            </a:r>
          </a:p>
        </p:txBody>
      </p:sp>
      <p:sp>
        <p:nvSpPr>
          <p:cNvPr id="25" name="Rectangle 24"/>
          <p:cNvSpPr/>
          <p:nvPr/>
        </p:nvSpPr>
        <p:spPr>
          <a:xfrm>
            <a:off x="7039597" y="4943199"/>
            <a:ext cx="1867989" cy="757227"/>
          </a:xfrm>
          <a:prstGeom prst="rect">
            <a:avLst/>
          </a:prstGeom>
          <a:solidFill>
            <a:schemeClr val="accent5">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OIT</a:t>
            </a:r>
          </a:p>
        </p:txBody>
      </p:sp>
    </p:spTree>
    <p:extLst>
      <p:ext uri="{BB962C8B-B14F-4D97-AF65-F5344CB8AC3E}">
        <p14:creationId xmlns:p14="http://schemas.microsoft.com/office/powerpoint/2010/main" val="4075507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Go to who you go to today- Division Human Resources or payroll points of contact </a:t>
            </a:r>
          </a:p>
          <a:p>
            <a:r>
              <a:rPr lang="en-US" dirty="0"/>
              <a:t>Employee Experience Center </a:t>
            </a:r>
          </a:p>
          <a:p>
            <a:pPr lvl="1"/>
            <a:r>
              <a:rPr lang="en-US" dirty="0"/>
              <a:t>949-824-0500 or eec.hr.uci.edu website </a:t>
            </a:r>
          </a:p>
          <a:p>
            <a:pPr lvl="1"/>
            <a:r>
              <a:rPr lang="en-US" dirty="0"/>
              <a:t>Knowledge articles</a:t>
            </a:r>
          </a:p>
          <a:p>
            <a:pPr lvl="1"/>
            <a:r>
              <a:rPr lang="en-US" dirty="0"/>
              <a:t>Open case to ask a question, ask for help</a:t>
            </a:r>
          </a:p>
          <a:p>
            <a:r>
              <a:rPr lang="en-US" dirty="0"/>
              <a:t>UCPath.uci.edu website </a:t>
            </a:r>
          </a:p>
          <a:p>
            <a:pPr lvl="1"/>
            <a:r>
              <a:rPr lang="en-US" dirty="0"/>
              <a:t>Links to UCPath Online </a:t>
            </a:r>
          </a:p>
          <a:p>
            <a:pPr lvl="1"/>
            <a:r>
              <a:rPr lang="en-US" dirty="0"/>
              <a:t>FAQ, job aids, etc.</a:t>
            </a:r>
          </a:p>
          <a:p>
            <a:r>
              <a:rPr lang="en-US" b="1" dirty="0"/>
              <a:t>With U </a:t>
            </a:r>
            <a:r>
              <a:rPr lang="en-US" b="1" dirty="0">
                <a:sym typeface="Symbol" panose="05050102010706020507" pitchFamily="18" charset="2"/>
              </a:rPr>
              <a:t> </a:t>
            </a:r>
            <a:r>
              <a:rPr lang="en-US" b="1" dirty="0"/>
              <a:t>For U App</a:t>
            </a:r>
            <a:endParaRPr lang="en-US" dirty="0"/>
          </a:p>
        </p:txBody>
      </p:sp>
      <p:sp>
        <p:nvSpPr>
          <p:cNvPr id="3" name="Title 2"/>
          <p:cNvSpPr>
            <a:spLocks noGrp="1"/>
          </p:cNvSpPr>
          <p:nvPr>
            <p:ph type="title"/>
          </p:nvPr>
        </p:nvSpPr>
        <p:spPr>
          <a:xfrm>
            <a:off x="14749" y="76759"/>
            <a:ext cx="9007331" cy="623163"/>
          </a:xfrm>
        </p:spPr>
        <p:txBody>
          <a:bodyPr>
            <a:normAutofit/>
          </a:bodyPr>
          <a:lstStyle/>
          <a:p>
            <a:r>
              <a:rPr lang="en-US" sz="2800" dirty="0"/>
              <a:t>Where do I go if I have paycheck questions? </a:t>
            </a:r>
          </a:p>
        </p:txBody>
      </p:sp>
      <p:sp>
        <p:nvSpPr>
          <p:cNvPr id="4" name="Slide Number Placeholder 3"/>
          <p:cNvSpPr>
            <a:spLocks noGrp="1"/>
          </p:cNvSpPr>
          <p:nvPr>
            <p:ph type="sldNum" sz="quarter" idx="4"/>
          </p:nvPr>
        </p:nvSpPr>
        <p:spPr/>
        <p:txBody>
          <a:bodyPr/>
          <a:lstStyle/>
          <a:p>
            <a:fld id="{67AA6EFB-DE16-2749-9DB8-9B2BD9BF76D4}" type="slidenum">
              <a:rPr lang="en-US" smtClean="0"/>
              <a:pPr/>
              <a:t>21</a:t>
            </a:fld>
            <a:endParaRPr lang="en-US" dirty="0"/>
          </a:p>
        </p:txBody>
      </p:sp>
      <p:pic>
        <p:nvPicPr>
          <p:cNvPr id="5" name="Picture 4"/>
          <p:cNvPicPr>
            <a:picLocks noChangeAspect="1"/>
          </p:cNvPicPr>
          <p:nvPr/>
        </p:nvPicPr>
        <p:blipFill>
          <a:blip r:embed="rId2"/>
          <a:stretch>
            <a:fillRect/>
          </a:stretch>
        </p:blipFill>
        <p:spPr>
          <a:xfrm>
            <a:off x="4853354" y="3879949"/>
            <a:ext cx="3985846" cy="2374547"/>
          </a:xfrm>
          <a:prstGeom prst="rect">
            <a:avLst/>
          </a:prstGeom>
        </p:spPr>
      </p:pic>
    </p:spTree>
    <p:extLst>
      <p:ext uri="{BB962C8B-B14F-4D97-AF65-F5344CB8AC3E}">
        <p14:creationId xmlns:p14="http://schemas.microsoft.com/office/powerpoint/2010/main" val="3795362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2"/>
          <a:stretch>
            <a:fillRect/>
          </a:stretch>
        </p:blipFill>
        <p:spPr>
          <a:xfrm>
            <a:off x="174750" y="1027316"/>
            <a:ext cx="2421153" cy="1086247"/>
          </a:xfrm>
          <a:prstGeom prst="rect">
            <a:avLst/>
          </a:prstGeom>
        </p:spPr>
      </p:pic>
      <p:sp>
        <p:nvSpPr>
          <p:cNvPr id="28" name="Title 27"/>
          <p:cNvSpPr>
            <a:spLocks noGrp="1"/>
          </p:cNvSpPr>
          <p:nvPr>
            <p:ph type="title"/>
          </p:nvPr>
        </p:nvSpPr>
        <p:spPr>
          <a:xfrm>
            <a:off x="14749" y="76759"/>
            <a:ext cx="8986844" cy="623163"/>
          </a:xfrm>
        </p:spPr>
        <p:txBody>
          <a:bodyPr>
            <a:normAutofit/>
          </a:bodyPr>
          <a:lstStyle/>
          <a:p>
            <a:r>
              <a:rPr lang="en-US" sz="2800" dirty="0">
                <a:solidFill>
                  <a:schemeClr val="accent5">
                    <a:lumMod val="75000"/>
                  </a:schemeClr>
                </a:solidFill>
              </a:rPr>
              <a:t>Future State: UCI Employee Facing Support  </a:t>
            </a:r>
            <a:endParaRPr lang="en-US" sz="2800" i="1" dirty="0">
              <a:solidFill>
                <a:schemeClr val="accent5">
                  <a:lumMod val="75000"/>
                </a:schemeClr>
              </a:solidFill>
            </a:endParaRPr>
          </a:p>
        </p:txBody>
      </p:sp>
      <p:sp>
        <p:nvSpPr>
          <p:cNvPr id="2" name="Slide Number Placeholder 1"/>
          <p:cNvSpPr>
            <a:spLocks noGrp="1"/>
          </p:cNvSpPr>
          <p:nvPr>
            <p:ph type="sldNum" sz="quarter" idx="4"/>
          </p:nvPr>
        </p:nvSpPr>
        <p:spPr/>
        <p:txBody>
          <a:bodyPr/>
          <a:lstStyle/>
          <a:p>
            <a:fld id="{3C842EA4-F715-4656-A625-1238D78B36EB}" type="slidenum">
              <a:rPr lang="en-US" smtClean="0"/>
              <a:t>22</a:t>
            </a:fld>
            <a:endParaRPr lang="en-US" dirty="0"/>
          </a:p>
        </p:txBody>
      </p:sp>
      <p:sp>
        <p:nvSpPr>
          <p:cNvPr id="3" name="Rectangle 2"/>
          <p:cNvSpPr/>
          <p:nvPr/>
        </p:nvSpPr>
        <p:spPr>
          <a:xfrm>
            <a:off x="2667458" y="1244687"/>
            <a:ext cx="5023114" cy="4084110"/>
          </a:xfrm>
          <a:prstGeom prst="rect">
            <a:avLst/>
          </a:prstGeom>
          <a:solidFill>
            <a:sysClr val="window" lastClr="FFFFFF"/>
          </a:solidFill>
          <a:ln w="25400" cap="flat" cmpd="sng" algn="ctr">
            <a:solidFill>
              <a:sysClr val="windowText" lastClr="000000"/>
            </a:solidFill>
            <a:prstDash val="solid"/>
          </a:ln>
          <a:effectLst/>
        </p:spPr>
        <p:txBody>
          <a:bodyPr rtlCol="0" anchor="ctr"/>
          <a:lstStyle/>
          <a:p>
            <a:pPr algn="ctr" defTabSz="685800">
              <a:defRPr/>
            </a:pPr>
            <a:endParaRPr lang="en-US" sz="1013" kern="0" dirty="0">
              <a:solidFill>
                <a:prstClr val="black"/>
              </a:solidFill>
              <a:latin typeface="+mj-lt"/>
            </a:endParaRPr>
          </a:p>
        </p:txBody>
      </p:sp>
      <p:sp>
        <p:nvSpPr>
          <p:cNvPr id="4" name="Rectangle 3"/>
          <p:cNvSpPr/>
          <p:nvPr/>
        </p:nvSpPr>
        <p:spPr>
          <a:xfrm>
            <a:off x="2791954" y="2485950"/>
            <a:ext cx="2110289" cy="2751024"/>
          </a:xfrm>
          <a:prstGeom prst="rect">
            <a:avLst/>
          </a:prstGeom>
          <a:solidFill>
            <a:srgbClr val="5B9BD5">
              <a:lumMod val="75000"/>
            </a:srgbClr>
          </a:solidFill>
          <a:ln w="9525" cap="flat" cmpd="sng" algn="ctr">
            <a:solidFill>
              <a:srgbClr val="2E75B6"/>
            </a:solidFill>
            <a:prstDash val="solid"/>
          </a:ln>
          <a:effectLst>
            <a:outerShdw blurRad="40000" dist="23000" dir="5400000" rotWithShape="0">
              <a:srgbClr val="000000">
                <a:alpha val="35000"/>
              </a:srgbClr>
            </a:outerShdw>
          </a:effectLst>
        </p:spPr>
        <p:txBody>
          <a:bodyPr rtlCol="0" anchor="ctr"/>
          <a:lstStyle/>
          <a:p>
            <a:pPr algn="ctr" defTabSz="685800">
              <a:defRPr/>
            </a:pPr>
            <a:r>
              <a:rPr lang="en-US" sz="1125" b="1" kern="0" dirty="0">
                <a:solidFill>
                  <a:prstClr val="white"/>
                </a:solidFill>
                <a:latin typeface="+mj-lt"/>
              </a:rPr>
              <a:t>Employee Experience Center (EEC)</a:t>
            </a:r>
          </a:p>
          <a:p>
            <a:pPr marL="96441" indent="-96441" defTabSz="685800">
              <a:buFont typeface="Arial" panose="020B0604020202020204" pitchFamily="34" charset="0"/>
              <a:buChar char="•"/>
              <a:defRPr/>
            </a:pPr>
            <a:r>
              <a:rPr lang="en-US" sz="1200" kern="0" dirty="0">
                <a:solidFill>
                  <a:prstClr val="white"/>
                </a:solidFill>
                <a:latin typeface="+mj-lt"/>
              </a:rPr>
              <a:t>Payroll, Taxes, Time Reporting </a:t>
            </a:r>
          </a:p>
          <a:p>
            <a:pPr marL="96441" indent="-96441" defTabSz="685800">
              <a:buFont typeface="Arial" panose="020B0604020202020204" pitchFamily="34" charset="0"/>
              <a:buChar char="•"/>
              <a:defRPr/>
            </a:pPr>
            <a:r>
              <a:rPr lang="en-US" sz="1200" kern="0" dirty="0">
                <a:solidFill>
                  <a:prstClr val="white"/>
                </a:solidFill>
                <a:latin typeface="+mj-lt"/>
              </a:rPr>
              <a:t>Benefits</a:t>
            </a:r>
          </a:p>
          <a:p>
            <a:pPr marL="96441" indent="-96441" defTabSz="685800">
              <a:buFont typeface="Arial" panose="020B0604020202020204" pitchFamily="34" charset="0"/>
              <a:buChar char="•"/>
              <a:defRPr/>
            </a:pPr>
            <a:r>
              <a:rPr lang="en-US" sz="1200" kern="0" dirty="0">
                <a:solidFill>
                  <a:prstClr val="white"/>
                </a:solidFill>
                <a:latin typeface="+mj-lt"/>
              </a:rPr>
              <a:t>Leave</a:t>
            </a:r>
          </a:p>
          <a:p>
            <a:pPr marL="96441" indent="-96441" defTabSz="685800">
              <a:buFont typeface="Arial" panose="020B0604020202020204" pitchFamily="34" charset="0"/>
              <a:buChar char="•"/>
              <a:defRPr/>
            </a:pPr>
            <a:r>
              <a:rPr lang="en-US" sz="1200" kern="0" dirty="0">
                <a:solidFill>
                  <a:prstClr val="white"/>
                </a:solidFill>
                <a:latin typeface="+mj-lt"/>
              </a:rPr>
              <a:t>HR Systems </a:t>
            </a:r>
          </a:p>
          <a:p>
            <a:pPr marL="274320" lvl="1" indent="-96441" defTabSz="685800">
              <a:buFont typeface="Arial" panose="020B0604020202020204" pitchFamily="34" charset="0"/>
              <a:buChar char="•"/>
              <a:defRPr/>
            </a:pPr>
            <a:r>
              <a:rPr lang="en-US" sz="1200" kern="0" dirty="0">
                <a:solidFill>
                  <a:prstClr val="white"/>
                </a:solidFill>
                <a:latin typeface="+mj-lt"/>
              </a:rPr>
              <a:t>TAM, ePerformance</a:t>
            </a:r>
          </a:p>
          <a:p>
            <a:pPr marL="96441" indent="-96441" defTabSz="685800">
              <a:buFont typeface="Arial" panose="020B0604020202020204" pitchFamily="34" charset="0"/>
              <a:buChar char="•"/>
              <a:defRPr/>
            </a:pPr>
            <a:r>
              <a:rPr lang="en-US" sz="1200" kern="0" dirty="0">
                <a:solidFill>
                  <a:prstClr val="white"/>
                </a:solidFill>
                <a:latin typeface="+mj-lt"/>
              </a:rPr>
              <a:t>UCPath Support</a:t>
            </a:r>
          </a:p>
          <a:p>
            <a:pPr marL="274320" lvl="1" indent="-96441" defTabSz="685800">
              <a:buFont typeface="Arial" panose="020B0604020202020204" pitchFamily="34" charset="0"/>
              <a:buChar char="•"/>
              <a:defRPr/>
            </a:pPr>
            <a:r>
              <a:rPr lang="en-US" sz="1200" kern="0" dirty="0">
                <a:solidFill>
                  <a:prstClr val="white"/>
                </a:solidFill>
                <a:latin typeface="+mj-lt"/>
              </a:rPr>
              <a:t>AWE Admin</a:t>
            </a:r>
          </a:p>
          <a:p>
            <a:pPr marL="274320" lvl="1" indent="-96441" defTabSz="685800">
              <a:buFont typeface="Arial" panose="020B0604020202020204" pitchFamily="34" charset="0"/>
              <a:buChar char="•"/>
              <a:defRPr/>
            </a:pPr>
            <a:r>
              <a:rPr lang="en-US" sz="1200" kern="0" dirty="0">
                <a:solidFill>
                  <a:prstClr val="white"/>
                </a:solidFill>
                <a:latin typeface="+mj-lt"/>
              </a:rPr>
              <a:t>Security Admin</a:t>
            </a:r>
          </a:p>
          <a:p>
            <a:pPr marL="274320" lvl="1" indent="-96441" defTabSz="685800">
              <a:buFont typeface="Arial" panose="020B0604020202020204" pitchFamily="34" charset="0"/>
              <a:buChar char="•"/>
              <a:defRPr/>
            </a:pPr>
            <a:r>
              <a:rPr lang="en-US" sz="1200" kern="0" dirty="0">
                <a:solidFill>
                  <a:prstClr val="white"/>
                </a:solidFill>
                <a:latin typeface="+mj-lt"/>
              </a:rPr>
              <a:t>UCPath Communications</a:t>
            </a:r>
          </a:p>
          <a:p>
            <a:pPr marL="274320" lvl="1" indent="-96441" defTabSz="685800">
              <a:buFont typeface="Arial" panose="020B0604020202020204" pitchFamily="34" charset="0"/>
              <a:buChar char="•"/>
              <a:defRPr/>
            </a:pPr>
            <a:r>
              <a:rPr lang="en-US" sz="1200" kern="0" dirty="0">
                <a:solidFill>
                  <a:prstClr val="white"/>
                </a:solidFill>
                <a:latin typeface="+mj-lt"/>
              </a:rPr>
              <a:t>UCPath Reports</a:t>
            </a:r>
          </a:p>
          <a:p>
            <a:pPr marL="274320" lvl="1" indent="-96441" defTabSz="685800">
              <a:buFont typeface="Arial" panose="020B0604020202020204" pitchFamily="34" charset="0"/>
              <a:buChar char="•"/>
              <a:defRPr/>
            </a:pPr>
            <a:r>
              <a:rPr lang="en-US" sz="1200" kern="0" dirty="0">
                <a:solidFill>
                  <a:prstClr val="white"/>
                </a:solidFill>
                <a:latin typeface="+mj-lt"/>
              </a:rPr>
              <a:t>UCPath Transactors Training and Support</a:t>
            </a:r>
          </a:p>
        </p:txBody>
      </p:sp>
      <p:sp>
        <p:nvSpPr>
          <p:cNvPr id="5" name="Rectangle 4"/>
          <p:cNvSpPr/>
          <p:nvPr/>
        </p:nvSpPr>
        <p:spPr>
          <a:xfrm>
            <a:off x="5451537" y="2485950"/>
            <a:ext cx="2129477" cy="654696"/>
          </a:xfrm>
          <a:prstGeom prst="rect">
            <a:avLst/>
          </a:prstGeom>
          <a:gradFill rotWithShape="1">
            <a:gsLst>
              <a:gs pos="0">
                <a:srgbClr val="5B9BD5">
                  <a:tint val="50000"/>
                  <a:satMod val="300000"/>
                </a:srgbClr>
              </a:gs>
              <a:gs pos="35000">
                <a:srgbClr val="5B9BD5">
                  <a:tint val="37000"/>
                  <a:satMod val="300000"/>
                </a:srgbClr>
              </a:gs>
              <a:gs pos="100000">
                <a:srgbClr val="5B9BD5">
                  <a:tint val="15000"/>
                  <a:satMod val="350000"/>
                </a:srgbClr>
              </a:gs>
            </a:gsLst>
            <a:lin ang="16200000" scaled="1"/>
          </a:gradFill>
          <a:ln w="9525" cap="flat" cmpd="sng" algn="ctr">
            <a:solidFill>
              <a:srgbClr val="5B9BD5">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685800">
              <a:defRPr/>
            </a:pPr>
            <a:r>
              <a:rPr lang="en-US" b="1" kern="0" dirty="0">
                <a:solidFill>
                  <a:prstClr val="black"/>
                </a:solidFill>
                <a:latin typeface="+mj-lt"/>
              </a:rPr>
              <a:t>Local Point of Contact </a:t>
            </a:r>
          </a:p>
        </p:txBody>
      </p:sp>
      <p:sp>
        <p:nvSpPr>
          <p:cNvPr id="6" name="TextBox 5"/>
          <p:cNvSpPr txBox="1"/>
          <p:nvPr/>
        </p:nvSpPr>
        <p:spPr>
          <a:xfrm>
            <a:off x="3693980" y="830533"/>
            <a:ext cx="2458815" cy="369332"/>
          </a:xfrm>
          <a:prstGeom prst="rect">
            <a:avLst/>
          </a:prstGeom>
          <a:noFill/>
        </p:spPr>
        <p:txBody>
          <a:bodyPr wrap="none" rtlCol="0">
            <a:spAutoFit/>
          </a:bodyPr>
          <a:lstStyle/>
          <a:p>
            <a:r>
              <a:rPr lang="en-US" dirty="0">
                <a:solidFill>
                  <a:prstClr val="black"/>
                </a:solidFill>
                <a:latin typeface="+mj-lt"/>
              </a:rPr>
              <a:t>Where to go for support</a:t>
            </a:r>
          </a:p>
        </p:txBody>
      </p:sp>
      <p:sp>
        <p:nvSpPr>
          <p:cNvPr id="7" name="Rectangle 6"/>
          <p:cNvSpPr/>
          <p:nvPr/>
        </p:nvSpPr>
        <p:spPr>
          <a:xfrm>
            <a:off x="3262879" y="5658428"/>
            <a:ext cx="4193888" cy="214724"/>
          </a:xfrm>
          <a:prstGeom prst="rect">
            <a:avLst/>
          </a:prstGeom>
          <a:solidFill>
            <a:sysClr val="window" lastClr="FFFFFF"/>
          </a:solidFill>
          <a:ln w="25400" cap="flat" cmpd="sng" algn="ctr">
            <a:solidFill>
              <a:srgbClr val="5B9BD5"/>
            </a:solidFill>
            <a:prstDash val="solid"/>
          </a:ln>
          <a:effectLst/>
        </p:spPr>
        <p:txBody>
          <a:bodyPr rtlCol="0" anchor="ctr"/>
          <a:lstStyle/>
          <a:p>
            <a:pPr algn="ctr" defTabSz="685800">
              <a:defRPr/>
            </a:pPr>
            <a:r>
              <a:rPr lang="en-US" sz="1013" kern="0" dirty="0">
                <a:solidFill>
                  <a:prstClr val="black"/>
                </a:solidFill>
                <a:latin typeface="+mj-lt"/>
              </a:rPr>
              <a:t>UCPath Center (UCPC) and Quality Care Unit (QCU)</a:t>
            </a:r>
          </a:p>
        </p:txBody>
      </p:sp>
      <p:sp>
        <p:nvSpPr>
          <p:cNvPr id="8" name="TextBox 7"/>
          <p:cNvSpPr txBox="1"/>
          <p:nvPr/>
        </p:nvSpPr>
        <p:spPr>
          <a:xfrm>
            <a:off x="8109694" y="2825077"/>
            <a:ext cx="950730" cy="861774"/>
          </a:xfrm>
          <a:prstGeom prst="rect">
            <a:avLst/>
          </a:prstGeom>
          <a:solidFill>
            <a:sysClr val="window" lastClr="FFFFFF"/>
          </a:solidFill>
          <a:ln w="25400" cap="flat" cmpd="sng" algn="ctr">
            <a:solidFill>
              <a:srgbClr val="A5A5A5"/>
            </a:solidFill>
            <a:prstDash val="solid"/>
          </a:ln>
          <a:effectLst/>
        </p:spPr>
        <p:txBody>
          <a:bodyPr wrap="square" rtlCol="0">
            <a:spAutoFit/>
          </a:bodyPr>
          <a:lstStyle/>
          <a:p>
            <a:pPr defTabSz="685800">
              <a:defRPr/>
            </a:pPr>
            <a:r>
              <a:rPr lang="en-US" sz="1000" kern="0" dirty="0">
                <a:solidFill>
                  <a:prstClr val="black"/>
                </a:solidFill>
                <a:latin typeface="+mj-lt"/>
              </a:rPr>
              <a:t>Support for local issues managed at UCI on same platform</a:t>
            </a:r>
          </a:p>
        </p:txBody>
      </p:sp>
      <p:sp>
        <p:nvSpPr>
          <p:cNvPr id="10" name="Rectangle 9"/>
          <p:cNvSpPr/>
          <p:nvPr/>
        </p:nvSpPr>
        <p:spPr>
          <a:xfrm>
            <a:off x="5451537" y="3629798"/>
            <a:ext cx="1920240" cy="1473830"/>
          </a:xfrm>
          <a:prstGeom prst="rect">
            <a:avLst/>
          </a:prstGeom>
          <a:solidFill>
            <a:srgbClr val="5B9BD5">
              <a:lumMod val="75000"/>
            </a:srgbClr>
          </a:solidFill>
          <a:ln w="9525" cap="flat" cmpd="sng" algn="ctr">
            <a:solidFill>
              <a:srgbClr val="4472C4">
                <a:lumMod val="50000"/>
              </a:srgbClr>
            </a:solidFill>
            <a:prstDash val="solid"/>
          </a:ln>
          <a:effectLst>
            <a:outerShdw blurRad="40000" dist="23000" dir="5400000" rotWithShape="0">
              <a:srgbClr val="000000">
                <a:alpha val="35000"/>
              </a:srgbClr>
            </a:outerShdw>
          </a:effectLst>
        </p:spPr>
        <p:txBody>
          <a:bodyPr rtlCol="0" anchor="ctr"/>
          <a:lstStyle/>
          <a:p>
            <a:pPr algn="ctr" defTabSz="685800">
              <a:spcAft>
                <a:spcPts val="225"/>
              </a:spcAft>
              <a:defRPr/>
            </a:pPr>
            <a:r>
              <a:rPr lang="en-US" sz="1200" b="1" kern="0" dirty="0">
                <a:solidFill>
                  <a:prstClr val="white"/>
                </a:solidFill>
                <a:latin typeface="+mj-lt"/>
              </a:rPr>
              <a:t>Confidential:  HR/AP Case Managers</a:t>
            </a:r>
          </a:p>
          <a:p>
            <a:pPr marL="160735" indent="-160735" defTabSz="685800">
              <a:buFont typeface="Arial" panose="020B0604020202020204" pitchFamily="34" charset="0"/>
              <a:buChar char="•"/>
              <a:defRPr/>
            </a:pPr>
            <a:r>
              <a:rPr lang="en-US" sz="1200" kern="0" dirty="0">
                <a:solidFill>
                  <a:prstClr val="white"/>
                </a:solidFill>
                <a:latin typeface="+mj-lt"/>
              </a:rPr>
              <a:t>Subject Matter Experts</a:t>
            </a:r>
          </a:p>
          <a:p>
            <a:pPr marL="160735" indent="-160735" defTabSz="685800">
              <a:buFont typeface="Arial" panose="020B0604020202020204" pitchFamily="34" charset="0"/>
              <a:buChar char="•"/>
              <a:defRPr/>
            </a:pPr>
            <a:r>
              <a:rPr lang="en-US" sz="1200" kern="0" dirty="0">
                <a:solidFill>
                  <a:prstClr val="white"/>
                </a:solidFill>
                <a:latin typeface="+mj-lt"/>
              </a:rPr>
              <a:t>Enterprise Wide Work Groups</a:t>
            </a:r>
          </a:p>
          <a:p>
            <a:pPr marL="160735" indent="-160735" defTabSz="685800">
              <a:buFont typeface="Arial" panose="020B0604020202020204" pitchFamily="34" charset="0"/>
              <a:buChar char="•"/>
              <a:defRPr/>
            </a:pPr>
            <a:endParaRPr lang="en-US" sz="1013" kern="0" dirty="0">
              <a:solidFill>
                <a:prstClr val="white"/>
              </a:solidFill>
              <a:latin typeface="+mj-lt"/>
            </a:endParaRPr>
          </a:p>
        </p:txBody>
      </p:sp>
      <p:sp>
        <p:nvSpPr>
          <p:cNvPr id="16" name="Rectangle 15"/>
          <p:cNvSpPr/>
          <p:nvPr/>
        </p:nvSpPr>
        <p:spPr>
          <a:xfrm>
            <a:off x="3532960" y="6050054"/>
            <a:ext cx="269564" cy="210723"/>
          </a:xfrm>
          <a:prstGeom prst="rect">
            <a:avLst/>
          </a:prstGeom>
          <a:solidFill>
            <a:srgbClr val="2E75B6"/>
          </a:solidFill>
          <a:ln w="9525" cap="flat" cmpd="sng" algn="ctr">
            <a:solidFill>
              <a:srgbClr val="44546A"/>
            </a:solidFill>
            <a:prstDash val="solid"/>
          </a:ln>
          <a:effectLst>
            <a:outerShdw blurRad="40000" dist="23000" dir="5400000" rotWithShape="0">
              <a:srgbClr val="000000">
                <a:alpha val="35000"/>
              </a:srgbClr>
            </a:outerShdw>
          </a:effectLst>
        </p:spPr>
        <p:txBody>
          <a:bodyPr rtlCol="0" anchor="ctr"/>
          <a:lstStyle/>
          <a:p>
            <a:pPr algn="ctr" defTabSz="685800">
              <a:defRPr/>
            </a:pPr>
            <a:endParaRPr lang="en-US" sz="1350" kern="0" dirty="0">
              <a:solidFill>
                <a:prstClr val="white"/>
              </a:solidFill>
              <a:latin typeface="+mj-lt"/>
            </a:endParaRPr>
          </a:p>
        </p:txBody>
      </p:sp>
      <p:sp>
        <p:nvSpPr>
          <p:cNvPr id="17" name="Rectangle 16"/>
          <p:cNvSpPr/>
          <p:nvPr/>
        </p:nvSpPr>
        <p:spPr>
          <a:xfrm>
            <a:off x="5085955" y="6050054"/>
            <a:ext cx="269564" cy="210723"/>
          </a:xfrm>
          <a:prstGeom prst="rect">
            <a:avLst/>
          </a:prstGeom>
          <a:gradFill rotWithShape="1">
            <a:gsLst>
              <a:gs pos="0">
                <a:srgbClr val="5B9BD5">
                  <a:tint val="50000"/>
                  <a:satMod val="300000"/>
                </a:srgbClr>
              </a:gs>
              <a:gs pos="35000">
                <a:srgbClr val="5B9BD5">
                  <a:tint val="37000"/>
                  <a:satMod val="300000"/>
                </a:srgbClr>
              </a:gs>
              <a:gs pos="100000">
                <a:srgbClr val="5B9BD5">
                  <a:tint val="15000"/>
                  <a:satMod val="350000"/>
                </a:srgbClr>
              </a:gs>
            </a:gsLst>
            <a:lin ang="16200000" scaled="1"/>
          </a:gradFill>
          <a:ln w="9525" cap="flat" cmpd="sng" algn="ctr">
            <a:solidFill>
              <a:srgbClr val="5B9BD5">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685800">
              <a:defRPr/>
            </a:pPr>
            <a:endParaRPr lang="en-US" sz="1350" kern="0" dirty="0">
              <a:solidFill>
                <a:prstClr val="black"/>
              </a:solidFill>
              <a:latin typeface="+mj-lt"/>
            </a:endParaRPr>
          </a:p>
        </p:txBody>
      </p:sp>
      <p:sp>
        <p:nvSpPr>
          <p:cNvPr id="18" name="TextBox 17"/>
          <p:cNvSpPr txBox="1"/>
          <p:nvPr/>
        </p:nvSpPr>
        <p:spPr>
          <a:xfrm>
            <a:off x="3779056" y="6050054"/>
            <a:ext cx="1005403" cy="230832"/>
          </a:xfrm>
          <a:prstGeom prst="rect">
            <a:avLst/>
          </a:prstGeom>
          <a:noFill/>
        </p:spPr>
        <p:txBody>
          <a:bodyPr wrap="none" rtlCol="0">
            <a:spAutoFit/>
          </a:bodyPr>
          <a:lstStyle/>
          <a:p>
            <a:r>
              <a:rPr lang="en-US" sz="900" dirty="0">
                <a:solidFill>
                  <a:prstClr val="black"/>
                </a:solidFill>
                <a:latin typeface="+mj-lt"/>
              </a:rPr>
              <a:t>Central Functions</a:t>
            </a:r>
          </a:p>
        </p:txBody>
      </p:sp>
      <p:sp>
        <p:nvSpPr>
          <p:cNvPr id="19" name="TextBox 18"/>
          <p:cNvSpPr txBox="1"/>
          <p:nvPr/>
        </p:nvSpPr>
        <p:spPr>
          <a:xfrm>
            <a:off x="5355519" y="6050054"/>
            <a:ext cx="1293944" cy="230832"/>
          </a:xfrm>
          <a:prstGeom prst="rect">
            <a:avLst/>
          </a:prstGeom>
          <a:noFill/>
        </p:spPr>
        <p:txBody>
          <a:bodyPr wrap="none" rtlCol="0">
            <a:spAutoFit/>
          </a:bodyPr>
          <a:lstStyle/>
          <a:p>
            <a:r>
              <a:rPr lang="en-US" sz="900" dirty="0">
                <a:solidFill>
                  <a:prstClr val="black"/>
                </a:solidFill>
                <a:latin typeface="+mj-lt"/>
              </a:rPr>
              <a:t>Decentralized functions</a:t>
            </a:r>
          </a:p>
        </p:txBody>
      </p:sp>
      <p:sp>
        <p:nvSpPr>
          <p:cNvPr id="20" name="Rectangle 19"/>
          <p:cNvSpPr/>
          <p:nvPr/>
        </p:nvSpPr>
        <p:spPr>
          <a:xfrm>
            <a:off x="6808468" y="6050054"/>
            <a:ext cx="269564" cy="210723"/>
          </a:xfrm>
          <a:prstGeom prst="rect">
            <a:avLst/>
          </a:prstGeom>
          <a:solidFill>
            <a:sysClr val="window" lastClr="FFFFFF">
              <a:lumMod val="85000"/>
            </a:sysClr>
          </a:solidFill>
          <a:ln w="9525" cap="flat" cmpd="sng" algn="ctr">
            <a:solidFill>
              <a:srgbClr val="A5A5A5">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defTabSz="685800">
              <a:defRPr/>
            </a:pPr>
            <a:endParaRPr lang="en-US" sz="1350" kern="0" dirty="0">
              <a:solidFill>
                <a:prstClr val="black"/>
              </a:solidFill>
              <a:latin typeface="+mj-lt"/>
            </a:endParaRPr>
          </a:p>
        </p:txBody>
      </p:sp>
      <p:sp>
        <p:nvSpPr>
          <p:cNvPr id="21" name="TextBox 20"/>
          <p:cNvSpPr txBox="1"/>
          <p:nvPr/>
        </p:nvSpPr>
        <p:spPr>
          <a:xfrm>
            <a:off x="7051995" y="6050054"/>
            <a:ext cx="346570" cy="230832"/>
          </a:xfrm>
          <a:prstGeom prst="rect">
            <a:avLst/>
          </a:prstGeom>
          <a:noFill/>
        </p:spPr>
        <p:txBody>
          <a:bodyPr wrap="none" rtlCol="0">
            <a:spAutoFit/>
          </a:bodyPr>
          <a:lstStyle/>
          <a:p>
            <a:r>
              <a:rPr lang="en-US" sz="900" dirty="0">
                <a:solidFill>
                  <a:prstClr val="black"/>
                </a:solidFill>
                <a:latin typeface="+mj-lt"/>
              </a:rPr>
              <a:t>OIT</a:t>
            </a:r>
          </a:p>
        </p:txBody>
      </p:sp>
      <p:sp>
        <p:nvSpPr>
          <p:cNvPr id="22" name="Right Brace 21"/>
          <p:cNvSpPr/>
          <p:nvPr/>
        </p:nvSpPr>
        <p:spPr>
          <a:xfrm>
            <a:off x="7866138" y="1244687"/>
            <a:ext cx="172355" cy="4041365"/>
          </a:xfrm>
          <a:prstGeom prst="rightBrace">
            <a:avLst/>
          </a:prstGeom>
          <a:noFill/>
          <a:ln w="25400" cap="flat" cmpd="sng" algn="ctr">
            <a:solidFill>
              <a:srgbClr val="5B9BD5"/>
            </a:solidFill>
            <a:prstDash val="solid"/>
          </a:ln>
          <a:effectLst>
            <a:outerShdw blurRad="40000" dist="20000" dir="5400000" rotWithShape="0">
              <a:srgbClr val="000000">
                <a:alpha val="38000"/>
              </a:srgbClr>
            </a:outerShdw>
          </a:effectLst>
        </p:spPr>
        <p:txBody>
          <a:bodyPr rtlCol="0" anchor="ctr"/>
          <a:lstStyle/>
          <a:p>
            <a:pPr algn="ctr" defTabSz="685800">
              <a:defRPr/>
            </a:pPr>
            <a:endParaRPr lang="en-US" sz="1350" kern="0" dirty="0">
              <a:solidFill>
                <a:prstClr val="black"/>
              </a:solidFill>
              <a:latin typeface="+mj-lt"/>
            </a:endParaRPr>
          </a:p>
        </p:txBody>
      </p:sp>
      <p:sp>
        <p:nvSpPr>
          <p:cNvPr id="24" name="Rectangle 23"/>
          <p:cNvSpPr/>
          <p:nvPr/>
        </p:nvSpPr>
        <p:spPr>
          <a:xfrm>
            <a:off x="2791955" y="1346524"/>
            <a:ext cx="4789060" cy="663671"/>
          </a:xfrm>
          <a:prstGeom prst="rect">
            <a:avLst/>
          </a:prstGeom>
          <a:solidFill>
            <a:srgbClr val="5B9BD5"/>
          </a:solidFill>
          <a:ln>
            <a:noFill/>
          </a:ln>
          <a:effectLst/>
        </p:spPr>
        <p:txBody>
          <a:bodyPr rtlCol="0" anchor="ctr"/>
          <a:lstStyle/>
          <a:p>
            <a:pPr algn="ctr" defTabSz="685800">
              <a:defRPr/>
            </a:pPr>
            <a:r>
              <a:rPr lang="en-US" sz="2000" b="1" kern="0" dirty="0">
                <a:solidFill>
                  <a:prstClr val="white"/>
                </a:solidFill>
                <a:latin typeface="+mj-lt"/>
              </a:rPr>
              <a:t>Academics, Staff, Retirees, Non-Employees, </a:t>
            </a:r>
          </a:p>
          <a:p>
            <a:pPr algn="ctr" defTabSz="685800">
              <a:defRPr/>
            </a:pPr>
            <a:r>
              <a:rPr lang="en-US" sz="2000" b="1" kern="0" dirty="0">
                <a:solidFill>
                  <a:prstClr val="white"/>
                </a:solidFill>
                <a:latin typeface="+mj-lt"/>
              </a:rPr>
              <a:t>Student Workers</a:t>
            </a:r>
          </a:p>
        </p:txBody>
      </p:sp>
      <p:sp>
        <p:nvSpPr>
          <p:cNvPr id="29" name="Up-Down Arrow 28"/>
          <p:cNvSpPr/>
          <p:nvPr/>
        </p:nvSpPr>
        <p:spPr>
          <a:xfrm>
            <a:off x="3571862" y="1970163"/>
            <a:ext cx="276671" cy="507004"/>
          </a:xfrm>
          <a:prstGeom prst="upDownArrow">
            <a:avLst/>
          </a:prstGeom>
          <a:gradFill rotWithShape="1">
            <a:gsLst>
              <a:gs pos="0">
                <a:srgbClr val="5B9BD5">
                  <a:tint val="100000"/>
                  <a:shade val="100000"/>
                  <a:satMod val="130000"/>
                </a:srgbClr>
              </a:gs>
              <a:gs pos="100000">
                <a:srgbClr val="5B9BD5">
                  <a:tint val="50000"/>
                  <a:shade val="100000"/>
                  <a:satMod val="350000"/>
                </a:srgbClr>
              </a:gs>
            </a:gsLst>
            <a:lin ang="16200000" scaled="0"/>
          </a:gradFill>
          <a:ln w="9525" cap="flat" cmpd="sng" algn="ctr">
            <a:solidFill>
              <a:srgbClr val="5B9BD5">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685800">
              <a:defRPr/>
            </a:pPr>
            <a:endParaRPr lang="en-US" sz="1013" kern="0" dirty="0">
              <a:solidFill>
                <a:prstClr val="white"/>
              </a:solidFill>
              <a:latin typeface="+mj-lt"/>
            </a:endParaRPr>
          </a:p>
        </p:txBody>
      </p:sp>
      <p:sp>
        <p:nvSpPr>
          <p:cNvPr id="31" name="Up-Down Arrow 30"/>
          <p:cNvSpPr/>
          <p:nvPr/>
        </p:nvSpPr>
        <p:spPr>
          <a:xfrm>
            <a:off x="5051869" y="5117835"/>
            <a:ext cx="276671" cy="507004"/>
          </a:xfrm>
          <a:prstGeom prst="upDownArrow">
            <a:avLst/>
          </a:prstGeom>
          <a:gradFill rotWithShape="1">
            <a:gsLst>
              <a:gs pos="0">
                <a:srgbClr val="5B9BD5">
                  <a:tint val="100000"/>
                  <a:shade val="100000"/>
                  <a:satMod val="130000"/>
                </a:srgbClr>
              </a:gs>
              <a:gs pos="100000">
                <a:srgbClr val="5B9BD5">
                  <a:tint val="50000"/>
                  <a:shade val="100000"/>
                  <a:satMod val="350000"/>
                </a:srgbClr>
              </a:gs>
            </a:gsLst>
            <a:lin ang="16200000" scaled="0"/>
          </a:gradFill>
          <a:ln w="9525" cap="flat" cmpd="sng" algn="ctr">
            <a:solidFill>
              <a:srgbClr val="5B9BD5">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685800">
              <a:defRPr/>
            </a:pPr>
            <a:endParaRPr lang="en-US" sz="1013" kern="0" dirty="0">
              <a:solidFill>
                <a:prstClr val="white"/>
              </a:solidFill>
              <a:latin typeface="+mj-lt"/>
            </a:endParaRPr>
          </a:p>
        </p:txBody>
      </p:sp>
      <p:sp>
        <p:nvSpPr>
          <p:cNvPr id="32" name="Up-Down Arrow 31"/>
          <p:cNvSpPr/>
          <p:nvPr/>
        </p:nvSpPr>
        <p:spPr>
          <a:xfrm>
            <a:off x="6381653" y="1984477"/>
            <a:ext cx="276671" cy="507004"/>
          </a:xfrm>
          <a:prstGeom prst="upDownArrow">
            <a:avLst/>
          </a:prstGeom>
          <a:gradFill rotWithShape="1">
            <a:gsLst>
              <a:gs pos="0">
                <a:srgbClr val="5B9BD5">
                  <a:tint val="100000"/>
                  <a:shade val="100000"/>
                  <a:satMod val="130000"/>
                </a:srgbClr>
              </a:gs>
              <a:gs pos="100000">
                <a:srgbClr val="5B9BD5">
                  <a:tint val="50000"/>
                  <a:shade val="100000"/>
                  <a:satMod val="350000"/>
                </a:srgbClr>
              </a:gs>
            </a:gsLst>
            <a:lin ang="16200000" scaled="0"/>
          </a:gradFill>
          <a:ln w="9525" cap="flat" cmpd="sng" algn="ctr">
            <a:solidFill>
              <a:srgbClr val="5B9BD5">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685800">
              <a:defRPr/>
            </a:pPr>
            <a:endParaRPr lang="en-US" sz="1013" kern="0" dirty="0">
              <a:solidFill>
                <a:prstClr val="white"/>
              </a:solidFill>
              <a:latin typeface="+mj-lt"/>
            </a:endParaRPr>
          </a:p>
        </p:txBody>
      </p:sp>
      <p:sp>
        <p:nvSpPr>
          <p:cNvPr id="33" name="Up-Down Arrow 32"/>
          <p:cNvSpPr/>
          <p:nvPr/>
        </p:nvSpPr>
        <p:spPr>
          <a:xfrm rot="16200000">
            <a:off x="5038555" y="2518986"/>
            <a:ext cx="276671" cy="507004"/>
          </a:xfrm>
          <a:prstGeom prst="upDownArrow">
            <a:avLst/>
          </a:prstGeom>
          <a:gradFill rotWithShape="1">
            <a:gsLst>
              <a:gs pos="0">
                <a:srgbClr val="5B9BD5">
                  <a:tint val="100000"/>
                  <a:shade val="100000"/>
                  <a:satMod val="130000"/>
                </a:srgbClr>
              </a:gs>
              <a:gs pos="100000">
                <a:srgbClr val="5B9BD5">
                  <a:tint val="50000"/>
                  <a:shade val="100000"/>
                  <a:satMod val="350000"/>
                </a:srgbClr>
              </a:gs>
            </a:gsLst>
            <a:lin ang="16200000" scaled="0"/>
          </a:gradFill>
          <a:ln w="9525" cap="flat" cmpd="sng" algn="ctr">
            <a:solidFill>
              <a:srgbClr val="5B9BD5">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685800">
              <a:defRPr/>
            </a:pPr>
            <a:endParaRPr lang="en-US" sz="1013" kern="0" dirty="0">
              <a:solidFill>
                <a:prstClr val="white"/>
              </a:solidFill>
              <a:latin typeface="+mj-lt"/>
            </a:endParaRPr>
          </a:p>
        </p:txBody>
      </p:sp>
      <p:sp>
        <p:nvSpPr>
          <p:cNvPr id="34" name="Up-Down Arrow 33"/>
          <p:cNvSpPr/>
          <p:nvPr/>
        </p:nvSpPr>
        <p:spPr>
          <a:xfrm rot="16200000">
            <a:off x="5038556" y="4071076"/>
            <a:ext cx="276671" cy="507004"/>
          </a:xfrm>
          <a:prstGeom prst="upDownArrow">
            <a:avLst/>
          </a:prstGeom>
          <a:gradFill rotWithShape="1">
            <a:gsLst>
              <a:gs pos="0">
                <a:srgbClr val="5B9BD5">
                  <a:tint val="100000"/>
                  <a:shade val="100000"/>
                  <a:satMod val="130000"/>
                </a:srgbClr>
              </a:gs>
              <a:gs pos="100000">
                <a:srgbClr val="5B9BD5">
                  <a:tint val="50000"/>
                  <a:shade val="100000"/>
                  <a:satMod val="350000"/>
                </a:srgbClr>
              </a:gs>
            </a:gsLst>
            <a:lin ang="16200000" scaled="0"/>
          </a:gradFill>
          <a:ln w="9525" cap="flat" cmpd="sng" algn="ctr">
            <a:solidFill>
              <a:srgbClr val="5B9BD5">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685800">
              <a:defRPr/>
            </a:pPr>
            <a:endParaRPr lang="en-US" sz="1013" kern="0" dirty="0">
              <a:solidFill>
                <a:prstClr val="white"/>
              </a:solidFill>
              <a:latin typeface="+mj-lt"/>
            </a:endParaRPr>
          </a:p>
        </p:txBody>
      </p:sp>
      <p:sp>
        <p:nvSpPr>
          <p:cNvPr id="35" name="Up-Down Arrow 34"/>
          <p:cNvSpPr/>
          <p:nvPr/>
        </p:nvSpPr>
        <p:spPr>
          <a:xfrm>
            <a:off x="6381653" y="3126962"/>
            <a:ext cx="276671" cy="507004"/>
          </a:xfrm>
          <a:prstGeom prst="upDownArrow">
            <a:avLst/>
          </a:prstGeom>
          <a:gradFill rotWithShape="1">
            <a:gsLst>
              <a:gs pos="0">
                <a:srgbClr val="5B9BD5">
                  <a:tint val="100000"/>
                  <a:shade val="100000"/>
                  <a:satMod val="130000"/>
                </a:srgbClr>
              </a:gs>
              <a:gs pos="100000">
                <a:srgbClr val="5B9BD5">
                  <a:tint val="50000"/>
                  <a:shade val="100000"/>
                  <a:satMod val="350000"/>
                </a:srgbClr>
              </a:gs>
            </a:gsLst>
            <a:lin ang="16200000" scaled="0"/>
          </a:gradFill>
          <a:ln w="9525" cap="flat" cmpd="sng" algn="ctr">
            <a:solidFill>
              <a:srgbClr val="5B9BD5">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685800">
              <a:defRPr/>
            </a:pPr>
            <a:endParaRPr lang="en-US" sz="1013" kern="0" dirty="0">
              <a:solidFill>
                <a:prstClr val="white"/>
              </a:solidFill>
              <a:latin typeface="+mj-lt"/>
            </a:endParaRPr>
          </a:p>
        </p:txBody>
      </p:sp>
    </p:spTree>
    <p:extLst>
      <p:ext uri="{BB962C8B-B14F-4D97-AF65-F5344CB8AC3E}">
        <p14:creationId xmlns:p14="http://schemas.microsoft.com/office/powerpoint/2010/main" val="2550422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749" y="76759"/>
            <a:ext cx="8764365" cy="623163"/>
          </a:xfrm>
        </p:spPr>
        <p:txBody>
          <a:bodyPr>
            <a:normAutofit fontScale="90000"/>
          </a:bodyPr>
          <a:lstStyle/>
          <a:p>
            <a:r>
              <a:rPr lang="en-US" sz="3100" dirty="0"/>
              <a:t>Employee Service Made Simple</a:t>
            </a:r>
            <a:br>
              <a:rPr lang="en-US" sz="3100" dirty="0"/>
            </a:br>
            <a:r>
              <a:rPr lang="en-US" sz="1650" dirty="0"/>
              <a:t>Dedicated Support Team</a:t>
            </a:r>
          </a:p>
        </p:txBody>
      </p:sp>
      <p:sp>
        <p:nvSpPr>
          <p:cNvPr id="8" name="Text Placeholder 7"/>
          <p:cNvSpPr>
            <a:spLocks noGrp="1"/>
          </p:cNvSpPr>
          <p:nvPr>
            <p:ph type="body" sz="quarter" idx="4294967295"/>
          </p:nvPr>
        </p:nvSpPr>
        <p:spPr>
          <a:xfrm>
            <a:off x="367174" y="1162847"/>
            <a:ext cx="4130398" cy="5222875"/>
          </a:xfrm>
        </p:spPr>
        <p:txBody>
          <a:bodyPr>
            <a:normAutofit/>
          </a:bodyPr>
          <a:lstStyle/>
          <a:p>
            <a:pPr>
              <a:spcAft>
                <a:spcPts val="1200"/>
              </a:spcAft>
            </a:pPr>
            <a:r>
              <a:rPr lang="en-US" sz="2800" dirty="0">
                <a:solidFill>
                  <a:schemeClr val="accent5">
                    <a:lumMod val="50000"/>
                  </a:schemeClr>
                </a:solidFill>
              </a:rPr>
              <a:t>Ensure Employees know where to go</a:t>
            </a:r>
          </a:p>
          <a:p>
            <a:pPr>
              <a:spcAft>
                <a:spcPts val="1200"/>
              </a:spcAft>
            </a:pPr>
            <a:r>
              <a:rPr lang="en-US" sz="2800" dirty="0">
                <a:solidFill>
                  <a:schemeClr val="accent5">
                    <a:lumMod val="50000"/>
                  </a:schemeClr>
                </a:solidFill>
              </a:rPr>
              <a:t>Eliminate duplication of services and efforts</a:t>
            </a:r>
          </a:p>
          <a:p>
            <a:pPr>
              <a:spcAft>
                <a:spcPts val="1200"/>
              </a:spcAft>
            </a:pPr>
            <a:r>
              <a:rPr lang="en-US" sz="2800" dirty="0">
                <a:solidFill>
                  <a:schemeClr val="accent5">
                    <a:lumMod val="50000"/>
                  </a:schemeClr>
                </a:solidFill>
              </a:rPr>
              <a:t>Keep local issues local</a:t>
            </a:r>
          </a:p>
          <a:p>
            <a:pPr>
              <a:spcAft>
                <a:spcPts val="1200"/>
              </a:spcAft>
            </a:pPr>
            <a:r>
              <a:rPr lang="en-US" sz="2800" dirty="0">
                <a:solidFill>
                  <a:schemeClr val="accent5">
                    <a:lumMod val="50000"/>
                  </a:schemeClr>
                </a:solidFill>
              </a:rPr>
              <a:t>Ensure UCI employees are getting the assistance they need and deserve</a:t>
            </a:r>
          </a:p>
        </p:txBody>
      </p:sp>
      <p:pic>
        <p:nvPicPr>
          <p:cNvPr id="1028" name="Picture 4" descr="C:\Users\swhelan2\AppData\Local\Temp\SNAGHTML10e79ef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1024" y="255838"/>
            <a:ext cx="4266334" cy="6592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675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749" y="76759"/>
            <a:ext cx="8764365" cy="623163"/>
          </a:xfrm>
        </p:spPr>
        <p:txBody>
          <a:bodyPr>
            <a:normAutofit fontScale="90000"/>
          </a:bodyPr>
          <a:lstStyle/>
          <a:p>
            <a:r>
              <a:rPr lang="en-US" sz="3200" dirty="0">
                <a:solidFill>
                  <a:schemeClr val="accent5">
                    <a:lumMod val="75000"/>
                  </a:schemeClr>
                </a:solidFill>
              </a:rPr>
              <a:t>UCI UCPath Support Model </a:t>
            </a:r>
            <a:br>
              <a:rPr lang="en-US" sz="3200" dirty="0">
                <a:solidFill>
                  <a:schemeClr val="accent5">
                    <a:lumMod val="75000"/>
                  </a:schemeClr>
                </a:solidFill>
              </a:rPr>
            </a:br>
            <a:r>
              <a:rPr lang="en-US" sz="1800" dirty="0">
                <a:solidFill>
                  <a:schemeClr val="accent5">
                    <a:lumMod val="75000"/>
                  </a:schemeClr>
                </a:solidFill>
              </a:rPr>
              <a:t>Landing Page Example </a:t>
            </a:r>
            <a:endParaRPr lang="en-US" sz="1650" dirty="0"/>
          </a:p>
        </p:txBody>
      </p:sp>
      <p:pic>
        <p:nvPicPr>
          <p:cNvPr id="1027" name="Picture 3"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363" y="866911"/>
            <a:ext cx="7905751" cy="5403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02303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lowchart: Manual Operation 13"/>
          <p:cNvSpPr/>
          <p:nvPr/>
        </p:nvSpPr>
        <p:spPr>
          <a:xfrm rot="5400000">
            <a:off x="4909109" y="4188455"/>
            <a:ext cx="3372248" cy="853723"/>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179"/>
              <a:gd name="connsiteX1" fmla="*/ 10000 w 10000"/>
              <a:gd name="connsiteY1" fmla="*/ 0 h 10179"/>
              <a:gd name="connsiteX2" fmla="*/ 8000 w 10000"/>
              <a:gd name="connsiteY2" fmla="*/ 10000 h 10179"/>
              <a:gd name="connsiteX3" fmla="*/ 6356 w 10000"/>
              <a:gd name="connsiteY3" fmla="*/ 10179 h 10179"/>
              <a:gd name="connsiteX4" fmla="*/ 0 w 10000"/>
              <a:gd name="connsiteY4" fmla="*/ 0 h 10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179">
                <a:moveTo>
                  <a:pt x="0" y="0"/>
                </a:moveTo>
                <a:lnTo>
                  <a:pt x="10000" y="0"/>
                </a:lnTo>
                <a:lnTo>
                  <a:pt x="8000" y="10000"/>
                </a:lnTo>
                <a:lnTo>
                  <a:pt x="6356" y="10179"/>
                </a:lnTo>
                <a:lnTo>
                  <a:pt x="0" y="0"/>
                </a:lnTo>
                <a:close/>
              </a:path>
            </a:pathLst>
          </a:cu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itle 4"/>
          <p:cNvSpPr>
            <a:spLocks noGrp="1"/>
          </p:cNvSpPr>
          <p:nvPr>
            <p:ph type="title"/>
          </p:nvPr>
        </p:nvSpPr>
        <p:spPr>
          <a:xfrm>
            <a:off x="90727" y="382820"/>
            <a:ext cx="9850630" cy="623163"/>
          </a:xfrm>
        </p:spPr>
        <p:txBody>
          <a:bodyPr>
            <a:noAutofit/>
          </a:bodyPr>
          <a:lstStyle/>
          <a:p>
            <a:r>
              <a:rPr lang="en-US" sz="3200" dirty="0"/>
              <a:t>Where can I get additional information now? </a:t>
            </a:r>
            <a:br>
              <a:rPr lang="en-US" sz="3200" dirty="0"/>
            </a:br>
            <a:endParaRPr lang="en-US" sz="3200" dirty="0"/>
          </a:p>
        </p:txBody>
      </p:sp>
      <p:sp>
        <p:nvSpPr>
          <p:cNvPr id="8" name="Text Placeholder 7"/>
          <p:cNvSpPr>
            <a:spLocks noGrp="1"/>
          </p:cNvSpPr>
          <p:nvPr>
            <p:ph type="body" sz="quarter" idx="4294967295"/>
          </p:nvPr>
        </p:nvSpPr>
        <p:spPr>
          <a:xfrm>
            <a:off x="90727" y="940806"/>
            <a:ext cx="4315613" cy="5222875"/>
          </a:xfrm>
        </p:spPr>
        <p:txBody>
          <a:bodyPr>
            <a:normAutofit/>
          </a:bodyPr>
          <a:lstStyle/>
          <a:p>
            <a:r>
              <a:rPr lang="en-US" b="1" dirty="0"/>
              <a:t>UCPath.uci.edu </a:t>
            </a:r>
          </a:p>
          <a:p>
            <a:endParaRPr lang="en-US" sz="2800" dirty="0"/>
          </a:p>
          <a:p>
            <a:endParaRPr lang="en-US" sz="2800" dirty="0"/>
          </a:p>
          <a:p>
            <a:endParaRPr lang="en-US" sz="2800" dirty="0"/>
          </a:p>
          <a:p>
            <a:endParaRPr lang="en-US" sz="2800" dirty="0"/>
          </a:p>
          <a:p>
            <a:r>
              <a:rPr lang="en-US" b="1" dirty="0"/>
              <a:t>With U </a:t>
            </a:r>
            <a:r>
              <a:rPr lang="en-US" b="1" dirty="0">
                <a:sym typeface="Symbol" panose="05050102010706020507" pitchFamily="18" charset="2"/>
              </a:rPr>
              <a:t> </a:t>
            </a:r>
            <a:r>
              <a:rPr lang="en-US" b="1" dirty="0"/>
              <a:t>For U </a:t>
            </a:r>
            <a:r>
              <a:rPr lang="en-US" dirty="0"/>
              <a:t>mobile app</a:t>
            </a:r>
          </a:p>
          <a:p>
            <a:pPr marL="0" indent="0">
              <a:buNone/>
            </a:pPr>
            <a:endParaRPr lang="en-US" sz="2800" dirty="0"/>
          </a:p>
        </p:txBody>
      </p:sp>
      <p:pic>
        <p:nvPicPr>
          <p:cNvPr id="7" name="Picture 6"/>
          <p:cNvPicPr>
            <a:picLocks noChangeAspect="1"/>
          </p:cNvPicPr>
          <p:nvPr/>
        </p:nvPicPr>
        <p:blipFill>
          <a:blip r:embed="rId2"/>
          <a:stretch>
            <a:fillRect/>
          </a:stretch>
        </p:blipFill>
        <p:spPr>
          <a:xfrm>
            <a:off x="4591493" y="2914841"/>
            <a:ext cx="1829624" cy="3386599"/>
          </a:xfrm>
          <a:prstGeom prst="rect">
            <a:avLst/>
          </a:prstGeom>
        </p:spPr>
      </p:pic>
      <p:pic>
        <p:nvPicPr>
          <p:cNvPr id="12" name="Picture 11"/>
          <p:cNvPicPr>
            <a:picLocks noChangeAspect="1"/>
          </p:cNvPicPr>
          <p:nvPr/>
        </p:nvPicPr>
        <p:blipFill>
          <a:blip r:embed="rId3"/>
          <a:stretch>
            <a:fillRect/>
          </a:stretch>
        </p:blipFill>
        <p:spPr>
          <a:xfrm>
            <a:off x="7022095" y="2929192"/>
            <a:ext cx="1822449" cy="3372248"/>
          </a:xfrm>
          <a:prstGeom prst="rect">
            <a:avLst/>
          </a:prstGeom>
        </p:spPr>
      </p:pic>
      <p:sp>
        <p:nvSpPr>
          <p:cNvPr id="17" name="Right Arrow 16"/>
          <p:cNvSpPr/>
          <p:nvPr/>
        </p:nvSpPr>
        <p:spPr>
          <a:xfrm>
            <a:off x="3732655" y="5118473"/>
            <a:ext cx="733845" cy="404734"/>
          </a:xfrm>
          <a:prstGeom prst="rightArrow">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2" name="Picture 1"/>
          <p:cNvPicPr>
            <a:picLocks noChangeAspect="1"/>
          </p:cNvPicPr>
          <p:nvPr/>
        </p:nvPicPr>
        <p:blipFill>
          <a:blip r:embed="rId4"/>
          <a:stretch>
            <a:fillRect/>
          </a:stretch>
        </p:blipFill>
        <p:spPr>
          <a:xfrm>
            <a:off x="283150" y="1649253"/>
            <a:ext cx="3816427" cy="1700931"/>
          </a:xfrm>
          <a:prstGeom prst="rect">
            <a:avLst/>
          </a:prstGeom>
        </p:spPr>
      </p:pic>
    </p:spTree>
    <p:extLst>
      <p:ext uri="{BB962C8B-B14F-4D97-AF65-F5344CB8AC3E}">
        <p14:creationId xmlns:p14="http://schemas.microsoft.com/office/powerpoint/2010/main" val="412457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childTnLst>
                                </p:cTn>
                              </p:par>
                              <p:par>
                                <p:cTn id="12" presetID="10" presetClass="entr" presetSubtype="0" fill="hold" nodeType="withEffect">
                                  <p:stCondLst>
                                    <p:cond delay="100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686179" y="1075334"/>
            <a:ext cx="3957112" cy="4798771"/>
          </a:xfrm>
          <a:prstGeom prst="roundRect">
            <a:avLst/>
          </a:prstGeom>
          <a:solidFill>
            <a:schemeClr val="accent1">
              <a:lumMod val="40000"/>
              <a:lumOff val="60000"/>
            </a:schemeClr>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ounded Rectangle 3"/>
          <p:cNvSpPr/>
          <p:nvPr/>
        </p:nvSpPr>
        <p:spPr>
          <a:xfrm>
            <a:off x="316992" y="1075335"/>
            <a:ext cx="3957112" cy="4798771"/>
          </a:xfrm>
          <a:prstGeom prst="roundRect">
            <a:avLst/>
          </a:prstGeom>
          <a:solidFill>
            <a:schemeClr val="accent4">
              <a:lumMod val="40000"/>
              <a:lumOff val="60000"/>
            </a:schemeClr>
          </a:solidFill>
          <a:ln>
            <a:noFill/>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p:cNvSpPr/>
          <p:nvPr/>
        </p:nvSpPr>
        <p:spPr>
          <a:xfrm>
            <a:off x="80467" y="2077515"/>
            <a:ext cx="4323283" cy="599846"/>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Content Placeholder 5"/>
          <p:cNvSpPr>
            <a:spLocks noGrp="1"/>
          </p:cNvSpPr>
          <p:nvPr>
            <p:ph idx="1"/>
          </p:nvPr>
        </p:nvSpPr>
        <p:spPr>
          <a:xfrm>
            <a:off x="265786" y="1960474"/>
            <a:ext cx="3942893" cy="2377440"/>
          </a:xfrm>
        </p:spPr>
        <p:txBody>
          <a:bodyPr/>
          <a:lstStyle/>
          <a:p>
            <a:pPr marL="0" indent="0" algn="ctr">
              <a:buNone/>
            </a:pPr>
            <a:r>
              <a:rPr lang="en-US" sz="4400" dirty="0"/>
              <a:t>Email  </a:t>
            </a:r>
          </a:p>
          <a:p>
            <a:pPr marL="0" indent="0" algn="ctr">
              <a:buNone/>
            </a:pPr>
            <a:endParaRPr lang="en-US" sz="4400" dirty="0"/>
          </a:p>
          <a:p>
            <a:pPr marL="0" indent="0" algn="ctr">
              <a:buNone/>
            </a:pPr>
            <a:r>
              <a:rPr lang="en-US" sz="4400" dirty="0">
                <a:hlinkClick r:id="rId2"/>
              </a:rPr>
              <a:t>ucpath@uci.edu</a:t>
            </a:r>
            <a:endParaRPr lang="en-US" sz="4400" dirty="0"/>
          </a:p>
          <a:p>
            <a:pPr marL="0" indent="0">
              <a:buNone/>
            </a:pPr>
            <a:endParaRPr lang="en-US" dirty="0"/>
          </a:p>
        </p:txBody>
      </p:sp>
      <p:sp>
        <p:nvSpPr>
          <p:cNvPr id="5" name="Title 4"/>
          <p:cNvSpPr>
            <a:spLocks noGrp="1"/>
          </p:cNvSpPr>
          <p:nvPr>
            <p:ph type="title"/>
          </p:nvPr>
        </p:nvSpPr>
        <p:spPr/>
        <p:txBody>
          <a:bodyPr>
            <a:normAutofit fontScale="90000"/>
          </a:bodyPr>
          <a:lstStyle/>
          <a:p>
            <a:r>
              <a:rPr lang="en-US" dirty="0"/>
              <a:t>Questions?</a:t>
            </a:r>
          </a:p>
        </p:txBody>
      </p:sp>
      <p:sp>
        <p:nvSpPr>
          <p:cNvPr id="3" name="Slide Number Placeholder 2"/>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C842EA4-F715-4656-A625-1238D78B36EB}" type="slidenum">
              <a:rPr kumimoji="0" lang="en-US" sz="10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Content Placeholder 5"/>
          <p:cNvSpPr txBox="1">
            <a:spLocks/>
          </p:cNvSpPr>
          <p:nvPr/>
        </p:nvSpPr>
        <p:spPr>
          <a:xfrm>
            <a:off x="4618293" y="1960474"/>
            <a:ext cx="4024998" cy="237744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FFD200"/>
              </a:buClr>
              <a:buFont typeface="Wingdings" panose="05000000000000000000" pitchFamily="2" charset="2"/>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
                <a:srgbClr val="FFD200"/>
              </a:buClr>
              <a:buSzTx/>
              <a:buFont typeface="Wingdings" panose="05000000000000000000" pitchFamily="2" charset="2"/>
              <a:buNone/>
              <a:tabLst/>
              <a:defRPr/>
            </a:pPr>
            <a:r>
              <a:rPr kumimoji="0" lang="en-US" sz="4400" b="0" i="0" u="none" strike="noStrike" kern="1200" cap="none" spc="0" normalizeH="0" baseline="0" noProof="0" dirty="0">
                <a:ln>
                  <a:noFill/>
                </a:ln>
                <a:solidFill>
                  <a:prstClr val="black"/>
                </a:solidFill>
                <a:effectLst/>
                <a:uLnTx/>
                <a:uFillTx/>
                <a:latin typeface="Calibri"/>
                <a:ea typeface="+mn-ea"/>
                <a:cs typeface="+mn-cs"/>
              </a:rPr>
              <a:t>Website </a:t>
            </a:r>
          </a:p>
          <a:p>
            <a:pPr marL="0" marR="0" lvl="0" indent="0" algn="ctr" defTabSz="457200" rtl="0" eaLnBrk="1" fontAlgn="auto" latinLnBrk="0" hangingPunct="1">
              <a:lnSpc>
                <a:spcPct val="100000"/>
              </a:lnSpc>
              <a:spcBef>
                <a:spcPct val="20000"/>
              </a:spcBef>
              <a:spcAft>
                <a:spcPts val="0"/>
              </a:spcAft>
              <a:buClr>
                <a:srgbClr val="FFD200"/>
              </a:buClr>
              <a:buSzTx/>
              <a:buFont typeface="Wingdings" panose="05000000000000000000" pitchFamily="2" charset="2"/>
              <a:buNone/>
              <a:tabLst/>
              <a:defRPr/>
            </a:pPr>
            <a:endParaRPr kumimoji="0" lang="en-US" sz="4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457200" rtl="0" eaLnBrk="1" fontAlgn="auto" latinLnBrk="0" hangingPunct="1">
              <a:lnSpc>
                <a:spcPct val="100000"/>
              </a:lnSpc>
              <a:spcBef>
                <a:spcPct val="20000"/>
              </a:spcBef>
              <a:spcAft>
                <a:spcPts val="0"/>
              </a:spcAft>
              <a:buClr>
                <a:srgbClr val="FFD200"/>
              </a:buClr>
              <a:buSzTx/>
              <a:buFont typeface="Wingdings" panose="05000000000000000000" pitchFamily="2" charset="2"/>
              <a:buNone/>
              <a:tabLst/>
              <a:defRPr/>
            </a:pPr>
            <a:r>
              <a:rPr kumimoji="0" lang="en-US" sz="4400" b="0" i="0" u="none" strike="noStrike" kern="1200" cap="none" spc="0" normalizeH="0" baseline="0" noProof="0" dirty="0">
                <a:ln>
                  <a:noFill/>
                </a:ln>
                <a:solidFill>
                  <a:prstClr val="black"/>
                </a:solidFill>
                <a:effectLst/>
                <a:uLnTx/>
                <a:uFillTx/>
                <a:latin typeface="Calibri"/>
                <a:ea typeface="+mn-ea"/>
                <a:cs typeface="+mn-cs"/>
                <a:hlinkClick r:id="rId3" action="ppaction://hlinkfile"/>
              </a:rPr>
              <a:t>ucpath.uci.edu</a:t>
            </a:r>
            <a:endParaRPr kumimoji="0" lang="en-US" sz="4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457200" rtl="0" eaLnBrk="1" fontAlgn="auto" latinLnBrk="0" hangingPunct="1">
              <a:lnSpc>
                <a:spcPct val="100000"/>
              </a:lnSpc>
              <a:spcBef>
                <a:spcPct val="20000"/>
              </a:spcBef>
              <a:spcAft>
                <a:spcPts val="0"/>
              </a:spcAft>
              <a:buClr>
                <a:srgbClr val="FFD200"/>
              </a:buClr>
              <a:buSzTx/>
              <a:buFont typeface="Wingdings" panose="05000000000000000000" pitchFamily="2" charset="2"/>
              <a:buChar char="§"/>
              <a:tabLst/>
              <a:defRPr/>
            </a:pP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 name="Picture 1"/>
          <p:cNvPicPr>
            <a:picLocks noChangeAspect="1"/>
          </p:cNvPicPr>
          <p:nvPr/>
        </p:nvPicPr>
        <p:blipFill>
          <a:blip r:embed="rId4"/>
          <a:stretch>
            <a:fillRect/>
          </a:stretch>
        </p:blipFill>
        <p:spPr>
          <a:xfrm>
            <a:off x="4747939" y="1661938"/>
            <a:ext cx="3814378" cy="1701985"/>
          </a:xfrm>
          <a:prstGeom prst="rect">
            <a:avLst/>
          </a:prstGeom>
        </p:spPr>
      </p:pic>
    </p:spTree>
    <p:extLst>
      <p:ext uri="{BB962C8B-B14F-4D97-AF65-F5344CB8AC3E}">
        <p14:creationId xmlns:p14="http://schemas.microsoft.com/office/powerpoint/2010/main" val="3051299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9491" y="960227"/>
            <a:ext cx="8494586" cy="2279722"/>
          </a:xfrm>
        </p:spPr>
        <p:txBody>
          <a:bodyPr>
            <a:normAutofit/>
          </a:bodyPr>
          <a:lstStyle/>
          <a:p>
            <a:pPr>
              <a:spcBef>
                <a:spcPts val="1200"/>
              </a:spcBef>
            </a:pPr>
            <a:r>
              <a:rPr lang="en-US" sz="2200" dirty="0"/>
              <a:t>UCPath is a project launched by the University of California (UC) to modernize its current, nearly 40-year-old payroll system(PPS) for all UC locations.</a:t>
            </a:r>
          </a:p>
          <a:p>
            <a:pPr>
              <a:spcBef>
                <a:spcPts val="1200"/>
              </a:spcBef>
            </a:pPr>
            <a:r>
              <a:rPr lang="en-US" sz="2200" dirty="0"/>
              <a:t>TRS will continue to be the timekeeping system for most UCI employees. Some minor changes to enable interface with UCPath.  </a:t>
            </a:r>
          </a:p>
          <a:p>
            <a:endParaRPr lang="en-US" dirty="0"/>
          </a:p>
          <a:p>
            <a:endParaRPr lang="en-US" dirty="0"/>
          </a:p>
        </p:txBody>
      </p:sp>
      <p:sp>
        <p:nvSpPr>
          <p:cNvPr id="3" name="Title 2"/>
          <p:cNvSpPr>
            <a:spLocks noGrp="1"/>
          </p:cNvSpPr>
          <p:nvPr>
            <p:ph type="title"/>
          </p:nvPr>
        </p:nvSpPr>
        <p:spPr>
          <a:xfrm>
            <a:off x="0" y="0"/>
            <a:ext cx="9129251" cy="623163"/>
          </a:xfrm>
        </p:spPr>
        <p:txBody>
          <a:bodyPr>
            <a:normAutofit fontScale="90000"/>
          </a:bodyPr>
          <a:lstStyle/>
          <a:p>
            <a:br>
              <a:rPr lang="en-US" sz="3100" dirty="0"/>
            </a:br>
            <a:r>
              <a:rPr lang="en-US" dirty="0"/>
              <a:t>What is UCPath?</a:t>
            </a:r>
          </a:p>
        </p:txBody>
      </p:sp>
      <p:sp>
        <p:nvSpPr>
          <p:cNvPr id="4" name="Slide Number Placeholder 3"/>
          <p:cNvSpPr>
            <a:spLocks noGrp="1"/>
          </p:cNvSpPr>
          <p:nvPr>
            <p:ph type="sldNum" sz="quarter" idx="4"/>
          </p:nvPr>
        </p:nvSpPr>
        <p:spPr/>
        <p:txBody>
          <a:bodyPr/>
          <a:lstStyle/>
          <a:p>
            <a:fld id="{67AA6EFB-DE16-2749-9DB8-9B2BD9BF76D4}" type="slidenum">
              <a:rPr lang="en-US" smtClean="0"/>
              <a:pPr/>
              <a:t>3</a:t>
            </a:fld>
            <a:endParaRPr lang="en-US" dirty="0"/>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1204" t="917" r="1672" b="-1"/>
          <a:stretch/>
        </p:blipFill>
        <p:spPr>
          <a:xfrm>
            <a:off x="2709862" y="3239949"/>
            <a:ext cx="3540557" cy="2834024"/>
          </a:xfrm>
          <a:prstGeom prst="rect">
            <a:avLst/>
          </a:prstGeom>
        </p:spPr>
      </p:pic>
      <p:sp>
        <p:nvSpPr>
          <p:cNvPr id="6" name="TextBox 5"/>
          <p:cNvSpPr txBox="1"/>
          <p:nvPr/>
        </p:nvSpPr>
        <p:spPr>
          <a:xfrm>
            <a:off x="3913632" y="3314760"/>
            <a:ext cx="5230368" cy="677108"/>
          </a:xfrm>
          <a:prstGeom prst="rect">
            <a:avLst/>
          </a:prstGeom>
          <a:noFill/>
        </p:spPr>
        <p:txBody>
          <a:bodyPr wrap="square" rtlCol="0">
            <a:spAutoFit/>
          </a:bodyPr>
          <a:lstStyle/>
          <a:p>
            <a:pPr marL="1200150" lvl="2" indent="-285750">
              <a:buClr>
                <a:schemeClr val="accent4">
                  <a:lumMod val="60000"/>
                  <a:lumOff val="40000"/>
                </a:schemeClr>
              </a:buClr>
              <a:buFont typeface="Wingdings" panose="05000000000000000000" pitchFamily="2" charset="2"/>
              <a:buChar char="§"/>
            </a:pPr>
            <a:endParaRPr lang="en-US" sz="2000" dirty="0"/>
          </a:p>
          <a:p>
            <a:pPr marL="285750" indent="-285750">
              <a:buClr>
                <a:schemeClr val="accent4">
                  <a:lumMod val="60000"/>
                  <a:lumOff val="40000"/>
                </a:schemeClr>
              </a:buClr>
              <a:buFont typeface="Wingdings" panose="05000000000000000000" pitchFamily="2" charset="2"/>
              <a:buChar char="§"/>
            </a:pPr>
            <a:endParaRPr lang="en-US" dirty="0"/>
          </a:p>
        </p:txBody>
      </p:sp>
    </p:spTree>
    <p:extLst>
      <p:ext uri="{BB962C8B-B14F-4D97-AF65-F5344CB8AC3E}">
        <p14:creationId xmlns:p14="http://schemas.microsoft.com/office/powerpoint/2010/main" val="212716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8121" y="1906332"/>
            <a:ext cx="8924544" cy="2999232"/>
          </a:xfrm>
        </p:spPr>
        <p:txBody>
          <a:bodyPr>
            <a:noAutofit/>
          </a:bodyPr>
          <a:lstStyle/>
          <a:p>
            <a:pPr lvl="1">
              <a:buClr>
                <a:schemeClr val="accent2">
                  <a:lumMod val="75000"/>
                </a:schemeClr>
              </a:buClr>
              <a:buFont typeface="Wingdings" panose="05000000000000000000" pitchFamily="2" charset="2"/>
              <a:buChar char="ü"/>
            </a:pPr>
            <a:r>
              <a:rPr lang="en-US" sz="2400" dirty="0"/>
              <a:t>Viewing Paycheck information</a:t>
            </a:r>
          </a:p>
          <a:p>
            <a:pPr lvl="1">
              <a:buClr>
                <a:schemeClr val="accent2">
                  <a:lumMod val="75000"/>
                </a:schemeClr>
              </a:buClr>
              <a:buFont typeface="Wingdings" panose="05000000000000000000" pitchFamily="2" charset="2"/>
              <a:buChar char="ü"/>
            </a:pPr>
            <a:r>
              <a:rPr lang="en-US" sz="2400" dirty="0"/>
              <a:t>Updating personal information</a:t>
            </a:r>
          </a:p>
          <a:p>
            <a:pPr lvl="2">
              <a:buClr>
                <a:schemeClr val="tx1"/>
              </a:buClr>
            </a:pPr>
            <a:r>
              <a:rPr lang="en-US" dirty="0"/>
              <a:t>Home address</a:t>
            </a:r>
          </a:p>
          <a:p>
            <a:pPr lvl="2">
              <a:buClr>
                <a:schemeClr val="tx1"/>
              </a:buClr>
            </a:pPr>
            <a:r>
              <a:rPr lang="en-US" dirty="0"/>
              <a:t>Home email</a:t>
            </a:r>
          </a:p>
          <a:p>
            <a:pPr lvl="2">
              <a:buClr>
                <a:schemeClr val="tx1"/>
              </a:buClr>
            </a:pPr>
            <a:r>
              <a:rPr lang="en-US" dirty="0"/>
              <a:t>Emergency contact information</a:t>
            </a:r>
          </a:p>
          <a:p>
            <a:pPr lvl="2">
              <a:buClr>
                <a:schemeClr val="tx1"/>
              </a:buClr>
            </a:pPr>
            <a:r>
              <a:rPr lang="en-US" dirty="0"/>
              <a:t>Recording life events – Birth, marriage, etc.  </a:t>
            </a:r>
          </a:p>
          <a:p>
            <a:pPr lvl="1">
              <a:buClr>
                <a:schemeClr val="accent2">
                  <a:lumMod val="75000"/>
                </a:schemeClr>
              </a:buClr>
              <a:buFont typeface="Wingdings" panose="05000000000000000000" pitchFamily="2" charset="2"/>
              <a:buChar char="ü"/>
            </a:pPr>
            <a:r>
              <a:rPr lang="en-US" sz="2400" dirty="0"/>
              <a:t>Adding or changing Direct Deposits (can elect up to 3 bank accounts)</a:t>
            </a:r>
          </a:p>
          <a:p>
            <a:pPr lvl="1">
              <a:buClr>
                <a:schemeClr val="accent2">
                  <a:lumMod val="75000"/>
                </a:schemeClr>
              </a:buClr>
              <a:buFont typeface="Wingdings" panose="05000000000000000000" pitchFamily="2" charset="2"/>
              <a:buChar char="ü"/>
            </a:pPr>
            <a:r>
              <a:rPr lang="en-US" sz="2400" dirty="0"/>
              <a:t>Changing tax information</a:t>
            </a:r>
          </a:p>
          <a:p>
            <a:pPr lvl="1">
              <a:buClr>
                <a:schemeClr val="accent2">
                  <a:lumMod val="75000"/>
                </a:schemeClr>
              </a:buClr>
              <a:buFont typeface="Wingdings" panose="05000000000000000000" pitchFamily="2" charset="2"/>
              <a:buChar char="ü"/>
            </a:pPr>
            <a:r>
              <a:rPr lang="en-US" sz="2400" dirty="0"/>
              <a:t>Enrolling in benefits </a:t>
            </a:r>
          </a:p>
        </p:txBody>
      </p:sp>
      <p:sp>
        <p:nvSpPr>
          <p:cNvPr id="3" name="Title 2"/>
          <p:cNvSpPr>
            <a:spLocks noGrp="1"/>
          </p:cNvSpPr>
          <p:nvPr>
            <p:ph type="title"/>
          </p:nvPr>
        </p:nvSpPr>
        <p:spPr/>
        <p:txBody>
          <a:bodyPr>
            <a:normAutofit fontScale="90000"/>
          </a:bodyPr>
          <a:lstStyle/>
          <a:p>
            <a:br>
              <a:rPr lang="en-US" dirty="0"/>
            </a:br>
            <a:r>
              <a:rPr lang="en-US" dirty="0"/>
              <a:t>How does it impact employees?</a:t>
            </a:r>
            <a:br>
              <a:rPr lang="en-US" dirty="0"/>
            </a:br>
            <a:endParaRPr lang="en-US" dirty="0"/>
          </a:p>
        </p:txBody>
      </p:sp>
      <p:sp>
        <p:nvSpPr>
          <p:cNvPr id="4" name="Slide Number Placeholder 3"/>
          <p:cNvSpPr>
            <a:spLocks noGrp="1"/>
          </p:cNvSpPr>
          <p:nvPr>
            <p:ph type="sldNum" sz="quarter" idx="4"/>
          </p:nvPr>
        </p:nvSpPr>
        <p:spPr/>
        <p:txBody>
          <a:bodyPr/>
          <a:lstStyle/>
          <a:p>
            <a:fld id="{67AA6EFB-DE16-2749-9DB8-9B2BD9BF76D4}" type="slidenum">
              <a:rPr lang="en-US" smtClean="0"/>
              <a:pPr/>
              <a:t>4</a:t>
            </a:fld>
            <a:endParaRPr lang="en-US" dirty="0"/>
          </a:p>
        </p:txBody>
      </p:sp>
      <p:sp>
        <p:nvSpPr>
          <p:cNvPr id="5" name="TextBox 4"/>
          <p:cNvSpPr txBox="1"/>
          <p:nvPr/>
        </p:nvSpPr>
        <p:spPr>
          <a:xfrm>
            <a:off x="408588" y="958291"/>
            <a:ext cx="8333076"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400" dirty="0">
                <a:ln w="0"/>
                <a:solidFill>
                  <a:schemeClr val="tx1"/>
                </a:solidFill>
                <a:effectLst>
                  <a:outerShdw blurRad="38100" dist="19050" dir="2700000" algn="tl" rotWithShape="0">
                    <a:schemeClr val="dk1">
                      <a:alpha val="40000"/>
                    </a:schemeClr>
                  </a:outerShdw>
                </a:effectLst>
              </a:rPr>
              <a:t>UCPath Online will replace AYSO for most human resources and payroll transactions:</a:t>
            </a:r>
          </a:p>
        </p:txBody>
      </p:sp>
    </p:spTree>
    <p:extLst>
      <p:ext uri="{BB962C8B-B14F-4D97-AF65-F5344CB8AC3E}">
        <p14:creationId xmlns:p14="http://schemas.microsoft.com/office/powerpoint/2010/main" val="40144934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What do I need to do to prepare?</a:t>
            </a:r>
          </a:p>
        </p:txBody>
      </p:sp>
      <p:sp>
        <p:nvSpPr>
          <p:cNvPr id="4" name="Slide Number Placeholder 3"/>
          <p:cNvSpPr>
            <a:spLocks noGrp="1"/>
          </p:cNvSpPr>
          <p:nvPr>
            <p:ph type="sldNum" sz="quarter" idx="4"/>
          </p:nvPr>
        </p:nvSpPr>
        <p:spPr/>
        <p:txBody>
          <a:bodyPr/>
          <a:lstStyle/>
          <a:p>
            <a:fld id="{67AA6EFB-DE16-2749-9DB8-9B2BD9BF76D4}" type="slidenum">
              <a:rPr lang="en-US" smtClean="0"/>
              <a:pPr/>
              <a:t>5</a:t>
            </a:fld>
            <a:endParaRPr lang="en-US" dirty="0"/>
          </a:p>
        </p:txBody>
      </p:sp>
      <p:grpSp>
        <p:nvGrpSpPr>
          <p:cNvPr id="8" name="Group 7"/>
          <p:cNvGrpSpPr/>
          <p:nvPr/>
        </p:nvGrpSpPr>
        <p:grpSpPr>
          <a:xfrm>
            <a:off x="403153" y="886867"/>
            <a:ext cx="8285650" cy="5347700"/>
            <a:chOff x="-23917" y="934207"/>
            <a:chExt cx="7297399" cy="4255533"/>
          </a:xfrm>
        </p:grpSpPr>
        <p:sp>
          <p:nvSpPr>
            <p:cNvPr id="9" name="Rounded Rectangle 8"/>
            <p:cNvSpPr/>
            <p:nvPr/>
          </p:nvSpPr>
          <p:spPr>
            <a:xfrm>
              <a:off x="1309001" y="934207"/>
              <a:ext cx="5964481" cy="1065293"/>
            </a:xfrm>
            <a:prstGeom prst="roundRect">
              <a:avLst/>
            </a:prstGeom>
            <a:ln/>
          </p:spPr>
          <p:style>
            <a:lnRef idx="1">
              <a:schemeClr val="accent1"/>
            </a:lnRef>
            <a:fillRef idx="2">
              <a:schemeClr val="accent1"/>
            </a:fillRef>
            <a:effectRef idx="1">
              <a:schemeClr val="accent1"/>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Make sure personal information is correct in</a:t>
              </a:r>
              <a:r>
                <a:rPr lang="en-US" sz="2000" kern="1200" dirty="0">
                  <a:solidFill>
                    <a:srgbClr val="1B3D6D"/>
                  </a:solidFill>
                </a:rPr>
                <a:t> </a:t>
              </a:r>
              <a:r>
                <a:rPr lang="en-US" sz="2000" b="1" kern="1200" dirty="0">
                  <a:solidFill>
                    <a:srgbClr val="1B3D6D"/>
                  </a:solidFill>
                  <a:hlinkClick r:id="rId2"/>
                </a:rPr>
                <a:t>At Your Service Online</a:t>
              </a:r>
              <a:r>
                <a:rPr lang="en-US" sz="2000" b="1" kern="1200" dirty="0">
                  <a:solidFill>
                    <a:srgbClr val="1B3D6D"/>
                  </a:solidFill>
                </a:rPr>
                <a:t> Local h</a:t>
              </a:r>
              <a:r>
                <a:rPr lang="en-US" sz="2000" kern="1200" dirty="0"/>
                <a:t>ome address will be the mail destination for paper paychecks.  P.O. Box not accepted</a:t>
              </a:r>
            </a:p>
          </p:txBody>
        </p:sp>
        <p:sp>
          <p:nvSpPr>
            <p:cNvPr id="11" name="Rounded Rectangle 10"/>
            <p:cNvSpPr/>
            <p:nvPr/>
          </p:nvSpPr>
          <p:spPr>
            <a:xfrm>
              <a:off x="-23917" y="2148265"/>
              <a:ext cx="6100514" cy="1088157"/>
            </a:xfrm>
            <a:prstGeom prst="roundRect">
              <a:avLst/>
            </a:prstGeom>
            <a:ln/>
          </p:spPr>
          <p:style>
            <a:lnRef idx="1">
              <a:schemeClr val="accent1"/>
            </a:lnRef>
            <a:fillRef idx="2">
              <a:schemeClr val="accent1"/>
            </a:fillRef>
            <a:effectRef idx="1">
              <a:schemeClr val="accent1"/>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If you don’t already have </a:t>
              </a:r>
              <a:r>
                <a:rPr lang="en-US" sz="2000" b="1" u="sng" kern="1200" dirty="0">
                  <a:solidFill>
                    <a:srgbClr val="0563C1"/>
                  </a:solidFill>
                </a:rPr>
                <a:t>Direct Deposit</a:t>
              </a:r>
              <a:r>
                <a:rPr lang="en-US" sz="2000" kern="1200" dirty="0"/>
                <a:t>, sign up for it now on ZotPortal. Sign up by Nov. 14 to ensure it is set up for January pay.  You can sign up after January 2, using UCPath Online.</a:t>
              </a:r>
              <a:br>
                <a:rPr lang="en-US" sz="800" kern="1200" dirty="0"/>
              </a:br>
              <a:endParaRPr lang="en-US" sz="800" kern="1200" dirty="0"/>
            </a:p>
          </p:txBody>
        </p:sp>
        <p:sp>
          <p:nvSpPr>
            <p:cNvPr id="13" name="Rounded Rectangle 12"/>
            <p:cNvSpPr/>
            <p:nvPr/>
          </p:nvSpPr>
          <p:spPr>
            <a:xfrm>
              <a:off x="1225977" y="3385188"/>
              <a:ext cx="6047505" cy="814969"/>
            </a:xfrm>
            <a:prstGeom prst="roundRect">
              <a:avLst/>
            </a:prstGeom>
            <a:ln/>
          </p:spPr>
          <p:style>
            <a:lnRef idx="1">
              <a:schemeClr val="accent1"/>
            </a:lnRef>
            <a:fillRef idx="2">
              <a:schemeClr val="accent1"/>
            </a:fillRef>
            <a:effectRef idx="1">
              <a:schemeClr val="accent1"/>
            </a:effectRef>
            <a:fontRef idx="minor">
              <a:schemeClr val="dk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endParaRPr lang="en-US" sz="2000" kern="1200" dirty="0"/>
            </a:p>
            <a:p>
              <a:pPr lvl="0" algn="ctr" defTabSz="889000">
                <a:lnSpc>
                  <a:spcPct val="90000"/>
                </a:lnSpc>
                <a:spcBef>
                  <a:spcPct val="0"/>
                </a:spcBef>
                <a:spcAft>
                  <a:spcPct val="35000"/>
                </a:spcAft>
              </a:pPr>
              <a:r>
                <a:rPr lang="en-US" sz="2000" kern="1200" dirty="0"/>
                <a:t>Know your UCInetID, which you will need to login to UCPath Online. Visit</a:t>
              </a:r>
              <a:r>
                <a:rPr lang="en-US" sz="2000" b="1" kern="1200" dirty="0">
                  <a:solidFill>
                    <a:srgbClr val="1B3D6D"/>
                  </a:solidFill>
                </a:rPr>
                <a:t> </a:t>
              </a:r>
              <a:r>
                <a:rPr lang="en-US" sz="2000" b="1" u="sng" kern="1200" dirty="0">
                  <a:solidFill>
                    <a:srgbClr val="1B3D6D"/>
                  </a:solidFill>
                  <a:hlinkClick r:id="rId3"/>
                </a:rPr>
                <a:t>oit.uci.edu</a:t>
              </a:r>
              <a:r>
                <a:rPr lang="en-US" sz="2000" kern="1200" dirty="0"/>
                <a:t> or contact your supervisor with UCInetID questions.</a:t>
              </a:r>
              <a:br>
                <a:rPr lang="en-US" sz="2000" kern="1200" dirty="0"/>
              </a:br>
              <a:endParaRPr lang="en-US" sz="2000" kern="1200" dirty="0"/>
            </a:p>
          </p:txBody>
        </p:sp>
        <p:sp>
          <p:nvSpPr>
            <p:cNvPr id="15" name="Rounded Rectangle 14"/>
            <p:cNvSpPr/>
            <p:nvPr/>
          </p:nvSpPr>
          <p:spPr>
            <a:xfrm>
              <a:off x="-23917" y="4385620"/>
              <a:ext cx="6100514" cy="804120"/>
            </a:xfrm>
            <a:prstGeom prst="roundRect">
              <a:avLst/>
            </a:prstGeom>
            <a:ln/>
          </p:spPr>
          <p:style>
            <a:lnRef idx="1">
              <a:schemeClr val="accent1"/>
            </a:lnRef>
            <a:fillRef idx="2">
              <a:schemeClr val="accent1"/>
            </a:fillRef>
            <a:effectRef idx="1">
              <a:schemeClr val="accent1"/>
            </a:effectRef>
            <a:fontRef idx="minor">
              <a:schemeClr val="dk1"/>
            </a:fontRef>
          </p:style>
          <p:txBody>
            <a:bodyPr spcFirstLastPara="0" vert="horz" wrap="square" lIns="22860" tIns="22860" rIns="22860" bIns="22860" numCol="1" spcCol="1270" anchor="ctr" anchorCtr="0">
              <a:noAutofit/>
            </a:bodyPr>
            <a:lstStyle/>
            <a:p>
              <a:pPr lvl="0" algn="ctr" defTabSz="266700">
                <a:lnSpc>
                  <a:spcPct val="90000"/>
                </a:lnSpc>
                <a:spcBef>
                  <a:spcPct val="0"/>
                </a:spcBef>
                <a:spcAft>
                  <a:spcPct val="35000"/>
                </a:spcAft>
              </a:pPr>
              <a:r>
                <a:rPr lang="en-US" sz="2000" kern="1200" dirty="0"/>
                <a:t>DUO Multi-Factor Authentication is a second layer of security which will be required to access UCPath Online. Sign up at </a:t>
              </a:r>
              <a:r>
                <a:rPr lang="en-US" sz="2000" b="1" u="sng" kern="1200" dirty="0">
                  <a:hlinkClick r:id="rId4"/>
                </a:rPr>
                <a:t>oit.uci.edu/</a:t>
              </a:r>
              <a:r>
                <a:rPr lang="en-US" sz="2000" b="1" u="sng" kern="1200" dirty="0" err="1">
                  <a:hlinkClick r:id="rId4"/>
                </a:rPr>
                <a:t>mfa</a:t>
              </a:r>
              <a:r>
                <a:rPr lang="en-US" sz="2000" kern="1200" dirty="0"/>
                <a:t>.</a:t>
              </a:r>
            </a:p>
          </p:txBody>
        </p:sp>
      </p:gr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8594" y="857238"/>
            <a:ext cx="1368325" cy="1368325"/>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24634" y="2558915"/>
            <a:ext cx="1611924" cy="1074616"/>
          </a:xfrm>
          <a:prstGeom prst="rect">
            <a:avLst/>
          </a:prstGeom>
        </p:spPr>
      </p:pic>
      <p:pic>
        <p:nvPicPr>
          <p:cNvPr id="6" name="Picture 5"/>
          <p:cNvPicPr>
            <a:picLocks noChangeAspect="1"/>
          </p:cNvPicPr>
          <p:nvPr/>
        </p:nvPicPr>
        <p:blipFill rotWithShape="1">
          <a:blip r:embed="rId7">
            <a:extLst>
              <a:ext uri="{28A0092B-C50C-407E-A947-70E740481C1C}">
                <a14:useLocalDpi xmlns:a14="http://schemas.microsoft.com/office/drawing/2010/main" val="0"/>
              </a:ext>
            </a:extLst>
          </a:blip>
          <a:srcRect l="1139" t="2059" r="1517" b="31740"/>
          <a:stretch/>
        </p:blipFill>
        <p:spPr>
          <a:xfrm>
            <a:off x="87903" y="4056605"/>
            <a:ext cx="1639016" cy="873840"/>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47793" y="5268961"/>
            <a:ext cx="965606" cy="965606"/>
          </a:xfrm>
          <a:prstGeom prst="rect">
            <a:avLst/>
          </a:prstGeom>
        </p:spPr>
      </p:pic>
    </p:spTree>
    <p:extLst>
      <p:ext uri="{BB962C8B-B14F-4D97-AF65-F5344CB8AC3E}">
        <p14:creationId xmlns:p14="http://schemas.microsoft.com/office/powerpoint/2010/main" val="1931423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749" y="61769"/>
            <a:ext cx="8125935" cy="623163"/>
          </a:xfrm>
        </p:spPr>
        <p:txBody>
          <a:bodyPr>
            <a:normAutofit fontScale="90000"/>
          </a:bodyPr>
          <a:lstStyle/>
          <a:p>
            <a:r>
              <a:rPr lang="en-US" dirty="0"/>
              <a:t>What will I do differently?</a:t>
            </a:r>
          </a:p>
        </p:txBody>
      </p:sp>
      <p:sp>
        <p:nvSpPr>
          <p:cNvPr id="4" name="Slide Number Placeholder 3"/>
          <p:cNvSpPr>
            <a:spLocks noGrp="1"/>
          </p:cNvSpPr>
          <p:nvPr>
            <p:ph type="sldNum" sz="quarter" idx="4"/>
          </p:nvPr>
        </p:nvSpPr>
        <p:spPr/>
        <p:txBody>
          <a:bodyPr/>
          <a:lstStyle/>
          <a:p>
            <a:fld id="{67AA6EFB-DE16-2749-9DB8-9B2BD9BF76D4}" type="slidenum">
              <a:rPr lang="en-US" smtClean="0"/>
              <a:pPr/>
              <a:t>6</a:t>
            </a:fld>
            <a:endParaRPr lang="en-US" dirty="0"/>
          </a:p>
        </p:txBody>
      </p:sp>
      <p:grpSp>
        <p:nvGrpSpPr>
          <p:cNvPr id="7" name="Group 6"/>
          <p:cNvGrpSpPr/>
          <p:nvPr/>
        </p:nvGrpSpPr>
        <p:grpSpPr>
          <a:xfrm>
            <a:off x="170897" y="1344992"/>
            <a:ext cx="8671000" cy="4487849"/>
            <a:chOff x="170897" y="1344992"/>
            <a:chExt cx="8671000" cy="4487849"/>
          </a:xfrm>
        </p:grpSpPr>
        <p:sp>
          <p:nvSpPr>
            <p:cNvPr id="14" name="Freeform 13"/>
            <p:cNvSpPr/>
            <p:nvPr/>
          </p:nvSpPr>
          <p:spPr>
            <a:xfrm>
              <a:off x="592301" y="3071112"/>
              <a:ext cx="3921421" cy="1225444"/>
            </a:xfrm>
            <a:custGeom>
              <a:avLst/>
              <a:gdLst>
                <a:gd name="connsiteX0" fmla="*/ 0 w 3921421"/>
                <a:gd name="connsiteY0" fmla="*/ 0 h 1225444"/>
                <a:gd name="connsiteX1" fmla="*/ 3921421 w 3921421"/>
                <a:gd name="connsiteY1" fmla="*/ 0 h 1225444"/>
                <a:gd name="connsiteX2" fmla="*/ 3921421 w 3921421"/>
                <a:gd name="connsiteY2" fmla="*/ 1225444 h 1225444"/>
                <a:gd name="connsiteX3" fmla="*/ 0 w 3921421"/>
                <a:gd name="connsiteY3" fmla="*/ 1225444 h 1225444"/>
                <a:gd name="connsiteX4" fmla="*/ 0 w 3921421"/>
                <a:gd name="connsiteY4" fmla="*/ 0 h 1225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1421" h="1225444">
                  <a:moveTo>
                    <a:pt x="0" y="0"/>
                  </a:moveTo>
                  <a:lnTo>
                    <a:pt x="3921421" y="0"/>
                  </a:lnTo>
                  <a:lnTo>
                    <a:pt x="3921421" y="1225444"/>
                  </a:lnTo>
                  <a:lnTo>
                    <a:pt x="0" y="1225444"/>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830034" tIns="76200" rIns="76200" bIns="76200" numCol="1" spcCol="1270" anchor="ctr" anchorCtr="0">
              <a:noAutofit/>
            </a:bodyPr>
            <a:lstStyle/>
            <a:p>
              <a:pPr lvl="0" algn="l" defTabSz="889000">
                <a:lnSpc>
                  <a:spcPct val="90000"/>
                </a:lnSpc>
                <a:spcBef>
                  <a:spcPct val="0"/>
                </a:spcBef>
                <a:spcAft>
                  <a:spcPct val="35000"/>
                </a:spcAft>
              </a:pPr>
              <a:r>
                <a:rPr lang="en-US" sz="2000" kern="1200" dirty="0"/>
                <a:t>View vacation and sick leave balances in UCPath Online</a:t>
              </a:r>
            </a:p>
          </p:txBody>
        </p:sp>
        <p:sp>
          <p:nvSpPr>
            <p:cNvPr id="8" name="Freeform 7"/>
            <p:cNvSpPr/>
            <p:nvPr/>
          </p:nvSpPr>
          <p:spPr>
            <a:xfrm>
              <a:off x="584976" y="1344992"/>
              <a:ext cx="3921421" cy="1498468"/>
            </a:xfrm>
            <a:custGeom>
              <a:avLst/>
              <a:gdLst>
                <a:gd name="connsiteX0" fmla="*/ 0 w 3921421"/>
                <a:gd name="connsiteY0" fmla="*/ 0 h 1225444"/>
                <a:gd name="connsiteX1" fmla="*/ 3921421 w 3921421"/>
                <a:gd name="connsiteY1" fmla="*/ 0 h 1225444"/>
                <a:gd name="connsiteX2" fmla="*/ 3921421 w 3921421"/>
                <a:gd name="connsiteY2" fmla="*/ 1225444 h 1225444"/>
                <a:gd name="connsiteX3" fmla="*/ 0 w 3921421"/>
                <a:gd name="connsiteY3" fmla="*/ 1225444 h 1225444"/>
                <a:gd name="connsiteX4" fmla="*/ 0 w 3921421"/>
                <a:gd name="connsiteY4" fmla="*/ 0 h 1225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1421" h="1225444">
                  <a:moveTo>
                    <a:pt x="0" y="0"/>
                  </a:moveTo>
                  <a:lnTo>
                    <a:pt x="3921421" y="0"/>
                  </a:lnTo>
                  <a:lnTo>
                    <a:pt x="3921421" y="1225444"/>
                  </a:lnTo>
                  <a:lnTo>
                    <a:pt x="0" y="1225444"/>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830034" tIns="76200" rIns="76200" bIns="76200" numCol="1" spcCol="1270" anchor="ctr" anchorCtr="0">
              <a:noAutofit/>
            </a:bodyPr>
            <a:lstStyle/>
            <a:p>
              <a:pPr lvl="0" algn="l" defTabSz="889000">
                <a:lnSpc>
                  <a:spcPct val="90000"/>
                </a:lnSpc>
                <a:spcBef>
                  <a:spcPct val="0"/>
                </a:spcBef>
                <a:spcAft>
                  <a:spcPct val="35000"/>
                </a:spcAft>
              </a:pPr>
              <a:r>
                <a:rPr lang="en-US" sz="2000" kern="1200" dirty="0"/>
                <a:t>Log in to UCPath Online instead of AYSO to view your paystub via ucpath.uci.edu. </a:t>
              </a:r>
            </a:p>
            <a:p>
              <a:pPr lvl="0" algn="l" defTabSz="889000">
                <a:lnSpc>
                  <a:spcPct val="90000"/>
                </a:lnSpc>
                <a:spcBef>
                  <a:spcPct val="0"/>
                </a:spcBef>
                <a:spcAft>
                  <a:spcPct val="35000"/>
                </a:spcAft>
              </a:pPr>
              <a:r>
                <a:rPr lang="en-US" sz="2000" dirty="0"/>
                <a:t>Use Smart Phone, Tablet or Computer </a:t>
              </a:r>
              <a:endParaRPr lang="en-US" sz="2000" kern="1200" dirty="0"/>
            </a:p>
          </p:txBody>
        </p:sp>
        <p:sp>
          <p:nvSpPr>
            <p:cNvPr id="9" name="Rectangle 8"/>
            <p:cNvSpPr/>
            <p:nvPr/>
          </p:nvSpPr>
          <p:spPr>
            <a:xfrm>
              <a:off x="170897" y="1344992"/>
              <a:ext cx="1108497" cy="1286716"/>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Freeform 9"/>
            <p:cNvSpPr/>
            <p:nvPr/>
          </p:nvSpPr>
          <p:spPr>
            <a:xfrm>
              <a:off x="4920476" y="1522001"/>
              <a:ext cx="3921421" cy="1225444"/>
            </a:xfrm>
            <a:custGeom>
              <a:avLst/>
              <a:gdLst>
                <a:gd name="connsiteX0" fmla="*/ 0 w 3921421"/>
                <a:gd name="connsiteY0" fmla="*/ 0 h 1225444"/>
                <a:gd name="connsiteX1" fmla="*/ 3921421 w 3921421"/>
                <a:gd name="connsiteY1" fmla="*/ 0 h 1225444"/>
                <a:gd name="connsiteX2" fmla="*/ 3921421 w 3921421"/>
                <a:gd name="connsiteY2" fmla="*/ 1225444 h 1225444"/>
                <a:gd name="connsiteX3" fmla="*/ 0 w 3921421"/>
                <a:gd name="connsiteY3" fmla="*/ 1225444 h 1225444"/>
                <a:gd name="connsiteX4" fmla="*/ 0 w 3921421"/>
                <a:gd name="connsiteY4" fmla="*/ 0 h 1225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1421" h="1225444">
                  <a:moveTo>
                    <a:pt x="0" y="0"/>
                  </a:moveTo>
                  <a:lnTo>
                    <a:pt x="3921421" y="0"/>
                  </a:lnTo>
                  <a:lnTo>
                    <a:pt x="3921421" y="1225444"/>
                  </a:lnTo>
                  <a:lnTo>
                    <a:pt x="0" y="1225444"/>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830034" tIns="76200" rIns="76200" bIns="76200" numCol="1" spcCol="1270" anchor="ctr" anchorCtr="0">
              <a:noAutofit/>
            </a:bodyPr>
            <a:lstStyle/>
            <a:p>
              <a:pPr lvl="0" algn="l" defTabSz="889000">
                <a:lnSpc>
                  <a:spcPct val="90000"/>
                </a:lnSpc>
                <a:spcBef>
                  <a:spcPct val="0"/>
                </a:spcBef>
                <a:spcAft>
                  <a:spcPct val="35000"/>
                </a:spcAft>
              </a:pPr>
              <a:r>
                <a:rPr lang="en-US" sz="2000" kern="1200" dirty="0"/>
                <a:t>Ensure that you meet deadlines for timecard submission and approval</a:t>
              </a:r>
            </a:p>
          </p:txBody>
        </p:sp>
        <p:sp>
          <p:nvSpPr>
            <p:cNvPr id="11" name="Rectangle 10"/>
            <p:cNvSpPr/>
            <p:nvPr/>
          </p:nvSpPr>
          <p:spPr>
            <a:xfrm>
              <a:off x="4586630" y="1344992"/>
              <a:ext cx="1028263" cy="1286716"/>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 name="Freeform 11"/>
            <p:cNvSpPr/>
            <p:nvPr/>
          </p:nvSpPr>
          <p:spPr>
            <a:xfrm>
              <a:off x="4920475" y="3071112"/>
              <a:ext cx="3921421" cy="1225444"/>
            </a:xfrm>
            <a:custGeom>
              <a:avLst/>
              <a:gdLst>
                <a:gd name="connsiteX0" fmla="*/ 0 w 3921421"/>
                <a:gd name="connsiteY0" fmla="*/ 0 h 1225444"/>
                <a:gd name="connsiteX1" fmla="*/ 3921421 w 3921421"/>
                <a:gd name="connsiteY1" fmla="*/ 0 h 1225444"/>
                <a:gd name="connsiteX2" fmla="*/ 3921421 w 3921421"/>
                <a:gd name="connsiteY2" fmla="*/ 1225444 h 1225444"/>
                <a:gd name="connsiteX3" fmla="*/ 0 w 3921421"/>
                <a:gd name="connsiteY3" fmla="*/ 1225444 h 1225444"/>
                <a:gd name="connsiteX4" fmla="*/ 0 w 3921421"/>
                <a:gd name="connsiteY4" fmla="*/ 0 h 1225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1421" h="1225444">
                  <a:moveTo>
                    <a:pt x="0" y="0"/>
                  </a:moveTo>
                  <a:lnTo>
                    <a:pt x="3921421" y="0"/>
                  </a:lnTo>
                  <a:lnTo>
                    <a:pt x="3921421" y="1225444"/>
                  </a:lnTo>
                  <a:lnTo>
                    <a:pt x="0" y="1225444"/>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830034" tIns="76200" rIns="76200" bIns="76200" numCol="1" spcCol="1270" anchor="ctr" anchorCtr="0">
              <a:noAutofit/>
            </a:bodyPr>
            <a:lstStyle/>
            <a:p>
              <a:pPr lvl="0" algn="l" defTabSz="889000">
                <a:lnSpc>
                  <a:spcPct val="90000"/>
                </a:lnSpc>
                <a:spcBef>
                  <a:spcPct val="0"/>
                </a:spcBef>
                <a:spcAft>
                  <a:spcPct val="35000"/>
                </a:spcAft>
              </a:pPr>
              <a:r>
                <a:rPr lang="en-US" sz="2000" kern="1200" dirty="0"/>
                <a:t>New employee ID will be visible in UCPath Online</a:t>
              </a:r>
            </a:p>
          </p:txBody>
        </p:sp>
        <p:sp>
          <p:nvSpPr>
            <p:cNvPr id="13" name="Rectangle 12"/>
            <p:cNvSpPr/>
            <p:nvPr/>
          </p:nvSpPr>
          <p:spPr>
            <a:xfrm>
              <a:off x="170897" y="2887691"/>
              <a:ext cx="1108497" cy="1286716"/>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5" name="Rectangle 14"/>
            <p:cNvSpPr/>
            <p:nvPr/>
          </p:nvSpPr>
          <p:spPr>
            <a:xfrm>
              <a:off x="4586630" y="2887691"/>
              <a:ext cx="1028263" cy="1286716"/>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6" name="Freeform 15"/>
            <p:cNvSpPr/>
            <p:nvPr/>
          </p:nvSpPr>
          <p:spPr>
            <a:xfrm>
              <a:off x="2752726" y="4607397"/>
              <a:ext cx="3921421" cy="1225444"/>
            </a:xfrm>
            <a:custGeom>
              <a:avLst/>
              <a:gdLst>
                <a:gd name="connsiteX0" fmla="*/ 0 w 3921421"/>
                <a:gd name="connsiteY0" fmla="*/ 0 h 1225444"/>
                <a:gd name="connsiteX1" fmla="*/ 3921421 w 3921421"/>
                <a:gd name="connsiteY1" fmla="*/ 0 h 1225444"/>
                <a:gd name="connsiteX2" fmla="*/ 3921421 w 3921421"/>
                <a:gd name="connsiteY2" fmla="*/ 1225444 h 1225444"/>
                <a:gd name="connsiteX3" fmla="*/ 0 w 3921421"/>
                <a:gd name="connsiteY3" fmla="*/ 1225444 h 1225444"/>
                <a:gd name="connsiteX4" fmla="*/ 0 w 3921421"/>
                <a:gd name="connsiteY4" fmla="*/ 0 h 1225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1421" h="1225444">
                  <a:moveTo>
                    <a:pt x="0" y="0"/>
                  </a:moveTo>
                  <a:lnTo>
                    <a:pt x="3921421" y="0"/>
                  </a:lnTo>
                  <a:lnTo>
                    <a:pt x="3921421" y="1225444"/>
                  </a:lnTo>
                  <a:lnTo>
                    <a:pt x="0" y="1225444"/>
                  </a:lnTo>
                  <a:lnTo>
                    <a:pt x="0" y="0"/>
                  </a:lnTo>
                  <a:close/>
                </a:path>
              </a:pathLst>
            </a:cu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txBody>
            <a:bodyPr spcFirstLastPara="0" vert="horz" wrap="square" lIns="830034" tIns="76200" rIns="76200" bIns="76200" numCol="1" spcCol="1270" anchor="ctr" anchorCtr="0">
              <a:noAutofit/>
            </a:bodyPr>
            <a:lstStyle/>
            <a:p>
              <a:pPr lvl="0" algn="l" defTabSz="889000">
                <a:lnSpc>
                  <a:spcPct val="90000"/>
                </a:lnSpc>
                <a:spcBef>
                  <a:spcPct val="0"/>
                </a:spcBef>
                <a:spcAft>
                  <a:spcPct val="35000"/>
                </a:spcAft>
              </a:pPr>
              <a:r>
                <a:rPr lang="en-US" sz="2000" kern="1200"/>
                <a:t>No need to get new ID Cards</a:t>
              </a:r>
              <a:endParaRPr lang="en-US" sz="2000" kern="1200" dirty="0"/>
            </a:p>
          </p:txBody>
        </p:sp>
        <p:sp>
          <p:nvSpPr>
            <p:cNvPr id="17" name="Rectangle 16"/>
            <p:cNvSpPr/>
            <p:nvPr/>
          </p:nvSpPr>
          <p:spPr>
            <a:xfrm>
              <a:off x="2392070" y="4430389"/>
              <a:ext cx="1055073" cy="1286716"/>
            </a:xfrm>
            <a:prstGeom prst="rect">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076" y="1677232"/>
            <a:ext cx="964137" cy="674896"/>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0680" y="1240225"/>
            <a:ext cx="1496249" cy="1496249"/>
          </a:xfrm>
          <a:prstGeom prst="rect">
            <a:avLst/>
          </a:prstGeom>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28367" y="4843945"/>
            <a:ext cx="597124" cy="597124"/>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2283" y="4888176"/>
            <a:ext cx="597124" cy="508662"/>
          </a:xfrm>
          <a:prstGeom prst="rect">
            <a:avLst/>
          </a:prstGeom>
        </p:spPr>
      </p:pic>
      <p:pic>
        <p:nvPicPr>
          <p:cNvPr id="2" name="Picture 1"/>
          <p:cNvPicPr>
            <a:picLocks noChangeAspect="1"/>
          </p:cNvPicPr>
          <p:nvPr/>
        </p:nvPicPr>
        <p:blipFill>
          <a:blip r:embed="rId6"/>
          <a:stretch>
            <a:fillRect/>
          </a:stretch>
        </p:blipFill>
        <p:spPr>
          <a:xfrm>
            <a:off x="4686179" y="3174837"/>
            <a:ext cx="882520" cy="722062"/>
          </a:xfrm>
          <a:prstGeom prst="rect">
            <a:avLst/>
          </a:prstGeom>
        </p:spPr>
      </p:pic>
      <p:sp>
        <p:nvSpPr>
          <p:cNvPr id="22" name="Rectangle 21"/>
          <p:cNvSpPr/>
          <p:nvPr/>
        </p:nvSpPr>
        <p:spPr>
          <a:xfrm>
            <a:off x="4717351" y="3200395"/>
            <a:ext cx="709910" cy="9302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7"/>
          <a:stretch>
            <a:fillRect/>
          </a:stretch>
        </p:blipFill>
        <p:spPr>
          <a:xfrm>
            <a:off x="260262" y="3041589"/>
            <a:ext cx="946951" cy="855310"/>
          </a:xfrm>
          <a:prstGeom prst="rect">
            <a:avLst/>
          </a:prstGeom>
        </p:spPr>
      </p:pic>
    </p:spTree>
    <p:extLst>
      <p:ext uri="{BB962C8B-B14F-4D97-AF65-F5344CB8AC3E}">
        <p14:creationId xmlns:p14="http://schemas.microsoft.com/office/powerpoint/2010/main" val="4057456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4288" y="954620"/>
            <a:ext cx="8999781" cy="5327904"/>
            <a:chOff x="64288" y="954620"/>
            <a:chExt cx="8999781" cy="5327904"/>
          </a:xfrm>
        </p:grpSpPr>
        <p:sp>
          <p:nvSpPr>
            <p:cNvPr id="7" name="Right Arrow 6"/>
            <p:cNvSpPr/>
            <p:nvPr/>
          </p:nvSpPr>
          <p:spPr>
            <a:xfrm>
              <a:off x="785722" y="954620"/>
              <a:ext cx="7458751" cy="5327904"/>
            </a:xfrm>
            <a:prstGeom prst="rightArrow">
              <a:avLst/>
            </a:prstGeom>
          </p:spPr>
          <p:style>
            <a:lnRef idx="0">
              <a:schemeClr val="dk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8" name="Freeform 7"/>
            <p:cNvSpPr/>
            <p:nvPr/>
          </p:nvSpPr>
          <p:spPr>
            <a:xfrm>
              <a:off x="64288" y="2203182"/>
              <a:ext cx="1746993" cy="2862661"/>
            </a:xfrm>
            <a:custGeom>
              <a:avLst/>
              <a:gdLst>
                <a:gd name="connsiteX0" fmla="*/ 0 w 1825456"/>
                <a:gd name="connsiteY0" fmla="*/ 304249 h 2862661"/>
                <a:gd name="connsiteX1" fmla="*/ 304249 w 1825456"/>
                <a:gd name="connsiteY1" fmla="*/ 0 h 2862661"/>
                <a:gd name="connsiteX2" fmla="*/ 1521207 w 1825456"/>
                <a:gd name="connsiteY2" fmla="*/ 0 h 2862661"/>
                <a:gd name="connsiteX3" fmla="*/ 1825456 w 1825456"/>
                <a:gd name="connsiteY3" fmla="*/ 304249 h 2862661"/>
                <a:gd name="connsiteX4" fmla="*/ 1825456 w 1825456"/>
                <a:gd name="connsiteY4" fmla="*/ 2558412 h 2862661"/>
                <a:gd name="connsiteX5" fmla="*/ 1521207 w 1825456"/>
                <a:gd name="connsiteY5" fmla="*/ 2862661 h 2862661"/>
                <a:gd name="connsiteX6" fmla="*/ 304249 w 1825456"/>
                <a:gd name="connsiteY6" fmla="*/ 2862661 h 2862661"/>
                <a:gd name="connsiteX7" fmla="*/ 0 w 1825456"/>
                <a:gd name="connsiteY7" fmla="*/ 2558412 h 2862661"/>
                <a:gd name="connsiteX8" fmla="*/ 0 w 1825456"/>
                <a:gd name="connsiteY8" fmla="*/ 304249 h 2862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5456" h="2862661">
                  <a:moveTo>
                    <a:pt x="0" y="304249"/>
                  </a:moveTo>
                  <a:cubicBezTo>
                    <a:pt x="0" y="136217"/>
                    <a:pt x="136217" y="0"/>
                    <a:pt x="304249" y="0"/>
                  </a:cubicBezTo>
                  <a:lnTo>
                    <a:pt x="1521207" y="0"/>
                  </a:lnTo>
                  <a:cubicBezTo>
                    <a:pt x="1689239" y="0"/>
                    <a:pt x="1825456" y="136217"/>
                    <a:pt x="1825456" y="304249"/>
                  </a:cubicBezTo>
                  <a:lnTo>
                    <a:pt x="1825456" y="2558412"/>
                  </a:lnTo>
                  <a:cubicBezTo>
                    <a:pt x="1825456" y="2726444"/>
                    <a:pt x="1689239" y="2862661"/>
                    <a:pt x="1521207" y="2862661"/>
                  </a:cubicBezTo>
                  <a:lnTo>
                    <a:pt x="304249" y="2862661"/>
                  </a:lnTo>
                  <a:cubicBezTo>
                    <a:pt x="136217" y="2862661"/>
                    <a:pt x="0" y="2726444"/>
                    <a:pt x="0" y="2558412"/>
                  </a:cubicBezTo>
                  <a:lnTo>
                    <a:pt x="0" y="304249"/>
                  </a:lnTo>
                  <a:close/>
                </a:path>
              </a:pathLst>
            </a:custGeom>
            <a:solidFill>
              <a:srgbClr val="528CC1"/>
            </a:solidFill>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157691" tIns="157691" rIns="157691" bIns="157691" numCol="1" spcCol="1270" anchor="ctr" anchorCtr="0">
              <a:noAutofit/>
            </a:bodyPr>
            <a:lstStyle/>
            <a:p>
              <a:pPr lvl="0" algn="l" defTabSz="800100" rtl="0">
                <a:lnSpc>
                  <a:spcPct val="90000"/>
                </a:lnSpc>
                <a:spcBef>
                  <a:spcPct val="0"/>
                </a:spcBef>
                <a:spcAft>
                  <a:spcPct val="35000"/>
                </a:spcAft>
              </a:pPr>
              <a:r>
                <a:rPr lang="en-US" sz="1800" kern="1200" dirty="0"/>
                <a:t>Go to </a:t>
              </a:r>
              <a:r>
                <a:rPr lang="en-US" sz="1800" b="1" kern="1200" dirty="0"/>
                <a:t>ucpath.uci.edu</a:t>
              </a:r>
              <a:r>
                <a:rPr lang="en-US" sz="1800" kern="1200" dirty="0"/>
                <a:t> and click        the UCPath Online button</a:t>
              </a:r>
            </a:p>
          </p:txBody>
        </p:sp>
        <p:sp>
          <p:nvSpPr>
            <p:cNvPr id="9" name="Freeform 8"/>
            <p:cNvSpPr/>
            <p:nvPr/>
          </p:nvSpPr>
          <p:spPr>
            <a:xfrm>
              <a:off x="1935491" y="2203182"/>
              <a:ext cx="1944619" cy="2878602"/>
            </a:xfrm>
            <a:custGeom>
              <a:avLst/>
              <a:gdLst>
                <a:gd name="connsiteX0" fmla="*/ 0 w 1944619"/>
                <a:gd name="connsiteY0" fmla="*/ 324110 h 2878602"/>
                <a:gd name="connsiteX1" fmla="*/ 324110 w 1944619"/>
                <a:gd name="connsiteY1" fmla="*/ 0 h 2878602"/>
                <a:gd name="connsiteX2" fmla="*/ 1620509 w 1944619"/>
                <a:gd name="connsiteY2" fmla="*/ 0 h 2878602"/>
                <a:gd name="connsiteX3" fmla="*/ 1944619 w 1944619"/>
                <a:gd name="connsiteY3" fmla="*/ 324110 h 2878602"/>
                <a:gd name="connsiteX4" fmla="*/ 1944619 w 1944619"/>
                <a:gd name="connsiteY4" fmla="*/ 2554492 h 2878602"/>
                <a:gd name="connsiteX5" fmla="*/ 1620509 w 1944619"/>
                <a:gd name="connsiteY5" fmla="*/ 2878602 h 2878602"/>
                <a:gd name="connsiteX6" fmla="*/ 324110 w 1944619"/>
                <a:gd name="connsiteY6" fmla="*/ 2878602 h 2878602"/>
                <a:gd name="connsiteX7" fmla="*/ 0 w 1944619"/>
                <a:gd name="connsiteY7" fmla="*/ 2554492 h 2878602"/>
                <a:gd name="connsiteX8" fmla="*/ 0 w 1944619"/>
                <a:gd name="connsiteY8" fmla="*/ 324110 h 287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4619" h="2878602">
                  <a:moveTo>
                    <a:pt x="0" y="324110"/>
                  </a:moveTo>
                  <a:cubicBezTo>
                    <a:pt x="0" y="145109"/>
                    <a:pt x="145109" y="0"/>
                    <a:pt x="324110" y="0"/>
                  </a:cubicBezTo>
                  <a:lnTo>
                    <a:pt x="1620509" y="0"/>
                  </a:lnTo>
                  <a:cubicBezTo>
                    <a:pt x="1799510" y="0"/>
                    <a:pt x="1944619" y="145109"/>
                    <a:pt x="1944619" y="324110"/>
                  </a:cubicBezTo>
                  <a:lnTo>
                    <a:pt x="1944619" y="2554492"/>
                  </a:lnTo>
                  <a:cubicBezTo>
                    <a:pt x="1944619" y="2733493"/>
                    <a:pt x="1799510" y="2878602"/>
                    <a:pt x="1620509" y="2878602"/>
                  </a:cubicBezTo>
                  <a:lnTo>
                    <a:pt x="324110" y="2878602"/>
                  </a:lnTo>
                  <a:cubicBezTo>
                    <a:pt x="145109" y="2878602"/>
                    <a:pt x="0" y="2733493"/>
                    <a:pt x="0" y="2554492"/>
                  </a:cubicBezTo>
                  <a:lnTo>
                    <a:pt x="0" y="324110"/>
                  </a:lnTo>
                  <a:close/>
                </a:path>
              </a:pathLst>
            </a:custGeom>
            <a:solidFill>
              <a:srgbClr val="528CC1"/>
            </a:solidFill>
          </p:spPr>
          <p:style>
            <a:lnRef idx="2">
              <a:schemeClr val="lt1">
                <a:hueOff val="0"/>
                <a:satOff val="0"/>
                <a:lumOff val="0"/>
                <a:alphaOff val="0"/>
              </a:schemeClr>
            </a:lnRef>
            <a:fillRef idx="1">
              <a:schemeClr val="accent1">
                <a:shade val="80000"/>
                <a:hueOff val="67816"/>
                <a:satOff val="1294"/>
                <a:lumOff val="5714"/>
                <a:alphaOff val="0"/>
              </a:schemeClr>
            </a:fillRef>
            <a:effectRef idx="0">
              <a:schemeClr val="accent1">
                <a:shade val="80000"/>
                <a:hueOff val="67816"/>
                <a:satOff val="1294"/>
                <a:lumOff val="5714"/>
                <a:alphaOff val="0"/>
              </a:schemeClr>
            </a:effectRef>
            <a:fontRef idx="minor">
              <a:schemeClr val="lt1"/>
            </a:fontRef>
          </p:style>
          <p:txBody>
            <a:bodyPr spcFirstLastPara="0" vert="horz" wrap="square" lIns="163508" tIns="163508" rIns="163508" bIns="163508" numCol="1" spcCol="1270" anchor="ctr" anchorCtr="0">
              <a:noAutofit/>
            </a:bodyPr>
            <a:lstStyle/>
            <a:p>
              <a:pPr lvl="0" algn="ctr" defTabSz="800100" rtl="0">
                <a:lnSpc>
                  <a:spcPct val="90000"/>
                </a:lnSpc>
                <a:spcBef>
                  <a:spcPct val="0"/>
                </a:spcBef>
                <a:spcAft>
                  <a:spcPct val="35000"/>
                </a:spcAft>
              </a:pPr>
              <a:r>
                <a:rPr lang="en-US" sz="1800" kern="1200" dirty="0"/>
                <a:t>Log-in to UCPath Online using your </a:t>
              </a:r>
              <a:r>
                <a:rPr lang="en-US" sz="1800" kern="1200" dirty="0" err="1"/>
                <a:t>UCINet</a:t>
              </a:r>
              <a:r>
                <a:rPr lang="en-US" sz="1800" kern="1200" dirty="0"/>
                <a:t> ID and password</a:t>
              </a:r>
            </a:p>
          </p:txBody>
        </p:sp>
        <p:sp>
          <p:nvSpPr>
            <p:cNvPr id="10" name="Freeform 9"/>
            <p:cNvSpPr/>
            <p:nvPr/>
          </p:nvSpPr>
          <p:spPr>
            <a:xfrm>
              <a:off x="4014973" y="2223811"/>
              <a:ext cx="1720845" cy="2877281"/>
            </a:xfrm>
            <a:custGeom>
              <a:avLst/>
              <a:gdLst>
                <a:gd name="connsiteX0" fmla="*/ 0 w 1539415"/>
                <a:gd name="connsiteY0" fmla="*/ 256574 h 2877281"/>
                <a:gd name="connsiteX1" fmla="*/ 256574 w 1539415"/>
                <a:gd name="connsiteY1" fmla="*/ 0 h 2877281"/>
                <a:gd name="connsiteX2" fmla="*/ 1282841 w 1539415"/>
                <a:gd name="connsiteY2" fmla="*/ 0 h 2877281"/>
                <a:gd name="connsiteX3" fmla="*/ 1539415 w 1539415"/>
                <a:gd name="connsiteY3" fmla="*/ 256574 h 2877281"/>
                <a:gd name="connsiteX4" fmla="*/ 1539415 w 1539415"/>
                <a:gd name="connsiteY4" fmla="*/ 2620707 h 2877281"/>
                <a:gd name="connsiteX5" fmla="*/ 1282841 w 1539415"/>
                <a:gd name="connsiteY5" fmla="*/ 2877281 h 2877281"/>
                <a:gd name="connsiteX6" fmla="*/ 256574 w 1539415"/>
                <a:gd name="connsiteY6" fmla="*/ 2877281 h 2877281"/>
                <a:gd name="connsiteX7" fmla="*/ 0 w 1539415"/>
                <a:gd name="connsiteY7" fmla="*/ 2620707 h 2877281"/>
                <a:gd name="connsiteX8" fmla="*/ 0 w 1539415"/>
                <a:gd name="connsiteY8" fmla="*/ 256574 h 2877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9415" h="2877281">
                  <a:moveTo>
                    <a:pt x="0" y="256574"/>
                  </a:moveTo>
                  <a:cubicBezTo>
                    <a:pt x="0" y="114872"/>
                    <a:pt x="114872" y="0"/>
                    <a:pt x="256574" y="0"/>
                  </a:cubicBezTo>
                  <a:lnTo>
                    <a:pt x="1282841" y="0"/>
                  </a:lnTo>
                  <a:cubicBezTo>
                    <a:pt x="1424543" y="0"/>
                    <a:pt x="1539415" y="114872"/>
                    <a:pt x="1539415" y="256574"/>
                  </a:cubicBezTo>
                  <a:lnTo>
                    <a:pt x="1539415" y="2620707"/>
                  </a:lnTo>
                  <a:cubicBezTo>
                    <a:pt x="1539415" y="2762409"/>
                    <a:pt x="1424543" y="2877281"/>
                    <a:pt x="1282841" y="2877281"/>
                  </a:cubicBezTo>
                  <a:lnTo>
                    <a:pt x="256574" y="2877281"/>
                  </a:lnTo>
                  <a:cubicBezTo>
                    <a:pt x="114872" y="2877281"/>
                    <a:pt x="0" y="2762409"/>
                    <a:pt x="0" y="2620707"/>
                  </a:cubicBezTo>
                  <a:lnTo>
                    <a:pt x="0" y="256574"/>
                  </a:lnTo>
                  <a:close/>
                </a:path>
              </a:pathLst>
            </a:custGeom>
            <a:solidFill>
              <a:srgbClr val="528CC1"/>
            </a:solidFill>
          </p:spPr>
          <p:style>
            <a:lnRef idx="2">
              <a:schemeClr val="lt1">
                <a:hueOff val="0"/>
                <a:satOff val="0"/>
                <a:lumOff val="0"/>
                <a:alphaOff val="0"/>
              </a:schemeClr>
            </a:lnRef>
            <a:fillRef idx="1">
              <a:schemeClr val="accent1">
                <a:shade val="80000"/>
                <a:hueOff val="135632"/>
                <a:satOff val="2588"/>
                <a:lumOff val="11428"/>
                <a:alphaOff val="0"/>
              </a:schemeClr>
            </a:fillRef>
            <a:effectRef idx="0">
              <a:schemeClr val="accent1">
                <a:shade val="80000"/>
                <a:hueOff val="135632"/>
                <a:satOff val="2588"/>
                <a:lumOff val="11428"/>
                <a:alphaOff val="0"/>
              </a:schemeClr>
            </a:effectRef>
            <a:fontRef idx="minor">
              <a:schemeClr val="lt1"/>
            </a:fontRef>
          </p:style>
          <p:txBody>
            <a:bodyPr spcFirstLastPara="0" vert="horz" wrap="square" lIns="143728" tIns="143728" rIns="143728" bIns="143728" numCol="1" spcCol="1270" anchor="ctr" anchorCtr="0">
              <a:noAutofit/>
            </a:bodyPr>
            <a:lstStyle/>
            <a:p>
              <a:pPr lvl="0" algn="ctr" defTabSz="800100" rtl="0">
                <a:lnSpc>
                  <a:spcPct val="90000"/>
                </a:lnSpc>
                <a:spcBef>
                  <a:spcPct val="0"/>
                </a:spcBef>
                <a:spcAft>
                  <a:spcPct val="35000"/>
                </a:spcAft>
              </a:pPr>
              <a:r>
                <a:rPr lang="en-US" sz="1800" kern="1200" dirty="0"/>
                <a:t>Continue with required DUO Multi-Factor authentication </a:t>
              </a:r>
            </a:p>
          </p:txBody>
        </p:sp>
        <p:sp>
          <p:nvSpPr>
            <p:cNvPr id="11" name="Freeform 10"/>
            <p:cNvSpPr/>
            <p:nvPr/>
          </p:nvSpPr>
          <p:spPr>
            <a:xfrm>
              <a:off x="5839310" y="2223811"/>
              <a:ext cx="1497247" cy="2877281"/>
            </a:xfrm>
            <a:custGeom>
              <a:avLst/>
              <a:gdLst>
                <a:gd name="connsiteX0" fmla="*/ 0 w 1497247"/>
                <a:gd name="connsiteY0" fmla="*/ 249546 h 2877281"/>
                <a:gd name="connsiteX1" fmla="*/ 249546 w 1497247"/>
                <a:gd name="connsiteY1" fmla="*/ 0 h 2877281"/>
                <a:gd name="connsiteX2" fmla="*/ 1247701 w 1497247"/>
                <a:gd name="connsiteY2" fmla="*/ 0 h 2877281"/>
                <a:gd name="connsiteX3" fmla="*/ 1497247 w 1497247"/>
                <a:gd name="connsiteY3" fmla="*/ 249546 h 2877281"/>
                <a:gd name="connsiteX4" fmla="*/ 1497247 w 1497247"/>
                <a:gd name="connsiteY4" fmla="*/ 2627735 h 2877281"/>
                <a:gd name="connsiteX5" fmla="*/ 1247701 w 1497247"/>
                <a:gd name="connsiteY5" fmla="*/ 2877281 h 2877281"/>
                <a:gd name="connsiteX6" fmla="*/ 249546 w 1497247"/>
                <a:gd name="connsiteY6" fmla="*/ 2877281 h 2877281"/>
                <a:gd name="connsiteX7" fmla="*/ 0 w 1497247"/>
                <a:gd name="connsiteY7" fmla="*/ 2627735 h 2877281"/>
                <a:gd name="connsiteX8" fmla="*/ 0 w 1497247"/>
                <a:gd name="connsiteY8" fmla="*/ 249546 h 2877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7247" h="2877281">
                  <a:moveTo>
                    <a:pt x="0" y="249546"/>
                  </a:moveTo>
                  <a:cubicBezTo>
                    <a:pt x="0" y="111726"/>
                    <a:pt x="111726" y="0"/>
                    <a:pt x="249546" y="0"/>
                  </a:cubicBezTo>
                  <a:lnTo>
                    <a:pt x="1247701" y="0"/>
                  </a:lnTo>
                  <a:cubicBezTo>
                    <a:pt x="1385521" y="0"/>
                    <a:pt x="1497247" y="111726"/>
                    <a:pt x="1497247" y="249546"/>
                  </a:cubicBezTo>
                  <a:lnTo>
                    <a:pt x="1497247" y="2627735"/>
                  </a:lnTo>
                  <a:cubicBezTo>
                    <a:pt x="1497247" y="2765555"/>
                    <a:pt x="1385521" y="2877281"/>
                    <a:pt x="1247701" y="2877281"/>
                  </a:cubicBezTo>
                  <a:lnTo>
                    <a:pt x="249546" y="2877281"/>
                  </a:lnTo>
                  <a:cubicBezTo>
                    <a:pt x="111726" y="2877281"/>
                    <a:pt x="0" y="2765555"/>
                    <a:pt x="0" y="2627735"/>
                  </a:cubicBezTo>
                  <a:lnTo>
                    <a:pt x="0" y="249546"/>
                  </a:lnTo>
                  <a:close/>
                </a:path>
              </a:pathLst>
            </a:custGeom>
            <a:solidFill>
              <a:srgbClr val="528CC1"/>
            </a:solidFill>
          </p:spPr>
          <p:style>
            <a:lnRef idx="2">
              <a:schemeClr val="lt1">
                <a:hueOff val="0"/>
                <a:satOff val="0"/>
                <a:lumOff val="0"/>
                <a:alphaOff val="0"/>
              </a:schemeClr>
            </a:lnRef>
            <a:fillRef idx="1">
              <a:schemeClr val="accent1">
                <a:shade val="80000"/>
                <a:hueOff val="203448"/>
                <a:satOff val="3881"/>
                <a:lumOff val="17141"/>
                <a:alphaOff val="0"/>
              </a:schemeClr>
            </a:fillRef>
            <a:effectRef idx="0">
              <a:schemeClr val="accent1">
                <a:shade val="80000"/>
                <a:hueOff val="203448"/>
                <a:satOff val="3881"/>
                <a:lumOff val="17141"/>
                <a:alphaOff val="0"/>
              </a:schemeClr>
            </a:effectRef>
            <a:fontRef idx="minor">
              <a:schemeClr val="lt1"/>
            </a:fontRef>
          </p:style>
          <p:txBody>
            <a:bodyPr spcFirstLastPara="0" vert="horz" wrap="square" lIns="141670" tIns="141670" rIns="141670" bIns="141670" numCol="1" spcCol="1270" anchor="ctr" anchorCtr="0">
              <a:noAutofit/>
            </a:bodyPr>
            <a:lstStyle/>
            <a:p>
              <a:pPr lvl="0" algn="l" defTabSz="800100" rtl="0">
                <a:lnSpc>
                  <a:spcPct val="90000"/>
                </a:lnSpc>
                <a:spcBef>
                  <a:spcPct val="0"/>
                </a:spcBef>
                <a:spcAft>
                  <a:spcPct val="35000"/>
                </a:spcAft>
              </a:pPr>
              <a:r>
                <a:rPr lang="en-US" sz="1800" kern="1200" dirty="0"/>
                <a:t>First time log-in will require setting up five security questions</a:t>
              </a:r>
            </a:p>
            <a:p>
              <a:pPr marL="57150" lvl="1" indent="-57150" algn="l" defTabSz="488950" rtl="0">
                <a:lnSpc>
                  <a:spcPct val="90000"/>
                </a:lnSpc>
                <a:spcBef>
                  <a:spcPct val="0"/>
                </a:spcBef>
                <a:spcAft>
                  <a:spcPct val="15000"/>
                </a:spcAft>
                <a:buChar char="••"/>
              </a:pPr>
              <a:r>
                <a:rPr lang="en-US" sz="1100" i="1" kern="1200" dirty="0"/>
                <a:t>See next slide for your security question options</a:t>
              </a:r>
              <a:endParaRPr lang="en-US" sz="1100" kern="1200" dirty="0"/>
            </a:p>
          </p:txBody>
        </p:sp>
        <p:sp>
          <p:nvSpPr>
            <p:cNvPr id="12" name="Freeform 11"/>
            <p:cNvSpPr/>
            <p:nvPr/>
          </p:nvSpPr>
          <p:spPr>
            <a:xfrm>
              <a:off x="7440049" y="2257868"/>
              <a:ext cx="1624020" cy="2799323"/>
            </a:xfrm>
            <a:custGeom>
              <a:avLst/>
              <a:gdLst>
                <a:gd name="connsiteX0" fmla="*/ 0 w 1362642"/>
                <a:gd name="connsiteY0" fmla="*/ 227112 h 2799323"/>
                <a:gd name="connsiteX1" fmla="*/ 227112 w 1362642"/>
                <a:gd name="connsiteY1" fmla="*/ 0 h 2799323"/>
                <a:gd name="connsiteX2" fmla="*/ 1135530 w 1362642"/>
                <a:gd name="connsiteY2" fmla="*/ 0 h 2799323"/>
                <a:gd name="connsiteX3" fmla="*/ 1362642 w 1362642"/>
                <a:gd name="connsiteY3" fmla="*/ 227112 h 2799323"/>
                <a:gd name="connsiteX4" fmla="*/ 1362642 w 1362642"/>
                <a:gd name="connsiteY4" fmla="*/ 2572211 h 2799323"/>
                <a:gd name="connsiteX5" fmla="*/ 1135530 w 1362642"/>
                <a:gd name="connsiteY5" fmla="*/ 2799323 h 2799323"/>
                <a:gd name="connsiteX6" fmla="*/ 227112 w 1362642"/>
                <a:gd name="connsiteY6" fmla="*/ 2799323 h 2799323"/>
                <a:gd name="connsiteX7" fmla="*/ 0 w 1362642"/>
                <a:gd name="connsiteY7" fmla="*/ 2572211 h 2799323"/>
                <a:gd name="connsiteX8" fmla="*/ 0 w 1362642"/>
                <a:gd name="connsiteY8" fmla="*/ 227112 h 279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2642" h="2799323">
                  <a:moveTo>
                    <a:pt x="0" y="227112"/>
                  </a:moveTo>
                  <a:cubicBezTo>
                    <a:pt x="0" y="101682"/>
                    <a:pt x="101682" y="0"/>
                    <a:pt x="227112" y="0"/>
                  </a:cubicBezTo>
                  <a:lnTo>
                    <a:pt x="1135530" y="0"/>
                  </a:lnTo>
                  <a:cubicBezTo>
                    <a:pt x="1260960" y="0"/>
                    <a:pt x="1362642" y="101682"/>
                    <a:pt x="1362642" y="227112"/>
                  </a:cubicBezTo>
                  <a:lnTo>
                    <a:pt x="1362642" y="2572211"/>
                  </a:lnTo>
                  <a:cubicBezTo>
                    <a:pt x="1362642" y="2697641"/>
                    <a:pt x="1260960" y="2799323"/>
                    <a:pt x="1135530" y="2799323"/>
                  </a:cubicBezTo>
                  <a:lnTo>
                    <a:pt x="227112" y="2799323"/>
                  </a:lnTo>
                  <a:cubicBezTo>
                    <a:pt x="101682" y="2799323"/>
                    <a:pt x="0" y="2697641"/>
                    <a:pt x="0" y="2572211"/>
                  </a:cubicBezTo>
                  <a:lnTo>
                    <a:pt x="0" y="227112"/>
                  </a:lnTo>
                  <a:close/>
                </a:path>
              </a:pathLst>
            </a:custGeom>
            <a:solidFill>
              <a:srgbClr val="528CC1"/>
            </a:solidFill>
          </p:spPr>
          <p:style>
            <a:lnRef idx="2">
              <a:schemeClr val="lt1">
                <a:hueOff val="0"/>
                <a:satOff val="0"/>
                <a:lumOff val="0"/>
                <a:alphaOff val="0"/>
              </a:schemeClr>
            </a:lnRef>
            <a:fillRef idx="1">
              <a:schemeClr val="accent1">
                <a:shade val="80000"/>
                <a:hueOff val="271263"/>
                <a:satOff val="5175"/>
                <a:lumOff val="22855"/>
                <a:alphaOff val="0"/>
              </a:schemeClr>
            </a:fillRef>
            <a:effectRef idx="0">
              <a:schemeClr val="accent1">
                <a:shade val="80000"/>
                <a:hueOff val="271263"/>
                <a:satOff val="5175"/>
                <a:lumOff val="22855"/>
                <a:alphaOff val="0"/>
              </a:schemeClr>
            </a:effectRef>
            <a:fontRef idx="minor">
              <a:schemeClr val="lt1"/>
            </a:fontRef>
          </p:style>
          <p:txBody>
            <a:bodyPr spcFirstLastPara="0" vert="horz" wrap="square" lIns="135099" tIns="135099" rIns="135099" bIns="135099" numCol="1" spcCol="1270" anchor="ctr" anchorCtr="0">
              <a:noAutofit/>
            </a:bodyPr>
            <a:lstStyle/>
            <a:p>
              <a:pPr lvl="0" algn="l" defTabSz="800100" rtl="0">
                <a:lnSpc>
                  <a:spcPct val="90000"/>
                </a:lnSpc>
                <a:spcBef>
                  <a:spcPct val="0"/>
                </a:spcBef>
                <a:spcAft>
                  <a:spcPct val="35000"/>
                </a:spcAft>
              </a:pPr>
              <a:r>
                <a:rPr lang="en-US" sz="1800" kern="1200" dirty="0"/>
                <a:t>You will also need to answer  demographic questions the first time only (state-mandated)</a:t>
              </a:r>
            </a:p>
            <a:p>
              <a:pPr marL="57150" lvl="1" indent="-57150" algn="l" defTabSz="488950" rtl="0">
                <a:lnSpc>
                  <a:spcPct val="90000"/>
                </a:lnSpc>
                <a:spcBef>
                  <a:spcPct val="0"/>
                </a:spcBef>
                <a:spcAft>
                  <a:spcPct val="15000"/>
                </a:spcAft>
                <a:buChar char="••"/>
              </a:pPr>
              <a:r>
                <a:rPr lang="en-US" sz="1100" i="1" kern="1200" dirty="0"/>
                <a:t>See the next slides for examples of these questions.</a:t>
              </a:r>
              <a:endParaRPr lang="en-US" sz="1100" kern="1200" dirty="0"/>
            </a:p>
          </p:txBody>
        </p:sp>
      </p:grpSp>
      <p:sp>
        <p:nvSpPr>
          <p:cNvPr id="3" name="Title 2"/>
          <p:cNvSpPr>
            <a:spLocks noGrp="1"/>
          </p:cNvSpPr>
          <p:nvPr>
            <p:ph type="title"/>
          </p:nvPr>
        </p:nvSpPr>
        <p:spPr/>
        <p:txBody>
          <a:bodyPr>
            <a:normAutofit fontScale="90000"/>
          </a:bodyPr>
          <a:lstStyle/>
          <a:p>
            <a:r>
              <a:rPr lang="en-US" dirty="0"/>
              <a:t>What do I do on January 2, 2020?</a:t>
            </a:r>
          </a:p>
        </p:txBody>
      </p:sp>
      <p:sp>
        <p:nvSpPr>
          <p:cNvPr id="4" name="Slide Number Placeholder 3"/>
          <p:cNvSpPr>
            <a:spLocks noGrp="1"/>
          </p:cNvSpPr>
          <p:nvPr>
            <p:ph type="sldNum" sz="quarter" idx="4"/>
          </p:nvPr>
        </p:nvSpPr>
        <p:spPr/>
        <p:txBody>
          <a:bodyPr/>
          <a:lstStyle/>
          <a:p>
            <a:fld id="{67AA6EFB-DE16-2749-9DB8-9B2BD9BF76D4}" type="slidenum">
              <a:rPr lang="en-US" smtClean="0"/>
              <a:pPr/>
              <a:t>7</a:t>
            </a:fld>
            <a:endParaRPr lang="en-US" dirty="0"/>
          </a:p>
        </p:txBody>
      </p:sp>
      <p:sp>
        <p:nvSpPr>
          <p:cNvPr id="2" name="TextBox 1"/>
          <p:cNvSpPr txBox="1"/>
          <p:nvPr/>
        </p:nvSpPr>
        <p:spPr>
          <a:xfrm>
            <a:off x="781851" y="5507142"/>
            <a:ext cx="7804206" cy="646331"/>
          </a:xfrm>
          <a:prstGeom prst="rect">
            <a:avLst/>
          </a:prstGeom>
          <a:noFill/>
          <a:ln w="28575">
            <a:solidFill>
              <a:schemeClr val="tx1"/>
            </a:solidFill>
          </a:ln>
        </p:spPr>
        <p:txBody>
          <a:bodyPr wrap="square" rtlCol="0">
            <a:spAutoFit/>
          </a:bodyPr>
          <a:lstStyle/>
          <a:p>
            <a:r>
              <a:rPr lang="en-US" dirty="0"/>
              <a:t>Monthly paid employees should review their paycheck including all deductions </a:t>
            </a:r>
          </a:p>
          <a:p>
            <a:r>
              <a:rPr lang="en-US" dirty="0"/>
              <a:t>Bi-Weekly employees will review on January 8, 2020</a:t>
            </a:r>
          </a:p>
        </p:txBody>
      </p:sp>
    </p:spTree>
    <p:extLst>
      <p:ext uri="{BB962C8B-B14F-4D97-AF65-F5344CB8AC3E}">
        <p14:creationId xmlns:p14="http://schemas.microsoft.com/office/powerpoint/2010/main" val="1420904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7"/>
          <p:cNvSpPr/>
          <p:nvPr/>
        </p:nvSpPr>
        <p:spPr>
          <a:xfrm>
            <a:off x="0" y="928599"/>
            <a:ext cx="2721254" cy="746577"/>
          </a:xfrm>
          <a:prstGeom prst="homePlat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pic>
        <p:nvPicPr>
          <p:cNvPr id="5" name="Content Placeholder 4"/>
          <p:cNvPicPr>
            <a:picLocks noGrp="1" noChangeAspect="1"/>
          </p:cNvPicPr>
          <p:nvPr>
            <p:ph idx="1"/>
          </p:nvPr>
        </p:nvPicPr>
        <p:blipFill>
          <a:blip r:embed="rId2"/>
          <a:stretch>
            <a:fillRect/>
          </a:stretch>
        </p:blipFill>
        <p:spPr>
          <a:xfrm>
            <a:off x="-29467" y="1975104"/>
            <a:ext cx="9173467" cy="3767327"/>
          </a:xfrm>
          <a:prstGeom prst="rect">
            <a:avLst/>
          </a:prstGeom>
        </p:spPr>
      </p:pic>
      <p:sp>
        <p:nvSpPr>
          <p:cNvPr id="3" name="Title 2"/>
          <p:cNvSpPr>
            <a:spLocks noGrp="1"/>
          </p:cNvSpPr>
          <p:nvPr>
            <p:ph type="title"/>
          </p:nvPr>
        </p:nvSpPr>
        <p:spPr/>
        <p:txBody>
          <a:bodyPr>
            <a:normAutofit fontScale="90000"/>
          </a:bodyPr>
          <a:lstStyle/>
          <a:p>
            <a:r>
              <a:rPr lang="en-US" dirty="0"/>
              <a:t>UCPath Online </a:t>
            </a:r>
          </a:p>
        </p:txBody>
      </p:sp>
      <p:sp>
        <p:nvSpPr>
          <p:cNvPr id="4" name="Slide Number Placeholder 3"/>
          <p:cNvSpPr>
            <a:spLocks noGrp="1"/>
          </p:cNvSpPr>
          <p:nvPr>
            <p:ph type="sldNum" sz="quarter" idx="4"/>
          </p:nvPr>
        </p:nvSpPr>
        <p:spPr/>
        <p:txBody>
          <a:bodyPr/>
          <a:lstStyle/>
          <a:p>
            <a:fld id="{67AA6EFB-DE16-2749-9DB8-9B2BD9BF76D4}" type="slidenum">
              <a:rPr lang="en-US" smtClean="0"/>
              <a:pPr/>
              <a:t>8</a:t>
            </a:fld>
            <a:endParaRPr lang="en-US" dirty="0"/>
          </a:p>
        </p:txBody>
      </p:sp>
      <p:sp>
        <p:nvSpPr>
          <p:cNvPr id="6" name="Rectangle 5"/>
          <p:cNvSpPr/>
          <p:nvPr/>
        </p:nvSpPr>
        <p:spPr>
          <a:xfrm>
            <a:off x="29260" y="2012011"/>
            <a:ext cx="801362" cy="138658"/>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TextBox 6"/>
          <p:cNvSpPr txBox="1"/>
          <p:nvPr/>
        </p:nvSpPr>
        <p:spPr>
          <a:xfrm>
            <a:off x="373769" y="928599"/>
            <a:ext cx="2212981" cy="646331"/>
          </a:xfrm>
          <a:prstGeom prst="rect">
            <a:avLst/>
          </a:prstGeom>
          <a:noFill/>
        </p:spPr>
        <p:txBody>
          <a:bodyPr wrap="square" rtlCol="0">
            <a:spAutoFit/>
          </a:bodyPr>
          <a:lstStyle/>
          <a:p>
            <a:r>
              <a:rPr lang="en-US" sz="3600" dirty="0"/>
              <a:t>First Step</a:t>
            </a:r>
          </a:p>
        </p:txBody>
      </p:sp>
    </p:spTree>
    <p:extLst>
      <p:ext uri="{BB962C8B-B14F-4D97-AF65-F5344CB8AC3E}">
        <p14:creationId xmlns:p14="http://schemas.microsoft.com/office/powerpoint/2010/main" val="771353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UCPath Online </a:t>
            </a:r>
          </a:p>
        </p:txBody>
      </p:sp>
      <p:sp>
        <p:nvSpPr>
          <p:cNvPr id="4" name="Slide Number Placeholder 3"/>
          <p:cNvSpPr>
            <a:spLocks noGrp="1"/>
          </p:cNvSpPr>
          <p:nvPr>
            <p:ph type="sldNum" sz="quarter" idx="4"/>
          </p:nvPr>
        </p:nvSpPr>
        <p:spPr/>
        <p:txBody>
          <a:bodyPr/>
          <a:lstStyle/>
          <a:p>
            <a:fld id="{67AA6EFB-DE16-2749-9DB8-9B2BD9BF76D4}" type="slidenum">
              <a:rPr lang="en-US" smtClean="0"/>
              <a:pPr/>
              <a:t>9</a:t>
            </a:fld>
            <a:endParaRPr lang="en-US" dirty="0"/>
          </a:p>
        </p:txBody>
      </p:sp>
      <p:pic>
        <p:nvPicPr>
          <p:cNvPr id="2" name="Picture 1"/>
          <p:cNvPicPr>
            <a:picLocks noChangeAspect="1"/>
          </p:cNvPicPr>
          <p:nvPr/>
        </p:nvPicPr>
        <p:blipFill>
          <a:blip r:embed="rId2"/>
          <a:stretch>
            <a:fillRect/>
          </a:stretch>
        </p:blipFill>
        <p:spPr>
          <a:xfrm>
            <a:off x="1282922" y="814795"/>
            <a:ext cx="6578154" cy="5535648"/>
          </a:xfrm>
          <a:prstGeom prst="rect">
            <a:avLst/>
          </a:prstGeom>
        </p:spPr>
      </p:pic>
      <p:pic>
        <p:nvPicPr>
          <p:cNvPr id="5" name="Content Placeholder 4"/>
          <p:cNvPicPr>
            <a:picLocks noGrp="1" noChangeAspect="1"/>
          </p:cNvPicPr>
          <p:nvPr>
            <p:ph idx="1"/>
          </p:nvPr>
        </p:nvPicPr>
        <p:blipFill>
          <a:blip r:embed="rId3"/>
          <a:stretch>
            <a:fillRect/>
          </a:stretch>
        </p:blipFill>
        <p:spPr>
          <a:xfrm>
            <a:off x="1717711" y="1068018"/>
            <a:ext cx="5810029" cy="3620343"/>
          </a:xfrm>
          <a:prstGeom prst="rect">
            <a:avLst/>
          </a:prstGeom>
        </p:spPr>
      </p:pic>
    </p:spTree>
    <p:extLst>
      <p:ext uri="{BB962C8B-B14F-4D97-AF65-F5344CB8AC3E}">
        <p14:creationId xmlns:p14="http://schemas.microsoft.com/office/powerpoint/2010/main" val="12527982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6450</TotalTime>
  <Words>1503</Words>
  <Application>Microsoft Office PowerPoint</Application>
  <PresentationFormat>On-screen Show (4:3)</PresentationFormat>
  <Paragraphs>213</Paragraphs>
  <Slides>26</Slides>
  <Notes>0</Notes>
  <HiddenSlides>2</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26</vt:i4>
      </vt:variant>
    </vt:vector>
  </HeadingPairs>
  <TitlesOfParts>
    <vt:vector size="32" baseType="lpstr">
      <vt:lpstr>Arial</vt:lpstr>
      <vt:lpstr>Calibri</vt:lpstr>
      <vt:lpstr>Courier New</vt:lpstr>
      <vt:lpstr>Wingdings</vt:lpstr>
      <vt:lpstr>1_Office Theme</vt:lpstr>
      <vt:lpstr>2_Office Theme</vt:lpstr>
      <vt:lpstr>UCPath Employee Roadshows</vt:lpstr>
      <vt:lpstr>Agenda </vt:lpstr>
      <vt:lpstr> What is UCPath?</vt:lpstr>
      <vt:lpstr> How does it impact employees? </vt:lpstr>
      <vt:lpstr>What do I need to do to prepare?</vt:lpstr>
      <vt:lpstr>What will I do differently?</vt:lpstr>
      <vt:lpstr>What do I do on January 2, 2020?</vt:lpstr>
      <vt:lpstr>UCPath Online </vt:lpstr>
      <vt:lpstr>UCPath Online </vt:lpstr>
      <vt:lpstr>Security Questions </vt:lpstr>
      <vt:lpstr>End of Security Question Setup</vt:lpstr>
      <vt:lpstr>Demographic Questions </vt:lpstr>
      <vt:lpstr>UCPath Online: Employee Self Service Portal (ESS)</vt:lpstr>
      <vt:lpstr>Actions Available in UCPath Online</vt:lpstr>
      <vt:lpstr> What should I look for in my first paycheck? </vt:lpstr>
      <vt:lpstr>Changes in Paychecks </vt:lpstr>
      <vt:lpstr>Bi-Weekly Earnings Statement Sample</vt:lpstr>
      <vt:lpstr>Sample Monthly Earnings Statement</vt:lpstr>
      <vt:lpstr>What else do I do on January 2, 2020?</vt:lpstr>
      <vt:lpstr>UCI UCPath Support Model  EEC Support Stakeholder Contributors</vt:lpstr>
      <vt:lpstr>Where do I go if I have paycheck questions? </vt:lpstr>
      <vt:lpstr>Future State: UCI Employee Facing Support  </vt:lpstr>
      <vt:lpstr>Employee Service Made Simple Dedicated Support Team</vt:lpstr>
      <vt:lpstr>UCI UCPath Support Model  Landing Page Example </vt:lpstr>
      <vt:lpstr>Where can I get additional information now?  </vt:lpstr>
      <vt:lpstr>Questions?</vt:lpstr>
    </vt:vector>
  </TitlesOfParts>
  <Company>UC Irvine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UCPath Employee Roadshows</dc:title>
  <dc:creator>Deborah Kistler</dc:creator>
  <cp:lastModifiedBy>Andrea Knaub</cp:lastModifiedBy>
  <cp:revision>65</cp:revision>
  <dcterms:created xsi:type="dcterms:W3CDTF">2019-09-22T21:01:49Z</dcterms:created>
  <dcterms:modified xsi:type="dcterms:W3CDTF">2019-12-09T18:35:20Z</dcterms:modified>
</cp:coreProperties>
</file>