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69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E2D"/>
    <a:srgbClr val="009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8"/>
    <p:restoredTop sz="9538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18E1-AE8F-984D-B498-51B03B704D4B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A7219-FA7F-1147-BCDB-7610300FD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6B8E-72E6-445C-A92F-C19AF067B7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7219-FA7F-1147-BCDB-7610300FD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7219-FA7F-1147-BCDB-7610300FD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7219-FA7F-1147-BCDB-7610300FD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57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4479"/>
            <a:ext cx="2057400" cy="457168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4480"/>
            <a:ext cx="6019800" cy="45716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92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19500" y="266700"/>
            <a:ext cx="5143500" cy="1183958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43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381063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8557" y="5280660"/>
            <a:ext cx="6400800" cy="71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" y="1257935"/>
            <a:ext cx="840486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65760" y="4190365"/>
            <a:ext cx="6774179" cy="10896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267201"/>
            <a:ext cx="67135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4953000"/>
            <a:ext cx="6712903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40505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89896"/>
            <a:ext cx="4114799" cy="545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571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87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50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038600" cy="45716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716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0" y="689896"/>
            <a:ext cx="4114799" cy="545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77"/>
            <a:ext cx="4040188" cy="6203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4477"/>
            <a:ext cx="4041775" cy="6203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0" y="689896"/>
            <a:ext cx="4114799" cy="545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0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0" y="689896"/>
            <a:ext cx="4114799" cy="545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79"/>
            <a:ext cx="3008313" cy="663788"/>
          </a:xfrm>
          <a:prstGeom prst="rect">
            <a:avLst/>
          </a:prstGeo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4479"/>
            <a:ext cx="5111750" cy="45716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0667"/>
            <a:ext cx="3008313" cy="3755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38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4479"/>
            <a:ext cx="5486400" cy="3173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0" y="689896"/>
            <a:ext cx="4114799" cy="54527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7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4480"/>
            <a:ext cx="8229600" cy="45716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41500" y="6445478"/>
            <a:ext cx="3860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QUESTIONS?</a:t>
            </a:r>
            <a:r>
              <a:rPr lang="en-US" sz="700" dirty="0" smtClean="0">
                <a:solidFill>
                  <a:srgbClr val="2D2E2D"/>
                </a:solidFill>
                <a:latin typeface="Arial"/>
                <a:cs typeface="Arial"/>
              </a:rPr>
              <a:t>	855.982.7284	UCPATH.UNIVERSITYOFCALIFORNIA.EDU</a:t>
            </a:r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96150" y="6445478"/>
            <a:ext cx="1054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rgbClr val="0093D0"/>
                </a:solidFill>
                <a:latin typeface="Arial"/>
                <a:cs typeface="Arial"/>
              </a:rPr>
              <a:t>UCPATH</a:t>
            </a:r>
            <a:endParaRPr lang="en-US" sz="700" dirty="0">
              <a:solidFill>
                <a:srgbClr val="0093D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0" y="689896"/>
            <a:ext cx="4114799" cy="5452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0525" y="1282700"/>
            <a:ext cx="8362950" cy="0"/>
          </a:xfrm>
          <a:prstGeom prst="line">
            <a:avLst/>
          </a:prstGeom>
          <a:ln w="6350" cmpd="sng">
            <a:solidFill>
              <a:srgbClr val="0093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62546"/>
            <a:ext cx="836676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672" y="4230704"/>
            <a:ext cx="6609991" cy="798496"/>
          </a:xfrm>
        </p:spPr>
        <p:txBody>
          <a:bodyPr lIns="0" rIns="0"/>
          <a:lstStyle/>
          <a:p>
            <a:pPr algn="just">
              <a:spcBef>
                <a:spcPts val="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Ledger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Processing Calendar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Q2 </a:t>
            </a:r>
            <a:endParaRPr lang="en-US" sz="2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5760" y="4953000"/>
            <a:ext cx="6712903" cy="327025"/>
          </a:xfrm>
        </p:spPr>
        <p:txBody>
          <a:bodyPr lIns="91440" tIns="45720" rIns="91440" bIns="45720" anchor="t"/>
          <a:lstStyle/>
          <a:p>
            <a:pPr algn="r"/>
            <a:r>
              <a:rPr lang="en-US" sz="1200" dirty="0"/>
              <a:t>Updated: </a:t>
            </a:r>
            <a:r>
              <a:rPr lang="en-US" sz="1200" dirty="0" smtClean="0"/>
              <a:t>December 27, </a:t>
            </a:r>
            <a:r>
              <a:rPr lang="en-US" sz="1200" dirty="0"/>
              <a:t>2021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0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0" y="207123"/>
            <a:ext cx="5143500" cy="1078722"/>
          </a:xfrm>
        </p:spPr>
        <p:txBody>
          <a:bodyPr/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2022</a:t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UCPath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 Processing Calendar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34570"/>
              </p:ext>
            </p:extLst>
          </p:nvPr>
        </p:nvGraphicFramePr>
        <p:xfrm>
          <a:off x="398763" y="1213154"/>
          <a:ext cx="8305227" cy="549181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49393">
                  <a:extLst>
                    <a:ext uri="{9D8B030D-6E8A-4147-A177-3AD203B41FA5}">
                      <a16:colId xmlns:a16="http://schemas.microsoft.com/office/drawing/2014/main" val="244474706"/>
                    </a:ext>
                  </a:extLst>
                </a:gridCol>
                <a:gridCol w="1285661">
                  <a:extLst>
                    <a:ext uri="{9D8B030D-6E8A-4147-A177-3AD203B41FA5}">
                      <a16:colId xmlns:a16="http://schemas.microsoft.com/office/drawing/2014/main" val="2389963086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483339298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903532721"/>
                    </a:ext>
                  </a:extLst>
                </a:gridCol>
                <a:gridCol w="1278785">
                  <a:extLst>
                    <a:ext uri="{9D8B030D-6E8A-4147-A177-3AD203B41FA5}">
                      <a16:colId xmlns:a16="http://schemas.microsoft.com/office/drawing/2014/main" val="1433659798"/>
                    </a:ext>
                  </a:extLst>
                </a:gridCol>
                <a:gridCol w="1258160">
                  <a:extLst>
                    <a:ext uri="{9D8B030D-6E8A-4147-A177-3AD203B41FA5}">
                      <a16:colId xmlns:a16="http://schemas.microsoft.com/office/drawing/2014/main" val="647034057"/>
                    </a:ext>
                  </a:extLst>
                </a:gridCol>
                <a:gridCol w="1182534">
                  <a:extLst>
                    <a:ext uri="{9D8B030D-6E8A-4147-A177-3AD203B41FA5}">
                      <a16:colId xmlns:a16="http://schemas.microsoft.com/office/drawing/2014/main" val="2084303411"/>
                    </a:ext>
                  </a:extLst>
                </a:gridCol>
              </a:tblGrid>
              <a:tr h="137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Sunday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67371"/>
                  </a:ext>
                </a:extLst>
              </a:tr>
              <a:tr h="1387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917484957"/>
                  </a:ext>
                </a:extLst>
              </a:tr>
              <a:tr h="77678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Off-Cycle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GL Confirm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3681067492"/>
                  </a:ext>
                </a:extLst>
              </a:tr>
              <a:tr h="554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4055591215"/>
                  </a:ext>
                </a:extLst>
              </a:tr>
              <a:tr h="8430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220402B1XL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220402B1XL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220402B1X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220402B1X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632733122"/>
                  </a:ext>
                </a:extLst>
              </a:tr>
              <a:tr h="1323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2689911531"/>
                  </a:ext>
                </a:extLst>
              </a:tr>
              <a:tr h="12047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b="1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44C9A"/>
                        </a:solidFill>
                        <a:effectLst/>
                        <a:uLnTx/>
                        <a:uFillTx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GL Confirm – 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220402B1X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Off-Cycle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PAY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Confirm  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220401M0YL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Off-Cycle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GL Confirm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Off-Cycle GL Confirm 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220401M0YL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Off-Cycle PAY Confirm  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220401M0Y)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Off-Cycle GL Confirm  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220401M0Y)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</a:t>
                      </a:r>
                      <a:endParaRPr lang="en-US" sz="1400" b="1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049997"/>
                  </a:ext>
                </a:extLst>
              </a:tr>
              <a:tr h="1387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3689134558"/>
                  </a:ext>
                </a:extLst>
              </a:tr>
              <a:tr h="7962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 smtClean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44C9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</a:t>
                      </a:r>
                      <a:endParaRPr lang="en-US" sz="1400" b="1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600" b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220416B2XL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220416B2XL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Off-Cycle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GL Confirm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220416B2X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220416B2X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On-Cycle PAY Confirm  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220430M0XL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</a:t>
                      </a:r>
                      <a:endParaRPr lang="en-US" sz="1400" b="1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4254951879"/>
                  </a:ext>
                </a:extLst>
              </a:tr>
              <a:tr h="1387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extLst>
                  <a:ext uri="{0D108BD9-81ED-4DB2-BD59-A6C34878D82A}">
                    <a16:rowId xmlns:a16="http://schemas.microsoft.com/office/drawing/2014/main" val="2439652830"/>
                  </a:ext>
                </a:extLst>
              </a:tr>
              <a:tr h="8074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44C9A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MLC</a:t>
                      </a:r>
                      <a:endParaRPr lang="en-US" sz="1400" b="1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8895" marR="2889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BW On-Cycle GL Confirm – 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220416B2X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On-Cycle GL Confirm  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220430M0XL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On-Cycle PAY Confirm  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220430M0X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On-Cycle GL Confirm 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(220430M0X)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MO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220430M0X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115776"/>
                  </a:ext>
                </a:extLst>
              </a:tr>
            </a:tbl>
          </a:graphicData>
        </a:graphic>
      </p:graphicFrame>
      <p:sp>
        <p:nvSpPr>
          <p:cNvPr id="53" name="Text Box 4"/>
          <p:cNvSpPr txBox="1"/>
          <p:nvPr/>
        </p:nvSpPr>
        <p:spPr>
          <a:xfrm>
            <a:off x="6283923" y="2805263"/>
            <a:ext cx="1196281" cy="3842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</a:t>
            </a:r>
            <a:r>
              <a:rPr lang="en-US" sz="800" b="1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9" name="Text Box 6"/>
          <p:cNvSpPr txBox="1"/>
          <p:nvPr/>
        </p:nvSpPr>
        <p:spPr>
          <a:xfrm>
            <a:off x="3712602" y="3987609"/>
            <a:ext cx="1251284" cy="288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0" name="Text Box 7"/>
          <p:cNvSpPr txBox="1"/>
          <p:nvPr/>
        </p:nvSpPr>
        <p:spPr>
          <a:xfrm>
            <a:off x="1237534" y="3987610"/>
            <a:ext cx="2381966" cy="3026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 smtClean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2" name="Text Box 4"/>
          <p:cNvSpPr txBox="1"/>
          <p:nvPr/>
        </p:nvSpPr>
        <p:spPr>
          <a:xfrm>
            <a:off x="4998262" y="4117471"/>
            <a:ext cx="1226650" cy="406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4" name="Text Box 4"/>
          <p:cNvSpPr txBox="1"/>
          <p:nvPr/>
        </p:nvSpPr>
        <p:spPr>
          <a:xfrm>
            <a:off x="3715753" y="4290242"/>
            <a:ext cx="1248133" cy="302966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7" name="Text Box 11"/>
          <p:cNvSpPr txBox="1"/>
          <p:nvPr/>
        </p:nvSpPr>
        <p:spPr>
          <a:xfrm>
            <a:off x="2447568" y="5159421"/>
            <a:ext cx="1206024" cy="34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6283923" y="1766622"/>
            <a:ext cx="1196282" cy="447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175657" y="2880703"/>
            <a:ext cx="2477935" cy="3300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 smtClean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Text Box 11"/>
          <p:cNvSpPr txBox="1"/>
          <p:nvPr/>
        </p:nvSpPr>
        <p:spPr>
          <a:xfrm>
            <a:off x="3712602" y="2880704"/>
            <a:ext cx="1251284" cy="357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Text Box 7"/>
          <p:cNvSpPr txBox="1"/>
          <p:nvPr/>
        </p:nvSpPr>
        <p:spPr>
          <a:xfrm>
            <a:off x="5039512" y="3733228"/>
            <a:ext cx="2440691" cy="309383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7"/>
          <p:cNvSpPr txBox="1"/>
          <p:nvPr/>
        </p:nvSpPr>
        <p:spPr>
          <a:xfrm>
            <a:off x="6283923" y="4117472"/>
            <a:ext cx="1196279" cy="40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6"/>
          <p:cNvSpPr txBox="1"/>
          <p:nvPr/>
        </p:nvSpPr>
        <p:spPr>
          <a:xfrm>
            <a:off x="7576457" y="3444469"/>
            <a:ext cx="1079405" cy="371853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Text Box 7"/>
          <p:cNvSpPr txBox="1"/>
          <p:nvPr/>
        </p:nvSpPr>
        <p:spPr>
          <a:xfrm>
            <a:off x="1175658" y="5159421"/>
            <a:ext cx="1216908" cy="340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4"/>
          <p:cNvSpPr txBox="1"/>
          <p:nvPr/>
        </p:nvSpPr>
        <p:spPr>
          <a:xfrm>
            <a:off x="3740103" y="6198992"/>
            <a:ext cx="1196282" cy="42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4998262" y="5790053"/>
            <a:ext cx="2477935" cy="3300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 smtClean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/>
          <p:nvPr/>
        </p:nvSpPr>
        <p:spPr>
          <a:xfrm>
            <a:off x="7576456" y="5783177"/>
            <a:ext cx="1079405" cy="357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96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500" y="214263"/>
            <a:ext cx="5143500" cy="1014751"/>
          </a:xfrm>
        </p:spPr>
        <p:txBody>
          <a:bodyPr/>
          <a:lstStyle/>
          <a:p>
            <a:pPr algn="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May 2022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UCPath GL Processing Calendar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26457"/>
              </p:ext>
            </p:extLst>
          </p:nvPr>
        </p:nvGraphicFramePr>
        <p:xfrm>
          <a:off x="398855" y="1229013"/>
          <a:ext cx="8349765" cy="56150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82425">
                  <a:extLst>
                    <a:ext uri="{9D8B030D-6E8A-4147-A177-3AD203B41FA5}">
                      <a16:colId xmlns:a16="http://schemas.microsoft.com/office/drawing/2014/main" val="2499552231"/>
                    </a:ext>
                  </a:extLst>
                </a:gridCol>
                <a:gridCol w="1239610">
                  <a:extLst>
                    <a:ext uri="{9D8B030D-6E8A-4147-A177-3AD203B41FA5}">
                      <a16:colId xmlns:a16="http://schemas.microsoft.com/office/drawing/2014/main" val="206800315"/>
                    </a:ext>
                  </a:extLst>
                </a:gridCol>
                <a:gridCol w="1225546">
                  <a:extLst>
                    <a:ext uri="{9D8B030D-6E8A-4147-A177-3AD203B41FA5}">
                      <a16:colId xmlns:a16="http://schemas.microsoft.com/office/drawing/2014/main" val="1919935230"/>
                    </a:ext>
                  </a:extLst>
                </a:gridCol>
                <a:gridCol w="1225546">
                  <a:extLst>
                    <a:ext uri="{9D8B030D-6E8A-4147-A177-3AD203B41FA5}">
                      <a16:colId xmlns:a16="http://schemas.microsoft.com/office/drawing/2014/main" val="539091082"/>
                    </a:ext>
                  </a:extLst>
                </a:gridCol>
                <a:gridCol w="1225546">
                  <a:extLst>
                    <a:ext uri="{9D8B030D-6E8A-4147-A177-3AD203B41FA5}">
                      <a16:colId xmlns:a16="http://schemas.microsoft.com/office/drawing/2014/main" val="653251249"/>
                    </a:ext>
                  </a:extLst>
                </a:gridCol>
                <a:gridCol w="1225546">
                  <a:extLst>
                    <a:ext uri="{9D8B030D-6E8A-4147-A177-3AD203B41FA5}">
                      <a16:colId xmlns:a16="http://schemas.microsoft.com/office/drawing/2014/main" val="1339989093"/>
                    </a:ext>
                  </a:extLst>
                </a:gridCol>
                <a:gridCol w="1225546">
                  <a:extLst>
                    <a:ext uri="{9D8B030D-6E8A-4147-A177-3AD203B41FA5}">
                      <a16:colId xmlns:a16="http://schemas.microsoft.com/office/drawing/2014/main" val="3690467620"/>
                    </a:ext>
                  </a:extLst>
                </a:gridCol>
              </a:tblGrid>
              <a:tr h="133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Sunday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72789"/>
                  </a:ext>
                </a:extLst>
              </a:tr>
              <a:tr h="133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48817046"/>
                  </a:ext>
                </a:extLst>
              </a:tr>
              <a:tr h="72750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220430B1XL)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220430B1XL)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220430B1X)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220430B1X)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3294920494"/>
                  </a:ext>
                </a:extLst>
              </a:tr>
              <a:tr h="19059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1399359168"/>
                  </a:ext>
                </a:extLst>
              </a:tr>
              <a:tr h="108491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220430B1X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800" dirty="0" smtClean="0">
                          <a:effectLst/>
                        </a:rPr>
                        <a:t>   </a:t>
                      </a:r>
                      <a:endParaRPr lang="en-US" sz="800" dirty="0" smtClean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220501M0YL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220501M0YL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220501M0Y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316545653"/>
                  </a:ext>
                </a:extLst>
              </a:tr>
              <a:tr h="133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541337720"/>
                  </a:ext>
                </a:extLst>
              </a:tr>
              <a:tr h="11612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220501M0Y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220514B2XL)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220514B2XL)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220514B2X)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220514B2X)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009117898"/>
                  </a:ext>
                </a:extLst>
              </a:tr>
              <a:tr h="133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25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26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27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28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056492096"/>
                  </a:ext>
                </a:extLst>
              </a:tr>
              <a:tr h="93009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220514B2X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800" dirty="0" smtClean="0">
                          <a:effectLst/>
                        </a:rPr>
                        <a:t>   </a:t>
                      </a:r>
                      <a:endParaRPr lang="en-US" sz="800" dirty="0" smtClean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220531M0XL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Off-Cycle GL Confirm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220531M0XL)</a:t>
                      </a: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220531M0X)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220531M0X)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5/27 – Locations submit CBR/VLA/GAEL</a:t>
                      </a:r>
                      <a:r>
                        <a:rPr lang="en-US" sz="800" b="1" baseline="0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rates for new FY if applicable via JIRA</a:t>
                      </a:r>
                      <a:endParaRPr lang="en-US" sz="800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560163735"/>
                  </a:ext>
                </a:extLst>
              </a:tr>
              <a:tr h="1335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31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3084675858"/>
                  </a:ext>
                </a:extLst>
              </a:tr>
              <a:tr h="83486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4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Holiday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220531M0X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4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082" marR="32082" marT="0" marB="0"/>
                </a:tc>
                <a:extLst>
                  <a:ext uri="{0D108BD9-81ED-4DB2-BD59-A6C34878D82A}">
                    <a16:rowId xmlns:a16="http://schemas.microsoft.com/office/drawing/2014/main" val="2116769649"/>
                  </a:ext>
                </a:extLst>
              </a:tr>
            </a:tbl>
          </a:graphicData>
        </a:graphic>
      </p:graphicFrame>
      <p:sp>
        <p:nvSpPr>
          <p:cNvPr id="30" name="Text Box 11"/>
          <p:cNvSpPr txBox="1"/>
          <p:nvPr/>
        </p:nvSpPr>
        <p:spPr>
          <a:xfrm>
            <a:off x="3870730" y="2463553"/>
            <a:ext cx="1168783" cy="263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2" name="Text Box 11"/>
          <p:cNvSpPr txBox="1"/>
          <p:nvPr/>
        </p:nvSpPr>
        <p:spPr>
          <a:xfrm>
            <a:off x="7527408" y="2463553"/>
            <a:ext cx="1142366" cy="318886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DDODS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Text Box 1"/>
          <p:cNvSpPr txBox="1"/>
          <p:nvPr/>
        </p:nvSpPr>
        <p:spPr>
          <a:xfrm>
            <a:off x="1403012" y="2906648"/>
            <a:ext cx="2401926" cy="2347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Text Box 1"/>
          <p:cNvSpPr txBox="1"/>
          <p:nvPr/>
        </p:nvSpPr>
        <p:spPr>
          <a:xfrm>
            <a:off x="5105304" y="3011333"/>
            <a:ext cx="2361069" cy="185630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Text Box 4"/>
          <p:cNvSpPr txBox="1"/>
          <p:nvPr/>
        </p:nvSpPr>
        <p:spPr>
          <a:xfrm>
            <a:off x="6319200" y="3196964"/>
            <a:ext cx="1178588" cy="275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Text Box 1"/>
          <p:cNvSpPr txBox="1"/>
          <p:nvPr/>
        </p:nvSpPr>
        <p:spPr>
          <a:xfrm>
            <a:off x="1423172" y="4497589"/>
            <a:ext cx="2361606" cy="250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Text Box 11"/>
          <p:cNvSpPr txBox="1"/>
          <p:nvPr/>
        </p:nvSpPr>
        <p:spPr>
          <a:xfrm>
            <a:off x="3883938" y="4426352"/>
            <a:ext cx="1142366" cy="319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DDODS</a:t>
            </a:r>
            <a:r>
              <a:rPr lang="en-US" sz="8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9" name="Text Box 4"/>
          <p:cNvSpPr txBox="1"/>
          <p:nvPr/>
        </p:nvSpPr>
        <p:spPr>
          <a:xfrm>
            <a:off x="6342156" y="4362116"/>
            <a:ext cx="1132676" cy="426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3" name="Text Box 11"/>
          <p:cNvSpPr txBox="1"/>
          <p:nvPr/>
        </p:nvSpPr>
        <p:spPr>
          <a:xfrm>
            <a:off x="3880562" y="5554045"/>
            <a:ext cx="1178588" cy="30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DDODS</a:t>
            </a:r>
            <a:r>
              <a:rPr lang="en-US" sz="8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>
            <a:off x="1403012" y="5554046"/>
            <a:ext cx="2401926" cy="30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 Box 4"/>
          <p:cNvSpPr txBox="1"/>
          <p:nvPr/>
        </p:nvSpPr>
        <p:spPr>
          <a:xfrm>
            <a:off x="3889876" y="2777576"/>
            <a:ext cx="1130490" cy="419386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Text Box 4"/>
          <p:cNvSpPr txBox="1"/>
          <p:nvPr/>
        </p:nvSpPr>
        <p:spPr>
          <a:xfrm>
            <a:off x="6332048" y="1820629"/>
            <a:ext cx="1174135" cy="3643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500" y="330587"/>
            <a:ext cx="5143500" cy="906399"/>
          </a:xfrm>
        </p:spPr>
        <p:txBody>
          <a:bodyPr/>
          <a:lstStyle/>
          <a:p>
            <a:pPr algn="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UCPath GL Processing Calendar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23948"/>
              </p:ext>
            </p:extLst>
          </p:nvPr>
        </p:nvGraphicFramePr>
        <p:xfrm>
          <a:off x="404267" y="1236987"/>
          <a:ext cx="8358733" cy="58579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98605">
                  <a:extLst>
                    <a:ext uri="{9D8B030D-6E8A-4147-A177-3AD203B41FA5}">
                      <a16:colId xmlns:a16="http://schemas.microsoft.com/office/drawing/2014/main" val="1091318296"/>
                    </a:ext>
                  </a:extLst>
                </a:gridCol>
                <a:gridCol w="1206129">
                  <a:extLst>
                    <a:ext uri="{9D8B030D-6E8A-4147-A177-3AD203B41FA5}">
                      <a16:colId xmlns:a16="http://schemas.microsoft.com/office/drawing/2014/main" val="2597094093"/>
                    </a:ext>
                  </a:extLst>
                </a:gridCol>
                <a:gridCol w="1215129">
                  <a:extLst>
                    <a:ext uri="{9D8B030D-6E8A-4147-A177-3AD203B41FA5}">
                      <a16:colId xmlns:a16="http://schemas.microsoft.com/office/drawing/2014/main" val="2410661058"/>
                    </a:ext>
                  </a:extLst>
                </a:gridCol>
                <a:gridCol w="1163510">
                  <a:extLst>
                    <a:ext uri="{9D8B030D-6E8A-4147-A177-3AD203B41FA5}">
                      <a16:colId xmlns:a16="http://schemas.microsoft.com/office/drawing/2014/main" val="2276176087"/>
                    </a:ext>
                  </a:extLst>
                </a:gridCol>
                <a:gridCol w="1239749">
                  <a:extLst>
                    <a:ext uri="{9D8B030D-6E8A-4147-A177-3AD203B41FA5}">
                      <a16:colId xmlns:a16="http://schemas.microsoft.com/office/drawing/2014/main" val="4061949996"/>
                    </a:ext>
                  </a:extLst>
                </a:gridCol>
                <a:gridCol w="1205389">
                  <a:extLst>
                    <a:ext uri="{9D8B030D-6E8A-4147-A177-3AD203B41FA5}">
                      <a16:colId xmlns:a16="http://schemas.microsoft.com/office/drawing/2014/main" val="1191097560"/>
                    </a:ext>
                  </a:extLst>
                </a:gridCol>
                <a:gridCol w="1230222">
                  <a:extLst>
                    <a:ext uri="{9D8B030D-6E8A-4147-A177-3AD203B41FA5}">
                      <a16:colId xmlns:a16="http://schemas.microsoft.com/office/drawing/2014/main" val="116262483"/>
                    </a:ext>
                  </a:extLst>
                </a:gridCol>
              </a:tblGrid>
              <a:tr h="135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 smtClean="0">
                          <a:effectLst/>
                          <a:latin typeface="Century Gothic" panose="020B0502020202020204" pitchFamily="34" charset="0"/>
                        </a:rPr>
                        <a:t>Sunday 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b="0" dirty="0"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  <a:endParaRPr lang="en-US" sz="900" b="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24733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4224486917"/>
                  </a:ext>
                </a:extLst>
              </a:tr>
              <a:tr h="6406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2109730260"/>
                  </a:ext>
                </a:extLst>
              </a:tr>
              <a:tr h="547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667447645"/>
                  </a:ext>
                </a:extLst>
              </a:tr>
              <a:tr h="81766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220528B1X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/>
                      </a:r>
                      <a:br>
                        <a:rPr lang="en-US" sz="800" dirty="0">
                          <a:effectLst/>
                        </a:rPr>
                      </a:b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4111938365"/>
                  </a:ext>
                </a:extLst>
              </a:tr>
              <a:tr h="14654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2803196401"/>
                  </a:ext>
                </a:extLst>
              </a:tr>
              <a:tr h="9058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</a:t>
                      </a:r>
                      <a:r>
                        <a:rPr lang="en-US" sz="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8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220601M0YL</a:t>
                      </a:r>
                      <a:r>
                        <a:rPr lang="en-US" sz="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220601M0Y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3666885553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3556813264"/>
                  </a:ext>
                </a:extLst>
              </a:tr>
              <a:tr h="123787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</a:t>
                      </a:r>
                      <a:endParaRPr lang="en-US" sz="1600" b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220611B2X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220629M0YL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220629M0YL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220629M0Y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220630M0XL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Entry Freeze</a:t>
                      </a:r>
                      <a:r>
                        <a:rPr lang="en-US" sz="700" b="1" baseline="0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starts at 8:00 AM </a:t>
                      </a:r>
                      <a:r>
                        <a:rPr lang="en-US" sz="800" b="1" baseline="0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(MCOP)</a:t>
                      </a:r>
                      <a:endParaRPr lang="en-US" sz="8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accent4"/>
                          </a:solidFill>
                          <a:effectLst/>
                        </a:rPr>
                        <a:t>Funding Entry Freeze ends at 5:00 PM (MCOP)</a:t>
                      </a:r>
                      <a:endParaRPr lang="en-US" sz="800" b="1" dirty="0">
                        <a:solidFill>
                          <a:schemeClr val="accent4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2116783967"/>
                  </a:ext>
                </a:extLst>
              </a:tr>
              <a:tr h="1351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 smtClean="0"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9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/>
                </a:tc>
                <a:extLst>
                  <a:ext uri="{0D108BD9-81ED-4DB2-BD59-A6C34878D82A}">
                    <a16:rowId xmlns:a16="http://schemas.microsoft.com/office/drawing/2014/main" val="1431364829"/>
                  </a:ext>
                </a:extLst>
              </a:tr>
              <a:tr h="115816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Off-Cycle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220624B0YL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Off-Cycle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220629M0Y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220630M0XL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220630M0X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Off-Cycle GL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220624B0YL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220630M0X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220625B1XL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Entry Freeze starts at 8:00 AM</a:t>
                      </a:r>
                      <a:r>
                        <a:rPr lang="en-US" sz="700" b="1" baseline="0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(non-MCOP)</a:t>
                      </a: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On-Cycle GL Confirm –Summary and Detail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220630M0X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GL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220625B1XL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Off-Cycle PAY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220624B0Y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Funding</a:t>
                      </a:r>
                      <a:r>
                        <a:rPr lang="en-US" sz="700" b="1" baseline="0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Freeze cont. </a:t>
                      </a:r>
                      <a:endParaRPr lang="en-US" sz="7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On-Cycle PAY 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220625B1X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 Off-Cycle GL</a:t>
                      </a:r>
                      <a:r>
                        <a:rPr lang="en-US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(</a:t>
                      </a: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220624B0Y</a:t>
                      </a:r>
                      <a:r>
                        <a:rPr lang="en-US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r>
                        <a:rPr lang="en-US" sz="700" b="1" baseline="0" dirty="0" smtClean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Entry Freeze ends at 12:00 PM (non-MCOP)</a:t>
                      </a:r>
                      <a:endParaRPr lang="en-US" sz="700" b="1" dirty="0" smtClean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527" marR="3252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739325"/>
                  </a:ext>
                </a:extLst>
              </a:tr>
            </a:tbl>
          </a:graphicData>
        </a:graphic>
      </p:graphicFrame>
      <p:sp>
        <p:nvSpPr>
          <p:cNvPr id="29" name="Text Box 11"/>
          <p:cNvSpPr txBox="1"/>
          <p:nvPr/>
        </p:nvSpPr>
        <p:spPr>
          <a:xfrm>
            <a:off x="1529864" y="3698852"/>
            <a:ext cx="1146785" cy="288757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DDODS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/>
          <p:nvPr/>
        </p:nvSpPr>
        <p:spPr>
          <a:xfrm>
            <a:off x="6390111" y="3888193"/>
            <a:ext cx="1085548" cy="391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11"/>
          <p:cNvSpPr txBox="1"/>
          <p:nvPr/>
        </p:nvSpPr>
        <p:spPr>
          <a:xfrm>
            <a:off x="5145702" y="4750391"/>
            <a:ext cx="1104971" cy="302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DDODS</a:t>
            </a:r>
            <a:r>
              <a:rPr lang="en-US" sz="8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2729450" y="4888259"/>
            <a:ext cx="2328386" cy="164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Run</a:t>
            </a: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endParaRPr lang="en-US" sz="800" b="1" dirty="0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endParaRPr lang="en-US" sz="800" b="1" dirty="0" smtClean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Text Box 11"/>
          <p:cNvSpPr txBox="1"/>
          <p:nvPr/>
        </p:nvSpPr>
        <p:spPr>
          <a:xfrm>
            <a:off x="5155105" y="2481943"/>
            <a:ext cx="1095568" cy="309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8" name="Text Box 1"/>
          <p:cNvSpPr txBox="1"/>
          <p:nvPr/>
        </p:nvSpPr>
        <p:spPr>
          <a:xfrm>
            <a:off x="2734112" y="2481944"/>
            <a:ext cx="2282563" cy="309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Run</a:t>
            </a:r>
          </a:p>
        </p:txBody>
      </p:sp>
      <p:sp>
        <p:nvSpPr>
          <p:cNvPr id="49" name="Text Box 1"/>
          <p:cNvSpPr txBox="1"/>
          <p:nvPr/>
        </p:nvSpPr>
        <p:spPr>
          <a:xfrm>
            <a:off x="5145702" y="2949456"/>
            <a:ext cx="2351691" cy="281882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Run</a:t>
            </a: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Text Box 4"/>
          <p:cNvSpPr txBox="1"/>
          <p:nvPr/>
        </p:nvSpPr>
        <p:spPr>
          <a:xfrm>
            <a:off x="1545680" y="2843885"/>
            <a:ext cx="1130969" cy="408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3" name="Text Box 4"/>
          <p:cNvSpPr txBox="1"/>
          <p:nvPr/>
        </p:nvSpPr>
        <p:spPr>
          <a:xfrm>
            <a:off x="3966983" y="2843885"/>
            <a:ext cx="1076737" cy="435579"/>
          </a:xfrm>
          <a:prstGeom prst="rect">
            <a:avLst/>
          </a:prstGeom>
          <a:solidFill>
            <a:schemeClr val="accent6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4"/>
          <p:cNvSpPr txBox="1"/>
          <p:nvPr/>
        </p:nvSpPr>
        <p:spPr>
          <a:xfrm>
            <a:off x="6390111" y="2481943"/>
            <a:ext cx="1107282" cy="412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1545679" y="4022533"/>
            <a:ext cx="2300877" cy="24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Run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11"/>
          <p:cNvSpPr txBox="1"/>
          <p:nvPr/>
        </p:nvSpPr>
        <p:spPr>
          <a:xfrm>
            <a:off x="3952865" y="3998196"/>
            <a:ext cx="1104971" cy="2956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DDODS</a:t>
            </a:r>
            <a:r>
              <a:rPr lang="en-US" sz="8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3939865" y="5171901"/>
            <a:ext cx="1130969" cy="408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b="1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5:00 PM</a:t>
            </a:r>
            <a:endParaRPr lang="en-US" sz="900" b="1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900" dirty="0"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1"/>
          <p:cNvSpPr txBox="1"/>
          <p:nvPr/>
        </p:nvSpPr>
        <p:spPr>
          <a:xfrm>
            <a:off x="5155105" y="5580892"/>
            <a:ext cx="2282563" cy="146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Run</a:t>
            </a:r>
          </a:p>
        </p:txBody>
      </p:sp>
      <p:sp>
        <p:nvSpPr>
          <p:cNvPr id="23" name="Text Box 11"/>
          <p:cNvSpPr txBox="1"/>
          <p:nvPr/>
        </p:nvSpPr>
        <p:spPr>
          <a:xfrm>
            <a:off x="7583192" y="4518144"/>
            <a:ext cx="1095568" cy="309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Processed SCT in DDODS</a:t>
            </a:r>
            <a:r>
              <a:rPr lang="en-US" sz="8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sz="900" dirty="0">
              <a:effectLst/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425" y="650631"/>
            <a:ext cx="5362575" cy="411188"/>
          </a:xfrm>
        </p:spPr>
        <p:txBody>
          <a:bodyPr/>
          <a:lstStyle/>
          <a:p>
            <a:pPr algn="r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Reminders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09" y="1228873"/>
            <a:ext cx="8855745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SCT Batch </a:t>
            </a:r>
            <a:r>
              <a:rPr lang="en-US" sz="12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indicates SCT will be processed on those dates. Please submit approved SCT transactions per scheduled dates (</a:t>
            </a:r>
            <a:r>
              <a:rPr lang="en-US" sz="1200" b="1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Local Approval Due: 5 PM</a:t>
            </a:r>
            <a:r>
              <a:rPr lang="en-US" sz="12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) on the calendar.  </a:t>
            </a:r>
            <a:endParaRPr lang="en-US" sz="1200" dirty="0" smtClean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en-US" sz="1200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Due to Fiscal Year End 2022, this calendar could be modified based on the needs of FYE General </a:t>
            </a:r>
            <a:r>
              <a:rPr lang="en-US" sz="120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Ledger activities.</a:t>
            </a:r>
            <a:endParaRPr lang="en-US" sz="9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(TBD) </a:t>
            </a:r>
            <a:r>
              <a:rPr lang="en-US" sz="12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means there is a possibility to perform SCT if on-cycle or off-cycle GL Post-Confirm processing runs as planned without issues</a:t>
            </a:r>
            <a:endParaRPr lang="en-US" sz="9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There are currently no </a:t>
            </a:r>
            <a:r>
              <a:rPr lang="en-US" sz="1100" b="1" dirty="0">
                <a:solidFill>
                  <a:schemeClr val="accent4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SCT Batch (TBD) </a:t>
            </a: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planned for </a:t>
            </a:r>
            <a:r>
              <a:rPr lang="en-US" sz="1100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April – June 2022 </a:t>
            </a: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US" sz="1100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Q2 2022) </a:t>
            </a: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at this time</a:t>
            </a:r>
            <a:r>
              <a:rPr lang="en-US" sz="1100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1100" dirty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Accounting </a:t>
            </a:r>
            <a:r>
              <a:rPr lang="en-US" sz="12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Date Assignment Logic:</a:t>
            </a:r>
            <a:endParaRPr lang="en-US" sz="9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Locations can opt for functionality to update Accounting Date based on the AWE Approval Date</a:t>
            </a:r>
            <a:endParaRPr lang="en-US" sz="8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05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For particular GL Business Unit (BU), a configured integer is used to identify the number of Working Days (M-F) that is acceptable to post a transaction to the previous period (prior to month-end close)</a:t>
            </a:r>
            <a:endParaRPr lang="en-US" sz="8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If no Integer is configured, then Accounting Date = AWE Approval Date</a:t>
            </a:r>
            <a:endParaRPr lang="en-US" sz="8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If (AWE Approval Date – Integer) = Date in the previous month but after Pay Period End Date, then Accounting Date = Last Day of previous month</a:t>
            </a:r>
            <a:endParaRPr lang="en-US" sz="800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If (AWE Approval Date – Integer) = Date less than the Pay Period End Date, then Accounting Date = Pay Period End </a:t>
            </a:r>
            <a:r>
              <a:rPr lang="en-US" sz="1100" dirty="0" smtClean="0"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Date</a:t>
            </a:r>
            <a:endParaRPr lang="en-US" sz="800" b="1" dirty="0">
              <a:latin typeface="Century Gothic" panose="020B0502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58267"/>
              </p:ext>
            </p:extLst>
          </p:nvPr>
        </p:nvGraphicFramePr>
        <p:xfrm>
          <a:off x="153441" y="3910083"/>
          <a:ext cx="8929013" cy="2566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9977">
                  <a:extLst>
                    <a:ext uri="{9D8B030D-6E8A-4147-A177-3AD203B41FA5}">
                      <a16:colId xmlns:a16="http://schemas.microsoft.com/office/drawing/2014/main" val="109795104"/>
                    </a:ext>
                  </a:extLst>
                </a:gridCol>
                <a:gridCol w="4479036">
                  <a:extLst>
                    <a:ext uri="{9D8B030D-6E8A-4147-A177-3AD203B41FA5}">
                      <a16:colId xmlns:a16="http://schemas.microsoft.com/office/drawing/2014/main" val="1063752317"/>
                    </a:ext>
                  </a:extLst>
                </a:gridCol>
              </a:tblGrid>
              <a:tr h="1292878">
                <a:tc>
                  <a:txBody>
                    <a:bodyPr/>
                    <a:lstStyle/>
                    <a:p>
                      <a:pPr marL="2286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b="1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Example 1:  </a:t>
                      </a: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Monthly Scenario: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Pay Period End Date: 6/30/2020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Payroll Confirm Date: 6/25/2020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AWE Approval Date: 7/3/2020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Integer = 4</a:t>
                      </a:r>
                    </a:p>
                    <a:p>
                      <a:pPr marL="461963" marR="0" lvl="3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Accounting Date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No Integer = 7/3/2020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Integer -4 = 6/30/2020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b="1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Example 2:  </a:t>
                      </a: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Bi-Weekly Scenario: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Pay Period End Date: 6/27/2020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Payroll Confirm Date: 7/2/2020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AWE Approval Date: 7/3/2020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Integer = 4</a:t>
                      </a:r>
                    </a:p>
                    <a:p>
                      <a:pPr marL="461963" marR="0" lvl="3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Accounting Date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No Integer = 7/3/2020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Integer -4 = 6/30/2020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281925"/>
                  </a:ext>
                </a:extLst>
              </a:tr>
              <a:tr h="1273126">
                <a:tc>
                  <a:txBody>
                    <a:bodyPr/>
                    <a:lstStyle/>
                    <a:p>
                      <a:pPr marL="228600" marR="0" lvl="2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b="1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Example 3:  </a:t>
                      </a: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Bi-Weekly Scenario: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Pay Period End Date: 6/27/2020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Payroll Confirm Date: 7/2/2020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AWE Approval Date: 7/3/2020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Integer = 5</a:t>
                      </a:r>
                    </a:p>
                    <a:p>
                      <a:pPr marL="461963" marR="0" lvl="3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Accounting Date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No Integer = 7/3/2020</a:t>
                      </a:r>
                    </a:p>
                    <a:p>
                      <a:pPr marL="688975" marR="0" lvl="4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900" dirty="0" smtClean="0"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Integer -5 = 6/27/2020</a:t>
                      </a:r>
                      <a:endParaRPr lang="en-US" sz="900" dirty="0" smtClean="0"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104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4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C Branded Colors">
      <a:dk1>
        <a:sysClr val="windowText" lastClr="000000"/>
      </a:dk1>
      <a:lt1>
        <a:srgbClr val="FFFFFF"/>
      </a:lt1>
      <a:dk2>
        <a:srgbClr val="7C7E7F"/>
      </a:dk2>
      <a:lt2>
        <a:srgbClr val="DBD5CD"/>
      </a:lt2>
      <a:accent1>
        <a:srgbClr val="1295D8"/>
      </a:accent1>
      <a:accent2>
        <a:srgbClr val="FFB511"/>
      </a:accent2>
      <a:accent3>
        <a:srgbClr val="00778B"/>
      </a:accent3>
      <a:accent4>
        <a:srgbClr val="E44C9A"/>
      </a:accent4>
      <a:accent5>
        <a:srgbClr val="FF6E1B"/>
      </a:accent5>
      <a:accent6>
        <a:srgbClr val="005581"/>
      </a:accent6>
      <a:hlink>
        <a:srgbClr val="0563C1"/>
      </a:hlink>
      <a:folHlink>
        <a:srgbClr val="7C7E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490FFE0205544B2F229EAD0732452" ma:contentTypeVersion="6" ma:contentTypeDescription="Create a new document." ma:contentTypeScope="" ma:versionID="0d4a63fd278d8c2be28d00dba0927607">
  <xsd:schema xmlns:xsd="http://www.w3.org/2001/XMLSchema" xmlns:xs="http://www.w3.org/2001/XMLSchema" xmlns:p="http://schemas.microsoft.com/office/2006/metadata/properties" xmlns:ns2="f34352cd-dc73-4fa6-bb0b-4f9db1be8e2f" xmlns:ns3="c9379dcb-65ca-4dc7-98a0-1b8eba491e3e" targetNamespace="http://schemas.microsoft.com/office/2006/metadata/properties" ma:root="true" ma:fieldsID="83d270909ae0b231448a8f185226b5d0" ns2:_="" ns3:_="">
    <xsd:import namespace="f34352cd-dc73-4fa6-bb0b-4f9db1be8e2f"/>
    <xsd:import namespace="c9379dcb-65ca-4dc7-98a0-1b8eba491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352cd-dc73-4fa6-bb0b-4f9db1be8e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79dcb-65ca-4dc7-98a0-1b8eba491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4352cd-dc73-4fa6-bb0b-4f9db1be8e2f">UCPC-52-1396</_dlc_DocId>
    <_dlc_DocIdUrl xmlns="f34352cd-dc73-4fa6-bb0b-4f9db1be8e2f">
      <Url>https://sp.ucop.edu/sites/ucpc/HR/_layouts/15/DocIdRedir.aspx?ID=UCPC-52-1396</Url>
      <Description>UCPC-52-1396</Description>
    </_dlc_DocIdUrl>
  </documentManagement>
</p:properties>
</file>

<file path=customXml/itemProps1.xml><?xml version="1.0" encoding="utf-8"?>
<ds:datastoreItem xmlns:ds="http://schemas.openxmlformats.org/officeDocument/2006/customXml" ds:itemID="{0DA2B1DC-AFDD-4C3E-B79C-8AAC74996B3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A2E4C15-3542-4933-ABEF-1D61358C2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F1A37-0354-4D76-8F34-D3B8CE8D3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352cd-dc73-4fa6-bb0b-4f9db1be8e2f"/>
    <ds:schemaRef ds:uri="c9379dcb-65ca-4dc7-98a0-1b8eba491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126AD85-BFE6-422F-BCFF-EFB25A82FB6F}">
  <ds:schemaRefs>
    <ds:schemaRef ds:uri="f34352cd-dc73-4fa6-bb0b-4f9db1be8e2f"/>
    <ds:schemaRef ds:uri="http://schemas.microsoft.com/office/2006/documentManagement/types"/>
    <ds:schemaRef ds:uri="http://purl.org/dc/dcmitype/"/>
    <ds:schemaRef ds:uri="http://schemas.microsoft.com/office/infopath/2007/PartnerControls"/>
    <ds:schemaRef ds:uri="c9379dcb-65ca-4dc7-98a0-1b8eba491e3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1441</Words>
  <Application>Microsoft Office PowerPoint</Application>
  <PresentationFormat>On-screen Show (4:3)</PresentationFormat>
  <Paragraphs>420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PGothic</vt:lpstr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Office Theme</vt:lpstr>
      <vt:lpstr>PowerPoint Presentation</vt:lpstr>
      <vt:lpstr>April 2022 UCPath GL Processing Calendar</vt:lpstr>
      <vt:lpstr> May 2022 UCPath GL Processing Calendar</vt:lpstr>
      <vt:lpstr>June 2022 UCPath GL Processing Calendar</vt:lpstr>
      <vt:lpstr>Key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Huang</dc:creator>
  <cp:lastModifiedBy>Deborah Kistler</cp:lastModifiedBy>
  <cp:revision>127</cp:revision>
  <dcterms:created xsi:type="dcterms:W3CDTF">2015-10-02T21:22:39Z</dcterms:created>
  <dcterms:modified xsi:type="dcterms:W3CDTF">2022-03-18T22:49:52Z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0x0101000BD490FFE0205544B2F229EAD0732452</vt:lpwstr>
  </property>
  <property fmtid="{D5CDD505-2E9C-101B-9397-08002B2CF9AE}" pid="3" name="_dlc_DocIdItemGuid">
    <vt:lpwstr>5346d657-bf03-45de-b0bc-51dbdc894aed</vt:lpwstr>
  </property>
</Properties>
</file>