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57" r:id="rId3"/>
    <p:sldId id="258" r:id="rId4"/>
    <p:sldId id="259" r:id="rId5"/>
    <p:sldId id="260" r:id="rId6"/>
    <p:sldId id="307" r:id="rId7"/>
    <p:sldId id="308" r:id="rId8"/>
    <p:sldId id="299" r:id="rId9"/>
    <p:sldId id="277" r:id="rId10"/>
    <p:sldId id="300" r:id="rId11"/>
    <p:sldId id="272" r:id="rId12"/>
    <p:sldId id="301" r:id="rId13"/>
    <p:sldId id="305" r:id="rId14"/>
    <p:sldId id="270" r:id="rId15"/>
    <p:sldId id="271" r:id="rId16"/>
    <p:sldId id="287" r:id="rId17"/>
    <p:sldId id="288" r:id="rId18"/>
    <p:sldId id="289" r:id="rId19"/>
    <p:sldId id="314" r:id="rId20"/>
    <p:sldId id="291" r:id="rId21"/>
    <p:sldId id="302" r:id="rId22"/>
    <p:sldId id="309" r:id="rId23"/>
    <p:sldId id="274" r:id="rId24"/>
    <p:sldId id="276" r:id="rId25"/>
    <p:sldId id="304" r:id="rId26"/>
    <p:sldId id="294" r:id="rId27"/>
    <p:sldId id="311" r:id="rId28"/>
    <p:sldId id="296" r:id="rId29"/>
    <p:sldId id="297" r:id="rId30"/>
    <p:sldId id="306" r:id="rId31"/>
    <p:sldId id="312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istler" initials="DK" lastIdx="18" clrIdx="0">
    <p:extLst>
      <p:ext uri="{19B8F6BF-5375-455C-9EA6-DF929625EA0E}">
        <p15:presenceInfo xmlns:p15="http://schemas.microsoft.com/office/powerpoint/2012/main" userId="S-1-5-21-497440546-3349810628-3187559507-38962" providerId="AD"/>
      </p:ext>
    </p:extLst>
  </p:cmAuthor>
  <p:cmAuthor id="2" name="Mercer, Sheila" initials="MS" lastIdx="9" clrIdx="1">
    <p:extLst>
      <p:ext uri="{19B8F6BF-5375-455C-9EA6-DF929625EA0E}">
        <p15:presenceInfo xmlns:p15="http://schemas.microsoft.com/office/powerpoint/2012/main" userId="S-1-5-21-258568706-1946969735-1210196690-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D6D"/>
    <a:srgbClr val="3AB3E6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20188" y="6350153"/>
            <a:ext cx="9164189" cy="5078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noFill/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448900" y="6420058"/>
            <a:ext cx="116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83044-5616-EB46-B9A2-9F24EAB05028}" type="datetime1">
              <a:rPr lang="en-US" sz="1000" smtClean="0">
                <a:solidFill>
                  <a:schemeClr val="tx1"/>
                </a:solidFill>
              </a:rPr>
              <a:pPr/>
              <a:t>11/7/2019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096" y="0"/>
            <a:ext cx="9144000" cy="2336004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UCI14_UCPath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0" y="810800"/>
            <a:ext cx="5433403" cy="71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0957" y="6370278"/>
            <a:ext cx="1761897" cy="487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99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&quot;takeaway&quot;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your main point or basic “takeaway”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ext Placeholder 11"/>
          <p:cNvSpPr txBox="1">
            <a:spLocks/>
          </p:cNvSpPr>
          <p:nvPr/>
        </p:nvSpPr>
        <p:spPr>
          <a:xfrm>
            <a:off x="2911571" y="6338720"/>
            <a:ext cx="5410666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4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m Pic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7D3C37-BFEB-BA4B-B781-4564C6A0B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69338" y="700908"/>
            <a:ext cx="7611163" cy="5365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77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8344" y="1371600"/>
            <a:ext cx="5816745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371600"/>
            <a:ext cx="2267712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26793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0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50857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2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371600"/>
            <a:ext cx="8229600" cy="64008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62889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6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20188" y="6350153"/>
            <a:ext cx="9164189" cy="5078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noFill/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448900" y="6420058"/>
            <a:ext cx="1165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83044-5616-EB46-B9A2-9F24EAB05028}" type="datetime1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096" y="0"/>
            <a:ext cx="9144000" cy="2336004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UCI14_UCPath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0" y="810800"/>
            <a:ext cx="5433403" cy="71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0957" y="6370278"/>
            <a:ext cx="1761897" cy="487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04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926592"/>
            <a:ext cx="8705088" cy="5327904"/>
          </a:xfrm>
        </p:spPr>
        <p:txBody>
          <a:bodyPr/>
          <a:lstStyle>
            <a:lvl1pPr marL="342900" indent="-342900">
              <a:buClr>
                <a:srgbClr val="1F497D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96254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4104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0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596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48654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650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5801" y="6428371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908989" y="2122084"/>
            <a:ext cx="6368970" cy="2101054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77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409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96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926592"/>
            <a:ext cx="8705088" cy="5327904"/>
          </a:xfrm>
        </p:spPr>
        <p:txBody>
          <a:bodyPr/>
          <a:lstStyle>
            <a:lvl1pPr marL="342900" indent="-342900">
              <a:buClr>
                <a:srgbClr val="FFD2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96254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4104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22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1239" y="6435299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41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2437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34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596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743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251" y="740833"/>
            <a:ext cx="8944035" cy="5308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5250" y="37034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CD61D-383B-8C4C-A586-A9FA29BEA8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&quot;takeaway&quot;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your main point or basic “takeaway”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 Placeholder 11"/>
          <p:cNvSpPr txBox="1">
            <a:spLocks/>
          </p:cNvSpPr>
          <p:nvPr/>
        </p:nvSpPr>
        <p:spPr>
          <a:xfrm>
            <a:off x="2911571" y="6338720"/>
            <a:ext cx="5410666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m Pic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7D3C37-BFEB-BA4B-B781-4564C6A0B2B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69338" y="700908"/>
            <a:ext cx="7611163" cy="5365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39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8344" y="1371600"/>
            <a:ext cx="5816745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371600"/>
            <a:ext cx="2267712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26793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50857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371600"/>
            <a:ext cx="8229600" cy="64008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62889" y="6434278"/>
            <a:ext cx="412075" cy="362210"/>
          </a:xfr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32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2" y="751153"/>
            <a:ext cx="8970219" cy="5472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872" y="61738"/>
            <a:ext cx="8970219" cy="545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7386" y="6454594"/>
            <a:ext cx="874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F4FBB3B-AA7B-4D75-AEA2-F1929FB80EAF}" type="datetime1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2" y="6457509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34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596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48654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9091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271" y="6418598"/>
            <a:ext cx="171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C754B75-36FE-4017-96D0-5D0444EECF6A}" type="datetime1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34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1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908989" y="2122083"/>
            <a:ext cx="6368970" cy="2101054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74714" y="2422689"/>
            <a:ext cx="5786324" cy="19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66773" y="6420056"/>
            <a:ext cx="756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B54BC9-B772-4199-B98E-82614A4E5403}" type="datetime1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2971"/>
            <a:ext cx="414890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7AA6EFB-DE16-2749-9DB8-9B2BD9BF76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5801" y="6428371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908989" y="2122084"/>
            <a:ext cx="6368970" cy="2101054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6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409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76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1239" y="6435299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0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2437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40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5963" y="6421513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3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251" y="740833"/>
            <a:ext cx="8944035" cy="5308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CD61D-383B-8C4C-A586-A9FA29BEA8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6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0188" y="6350153"/>
            <a:ext cx="9164189" cy="5078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620" y="272242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868" y="6422970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7AA6EFB-DE16-2749-9DB8-9B2BD9BF7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UCI14_UCPath_W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" y="6465553"/>
            <a:ext cx="2279067" cy="2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65" y="6373276"/>
            <a:ext cx="1762636" cy="48472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1627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0188" y="6350153"/>
            <a:ext cx="9164189" cy="5078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620" y="272242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868" y="6422970"/>
            <a:ext cx="412075" cy="362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7AA6EFB-DE16-2749-9DB8-9B2BD9BF76D4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UCI14_UCPath_W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" y="6465553"/>
            <a:ext cx="2279067" cy="2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65" y="6373276"/>
            <a:ext cx="1762636" cy="484725"/>
          </a:xfrm>
          <a:prstGeom prst="rect">
            <a:avLst/>
          </a:prstGeom>
        </p:spPr>
      </p:pic>
    </p:spTree>
    <p:custDataLst>
      <p:tags r:id="rId19"/>
    </p:custDataLst>
    <p:extLst>
      <p:ext uri="{BB962C8B-B14F-4D97-AF65-F5344CB8AC3E}">
        <p14:creationId xmlns:p14="http://schemas.microsoft.com/office/powerpoint/2010/main" val="2348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ucpath.uci.edu" TargetMode="External"/><Relationship Id="rId2" Type="http://schemas.openxmlformats.org/officeDocument/2006/relationships/hyperlink" Target="mailto:ucpath@uci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oit.uci.edu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atyourserviceonline.ucop.edu/ays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oit.uci.edu/mf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UCPath Manager/Supervisor Roadshows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and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069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04672" y="950976"/>
            <a:ext cx="7095744" cy="1291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7566" y="1042044"/>
            <a:ext cx="7046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• Use each question once.  Choose 5 to answer.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• Choose questions only you know the answer.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• Answers must be a minimum of four characters.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34651" y="2619814"/>
            <a:ext cx="0" cy="3539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34652" y="6158880"/>
            <a:ext cx="5751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5857" y="2584495"/>
            <a:ext cx="809879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city would you most like to live in?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dream car?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favorite book?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favorite drink?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favorite food?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favorite hobby or pastime?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favorite movie?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name of your favorite childhood pet?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your childhood best friend?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your favorite musician?</a:t>
            </a:r>
          </a:p>
        </p:txBody>
      </p:sp>
    </p:spTree>
    <p:extLst>
      <p:ext uri="{BB962C8B-B14F-4D97-AF65-F5344CB8AC3E}">
        <p14:creationId xmlns:p14="http://schemas.microsoft.com/office/powerpoint/2010/main" val="351885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Security Question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A6EFB-DE16-2749-9DB8-9B2BD9BF76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-853" r="636" b="16267"/>
          <a:stretch/>
        </p:blipFill>
        <p:spPr>
          <a:xfrm>
            <a:off x="1291397" y="819302"/>
            <a:ext cx="6577483" cy="553029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1" t="6837" r="35715" b="4261"/>
          <a:stretch/>
        </p:blipFill>
        <p:spPr>
          <a:xfrm>
            <a:off x="1726507" y="1222540"/>
            <a:ext cx="5793519" cy="34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76759"/>
            <a:ext cx="9813192" cy="623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" y="820387"/>
            <a:ext cx="8836762" cy="5513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778" y="1332089"/>
            <a:ext cx="1343378" cy="21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4776" y="2972017"/>
            <a:ext cx="319475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questions include: </a:t>
            </a:r>
          </a:p>
          <a:p>
            <a:r>
              <a:rPr lang="en-US" dirty="0" smtClean="0"/>
              <a:t>Veteran Status</a:t>
            </a:r>
          </a:p>
          <a:p>
            <a:r>
              <a:rPr lang="en-US" dirty="0" smtClean="0"/>
              <a:t>Disability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27597" y="1274714"/>
            <a:ext cx="8705088" cy="532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UCPath Online Dashboard </a:t>
            </a:r>
          </a:p>
          <a:p>
            <a:pPr marL="0" indent="0" algn="ctr">
              <a:buNone/>
            </a:pPr>
            <a:r>
              <a:rPr lang="en-US" sz="2400" dirty="0"/>
              <a:t>View Paycheck, Vacation and Sick Leave Balances</a:t>
            </a:r>
          </a:p>
          <a:p>
            <a:pPr marL="0" indent="0" algn="ctr">
              <a:buNone/>
            </a:pPr>
            <a:r>
              <a:rPr lang="en-US" sz="2400" dirty="0"/>
              <a:t>Update personal information, such as home and mailing address, direct deposit and benefits enrollment.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8" y="102383"/>
            <a:ext cx="9007332" cy="623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 Online: Employee Self Service Portal (ESS)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D3C37-BFEB-BA4B-B781-4564C6A0B2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5783"/>
            <a:ext cx="9144000" cy="23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2" y="1777594"/>
            <a:ext cx="9026432" cy="35016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 Available in UCPath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76222" y="3444018"/>
            <a:ext cx="160187" cy="266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5666611" y="3570831"/>
            <a:ext cx="480561" cy="1868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762389" y="3477389"/>
            <a:ext cx="861004" cy="280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02" y="3296653"/>
            <a:ext cx="1403919" cy="13716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Determines who you will see in Manager Self Service </a:t>
            </a:r>
          </a:p>
          <a:p>
            <a:pPr lvl="2"/>
            <a:r>
              <a:rPr lang="en-US" dirty="0">
                <a:solidFill>
                  <a:srgbClr val="1B3D6D"/>
                </a:solidFill>
              </a:rPr>
              <a:t>View employee absence balances</a:t>
            </a:r>
          </a:p>
          <a:p>
            <a:pPr lvl="2"/>
            <a:r>
              <a:rPr lang="en-US" dirty="0">
                <a:solidFill>
                  <a:srgbClr val="1B3D6D"/>
                </a:solidFill>
              </a:rPr>
              <a:t>View Employee Information: 	</a:t>
            </a:r>
          </a:p>
          <a:p>
            <a:pPr lvl="4"/>
            <a:r>
              <a:rPr lang="en-US" i="1" dirty="0"/>
              <a:t>Email Address</a:t>
            </a:r>
          </a:p>
          <a:p>
            <a:pPr lvl="4"/>
            <a:r>
              <a:rPr lang="en-US" i="1" dirty="0"/>
              <a:t>Emergency Contacts</a:t>
            </a:r>
          </a:p>
          <a:p>
            <a:pPr lvl="4"/>
            <a:r>
              <a:rPr lang="en-US" i="1" dirty="0"/>
              <a:t>Home and mailing addresses, Phone #’s</a:t>
            </a:r>
          </a:p>
          <a:p>
            <a:pPr lvl="2"/>
            <a:r>
              <a:rPr lang="en-US" dirty="0">
                <a:solidFill>
                  <a:srgbClr val="1B3D6D"/>
                </a:solidFill>
              </a:rPr>
              <a:t>View Current Team Profile:</a:t>
            </a:r>
          </a:p>
          <a:p>
            <a:pPr lvl="4"/>
            <a:r>
              <a:rPr lang="en-US" i="1" dirty="0"/>
              <a:t>Education</a:t>
            </a:r>
          </a:p>
          <a:p>
            <a:pPr lvl="4"/>
            <a:r>
              <a:rPr lang="en-US" i="1" dirty="0"/>
              <a:t>Honors and Awards</a:t>
            </a:r>
          </a:p>
          <a:p>
            <a:pPr lvl="4"/>
            <a:r>
              <a:rPr lang="en-US" i="1" dirty="0"/>
              <a:t>Licenses and certifications </a:t>
            </a:r>
          </a:p>
          <a:p>
            <a:pPr lvl="2"/>
            <a:r>
              <a:rPr lang="en-US" dirty="0">
                <a:solidFill>
                  <a:srgbClr val="1B3D6D"/>
                </a:solidFill>
              </a:rPr>
              <a:t>View Compensation </a:t>
            </a:r>
            <a:r>
              <a:rPr lang="en-US" dirty="0" smtClean="0">
                <a:solidFill>
                  <a:srgbClr val="1B3D6D"/>
                </a:solidFill>
              </a:rPr>
              <a:t>History</a:t>
            </a:r>
            <a:endParaRPr lang="en-US" dirty="0">
              <a:solidFill>
                <a:srgbClr val="1B3D6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0" y="76767"/>
            <a:ext cx="9007330" cy="623163"/>
          </a:xfrm>
        </p:spPr>
        <p:txBody>
          <a:bodyPr>
            <a:normAutofit/>
          </a:bodyPr>
          <a:lstStyle/>
          <a:p>
            <a:r>
              <a:rPr lang="en-US" sz="3200" dirty="0"/>
              <a:t>What is the Role of “Reports To” in UCPath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6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Information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-853" r="636" b="26709"/>
          <a:stretch/>
        </p:blipFill>
        <p:spPr>
          <a:xfrm>
            <a:off x="755717" y="812889"/>
            <a:ext cx="7529051" cy="55488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9253" y="1095584"/>
            <a:ext cx="6677526" cy="41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-853" r="636" b="26709"/>
          <a:stretch/>
        </p:blipFill>
        <p:spPr>
          <a:xfrm>
            <a:off x="755717" y="812889"/>
            <a:ext cx="7529051" cy="554887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608" y="1147079"/>
            <a:ext cx="4122449" cy="40746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 To Additional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2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4" y="784194"/>
            <a:ext cx="7529213" cy="55539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169" y="1107574"/>
            <a:ext cx="6580176" cy="40660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 Employee Absence Balances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A6EFB-DE16-2749-9DB8-9B2BD9BF76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85979" y="3404937"/>
            <a:ext cx="1174313" cy="52068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961"/>
          <a:stretch/>
        </p:blipFill>
        <p:spPr>
          <a:xfrm>
            <a:off x="2649786" y="5318933"/>
            <a:ext cx="3660707" cy="10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1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4" y="784194"/>
            <a:ext cx="7529213" cy="55539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125" y="2153653"/>
            <a:ext cx="6655193" cy="18279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Compensation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8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0574" y="850531"/>
            <a:ext cx="7309222" cy="5353566"/>
            <a:chOff x="894282" y="1115691"/>
            <a:chExt cx="7309222" cy="4813424"/>
          </a:xfrm>
        </p:grpSpPr>
        <p:sp>
          <p:nvSpPr>
            <p:cNvPr id="7" name="Freeform 6"/>
            <p:cNvSpPr/>
            <p:nvPr/>
          </p:nvSpPr>
          <p:spPr>
            <a:xfrm>
              <a:off x="1009976" y="1115691"/>
              <a:ext cx="7000645" cy="462134"/>
            </a:xfrm>
            <a:custGeom>
              <a:avLst/>
              <a:gdLst>
                <a:gd name="connsiteX0" fmla="*/ 0 w 8697772"/>
                <a:gd name="connsiteY0" fmla="*/ 95337 h 572009"/>
                <a:gd name="connsiteX1" fmla="*/ 95337 w 8697772"/>
                <a:gd name="connsiteY1" fmla="*/ 0 h 572009"/>
                <a:gd name="connsiteX2" fmla="*/ 8602435 w 8697772"/>
                <a:gd name="connsiteY2" fmla="*/ 0 h 572009"/>
                <a:gd name="connsiteX3" fmla="*/ 8697772 w 8697772"/>
                <a:gd name="connsiteY3" fmla="*/ 95337 h 572009"/>
                <a:gd name="connsiteX4" fmla="*/ 8697772 w 8697772"/>
                <a:gd name="connsiteY4" fmla="*/ 476672 h 572009"/>
                <a:gd name="connsiteX5" fmla="*/ 8602435 w 8697772"/>
                <a:gd name="connsiteY5" fmla="*/ 572009 h 572009"/>
                <a:gd name="connsiteX6" fmla="*/ 95337 w 8697772"/>
                <a:gd name="connsiteY6" fmla="*/ 572009 h 572009"/>
                <a:gd name="connsiteX7" fmla="*/ 0 w 8697772"/>
                <a:gd name="connsiteY7" fmla="*/ 476672 h 572009"/>
                <a:gd name="connsiteX8" fmla="*/ 0 w 8697772"/>
                <a:gd name="connsiteY8" fmla="*/ 95337 h 57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572009">
                  <a:moveTo>
                    <a:pt x="0" y="95337"/>
                  </a:moveTo>
                  <a:cubicBezTo>
                    <a:pt x="0" y="42684"/>
                    <a:pt x="42684" y="0"/>
                    <a:pt x="95337" y="0"/>
                  </a:cubicBezTo>
                  <a:lnTo>
                    <a:pt x="8602435" y="0"/>
                  </a:lnTo>
                  <a:cubicBezTo>
                    <a:pt x="8655088" y="0"/>
                    <a:pt x="8697772" y="42684"/>
                    <a:pt x="8697772" y="95337"/>
                  </a:cubicBezTo>
                  <a:lnTo>
                    <a:pt x="8697772" y="476672"/>
                  </a:lnTo>
                  <a:cubicBezTo>
                    <a:pt x="8697772" y="529325"/>
                    <a:pt x="8655088" y="572009"/>
                    <a:pt x="8602435" y="572009"/>
                  </a:cubicBezTo>
                  <a:lnTo>
                    <a:pt x="95337" y="572009"/>
                  </a:lnTo>
                  <a:cubicBezTo>
                    <a:pt x="42684" y="572009"/>
                    <a:pt x="0" y="529325"/>
                    <a:pt x="0" y="476672"/>
                  </a:cubicBezTo>
                  <a:lnTo>
                    <a:pt x="0" y="953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9363" tIns="119363" rIns="119363" bIns="119363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is UCPath and how does it impact employees?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95327" y="1647783"/>
              <a:ext cx="4389119" cy="415835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80236"/>
                <a:satOff val="1694"/>
                <a:lumOff val="4514"/>
                <a:alphaOff val="0"/>
              </a:schemeClr>
            </a:fillRef>
            <a:effectRef idx="1">
              <a:schemeClr val="accent2">
                <a:shade val="80000"/>
                <a:hueOff val="-80236"/>
                <a:satOff val="1694"/>
                <a:lumOff val="45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do I need to do to prepare?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628169" y="2209277"/>
              <a:ext cx="3723436" cy="467330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160472"/>
                <a:satOff val="3389"/>
                <a:lumOff val="9027"/>
                <a:alphaOff val="0"/>
              </a:schemeClr>
            </a:fillRef>
            <a:effectRef idx="1">
              <a:schemeClr val="accent2">
                <a:shade val="80000"/>
                <a:hueOff val="-160472"/>
                <a:satOff val="3389"/>
                <a:lumOff val="902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will I do differently?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04690" y="2848342"/>
              <a:ext cx="3811218" cy="457088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do I do on January 2?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98849" y="4028602"/>
              <a:ext cx="5910681" cy="387191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320943"/>
                <a:satOff val="6777"/>
                <a:lumOff val="18054"/>
                <a:alphaOff val="0"/>
              </a:schemeClr>
            </a:fillRef>
            <a:effectRef idx="1">
              <a:schemeClr val="accent2">
                <a:shade val="80000"/>
                <a:hueOff val="-320943"/>
                <a:satOff val="6777"/>
                <a:lumOff val="1805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should I look for in my first paycheck?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94282" y="4592580"/>
              <a:ext cx="7304226" cy="441283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401179"/>
                <a:satOff val="8472"/>
                <a:lumOff val="22568"/>
                <a:alphaOff val="0"/>
              </a:schemeClr>
            </a:fillRef>
            <a:effectRef idx="1">
              <a:schemeClr val="accent2">
                <a:shade val="80000"/>
                <a:hueOff val="-401179"/>
                <a:satOff val="8472"/>
                <a:lumOff val="2256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What do I do if my paycheck doesn’t look right?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04873" y="5229041"/>
              <a:ext cx="7298631" cy="700074"/>
            </a:xfrm>
            <a:custGeom>
              <a:avLst/>
              <a:gdLst>
                <a:gd name="connsiteX0" fmla="*/ 0 w 8697772"/>
                <a:gd name="connsiteY0" fmla="*/ 116681 h 700074"/>
                <a:gd name="connsiteX1" fmla="*/ 116681 w 8697772"/>
                <a:gd name="connsiteY1" fmla="*/ 0 h 700074"/>
                <a:gd name="connsiteX2" fmla="*/ 8581091 w 8697772"/>
                <a:gd name="connsiteY2" fmla="*/ 0 h 700074"/>
                <a:gd name="connsiteX3" fmla="*/ 8697772 w 8697772"/>
                <a:gd name="connsiteY3" fmla="*/ 116681 h 700074"/>
                <a:gd name="connsiteX4" fmla="*/ 8697772 w 8697772"/>
                <a:gd name="connsiteY4" fmla="*/ 583393 h 700074"/>
                <a:gd name="connsiteX5" fmla="*/ 8581091 w 8697772"/>
                <a:gd name="connsiteY5" fmla="*/ 700074 h 700074"/>
                <a:gd name="connsiteX6" fmla="*/ 116681 w 8697772"/>
                <a:gd name="connsiteY6" fmla="*/ 700074 h 700074"/>
                <a:gd name="connsiteX7" fmla="*/ 0 w 8697772"/>
                <a:gd name="connsiteY7" fmla="*/ 583393 h 700074"/>
                <a:gd name="connsiteX8" fmla="*/ 0 w 8697772"/>
                <a:gd name="connsiteY8" fmla="*/ 116681 h 70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7772" h="700074">
                  <a:moveTo>
                    <a:pt x="0" y="116681"/>
                  </a:moveTo>
                  <a:cubicBezTo>
                    <a:pt x="0" y="52240"/>
                    <a:pt x="52240" y="0"/>
                    <a:pt x="116681" y="0"/>
                  </a:cubicBezTo>
                  <a:lnTo>
                    <a:pt x="8581091" y="0"/>
                  </a:lnTo>
                  <a:cubicBezTo>
                    <a:pt x="8645532" y="0"/>
                    <a:pt x="8697772" y="52240"/>
                    <a:pt x="8697772" y="116681"/>
                  </a:cubicBezTo>
                  <a:lnTo>
                    <a:pt x="8697772" y="583393"/>
                  </a:lnTo>
                  <a:cubicBezTo>
                    <a:pt x="8697772" y="647834"/>
                    <a:pt x="8645532" y="700074"/>
                    <a:pt x="8581091" y="700074"/>
                  </a:cubicBezTo>
                  <a:lnTo>
                    <a:pt x="116681" y="700074"/>
                  </a:lnTo>
                  <a:cubicBezTo>
                    <a:pt x="52240" y="700074"/>
                    <a:pt x="0" y="647834"/>
                    <a:pt x="0" y="583393"/>
                  </a:cubicBezTo>
                  <a:lnTo>
                    <a:pt x="0" y="11668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5615" tIns="125615" rIns="125615" bIns="125615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Where do I go if I have questions about pay, benefits or how to use the system?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926937" y="3436603"/>
            <a:ext cx="5518484" cy="457088"/>
          </a:xfrm>
          <a:custGeom>
            <a:avLst/>
            <a:gdLst>
              <a:gd name="connsiteX0" fmla="*/ 0 w 8697772"/>
              <a:gd name="connsiteY0" fmla="*/ 116681 h 700074"/>
              <a:gd name="connsiteX1" fmla="*/ 116681 w 8697772"/>
              <a:gd name="connsiteY1" fmla="*/ 0 h 700074"/>
              <a:gd name="connsiteX2" fmla="*/ 8581091 w 8697772"/>
              <a:gd name="connsiteY2" fmla="*/ 0 h 700074"/>
              <a:gd name="connsiteX3" fmla="*/ 8697772 w 8697772"/>
              <a:gd name="connsiteY3" fmla="*/ 116681 h 700074"/>
              <a:gd name="connsiteX4" fmla="*/ 8697772 w 8697772"/>
              <a:gd name="connsiteY4" fmla="*/ 583393 h 700074"/>
              <a:gd name="connsiteX5" fmla="*/ 8581091 w 8697772"/>
              <a:gd name="connsiteY5" fmla="*/ 700074 h 700074"/>
              <a:gd name="connsiteX6" fmla="*/ 116681 w 8697772"/>
              <a:gd name="connsiteY6" fmla="*/ 700074 h 700074"/>
              <a:gd name="connsiteX7" fmla="*/ 0 w 8697772"/>
              <a:gd name="connsiteY7" fmla="*/ 583393 h 700074"/>
              <a:gd name="connsiteX8" fmla="*/ 0 w 8697772"/>
              <a:gd name="connsiteY8" fmla="*/ 116681 h 7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7772" h="700074">
                <a:moveTo>
                  <a:pt x="0" y="116681"/>
                </a:moveTo>
                <a:cubicBezTo>
                  <a:pt x="0" y="52240"/>
                  <a:pt x="52240" y="0"/>
                  <a:pt x="116681" y="0"/>
                </a:cubicBezTo>
                <a:lnTo>
                  <a:pt x="8581091" y="0"/>
                </a:lnTo>
                <a:cubicBezTo>
                  <a:pt x="8645532" y="0"/>
                  <a:pt x="8697772" y="52240"/>
                  <a:pt x="8697772" y="116681"/>
                </a:cubicBezTo>
                <a:lnTo>
                  <a:pt x="8697772" y="583393"/>
                </a:lnTo>
                <a:cubicBezTo>
                  <a:pt x="8697772" y="647834"/>
                  <a:pt x="8645532" y="700074"/>
                  <a:pt x="8581091" y="700074"/>
                </a:cubicBezTo>
                <a:lnTo>
                  <a:pt x="116681" y="700074"/>
                </a:lnTo>
                <a:cubicBezTo>
                  <a:pt x="52240" y="700074"/>
                  <a:pt x="0" y="647834"/>
                  <a:pt x="0" y="583393"/>
                </a:cubicBezTo>
                <a:lnTo>
                  <a:pt x="0" y="11668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-240708"/>
              <a:satOff val="5083"/>
              <a:lumOff val="13541"/>
              <a:alphaOff val="0"/>
            </a:schemeClr>
          </a:fillRef>
          <a:effectRef idx="1">
            <a:schemeClr val="accent2">
              <a:shade val="80000"/>
              <a:hueOff val="-240708"/>
              <a:satOff val="5083"/>
              <a:lumOff val="1354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615" tIns="125615" rIns="125615" bIns="12561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What do I have access to as a Supervisor?</a:t>
            </a:r>
          </a:p>
        </p:txBody>
      </p:sp>
    </p:spTree>
    <p:extLst>
      <p:ext uri="{BB962C8B-B14F-4D97-AF65-F5344CB8AC3E}">
        <p14:creationId xmlns:p14="http://schemas.microsoft.com/office/powerpoint/2010/main" val="33197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1715" y="1111048"/>
            <a:ext cx="8696851" cy="4779377"/>
            <a:chOff x="131715" y="1111048"/>
            <a:chExt cx="8696851" cy="4779377"/>
          </a:xfrm>
        </p:grpSpPr>
        <p:sp>
          <p:nvSpPr>
            <p:cNvPr id="25" name="Freeform 24"/>
            <p:cNvSpPr/>
            <p:nvPr/>
          </p:nvSpPr>
          <p:spPr>
            <a:xfrm>
              <a:off x="5486924" y="3715314"/>
              <a:ext cx="2671537" cy="537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584"/>
                  </a:lnTo>
                  <a:lnTo>
                    <a:pt x="2671537" y="366584"/>
                  </a:lnTo>
                  <a:lnTo>
                    <a:pt x="2671537" y="537930"/>
                  </a:lnTo>
                </a:path>
              </a:pathLst>
            </a:custGeom>
            <a:noFill/>
            <a:ln w="47625">
              <a:solidFill>
                <a:srgbClr val="0563C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4643549" y="3715314"/>
              <a:ext cx="182076" cy="537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076" y="0"/>
                  </a:moveTo>
                  <a:lnTo>
                    <a:pt x="182076" y="366584"/>
                  </a:lnTo>
                  <a:lnTo>
                    <a:pt x="0" y="366584"/>
                  </a:lnTo>
                  <a:lnTo>
                    <a:pt x="0" y="537930"/>
                  </a:lnTo>
                </a:path>
              </a:pathLst>
            </a:custGeom>
            <a:noFill/>
            <a:ln w="47625">
              <a:solidFill>
                <a:srgbClr val="0563C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963842" y="3715314"/>
              <a:ext cx="2853614" cy="537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53614" y="0"/>
                  </a:moveTo>
                  <a:lnTo>
                    <a:pt x="2853614" y="366584"/>
                  </a:lnTo>
                  <a:lnTo>
                    <a:pt x="0" y="366584"/>
                  </a:lnTo>
                  <a:lnTo>
                    <a:pt x="0" y="537930"/>
                  </a:lnTo>
                </a:path>
              </a:pathLst>
            </a:custGeom>
            <a:noFill/>
            <a:ln w="47625">
              <a:solidFill>
                <a:srgbClr val="0563C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054566" y="2002875"/>
              <a:ext cx="1379170" cy="537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584"/>
                  </a:lnTo>
                  <a:lnTo>
                    <a:pt x="1379170" y="366584"/>
                  </a:lnTo>
                  <a:lnTo>
                    <a:pt x="1379170" y="537930"/>
                  </a:lnTo>
                </a:path>
              </a:pathLst>
            </a:custGeom>
            <a:noFill/>
            <a:ln w="47625">
              <a:solidFill>
                <a:srgbClr val="0563C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1545386" y="2002875"/>
              <a:ext cx="1509179" cy="5379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09179" y="0"/>
                  </a:moveTo>
                  <a:lnTo>
                    <a:pt x="1509179" y="366584"/>
                  </a:lnTo>
                  <a:lnTo>
                    <a:pt x="0" y="366584"/>
                  </a:lnTo>
                  <a:lnTo>
                    <a:pt x="0" y="537930"/>
                  </a:lnTo>
                </a:path>
              </a:pathLst>
            </a:custGeom>
            <a:noFill/>
            <a:ln w="47625">
              <a:solidFill>
                <a:srgbClr val="0563C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29"/>
            <p:cNvSpPr/>
            <p:nvPr/>
          </p:nvSpPr>
          <p:spPr>
            <a:xfrm>
              <a:off x="131715" y="1111048"/>
              <a:ext cx="5845701" cy="8918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337228" y="1306285"/>
              <a:ext cx="5845701" cy="891827"/>
            </a:xfrm>
            <a:custGeom>
              <a:avLst/>
              <a:gdLst>
                <a:gd name="connsiteX0" fmla="*/ 0 w 5845701"/>
                <a:gd name="connsiteY0" fmla="*/ 89183 h 891827"/>
                <a:gd name="connsiteX1" fmla="*/ 89183 w 5845701"/>
                <a:gd name="connsiteY1" fmla="*/ 0 h 891827"/>
                <a:gd name="connsiteX2" fmla="*/ 5756518 w 5845701"/>
                <a:gd name="connsiteY2" fmla="*/ 0 h 891827"/>
                <a:gd name="connsiteX3" fmla="*/ 5845701 w 5845701"/>
                <a:gd name="connsiteY3" fmla="*/ 89183 h 891827"/>
                <a:gd name="connsiteX4" fmla="*/ 5845701 w 5845701"/>
                <a:gd name="connsiteY4" fmla="*/ 802644 h 891827"/>
                <a:gd name="connsiteX5" fmla="*/ 5756518 w 5845701"/>
                <a:gd name="connsiteY5" fmla="*/ 891827 h 891827"/>
                <a:gd name="connsiteX6" fmla="*/ 89183 w 5845701"/>
                <a:gd name="connsiteY6" fmla="*/ 891827 h 891827"/>
                <a:gd name="connsiteX7" fmla="*/ 0 w 5845701"/>
                <a:gd name="connsiteY7" fmla="*/ 802644 h 891827"/>
                <a:gd name="connsiteX8" fmla="*/ 0 w 5845701"/>
                <a:gd name="connsiteY8" fmla="*/ 89183 h 89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5701" h="891827">
                  <a:moveTo>
                    <a:pt x="0" y="89183"/>
                  </a:moveTo>
                  <a:cubicBezTo>
                    <a:pt x="0" y="39929"/>
                    <a:pt x="39929" y="0"/>
                    <a:pt x="89183" y="0"/>
                  </a:cubicBezTo>
                  <a:lnTo>
                    <a:pt x="5756518" y="0"/>
                  </a:lnTo>
                  <a:cubicBezTo>
                    <a:pt x="5805772" y="0"/>
                    <a:pt x="5845701" y="39929"/>
                    <a:pt x="5845701" y="89183"/>
                  </a:cubicBezTo>
                  <a:lnTo>
                    <a:pt x="5845701" y="802644"/>
                  </a:lnTo>
                  <a:cubicBezTo>
                    <a:pt x="5845701" y="851898"/>
                    <a:pt x="5805772" y="891827"/>
                    <a:pt x="5756518" y="891827"/>
                  </a:cubicBezTo>
                  <a:lnTo>
                    <a:pt x="89183" y="891827"/>
                  </a:lnTo>
                  <a:cubicBezTo>
                    <a:pt x="39929" y="891827"/>
                    <a:pt x="0" y="851898"/>
                    <a:pt x="0" y="802644"/>
                  </a:cubicBezTo>
                  <a:lnTo>
                    <a:pt x="0" y="8918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61" tIns="117561" rIns="117561" bIns="11756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Compare your UCPath January paycheck with previous paychecks 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06569" y="2540806"/>
              <a:ext cx="2347314" cy="11745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1712082" y="2736043"/>
              <a:ext cx="2347314" cy="1174507"/>
            </a:xfrm>
            <a:custGeom>
              <a:avLst/>
              <a:gdLst>
                <a:gd name="connsiteX0" fmla="*/ 0 w 2347314"/>
                <a:gd name="connsiteY0" fmla="*/ 117451 h 1174507"/>
                <a:gd name="connsiteX1" fmla="*/ 117451 w 2347314"/>
                <a:gd name="connsiteY1" fmla="*/ 0 h 1174507"/>
                <a:gd name="connsiteX2" fmla="*/ 2229863 w 2347314"/>
                <a:gd name="connsiteY2" fmla="*/ 0 h 1174507"/>
                <a:gd name="connsiteX3" fmla="*/ 2347314 w 2347314"/>
                <a:gd name="connsiteY3" fmla="*/ 117451 h 1174507"/>
                <a:gd name="connsiteX4" fmla="*/ 2347314 w 2347314"/>
                <a:gd name="connsiteY4" fmla="*/ 1057056 h 1174507"/>
                <a:gd name="connsiteX5" fmla="*/ 2229863 w 2347314"/>
                <a:gd name="connsiteY5" fmla="*/ 1174507 h 1174507"/>
                <a:gd name="connsiteX6" fmla="*/ 117451 w 2347314"/>
                <a:gd name="connsiteY6" fmla="*/ 1174507 h 1174507"/>
                <a:gd name="connsiteX7" fmla="*/ 0 w 2347314"/>
                <a:gd name="connsiteY7" fmla="*/ 1057056 h 1174507"/>
                <a:gd name="connsiteX8" fmla="*/ 0 w 2347314"/>
                <a:gd name="connsiteY8" fmla="*/ 117451 h 11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314" h="1174507">
                  <a:moveTo>
                    <a:pt x="0" y="117451"/>
                  </a:moveTo>
                  <a:cubicBezTo>
                    <a:pt x="0" y="52585"/>
                    <a:pt x="52585" y="0"/>
                    <a:pt x="117451" y="0"/>
                  </a:cubicBezTo>
                  <a:lnTo>
                    <a:pt x="2229863" y="0"/>
                  </a:lnTo>
                  <a:cubicBezTo>
                    <a:pt x="2294729" y="0"/>
                    <a:pt x="2347314" y="52585"/>
                    <a:pt x="2347314" y="117451"/>
                  </a:cubicBezTo>
                  <a:lnTo>
                    <a:pt x="2347314" y="1057056"/>
                  </a:lnTo>
                  <a:cubicBezTo>
                    <a:pt x="2347314" y="1121922"/>
                    <a:pt x="2294729" y="1174507"/>
                    <a:pt x="2229863" y="1174507"/>
                  </a:cubicBezTo>
                  <a:lnTo>
                    <a:pt x="117451" y="1174507"/>
                  </a:lnTo>
                  <a:cubicBezTo>
                    <a:pt x="52585" y="1174507"/>
                    <a:pt x="0" y="1121922"/>
                    <a:pt x="0" y="1057056"/>
                  </a:cubicBezTo>
                  <a:lnTo>
                    <a:pt x="0" y="11745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600" tIns="110600" rIns="110600" bIns="1106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Compare gross pay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 it as expected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264909" y="2540806"/>
              <a:ext cx="2607333" cy="11745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4457173" y="2736042"/>
              <a:ext cx="2486332" cy="1174507"/>
            </a:xfrm>
            <a:custGeom>
              <a:avLst/>
              <a:gdLst>
                <a:gd name="connsiteX0" fmla="*/ 0 w 2607333"/>
                <a:gd name="connsiteY0" fmla="*/ 117451 h 1174507"/>
                <a:gd name="connsiteX1" fmla="*/ 117451 w 2607333"/>
                <a:gd name="connsiteY1" fmla="*/ 0 h 1174507"/>
                <a:gd name="connsiteX2" fmla="*/ 2489882 w 2607333"/>
                <a:gd name="connsiteY2" fmla="*/ 0 h 1174507"/>
                <a:gd name="connsiteX3" fmla="*/ 2607333 w 2607333"/>
                <a:gd name="connsiteY3" fmla="*/ 117451 h 1174507"/>
                <a:gd name="connsiteX4" fmla="*/ 2607333 w 2607333"/>
                <a:gd name="connsiteY4" fmla="*/ 1057056 h 1174507"/>
                <a:gd name="connsiteX5" fmla="*/ 2489882 w 2607333"/>
                <a:gd name="connsiteY5" fmla="*/ 1174507 h 1174507"/>
                <a:gd name="connsiteX6" fmla="*/ 117451 w 2607333"/>
                <a:gd name="connsiteY6" fmla="*/ 1174507 h 1174507"/>
                <a:gd name="connsiteX7" fmla="*/ 0 w 2607333"/>
                <a:gd name="connsiteY7" fmla="*/ 1057056 h 1174507"/>
                <a:gd name="connsiteX8" fmla="*/ 0 w 2607333"/>
                <a:gd name="connsiteY8" fmla="*/ 117451 h 11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333" h="1174507">
                  <a:moveTo>
                    <a:pt x="0" y="117451"/>
                  </a:moveTo>
                  <a:cubicBezTo>
                    <a:pt x="0" y="52585"/>
                    <a:pt x="52585" y="0"/>
                    <a:pt x="117451" y="0"/>
                  </a:cubicBezTo>
                  <a:lnTo>
                    <a:pt x="2489882" y="0"/>
                  </a:lnTo>
                  <a:cubicBezTo>
                    <a:pt x="2554748" y="0"/>
                    <a:pt x="2607333" y="52585"/>
                    <a:pt x="2607333" y="117451"/>
                  </a:cubicBezTo>
                  <a:lnTo>
                    <a:pt x="2607333" y="1057056"/>
                  </a:lnTo>
                  <a:cubicBezTo>
                    <a:pt x="2607333" y="1121922"/>
                    <a:pt x="2554748" y="1174507"/>
                    <a:pt x="2489882" y="1174507"/>
                  </a:cubicBezTo>
                  <a:lnTo>
                    <a:pt x="117451" y="1174507"/>
                  </a:lnTo>
                  <a:cubicBezTo>
                    <a:pt x="52585" y="1174507"/>
                    <a:pt x="0" y="1121922"/>
                    <a:pt x="0" y="1057056"/>
                  </a:cubicBezTo>
                  <a:lnTo>
                    <a:pt x="0" y="11745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600" tIns="110600" rIns="110600" bIns="1106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 deductions for unexpected differences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4420" y="4253244"/>
              <a:ext cx="2671404" cy="14419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49933" y="4448482"/>
              <a:ext cx="2671404" cy="1441943"/>
            </a:xfrm>
            <a:custGeom>
              <a:avLst/>
              <a:gdLst>
                <a:gd name="connsiteX0" fmla="*/ 0 w 2671404"/>
                <a:gd name="connsiteY0" fmla="*/ 144194 h 1441943"/>
                <a:gd name="connsiteX1" fmla="*/ 144194 w 2671404"/>
                <a:gd name="connsiteY1" fmla="*/ 0 h 1441943"/>
                <a:gd name="connsiteX2" fmla="*/ 2527210 w 2671404"/>
                <a:gd name="connsiteY2" fmla="*/ 0 h 1441943"/>
                <a:gd name="connsiteX3" fmla="*/ 2671404 w 2671404"/>
                <a:gd name="connsiteY3" fmla="*/ 144194 h 1441943"/>
                <a:gd name="connsiteX4" fmla="*/ 2671404 w 2671404"/>
                <a:gd name="connsiteY4" fmla="*/ 1297749 h 1441943"/>
                <a:gd name="connsiteX5" fmla="*/ 2527210 w 2671404"/>
                <a:gd name="connsiteY5" fmla="*/ 1441943 h 1441943"/>
                <a:gd name="connsiteX6" fmla="*/ 144194 w 2671404"/>
                <a:gd name="connsiteY6" fmla="*/ 1441943 h 1441943"/>
                <a:gd name="connsiteX7" fmla="*/ 0 w 2671404"/>
                <a:gd name="connsiteY7" fmla="*/ 1297749 h 1441943"/>
                <a:gd name="connsiteX8" fmla="*/ 0 w 2671404"/>
                <a:gd name="connsiteY8" fmla="*/ 144194 h 144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1404" h="1441943">
                  <a:moveTo>
                    <a:pt x="0" y="144194"/>
                  </a:moveTo>
                  <a:cubicBezTo>
                    <a:pt x="0" y="64558"/>
                    <a:pt x="64558" y="0"/>
                    <a:pt x="144194" y="0"/>
                  </a:cubicBezTo>
                  <a:lnTo>
                    <a:pt x="2527210" y="0"/>
                  </a:lnTo>
                  <a:cubicBezTo>
                    <a:pt x="2606846" y="0"/>
                    <a:pt x="2671404" y="64558"/>
                    <a:pt x="2671404" y="144194"/>
                  </a:cubicBezTo>
                  <a:lnTo>
                    <a:pt x="2671404" y="1297749"/>
                  </a:lnTo>
                  <a:cubicBezTo>
                    <a:pt x="2671404" y="1377385"/>
                    <a:pt x="2606846" y="1441943"/>
                    <a:pt x="2527210" y="1441943"/>
                  </a:cubicBezTo>
                  <a:lnTo>
                    <a:pt x="144194" y="1441943"/>
                  </a:lnTo>
                  <a:cubicBezTo>
                    <a:pt x="64558" y="1441943"/>
                    <a:pt x="0" y="1377385"/>
                    <a:pt x="0" y="1297749"/>
                  </a:cubicBezTo>
                  <a:lnTo>
                    <a:pt x="0" y="1441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813" tIns="110813" rIns="110813" bIns="11081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Benefit deductions change in January due to open enrollment changes and new deduction amounts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26850" y="4253244"/>
              <a:ext cx="1849618" cy="13636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3532364" y="4448482"/>
              <a:ext cx="1849618" cy="1363685"/>
            </a:xfrm>
            <a:custGeom>
              <a:avLst/>
              <a:gdLst>
                <a:gd name="connsiteX0" fmla="*/ 0 w 1849618"/>
                <a:gd name="connsiteY0" fmla="*/ 136369 h 1363685"/>
                <a:gd name="connsiteX1" fmla="*/ 136369 w 1849618"/>
                <a:gd name="connsiteY1" fmla="*/ 0 h 1363685"/>
                <a:gd name="connsiteX2" fmla="*/ 1713250 w 1849618"/>
                <a:gd name="connsiteY2" fmla="*/ 0 h 1363685"/>
                <a:gd name="connsiteX3" fmla="*/ 1849619 w 1849618"/>
                <a:gd name="connsiteY3" fmla="*/ 136369 h 1363685"/>
                <a:gd name="connsiteX4" fmla="*/ 1849618 w 1849618"/>
                <a:gd name="connsiteY4" fmla="*/ 1227317 h 1363685"/>
                <a:gd name="connsiteX5" fmla="*/ 1713249 w 1849618"/>
                <a:gd name="connsiteY5" fmla="*/ 1363686 h 1363685"/>
                <a:gd name="connsiteX6" fmla="*/ 136369 w 1849618"/>
                <a:gd name="connsiteY6" fmla="*/ 1363685 h 1363685"/>
                <a:gd name="connsiteX7" fmla="*/ 0 w 1849618"/>
                <a:gd name="connsiteY7" fmla="*/ 1227316 h 1363685"/>
                <a:gd name="connsiteX8" fmla="*/ 0 w 1849618"/>
                <a:gd name="connsiteY8" fmla="*/ 136369 h 136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618" h="1363685">
                  <a:moveTo>
                    <a:pt x="0" y="136369"/>
                  </a:moveTo>
                  <a:cubicBezTo>
                    <a:pt x="0" y="61054"/>
                    <a:pt x="61054" y="0"/>
                    <a:pt x="136369" y="0"/>
                  </a:cubicBezTo>
                  <a:lnTo>
                    <a:pt x="1713250" y="0"/>
                  </a:lnTo>
                  <a:cubicBezTo>
                    <a:pt x="1788565" y="0"/>
                    <a:pt x="1849619" y="61054"/>
                    <a:pt x="1849619" y="136369"/>
                  </a:cubicBezTo>
                  <a:cubicBezTo>
                    <a:pt x="1849619" y="500018"/>
                    <a:pt x="1849618" y="863668"/>
                    <a:pt x="1849618" y="1227317"/>
                  </a:cubicBezTo>
                  <a:cubicBezTo>
                    <a:pt x="1849618" y="1302632"/>
                    <a:pt x="1788564" y="1363686"/>
                    <a:pt x="1713249" y="1363686"/>
                  </a:cubicBezTo>
                  <a:lnTo>
                    <a:pt x="136369" y="1363685"/>
                  </a:lnTo>
                  <a:cubicBezTo>
                    <a:pt x="61054" y="1363685"/>
                    <a:pt x="0" y="1302631"/>
                    <a:pt x="0" y="1227316"/>
                  </a:cubicBezTo>
                  <a:lnTo>
                    <a:pt x="0" y="13636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521" tIns="108521" rIns="108521" bIns="108521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 rates often change each year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87495" y="4253244"/>
              <a:ext cx="3035557" cy="13507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5793009" y="4448482"/>
              <a:ext cx="3035557" cy="1350742"/>
            </a:xfrm>
            <a:custGeom>
              <a:avLst/>
              <a:gdLst>
                <a:gd name="connsiteX0" fmla="*/ 0 w 3035557"/>
                <a:gd name="connsiteY0" fmla="*/ 135074 h 1350742"/>
                <a:gd name="connsiteX1" fmla="*/ 135074 w 3035557"/>
                <a:gd name="connsiteY1" fmla="*/ 0 h 1350742"/>
                <a:gd name="connsiteX2" fmla="*/ 2900483 w 3035557"/>
                <a:gd name="connsiteY2" fmla="*/ 0 h 1350742"/>
                <a:gd name="connsiteX3" fmla="*/ 3035557 w 3035557"/>
                <a:gd name="connsiteY3" fmla="*/ 135074 h 1350742"/>
                <a:gd name="connsiteX4" fmla="*/ 3035557 w 3035557"/>
                <a:gd name="connsiteY4" fmla="*/ 1215668 h 1350742"/>
                <a:gd name="connsiteX5" fmla="*/ 2900483 w 3035557"/>
                <a:gd name="connsiteY5" fmla="*/ 1350742 h 1350742"/>
                <a:gd name="connsiteX6" fmla="*/ 135074 w 3035557"/>
                <a:gd name="connsiteY6" fmla="*/ 1350742 h 1350742"/>
                <a:gd name="connsiteX7" fmla="*/ 0 w 3035557"/>
                <a:gd name="connsiteY7" fmla="*/ 1215668 h 1350742"/>
                <a:gd name="connsiteX8" fmla="*/ 0 w 3035557"/>
                <a:gd name="connsiteY8" fmla="*/ 135074 h 135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5557" h="1350742">
                  <a:moveTo>
                    <a:pt x="0" y="135074"/>
                  </a:moveTo>
                  <a:cubicBezTo>
                    <a:pt x="0" y="60475"/>
                    <a:pt x="60475" y="0"/>
                    <a:pt x="135074" y="0"/>
                  </a:cubicBezTo>
                  <a:lnTo>
                    <a:pt x="2900483" y="0"/>
                  </a:lnTo>
                  <a:cubicBezTo>
                    <a:pt x="2975082" y="0"/>
                    <a:pt x="3035557" y="60475"/>
                    <a:pt x="3035557" y="135074"/>
                  </a:cubicBezTo>
                  <a:lnTo>
                    <a:pt x="3035557" y="1215668"/>
                  </a:lnTo>
                  <a:cubicBezTo>
                    <a:pt x="3035557" y="1290267"/>
                    <a:pt x="2975082" y="1350742"/>
                    <a:pt x="2900483" y="1350742"/>
                  </a:cubicBezTo>
                  <a:lnTo>
                    <a:pt x="135074" y="1350742"/>
                  </a:lnTo>
                  <a:cubicBezTo>
                    <a:pt x="60475" y="1350742"/>
                    <a:pt x="0" y="1290267"/>
                    <a:pt x="0" y="1215668"/>
                  </a:cubicBezTo>
                  <a:lnTo>
                    <a:pt x="0" y="1350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142" tIns="108142" rIns="108142" bIns="10814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Small differences may be the result of updated, more accurate calculations from PPS in line with industry standards  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76759"/>
            <a:ext cx="9129251" cy="623163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What should I look for in my first paycheck?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A6EFB-DE16-2749-9DB8-9B2BD9BF76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92121" y="5679936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592121" y="4800927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84806" y="3923723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92121" y="3023033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84806" y="2085474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84806" y="1188044"/>
            <a:ext cx="7050574" cy="332035"/>
          </a:xfrm>
          <a:prstGeom prst="rect">
            <a:avLst/>
          </a:prstGeom>
          <a:solidFill>
            <a:srgbClr val="CC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Paychecks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1582" y="821341"/>
            <a:ext cx="9122483" cy="5644694"/>
            <a:chOff x="-240304" y="821341"/>
            <a:chExt cx="9122483" cy="5573174"/>
          </a:xfrm>
        </p:grpSpPr>
        <p:sp>
          <p:nvSpPr>
            <p:cNvPr id="8" name="Straight Connector 7"/>
            <p:cNvSpPr/>
            <p:nvPr/>
          </p:nvSpPr>
          <p:spPr>
            <a:xfrm>
              <a:off x="78103" y="821341"/>
              <a:ext cx="8804076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-240304" y="3203578"/>
              <a:ext cx="1122132" cy="388484"/>
            </a:xfrm>
            <a:custGeom>
              <a:avLst/>
              <a:gdLst>
                <a:gd name="connsiteX0" fmla="*/ 0 w 1122132"/>
                <a:gd name="connsiteY0" fmla="*/ 0 h 5597435"/>
                <a:gd name="connsiteX1" fmla="*/ 1122132 w 1122132"/>
                <a:gd name="connsiteY1" fmla="*/ 0 h 5597435"/>
                <a:gd name="connsiteX2" fmla="*/ 1122132 w 1122132"/>
                <a:gd name="connsiteY2" fmla="*/ 5597435 h 5597435"/>
                <a:gd name="connsiteX3" fmla="*/ 0 w 1122132"/>
                <a:gd name="connsiteY3" fmla="*/ 5597435 h 5597435"/>
                <a:gd name="connsiteX4" fmla="*/ 0 w 1122132"/>
                <a:gd name="connsiteY4" fmla="*/ 0 h 559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132" h="5597435">
                  <a:moveTo>
                    <a:pt x="0" y="0"/>
                  </a:moveTo>
                  <a:lnTo>
                    <a:pt x="1122132" y="0"/>
                  </a:lnTo>
                  <a:lnTo>
                    <a:pt x="1122132" y="5597435"/>
                  </a:lnTo>
                  <a:lnTo>
                    <a:pt x="0" y="55974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Changes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32296" y="842352"/>
              <a:ext cx="6911199" cy="327257"/>
            </a:xfrm>
            <a:custGeom>
              <a:avLst/>
              <a:gdLst>
                <a:gd name="connsiteX0" fmla="*/ 0 w 6911199"/>
                <a:gd name="connsiteY0" fmla="*/ 0 h 327257"/>
                <a:gd name="connsiteX1" fmla="*/ 6911199 w 6911199"/>
                <a:gd name="connsiteY1" fmla="*/ 0 h 327257"/>
                <a:gd name="connsiteX2" fmla="*/ 6911199 w 6911199"/>
                <a:gd name="connsiteY2" fmla="*/ 327257 h 327257"/>
                <a:gd name="connsiteX3" fmla="*/ 0 w 6911199"/>
                <a:gd name="connsiteY3" fmla="*/ 327257 h 327257"/>
                <a:gd name="connsiteX4" fmla="*/ 0 w 6911199"/>
                <a:gd name="connsiteY4" fmla="*/ 0 h 32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27257">
                  <a:moveTo>
                    <a:pt x="0" y="0"/>
                  </a:moveTo>
                  <a:lnTo>
                    <a:pt x="6911199" y="0"/>
                  </a:lnTo>
                  <a:lnTo>
                    <a:pt x="6911199" y="327257"/>
                  </a:lnTo>
                  <a:lnTo>
                    <a:pt x="0" y="32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Paycheck format (e.g., deductions have different labels)	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200235" y="1169609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332296" y="1190620"/>
              <a:ext cx="6911199" cy="338245"/>
            </a:xfrm>
            <a:custGeom>
              <a:avLst/>
              <a:gdLst>
                <a:gd name="connsiteX0" fmla="*/ 0 w 6911199"/>
                <a:gd name="connsiteY0" fmla="*/ 0 h 338245"/>
                <a:gd name="connsiteX1" fmla="*/ 6911199 w 6911199"/>
                <a:gd name="connsiteY1" fmla="*/ 0 h 338245"/>
                <a:gd name="connsiteX2" fmla="*/ 6911199 w 6911199"/>
                <a:gd name="connsiteY2" fmla="*/ 338245 h 338245"/>
                <a:gd name="connsiteX3" fmla="*/ 0 w 6911199"/>
                <a:gd name="connsiteY3" fmla="*/ 338245 h 338245"/>
                <a:gd name="connsiteX4" fmla="*/ 0 w 6911199"/>
                <a:gd name="connsiteY4" fmla="*/ 0 h 33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38245">
                  <a:moveTo>
                    <a:pt x="0" y="0"/>
                  </a:moveTo>
                  <a:lnTo>
                    <a:pt x="6911199" y="0"/>
                  </a:lnTo>
                  <a:lnTo>
                    <a:pt x="6911199" y="338245"/>
                  </a:lnTo>
                  <a:lnTo>
                    <a:pt x="0" y="338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New employee ID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200235" y="1528866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332296" y="1549877"/>
              <a:ext cx="6911199" cy="505652"/>
            </a:xfrm>
            <a:custGeom>
              <a:avLst/>
              <a:gdLst>
                <a:gd name="connsiteX0" fmla="*/ 0 w 6911199"/>
                <a:gd name="connsiteY0" fmla="*/ 0 h 505652"/>
                <a:gd name="connsiteX1" fmla="*/ 6911199 w 6911199"/>
                <a:gd name="connsiteY1" fmla="*/ 0 h 505652"/>
                <a:gd name="connsiteX2" fmla="*/ 6911199 w 6911199"/>
                <a:gd name="connsiteY2" fmla="*/ 505652 h 505652"/>
                <a:gd name="connsiteX3" fmla="*/ 0 w 6911199"/>
                <a:gd name="connsiteY3" fmla="*/ 505652 h 505652"/>
                <a:gd name="connsiteX4" fmla="*/ 0 w 6911199"/>
                <a:gd name="connsiteY4" fmla="*/ 0 h 5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505652">
                  <a:moveTo>
                    <a:pt x="0" y="0"/>
                  </a:moveTo>
                  <a:lnTo>
                    <a:pt x="6911199" y="0"/>
                  </a:lnTo>
                  <a:lnTo>
                    <a:pt x="6911199" y="505652"/>
                  </a:lnTo>
                  <a:lnTo>
                    <a:pt x="0" y="505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Vacation and sick leave balances are no longer displayed on the earnings statement; they are on the UCPath portal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200235" y="2055529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332296" y="2076540"/>
              <a:ext cx="6911199" cy="313696"/>
            </a:xfrm>
            <a:custGeom>
              <a:avLst/>
              <a:gdLst>
                <a:gd name="connsiteX0" fmla="*/ 0 w 6911199"/>
                <a:gd name="connsiteY0" fmla="*/ 0 h 313696"/>
                <a:gd name="connsiteX1" fmla="*/ 6911199 w 6911199"/>
                <a:gd name="connsiteY1" fmla="*/ 0 h 313696"/>
                <a:gd name="connsiteX2" fmla="*/ 6911199 w 6911199"/>
                <a:gd name="connsiteY2" fmla="*/ 313696 h 313696"/>
                <a:gd name="connsiteX3" fmla="*/ 0 w 6911199"/>
                <a:gd name="connsiteY3" fmla="*/ 313696 h 313696"/>
                <a:gd name="connsiteX4" fmla="*/ 0 w 6911199"/>
                <a:gd name="connsiteY4" fmla="*/ 0 h 31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13696">
                  <a:moveTo>
                    <a:pt x="0" y="0"/>
                  </a:moveTo>
                  <a:lnTo>
                    <a:pt x="6911199" y="0"/>
                  </a:lnTo>
                  <a:lnTo>
                    <a:pt x="6911199" y="313696"/>
                  </a:lnTo>
                  <a:lnTo>
                    <a:pt x="0" y="313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You may have up to three direct deposit accounts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200235" y="2390236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332296" y="2411247"/>
              <a:ext cx="6911199" cy="569962"/>
            </a:xfrm>
            <a:custGeom>
              <a:avLst/>
              <a:gdLst>
                <a:gd name="connsiteX0" fmla="*/ 0 w 6911199"/>
                <a:gd name="connsiteY0" fmla="*/ 0 h 569962"/>
                <a:gd name="connsiteX1" fmla="*/ 6911199 w 6911199"/>
                <a:gd name="connsiteY1" fmla="*/ 0 h 569962"/>
                <a:gd name="connsiteX2" fmla="*/ 6911199 w 6911199"/>
                <a:gd name="connsiteY2" fmla="*/ 569962 h 569962"/>
                <a:gd name="connsiteX3" fmla="*/ 0 w 6911199"/>
                <a:gd name="connsiteY3" fmla="*/ 569962 h 569962"/>
                <a:gd name="connsiteX4" fmla="*/ 0 w 6911199"/>
                <a:gd name="connsiteY4" fmla="*/ 0 h 5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569962">
                  <a:moveTo>
                    <a:pt x="0" y="0"/>
                  </a:moveTo>
                  <a:lnTo>
                    <a:pt x="6911199" y="0"/>
                  </a:lnTo>
                  <a:lnTo>
                    <a:pt x="6911199" y="569962"/>
                  </a:lnTo>
                  <a:lnTo>
                    <a:pt x="0" y="569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Small calculation differences for percentage 403b and 457b deductions when both are taken in the same pay period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200235" y="2981209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332296" y="3002220"/>
              <a:ext cx="6911199" cy="321390"/>
            </a:xfrm>
            <a:custGeom>
              <a:avLst/>
              <a:gdLst>
                <a:gd name="connsiteX0" fmla="*/ 0 w 6911199"/>
                <a:gd name="connsiteY0" fmla="*/ 0 h 321390"/>
                <a:gd name="connsiteX1" fmla="*/ 6911199 w 6911199"/>
                <a:gd name="connsiteY1" fmla="*/ 0 h 321390"/>
                <a:gd name="connsiteX2" fmla="*/ 6911199 w 6911199"/>
                <a:gd name="connsiteY2" fmla="*/ 321390 h 321390"/>
                <a:gd name="connsiteX3" fmla="*/ 0 w 6911199"/>
                <a:gd name="connsiteY3" fmla="*/ 321390 h 321390"/>
                <a:gd name="connsiteX4" fmla="*/ 0 w 6911199"/>
                <a:gd name="connsiteY4" fmla="*/ 0 h 3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21390">
                  <a:moveTo>
                    <a:pt x="0" y="0"/>
                  </a:moveTo>
                  <a:lnTo>
                    <a:pt x="6911199" y="0"/>
                  </a:lnTo>
                  <a:lnTo>
                    <a:pt x="6911199" y="321390"/>
                  </a:lnTo>
                  <a:lnTo>
                    <a:pt x="0" y="3213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Small tax calculation differences; out-of-state and local taxes are now automated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200235" y="3323611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1332296" y="3344622"/>
              <a:ext cx="6911199" cy="544303"/>
            </a:xfrm>
            <a:custGeom>
              <a:avLst/>
              <a:gdLst>
                <a:gd name="connsiteX0" fmla="*/ 0 w 6911199"/>
                <a:gd name="connsiteY0" fmla="*/ 0 h 544303"/>
                <a:gd name="connsiteX1" fmla="*/ 6911199 w 6911199"/>
                <a:gd name="connsiteY1" fmla="*/ 0 h 544303"/>
                <a:gd name="connsiteX2" fmla="*/ 6911199 w 6911199"/>
                <a:gd name="connsiteY2" fmla="*/ 544303 h 544303"/>
                <a:gd name="connsiteX3" fmla="*/ 0 w 6911199"/>
                <a:gd name="connsiteY3" fmla="*/ 544303 h 544303"/>
                <a:gd name="connsiteX4" fmla="*/ 0 w 6911199"/>
                <a:gd name="connsiteY4" fmla="*/ 0 h 5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544303">
                  <a:moveTo>
                    <a:pt x="0" y="0"/>
                  </a:moveTo>
                  <a:lnTo>
                    <a:pt x="6911199" y="0"/>
                  </a:lnTo>
                  <a:lnTo>
                    <a:pt x="6911199" y="544303"/>
                  </a:lnTo>
                  <a:lnTo>
                    <a:pt x="0" y="5443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Executive life insurance is taxed in the current period and displayed on the earnings statement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200235" y="3888926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1332296" y="3909937"/>
              <a:ext cx="6911199" cy="297068"/>
            </a:xfrm>
            <a:custGeom>
              <a:avLst/>
              <a:gdLst>
                <a:gd name="connsiteX0" fmla="*/ 0 w 6911199"/>
                <a:gd name="connsiteY0" fmla="*/ 0 h 297068"/>
                <a:gd name="connsiteX1" fmla="*/ 6911199 w 6911199"/>
                <a:gd name="connsiteY1" fmla="*/ 0 h 297068"/>
                <a:gd name="connsiteX2" fmla="*/ 6911199 w 6911199"/>
                <a:gd name="connsiteY2" fmla="*/ 297068 h 297068"/>
                <a:gd name="connsiteX3" fmla="*/ 0 w 6911199"/>
                <a:gd name="connsiteY3" fmla="*/ 297068 h 297068"/>
                <a:gd name="connsiteX4" fmla="*/ 0 w 6911199"/>
                <a:gd name="connsiteY4" fmla="*/ 0 h 29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297068">
                  <a:moveTo>
                    <a:pt x="0" y="0"/>
                  </a:moveTo>
                  <a:lnTo>
                    <a:pt x="6911199" y="0"/>
                  </a:lnTo>
                  <a:lnTo>
                    <a:pt x="6911199" y="297068"/>
                  </a:lnTo>
                  <a:lnTo>
                    <a:pt x="0" y="2970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FICA taxes applied in the current pay period, not the following pay period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200235" y="4207005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332296" y="4228016"/>
              <a:ext cx="6911199" cy="530369"/>
            </a:xfrm>
            <a:custGeom>
              <a:avLst/>
              <a:gdLst>
                <a:gd name="connsiteX0" fmla="*/ 0 w 6911199"/>
                <a:gd name="connsiteY0" fmla="*/ 0 h 530369"/>
                <a:gd name="connsiteX1" fmla="*/ 6911199 w 6911199"/>
                <a:gd name="connsiteY1" fmla="*/ 0 h 530369"/>
                <a:gd name="connsiteX2" fmla="*/ 6911199 w 6911199"/>
                <a:gd name="connsiteY2" fmla="*/ 530369 h 530369"/>
                <a:gd name="connsiteX3" fmla="*/ 0 w 6911199"/>
                <a:gd name="connsiteY3" fmla="*/ 530369 h 530369"/>
                <a:gd name="connsiteX4" fmla="*/ 0 w 6911199"/>
                <a:gd name="connsiteY4" fmla="*/ 0 h 5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530369">
                  <a:moveTo>
                    <a:pt x="0" y="0"/>
                  </a:moveTo>
                  <a:lnTo>
                    <a:pt x="6911199" y="0"/>
                  </a:lnTo>
                  <a:lnTo>
                    <a:pt x="6911199" y="530369"/>
                  </a:lnTo>
                  <a:lnTo>
                    <a:pt x="0" y="530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Employer contributions split between first and second biweekly earnings statements instead of all in the first earnings statement</a:t>
              </a: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200235" y="4758385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332296" y="4779396"/>
              <a:ext cx="6911199" cy="301115"/>
            </a:xfrm>
            <a:custGeom>
              <a:avLst/>
              <a:gdLst>
                <a:gd name="connsiteX0" fmla="*/ 0 w 6911199"/>
                <a:gd name="connsiteY0" fmla="*/ 0 h 301115"/>
                <a:gd name="connsiteX1" fmla="*/ 6911199 w 6911199"/>
                <a:gd name="connsiteY1" fmla="*/ 0 h 301115"/>
                <a:gd name="connsiteX2" fmla="*/ 6911199 w 6911199"/>
                <a:gd name="connsiteY2" fmla="*/ 301115 h 301115"/>
                <a:gd name="connsiteX3" fmla="*/ 0 w 6911199"/>
                <a:gd name="connsiteY3" fmla="*/ 301115 h 301115"/>
                <a:gd name="connsiteX4" fmla="*/ 0 w 6911199"/>
                <a:gd name="connsiteY4" fmla="*/ 0 h 30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01115">
                  <a:moveTo>
                    <a:pt x="0" y="0"/>
                  </a:moveTo>
                  <a:lnTo>
                    <a:pt x="6911199" y="0"/>
                  </a:lnTo>
                  <a:lnTo>
                    <a:pt x="6911199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Credit union deductions made via direct deposit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1200235" y="5080512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332296" y="5101523"/>
              <a:ext cx="6911199" cy="520712"/>
            </a:xfrm>
            <a:custGeom>
              <a:avLst/>
              <a:gdLst>
                <a:gd name="connsiteX0" fmla="*/ 0 w 6911199"/>
                <a:gd name="connsiteY0" fmla="*/ 0 h 520712"/>
                <a:gd name="connsiteX1" fmla="*/ 6911199 w 6911199"/>
                <a:gd name="connsiteY1" fmla="*/ 0 h 520712"/>
                <a:gd name="connsiteX2" fmla="*/ 6911199 w 6911199"/>
                <a:gd name="connsiteY2" fmla="*/ 520712 h 520712"/>
                <a:gd name="connsiteX3" fmla="*/ 0 w 6911199"/>
                <a:gd name="connsiteY3" fmla="*/ 520712 h 520712"/>
                <a:gd name="connsiteX4" fmla="*/ 0 w 6911199"/>
                <a:gd name="connsiteY4" fmla="*/ 0 h 52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520712">
                  <a:moveTo>
                    <a:pt x="0" y="0"/>
                  </a:moveTo>
                  <a:lnTo>
                    <a:pt x="6911199" y="0"/>
                  </a:lnTo>
                  <a:lnTo>
                    <a:pt x="6911199" y="520712"/>
                  </a:lnTo>
                  <a:lnTo>
                    <a:pt x="0" y="5207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Garnishments now shown on earnings statements; percentage garnishments are automatically calculated</a:t>
              </a: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1200235" y="5622235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1332296" y="5643246"/>
              <a:ext cx="6911199" cy="310040"/>
            </a:xfrm>
            <a:custGeom>
              <a:avLst/>
              <a:gdLst>
                <a:gd name="connsiteX0" fmla="*/ 0 w 6911199"/>
                <a:gd name="connsiteY0" fmla="*/ 0 h 310040"/>
                <a:gd name="connsiteX1" fmla="*/ 6911199 w 6911199"/>
                <a:gd name="connsiteY1" fmla="*/ 0 h 310040"/>
                <a:gd name="connsiteX2" fmla="*/ 6911199 w 6911199"/>
                <a:gd name="connsiteY2" fmla="*/ 310040 h 310040"/>
                <a:gd name="connsiteX3" fmla="*/ 0 w 6911199"/>
                <a:gd name="connsiteY3" fmla="*/ 310040 h 310040"/>
                <a:gd name="connsiteX4" fmla="*/ 0 w 6911199"/>
                <a:gd name="connsiteY4" fmla="*/ 0 h 3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310040">
                  <a:moveTo>
                    <a:pt x="0" y="0"/>
                  </a:moveTo>
                  <a:lnTo>
                    <a:pt x="6911199" y="0"/>
                  </a:lnTo>
                  <a:lnTo>
                    <a:pt x="6911199" y="310040"/>
                  </a:lnTo>
                  <a:lnTo>
                    <a:pt x="0" y="310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Small calculation differences in FLSA earnings</a:t>
              </a: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1200235" y="5953287"/>
              <a:ext cx="704326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27000" prstMaterial="matte"/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1332295" y="5974298"/>
              <a:ext cx="6911199" cy="420217"/>
            </a:xfrm>
            <a:custGeom>
              <a:avLst/>
              <a:gdLst>
                <a:gd name="connsiteX0" fmla="*/ 0 w 6911199"/>
                <a:gd name="connsiteY0" fmla="*/ 0 h 420217"/>
                <a:gd name="connsiteX1" fmla="*/ 6911199 w 6911199"/>
                <a:gd name="connsiteY1" fmla="*/ 0 h 420217"/>
                <a:gd name="connsiteX2" fmla="*/ 6911199 w 6911199"/>
                <a:gd name="connsiteY2" fmla="*/ 420217 h 420217"/>
                <a:gd name="connsiteX3" fmla="*/ 0 w 6911199"/>
                <a:gd name="connsiteY3" fmla="*/ 420217 h 420217"/>
                <a:gd name="connsiteX4" fmla="*/ 0 w 6911199"/>
                <a:gd name="connsiteY4" fmla="*/ 0 h 42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1199" h="420217">
                  <a:moveTo>
                    <a:pt x="0" y="0"/>
                  </a:moveTo>
                  <a:lnTo>
                    <a:pt x="6911199" y="0"/>
                  </a:lnTo>
                  <a:lnTo>
                    <a:pt x="6911199" y="420217"/>
                  </a:lnTo>
                  <a:lnTo>
                    <a:pt x="0" y="420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Flat tax amounts now deducted evenly across all pay periods</a:t>
              </a:r>
            </a:p>
          </p:txBody>
        </p:sp>
      </p:grpSp>
      <p:sp>
        <p:nvSpPr>
          <p:cNvPr id="36" name="Left Brace 35"/>
          <p:cNvSpPr/>
          <p:nvPr/>
        </p:nvSpPr>
        <p:spPr>
          <a:xfrm>
            <a:off x="1167493" y="987879"/>
            <a:ext cx="489856" cy="5249635"/>
          </a:xfrm>
          <a:prstGeom prst="leftBrace">
            <a:avLst>
              <a:gd name="adj1" fmla="val 8333"/>
              <a:gd name="adj2" fmla="val 470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533" r="20554" b="15950"/>
          <a:stretch/>
        </p:blipFill>
        <p:spPr>
          <a:xfrm>
            <a:off x="5855440" y="4891271"/>
            <a:ext cx="2958950" cy="2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Monthly Earnings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7" t="2164" r="37223"/>
          <a:stretch/>
        </p:blipFill>
        <p:spPr>
          <a:xfrm>
            <a:off x="87542" y="1413021"/>
            <a:ext cx="5480500" cy="4515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542" y="837060"/>
            <a:ext cx="395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AB3E6"/>
                </a:solidFill>
              </a:rPr>
              <a:t>Understanding Your Paycheck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6758" y="953708"/>
            <a:ext cx="4261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Employee Actions &gt; Income and Taxes &gt; View Paycheck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8042" y="1336078"/>
            <a:ext cx="3437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Current name and address in UCPath.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Newly assigned Employee ID number.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Filing status and allowances for state and federal tax forms.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Earnings displayed for the month and year-to-date. Vacation and sick time used are included in the hours and earning display.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Federal and state tax withholdings for the current pay period and the year to date.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Before tax and after tax deductions are displayed separately.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All contributions UC pays on your behalf to health and welfare plans and retirement.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OASDI (Social Security) and MED (Medicare) gross amounts are included in current year and year-to-date display.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200" dirty="0"/>
              <a:t>Check (advice) numbers, account type, and total amount of pay deposited to accounts. You may have up to three direct deposit elections.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359391"/>
            <a:ext cx="8704263" cy="44630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76759"/>
            <a:ext cx="8696114" cy="623163"/>
          </a:xfrm>
        </p:spPr>
        <p:txBody>
          <a:bodyPr>
            <a:normAutofit fontScale="90000"/>
          </a:bodyPr>
          <a:lstStyle/>
          <a:p>
            <a:r>
              <a:rPr lang="en-US" dirty="0"/>
              <a:t>Bi-Weekly Earnings Statement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3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5400000">
            <a:off x="1820376" y="819908"/>
            <a:ext cx="5480801" cy="5538110"/>
            <a:chOff x="927633" y="-819141"/>
            <a:chExt cx="4904834" cy="6128523"/>
          </a:xfrm>
        </p:grpSpPr>
        <p:sp>
          <p:nvSpPr>
            <p:cNvPr id="7" name="Right Arrow 6"/>
            <p:cNvSpPr/>
            <p:nvPr/>
          </p:nvSpPr>
          <p:spPr>
            <a:xfrm>
              <a:off x="927633" y="-267179"/>
              <a:ext cx="4904834" cy="502459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16200000">
              <a:off x="-1567474" y="1955175"/>
              <a:ext cx="6103401" cy="605013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  <a:solidFill>
              <a:srgbClr val="DD7C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 your benefits to ensure they reflect the choices from your recent open enrollment 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-831659" y="2050396"/>
              <a:ext cx="6111774" cy="406198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96283"/>
                <a:satOff val="2033"/>
                <a:lumOff val="5416"/>
                <a:alphaOff val="0"/>
              </a:schemeClr>
            </a:fillRef>
            <a:effectRef idx="0">
              <a:schemeClr val="accent2">
                <a:shade val="80000"/>
                <a:hueOff val="-96283"/>
                <a:satOff val="2033"/>
                <a:lumOff val="54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 that dependents are listed correctly 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-169579" y="2030649"/>
              <a:ext cx="6111774" cy="428941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  <a:solidFill>
              <a:srgbClr val="DD7C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92566"/>
                <a:satOff val="4066"/>
                <a:lumOff val="10832"/>
                <a:alphaOff val="0"/>
              </a:schemeClr>
            </a:fillRef>
            <a:effectRef idx="0">
              <a:schemeClr val="accent2">
                <a:shade val="80000"/>
                <a:hueOff val="-192566"/>
                <a:satOff val="4066"/>
                <a:lumOff val="108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5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 other personal information for accuracy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497468" y="2080190"/>
              <a:ext cx="6103400" cy="338234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  <a:solidFill>
              <a:srgbClr val="DD7C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88849"/>
                <a:satOff val="6100"/>
                <a:lumOff val="16249"/>
                <a:alphaOff val="0"/>
              </a:schemeClr>
            </a:fillRef>
            <a:effectRef idx="0">
              <a:schemeClr val="accent2">
                <a:shade val="80000"/>
                <a:hueOff val="-288849"/>
                <a:satOff val="6100"/>
                <a:lumOff val="162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Enter emergency contact information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1203311" y="1938603"/>
              <a:ext cx="6111773" cy="613033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  <a:solidFill>
              <a:srgbClr val="DD7C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85132"/>
                <a:satOff val="8133"/>
                <a:lumOff val="21665"/>
                <a:alphaOff val="0"/>
              </a:schemeClr>
            </a:fillRef>
            <a:effectRef idx="0">
              <a:schemeClr val="accent2">
                <a:shade val="80000"/>
                <a:hueOff val="-385132"/>
                <a:satOff val="8133"/>
                <a:lumOff val="216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Update any other missing or 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inaccurate information 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6200000">
              <a:off x="2178448" y="1769407"/>
              <a:ext cx="6111774" cy="934678"/>
            </a:xfrm>
            <a:custGeom>
              <a:avLst/>
              <a:gdLst>
                <a:gd name="connsiteX0" fmla="*/ 0 w 1392048"/>
                <a:gd name="connsiteY0" fmla="*/ 232013 h 2131161"/>
                <a:gd name="connsiteX1" fmla="*/ 232013 w 1392048"/>
                <a:gd name="connsiteY1" fmla="*/ 0 h 2131161"/>
                <a:gd name="connsiteX2" fmla="*/ 1160035 w 1392048"/>
                <a:gd name="connsiteY2" fmla="*/ 0 h 2131161"/>
                <a:gd name="connsiteX3" fmla="*/ 1392048 w 1392048"/>
                <a:gd name="connsiteY3" fmla="*/ 232013 h 2131161"/>
                <a:gd name="connsiteX4" fmla="*/ 1392048 w 1392048"/>
                <a:gd name="connsiteY4" fmla="*/ 1899148 h 2131161"/>
                <a:gd name="connsiteX5" fmla="*/ 1160035 w 1392048"/>
                <a:gd name="connsiteY5" fmla="*/ 2131161 h 2131161"/>
                <a:gd name="connsiteX6" fmla="*/ 232013 w 1392048"/>
                <a:gd name="connsiteY6" fmla="*/ 2131161 h 2131161"/>
                <a:gd name="connsiteX7" fmla="*/ 0 w 1392048"/>
                <a:gd name="connsiteY7" fmla="*/ 1899148 h 2131161"/>
                <a:gd name="connsiteX8" fmla="*/ 0 w 1392048"/>
                <a:gd name="connsiteY8" fmla="*/ 232013 h 2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048" h="2131161">
                  <a:moveTo>
                    <a:pt x="0" y="232013"/>
                  </a:moveTo>
                  <a:cubicBezTo>
                    <a:pt x="0" y="103876"/>
                    <a:pt x="103876" y="0"/>
                    <a:pt x="232013" y="0"/>
                  </a:cubicBezTo>
                  <a:lnTo>
                    <a:pt x="1160035" y="0"/>
                  </a:lnTo>
                  <a:cubicBezTo>
                    <a:pt x="1288172" y="0"/>
                    <a:pt x="1392048" y="103876"/>
                    <a:pt x="1392048" y="232013"/>
                  </a:cubicBezTo>
                  <a:lnTo>
                    <a:pt x="1392048" y="1899148"/>
                  </a:lnTo>
                  <a:cubicBezTo>
                    <a:pt x="1392048" y="2027285"/>
                    <a:pt x="1288172" y="2131161"/>
                    <a:pt x="1160035" y="2131161"/>
                  </a:cubicBezTo>
                  <a:lnTo>
                    <a:pt x="232013" y="2131161"/>
                  </a:lnTo>
                  <a:cubicBezTo>
                    <a:pt x="103876" y="2131161"/>
                    <a:pt x="0" y="2027285"/>
                    <a:pt x="0" y="1899148"/>
                  </a:cubicBezTo>
                  <a:lnTo>
                    <a:pt x="0" y="232013"/>
                  </a:lnTo>
                  <a:close/>
                </a:path>
              </a:pathLst>
            </a:custGeom>
            <a:solidFill>
              <a:srgbClr val="DD7C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484" tIns="117484" rIns="117484" bIns="117484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questions about non-critical information will be addressed after all critical pay and benefits issues have been resolved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76759"/>
            <a:ext cx="8530940" cy="6231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else do I do on January 2, 2020?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70950" y="6329363"/>
            <a:ext cx="273050" cy="1031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AC3-0E75-AD46-AE71-AE18BB921A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5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UCI UCPath Support Model </a:t>
            </a:r>
            <a:r>
              <a:rPr lang="en-US" dirty="0"/>
              <a:t/>
            </a:r>
            <a:br>
              <a:rPr lang="en-US" dirty="0"/>
            </a:br>
            <a:r>
              <a:rPr lang="en-US" sz="1650" dirty="0"/>
              <a:t>EEC Support Stakeholder Contributors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z="1050"/>
              <a:pPr/>
              <a:t>25</a:t>
            </a:fld>
            <a:endParaRPr lang="en-US" sz="825" dirty="0"/>
          </a:p>
        </p:txBody>
      </p:sp>
      <p:sp>
        <p:nvSpPr>
          <p:cNvPr id="2" name="TextBox 1"/>
          <p:cNvSpPr txBox="1"/>
          <p:nvPr/>
        </p:nvSpPr>
        <p:spPr>
          <a:xfrm>
            <a:off x="156029" y="5905987"/>
            <a:ext cx="8648218" cy="5155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000" b="1" dirty="0"/>
              <a:t>*Note</a:t>
            </a:r>
            <a:r>
              <a:rPr lang="en-US" sz="1000" dirty="0"/>
              <a:t>: The </a:t>
            </a:r>
            <a:r>
              <a:rPr lang="en-US" sz="1000" b="1" dirty="0"/>
              <a:t>Faculty Advisory Group</a:t>
            </a:r>
            <a:r>
              <a:rPr lang="en-US" sz="1000" dirty="0"/>
              <a:t> includes individuals from the following schools: Grad Division, Claire Trevor School of Arts, School of Biological Sciences, Health Sciences, School of Humanities, School of Physical Sciences, School of Social Sciences</a:t>
            </a:r>
          </a:p>
          <a:p>
            <a:r>
              <a:rPr lang="en-US" sz="75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6144" y="2088161"/>
            <a:ext cx="1867989" cy="7409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Payroll </a:t>
            </a:r>
            <a:r>
              <a:rPr lang="en-US" dirty="0"/>
              <a:t>Campus, HS &amp; MC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180" y="2083546"/>
            <a:ext cx="1867989" cy="7455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7114" y="1089966"/>
            <a:ext cx="1867989" cy="7459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2150" y="1089965"/>
            <a:ext cx="1867989" cy="7547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Academic Personnel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186" y="1089965"/>
            <a:ext cx="1867989" cy="753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Medical Center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9025" y="1089965"/>
            <a:ext cx="1867989" cy="7588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OVPTL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180" y="4000680"/>
            <a:ext cx="1867989" cy="77552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of Law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78337" y="3045482"/>
            <a:ext cx="1867989" cy="7533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UCPath Project Team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2884" y="3045483"/>
            <a:ext cx="1867989" cy="753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 of </a:t>
            </a:r>
          </a:p>
          <a:p>
            <a:pPr algn="ctr"/>
            <a:r>
              <a:rPr lang="en-US" sz="2400" dirty="0"/>
              <a:t>Bio Sci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213" y="4943199"/>
            <a:ext cx="1867989" cy="7572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People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6144" y="4000680"/>
            <a:ext cx="1867989" cy="7750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Social 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1108" y="2080587"/>
            <a:ext cx="1867989" cy="7485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Health Sciences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21751" y="3047670"/>
            <a:ext cx="1867989" cy="753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of Engineering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1108" y="4000680"/>
            <a:ext cx="1867989" cy="7750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DFA &amp; Third Party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12149" y="4943199"/>
            <a:ext cx="1867989" cy="7572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Faculty Advisory Grp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7113" y="4943199"/>
            <a:ext cx="1867989" cy="7572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OIR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39597" y="4943199"/>
            <a:ext cx="1867989" cy="7572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OIT</a:t>
            </a:r>
          </a:p>
        </p:txBody>
      </p:sp>
    </p:spTree>
    <p:extLst>
      <p:ext uri="{BB962C8B-B14F-4D97-AF65-F5344CB8AC3E}">
        <p14:creationId xmlns:p14="http://schemas.microsoft.com/office/powerpoint/2010/main" val="235925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to who you go to </a:t>
            </a:r>
            <a:r>
              <a:rPr lang="en-US" dirty="0" smtClean="0"/>
              <a:t>today- Division Human Resources or payroll points of contact </a:t>
            </a:r>
          </a:p>
          <a:p>
            <a:r>
              <a:rPr lang="en-US" dirty="0" smtClean="0"/>
              <a:t>Employee Experience Center </a:t>
            </a:r>
          </a:p>
          <a:p>
            <a:pPr lvl="1"/>
            <a:r>
              <a:rPr lang="en-US" dirty="0" smtClean="0"/>
              <a:t>949-824-0500 or </a:t>
            </a:r>
            <a:r>
              <a:rPr lang="en-US" dirty="0" smtClean="0"/>
              <a:t>EEC.hr.uci.edu </a:t>
            </a:r>
            <a:r>
              <a:rPr lang="en-US" dirty="0" smtClean="0"/>
              <a:t>website </a:t>
            </a:r>
          </a:p>
          <a:p>
            <a:pPr lvl="1"/>
            <a:r>
              <a:rPr lang="en-US" dirty="0" smtClean="0"/>
              <a:t>Knowledge articles</a:t>
            </a:r>
          </a:p>
          <a:p>
            <a:pPr lvl="1"/>
            <a:r>
              <a:rPr lang="en-US" dirty="0" smtClean="0"/>
              <a:t>Open case to ask a question, ask for help</a:t>
            </a:r>
          </a:p>
          <a:p>
            <a:r>
              <a:rPr lang="en-US" dirty="0" smtClean="0"/>
              <a:t>UCPath.uci.edu website </a:t>
            </a:r>
          </a:p>
          <a:p>
            <a:pPr lvl="1"/>
            <a:r>
              <a:rPr lang="en-US" dirty="0" smtClean="0"/>
              <a:t>Links to UCPath Online </a:t>
            </a:r>
          </a:p>
          <a:p>
            <a:pPr lvl="1"/>
            <a:r>
              <a:rPr lang="en-US" dirty="0" smtClean="0"/>
              <a:t>FAQ, job aids, etc.</a:t>
            </a:r>
          </a:p>
          <a:p>
            <a:r>
              <a:rPr lang="en-US" b="1" dirty="0"/>
              <a:t>With U </a:t>
            </a:r>
            <a:r>
              <a:rPr lang="en-US" b="1" dirty="0">
                <a:sym typeface="Symbol" panose="05050102010706020507" pitchFamily="18" charset="2"/>
              </a:rPr>
              <a:t> </a:t>
            </a:r>
            <a:r>
              <a:rPr lang="en-US" b="1" dirty="0"/>
              <a:t>For </a:t>
            </a:r>
            <a:r>
              <a:rPr lang="en-US" b="1" dirty="0" smtClean="0"/>
              <a:t>U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76759"/>
            <a:ext cx="9007331" cy="623163"/>
          </a:xfrm>
        </p:spPr>
        <p:txBody>
          <a:bodyPr>
            <a:normAutofit/>
          </a:bodyPr>
          <a:lstStyle/>
          <a:p>
            <a:r>
              <a:rPr lang="en-US" sz="2800" dirty="0"/>
              <a:t>Where do I go if I have paycheck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4" y="3879949"/>
            <a:ext cx="3985846" cy="2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49" y="76759"/>
            <a:ext cx="8764365" cy="6231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Employee Service Made Simple</a:t>
            </a:r>
            <a:br>
              <a:rPr lang="en-US" sz="3100" dirty="0"/>
            </a:br>
            <a:r>
              <a:rPr lang="en-US" sz="1650" dirty="0"/>
              <a:t>Dedicated Support Team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7174" y="1162847"/>
            <a:ext cx="4130398" cy="52228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Ensure Employees know where to go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Eliminate duplication of services and efforts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Keep local issues local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Ensure UCI employees are getting the assistance they need and deserve</a:t>
            </a:r>
          </a:p>
        </p:txBody>
      </p:sp>
      <p:pic>
        <p:nvPicPr>
          <p:cNvPr id="1028" name="Picture 4" descr="C:\Users\swhelan2\AppData\Local\Temp\SNAGHTML10e79e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24" y="255838"/>
            <a:ext cx="4266334" cy="65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86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0" y="1027316"/>
            <a:ext cx="2421153" cy="1086247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4749" y="76759"/>
            <a:ext cx="8986844" cy="623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Future State: UCI Employee Facing Support  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458" y="1244687"/>
            <a:ext cx="5023114" cy="4084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954" y="2485950"/>
            <a:ext cx="2110289" cy="2751024"/>
          </a:xfrm>
          <a:prstGeom prst="rect">
            <a:avLst/>
          </a:prstGeom>
          <a:solidFill>
            <a:srgbClr val="5B9BD5">
              <a:lumMod val="75000"/>
            </a:srgbClr>
          </a:solidFill>
          <a:ln w="9525" cap="flat" cmpd="sng" algn="ctr">
            <a:solidFill>
              <a:srgbClr val="2E75B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125" b="1" kern="0" dirty="0">
                <a:solidFill>
                  <a:prstClr val="white"/>
                </a:solidFill>
                <a:latin typeface="+mj-lt"/>
              </a:rPr>
              <a:t>Employee Experience Center (EEC)</a:t>
            </a:r>
          </a:p>
          <a:p>
            <a:pPr marL="9644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Payroll, Taxes, Time Reporting </a:t>
            </a:r>
          </a:p>
          <a:p>
            <a:pPr marL="9644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Benefits</a:t>
            </a:r>
          </a:p>
          <a:p>
            <a:pPr marL="9644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Leave</a:t>
            </a:r>
          </a:p>
          <a:p>
            <a:pPr marL="9644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HR Systems 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TAM, ePerformance</a:t>
            </a:r>
          </a:p>
          <a:p>
            <a:pPr marL="9644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UCPath Support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AWE Admin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Security Admin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UCPath Communications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UCPath Reports</a:t>
            </a:r>
          </a:p>
          <a:p>
            <a:pPr marL="274320" lvl="1" indent="-96441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UCPath Transactors Training and Support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537" y="2485950"/>
            <a:ext cx="2129477" cy="654696"/>
          </a:xfrm>
          <a:prstGeom prst="rect">
            <a:avLst/>
          </a:prstGeom>
          <a:gradFill rotWithShape="1">
            <a:gsLst>
              <a:gs pos="0">
                <a:srgbClr val="5B9BD5">
                  <a:tint val="50000"/>
                  <a:satMod val="300000"/>
                </a:srgbClr>
              </a:gs>
              <a:gs pos="35000">
                <a:srgbClr val="5B9BD5">
                  <a:tint val="37000"/>
                  <a:satMod val="300000"/>
                </a:srgbClr>
              </a:gs>
              <a:gs pos="100000">
                <a:srgbClr val="5B9BD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+mj-lt"/>
              </a:rPr>
              <a:t>Local Point of Contact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3980" y="830533"/>
            <a:ext cx="24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j-lt"/>
              </a:rPr>
              <a:t>Where to go for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2879" y="5658428"/>
            <a:ext cx="4193888" cy="2147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013" kern="0" dirty="0">
                <a:solidFill>
                  <a:prstClr val="black"/>
                </a:solidFill>
                <a:latin typeface="+mj-lt"/>
              </a:rPr>
              <a:t>UCPath Center (UCPC) and Quality Care Unit (QCU)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9694" y="2825077"/>
            <a:ext cx="950730" cy="86177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A5A5A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00" kern="0" dirty="0">
                <a:solidFill>
                  <a:prstClr val="black"/>
                </a:solidFill>
                <a:latin typeface="+mj-lt"/>
              </a:rPr>
              <a:t>Support for local issues managed at UCI on same platform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1537" y="3629798"/>
            <a:ext cx="1920240" cy="1473830"/>
          </a:xfrm>
          <a:prstGeom prst="rect">
            <a:avLst/>
          </a:prstGeom>
          <a:solidFill>
            <a:srgbClr val="5B9BD5">
              <a:lumMod val="75000"/>
            </a:srgbClr>
          </a:solidFill>
          <a:ln w="9525" cap="flat" cmpd="sng" algn="ctr">
            <a:solidFill>
              <a:srgbClr val="4472C4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spcAft>
                <a:spcPts val="225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+mj-lt"/>
              </a:rPr>
              <a:t>Confidential:  HR/AP Case Managers</a:t>
            </a:r>
          </a:p>
          <a:p>
            <a:pPr marL="160735" indent="-160735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Subject Matter Experts</a:t>
            </a:r>
          </a:p>
          <a:p>
            <a:pPr marL="160735" indent="-160735" defTabSz="6858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+mj-lt"/>
              </a:rPr>
              <a:t>Enterprise Wide Work Groups</a:t>
            </a:r>
          </a:p>
          <a:p>
            <a:pPr marL="160735" indent="-160735" defTabSz="685800">
              <a:buFont typeface="Arial" panose="020B0604020202020204" pitchFamily="34" charset="0"/>
              <a:buChar char="•"/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2960" y="6050054"/>
            <a:ext cx="269564" cy="210723"/>
          </a:xfrm>
          <a:prstGeom prst="rect">
            <a:avLst/>
          </a:prstGeom>
          <a:solidFill>
            <a:srgbClr val="2E75B6"/>
          </a:solidFill>
          <a:ln w="9525" cap="flat" cmpd="sng" algn="ctr">
            <a:solidFill>
              <a:srgbClr val="44546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5955" y="6050054"/>
            <a:ext cx="269564" cy="210723"/>
          </a:xfrm>
          <a:prstGeom prst="rect">
            <a:avLst/>
          </a:prstGeom>
          <a:gradFill rotWithShape="1">
            <a:gsLst>
              <a:gs pos="0">
                <a:srgbClr val="5B9BD5">
                  <a:tint val="50000"/>
                  <a:satMod val="300000"/>
                </a:srgbClr>
              </a:gs>
              <a:gs pos="35000">
                <a:srgbClr val="5B9BD5">
                  <a:tint val="37000"/>
                  <a:satMod val="300000"/>
                </a:srgbClr>
              </a:gs>
              <a:gs pos="100000">
                <a:srgbClr val="5B9BD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056" y="6050054"/>
            <a:ext cx="1005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Central Functions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5519" y="6050054"/>
            <a:ext cx="1293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Decentralized functions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8468" y="6050054"/>
            <a:ext cx="269564" cy="21072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A5A5A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995" y="6050054"/>
            <a:ext cx="346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OIT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7866138" y="1244687"/>
            <a:ext cx="172355" cy="4041365"/>
          </a:xfrm>
          <a:prstGeom prst="rightBrace">
            <a:avLst/>
          </a:prstGeom>
          <a:noFill/>
          <a:ln w="25400" cap="flat" cmpd="sng" algn="ctr">
            <a:solidFill>
              <a:srgbClr val="5B9BD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91955" y="1346524"/>
            <a:ext cx="4789060" cy="663671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b="1" kern="0" dirty="0">
                <a:solidFill>
                  <a:prstClr val="white"/>
                </a:solidFill>
                <a:latin typeface="+mj-lt"/>
              </a:rPr>
              <a:t>Academics, Staff, Retirees, Non-Employees, </a:t>
            </a:r>
          </a:p>
          <a:p>
            <a:pPr algn="ctr" defTabSz="685800">
              <a:defRPr/>
            </a:pPr>
            <a:r>
              <a:rPr lang="en-US" sz="2000" b="1" kern="0" dirty="0">
                <a:solidFill>
                  <a:prstClr val="white"/>
                </a:solidFill>
                <a:latin typeface="+mj-lt"/>
              </a:rPr>
              <a:t>Student Workers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3571862" y="1970163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5051869" y="5117835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6381653" y="1984477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Up-Down Arrow 32"/>
          <p:cNvSpPr/>
          <p:nvPr/>
        </p:nvSpPr>
        <p:spPr>
          <a:xfrm rot="16200000">
            <a:off x="5038555" y="2518986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4" name="Up-Down Arrow 33"/>
          <p:cNvSpPr/>
          <p:nvPr/>
        </p:nvSpPr>
        <p:spPr>
          <a:xfrm rot="16200000">
            <a:off x="5038556" y="4071076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381653" y="3126962"/>
            <a:ext cx="276671" cy="507004"/>
          </a:xfrm>
          <a:prstGeom prst="upDownArrow">
            <a:avLst/>
          </a:prstGeom>
          <a:gradFill rotWithShape="1">
            <a:gsLst>
              <a:gs pos="0">
                <a:srgbClr val="5B9BD5">
                  <a:tint val="100000"/>
                  <a:shade val="100000"/>
                  <a:satMod val="130000"/>
                </a:srgbClr>
              </a:gs>
              <a:gs pos="100000">
                <a:srgbClr val="5B9BD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013" kern="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665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49" y="76759"/>
            <a:ext cx="8764365" cy="6231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UCI UCPath Support Model 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Landing Page Example </a:t>
            </a:r>
            <a:endParaRPr lang="en-US" sz="1650" dirty="0"/>
          </a:p>
        </p:txBody>
      </p:sp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3" y="866911"/>
            <a:ext cx="7905751" cy="54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491" y="960227"/>
            <a:ext cx="8494586" cy="22797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UCPath is a project launched by the University of California (UC) to modernize its current, nearly 40-year-old payroll system(PPS) for all UC locations.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TRS will continue to be the timekeeping system for most UCI employees. Some minor changes to enable interface with UCPath.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9251" cy="6231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>What is UCPath?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" t="917" r="1672" b="-1"/>
          <a:stretch/>
        </p:blipFill>
        <p:spPr>
          <a:xfrm>
            <a:off x="2709862" y="3239949"/>
            <a:ext cx="3540557" cy="2834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3632" y="3314760"/>
            <a:ext cx="5230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Manual Operation 13"/>
          <p:cNvSpPr/>
          <p:nvPr/>
        </p:nvSpPr>
        <p:spPr>
          <a:xfrm rot="5400000">
            <a:off x="4909109" y="4188455"/>
            <a:ext cx="3372248" cy="8537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79"/>
              <a:gd name="connsiteX1" fmla="*/ 10000 w 10000"/>
              <a:gd name="connsiteY1" fmla="*/ 0 h 10179"/>
              <a:gd name="connsiteX2" fmla="*/ 8000 w 10000"/>
              <a:gd name="connsiteY2" fmla="*/ 10000 h 10179"/>
              <a:gd name="connsiteX3" fmla="*/ 6356 w 10000"/>
              <a:gd name="connsiteY3" fmla="*/ 10179 h 10179"/>
              <a:gd name="connsiteX4" fmla="*/ 0 w 10000"/>
              <a:gd name="connsiteY4" fmla="*/ 0 h 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79">
                <a:moveTo>
                  <a:pt x="0" y="0"/>
                </a:moveTo>
                <a:lnTo>
                  <a:pt x="10000" y="0"/>
                </a:lnTo>
                <a:lnTo>
                  <a:pt x="8000" y="10000"/>
                </a:lnTo>
                <a:lnTo>
                  <a:pt x="6356" y="101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727" y="382820"/>
            <a:ext cx="9850630" cy="6231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Where can I get additional information now?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90727" y="940806"/>
            <a:ext cx="4315613" cy="5222875"/>
          </a:xfrm>
        </p:spPr>
        <p:txBody>
          <a:bodyPr>
            <a:normAutofit/>
          </a:bodyPr>
          <a:lstStyle/>
          <a:p>
            <a:r>
              <a:rPr lang="en-US" b="1" dirty="0" smtClean="0"/>
              <a:t>UCPath.uci.edu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b="1" dirty="0"/>
              <a:t>With U </a:t>
            </a:r>
            <a:r>
              <a:rPr lang="en-US" b="1" dirty="0">
                <a:sym typeface="Symbol" panose="05050102010706020507" pitchFamily="18" charset="2"/>
              </a:rPr>
              <a:t> </a:t>
            </a:r>
            <a:r>
              <a:rPr lang="en-US" b="1" dirty="0"/>
              <a:t>For U </a:t>
            </a:r>
            <a:r>
              <a:rPr lang="en-US" dirty="0" smtClean="0"/>
              <a:t>mobile </a:t>
            </a:r>
            <a:r>
              <a:rPr lang="en-US" dirty="0"/>
              <a:t>app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93" y="2914841"/>
            <a:ext cx="1829624" cy="3386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95" y="2929192"/>
            <a:ext cx="1822449" cy="3372248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732655" y="5118473"/>
            <a:ext cx="733845" cy="40473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50" y="1649253"/>
            <a:ext cx="3816427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86179" y="1075334"/>
            <a:ext cx="3957112" cy="4798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6992" y="1075335"/>
            <a:ext cx="3957112" cy="4798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67" y="2077515"/>
            <a:ext cx="4323283" cy="599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5786" y="1960474"/>
            <a:ext cx="3942893" cy="23774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Email 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ucpath@uci.edu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18293" y="1960474"/>
            <a:ext cx="4024998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2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ucpath.uci.edu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939" y="1661938"/>
            <a:ext cx="3814378" cy="17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121" y="1906332"/>
            <a:ext cx="8924544" cy="2999232"/>
          </a:xfrm>
        </p:spPr>
        <p:txBody>
          <a:bodyPr>
            <a:noAutofit/>
          </a:bodyPr>
          <a:lstStyle/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Viewing Paycheck information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Updating personal information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Home address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Home email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Emergency contact information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Recording life events – Birth, marriage, etc. 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Adding or changing Direct Deposits (can elect up to 3 bank accounts)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Changing tax information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Enrolling in benefits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How does it impact employees?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588" y="958291"/>
            <a:ext cx="83330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UCPath Online will replace AYSO for most human resources and payroll transactions:</a:t>
            </a:r>
          </a:p>
        </p:txBody>
      </p:sp>
    </p:spTree>
    <p:extLst>
      <p:ext uri="{BB962C8B-B14F-4D97-AF65-F5344CB8AC3E}">
        <p14:creationId xmlns:p14="http://schemas.microsoft.com/office/powerpoint/2010/main" val="401449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do to prepare?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03153" y="886867"/>
            <a:ext cx="8285650" cy="5347700"/>
            <a:chOff x="-23917" y="934207"/>
            <a:chExt cx="7297399" cy="4255533"/>
          </a:xfrm>
        </p:grpSpPr>
        <p:sp>
          <p:nvSpPr>
            <p:cNvPr id="9" name="Rounded Rectangle 8"/>
            <p:cNvSpPr/>
            <p:nvPr/>
          </p:nvSpPr>
          <p:spPr>
            <a:xfrm>
              <a:off x="1309001" y="934207"/>
              <a:ext cx="5964481" cy="106529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Make sure </a:t>
              </a:r>
              <a:r>
                <a:rPr lang="en-US" sz="2000" kern="1200" dirty="0" smtClean="0"/>
                <a:t>personal </a:t>
              </a:r>
              <a:r>
                <a:rPr lang="en-US" sz="2000" kern="1200" dirty="0"/>
                <a:t>information is correct in</a:t>
              </a:r>
              <a:r>
                <a:rPr lang="en-US" sz="2000" kern="1200" dirty="0">
                  <a:solidFill>
                    <a:srgbClr val="1B3D6D"/>
                  </a:solidFill>
                </a:rPr>
                <a:t> </a:t>
              </a:r>
              <a:r>
                <a:rPr lang="en-US" sz="2000" b="1" kern="1200" dirty="0">
                  <a:solidFill>
                    <a:srgbClr val="1B3D6D"/>
                  </a:solidFill>
                  <a:hlinkClick r:id="rId2"/>
                </a:rPr>
                <a:t>At Your Service </a:t>
              </a:r>
              <a:r>
                <a:rPr lang="en-US" sz="2000" b="1" kern="1200" dirty="0" smtClean="0">
                  <a:solidFill>
                    <a:srgbClr val="1B3D6D"/>
                  </a:solidFill>
                  <a:hlinkClick r:id="rId2"/>
                </a:rPr>
                <a:t>Online</a:t>
              </a:r>
              <a:r>
                <a:rPr lang="en-US" sz="2000" b="1" kern="1200" dirty="0" smtClean="0">
                  <a:solidFill>
                    <a:srgbClr val="1B3D6D"/>
                  </a:solidFill>
                </a:rPr>
                <a:t> Local h</a:t>
              </a:r>
              <a:r>
                <a:rPr lang="en-US" sz="2000" kern="1200" dirty="0" smtClean="0"/>
                <a:t>ome address will </a:t>
              </a:r>
              <a:r>
                <a:rPr lang="en-US" sz="2000" kern="1200" dirty="0"/>
                <a:t>be the mail destination for </a:t>
              </a:r>
              <a:r>
                <a:rPr lang="en-US" sz="2000" kern="1200" dirty="0" smtClean="0"/>
                <a:t>paper paychecks.  P.O. Box not accepted</a:t>
              </a:r>
              <a:endParaRPr lang="en-US" sz="2000" kern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23917" y="2148265"/>
              <a:ext cx="6100514" cy="108815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If you don’t already have </a:t>
              </a:r>
              <a:r>
                <a:rPr lang="en-US" sz="2000" b="1" u="sng" kern="1200" dirty="0">
                  <a:solidFill>
                    <a:srgbClr val="0563C1"/>
                  </a:solidFill>
                </a:rPr>
                <a:t>Direct Deposit</a:t>
              </a:r>
              <a:r>
                <a:rPr lang="en-US" sz="2000" kern="1200" dirty="0"/>
                <a:t>, sign up for it now on </a:t>
              </a:r>
              <a:r>
                <a:rPr lang="en-US" sz="2000" kern="1200" dirty="0" smtClean="0"/>
                <a:t>ZotPortal. </a:t>
              </a:r>
              <a:r>
                <a:rPr lang="en-US" sz="2000" kern="1200" dirty="0"/>
                <a:t>Sign up by Nov. 14 to ensure it is set up for January pay. </a:t>
              </a:r>
              <a:r>
                <a:rPr lang="en-US" sz="2000" kern="1200" dirty="0" smtClean="0"/>
                <a:t> You can sign </a:t>
              </a:r>
              <a:r>
                <a:rPr lang="en-US" sz="2000" kern="1200" dirty="0"/>
                <a:t>up </a:t>
              </a:r>
              <a:r>
                <a:rPr lang="en-US" sz="2000" kern="1200" dirty="0" smtClean="0"/>
                <a:t>after January 2, using UCPath </a:t>
              </a:r>
              <a:r>
                <a:rPr lang="en-US" sz="2000" kern="1200" dirty="0"/>
                <a:t>Online.</a:t>
              </a:r>
              <a:r>
                <a:rPr lang="en-US" sz="800" kern="1200" dirty="0"/>
                <a:t/>
              </a:r>
              <a:br>
                <a:rPr lang="en-US" sz="800" kern="1200" dirty="0"/>
              </a:br>
              <a:endParaRPr lang="en-US" sz="800" kern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25977" y="3385188"/>
              <a:ext cx="6047505" cy="81496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Know your UCInetID, which you will need to login to UCPath Online. Visit</a:t>
              </a:r>
              <a:r>
                <a:rPr lang="en-US" sz="2000" b="1" kern="1200" dirty="0">
                  <a:solidFill>
                    <a:srgbClr val="1B3D6D"/>
                  </a:solidFill>
                </a:rPr>
                <a:t> </a:t>
              </a:r>
              <a:r>
                <a:rPr lang="en-US" sz="2000" b="1" u="sng" kern="1200" dirty="0">
                  <a:solidFill>
                    <a:srgbClr val="1B3D6D"/>
                  </a:solidFill>
                  <a:hlinkClick r:id="rId3"/>
                </a:rPr>
                <a:t>oit.uci.edu</a:t>
              </a:r>
              <a:r>
                <a:rPr lang="en-US" sz="2000" kern="1200" dirty="0"/>
                <a:t> or contact your supervisor with UCInetID questions.</a:t>
              </a:r>
              <a:br>
                <a:rPr lang="en-US" sz="2000" kern="1200" dirty="0"/>
              </a:br>
              <a:endParaRPr lang="en-US" sz="2000" kern="12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-23917" y="4385620"/>
              <a:ext cx="6100514" cy="8041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DUO </a:t>
              </a:r>
              <a:r>
                <a:rPr lang="en-US" sz="2000" kern="1200" dirty="0"/>
                <a:t>Multi-Factor </a:t>
              </a:r>
              <a:r>
                <a:rPr lang="en-US" sz="2000" kern="1200" dirty="0" smtClean="0"/>
                <a:t>Authentication is a second </a:t>
              </a:r>
              <a:r>
                <a:rPr lang="en-US" sz="2000" kern="1200" dirty="0"/>
                <a:t>layer of security </a:t>
              </a:r>
              <a:r>
                <a:rPr lang="en-US" sz="2000" kern="1200" dirty="0" smtClean="0"/>
                <a:t>which will </a:t>
              </a:r>
              <a:r>
                <a:rPr lang="en-US" sz="2000" kern="1200" dirty="0"/>
                <a:t>be required to access </a:t>
              </a:r>
              <a:r>
                <a:rPr lang="en-US" sz="2000" kern="1200" dirty="0" smtClean="0"/>
                <a:t>UCPath Online. </a:t>
              </a:r>
              <a:r>
                <a:rPr lang="en-US" sz="2000" kern="1200" dirty="0"/>
                <a:t>Sign up at </a:t>
              </a:r>
              <a:r>
                <a:rPr lang="en-US" sz="2000" b="1" u="sng" kern="1200" dirty="0">
                  <a:hlinkClick r:id="rId4"/>
                </a:rPr>
                <a:t>oit.uci.edu/</a:t>
              </a:r>
              <a:r>
                <a:rPr lang="en-US" sz="2000" b="1" u="sng" kern="1200" dirty="0" err="1">
                  <a:hlinkClick r:id="rId4"/>
                </a:rPr>
                <a:t>mfa</a:t>
              </a:r>
              <a:r>
                <a:rPr lang="en-US" sz="2000" kern="1200" dirty="0"/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4" y="857238"/>
            <a:ext cx="1368325" cy="136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34" y="2558915"/>
            <a:ext cx="1611924" cy="107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2059" r="1517" b="31740"/>
          <a:stretch/>
        </p:blipFill>
        <p:spPr>
          <a:xfrm>
            <a:off x="87903" y="4056605"/>
            <a:ext cx="1639016" cy="873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93" y="5268961"/>
            <a:ext cx="965606" cy="9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9" y="61769"/>
            <a:ext cx="8125935" cy="6231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I do differently?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0897" y="1344992"/>
            <a:ext cx="8671000" cy="4487849"/>
            <a:chOff x="170897" y="1344992"/>
            <a:chExt cx="8671000" cy="4487849"/>
          </a:xfrm>
        </p:grpSpPr>
        <p:sp>
          <p:nvSpPr>
            <p:cNvPr id="14" name="Freeform 13"/>
            <p:cNvSpPr/>
            <p:nvPr/>
          </p:nvSpPr>
          <p:spPr>
            <a:xfrm>
              <a:off x="592301" y="3071112"/>
              <a:ext cx="3921421" cy="1225444"/>
            </a:xfrm>
            <a:custGeom>
              <a:avLst/>
              <a:gdLst>
                <a:gd name="connsiteX0" fmla="*/ 0 w 3921421"/>
                <a:gd name="connsiteY0" fmla="*/ 0 h 1225444"/>
                <a:gd name="connsiteX1" fmla="*/ 3921421 w 3921421"/>
                <a:gd name="connsiteY1" fmla="*/ 0 h 1225444"/>
                <a:gd name="connsiteX2" fmla="*/ 3921421 w 3921421"/>
                <a:gd name="connsiteY2" fmla="*/ 1225444 h 1225444"/>
                <a:gd name="connsiteX3" fmla="*/ 0 w 3921421"/>
                <a:gd name="connsiteY3" fmla="*/ 1225444 h 1225444"/>
                <a:gd name="connsiteX4" fmla="*/ 0 w 3921421"/>
                <a:gd name="connsiteY4" fmla="*/ 0 h 12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421" h="1225444">
                  <a:moveTo>
                    <a:pt x="0" y="0"/>
                  </a:moveTo>
                  <a:lnTo>
                    <a:pt x="3921421" y="0"/>
                  </a:lnTo>
                  <a:lnTo>
                    <a:pt x="3921421" y="1225444"/>
                  </a:lnTo>
                  <a:lnTo>
                    <a:pt x="0" y="1225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0034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View vacation and sick leave balances in UCPath Online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84976" y="1344992"/>
              <a:ext cx="3921421" cy="1498468"/>
            </a:xfrm>
            <a:custGeom>
              <a:avLst/>
              <a:gdLst>
                <a:gd name="connsiteX0" fmla="*/ 0 w 3921421"/>
                <a:gd name="connsiteY0" fmla="*/ 0 h 1225444"/>
                <a:gd name="connsiteX1" fmla="*/ 3921421 w 3921421"/>
                <a:gd name="connsiteY1" fmla="*/ 0 h 1225444"/>
                <a:gd name="connsiteX2" fmla="*/ 3921421 w 3921421"/>
                <a:gd name="connsiteY2" fmla="*/ 1225444 h 1225444"/>
                <a:gd name="connsiteX3" fmla="*/ 0 w 3921421"/>
                <a:gd name="connsiteY3" fmla="*/ 1225444 h 1225444"/>
                <a:gd name="connsiteX4" fmla="*/ 0 w 3921421"/>
                <a:gd name="connsiteY4" fmla="*/ 0 h 12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421" h="1225444">
                  <a:moveTo>
                    <a:pt x="0" y="0"/>
                  </a:moveTo>
                  <a:lnTo>
                    <a:pt x="3921421" y="0"/>
                  </a:lnTo>
                  <a:lnTo>
                    <a:pt x="3921421" y="1225444"/>
                  </a:lnTo>
                  <a:lnTo>
                    <a:pt x="0" y="1225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0034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Log in to UCPath Online instead of AYSO to view your paystub via ucpath.uci.edu. </a:t>
              </a:r>
              <a:endParaRPr lang="en-U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Use Smart Phone, Tablet or Computer </a:t>
              </a:r>
              <a:endParaRPr lang="en-US" sz="20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0897" y="1344992"/>
              <a:ext cx="1108497" cy="12867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920476" y="1522001"/>
              <a:ext cx="3921421" cy="1225444"/>
            </a:xfrm>
            <a:custGeom>
              <a:avLst/>
              <a:gdLst>
                <a:gd name="connsiteX0" fmla="*/ 0 w 3921421"/>
                <a:gd name="connsiteY0" fmla="*/ 0 h 1225444"/>
                <a:gd name="connsiteX1" fmla="*/ 3921421 w 3921421"/>
                <a:gd name="connsiteY1" fmla="*/ 0 h 1225444"/>
                <a:gd name="connsiteX2" fmla="*/ 3921421 w 3921421"/>
                <a:gd name="connsiteY2" fmla="*/ 1225444 h 1225444"/>
                <a:gd name="connsiteX3" fmla="*/ 0 w 3921421"/>
                <a:gd name="connsiteY3" fmla="*/ 1225444 h 1225444"/>
                <a:gd name="connsiteX4" fmla="*/ 0 w 3921421"/>
                <a:gd name="connsiteY4" fmla="*/ 0 h 12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421" h="1225444">
                  <a:moveTo>
                    <a:pt x="0" y="0"/>
                  </a:moveTo>
                  <a:lnTo>
                    <a:pt x="3921421" y="0"/>
                  </a:lnTo>
                  <a:lnTo>
                    <a:pt x="3921421" y="1225444"/>
                  </a:lnTo>
                  <a:lnTo>
                    <a:pt x="0" y="1225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0034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Ensure that you meet deadlines for timecard submission and approval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6630" y="1344992"/>
              <a:ext cx="1028263" cy="12867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920475" y="3071112"/>
              <a:ext cx="3921421" cy="1225444"/>
            </a:xfrm>
            <a:custGeom>
              <a:avLst/>
              <a:gdLst>
                <a:gd name="connsiteX0" fmla="*/ 0 w 3921421"/>
                <a:gd name="connsiteY0" fmla="*/ 0 h 1225444"/>
                <a:gd name="connsiteX1" fmla="*/ 3921421 w 3921421"/>
                <a:gd name="connsiteY1" fmla="*/ 0 h 1225444"/>
                <a:gd name="connsiteX2" fmla="*/ 3921421 w 3921421"/>
                <a:gd name="connsiteY2" fmla="*/ 1225444 h 1225444"/>
                <a:gd name="connsiteX3" fmla="*/ 0 w 3921421"/>
                <a:gd name="connsiteY3" fmla="*/ 1225444 h 1225444"/>
                <a:gd name="connsiteX4" fmla="*/ 0 w 3921421"/>
                <a:gd name="connsiteY4" fmla="*/ 0 h 12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421" h="1225444">
                  <a:moveTo>
                    <a:pt x="0" y="0"/>
                  </a:moveTo>
                  <a:lnTo>
                    <a:pt x="3921421" y="0"/>
                  </a:lnTo>
                  <a:lnTo>
                    <a:pt x="3921421" y="1225444"/>
                  </a:lnTo>
                  <a:lnTo>
                    <a:pt x="0" y="1225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0034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New employee ID will be visible in UCPath Online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897" y="2887691"/>
              <a:ext cx="1108497" cy="12867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586630" y="2887691"/>
              <a:ext cx="1028263" cy="12867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752726" y="4607397"/>
              <a:ext cx="3921421" cy="1225444"/>
            </a:xfrm>
            <a:custGeom>
              <a:avLst/>
              <a:gdLst>
                <a:gd name="connsiteX0" fmla="*/ 0 w 3921421"/>
                <a:gd name="connsiteY0" fmla="*/ 0 h 1225444"/>
                <a:gd name="connsiteX1" fmla="*/ 3921421 w 3921421"/>
                <a:gd name="connsiteY1" fmla="*/ 0 h 1225444"/>
                <a:gd name="connsiteX2" fmla="*/ 3921421 w 3921421"/>
                <a:gd name="connsiteY2" fmla="*/ 1225444 h 1225444"/>
                <a:gd name="connsiteX3" fmla="*/ 0 w 3921421"/>
                <a:gd name="connsiteY3" fmla="*/ 1225444 h 1225444"/>
                <a:gd name="connsiteX4" fmla="*/ 0 w 3921421"/>
                <a:gd name="connsiteY4" fmla="*/ 0 h 12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1421" h="1225444">
                  <a:moveTo>
                    <a:pt x="0" y="0"/>
                  </a:moveTo>
                  <a:lnTo>
                    <a:pt x="3921421" y="0"/>
                  </a:lnTo>
                  <a:lnTo>
                    <a:pt x="3921421" y="1225444"/>
                  </a:lnTo>
                  <a:lnTo>
                    <a:pt x="0" y="1225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0034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/>
                <a:t>No need to get new ID Cards</a:t>
              </a:r>
              <a:endParaRPr lang="en-US" sz="2000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92070" y="4430389"/>
              <a:ext cx="1055073" cy="12867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6" y="1677232"/>
            <a:ext cx="964137" cy="674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80" y="1240225"/>
            <a:ext cx="1496249" cy="1496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67" y="4843945"/>
            <a:ext cx="597124" cy="5971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83" y="4888176"/>
            <a:ext cx="597124" cy="508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179" y="3174837"/>
            <a:ext cx="882520" cy="7220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17351" y="3200395"/>
            <a:ext cx="709910" cy="93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62" y="3041589"/>
            <a:ext cx="946951" cy="8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88" y="954620"/>
            <a:ext cx="8999781" cy="5327904"/>
            <a:chOff x="64288" y="954620"/>
            <a:chExt cx="8999781" cy="5327904"/>
          </a:xfrm>
        </p:grpSpPr>
        <p:sp>
          <p:nvSpPr>
            <p:cNvPr id="7" name="Right Arrow 6"/>
            <p:cNvSpPr/>
            <p:nvPr/>
          </p:nvSpPr>
          <p:spPr>
            <a:xfrm>
              <a:off x="785722" y="954620"/>
              <a:ext cx="7458751" cy="5327904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4288" y="2203182"/>
              <a:ext cx="1746993" cy="2862661"/>
            </a:xfrm>
            <a:custGeom>
              <a:avLst/>
              <a:gdLst>
                <a:gd name="connsiteX0" fmla="*/ 0 w 1825456"/>
                <a:gd name="connsiteY0" fmla="*/ 304249 h 2862661"/>
                <a:gd name="connsiteX1" fmla="*/ 304249 w 1825456"/>
                <a:gd name="connsiteY1" fmla="*/ 0 h 2862661"/>
                <a:gd name="connsiteX2" fmla="*/ 1521207 w 1825456"/>
                <a:gd name="connsiteY2" fmla="*/ 0 h 2862661"/>
                <a:gd name="connsiteX3" fmla="*/ 1825456 w 1825456"/>
                <a:gd name="connsiteY3" fmla="*/ 304249 h 2862661"/>
                <a:gd name="connsiteX4" fmla="*/ 1825456 w 1825456"/>
                <a:gd name="connsiteY4" fmla="*/ 2558412 h 2862661"/>
                <a:gd name="connsiteX5" fmla="*/ 1521207 w 1825456"/>
                <a:gd name="connsiteY5" fmla="*/ 2862661 h 2862661"/>
                <a:gd name="connsiteX6" fmla="*/ 304249 w 1825456"/>
                <a:gd name="connsiteY6" fmla="*/ 2862661 h 2862661"/>
                <a:gd name="connsiteX7" fmla="*/ 0 w 1825456"/>
                <a:gd name="connsiteY7" fmla="*/ 2558412 h 2862661"/>
                <a:gd name="connsiteX8" fmla="*/ 0 w 1825456"/>
                <a:gd name="connsiteY8" fmla="*/ 304249 h 286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5456" h="2862661">
                  <a:moveTo>
                    <a:pt x="0" y="304249"/>
                  </a:moveTo>
                  <a:cubicBezTo>
                    <a:pt x="0" y="136217"/>
                    <a:pt x="136217" y="0"/>
                    <a:pt x="304249" y="0"/>
                  </a:cubicBezTo>
                  <a:lnTo>
                    <a:pt x="1521207" y="0"/>
                  </a:lnTo>
                  <a:cubicBezTo>
                    <a:pt x="1689239" y="0"/>
                    <a:pt x="1825456" y="136217"/>
                    <a:pt x="1825456" y="304249"/>
                  </a:cubicBezTo>
                  <a:lnTo>
                    <a:pt x="1825456" y="2558412"/>
                  </a:lnTo>
                  <a:cubicBezTo>
                    <a:pt x="1825456" y="2726444"/>
                    <a:pt x="1689239" y="2862661"/>
                    <a:pt x="1521207" y="2862661"/>
                  </a:cubicBezTo>
                  <a:lnTo>
                    <a:pt x="304249" y="2862661"/>
                  </a:lnTo>
                  <a:cubicBezTo>
                    <a:pt x="136217" y="2862661"/>
                    <a:pt x="0" y="2726444"/>
                    <a:pt x="0" y="2558412"/>
                  </a:cubicBezTo>
                  <a:lnTo>
                    <a:pt x="0" y="304249"/>
                  </a:lnTo>
                  <a:close/>
                </a:path>
              </a:pathLst>
            </a:custGeom>
            <a:solidFill>
              <a:srgbClr val="528C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691" tIns="157691" rIns="157691" bIns="157691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 to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ucpath.uci.edu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click        the UCPath Online button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935491" y="2203182"/>
              <a:ext cx="1944619" cy="2878602"/>
            </a:xfrm>
            <a:custGeom>
              <a:avLst/>
              <a:gdLst>
                <a:gd name="connsiteX0" fmla="*/ 0 w 1944619"/>
                <a:gd name="connsiteY0" fmla="*/ 324110 h 2878602"/>
                <a:gd name="connsiteX1" fmla="*/ 324110 w 1944619"/>
                <a:gd name="connsiteY1" fmla="*/ 0 h 2878602"/>
                <a:gd name="connsiteX2" fmla="*/ 1620509 w 1944619"/>
                <a:gd name="connsiteY2" fmla="*/ 0 h 2878602"/>
                <a:gd name="connsiteX3" fmla="*/ 1944619 w 1944619"/>
                <a:gd name="connsiteY3" fmla="*/ 324110 h 2878602"/>
                <a:gd name="connsiteX4" fmla="*/ 1944619 w 1944619"/>
                <a:gd name="connsiteY4" fmla="*/ 2554492 h 2878602"/>
                <a:gd name="connsiteX5" fmla="*/ 1620509 w 1944619"/>
                <a:gd name="connsiteY5" fmla="*/ 2878602 h 2878602"/>
                <a:gd name="connsiteX6" fmla="*/ 324110 w 1944619"/>
                <a:gd name="connsiteY6" fmla="*/ 2878602 h 2878602"/>
                <a:gd name="connsiteX7" fmla="*/ 0 w 1944619"/>
                <a:gd name="connsiteY7" fmla="*/ 2554492 h 2878602"/>
                <a:gd name="connsiteX8" fmla="*/ 0 w 1944619"/>
                <a:gd name="connsiteY8" fmla="*/ 324110 h 287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619" h="2878602">
                  <a:moveTo>
                    <a:pt x="0" y="324110"/>
                  </a:moveTo>
                  <a:cubicBezTo>
                    <a:pt x="0" y="145109"/>
                    <a:pt x="145109" y="0"/>
                    <a:pt x="324110" y="0"/>
                  </a:cubicBezTo>
                  <a:lnTo>
                    <a:pt x="1620509" y="0"/>
                  </a:lnTo>
                  <a:cubicBezTo>
                    <a:pt x="1799510" y="0"/>
                    <a:pt x="1944619" y="145109"/>
                    <a:pt x="1944619" y="324110"/>
                  </a:cubicBezTo>
                  <a:lnTo>
                    <a:pt x="1944619" y="2554492"/>
                  </a:lnTo>
                  <a:cubicBezTo>
                    <a:pt x="1944619" y="2733493"/>
                    <a:pt x="1799510" y="2878602"/>
                    <a:pt x="1620509" y="2878602"/>
                  </a:cubicBezTo>
                  <a:lnTo>
                    <a:pt x="324110" y="2878602"/>
                  </a:lnTo>
                  <a:cubicBezTo>
                    <a:pt x="145109" y="2878602"/>
                    <a:pt x="0" y="2733493"/>
                    <a:pt x="0" y="2554492"/>
                  </a:cubicBezTo>
                  <a:lnTo>
                    <a:pt x="0" y="324110"/>
                  </a:lnTo>
                  <a:close/>
                </a:path>
              </a:pathLst>
            </a:custGeom>
            <a:solidFill>
              <a:srgbClr val="528C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7816"/>
                <a:satOff val="1294"/>
                <a:lumOff val="5714"/>
                <a:alphaOff val="0"/>
              </a:schemeClr>
            </a:fillRef>
            <a:effectRef idx="0">
              <a:schemeClr val="accent1">
                <a:shade val="80000"/>
                <a:hueOff val="67816"/>
                <a:satOff val="1294"/>
                <a:lumOff val="57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8" tIns="163508" rIns="163508" bIns="163508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Log-in to UCPath Online using your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UCINet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ID and password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14973" y="2223811"/>
              <a:ext cx="1720845" cy="2877281"/>
            </a:xfrm>
            <a:custGeom>
              <a:avLst/>
              <a:gdLst>
                <a:gd name="connsiteX0" fmla="*/ 0 w 1539415"/>
                <a:gd name="connsiteY0" fmla="*/ 256574 h 2877281"/>
                <a:gd name="connsiteX1" fmla="*/ 256574 w 1539415"/>
                <a:gd name="connsiteY1" fmla="*/ 0 h 2877281"/>
                <a:gd name="connsiteX2" fmla="*/ 1282841 w 1539415"/>
                <a:gd name="connsiteY2" fmla="*/ 0 h 2877281"/>
                <a:gd name="connsiteX3" fmla="*/ 1539415 w 1539415"/>
                <a:gd name="connsiteY3" fmla="*/ 256574 h 2877281"/>
                <a:gd name="connsiteX4" fmla="*/ 1539415 w 1539415"/>
                <a:gd name="connsiteY4" fmla="*/ 2620707 h 2877281"/>
                <a:gd name="connsiteX5" fmla="*/ 1282841 w 1539415"/>
                <a:gd name="connsiteY5" fmla="*/ 2877281 h 2877281"/>
                <a:gd name="connsiteX6" fmla="*/ 256574 w 1539415"/>
                <a:gd name="connsiteY6" fmla="*/ 2877281 h 2877281"/>
                <a:gd name="connsiteX7" fmla="*/ 0 w 1539415"/>
                <a:gd name="connsiteY7" fmla="*/ 2620707 h 2877281"/>
                <a:gd name="connsiteX8" fmla="*/ 0 w 1539415"/>
                <a:gd name="connsiteY8" fmla="*/ 256574 h 287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415" h="2877281">
                  <a:moveTo>
                    <a:pt x="0" y="256574"/>
                  </a:moveTo>
                  <a:cubicBezTo>
                    <a:pt x="0" y="114872"/>
                    <a:pt x="114872" y="0"/>
                    <a:pt x="256574" y="0"/>
                  </a:cubicBezTo>
                  <a:lnTo>
                    <a:pt x="1282841" y="0"/>
                  </a:lnTo>
                  <a:cubicBezTo>
                    <a:pt x="1424543" y="0"/>
                    <a:pt x="1539415" y="114872"/>
                    <a:pt x="1539415" y="256574"/>
                  </a:cubicBezTo>
                  <a:lnTo>
                    <a:pt x="1539415" y="2620707"/>
                  </a:lnTo>
                  <a:cubicBezTo>
                    <a:pt x="1539415" y="2762409"/>
                    <a:pt x="1424543" y="2877281"/>
                    <a:pt x="1282841" y="2877281"/>
                  </a:cubicBezTo>
                  <a:lnTo>
                    <a:pt x="256574" y="2877281"/>
                  </a:lnTo>
                  <a:cubicBezTo>
                    <a:pt x="114872" y="2877281"/>
                    <a:pt x="0" y="2762409"/>
                    <a:pt x="0" y="2620707"/>
                  </a:cubicBezTo>
                  <a:lnTo>
                    <a:pt x="0" y="256574"/>
                  </a:lnTo>
                  <a:close/>
                </a:path>
              </a:pathLst>
            </a:custGeom>
            <a:solidFill>
              <a:srgbClr val="528C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fillRef>
            <a:effectRef idx="0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28" tIns="143728" rIns="143728" bIns="143728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Continue with required DUO Multi-Factor authentication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39310" y="2223811"/>
              <a:ext cx="1497247" cy="2877281"/>
            </a:xfrm>
            <a:custGeom>
              <a:avLst/>
              <a:gdLst>
                <a:gd name="connsiteX0" fmla="*/ 0 w 1497247"/>
                <a:gd name="connsiteY0" fmla="*/ 249546 h 2877281"/>
                <a:gd name="connsiteX1" fmla="*/ 249546 w 1497247"/>
                <a:gd name="connsiteY1" fmla="*/ 0 h 2877281"/>
                <a:gd name="connsiteX2" fmla="*/ 1247701 w 1497247"/>
                <a:gd name="connsiteY2" fmla="*/ 0 h 2877281"/>
                <a:gd name="connsiteX3" fmla="*/ 1497247 w 1497247"/>
                <a:gd name="connsiteY3" fmla="*/ 249546 h 2877281"/>
                <a:gd name="connsiteX4" fmla="*/ 1497247 w 1497247"/>
                <a:gd name="connsiteY4" fmla="*/ 2627735 h 2877281"/>
                <a:gd name="connsiteX5" fmla="*/ 1247701 w 1497247"/>
                <a:gd name="connsiteY5" fmla="*/ 2877281 h 2877281"/>
                <a:gd name="connsiteX6" fmla="*/ 249546 w 1497247"/>
                <a:gd name="connsiteY6" fmla="*/ 2877281 h 2877281"/>
                <a:gd name="connsiteX7" fmla="*/ 0 w 1497247"/>
                <a:gd name="connsiteY7" fmla="*/ 2627735 h 2877281"/>
                <a:gd name="connsiteX8" fmla="*/ 0 w 1497247"/>
                <a:gd name="connsiteY8" fmla="*/ 249546 h 287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247" h="2877281">
                  <a:moveTo>
                    <a:pt x="0" y="249546"/>
                  </a:moveTo>
                  <a:cubicBezTo>
                    <a:pt x="0" y="111726"/>
                    <a:pt x="111726" y="0"/>
                    <a:pt x="249546" y="0"/>
                  </a:cubicBezTo>
                  <a:lnTo>
                    <a:pt x="1247701" y="0"/>
                  </a:lnTo>
                  <a:cubicBezTo>
                    <a:pt x="1385521" y="0"/>
                    <a:pt x="1497247" y="111726"/>
                    <a:pt x="1497247" y="249546"/>
                  </a:cubicBezTo>
                  <a:lnTo>
                    <a:pt x="1497247" y="2627735"/>
                  </a:lnTo>
                  <a:cubicBezTo>
                    <a:pt x="1497247" y="2765555"/>
                    <a:pt x="1385521" y="2877281"/>
                    <a:pt x="1247701" y="2877281"/>
                  </a:cubicBezTo>
                  <a:lnTo>
                    <a:pt x="249546" y="2877281"/>
                  </a:lnTo>
                  <a:cubicBezTo>
                    <a:pt x="111726" y="2877281"/>
                    <a:pt x="0" y="2765555"/>
                    <a:pt x="0" y="2627735"/>
                  </a:cubicBezTo>
                  <a:lnTo>
                    <a:pt x="0" y="249546"/>
                  </a:lnTo>
                  <a:close/>
                </a:path>
              </a:pathLst>
            </a:custGeom>
            <a:solidFill>
              <a:srgbClr val="528C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3448"/>
                <a:satOff val="3881"/>
                <a:lumOff val="17141"/>
                <a:alphaOff val="0"/>
              </a:schemeClr>
            </a:fillRef>
            <a:effectRef idx="0">
              <a:schemeClr val="accent1">
                <a:shade val="80000"/>
                <a:hueOff val="203448"/>
                <a:satOff val="3881"/>
                <a:lumOff val="171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670" tIns="141670" rIns="141670" bIns="14167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First time log-in will require setting up five security questions</a:t>
              </a:r>
            </a:p>
            <a:p>
              <a:pPr marL="57150" marR="0" lvl="1" indent="-57150" algn="l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See next slide for your security question options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40049" y="2257868"/>
              <a:ext cx="1624020" cy="2799323"/>
            </a:xfrm>
            <a:custGeom>
              <a:avLst/>
              <a:gdLst>
                <a:gd name="connsiteX0" fmla="*/ 0 w 1362642"/>
                <a:gd name="connsiteY0" fmla="*/ 227112 h 2799323"/>
                <a:gd name="connsiteX1" fmla="*/ 227112 w 1362642"/>
                <a:gd name="connsiteY1" fmla="*/ 0 h 2799323"/>
                <a:gd name="connsiteX2" fmla="*/ 1135530 w 1362642"/>
                <a:gd name="connsiteY2" fmla="*/ 0 h 2799323"/>
                <a:gd name="connsiteX3" fmla="*/ 1362642 w 1362642"/>
                <a:gd name="connsiteY3" fmla="*/ 227112 h 2799323"/>
                <a:gd name="connsiteX4" fmla="*/ 1362642 w 1362642"/>
                <a:gd name="connsiteY4" fmla="*/ 2572211 h 2799323"/>
                <a:gd name="connsiteX5" fmla="*/ 1135530 w 1362642"/>
                <a:gd name="connsiteY5" fmla="*/ 2799323 h 2799323"/>
                <a:gd name="connsiteX6" fmla="*/ 227112 w 1362642"/>
                <a:gd name="connsiteY6" fmla="*/ 2799323 h 2799323"/>
                <a:gd name="connsiteX7" fmla="*/ 0 w 1362642"/>
                <a:gd name="connsiteY7" fmla="*/ 2572211 h 2799323"/>
                <a:gd name="connsiteX8" fmla="*/ 0 w 1362642"/>
                <a:gd name="connsiteY8" fmla="*/ 227112 h 27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642" h="2799323">
                  <a:moveTo>
                    <a:pt x="0" y="227112"/>
                  </a:moveTo>
                  <a:cubicBezTo>
                    <a:pt x="0" y="101682"/>
                    <a:pt x="101682" y="0"/>
                    <a:pt x="227112" y="0"/>
                  </a:cubicBezTo>
                  <a:lnTo>
                    <a:pt x="1135530" y="0"/>
                  </a:lnTo>
                  <a:cubicBezTo>
                    <a:pt x="1260960" y="0"/>
                    <a:pt x="1362642" y="101682"/>
                    <a:pt x="1362642" y="227112"/>
                  </a:cubicBezTo>
                  <a:lnTo>
                    <a:pt x="1362642" y="2572211"/>
                  </a:lnTo>
                  <a:cubicBezTo>
                    <a:pt x="1362642" y="2697641"/>
                    <a:pt x="1260960" y="2799323"/>
                    <a:pt x="1135530" y="2799323"/>
                  </a:cubicBezTo>
                  <a:lnTo>
                    <a:pt x="227112" y="2799323"/>
                  </a:lnTo>
                  <a:cubicBezTo>
                    <a:pt x="101682" y="2799323"/>
                    <a:pt x="0" y="2697641"/>
                    <a:pt x="0" y="2572211"/>
                  </a:cubicBezTo>
                  <a:lnTo>
                    <a:pt x="0" y="227112"/>
                  </a:lnTo>
                  <a:close/>
                </a:path>
              </a:pathLst>
            </a:custGeom>
            <a:solidFill>
              <a:srgbClr val="528C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099" tIns="135099" rIns="135099" bIns="135099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You will also need to answer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demographic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questions the first time only (state-mandated)</a:t>
              </a:r>
            </a:p>
            <a:p>
              <a:pPr marL="57150" marR="0" lvl="1" indent="-57150" algn="l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See the next slides for examples of these questions.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do on January 2, 2020?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A6EFB-DE16-2749-9DB8-9B2BD9BF76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851" y="5507142"/>
            <a:ext cx="78042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paid employees should review their paycheck including all deductions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Bi-Weekly employees will review on January 8, 2020</a:t>
            </a:r>
          </a:p>
        </p:txBody>
      </p:sp>
    </p:spTree>
    <p:extLst>
      <p:ext uri="{BB962C8B-B14F-4D97-AF65-F5344CB8AC3E}">
        <p14:creationId xmlns:p14="http://schemas.microsoft.com/office/powerpoint/2010/main" val="334624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928599"/>
            <a:ext cx="2721254" cy="74657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467" y="1988452"/>
            <a:ext cx="9173467" cy="37673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UCPath Online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A6EFB-DE16-2749-9DB8-9B2BD9BF76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60" y="2012011"/>
            <a:ext cx="801362" cy="138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769" y="928599"/>
            <a:ext cx="2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First Step</a:t>
            </a:r>
          </a:p>
        </p:txBody>
      </p:sp>
    </p:spTree>
    <p:extLst>
      <p:ext uri="{BB962C8B-B14F-4D97-AF65-F5344CB8AC3E}">
        <p14:creationId xmlns:p14="http://schemas.microsoft.com/office/powerpoint/2010/main" val="77135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UCPath Online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A6EFB-DE16-2749-9DB8-9B2BD9BF76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22" y="814795"/>
            <a:ext cx="6578154" cy="553564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711" y="1068018"/>
            <a:ext cx="5810029" cy="36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8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1417</Words>
  <Application>Microsoft Office PowerPoint</Application>
  <PresentationFormat>On-screen Show (4:3)</PresentationFormat>
  <Paragraphs>235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2_Office Theme</vt:lpstr>
      <vt:lpstr>UCPath Manager/Supervisor Roadshows</vt:lpstr>
      <vt:lpstr>Agenda </vt:lpstr>
      <vt:lpstr> What is UCPath?</vt:lpstr>
      <vt:lpstr> How does it impact employees? </vt:lpstr>
      <vt:lpstr>What do I need to do to prepare?</vt:lpstr>
      <vt:lpstr>What will I do differently?</vt:lpstr>
      <vt:lpstr>What do I do on January 2, 2020?</vt:lpstr>
      <vt:lpstr>UCPath Online </vt:lpstr>
      <vt:lpstr>UCPath Online </vt:lpstr>
      <vt:lpstr>Security Questions </vt:lpstr>
      <vt:lpstr>End of Security Question Setup</vt:lpstr>
      <vt:lpstr>Demographic Questions </vt:lpstr>
      <vt:lpstr>UCPath Online: Employee Self Service Portal (ESS)</vt:lpstr>
      <vt:lpstr>Actions Available in UCPath Online</vt:lpstr>
      <vt:lpstr>What is the Role of “Reports To” in UCPath</vt:lpstr>
      <vt:lpstr>Employee Information Available</vt:lpstr>
      <vt:lpstr>Reports To Additional Information</vt:lpstr>
      <vt:lpstr>View Employee Absence Balances</vt:lpstr>
      <vt:lpstr>Employee Compensation History</vt:lpstr>
      <vt:lpstr> What should I look for in my first paycheck? </vt:lpstr>
      <vt:lpstr>Changes in Paychecks </vt:lpstr>
      <vt:lpstr>Sample Monthly Earnings Statement</vt:lpstr>
      <vt:lpstr>Bi-Weekly Earnings Statement Sample</vt:lpstr>
      <vt:lpstr>What else do I do on January 2, 2020?</vt:lpstr>
      <vt:lpstr>UCI UCPath Support Model  EEC Support Stakeholder Contributors</vt:lpstr>
      <vt:lpstr>Where do I go if I have paycheck questions? </vt:lpstr>
      <vt:lpstr>Employee Service Made Simple Dedicated Support Team</vt:lpstr>
      <vt:lpstr>Future State: UCI Employee Facing Support  </vt:lpstr>
      <vt:lpstr>UCI UCPath Support Model  Landing Page Example </vt:lpstr>
      <vt:lpstr>Where can I get additional information now?  </vt:lpstr>
      <vt:lpstr>Questions?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UCPath Employee Roadshows</dc:title>
  <dc:creator>Deborah Kistler</dc:creator>
  <cp:lastModifiedBy>Instructor</cp:lastModifiedBy>
  <cp:revision>83</cp:revision>
  <dcterms:created xsi:type="dcterms:W3CDTF">2019-09-22T21:01:49Z</dcterms:created>
  <dcterms:modified xsi:type="dcterms:W3CDTF">2019-11-07T20:41:20Z</dcterms:modified>
</cp:coreProperties>
</file>