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602" r:id="rId2"/>
    <p:sldId id="622" r:id="rId3"/>
    <p:sldId id="702" r:id="rId4"/>
    <p:sldId id="690" r:id="rId5"/>
    <p:sldId id="697" r:id="rId6"/>
    <p:sldId id="313" r:id="rId7"/>
    <p:sldId id="691" r:id="rId8"/>
    <p:sldId id="709" r:id="rId9"/>
    <p:sldId id="713" r:id="rId10"/>
    <p:sldId id="268" r:id="rId11"/>
    <p:sldId id="596" r:id="rId12"/>
    <p:sldId id="711" r:id="rId13"/>
    <p:sldId id="712" r:id="rId14"/>
    <p:sldId id="714" r:id="rId15"/>
    <p:sldId id="708" r:id="rId16"/>
    <p:sldId id="717" r:id="rId17"/>
    <p:sldId id="716" r:id="rId18"/>
    <p:sldId id="718" r:id="rId19"/>
    <p:sldId id="719" r:id="rId20"/>
    <p:sldId id="715" r:id="rId21"/>
    <p:sldId id="405" r:id="rId22"/>
    <p:sldId id="406" r:id="rId23"/>
    <p:sldId id="407" r:id="rId24"/>
    <p:sldId id="408" r:id="rId25"/>
    <p:sldId id="409" r:id="rId26"/>
    <p:sldId id="710" r:id="rId27"/>
    <p:sldId id="686" r:id="rId28"/>
    <p:sldId id="689" r:id="rId29"/>
    <p:sldId id="706" r:id="rId30"/>
    <p:sldId id="634" r:id="rId31"/>
    <p:sldId id="70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53" autoAdjust="0"/>
    <p:restoredTop sz="94660"/>
  </p:normalViewPr>
  <p:slideViewPr>
    <p:cSldViewPr snapToGrid="0">
      <p:cViewPr varScale="1">
        <p:scale>
          <a:sx n="122" d="100"/>
          <a:sy n="122" d="100"/>
        </p:scale>
        <p:origin x="108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EB503E-2D89-794B-B887-8967B807D8C3}" type="datetimeFigureOut">
              <a:rPr lang="en-US" smtClean="0"/>
              <a:t>7/12/2022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B29C32-7553-0C47-92DB-4E2BDF6DAB82}" type="slidenum">
              <a:rPr lang="en-US" smtClean="0"/>
              <a:t>‹#›</a:t>
            </a:fld>
            <a:endParaRPr lang="en-US"/>
          </a:p>
        </p:txBody>
      </p:sp>
    </p:spTree>
    <p:extLst>
      <p:ext uri="{BB962C8B-B14F-4D97-AF65-F5344CB8AC3E}">
        <p14:creationId xmlns:p14="http://schemas.microsoft.com/office/powerpoint/2010/main" val="3255102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204261"/>
            <a:ext cx="9144000" cy="4776261"/>
          </a:xfrm>
          <a:prstGeom prst="rect">
            <a:avLst/>
          </a:prstGeom>
        </p:spPr>
      </p:pic>
      <p:sp>
        <p:nvSpPr>
          <p:cNvPr id="7" name="Rectangle 6"/>
          <p:cNvSpPr/>
          <p:nvPr userDrawn="1"/>
        </p:nvSpPr>
        <p:spPr>
          <a:xfrm>
            <a:off x="0" y="4572000"/>
            <a:ext cx="9144000" cy="22860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0"/>
          <p:cNvSpPr>
            <a:spLocks noGrp="1"/>
          </p:cNvSpPr>
          <p:nvPr>
            <p:ph type="title"/>
          </p:nvPr>
        </p:nvSpPr>
        <p:spPr>
          <a:xfrm>
            <a:off x="0" y="4895254"/>
            <a:ext cx="9144000" cy="1325563"/>
          </a:xfrm>
        </p:spPr>
        <p:txBody>
          <a:bodyPr>
            <a:normAutofit/>
          </a:bodyPr>
          <a:lstStyle>
            <a:lvl1pPr algn="ctr">
              <a:defRPr sz="3600">
                <a:solidFill>
                  <a:schemeClr val="bg1"/>
                </a:solidFill>
              </a:defRPr>
            </a:lvl1pPr>
          </a:lstStyle>
          <a:p>
            <a:r>
              <a:rPr lang="en-US"/>
              <a:t>Click to edit Master title style</a:t>
            </a:r>
            <a:endParaRPr lang="en-US" dirty="0"/>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82030" y="6431150"/>
            <a:ext cx="6779951" cy="216529"/>
          </a:xfrm>
          <a:prstGeom prst="rect">
            <a:avLst/>
          </a:prstGeom>
        </p:spPr>
      </p:pic>
    </p:spTree>
    <p:custDataLst>
      <p:tags r:id="rId1"/>
    </p:custDataLst>
    <p:extLst>
      <p:ext uri="{BB962C8B-B14F-4D97-AF65-F5344CB8AC3E}">
        <p14:creationId xmlns:p14="http://schemas.microsoft.com/office/powerpoint/2010/main" val="241269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ith line">
    <p:spTree>
      <p:nvGrpSpPr>
        <p:cNvPr id="1" name=""/>
        <p:cNvGrpSpPr/>
        <p:nvPr/>
      </p:nvGrpSpPr>
      <p:grpSpPr>
        <a:xfrm>
          <a:off x="0" y="0"/>
          <a:ext cx="0" cy="0"/>
          <a:chOff x="0" y="0"/>
          <a:chExt cx="0" cy="0"/>
        </a:xfrm>
      </p:grpSpPr>
      <p:sp>
        <p:nvSpPr>
          <p:cNvPr id="2" name="Title 1"/>
          <p:cNvSpPr>
            <a:spLocks noGrp="1"/>
          </p:cNvSpPr>
          <p:nvPr>
            <p:ph type="title"/>
          </p:nvPr>
        </p:nvSpPr>
        <p:spPr>
          <a:xfrm>
            <a:off x="229086" y="47408"/>
            <a:ext cx="8685832" cy="897987"/>
          </a:xfrm>
        </p:spPr>
        <p:txBody>
          <a:bodyPr>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229086" y="1043681"/>
            <a:ext cx="8685832" cy="5133282"/>
          </a:xfrm>
        </p:spPr>
        <p:txBody>
          <a:bodyPr>
            <a:normAutofit/>
          </a:bodyPr>
          <a:lstStyle>
            <a:lvl1pPr marL="0" indent="0">
              <a:buClrTx/>
              <a:buNone/>
              <a:defRPr sz="2400"/>
            </a:lvl1pPr>
            <a:lvl2pPr>
              <a:buClrTx/>
              <a:defRPr sz="2000"/>
            </a:lvl2pPr>
            <a:lvl3pPr>
              <a:buClrTx/>
              <a:defRPr sz="1800"/>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p:cNvCxnSpPr/>
          <p:nvPr userDrawn="1"/>
        </p:nvCxnSpPr>
        <p:spPr>
          <a:xfrm>
            <a:off x="226575" y="937645"/>
            <a:ext cx="8690867" cy="0"/>
          </a:xfrm>
          <a:prstGeom prst="line">
            <a:avLst/>
          </a:prstGeom>
          <a:ln w="28575">
            <a:solidFill>
              <a:srgbClr val="0064A4"/>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userDrawn="1"/>
        </p:nvGrpSpPr>
        <p:grpSpPr>
          <a:xfrm>
            <a:off x="0" y="6398563"/>
            <a:ext cx="9144000" cy="476250"/>
            <a:chOff x="0" y="6398563"/>
            <a:chExt cx="9144000" cy="476250"/>
          </a:xfrm>
        </p:grpSpPr>
        <p:sp>
          <p:nvSpPr>
            <p:cNvPr id="7" name="Rectangle 6"/>
            <p:cNvSpPr/>
            <p:nvPr userDrawn="1"/>
          </p:nvSpPr>
          <p:spPr>
            <a:xfrm>
              <a:off x="0" y="6405562"/>
              <a:ext cx="9144000" cy="457200"/>
            </a:xfrm>
            <a:prstGeom prst="rect">
              <a:avLst/>
            </a:prstGeom>
            <a:solidFill>
              <a:srgbClr val="006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rotWithShape="1">
            <a:blip r:embed="rId2" cstate="hqprint">
              <a:extLst>
                <a:ext uri="{28A0092B-C50C-407E-A947-70E740481C1C}">
                  <a14:useLocalDpi xmlns:a14="http://schemas.microsoft.com/office/drawing/2010/main"/>
                </a:ext>
              </a:extLst>
            </a:blip>
            <a:srcRect l="-29174"/>
            <a:stretch/>
          </p:blipFill>
          <p:spPr>
            <a:xfrm>
              <a:off x="7372673" y="6398563"/>
              <a:ext cx="1771327" cy="476250"/>
            </a:xfrm>
            <a:prstGeom prst="rect">
              <a:avLst/>
            </a:prstGeom>
          </p:spPr>
        </p:pic>
      </p:grpSp>
      <p:sp>
        <p:nvSpPr>
          <p:cNvPr id="13" name="Slide Number Placeholder 5"/>
          <p:cNvSpPr>
            <a:spLocks noGrp="1"/>
          </p:cNvSpPr>
          <p:nvPr>
            <p:ph type="sldNum" sz="quarter" idx="4"/>
          </p:nvPr>
        </p:nvSpPr>
        <p:spPr>
          <a:xfrm>
            <a:off x="6834030" y="643748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42EA4-F715-4656-A625-1238D78B36EB}" type="slidenum">
              <a:rPr lang="en-US" smtClean="0"/>
              <a:t>‹#›</a:t>
            </a:fld>
            <a:endParaRPr lang="en-US"/>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9092" y="6525909"/>
            <a:ext cx="6779951" cy="216529"/>
          </a:xfrm>
          <a:prstGeom prst="rect">
            <a:avLst/>
          </a:prstGeom>
        </p:spPr>
      </p:pic>
    </p:spTree>
    <p:extLst>
      <p:ext uri="{BB962C8B-B14F-4D97-AF65-F5344CB8AC3E}">
        <p14:creationId xmlns:p14="http://schemas.microsoft.com/office/powerpoint/2010/main" val="355927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ithout line">
    <p:spTree>
      <p:nvGrpSpPr>
        <p:cNvPr id="1" name=""/>
        <p:cNvGrpSpPr/>
        <p:nvPr/>
      </p:nvGrpSpPr>
      <p:grpSpPr>
        <a:xfrm>
          <a:off x="0" y="0"/>
          <a:ext cx="0" cy="0"/>
          <a:chOff x="0" y="0"/>
          <a:chExt cx="0" cy="0"/>
        </a:xfrm>
      </p:grpSpPr>
      <p:sp>
        <p:nvSpPr>
          <p:cNvPr id="2" name="Title 1"/>
          <p:cNvSpPr>
            <a:spLocks noGrp="1"/>
          </p:cNvSpPr>
          <p:nvPr>
            <p:ph type="title"/>
          </p:nvPr>
        </p:nvSpPr>
        <p:spPr>
          <a:xfrm>
            <a:off x="229086" y="47408"/>
            <a:ext cx="8685832" cy="897987"/>
          </a:xfrm>
        </p:spPr>
        <p:txBody>
          <a:bodyPr>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229086" y="1043681"/>
            <a:ext cx="8685832" cy="5133282"/>
          </a:xfrm>
        </p:spPr>
        <p:txBody>
          <a:bodyPr>
            <a:normAutofit/>
          </a:bodyPr>
          <a:lstStyle>
            <a:lvl1pPr marL="0" indent="0">
              <a:buClrTx/>
              <a:buNone/>
              <a:defRPr sz="2400"/>
            </a:lvl1pPr>
            <a:lvl2pPr>
              <a:buClrTx/>
              <a:defRPr sz="2000"/>
            </a:lvl2pPr>
            <a:lvl3pPr>
              <a:buClrTx/>
              <a:defRPr sz="1800"/>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p:cNvGrpSpPr/>
          <p:nvPr userDrawn="1"/>
        </p:nvGrpSpPr>
        <p:grpSpPr>
          <a:xfrm>
            <a:off x="0" y="6398563"/>
            <a:ext cx="9144000" cy="476250"/>
            <a:chOff x="0" y="6398563"/>
            <a:chExt cx="9144000" cy="476250"/>
          </a:xfrm>
        </p:grpSpPr>
        <p:sp>
          <p:nvSpPr>
            <p:cNvPr id="7" name="Rectangle 6"/>
            <p:cNvSpPr/>
            <p:nvPr userDrawn="1"/>
          </p:nvSpPr>
          <p:spPr>
            <a:xfrm>
              <a:off x="0" y="6405562"/>
              <a:ext cx="9144000" cy="457200"/>
            </a:xfrm>
            <a:prstGeom prst="rect">
              <a:avLst/>
            </a:prstGeom>
            <a:solidFill>
              <a:srgbClr val="006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rotWithShape="1">
            <a:blip r:embed="rId2" cstate="hqprint">
              <a:extLst>
                <a:ext uri="{28A0092B-C50C-407E-A947-70E740481C1C}">
                  <a14:useLocalDpi xmlns:a14="http://schemas.microsoft.com/office/drawing/2010/main"/>
                </a:ext>
              </a:extLst>
            </a:blip>
            <a:srcRect l="-29174"/>
            <a:stretch/>
          </p:blipFill>
          <p:spPr>
            <a:xfrm>
              <a:off x="7372673" y="6398563"/>
              <a:ext cx="1771327" cy="476250"/>
            </a:xfrm>
            <a:prstGeom prst="rect">
              <a:avLst/>
            </a:prstGeom>
          </p:spPr>
        </p:pic>
      </p:grpSp>
      <p:sp>
        <p:nvSpPr>
          <p:cNvPr id="13" name="Slide Number Placeholder 5"/>
          <p:cNvSpPr>
            <a:spLocks noGrp="1"/>
          </p:cNvSpPr>
          <p:nvPr>
            <p:ph type="sldNum" sz="quarter" idx="4"/>
          </p:nvPr>
        </p:nvSpPr>
        <p:spPr>
          <a:xfrm>
            <a:off x="6834030" y="643748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42EA4-F715-4656-A625-1238D78B36EB}" type="slidenum">
              <a:rPr lang="en-US" smtClean="0"/>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9092" y="6525909"/>
            <a:ext cx="6779951" cy="216529"/>
          </a:xfrm>
          <a:prstGeom prst="rect">
            <a:avLst/>
          </a:prstGeom>
        </p:spPr>
      </p:pic>
    </p:spTree>
    <p:extLst>
      <p:ext uri="{BB962C8B-B14F-4D97-AF65-F5344CB8AC3E}">
        <p14:creationId xmlns:p14="http://schemas.microsoft.com/office/powerpoint/2010/main" val="3260352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6" name="Group 5"/>
          <p:cNvGrpSpPr/>
          <p:nvPr userDrawn="1"/>
        </p:nvGrpSpPr>
        <p:grpSpPr>
          <a:xfrm>
            <a:off x="0" y="6398563"/>
            <a:ext cx="9144000" cy="476250"/>
            <a:chOff x="0" y="6398563"/>
            <a:chExt cx="9144000" cy="476250"/>
          </a:xfrm>
        </p:grpSpPr>
        <p:sp>
          <p:nvSpPr>
            <p:cNvPr id="7" name="Rectangle 6"/>
            <p:cNvSpPr/>
            <p:nvPr userDrawn="1"/>
          </p:nvSpPr>
          <p:spPr>
            <a:xfrm>
              <a:off x="0" y="6405562"/>
              <a:ext cx="9144000" cy="457200"/>
            </a:xfrm>
            <a:prstGeom prst="rect">
              <a:avLst/>
            </a:prstGeom>
            <a:solidFill>
              <a:srgbClr val="006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rotWithShape="1">
            <a:blip r:embed="rId2" cstate="hqprint">
              <a:extLst>
                <a:ext uri="{28A0092B-C50C-407E-A947-70E740481C1C}">
                  <a14:useLocalDpi xmlns:a14="http://schemas.microsoft.com/office/drawing/2010/main"/>
                </a:ext>
              </a:extLst>
            </a:blip>
            <a:srcRect l="-29174"/>
            <a:stretch/>
          </p:blipFill>
          <p:spPr>
            <a:xfrm>
              <a:off x="7372673" y="6398563"/>
              <a:ext cx="1771327" cy="476250"/>
            </a:xfrm>
            <a:prstGeom prst="rect">
              <a:avLst/>
            </a:prstGeom>
          </p:spPr>
        </p:pic>
      </p:grpSp>
      <p:sp>
        <p:nvSpPr>
          <p:cNvPr id="13" name="Slide Number Placeholder 5"/>
          <p:cNvSpPr>
            <a:spLocks noGrp="1"/>
          </p:cNvSpPr>
          <p:nvPr>
            <p:ph type="sldNum" sz="quarter" idx="4"/>
          </p:nvPr>
        </p:nvSpPr>
        <p:spPr>
          <a:xfrm>
            <a:off x="6834030" y="643748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42EA4-F715-4656-A625-1238D78B36EB}" type="slidenum">
              <a:rPr lang="en-US" smtClean="0"/>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9092" y="6525909"/>
            <a:ext cx="6779951" cy="216529"/>
          </a:xfrm>
          <a:prstGeom prst="rect">
            <a:avLst/>
          </a:prstGeom>
        </p:spPr>
      </p:pic>
    </p:spTree>
    <p:extLst>
      <p:ext uri="{BB962C8B-B14F-4D97-AF65-F5344CB8AC3E}">
        <p14:creationId xmlns:p14="http://schemas.microsoft.com/office/powerpoint/2010/main" val="2378290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blue background">
    <p:bg>
      <p:bgPr>
        <a:solidFill>
          <a:srgbClr val="0064A4"/>
        </a:solidFill>
        <a:effectLst/>
      </p:bgPr>
    </p:bg>
    <p:spTree>
      <p:nvGrpSpPr>
        <p:cNvPr id="1" name=""/>
        <p:cNvGrpSpPr/>
        <p:nvPr/>
      </p:nvGrpSpPr>
      <p:grpSpPr>
        <a:xfrm>
          <a:off x="0" y="0"/>
          <a:ext cx="0" cy="0"/>
          <a:chOff x="0" y="0"/>
          <a:chExt cx="0" cy="0"/>
        </a:xfrm>
      </p:grpSpPr>
      <p:sp>
        <p:nvSpPr>
          <p:cNvPr id="5" name="Title 8"/>
          <p:cNvSpPr>
            <a:spLocks noGrp="1"/>
          </p:cNvSpPr>
          <p:nvPr>
            <p:ph type="title"/>
          </p:nvPr>
        </p:nvSpPr>
        <p:spPr>
          <a:xfrm>
            <a:off x="381276" y="242459"/>
            <a:ext cx="8412480" cy="906114"/>
          </a:xfrm>
        </p:spPr>
        <p:txBody>
          <a:bodyPr>
            <a:normAutofit/>
          </a:bodyPr>
          <a:lstStyle>
            <a:lvl1pPr>
              <a:defRPr sz="3600">
                <a:solidFill>
                  <a:schemeClr val="bg1"/>
                </a:solidFill>
              </a:defRPr>
            </a:lvl1pPr>
          </a:lstStyle>
          <a:p>
            <a:r>
              <a:rPr lang="en-US"/>
              <a:t>Click to edit Master title style</a:t>
            </a:r>
            <a:endParaRPr lang="en-US" dirty="0"/>
          </a:p>
        </p:txBody>
      </p:sp>
      <p:sp>
        <p:nvSpPr>
          <p:cNvPr id="6" name="Content Placeholder 12"/>
          <p:cNvSpPr>
            <a:spLocks noGrp="1"/>
          </p:cNvSpPr>
          <p:nvPr>
            <p:ph sz="quarter" idx="10"/>
          </p:nvPr>
        </p:nvSpPr>
        <p:spPr>
          <a:xfrm>
            <a:off x="381276" y="1301322"/>
            <a:ext cx="8412480" cy="4027146"/>
          </a:xfrm>
        </p:spPr>
        <p:txBody>
          <a:bodyPr>
            <a:normAutofit/>
          </a:bodyPr>
          <a:lstStyle>
            <a:lvl1pPr marL="0" indent="0">
              <a:buNone/>
              <a:defRPr sz="2400">
                <a:solidFill>
                  <a:schemeClr val="bg1"/>
                </a:solidFill>
              </a:defRPr>
            </a:lvl1pPr>
          </a:lstStyle>
          <a:p>
            <a:pPr lvl="0"/>
            <a:r>
              <a:rPr lang="en-US"/>
              <a:t>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2030" y="6431150"/>
            <a:ext cx="6779951" cy="216529"/>
          </a:xfrm>
          <a:prstGeom prst="rect">
            <a:avLst/>
          </a:prstGeom>
        </p:spPr>
      </p:pic>
    </p:spTree>
    <p:extLst>
      <p:ext uri="{BB962C8B-B14F-4D97-AF65-F5344CB8AC3E}">
        <p14:creationId xmlns:p14="http://schemas.microsoft.com/office/powerpoint/2010/main" val="1227876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064A4"/>
        </a:solidFill>
        <a:effectLst/>
      </p:bgPr>
    </p:bg>
    <p:spTree>
      <p:nvGrpSpPr>
        <p:cNvPr id="1" name=""/>
        <p:cNvGrpSpPr/>
        <p:nvPr/>
      </p:nvGrpSpPr>
      <p:grpSpPr>
        <a:xfrm>
          <a:off x="0" y="0"/>
          <a:ext cx="0" cy="0"/>
          <a:chOff x="0" y="0"/>
          <a:chExt cx="0" cy="0"/>
        </a:xfrm>
      </p:grpSpPr>
      <p:sp>
        <p:nvSpPr>
          <p:cNvPr id="12" name="Title 8"/>
          <p:cNvSpPr>
            <a:spLocks noGrp="1"/>
          </p:cNvSpPr>
          <p:nvPr>
            <p:ph type="title"/>
          </p:nvPr>
        </p:nvSpPr>
        <p:spPr>
          <a:xfrm>
            <a:off x="1" y="377344"/>
            <a:ext cx="9144000" cy="4898849"/>
          </a:xfrm>
        </p:spPr>
        <p:txBody>
          <a:bodyPr>
            <a:normAutofit/>
          </a:bodyPr>
          <a:lstStyle>
            <a:lvl1pPr algn="ctr">
              <a:defRPr sz="3600">
                <a:solidFill>
                  <a:schemeClr val="bg1"/>
                </a:solidFill>
              </a:defRPr>
            </a:lvl1pPr>
          </a:lstStyle>
          <a:p>
            <a:r>
              <a:rPr lang="en-US"/>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2030" y="6431150"/>
            <a:ext cx="6779951" cy="216529"/>
          </a:xfrm>
          <a:prstGeom prst="rect">
            <a:avLst/>
          </a:prstGeom>
        </p:spPr>
      </p:pic>
    </p:spTree>
    <p:extLst>
      <p:ext uri="{BB962C8B-B14F-4D97-AF65-F5344CB8AC3E}">
        <p14:creationId xmlns:p14="http://schemas.microsoft.com/office/powerpoint/2010/main" val="2643660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47" y="1208606"/>
            <a:ext cx="3886200" cy="5130557"/>
          </a:xfrm>
        </p:spPr>
        <p:txBody>
          <a:bodyPr/>
          <a:lstStyle>
            <a:lvl1pPr>
              <a:defRPr sz="1800">
                <a:solidFill>
                  <a:srgbClr val="555759"/>
                </a:solidFill>
                <a:latin typeface="Century Gothic" panose="020B0502020202020204" pitchFamily="34" charset="0"/>
                <a:ea typeface="Verdana" panose="020B0604030504040204" pitchFamily="34" charset="0"/>
                <a:cs typeface="Verdana" panose="020B0604030504040204" pitchFamily="34" charset="0"/>
              </a:defRPr>
            </a:lvl1pPr>
            <a:lvl2pPr>
              <a:defRPr sz="1500">
                <a:solidFill>
                  <a:srgbClr val="555759"/>
                </a:solidFill>
                <a:latin typeface="Century Gothic" panose="020B0502020202020204" pitchFamily="34" charset="0"/>
                <a:ea typeface="Verdana" panose="020B0604030504040204" pitchFamily="34" charset="0"/>
                <a:cs typeface="Verdana" panose="020B0604030504040204" pitchFamily="34" charset="0"/>
              </a:defRPr>
            </a:lvl2pPr>
            <a:lvl3pPr>
              <a:defRPr sz="1350">
                <a:solidFill>
                  <a:srgbClr val="555759"/>
                </a:solidFill>
                <a:latin typeface="Century Gothic" panose="020B0502020202020204" pitchFamily="34" charset="0"/>
                <a:ea typeface="Verdana" panose="020B0604030504040204" pitchFamily="34" charset="0"/>
                <a:cs typeface="Verdana" panose="020B0604030504040204" pitchFamily="34" charset="0"/>
              </a:defRPr>
            </a:lvl3pPr>
            <a:lvl4pPr>
              <a:defRPr sz="1200">
                <a:solidFill>
                  <a:srgbClr val="555759"/>
                </a:solidFill>
                <a:latin typeface="Century Gothic" panose="020B0502020202020204" pitchFamily="34" charset="0"/>
                <a:ea typeface="Verdana" panose="020B0604030504040204" pitchFamily="34" charset="0"/>
                <a:cs typeface="Verdana" panose="020B0604030504040204" pitchFamily="34" charset="0"/>
              </a:defRPr>
            </a:lvl4pPr>
            <a:lvl5pPr>
              <a:defRPr sz="1050">
                <a:solidFill>
                  <a:srgbClr val="555759"/>
                </a:solidFill>
                <a:latin typeface="Century Gothic" panose="020B050202020202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208598"/>
            <a:ext cx="3886200" cy="5110009"/>
          </a:xfrm>
        </p:spPr>
        <p:txBody>
          <a:bodyPr/>
          <a:lstStyle>
            <a:lvl1pPr>
              <a:defRPr sz="1800">
                <a:solidFill>
                  <a:srgbClr val="555759"/>
                </a:solidFill>
                <a:latin typeface="Century Gothic" panose="020B0502020202020204" pitchFamily="34" charset="0"/>
                <a:ea typeface="Verdana" panose="020B0604030504040204" pitchFamily="34" charset="0"/>
                <a:cs typeface="Verdana" panose="020B0604030504040204" pitchFamily="34" charset="0"/>
              </a:defRPr>
            </a:lvl1pPr>
            <a:lvl2pPr>
              <a:defRPr sz="1500">
                <a:solidFill>
                  <a:srgbClr val="555759"/>
                </a:solidFill>
                <a:latin typeface="Century Gothic" panose="020B0502020202020204" pitchFamily="34" charset="0"/>
                <a:ea typeface="Verdana" panose="020B0604030504040204" pitchFamily="34" charset="0"/>
                <a:cs typeface="Verdana" panose="020B0604030504040204" pitchFamily="34" charset="0"/>
              </a:defRPr>
            </a:lvl2pPr>
            <a:lvl3pPr>
              <a:defRPr sz="1350">
                <a:solidFill>
                  <a:srgbClr val="555759"/>
                </a:solidFill>
                <a:latin typeface="Century Gothic" panose="020B0502020202020204" pitchFamily="34" charset="0"/>
                <a:ea typeface="Verdana" panose="020B0604030504040204" pitchFamily="34" charset="0"/>
                <a:cs typeface="Verdana" panose="020B0604030504040204" pitchFamily="34" charset="0"/>
              </a:defRPr>
            </a:lvl3pPr>
            <a:lvl4pPr>
              <a:defRPr sz="1200">
                <a:solidFill>
                  <a:srgbClr val="555759"/>
                </a:solidFill>
                <a:latin typeface="Century Gothic" panose="020B0502020202020204" pitchFamily="34" charset="0"/>
                <a:ea typeface="Verdana" panose="020B0604030504040204" pitchFamily="34" charset="0"/>
                <a:cs typeface="Verdana" panose="020B0604030504040204" pitchFamily="34" charset="0"/>
              </a:defRPr>
            </a:lvl4pPr>
            <a:lvl5pPr>
              <a:defRPr sz="1050">
                <a:solidFill>
                  <a:srgbClr val="555759"/>
                </a:solidFill>
                <a:latin typeface="Century Gothic" panose="020B050202020202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12"/>
          </p:nvPr>
        </p:nvSpPr>
        <p:spPr>
          <a:xfrm>
            <a:off x="8840362" y="6527312"/>
            <a:ext cx="303641" cy="365125"/>
          </a:xfrm>
          <a:prstGeom prst="rect">
            <a:avLst/>
          </a:prstGeom>
        </p:spPr>
        <p:txBody>
          <a:bodyPr/>
          <a:lstStyle/>
          <a:p>
            <a:fld id="{07297065-12DB-4451-8B30-EBF38A6018EA}" type="slidenum">
              <a:rPr lang="en-US" smtClean="0"/>
              <a:t>‹#›</a:t>
            </a:fld>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25892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6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6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6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42EA4-F715-4656-A625-1238D78B36EB}" type="slidenum">
              <a:rPr lang="en-US" smtClean="0"/>
              <a:t>‹#›</a:t>
            </a:fld>
            <a:endParaRPr lang="en-US"/>
          </a:p>
        </p:txBody>
      </p:sp>
    </p:spTree>
    <p:extLst>
      <p:ext uri="{BB962C8B-B14F-4D97-AF65-F5344CB8AC3E}">
        <p14:creationId xmlns:p14="http://schemas.microsoft.com/office/powerpoint/2010/main" val="3085146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hyperlink" Target="https://blog.edmentum.com/teacher-tools-11-free-resources-support-online-teaching-and-learning"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ucpath.uci.edu/pdf/How-to-Add-to-Favorites-in-PeopleSoft.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hyperlink" Target="https://blog.edmentum.com/teacher-tools-11-free-resources-support-online-teaching-and-learni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hyperlink" Target="https://blog.edmentum.com/teacher-tools-11-free-resources-support-online-teaching-and-learning" TargetMode="Externa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hyperlink" Target="https://blog.edmentum.com/teacher-tools-11-free-resources-support-online-teaching-and-learning"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www.signupgenius.com/go/70A0849A4A92DA2F49-ucpath1"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arriver2@uci.edu" TargetMode="External"/><Relationship Id="rId2" Type="http://schemas.openxmlformats.org/officeDocument/2006/relationships/hyperlink" Target="mailto:dkistler@uci.edu"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urldefense.com/v3/__https:/sp.ucop.edu/sites/ucpathhelp/LocationUsers/LOCjobaids/UCPC_PHCMABML200JA_PayforCareAndBonding_U18_D2Rev00.pdf__;!!CzAuKJ42GuquVTTmVmPViYEvSg!MOoJr7EhO7pSH8BNqt-zlrr6g321ZL6QBsz7923kpNKbtE2jlAyyxJlvo_csNQQgUKyQ7IW8Ovqe7MDUcV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hyperlink" Target="https://www.drscottsaunders.com/about_this_sit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hyperlink" Target="https://blog.edmentum.com/teacher-tools-11-free-resources-support-online-teaching-and-learni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Training Tips </a:t>
            </a:r>
            <a:br>
              <a:rPr lang="en-US" dirty="0"/>
            </a:br>
            <a:r>
              <a:rPr lang="en-US" dirty="0"/>
              <a:t>July 12, 2022 </a:t>
            </a:r>
          </a:p>
        </p:txBody>
      </p:sp>
    </p:spTree>
    <p:custDataLst>
      <p:tags r:id="rId1"/>
    </p:custDataLst>
    <p:extLst>
      <p:ext uri="{BB962C8B-B14F-4D97-AF65-F5344CB8AC3E}">
        <p14:creationId xmlns:p14="http://schemas.microsoft.com/office/powerpoint/2010/main" val="2541101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FF2C9-6A8C-9542-BEBE-1B89B67E0B16}"/>
              </a:ext>
            </a:extLst>
          </p:cNvPr>
          <p:cNvSpPr>
            <a:spLocks noGrp="1"/>
          </p:cNvSpPr>
          <p:nvPr>
            <p:ph type="title"/>
          </p:nvPr>
        </p:nvSpPr>
        <p:spPr/>
        <p:txBody>
          <a:bodyPr/>
          <a:lstStyle/>
          <a:p>
            <a:r>
              <a:rPr lang="en-US" dirty="0"/>
              <a:t>HR Tasks</a:t>
            </a:r>
          </a:p>
        </p:txBody>
      </p:sp>
      <p:sp>
        <p:nvSpPr>
          <p:cNvPr id="4" name="Slide Number Placeholder 3">
            <a:extLst>
              <a:ext uri="{FF2B5EF4-FFF2-40B4-BE49-F238E27FC236}">
                <a16:creationId xmlns:a16="http://schemas.microsoft.com/office/drawing/2014/main" id="{F93F5CB6-6677-779A-A842-A0FF69992368}"/>
              </a:ext>
            </a:extLst>
          </p:cNvPr>
          <p:cNvSpPr>
            <a:spLocks noGrp="1"/>
          </p:cNvSpPr>
          <p:nvPr>
            <p:ph type="sldNum" sz="quarter" idx="4"/>
          </p:nvPr>
        </p:nvSpPr>
        <p:spPr/>
        <p:txBody>
          <a:bodyPr/>
          <a:lstStyle/>
          <a:p>
            <a:fld id="{3C842EA4-F715-4656-A625-1238D78B36EB}" type="slidenum">
              <a:rPr lang="en-US" smtClean="0"/>
              <a:t>10</a:t>
            </a:fld>
            <a:endParaRPr lang="en-US"/>
          </a:p>
        </p:txBody>
      </p:sp>
      <p:pic>
        <p:nvPicPr>
          <p:cNvPr id="10" name="Content Placeholder 9">
            <a:extLst>
              <a:ext uri="{FF2B5EF4-FFF2-40B4-BE49-F238E27FC236}">
                <a16:creationId xmlns:a16="http://schemas.microsoft.com/office/drawing/2014/main" id="{4E6BAEC6-6647-E8C6-79C1-32C5159BC648}"/>
              </a:ext>
            </a:extLst>
          </p:cNvPr>
          <p:cNvPicPr>
            <a:picLocks noGrp="1" noChangeAspect="1"/>
          </p:cNvPicPr>
          <p:nvPr>
            <p:ph idx="1"/>
          </p:nvPr>
        </p:nvPicPr>
        <p:blipFill>
          <a:blip r:embed="rId2"/>
          <a:stretch>
            <a:fillRect/>
          </a:stretch>
        </p:blipFill>
        <p:spPr>
          <a:xfrm>
            <a:off x="228600" y="1688410"/>
            <a:ext cx="8686800" cy="3843130"/>
          </a:xfrm>
        </p:spPr>
      </p:pic>
    </p:spTree>
    <p:extLst>
      <p:ext uri="{BB962C8B-B14F-4D97-AF65-F5344CB8AC3E}">
        <p14:creationId xmlns:p14="http://schemas.microsoft.com/office/powerpoint/2010/main" val="2352732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52DE9-0854-4615-4DAD-14856CAE3F2C}"/>
              </a:ext>
            </a:extLst>
          </p:cNvPr>
          <p:cNvSpPr>
            <a:spLocks noGrp="1"/>
          </p:cNvSpPr>
          <p:nvPr>
            <p:ph type="title"/>
          </p:nvPr>
        </p:nvSpPr>
        <p:spPr/>
        <p:txBody>
          <a:bodyPr/>
          <a:lstStyle/>
          <a:p>
            <a:r>
              <a:rPr lang="en-US" dirty="0"/>
              <a:t>Traditional Navigation </a:t>
            </a:r>
          </a:p>
        </p:txBody>
      </p:sp>
      <p:pic>
        <p:nvPicPr>
          <p:cNvPr id="6" name="Content Placeholder 5">
            <a:extLst>
              <a:ext uri="{FF2B5EF4-FFF2-40B4-BE49-F238E27FC236}">
                <a16:creationId xmlns:a16="http://schemas.microsoft.com/office/drawing/2014/main" id="{6333D083-8521-28FA-CC35-6B550600191B}"/>
              </a:ext>
            </a:extLst>
          </p:cNvPr>
          <p:cNvPicPr>
            <a:picLocks noGrp="1" noChangeAspect="1"/>
          </p:cNvPicPr>
          <p:nvPr>
            <p:ph idx="1"/>
          </p:nvPr>
        </p:nvPicPr>
        <p:blipFill>
          <a:blip r:embed="rId2"/>
          <a:stretch>
            <a:fillRect/>
          </a:stretch>
        </p:blipFill>
        <p:spPr>
          <a:xfrm>
            <a:off x="2709517" y="1042988"/>
            <a:ext cx="3724965" cy="5133975"/>
          </a:xfrm>
        </p:spPr>
      </p:pic>
      <p:sp>
        <p:nvSpPr>
          <p:cNvPr id="4" name="Slide Number Placeholder 3">
            <a:extLst>
              <a:ext uri="{FF2B5EF4-FFF2-40B4-BE49-F238E27FC236}">
                <a16:creationId xmlns:a16="http://schemas.microsoft.com/office/drawing/2014/main" id="{16E1D08F-2A33-3C60-27C9-24F98F6227B9}"/>
              </a:ext>
            </a:extLst>
          </p:cNvPr>
          <p:cNvSpPr>
            <a:spLocks noGrp="1"/>
          </p:cNvSpPr>
          <p:nvPr>
            <p:ph type="sldNum" sz="quarter" idx="4"/>
          </p:nvPr>
        </p:nvSpPr>
        <p:spPr/>
        <p:txBody>
          <a:bodyPr/>
          <a:lstStyle/>
          <a:p>
            <a:fld id="{3C842EA4-F715-4656-A625-1238D78B36EB}" type="slidenum">
              <a:rPr lang="en-US" smtClean="0"/>
              <a:t>11</a:t>
            </a:fld>
            <a:endParaRPr lang="en-US"/>
          </a:p>
        </p:txBody>
      </p:sp>
      <p:sp>
        <p:nvSpPr>
          <p:cNvPr id="7" name="TextBox 6">
            <a:extLst>
              <a:ext uri="{FF2B5EF4-FFF2-40B4-BE49-F238E27FC236}">
                <a16:creationId xmlns:a16="http://schemas.microsoft.com/office/drawing/2014/main" id="{31CDEAD9-277C-6BAF-7855-FBB0EACE3257}"/>
              </a:ext>
            </a:extLst>
          </p:cNvPr>
          <p:cNvSpPr txBox="1"/>
          <p:nvPr/>
        </p:nvSpPr>
        <p:spPr>
          <a:xfrm>
            <a:off x="6912528" y="1946246"/>
            <a:ext cx="1820411" cy="1754326"/>
          </a:xfrm>
          <a:prstGeom prst="rect">
            <a:avLst/>
          </a:prstGeom>
          <a:noFill/>
        </p:spPr>
        <p:txBody>
          <a:bodyPr wrap="square" rtlCol="0">
            <a:spAutoFit/>
          </a:bodyPr>
          <a:lstStyle/>
          <a:p>
            <a:pPr marL="285750" indent="-285750">
              <a:buFont typeface="Arial" panose="020B0604020202020204" pitchFamily="34" charset="0"/>
              <a:buChar char="•"/>
            </a:pPr>
            <a:r>
              <a:rPr lang="en-US" dirty="0"/>
              <a:t>Left-side when click on navigator (compass) </a:t>
            </a:r>
          </a:p>
          <a:p>
            <a:pPr marL="285750" indent="-285750">
              <a:buFont typeface="Arial" panose="020B0604020202020204" pitchFamily="34" charset="0"/>
              <a:buChar char="•"/>
            </a:pPr>
            <a:r>
              <a:rPr lang="en-US" dirty="0"/>
              <a:t>Location of Favorites </a:t>
            </a:r>
          </a:p>
        </p:txBody>
      </p:sp>
    </p:spTree>
    <p:extLst>
      <p:ext uri="{BB962C8B-B14F-4D97-AF65-F5344CB8AC3E}">
        <p14:creationId xmlns:p14="http://schemas.microsoft.com/office/powerpoint/2010/main" val="2488050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842EA4-F715-4656-A625-1238D78B36E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Rectangle 5"/>
          <p:cNvSpPr/>
          <p:nvPr/>
        </p:nvSpPr>
        <p:spPr>
          <a:xfrm>
            <a:off x="-2" y="0"/>
            <a:ext cx="4572001" cy="6437478"/>
          </a:xfrm>
          <a:prstGeom prst="rect">
            <a:avLst/>
          </a:prstGeom>
          <a:solidFill>
            <a:srgbClr val="0064A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7" name="Picture 6" descr="A picture containing circle&#10;&#10;Description automatically generated">
            <a:extLst>
              <a:ext uri="{FF2B5EF4-FFF2-40B4-BE49-F238E27FC236}">
                <a16:creationId xmlns:a16="http://schemas.microsoft.com/office/drawing/2014/main" id="{0BEFB0BD-F060-4777-B560-FB95613254B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52682" y="1604682"/>
            <a:ext cx="4491318" cy="2985673"/>
          </a:xfrm>
          <a:prstGeom prst="rect">
            <a:avLst/>
          </a:prstGeom>
        </p:spPr>
      </p:pic>
      <p:sp>
        <p:nvSpPr>
          <p:cNvPr id="2" name="TextBox 1">
            <a:extLst>
              <a:ext uri="{FF2B5EF4-FFF2-40B4-BE49-F238E27FC236}">
                <a16:creationId xmlns:a16="http://schemas.microsoft.com/office/drawing/2014/main" id="{78A206FB-877F-F24B-BFE5-D1C3AC24D6F8}"/>
              </a:ext>
            </a:extLst>
          </p:cNvPr>
          <p:cNvSpPr txBox="1"/>
          <p:nvPr/>
        </p:nvSpPr>
        <p:spPr>
          <a:xfrm>
            <a:off x="447260" y="2117034"/>
            <a:ext cx="3677478" cy="1754326"/>
          </a:xfrm>
          <a:prstGeom prst="rect">
            <a:avLst/>
          </a:prstGeom>
          <a:noFill/>
        </p:spPr>
        <p:txBody>
          <a:bodyPr wrap="square" rtlCol="0">
            <a:spAutoFit/>
          </a:bodyPr>
          <a:lstStyle/>
          <a:p>
            <a:pPr algn="ctr"/>
            <a:r>
              <a:rPr lang="en-US" sz="3600" b="1" dirty="0">
                <a:solidFill>
                  <a:schemeClr val="bg1"/>
                </a:solidFill>
              </a:rPr>
              <a:t>Changing Bookmarks to Favorites</a:t>
            </a:r>
          </a:p>
        </p:txBody>
      </p:sp>
    </p:spTree>
    <p:custDataLst>
      <p:tags r:id="rId1"/>
    </p:custDataLst>
    <p:extLst>
      <p:ext uri="{BB962C8B-B14F-4D97-AF65-F5344CB8AC3E}">
        <p14:creationId xmlns:p14="http://schemas.microsoft.com/office/powerpoint/2010/main" val="973946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15961-9D8C-0D47-1F2F-E4F5943FA5B8}"/>
              </a:ext>
            </a:extLst>
          </p:cNvPr>
          <p:cNvSpPr>
            <a:spLocks noGrp="1"/>
          </p:cNvSpPr>
          <p:nvPr>
            <p:ph type="title"/>
          </p:nvPr>
        </p:nvSpPr>
        <p:spPr/>
        <p:txBody>
          <a:bodyPr/>
          <a:lstStyle/>
          <a:p>
            <a:r>
              <a:rPr lang="en-US" dirty="0"/>
              <a:t>Bookmarks conversion to Favorites </a:t>
            </a:r>
          </a:p>
        </p:txBody>
      </p:sp>
      <p:sp>
        <p:nvSpPr>
          <p:cNvPr id="3" name="Content Placeholder 2">
            <a:extLst>
              <a:ext uri="{FF2B5EF4-FFF2-40B4-BE49-F238E27FC236}">
                <a16:creationId xmlns:a16="http://schemas.microsoft.com/office/drawing/2014/main" id="{342FE402-A128-EED0-2761-DBB027A4C614}"/>
              </a:ext>
            </a:extLst>
          </p:cNvPr>
          <p:cNvSpPr>
            <a:spLocks noGrp="1"/>
          </p:cNvSpPr>
          <p:nvPr>
            <p:ph idx="1"/>
          </p:nvPr>
        </p:nvSpPr>
        <p:spPr/>
        <p:txBody>
          <a:bodyPr>
            <a:normAutofit fontScale="85000" lnSpcReduction="20000"/>
          </a:bodyPr>
          <a:lstStyle/>
          <a:p>
            <a:pPr marL="342900" indent="-342900">
              <a:buFont typeface="Arial" panose="020B0604020202020204" pitchFamily="34" charset="0"/>
              <a:buChar char="•"/>
            </a:pPr>
            <a:r>
              <a:rPr lang="en-US" dirty="0"/>
              <a:t>With the conversion to Improved Navigation(Fluid) Bookmarks for Peoplesoft transactions will not convert</a:t>
            </a:r>
          </a:p>
          <a:p>
            <a:pPr marL="342900" indent="-342900">
              <a:buFont typeface="Arial" panose="020B0604020202020204" pitchFamily="34" charset="0"/>
              <a:buChar char="•"/>
            </a:pPr>
            <a:r>
              <a:rPr lang="en-US" dirty="0"/>
              <a:t>Favorites will convert </a:t>
            </a:r>
          </a:p>
          <a:p>
            <a:pPr marL="342900" indent="-342900">
              <a:buFont typeface="Arial" panose="020B0604020202020204" pitchFamily="34" charset="0"/>
              <a:buChar char="•"/>
            </a:pPr>
            <a:r>
              <a:rPr lang="en-US" dirty="0"/>
              <a:t>The naming of a favorite has limited 30 characters – if you have long descriptions in your bookmarks, may want to screen shot</a:t>
            </a:r>
          </a:p>
          <a:p>
            <a:pPr marL="342900" indent="-342900">
              <a:buFont typeface="Arial" panose="020B0604020202020204" pitchFamily="34" charset="0"/>
              <a:buChar char="•"/>
            </a:pPr>
            <a:r>
              <a:rPr lang="en-US" dirty="0"/>
              <a:t>Recommendation to begin converting current bookmarks to Favorites so they will be there at conversion </a:t>
            </a:r>
          </a:p>
          <a:p>
            <a:pPr marL="342900" indent="-342900">
              <a:buFont typeface="Arial" panose="020B0604020202020204" pitchFamily="34" charset="0"/>
              <a:buChar char="•"/>
            </a:pPr>
            <a:r>
              <a:rPr lang="en-US" dirty="0"/>
              <a:t>Process: </a:t>
            </a:r>
          </a:p>
          <a:p>
            <a:pPr marL="1028683" lvl="1" indent="-342900"/>
            <a:r>
              <a:rPr lang="en-US" dirty="0"/>
              <a:t>Open bookmarked item</a:t>
            </a:r>
          </a:p>
          <a:p>
            <a:pPr marL="1028683" lvl="1" indent="-342900"/>
            <a:r>
              <a:rPr lang="en-US" dirty="0"/>
              <a:t>Click on ‘new window’ </a:t>
            </a:r>
          </a:p>
          <a:p>
            <a:pPr marL="1028683" lvl="1" indent="-342900"/>
            <a:r>
              <a:rPr lang="en-US" dirty="0"/>
              <a:t>It opens the same page in native Peoplesoft </a:t>
            </a:r>
          </a:p>
          <a:p>
            <a:pPr marL="1028683" lvl="1" indent="-342900"/>
            <a:r>
              <a:rPr lang="en-US" dirty="0"/>
              <a:t>Upper left-hand corner ‘Favorites’ </a:t>
            </a:r>
          </a:p>
          <a:p>
            <a:pPr marL="1028683" lvl="1" indent="-342900"/>
            <a:r>
              <a:rPr lang="en-US" dirty="0"/>
              <a:t>Add to Favorites </a:t>
            </a:r>
          </a:p>
          <a:p>
            <a:pPr lvl="1" indent="0">
              <a:buNone/>
            </a:pPr>
            <a:r>
              <a:rPr lang="en-US" dirty="0">
                <a:hlinkClick r:id="rId2"/>
              </a:rPr>
              <a:t>Job Aid </a:t>
            </a:r>
            <a:r>
              <a:rPr lang="en-US" dirty="0"/>
              <a:t>in UCI UCPath website: General UCPath Information/</a:t>
            </a:r>
          </a:p>
          <a:p>
            <a:pPr lvl="1" indent="0">
              <a:buNone/>
            </a:pPr>
            <a:r>
              <a:rPr lang="en-US" dirty="0"/>
              <a:t>UCPath/How to Add Favorites in Peoplesoft</a:t>
            </a:r>
          </a:p>
          <a:p>
            <a:pPr marL="342900" indent="-342900"/>
            <a:r>
              <a:rPr lang="en-US" dirty="0"/>
              <a:t>Note: Any bookmarks on Portal non-Peoplesoft web pages will be retained and converted, cannot be converted to favorites (ex: self-service: Paycheck, Payroll calendar, etc.) no action needed for these</a:t>
            </a:r>
          </a:p>
          <a:p>
            <a:pPr lvl="1" indent="0">
              <a:buNone/>
            </a:pPr>
            <a:endParaRPr lang="en-US" dirty="0"/>
          </a:p>
        </p:txBody>
      </p:sp>
      <p:sp>
        <p:nvSpPr>
          <p:cNvPr id="4" name="Slide Number Placeholder 3">
            <a:extLst>
              <a:ext uri="{FF2B5EF4-FFF2-40B4-BE49-F238E27FC236}">
                <a16:creationId xmlns:a16="http://schemas.microsoft.com/office/drawing/2014/main" id="{80F50908-D7EE-D555-3370-A72E1B0FABB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842EA4-F715-4656-A625-1238D78B36E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99429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842EA4-F715-4656-A625-1238D78B36E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Rectangle 5"/>
          <p:cNvSpPr/>
          <p:nvPr/>
        </p:nvSpPr>
        <p:spPr>
          <a:xfrm>
            <a:off x="-2" y="0"/>
            <a:ext cx="4572001" cy="6437478"/>
          </a:xfrm>
          <a:prstGeom prst="rect">
            <a:avLst/>
          </a:prstGeom>
          <a:solidFill>
            <a:srgbClr val="0064A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7" name="Picture 6" descr="A picture containing circle&#10;&#10;Description automatically generated">
            <a:extLst>
              <a:ext uri="{FF2B5EF4-FFF2-40B4-BE49-F238E27FC236}">
                <a16:creationId xmlns:a16="http://schemas.microsoft.com/office/drawing/2014/main" id="{0BEFB0BD-F060-4777-B560-FB95613254B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52682" y="1604682"/>
            <a:ext cx="4491318" cy="2985673"/>
          </a:xfrm>
          <a:prstGeom prst="rect">
            <a:avLst/>
          </a:prstGeom>
        </p:spPr>
      </p:pic>
      <p:sp>
        <p:nvSpPr>
          <p:cNvPr id="2" name="TextBox 1">
            <a:extLst>
              <a:ext uri="{FF2B5EF4-FFF2-40B4-BE49-F238E27FC236}">
                <a16:creationId xmlns:a16="http://schemas.microsoft.com/office/drawing/2014/main" id="{78A206FB-877F-F24B-BFE5-D1C3AC24D6F8}"/>
              </a:ext>
            </a:extLst>
          </p:cNvPr>
          <p:cNvSpPr txBox="1"/>
          <p:nvPr/>
        </p:nvSpPr>
        <p:spPr>
          <a:xfrm>
            <a:off x="447260" y="2117034"/>
            <a:ext cx="3677478" cy="2862322"/>
          </a:xfrm>
          <a:prstGeom prst="rect">
            <a:avLst/>
          </a:prstGeom>
          <a:noFill/>
        </p:spPr>
        <p:txBody>
          <a:bodyPr wrap="square" rtlCol="0">
            <a:spAutoFit/>
          </a:bodyPr>
          <a:lstStyle/>
          <a:p>
            <a:pPr algn="ctr"/>
            <a:r>
              <a:rPr lang="en-US" sz="3600" b="1" dirty="0">
                <a:solidFill>
                  <a:schemeClr val="bg1"/>
                </a:solidFill>
              </a:rPr>
              <a:t>Reinstatements and Effective Dates/Term Dates</a:t>
            </a:r>
          </a:p>
          <a:p>
            <a:pPr algn="ctr"/>
            <a:endParaRPr lang="en-US" sz="3600" b="1" dirty="0">
              <a:solidFill>
                <a:schemeClr val="bg1"/>
              </a:solidFill>
            </a:endParaRPr>
          </a:p>
        </p:txBody>
      </p:sp>
    </p:spTree>
    <p:custDataLst>
      <p:tags r:id="rId1"/>
    </p:custDataLst>
    <p:extLst>
      <p:ext uri="{BB962C8B-B14F-4D97-AF65-F5344CB8AC3E}">
        <p14:creationId xmlns:p14="http://schemas.microsoft.com/office/powerpoint/2010/main" val="834385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9E631-D00D-69B7-F20F-F8D8B2D0FF69}"/>
              </a:ext>
            </a:extLst>
          </p:cNvPr>
          <p:cNvSpPr>
            <a:spLocks noGrp="1"/>
          </p:cNvSpPr>
          <p:nvPr>
            <p:ph type="title"/>
          </p:nvPr>
        </p:nvSpPr>
        <p:spPr/>
        <p:txBody>
          <a:bodyPr/>
          <a:lstStyle/>
          <a:p>
            <a:r>
              <a:rPr lang="en-US" dirty="0"/>
              <a:t>Reinstatements and Job – End Dates </a:t>
            </a:r>
          </a:p>
        </p:txBody>
      </p:sp>
      <p:sp>
        <p:nvSpPr>
          <p:cNvPr id="4" name="Slide Number Placeholder 3">
            <a:extLst>
              <a:ext uri="{FF2B5EF4-FFF2-40B4-BE49-F238E27FC236}">
                <a16:creationId xmlns:a16="http://schemas.microsoft.com/office/drawing/2014/main" id="{D1DC521F-FC2D-22BF-D37B-C6C39FF5E76C}"/>
              </a:ext>
            </a:extLst>
          </p:cNvPr>
          <p:cNvSpPr>
            <a:spLocks noGrp="1"/>
          </p:cNvSpPr>
          <p:nvPr>
            <p:ph type="sldNum" sz="quarter" idx="4"/>
          </p:nvPr>
        </p:nvSpPr>
        <p:spPr/>
        <p:txBody>
          <a:bodyPr/>
          <a:lstStyle/>
          <a:p>
            <a:fld id="{3C842EA4-F715-4656-A625-1238D78B36EB}" type="slidenum">
              <a:rPr lang="en-US" smtClean="0"/>
              <a:t>15</a:t>
            </a:fld>
            <a:endParaRPr lang="en-US"/>
          </a:p>
        </p:txBody>
      </p:sp>
      <p:sp>
        <p:nvSpPr>
          <p:cNvPr id="5" name="Content Placeholder 4">
            <a:extLst>
              <a:ext uri="{FF2B5EF4-FFF2-40B4-BE49-F238E27FC236}">
                <a16:creationId xmlns:a16="http://schemas.microsoft.com/office/drawing/2014/main" id="{E7911B37-0F96-9F0E-FB16-5653BB69EE93}"/>
              </a:ext>
            </a:extLst>
          </p:cNvPr>
          <p:cNvSpPr>
            <a:spLocks noGrp="1"/>
          </p:cNvSpPr>
          <p:nvPr>
            <p:ph idx="1"/>
          </p:nvPr>
        </p:nvSpPr>
        <p:spPr/>
        <p:txBody>
          <a:bodyPr/>
          <a:lstStyle/>
          <a:p>
            <a:pPr marL="342900" indent="-342900">
              <a:buFont typeface="Arial" panose="020B0604020202020204" pitchFamily="34" charset="0"/>
              <a:buChar char="•"/>
            </a:pPr>
            <a:r>
              <a:rPr lang="en-US" dirty="0"/>
              <a:t>UCI experienced a large # of required reinstatements from 6/30 auto-term</a:t>
            </a:r>
          </a:p>
          <a:p>
            <a:pPr marL="342900" indent="-342900">
              <a:buFont typeface="Arial" panose="020B0604020202020204" pitchFamily="34" charset="0"/>
              <a:buChar char="•"/>
            </a:pPr>
            <a:r>
              <a:rPr lang="en-US" dirty="0"/>
              <a:t>Please continue to monitor Job End date reports to avoid this issue </a:t>
            </a:r>
          </a:p>
          <a:p>
            <a:pPr marL="342900" indent="-342900">
              <a:buFont typeface="Arial" panose="020B0604020202020204" pitchFamily="34" charset="0"/>
              <a:buChar char="•"/>
            </a:pPr>
            <a:r>
              <a:rPr lang="en-US" dirty="0"/>
              <a:t>Please notify employees if their job is terminating to avoid calls to OIT or EEC </a:t>
            </a:r>
          </a:p>
          <a:p>
            <a:pPr marL="1028683" lvl="1" indent="-342900"/>
            <a:r>
              <a:rPr lang="en-US" dirty="0"/>
              <a:t>Students may get confused between the job being terminated and the fact that they are still a student and/or have a fellowship or CWR</a:t>
            </a:r>
          </a:p>
          <a:p>
            <a:pPr marL="342900" indent="-342900">
              <a:buFont typeface="Arial" panose="020B0604020202020204" pitchFamily="34" charset="0"/>
              <a:buChar char="•"/>
            </a:pPr>
            <a:r>
              <a:rPr lang="en-US" dirty="0"/>
              <a:t>When entering a reinstatement use the Effective Date of the Termination </a:t>
            </a:r>
          </a:p>
        </p:txBody>
      </p:sp>
    </p:spTree>
    <p:extLst>
      <p:ext uri="{BB962C8B-B14F-4D97-AF65-F5344CB8AC3E}">
        <p14:creationId xmlns:p14="http://schemas.microsoft.com/office/powerpoint/2010/main" val="1961704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B7B72-7434-3748-9D96-F68C7FAEF7D5}"/>
              </a:ext>
            </a:extLst>
          </p:cNvPr>
          <p:cNvSpPr>
            <a:spLocks noGrp="1"/>
          </p:cNvSpPr>
          <p:nvPr>
            <p:ph type="title"/>
          </p:nvPr>
        </p:nvSpPr>
        <p:spPr/>
        <p:txBody>
          <a:bodyPr>
            <a:normAutofit fontScale="90000"/>
          </a:bodyPr>
          <a:lstStyle/>
          <a:p>
            <a:r>
              <a:rPr lang="en-US" dirty="0"/>
              <a:t>Last Date Worked / Appointment End Date</a:t>
            </a:r>
          </a:p>
        </p:txBody>
      </p:sp>
      <p:sp>
        <p:nvSpPr>
          <p:cNvPr id="3" name="Content Placeholder 2">
            <a:extLst>
              <a:ext uri="{FF2B5EF4-FFF2-40B4-BE49-F238E27FC236}">
                <a16:creationId xmlns:a16="http://schemas.microsoft.com/office/drawing/2014/main" id="{023F77C7-DF17-7849-A0C5-6ECF57589B0F}"/>
              </a:ext>
            </a:extLst>
          </p:cNvPr>
          <p:cNvSpPr>
            <a:spLocks noGrp="1"/>
          </p:cNvSpPr>
          <p:nvPr>
            <p:ph idx="1"/>
          </p:nvPr>
        </p:nvSpPr>
        <p:spPr/>
        <p:txBody>
          <a:bodyPr/>
          <a:lstStyle/>
          <a:p>
            <a:r>
              <a:rPr lang="en-US" dirty="0"/>
              <a:t>The </a:t>
            </a:r>
            <a:r>
              <a:rPr lang="en-US" b="1" dirty="0">
                <a:solidFill>
                  <a:srgbClr val="0070C0"/>
                </a:solidFill>
              </a:rPr>
              <a:t>Last Date Worked </a:t>
            </a:r>
            <a:r>
              <a:rPr lang="en-US" dirty="0"/>
              <a:t>&amp; </a:t>
            </a:r>
            <a:r>
              <a:rPr lang="en-US" b="1" dirty="0">
                <a:solidFill>
                  <a:srgbClr val="0070C0"/>
                </a:solidFill>
              </a:rPr>
              <a:t>Appointment End Date </a:t>
            </a:r>
            <a:r>
              <a:rPr lang="en-US" dirty="0"/>
              <a:t>fields</a:t>
            </a:r>
            <a:r>
              <a:rPr lang="en-US" b="1" dirty="0">
                <a:solidFill>
                  <a:srgbClr val="0070C0"/>
                </a:solidFill>
              </a:rPr>
              <a:t> </a:t>
            </a:r>
            <a:r>
              <a:rPr lang="en-US" dirty="0"/>
              <a:t>both indicate the employee’s </a:t>
            </a:r>
            <a:r>
              <a:rPr lang="en-US" u="sng" dirty="0"/>
              <a:t>LAST DAY ON PAY STATUS. </a:t>
            </a:r>
          </a:p>
          <a:p>
            <a:endParaRPr lang="en-US" u="sng" dirty="0"/>
          </a:p>
          <a:p>
            <a:endParaRPr lang="en-US" u="sng" dirty="0"/>
          </a:p>
          <a:p>
            <a:endParaRPr lang="en-US" dirty="0"/>
          </a:p>
          <a:p>
            <a:endParaRPr lang="en-US" dirty="0"/>
          </a:p>
          <a:p>
            <a:r>
              <a:rPr lang="en-US" dirty="0"/>
              <a:t>This is NOT the employee’s termination date. The employee’s termination date is usually a date AFTER the employee’s last day worked / on pay status.</a:t>
            </a:r>
          </a:p>
          <a:p>
            <a:endParaRPr lang="en-US" dirty="0"/>
          </a:p>
          <a:p>
            <a:r>
              <a:rPr lang="en-US" dirty="0"/>
              <a:t>Example: 	Expected Job End Date = 6/30</a:t>
            </a:r>
          </a:p>
          <a:p>
            <a:r>
              <a:rPr lang="en-US" dirty="0"/>
              <a:t>		Termination Eff. Date = 7/1</a:t>
            </a:r>
          </a:p>
          <a:p>
            <a:endParaRPr lang="en-US" dirty="0"/>
          </a:p>
          <a:p>
            <a:endParaRPr lang="en-US" dirty="0"/>
          </a:p>
        </p:txBody>
      </p:sp>
      <p:sp>
        <p:nvSpPr>
          <p:cNvPr id="4" name="Slide Number Placeholder 3">
            <a:extLst>
              <a:ext uri="{FF2B5EF4-FFF2-40B4-BE49-F238E27FC236}">
                <a16:creationId xmlns:a16="http://schemas.microsoft.com/office/drawing/2014/main" id="{1B1A6217-789F-BE47-A629-3CAE7467A9C9}"/>
              </a:ext>
            </a:extLst>
          </p:cNvPr>
          <p:cNvSpPr>
            <a:spLocks noGrp="1"/>
          </p:cNvSpPr>
          <p:nvPr>
            <p:ph type="sldNum" sz="quarter" idx="4"/>
          </p:nvPr>
        </p:nvSpPr>
        <p:spPr/>
        <p:txBody>
          <a:bodyPr/>
          <a:lstStyle/>
          <a:p>
            <a:fld id="{3C842EA4-F715-4656-A625-1238D78B36EB}" type="slidenum">
              <a:rPr lang="en-US" smtClean="0"/>
              <a:t>16</a:t>
            </a:fld>
            <a:endParaRPr lang="en-US"/>
          </a:p>
        </p:txBody>
      </p:sp>
      <p:pic>
        <p:nvPicPr>
          <p:cNvPr id="5" name="Picture 4">
            <a:extLst>
              <a:ext uri="{FF2B5EF4-FFF2-40B4-BE49-F238E27FC236}">
                <a16:creationId xmlns:a16="http://schemas.microsoft.com/office/drawing/2014/main" id="{4573D93D-09D0-3D43-A0CE-4E29B7BFE504}"/>
              </a:ext>
            </a:extLst>
          </p:cNvPr>
          <p:cNvPicPr>
            <a:picLocks noChangeAspect="1"/>
          </p:cNvPicPr>
          <p:nvPr/>
        </p:nvPicPr>
        <p:blipFill>
          <a:blip r:embed="rId2"/>
          <a:stretch>
            <a:fillRect/>
          </a:stretch>
        </p:blipFill>
        <p:spPr>
          <a:xfrm>
            <a:off x="338182" y="2282411"/>
            <a:ext cx="3587775" cy="510485"/>
          </a:xfrm>
          <a:prstGeom prst="rect">
            <a:avLst/>
          </a:prstGeom>
        </p:spPr>
      </p:pic>
      <p:pic>
        <p:nvPicPr>
          <p:cNvPr id="6" name="Picture 5">
            <a:extLst>
              <a:ext uri="{FF2B5EF4-FFF2-40B4-BE49-F238E27FC236}">
                <a16:creationId xmlns:a16="http://schemas.microsoft.com/office/drawing/2014/main" id="{BD042B6F-BECB-8B43-9E16-F9FD2A0AE0EA}"/>
              </a:ext>
            </a:extLst>
          </p:cNvPr>
          <p:cNvPicPr>
            <a:picLocks noChangeAspect="1"/>
          </p:cNvPicPr>
          <p:nvPr/>
        </p:nvPicPr>
        <p:blipFill>
          <a:blip r:embed="rId3"/>
          <a:stretch>
            <a:fillRect/>
          </a:stretch>
        </p:blipFill>
        <p:spPr>
          <a:xfrm>
            <a:off x="4572000" y="2218599"/>
            <a:ext cx="3852276" cy="737436"/>
          </a:xfrm>
          <a:prstGeom prst="rect">
            <a:avLst/>
          </a:prstGeom>
        </p:spPr>
      </p:pic>
    </p:spTree>
    <p:extLst>
      <p:ext uri="{BB962C8B-B14F-4D97-AF65-F5344CB8AC3E}">
        <p14:creationId xmlns:p14="http://schemas.microsoft.com/office/powerpoint/2010/main" val="3023882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0B7B3-7A00-4A46-BC87-FCA326742B67}"/>
              </a:ext>
            </a:extLst>
          </p:cNvPr>
          <p:cNvSpPr>
            <a:spLocks noGrp="1"/>
          </p:cNvSpPr>
          <p:nvPr>
            <p:ph type="title"/>
          </p:nvPr>
        </p:nvSpPr>
        <p:spPr/>
        <p:txBody>
          <a:bodyPr>
            <a:normAutofit fontScale="90000"/>
          </a:bodyPr>
          <a:lstStyle/>
          <a:p>
            <a:r>
              <a:rPr lang="en-US" dirty="0"/>
              <a:t>Effective Date of Termination – Smart HR Template</a:t>
            </a:r>
          </a:p>
        </p:txBody>
      </p:sp>
      <p:sp>
        <p:nvSpPr>
          <p:cNvPr id="3" name="Content Placeholder 2">
            <a:extLst>
              <a:ext uri="{FF2B5EF4-FFF2-40B4-BE49-F238E27FC236}">
                <a16:creationId xmlns:a16="http://schemas.microsoft.com/office/drawing/2014/main" id="{3B087209-CDAF-F240-8BAA-05D0CD9DEB4A}"/>
              </a:ext>
            </a:extLst>
          </p:cNvPr>
          <p:cNvSpPr>
            <a:spLocks noGrp="1"/>
          </p:cNvSpPr>
          <p:nvPr>
            <p:ph idx="1"/>
          </p:nvPr>
        </p:nvSpPr>
        <p:spPr>
          <a:xfrm>
            <a:off x="229086" y="1351721"/>
            <a:ext cx="8685832" cy="4825241"/>
          </a:xfrm>
        </p:spPr>
        <p:txBody>
          <a:bodyPr/>
          <a:lstStyle/>
          <a:p>
            <a:r>
              <a:rPr lang="en-US" dirty="0"/>
              <a:t>When terminating an employee via a Smart HR Template, the </a:t>
            </a:r>
            <a:r>
              <a:rPr lang="en-US" b="1" i="1" u="sng" dirty="0"/>
              <a:t>official</a:t>
            </a:r>
            <a:r>
              <a:rPr lang="en-US" dirty="0"/>
              <a:t> date of an employee’s termination is the SAME as the Effective Date entered during entry..</a:t>
            </a:r>
          </a:p>
          <a:p>
            <a:endParaRPr lang="en-US" dirty="0"/>
          </a:p>
          <a:p>
            <a:endParaRPr lang="en-US" dirty="0"/>
          </a:p>
          <a:p>
            <a:endParaRPr lang="en-US" dirty="0"/>
          </a:p>
          <a:p>
            <a:endParaRPr lang="en-US" dirty="0"/>
          </a:p>
          <a:p>
            <a:r>
              <a:rPr lang="en-US" dirty="0"/>
              <a:t>The actual Termination Effective Date of an employee is the first day the employee is NOT on pay status.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1D14698-F908-D04C-9155-218295C5180F}"/>
              </a:ext>
            </a:extLst>
          </p:cNvPr>
          <p:cNvSpPr>
            <a:spLocks noGrp="1"/>
          </p:cNvSpPr>
          <p:nvPr>
            <p:ph type="sldNum" sz="quarter" idx="4"/>
          </p:nvPr>
        </p:nvSpPr>
        <p:spPr/>
        <p:txBody>
          <a:bodyPr/>
          <a:lstStyle/>
          <a:p>
            <a:fld id="{3C842EA4-F715-4656-A625-1238D78B36EB}" type="slidenum">
              <a:rPr lang="en-US" smtClean="0"/>
              <a:t>17</a:t>
            </a:fld>
            <a:endParaRPr lang="en-US"/>
          </a:p>
        </p:txBody>
      </p:sp>
      <p:pic>
        <p:nvPicPr>
          <p:cNvPr id="5" name="Picture 4">
            <a:extLst>
              <a:ext uri="{FF2B5EF4-FFF2-40B4-BE49-F238E27FC236}">
                <a16:creationId xmlns:a16="http://schemas.microsoft.com/office/drawing/2014/main" id="{09ABC82E-717E-C344-966F-F8A464EB7C2C}"/>
              </a:ext>
            </a:extLst>
          </p:cNvPr>
          <p:cNvPicPr>
            <a:picLocks noChangeAspect="1"/>
          </p:cNvPicPr>
          <p:nvPr/>
        </p:nvPicPr>
        <p:blipFill>
          <a:blip r:embed="rId2"/>
          <a:stretch>
            <a:fillRect/>
          </a:stretch>
        </p:blipFill>
        <p:spPr>
          <a:xfrm>
            <a:off x="0" y="2531012"/>
            <a:ext cx="9144000" cy="1315295"/>
          </a:xfrm>
          <a:prstGeom prst="rect">
            <a:avLst/>
          </a:prstGeom>
        </p:spPr>
      </p:pic>
    </p:spTree>
    <p:extLst>
      <p:ext uri="{BB962C8B-B14F-4D97-AF65-F5344CB8AC3E}">
        <p14:creationId xmlns:p14="http://schemas.microsoft.com/office/powerpoint/2010/main" val="1019924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DFEA3-046D-444D-A6BF-1B6651FD10DC}"/>
              </a:ext>
            </a:extLst>
          </p:cNvPr>
          <p:cNvSpPr>
            <a:spLocks noGrp="1"/>
          </p:cNvSpPr>
          <p:nvPr>
            <p:ph type="title"/>
          </p:nvPr>
        </p:nvSpPr>
        <p:spPr/>
        <p:txBody>
          <a:bodyPr/>
          <a:lstStyle/>
          <a:p>
            <a:r>
              <a:rPr lang="en-US" dirty="0"/>
              <a:t>Identifying Termination Date in </a:t>
            </a:r>
            <a:r>
              <a:rPr lang="en-US" dirty="0" err="1"/>
              <a:t>UCPath</a:t>
            </a:r>
            <a:endParaRPr lang="en-US" dirty="0"/>
          </a:p>
        </p:txBody>
      </p:sp>
      <p:sp>
        <p:nvSpPr>
          <p:cNvPr id="3" name="Content Placeholder 2">
            <a:extLst>
              <a:ext uri="{FF2B5EF4-FFF2-40B4-BE49-F238E27FC236}">
                <a16:creationId xmlns:a16="http://schemas.microsoft.com/office/drawing/2014/main" id="{2B00E81F-AC41-DD4F-B046-4A3EC5378B09}"/>
              </a:ext>
            </a:extLst>
          </p:cNvPr>
          <p:cNvSpPr>
            <a:spLocks noGrp="1"/>
          </p:cNvSpPr>
          <p:nvPr>
            <p:ph idx="1"/>
          </p:nvPr>
        </p:nvSpPr>
        <p:spPr/>
        <p:txBody>
          <a:bodyPr>
            <a:normAutofit/>
          </a:bodyPr>
          <a:lstStyle/>
          <a:p>
            <a:r>
              <a:rPr lang="en-US" sz="1800" b="1" dirty="0"/>
              <a:t>Person Org Summary </a:t>
            </a:r>
            <a:r>
              <a:rPr lang="en-US" sz="1800" dirty="0"/>
              <a:t>:</a:t>
            </a:r>
          </a:p>
          <a:p>
            <a:r>
              <a:rPr lang="en-US" sz="1800" dirty="0"/>
              <a:t>Termination Date = Last Day Worked</a:t>
            </a:r>
          </a:p>
          <a:p>
            <a:endParaRPr lang="en-US" sz="2000" dirty="0"/>
          </a:p>
          <a:p>
            <a:endParaRPr lang="en-US" sz="2000" dirty="0"/>
          </a:p>
          <a:p>
            <a:endParaRPr lang="en-US" sz="2000" dirty="0"/>
          </a:p>
          <a:p>
            <a:endParaRPr lang="en-US" sz="2000" dirty="0"/>
          </a:p>
          <a:p>
            <a:endParaRPr lang="en-US" sz="400" b="1" dirty="0"/>
          </a:p>
          <a:p>
            <a:r>
              <a:rPr lang="en-US" sz="1800" b="1" dirty="0"/>
              <a:t>Workforce Job Summary :</a:t>
            </a:r>
          </a:p>
          <a:p>
            <a:r>
              <a:rPr lang="en-US" sz="1800" dirty="0"/>
              <a:t>Effective Date for a termination row = Official Date of Termination (first day NOT on pay status)</a:t>
            </a:r>
          </a:p>
          <a:p>
            <a:endParaRPr lang="en-US" sz="2000" dirty="0"/>
          </a:p>
        </p:txBody>
      </p:sp>
      <p:sp>
        <p:nvSpPr>
          <p:cNvPr id="4" name="Slide Number Placeholder 3">
            <a:extLst>
              <a:ext uri="{FF2B5EF4-FFF2-40B4-BE49-F238E27FC236}">
                <a16:creationId xmlns:a16="http://schemas.microsoft.com/office/drawing/2014/main" id="{4E233E77-C816-F84E-ADA0-F45805FE2C46}"/>
              </a:ext>
            </a:extLst>
          </p:cNvPr>
          <p:cNvSpPr>
            <a:spLocks noGrp="1"/>
          </p:cNvSpPr>
          <p:nvPr>
            <p:ph type="sldNum" sz="quarter" idx="4"/>
          </p:nvPr>
        </p:nvSpPr>
        <p:spPr/>
        <p:txBody>
          <a:bodyPr/>
          <a:lstStyle/>
          <a:p>
            <a:fld id="{3C842EA4-F715-4656-A625-1238D78B36EB}" type="slidenum">
              <a:rPr lang="en-US" smtClean="0"/>
              <a:t>18</a:t>
            </a:fld>
            <a:endParaRPr lang="en-US"/>
          </a:p>
        </p:txBody>
      </p:sp>
      <p:pic>
        <p:nvPicPr>
          <p:cNvPr id="6" name="Picture 5">
            <a:extLst>
              <a:ext uri="{FF2B5EF4-FFF2-40B4-BE49-F238E27FC236}">
                <a16:creationId xmlns:a16="http://schemas.microsoft.com/office/drawing/2014/main" id="{AD142C6D-A6DE-464B-84A3-AE1BBF141E68}"/>
              </a:ext>
            </a:extLst>
          </p:cNvPr>
          <p:cNvPicPr>
            <a:picLocks noChangeAspect="1"/>
          </p:cNvPicPr>
          <p:nvPr/>
        </p:nvPicPr>
        <p:blipFill>
          <a:blip r:embed="rId2"/>
          <a:stretch>
            <a:fillRect/>
          </a:stretch>
        </p:blipFill>
        <p:spPr>
          <a:xfrm>
            <a:off x="1073425" y="1857377"/>
            <a:ext cx="6062871" cy="1472135"/>
          </a:xfrm>
          <a:prstGeom prst="rect">
            <a:avLst/>
          </a:prstGeom>
        </p:spPr>
      </p:pic>
      <p:pic>
        <p:nvPicPr>
          <p:cNvPr id="10" name="Picture 9">
            <a:extLst>
              <a:ext uri="{FF2B5EF4-FFF2-40B4-BE49-F238E27FC236}">
                <a16:creationId xmlns:a16="http://schemas.microsoft.com/office/drawing/2014/main" id="{ADB8F1CC-843D-B84E-B6C5-157FDD35C354}"/>
              </a:ext>
            </a:extLst>
          </p:cNvPr>
          <p:cNvPicPr>
            <a:picLocks noChangeAspect="1"/>
          </p:cNvPicPr>
          <p:nvPr/>
        </p:nvPicPr>
        <p:blipFill>
          <a:blip r:embed="rId3"/>
          <a:stretch>
            <a:fillRect/>
          </a:stretch>
        </p:blipFill>
        <p:spPr>
          <a:xfrm>
            <a:off x="1073424" y="4623843"/>
            <a:ext cx="6062871" cy="1553120"/>
          </a:xfrm>
          <a:prstGeom prst="rect">
            <a:avLst/>
          </a:prstGeom>
        </p:spPr>
      </p:pic>
    </p:spTree>
    <p:extLst>
      <p:ext uri="{BB962C8B-B14F-4D97-AF65-F5344CB8AC3E}">
        <p14:creationId xmlns:p14="http://schemas.microsoft.com/office/powerpoint/2010/main" val="2315093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B8D13-EE02-6245-8CD0-1D662E3ADE2B}"/>
              </a:ext>
            </a:extLst>
          </p:cNvPr>
          <p:cNvSpPr>
            <a:spLocks noGrp="1"/>
          </p:cNvSpPr>
          <p:nvPr>
            <p:ph type="title"/>
          </p:nvPr>
        </p:nvSpPr>
        <p:spPr/>
        <p:txBody>
          <a:bodyPr/>
          <a:lstStyle/>
          <a:p>
            <a:r>
              <a:rPr lang="en-US" dirty="0"/>
              <a:t>Identifying Termination Date in </a:t>
            </a:r>
            <a:r>
              <a:rPr lang="en-US" dirty="0" err="1"/>
              <a:t>UCPath</a:t>
            </a:r>
            <a:endParaRPr lang="en-US" dirty="0"/>
          </a:p>
        </p:txBody>
      </p:sp>
      <p:sp>
        <p:nvSpPr>
          <p:cNvPr id="3" name="Content Placeholder 2">
            <a:extLst>
              <a:ext uri="{FF2B5EF4-FFF2-40B4-BE49-F238E27FC236}">
                <a16:creationId xmlns:a16="http://schemas.microsoft.com/office/drawing/2014/main" id="{F95D061E-C7B7-E541-B342-B0907916F15F}"/>
              </a:ext>
            </a:extLst>
          </p:cNvPr>
          <p:cNvSpPr>
            <a:spLocks noGrp="1"/>
          </p:cNvSpPr>
          <p:nvPr>
            <p:ph idx="1"/>
          </p:nvPr>
        </p:nvSpPr>
        <p:spPr/>
        <p:txBody>
          <a:bodyPr/>
          <a:lstStyle/>
          <a:p>
            <a:r>
              <a:rPr lang="en-US" b="1" dirty="0"/>
              <a:t>Job Data Page:</a:t>
            </a:r>
          </a:p>
          <a:p>
            <a:r>
              <a:rPr lang="en-US" dirty="0"/>
              <a:t>The Job Data page will display rows with effective dates entered and used </a:t>
            </a:r>
            <a:r>
              <a:rPr lang="en-US"/>
              <a:t>for a </a:t>
            </a:r>
            <a:r>
              <a:rPr lang="en-US" dirty="0"/>
              <a:t>transaction, along with the Action / Action reason code. </a:t>
            </a:r>
          </a:p>
          <a:p>
            <a:endParaRPr lang="en-US" dirty="0"/>
          </a:p>
          <a:p>
            <a:endParaRPr lang="en-US" dirty="0"/>
          </a:p>
          <a:p>
            <a:endParaRPr lang="en-US" dirty="0"/>
          </a:p>
          <a:p>
            <a:endParaRPr lang="en-US" dirty="0"/>
          </a:p>
          <a:p>
            <a:r>
              <a:rPr lang="en-US" dirty="0"/>
              <a:t>For terminations, Effective Date shown on Job Data page indicates the ACTUAL termination Date of the employee.</a:t>
            </a:r>
          </a:p>
          <a:p>
            <a:endParaRPr lang="en-US" dirty="0"/>
          </a:p>
        </p:txBody>
      </p:sp>
      <p:sp>
        <p:nvSpPr>
          <p:cNvPr id="4" name="Slide Number Placeholder 3">
            <a:extLst>
              <a:ext uri="{FF2B5EF4-FFF2-40B4-BE49-F238E27FC236}">
                <a16:creationId xmlns:a16="http://schemas.microsoft.com/office/drawing/2014/main" id="{0AAA0250-41CA-B24A-9608-573634904101}"/>
              </a:ext>
            </a:extLst>
          </p:cNvPr>
          <p:cNvSpPr>
            <a:spLocks noGrp="1"/>
          </p:cNvSpPr>
          <p:nvPr>
            <p:ph type="sldNum" sz="quarter" idx="4"/>
          </p:nvPr>
        </p:nvSpPr>
        <p:spPr/>
        <p:txBody>
          <a:bodyPr/>
          <a:lstStyle/>
          <a:p>
            <a:fld id="{3C842EA4-F715-4656-A625-1238D78B36EB}" type="slidenum">
              <a:rPr lang="en-US" smtClean="0"/>
              <a:t>19</a:t>
            </a:fld>
            <a:endParaRPr lang="en-US"/>
          </a:p>
        </p:txBody>
      </p:sp>
      <p:pic>
        <p:nvPicPr>
          <p:cNvPr id="5" name="Picture 4">
            <a:extLst>
              <a:ext uri="{FF2B5EF4-FFF2-40B4-BE49-F238E27FC236}">
                <a16:creationId xmlns:a16="http://schemas.microsoft.com/office/drawing/2014/main" id="{97F4327A-0E68-B24A-A20E-778E7951CBC5}"/>
              </a:ext>
            </a:extLst>
          </p:cNvPr>
          <p:cNvPicPr>
            <a:picLocks noChangeAspect="1"/>
          </p:cNvPicPr>
          <p:nvPr/>
        </p:nvPicPr>
        <p:blipFill>
          <a:blip r:embed="rId2"/>
          <a:stretch>
            <a:fillRect/>
          </a:stretch>
        </p:blipFill>
        <p:spPr>
          <a:xfrm>
            <a:off x="879613" y="2810359"/>
            <a:ext cx="7384774" cy="1237281"/>
          </a:xfrm>
          <a:prstGeom prst="rect">
            <a:avLst/>
          </a:prstGeom>
        </p:spPr>
      </p:pic>
    </p:spTree>
    <p:extLst>
      <p:ext uri="{BB962C8B-B14F-4D97-AF65-F5344CB8AC3E}">
        <p14:creationId xmlns:p14="http://schemas.microsoft.com/office/powerpoint/2010/main" val="4013538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Announcements I</a:t>
            </a:r>
          </a:p>
        </p:txBody>
      </p:sp>
      <p:sp>
        <p:nvSpPr>
          <p:cNvPr id="3" name="Content Placeholder 2"/>
          <p:cNvSpPr>
            <a:spLocks noGrp="1"/>
          </p:cNvSpPr>
          <p:nvPr>
            <p:ph idx="1"/>
          </p:nvPr>
        </p:nvSpPr>
        <p:spPr>
          <a:xfrm>
            <a:off x="202582" y="1016528"/>
            <a:ext cx="8685832" cy="5381195"/>
          </a:xfrm>
        </p:spPr>
        <p:txBody>
          <a:bodyPr>
            <a:normAutofit/>
          </a:bodyPr>
          <a:lstStyle/>
          <a:p>
            <a:r>
              <a:rPr lang="en-US" sz="2600" b="1" dirty="0">
                <a:solidFill>
                  <a:schemeClr val="accent4"/>
                </a:solidFill>
              </a:rPr>
              <a:t>Upcoming Deadlines  </a:t>
            </a:r>
            <a:endParaRPr lang="en-US" sz="2600" dirty="0"/>
          </a:p>
          <a:p>
            <a:pPr marL="342900" indent="-342900">
              <a:buFont typeface="Arial" panose="020B0604020202020204" pitchFamily="34" charset="0"/>
              <a:buChar char="•"/>
            </a:pPr>
            <a:r>
              <a:rPr lang="en-US" b="1" i="1" dirty="0"/>
              <a:t>NEXT BW Transaction </a:t>
            </a:r>
            <a:r>
              <a:rPr lang="en-US" i="1" dirty="0"/>
              <a:t>deadline:</a:t>
            </a:r>
            <a:r>
              <a:rPr lang="en-US" b="1" i="1" dirty="0"/>
              <a:t> Thursday</a:t>
            </a:r>
            <a:r>
              <a:rPr lang="en-US" b="1" i="1" dirty="0">
                <a:solidFill>
                  <a:srgbClr val="00B050"/>
                </a:solidFill>
              </a:rPr>
              <a:t> July 21 </a:t>
            </a:r>
            <a:r>
              <a:rPr lang="en-US" b="1" i="1" dirty="0"/>
              <a:t>at 3pm </a:t>
            </a:r>
            <a:r>
              <a:rPr lang="en-US" i="1" dirty="0"/>
              <a:t>(for templates, extended absences, etc.)</a:t>
            </a:r>
          </a:p>
          <a:p>
            <a:pPr lvl="1" indent="0">
              <a:buNone/>
            </a:pPr>
            <a:endParaRPr lang="en-US" sz="500" i="1" dirty="0"/>
          </a:p>
          <a:p>
            <a:pPr marL="1028683" lvl="1" indent="-342900">
              <a:buFont typeface="Courier New" panose="02070309020205020404" pitchFamily="49" charset="0"/>
              <a:buChar char="o"/>
            </a:pPr>
            <a:r>
              <a:rPr lang="en-US" i="1" dirty="0"/>
              <a:t>BW </a:t>
            </a:r>
            <a:r>
              <a:rPr lang="en-US" b="1" i="1" dirty="0">
                <a:solidFill>
                  <a:srgbClr val="7030A0"/>
                </a:solidFill>
              </a:rPr>
              <a:t>Pay Path Deadline</a:t>
            </a:r>
            <a:r>
              <a:rPr lang="en-US" i="1" dirty="0"/>
              <a:t>: </a:t>
            </a:r>
            <a:r>
              <a:rPr lang="en-US" b="1" i="1" u="sng" dirty="0"/>
              <a:t>Today 7/12</a:t>
            </a:r>
            <a:r>
              <a:rPr lang="en-US" b="1" i="1" dirty="0">
                <a:solidFill>
                  <a:srgbClr val="0064A4"/>
                </a:solidFill>
              </a:rPr>
              <a:t> </a:t>
            </a:r>
            <a:r>
              <a:rPr lang="en-US" i="1" dirty="0">
                <a:solidFill>
                  <a:srgbClr val="0064A4"/>
                </a:solidFill>
              </a:rPr>
              <a:t>(</a:t>
            </a:r>
            <a:r>
              <a:rPr lang="en-US" b="1" i="1" dirty="0">
                <a:solidFill>
                  <a:srgbClr val="0064A4"/>
                </a:solidFill>
              </a:rPr>
              <a:t>5pm)</a:t>
            </a:r>
            <a:r>
              <a:rPr lang="en-US" i="1" dirty="0">
                <a:solidFill>
                  <a:srgbClr val="0064A4"/>
                </a:solidFill>
              </a:rPr>
              <a:t> – blackout through Friday July 15 </a:t>
            </a:r>
            <a:r>
              <a:rPr lang="en-US" b="1" i="1" dirty="0">
                <a:solidFill>
                  <a:srgbClr val="0064A4"/>
                </a:solidFill>
              </a:rPr>
              <a:t>@ 6am</a:t>
            </a:r>
          </a:p>
          <a:p>
            <a:pPr marL="1028683" lvl="1" indent="-342900"/>
            <a:endParaRPr lang="en-US" b="1" i="1" dirty="0"/>
          </a:p>
          <a:p>
            <a:pPr marL="342900" indent="-342900">
              <a:buFont typeface="Arial" panose="020B0604020202020204" pitchFamily="34" charset="0"/>
              <a:buChar char="•"/>
            </a:pPr>
            <a:r>
              <a:rPr lang="en-US" b="1" i="1" dirty="0"/>
              <a:t>NEXT</a:t>
            </a:r>
            <a:r>
              <a:rPr lang="en-US" b="1" dirty="0"/>
              <a:t> MO Transaction </a:t>
            </a:r>
            <a:r>
              <a:rPr lang="en-US" i="1" dirty="0"/>
              <a:t>deadline: </a:t>
            </a:r>
            <a:r>
              <a:rPr lang="en-US" b="1" i="1" dirty="0"/>
              <a:t>Tuesday</a:t>
            </a:r>
            <a:r>
              <a:rPr lang="en-US" b="1" i="1" dirty="0">
                <a:solidFill>
                  <a:srgbClr val="00B050"/>
                </a:solidFill>
              </a:rPr>
              <a:t> July 19 </a:t>
            </a:r>
            <a:r>
              <a:rPr lang="en-US" b="1" i="1" dirty="0">
                <a:solidFill>
                  <a:srgbClr val="0064A4"/>
                </a:solidFill>
              </a:rPr>
              <a:t>at 3pm </a:t>
            </a:r>
            <a:r>
              <a:rPr lang="en-US" b="1" i="1" dirty="0"/>
              <a:t>(</a:t>
            </a:r>
            <a:r>
              <a:rPr lang="en-US" i="1" dirty="0"/>
              <a:t>for templates, extended absences leaves, etc.) </a:t>
            </a:r>
          </a:p>
          <a:p>
            <a:pPr marL="342900" indent="-342900">
              <a:buFont typeface="Arial" panose="020B0604020202020204" pitchFamily="34" charset="0"/>
              <a:buChar char="•"/>
            </a:pPr>
            <a:endParaRPr lang="en-US" i="1" dirty="0"/>
          </a:p>
          <a:p>
            <a:pPr marL="1028683" lvl="1" indent="-342900">
              <a:buFont typeface="Courier New" panose="02070309020205020404" pitchFamily="49" charset="0"/>
              <a:buChar char="o"/>
            </a:pPr>
            <a:r>
              <a:rPr lang="en-US" i="1" dirty="0"/>
              <a:t>MO </a:t>
            </a:r>
            <a:r>
              <a:rPr lang="en-US" b="1" i="1" dirty="0">
                <a:solidFill>
                  <a:srgbClr val="7030A0"/>
                </a:solidFill>
              </a:rPr>
              <a:t>Pay Path Deadline</a:t>
            </a:r>
            <a:r>
              <a:rPr lang="en-US" i="1" dirty="0"/>
              <a:t>: Friday </a:t>
            </a:r>
            <a:r>
              <a:rPr lang="en-US" b="1" i="1" u="sng" dirty="0"/>
              <a:t>7/22 </a:t>
            </a:r>
            <a:r>
              <a:rPr lang="en-US" b="1" i="1" dirty="0">
                <a:solidFill>
                  <a:srgbClr val="0064A4"/>
                </a:solidFill>
              </a:rPr>
              <a:t>(5pm) </a:t>
            </a:r>
            <a:r>
              <a:rPr lang="en-US" i="1" dirty="0">
                <a:solidFill>
                  <a:srgbClr val="0064A4"/>
                </a:solidFill>
              </a:rPr>
              <a:t>- blackout until Wednesday</a:t>
            </a:r>
            <a:r>
              <a:rPr lang="en-US" b="1" i="1" dirty="0">
                <a:solidFill>
                  <a:srgbClr val="0064A4"/>
                </a:solidFill>
              </a:rPr>
              <a:t> 7/27 @ 6am</a:t>
            </a:r>
            <a:endParaRPr lang="en-US" i="1" dirty="0"/>
          </a:p>
          <a:p>
            <a:endParaRPr lang="en-US" i="1"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842EA4-F715-4656-A625-1238D78B36EB}"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893784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842EA4-F715-4656-A625-1238D78B36E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Rectangle 5"/>
          <p:cNvSpPr/>
          <p:nvPr/>
        </p:nvSpPr>
        <p:spPr>
          <a:xfrm>
            <a:off x="-2" y="0"/>
            <a:ext cx="4572001" cy="6437478"/>
          </a:xfrm>
          <a:prstGeom prst="rect">
            <a:avLst/>
          </a:prstGeom>
          <a:solidFill>
            <a:srgbClr val="0064A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7" name="Picture 6" descr="A picture containing circle&#10;&#10;Description automatically generated">
            <a:extLst>
              <a:ext uri="{FF2B5EF4-FFF2-40B4-BE49-F238E27FC236}">
                <a16:creationId xmlns:a16="http://schemas.microsoft.com/office/drawing/2014/main" id="{0BEFB0BD-F060-4777-B560-FB95613254B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52682" y="1604682"/>
            <a:ext cx="4491318" cy="2985673"/>
          </a:xfrm>
          <a:prstGeom prst="rect">
            <a:avLst/>
          </a:prstGeom>
        </p:spPr>
      </p:pic>
      <p:sp>
        <p:nvSpPr>
          <p:cNvPr id="2" name="TextBox 1">
            <a:extLst>
              <a:ext uri="{FF2B5EF4-FFF2-40B4-BE49-F238E27FC236}">
                <a16:creationId xmlns:a16="http://schemas.microsoft.com/office/drawing/2014/main" id="{78A206FB-877F-F24B-BFE5-D1C3AC24D6F8}"/>
              </a:ext>
            </a:extLst>
          </p:cNvPr>
          <p:cNvSpPr txBox="1"/>
          <p:nvPr/>
        </p:nvSpPr>
        <p:spPr>
          <a:xfrm>
            <a:off x="447260" y="2117034"/>
            <a:ext cx="3677478" cy="1754326"/>
          </a:xfrm>
          <a:prstGeom prst="rect">
            <a:avLst/>
          </a:prstGeom>
          <a:noFill/>
        </p:spPr>
        <p:txBody>
          <a:bodyPr wrap="square" rtlCol="0">
            <a:spAutoFit/>
          </a:bodyPr>
          <a:lstStyle/>
          <a:p>
            <a:pPr algn="ctr"/>
            <a:r>
              <a:rPr lang="en-US" sz="3600" b="1" dirty="0">
                <a:solidFill>
                  <a:schemeClr val="bg1"/>
                </a:solidFill>
              </a:rPr>
              <a:t>Earn Code and JED</a:t>
            </a:r>
          </a:p>
          <a:p>
            <a:pPr algn="ctr"/>
            <a:endParaRPr lang="en-US" sz="3600" b="1" dirty="0">
              <a:solidFill>
                <a:schemeClr val="bg1"/>
              </a:solidFill>
            </a:endParaRPr>
          </a:p>
        </p:txBody>
      </p:sp>
    </p:spTree>
    <p:custDataLst>
      <p:tags r:id="rId1"/>
    </p:custDataLst>
    <p:extLst>
      <p:ext uri="{BB962C8B-B14F-4D97-AF65-F5344CB8AC3E}">
        <p14:creationId xmlns:p14="http://schemas.microsoft.com/office/powerpoint/2010/main" val="291610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b="1" dirty="0"/>
              <a:t>Job Earnings Distribution</a:t>
            </a:r>
          </a:p>
        </p:txBody>
      </p:sp>
      <p:sp>
        <p:nvSpPr>
          <p:cNvPr id="3" name="Content Placeholder 2"/>
          <p:cNvSpPr>
            <a:spLocks noGrp="1"/>
          </p:cNvSpPr>
          <p:nvPr>
            <p:ph idx="1"/>
          </p:nvPr>
        </p:nvSpPr>
        <p:spPr/>
        <p:txBody>
          <a:bodyPr>
            <a:normAutofit lnSpcReduction="10000"/>
          </a:bodyPr>
          <a:lstStyle/>
          <a:p>
            <a:r>
              <a:rPr lang="en-US" dirty="0"/>
              <a:t>Job Earnings Distribution (JED) is used for employees who have earnings that need to be distributed by earn codes on the job record (either by percentage or by amount).</a:t>
            </a:r>
          </a:p>
          <a:p>
            <a:endParaRPr lang="en-US" sz="1100" dirty="0"/>
          </a:p>
          <a:p>
            <a:r>
              <a:rPr lang="en-US" dirty="0"/>
              <a:t>Some examples:</a:t>
            </a:r>
          </a:p>
          <a:p>
            <a:pPr marL="342900" indent="-342900">
              <a:buFont typeface="Arial" panose="020B0604020202020204" pitchFamily="34" charset="0"/>
              <a:buChar char="•"/>
            </a:pPr>
            <a:r>
              <a:rPr lang="en-US" dirty="0"/>
              <a:t>Summer Salary</a:t>
            </a:r>
          </a:p>
          <a:p>
            <a:pPr marL="342900" indent="-342900">
              <a:buFont typeface="Arial" panose="020B0604020202020204" pitchFamily="34" charset="0"/>
              <a:buChar char="•"/>
            </a:pPr>
            <a:r>
              <a:rPr lang="en-US" dirty="0"/>
              <a:t>Negotiated Salary Trial Program (NSTP)</a:t>
            </a:r>
          </a:p>
          <a:p>
            <a:pPr marL="342900" indent="-342900">
              <a:buFont typeface="Arial" panose="020B0604020202020204" pitchFamily="34" charset="0"/>
              <a:buChar char="•"/>
            </a:pPr>
            <a:r>
              <a:rPr lang="en-US" dirty="0"/>
              <a:t>Employee Reduction in Time Program (ERIT)</a:t>
            </a:r>
          </a:p>
          <a:p>
            <a:pPr marL="342900" indent="-342900">
              <a:buFont typeface="Arial" panose="020B0604020202020204" pitchFamily="34" charset="0"/>
              <a:buChar char="•"/>
            </a:pPr>
            <a:r>
              <a:rPr lang="en-US" dirty="0"/>
              <a:t>Extended Absence (entered by UCPC)</a:t>
            </a:r>
          </a:p>
          <a:p>
            <a:endParaRPr lang="en-US" dirty="0"/>
          </a:p>
          <a:p>
            <a:r>
              <a:rPr lang="en-US" dirty="0"/>
              <a:t>During the hire process, JED can be established on the available tab on the Smart HR Template.  Use PayPath to update JED information (Job Data tab) for an existing employee record.</a:t>
            </a:r>
          </a:p>
          <a:p>
            <a:endParaRPr lang="en-US" dirty="0"/>
          </a:p>
        </p:txBody>
      </p:sp>
      <p:sp>
        <p:nvSpPr>
          <p:cNvPr id="4" name="Slide Number Placeholder 3"/>
          <p:cNvSpPr>
            <a:spLocks noGrp="1"/>
          </p:cNvSpPr>
          <p:nvPr>
            <p:ph type="sldNum" sz="quarter" idx="4"/>
          </p:nvPr>
        </p:nvSpPr>
        <p:spPr/>
        <p:txBody>
          <a:bodyPr/>
          <a:lstStyle/>
          <a:p>
            <a:fld id="{3C842EA4-F715-4656-A625-1238D78B36EB}" type="slidenum">
              <a:rPr lang="en-US" smtClean="0"/>
              <a:t>21</a:t>
            </a:fld>
            <a:endParaRPr lang="en-US"/>
          </a:p>
        </p:txBody>
      </p:sp>
    </p:spTree>
    <p:custDataLst>
      <p:tags r:id="rId1"/>
    </p:custDataLst>
    <p:extLst>
      <p:ext uri="{BB962C8B-B14F-4D97-AF65-F5344CB8AC3E}">
        <p14:creationId xmlns:p14="http://schemas.microsoft.com/office/powerpoint/2010/main" val="2034967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b="1" dirty="0"/>
              <a:t>JED Entry Modules</a:t>
            </a:r>
          </a:p>
        </p:txBody>
      </p:sp>
      <p:sp>
        <p:nvSpPr>
          <p:cNvPr id="4" name="Slide Number Placeholder 3"/>
          <p:cNvSpPr>
            <a:spLocks noGrp="1"/>
          </p:cNvSpPr>
          <p:nvPr>
            <p:ph type="sldNum" sz="quarter" idx="4"/>
          </p:nvPr>
        </p:nvSpPr>
        <p:spPr/>
        <p:txBody>
          <a:bodyPr/>
          <a:lstStyle/>
          <a:p>
            <a:fld id="{3C842EA4-F715-4656-A625-1238D78B36EB}" type="slidenum">
              <a:rPr lang="en-US" smtClean="0"/>
              <a:t>22</a:t>
            </a:fld>
            <a:endParaRPr lang="en-US"/>
          </a:p>
        </p:txBody>
      </p:sp>
      <p:pic>
        <p:nvPicPr>
          <p:cNvPr id="5" name="Picture 4"/>
          <p:cNvPicPr>
            <a:picLocks noChangeAspect="1"/>
          </p:cNvPicPr>
          <p:nvPr/>
        </p:nvPicPr>
        <p:blipFill>
          <a:blip r:embed="rId3"/>
          <a:stretch>
            <a:fillRect/>
          </a:stretch>
        </p:blipFill>
        <p:spPr>
          <a:xfrm>
            <a:off x="4205108" y="1175759"/>
            <a:ext cx="4795655" cy="2515675"/>
          </a:xfrm>
          <a:prstGeom prst="rect">
            <a:avLst/>
          </a:prstGeom>
        </p:spPr>
      </p:pic>
      <p:sp>
        <p:nvSpPr>
          <p:cNvPr id="6" name="Content Placeholder 5"/>
          <p:cNvSpPr>
            <a:spLocks noGrp="1"/>
          </p:cNvSpPr>
          <p:nvPr>
            <p:ph idx="1"/>
          </p:nvPr>
        </p:nvSpPr>
        <p:spPr>
          <a:xfrm>
            <a:off x="229086" y="1043681"/>
            <a:ext cx="3905592" cy="2375380"/>
          </a:xfrm>
        </p:spPr>
        <p:txBody>
          <a:bodyPr/>
          <a:lstStyle/>
          <a:p>
            <a:r>
              <a:rPr lang="en-US" u="sng" dirty="0"/>
              <a:t>SmartHR Template</a:t>
            </a:r>
          </a:p>
          <a:p>
            <a:pPr marL="342900" indent="-342900">
              <a:buFont typeface="Arial" panose="020B0604020202020204" pitchFamily="34" charset="0"/>
              <a:buChar char="•"/>
            </a:pPr>
            <a:r>
              <a:rPr lang="en-US" dirty="0"/>
              <a:t>Use the </a:t>
            </a:r>
            <a:r>
              <a:rPr lang="en-US" b="1" dirty="0">
                <a:solidFill>
                  <a:srgbClr val="0070C0"/>
                </a:solidFill>
              </a:rPr>
              <a:t>Earn </a:t>
            </a:r>
            <a:r>
              <a:rPr lang="en-US" b="1" dirty="0" err="1">
                <a:solidFill>
                  <a:srgbClr val="0070C0"/>
                </a:solidFill>
              </a:rPr>
              <a:t>Dist</a:t>
            </a:r>
            <a:r>
              <a:rPr lang="en-US" b="1" dirty="0">
                <a:solidFill>
                  <a:srgbClr val="0070C0"/>
                </a:solidFill>
              </a:rPr>
              <a:t> </a:t>
            </a:r>
            <a:r>
              <a:rPr lang="en-US" dirty="0"/>
              <a:t>tab to enter the earnings distribution information by amount or percentage.</a:t>
            </a:r>
          </a:p>
        </p:txBody>
      </p:sp>
      <p:sp>
        <p:nvSpPr>
          <p:cNvPr id="7" name="TextBox 6"/>
          <p:cNvSpPr txBox="1"/>
          <p:nvPr/>
        </p:nvSpPr>
        <p:spPr>
          <a:xfrm>
            <a:off x="5128591" y="3699009"/>
            <a:ext cx="4015409" cy="2308324"/>
          </a:xfrm>
          <a:prstGeom prst="rect">
            <a:avLst/>
          </a:prstGeom>
          <a:noFill/>
        </p:spPr>
        <p:txBody>
          <a:bodyPr wrap="square" rtlCol="0">
            <a:spAutoFit/>
          </a:bodyPr>
          <a:lstStyle/>
          <a:p>
            <a:r>
              <a:rPr lang="en-US" sz="2400" u="sng" dirty="0"/>
              <a:t>PayPath Actions</a:t>
            </a:r>
            <a:endParaRPr lang="en-US" dirty="0"/>
          </a:p>
          <a:p>
            <a:pPr marL="285750" indent="-285750">
              <a:buFont typeface="Arial" panose="020B0604020202020204" pitchFamily="34" charset="0"/>
              <a:buChar char="•"/>
            </a:pPr>
            <a:r>
              <a:rPr lang="en-US" sz="2400" dirty="0"/>
              <a:t>Use </a:t>
            </a:r>
            <a:r>
              <a:rPr lang="en-US" sz="2400" b="1" dirty="0">
                <a:solidFill>
                  <a:srgbClr val="0070C0"/>
                </a:solidFill>
              </a:rPr>
              <a:t>Job Data </a:t>
            </a:r>
            <a:r>
              <a:rPr lang="en-US" sz="2400" dirty="0"/>
              <a:t>tab in PayPath to enter JED information.  </a:t>
            </a:r>
          </a:p>
          <a:p>
            <a:pPr marL="742950" lvl="1" indent="-285750">
              <a:buFont typeface="Arial" panose="020B0604020202020204" pitchFamily="34" charset="0"/>
              <a:buChar char="•"/>
            </a:pPr>
            <a:r>
              <a:rPr lang="en-US" sz="1600" dirty="0"/>
              <a:t>To trigger the JED functionality, use the appropriate Action/Action Reason codes.</a:t>
            </a:r>
          </a:p>
        </p:txBody>
      </p:sp>
      <p:pic>
        <p:nvPicPr>
          <p:cNvPr id="8" name="Picture 7"/>
          <p:cNvPicPr>
            <a:picLocks noChangeAspect="1"/>
          </p:cNvPicPr>
          <p:nvPr/>
        </p:nvPicPr>
        <p:blipFill>
          <a:blip r:embed="rId4"/>
          <a:stretch>
            <a:fillRect/>
          </a:stretch>
        </p:blipFill>
        <p:spPr>
          <a:xfrm>
            <a:off x="378814" y="3517347"/>
            <a:ext cx="3606135" cy="2671649"/>
          </a:xfrm>
          <a:prstGeom prst="rect">
            <a:avLst/>
          </a:prstGeom>
        </p:spPr>
      </p:pic>
      <p:sp>
        <p:nvSpPr>
          <p:cNvPr id="11" name="Right Arrow 10"/>
          <p:cNvSpPr/>
          <p:nvPr/>
        </p:nvSpPr>
        <p:spPr>
          <a:xfrm>
            <a:off x="2703443" y="2713383"/>
            <a:ext cx="1281506" cy="3876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0800000">
            <a:off x="4316895" y="5330687"/>
            <a:ext cx="1281506" cy="3876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67816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b="1" dirty="0"/>
              <a:t>JED Correction</a:t>
            </a:r>
          </a:p>
        </p:txBody>
      </p:sp>
      <p:sp>
        <p:nvSpPr>
          <p:cNvPr id="3" name="Content Placeholder 2"/>
          <p:cNvSpPr>
            <a:spLocks noGrp="1"/>
          </p:cNvSpPr>
          <p:nvPr>
            <p:ph idx="1"/>
          </p:nvPr>
        </p:nvSpPr>
        <p:spPr/>
        <p:txBody>
          <a:bodyPr>
            <a:normAutofit/>
          </a:bodyPr>
          <a:lstStyle/>
          <a:p>
            <a:r>
              <a:rPr lang="en-US" dirty="0"/>
              <a:t>If the Job Earnings Code was not entered prior and the employee’s earnings have been paid, </a:t>
            </a:r>
            <a:r>
              <a:rPr lang="en-US" dirty="0" err="1"/>
              <a:t>UCPath</a:t>
            </a:r>
            <a:r>
              <a:rPr lang="en-US" dirty="0"/>
              <a:t> will not automatically update the payroll records after the JED has been corrected.</a:t>
            </a:r>
          </a:p>
          <a:p>
            <a:endParaRPr lang="en-US" dirty="0"/>
          </a:p>
          <a:p>
            <a:r>
              <a:rPr lang="en-US" u="sng" dirty="0"/>
              <a:t>How to update paid earnings:</a:t>
            </a:r>
          </a:p>
          <a:p>
            <a:pPr marL="457200" indent="-457200">
              <a:buAutoNum type="arabicParenR"/>
            </a:pPr>
            <a:r>
              <a:rPr lang="en-US" dirty="0"/>
              <a:t>Update Job Data to reflect the correct earnings distributions</a:t>
            </a:r>
          </a:p>
          <a:p>
            <a:pPr marL="457200" indent="-457200">
              <a:buAutoNum type="arabicParenR"/>
            </a:pPr>
            <a:r>
              <a:rPr lang="en-US" dirty="0"/>
              <a:t>Complete a “Reclassification of Earnings” spreadsheet</a:t>
            </a:r>
          </a:p>
          <a:p>
            <a:pPr marL="457200" indent="-457200">
              <a:buAutoNum type="arabicParenR"/>
            </a:pPr>
            <a:r>
              <a:rPr lang="en-US" dirty="0"/>
              <a:t>Submit spreadsheet via case to UCPC: </a:t>
            </a:r>
          </a:p>
          <a:p>
            <a:endParaRPr lang="en-US" dirty="0"/>
          </a:p>
        </p:txBody>
      </p:sp>
      <p:sp>
        <p:nvSpPr>
          <p:cNvPr id="4" name="Slide Number Placeholder 3"/>
          <p:cNvSpPr>
            <a:spLocks noGrp="1"/>
          </p:cNvSpPr>
          <p:nvPr>
            <p:ph type="sldNum" sz="quarter" idx="4"/>
          </p:nvPr>
        </p:nvSpPr>
        <p:spPr/>
        <p:txBody>
          <a:bodyPr/>
          <a:lstStyle/>
          <a:p>
            <a:fld id="{3C842EA4-F715-4656-A625-1238D78B36EB}" type="slidenum">
              <a:rPr lang="en-US" smtClean="0"/>
              <a:t>23</a:t>
            </a:fld>
            <a:endParaRPr lang="en-US"/>
          </a:p>
        </p:txBody>
      </p:sp>
      <p:pic>
        <p:nvPicPr>
          <p:cNvPr id="5" name="Picture 4"/>
          <p:cNvPicPr>
            <a:picLocks noChangeAspect="1"/>
          </p:cNvPicPr>
          <p:nvPr/>
        </p:nvPicPr>
        <p:blipFill>
          <a:blip r:embed="rId3"/>
          <a:stretch>
            <a:fillRect/>
          </a:stretch>
        </p:blipFill>
        <p:spPr>
          <a:xfrm>
            <a:off x="6138234" y="4254630"/>
            <a:ext cx="1391592" cy="494995"/>
          </a:xfrm>
          <a:prstGeom prst="rect">
            <a:avLst/>
          </a:prstGeom>
        </p:spPr>
      </p:pic>
    </p:spTree>
    <p:custDataLst>
      <p:tags r:id="rId1"/>
    </p:custDataLst>
    <p:extLst>
      <p:ext uri="{BB962C8B-B14F-4D97-AF65-F5344CB8AC3E}">
        <p14:creationId xmlns:p14="http://schemas.microsoft.com/office/powerpoint/2010/main" val="436543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JED Correction, cont’d</a:t>
            </a:r>
          </a:p>
        </p:txBody>
      </p:sp>
      <p:sp>
        <p:nvSpPr>
          <p:cNvPr id="3" name="Content Placeholder 2"/>
          <p:cNvSpPr>
            <a:spLocks noGrp="1"/>
          </p:cNvSpPr>
          <p:nvPr>
            <p:ph idx="1"/>
          </p:nvPr>
        </p:nvSpPr>
        <p:spPr/>
        <p:txBody>
          <a:bodyPr/>
          <a:lstStyle/>
          <a:p>
            <a:r>
              <a:rPr lang="en-US" dirty="0"/>
              <a:t>Where to find the Reclassification of Earnings Spreadsheet –</a:t>
            </a:r>
          </a:p>
          <a:p>
            <a:pPr marL="342900" indent="-342900">
              <a:buFont typeface="Arial" panose="020B0604020202020204" pitchFamily="34" charset="0"/>
              <a:buChar char="•"/>
            </a:pPr>
            <a:r>
              <a:rPr lang="en-US" dirty="0"/>
              <a:t>The spreadsheet is located on the UCI </a:t>
            </a:r>
            <a:r>
              <a:rPr lang="en-US" dirty="0" err="1"/>
              <a:t>UCPath</a:t>
            </a:r>
            <a:r>
              <a:rPr lang="en-US" dirty="0"/>
              <a:t> Transactional Users page.  </a:t>
            </a:r>
          </a:p>
          <a:p>
            <a:pPr marL="342900" indent="-342900">
              <a:buFont typeface="Arial" panose="020B0604020202020204" pitchFamily="34" charset="0"/>
              <a:buChar char="•"/>
            </a:pPr>
            <a:r>
              <a:rPr lang="en-US" dirty="0"/>
              <a:t>This page spreadsheet can only be used after a paycheck has been generated.</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3C842EA4-F715-4656-A625-1238D78B36EB}" type="slidenum">
              <a:rPr lang="en-US" smtClean="0"/>
              <a:t>24</a:t>
            </a:fld>
            <a:endParaRPr lang="en-US"/>
          </a:p>
        </p:txBody>
      </p:sp>
      <p:pic>
        <p:nvPicPr>
          <p:cNvPr id="5" name="Picture 4"/>
          <p:cNvPicPr>
            <a:picLocks noChangeAspect="1"/>
          </p:cNvPicPr>
          <p:nvPr/>
        </p:nvPicPr>
        <p:blipFill>
          <a:blip r:embed="rId3"/>
          <a:stretch>
            <a:fillRect/>
          </a:stretch>
        </p:blipFill>
        <p:spPr>
          <a:xfrm>
            <a:off x="1222513" y="3016006"/>
            <a:ext cx="4830052" cy="2862253"/>
          </a:xfrm>
          <a:prstGeom prst="rect">
            <a:avLst/>
          </a:prstGeom>
        </p:spPr>
      </p:pic>
    </p:spTree>
    <p:custDataLst>
      <p:tags r:id="rId1"/>
    </p:custDataLst>
    <p:extLst>
      <p:ext uri="{BB962C8B-B14F-4D97-AF65-F5344CB8AC3E}">
        <p14:creationId xmlns:p14="http://schemas.microsoft.com/office/powerpoint/2010/main" val="2899302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Submit Reclassification of Earnings</a:t>
            </a:r>
          </a:p>
        </p:txBody>
      </p:sp>
      <p:sp>
        <p:nvSpPr>
          <p:cNvPr id="4" name="Slide Number Placeholder 3"/>
          <p:cNvSpPr>
            <a:spLocks noGrp="1"/>
          </p:cNvSpPr>
          <p:nvPr>
            <p:ph type="sldNum" sz="quarter" idx="4"/>
          </p:nvPr>
        </p:nvSpPr>
        <p:spPr/>
        <p:txBody>
          <a:bodyPr/>
          <a:lstStyle/>
          <a:p>
            <a:fld id="{3C842EA4-F715-4656-A625-1238D78B36EB}" type="slidenum">
              <a:rPr lang="en-US" smtClean="0"/>
              <a:t>25</a:t>
            </a:fld>
            <a:endParaRPr lang="en-US"/>
          </a:p>
        </p:txBody>
      </p:sp>
      <p:pic>
        <p:nvPicPr>
          <p:cNvPr id="1026" name="Picture 2" descr="C:\Users\UCPATH~1\AppData\Local\Temp\SNAGHTML16cc0e46.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68501" y="1272208"/>
            <a:ext cx="6486300" cy="43879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9087" y="1272208"/>
            <a:ext cx="1918252" cy="3970318"/>
          </a:xfrm>
          <a:prstGeom prst="rect">
            <a:avLst/>
          </a:prstGeom>
          <a:noFill/>
        </p:spPr>
        <p:txBody>
          <a:bodyPr wrap="square" rtlCol="0">
            <a:spAutoFit/>
          </a:bodyPr>
          <a:lstStyle/>
          <a:p>
            <a:pPr marL="285750" indent="-285750">
              <a:buFont typeface="Arial" panose="020B0604020202020204" pitchFamily="34" charset="0"/>
              <a:buChar char="•"/>
            </a:pPr>
            <a:r>
              <a:rPr lang="en-US" dirty="0"/>
              <a:t>Review the example on the “Example” tab.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Use the “Request” tab to complete your employee’s information and attach to your UCPC case.</a:t>
            </a:r>
          </a:p>
        </p:txBody>
      </p:sp>
      <p:sp>
        <p:nvSpPr>
          <p:cNvPr id="8" name="Right Arrow 7"/>
          <p:cNvSpPr/>
          <p:nvPr/>
        </p:nvSpPr>
        <p:spPr>
          <a:xfrm>
            <a:off x="428739" y="5242526"/>
            <a:ext cx="1512865" cy="596348"/>
          </a:xfrm>
          <a:prstGeom prst="rightArrow">
            <a:avLst>
              <a:gd name="adj1" fmla="val 4907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13779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842EA4-F715-4656-A625-1238D78B36E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Rectangle 5"/>
          <p:cNvSpPr/>
          <p:nvPr/>
        </p:nvSpPr>
        <p:spPr>
          <a:xfrm>
            <a:off x="-2" y="0"/>
            <a:ext cx="4572001" cy="6437478"/>
          </a:xfrm>
          <a:prstGeom prst="rect">
            <a:avLst/>
          </a:prstGeom>
          <a:solidFill>
            <a:srgbClr val="0064A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7" name="Picture 6" descr="A picture containing circle&#10;&#10;Description automatically generated">
            <a:extLst>
              <a:ext uri="{FF2B5EF4-FFF2-40B4-BE49-F238E27FC236}">
                <a16:creationId xmlns:a16="http://schemas.microsoft.com/office/drawing/2014/main" id="{0BEFB0BD-F060-4777-B560-FB95613254B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52682" y="1604682"/>
            <a:ext cx="4491318" cy="2985673"/>
          </a:xfrm>
          <a:prstGeom prst="rect">
            <a:avLst/>
          </a:prstGeom>
        </p:spPr>
      </p:pic>
      <p:sp>
        <p:nvSpPr>
          <p:cNvPr id="2" name="TextBox 1">
            <a:extLst>
              <a:ext uri="{FF2B5EF4-FFF2-40B4-BE49-F238E27FC236}">
                <a16:creationId xmlns:a16="http://schemas.microsoft.com/office/drawing/2014/main" id="{78A206FB-877F-F24B-BFE5-D1C3AC24D6F8}"/>
              </a:ext>
            </a:extLst>
          </p:cNvPr>
          <p:cNvSpPr txBox="1"/>
          <p:nvPr/>
        </p:nvSpPr>
        <p:spPr>
          <a:xfrm>
            <a:off x="447260" y="2117034"/>
            <a:ext cx="3677478" cy="2862322"/>
          </a:xfrm>
          <a:prstGeom prst="rect">
            <a:avLst/>
          </a:prstGeom>
          <a:noFill/>
        </p:spPr>
        <p:txBody>
          <a:bodyPr wrap="square" rtlCol="0">
            <a:spAutoFit/>
          </a:bodyPr>
          <a:lstStyle/>
          <a:p>
            <a:pPr algn="ctr"/>
            <a:r>
              <a:rPr lang="en-US" sz="3600" b="1" dirty="0">
                <a:solidFill>
                  <a:schemeClr val="bg1"/>
                </a:solidFill>
              </a:rPr>
              <a:t>Upcoming Training &amp; Workshops</a:t>
            </a:r>
          </a:p>
          <a:p>
            <a:pPr algn="ctr"/>
            <a:endParaRPr lang="en-US" sz="3600" b="1" dirty="0">
              <a:solidFill>
                <a:schemeClr val="bg1"/>
              </a:solidFill>
            </a:endParaRPr>
          </a:p>
          <a:p>
            <a:pPr algn="ctr"/>
            <a:endParaRPr lang="en-US" sz="3600" b="1" dirty="0">
              <a:solidFill>
                <a:schemeClr val="bg1"/>
              </a:solidFill>
            </a:endParaRPr>
          </a:p>
        </p:txBody>
      </p:sp>
    </p:spTree>
    <p:custDataLst>
      <p:tags r:id="rId1"/>
    </p:custDataLst>
    <p:extLst>
      <p:ext uri="{BB962C8B-B14F-4D97-AF65-F5344CB8AC3E}">
        <p14:creationId xmlns:p14="http://schemas.microsoft.com/office/powerpoint/2010/main" val="4213973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B6ED35-62CC-B242-8762-8B28442C5EF8}"/>
              </a:ext>
            </a:extLst>
          </p:cNvPr>
          <p:cNvSpPr>
            <a:spLocks noGrp="1"/>
          </p:cNvSpPr>
          <p:nvPr>
            <p:ph type="title"/>
          </p:nvPr>
        </p:nvSpPr>
        <p:spPr/>
        <p:txBody>
          <a:bodyPr/>
          <a:lstStyle/>
          <a:p>
            <a:r>
              <a:rPr lang="en-US" dirty="0"/>
              <a:t>Summer Salary Workshops</a:t>
            </a:r>
          </a:p>
        </p:txBody>
      </p:sp>
      <p:sp>
        <p:nvSpPr>
          <p:cNvPr id="4" name="Content Placeholder 3">
            <a:extLst>
              <a:ext uri="{FF2B5EF4-FFF2-40B4-BE49-F238E27FC236}">
                <a16:creationId xmlns:a16="http://schemas.microsoft.com/office/drawing/2014/main" id="{ADE9C14E-4EF8-8540-A7A0-321B6B6DF916}"/>
              </a:ext>
            </a:extLst>
          </p:cNvPr>
          <p:cNvSpPr>
            <a:spLocks noGrp="1"/>
          </p:cNvSpPr>
          <p:nvPr>
            <p:ph idx="1"/>
          </p:nvPr>
        </p:nvSpPr>
        <p:spPr/>
        <p:txBody>
          <a:bodyPr/>
          <a:lstStyle/>
          <a:p>
            <a:r>
              <a:rPr lang="en-US" dirty="0"/>
              <a:t>Andrea Garrison &amp; Angel Rivera will host </a:t>
            </a:r>
            <a:r>
              <a:rPr lang="en-US" b="1" dirty="0">
                <a:solidFill>
                  <a:srgbClr val="0070C0"/>
                </a:solidFill>
              </a:rPr>
              <a:t>1-on-1</a:t>
            </a:r>
            <a:r>
              <a:rPr lang="en-US" dirty="0"/>
              <a:t> mini workshops for divisions who need additional guidance with Summer Salary processing.</a:t>
            </a:r>
          </a:p>
          <a:p>
            <a:endParaRPr lang="en-US" dirty="0"/>
          </a:p>
          <a:p>
            <a:r>
              <a:rPr lang="en-US" b="1" dirty="0"/>
              <a:t>When: </a:t>
            </a:r>
            <a:r>
              <a:rPr lang="en-US" dirty="0">
                <a:solidFill>
                  <a:srgbClr val="0070C0"/>
                </a:solidFill>
              </a:rPr>
              <a:t>July 18</a:t>
            </a:r>
            <a:r>
              <a:rPr lang="en-US" baseline="30000" dirty="0">
                <a:solidFill>
                  <a:srgbClr val="0070C0"/>
                </a:solidFill>
              </a:rPr>
              <a:t>th</a:t>
            </a:r>
            <a:r>
              <a:rPr lang="en-US" dirty="0">
                <a:solidFill>
                  <a:srgbClr val="0070C0"/>
                </a:solidFill>
              </a:rPr>
              <a:t> – 22</a:t>
            </a:r>
            <a:r>
              <a:rPr lang="en-US" baseline="30000" dirty="0">
                <a:solidFill>
                  <a:srgbClr val="0070C0"/>
                </a:solidFill>
              </a:rPr>
              <a:t>nd</a:t>
            </a:r>
            <a:r>
              <a:rPr lang="en-US" dirty="0">
                <a:solidFill>
                  <a:srgbClr val="0070C0"/>
                </a:solidFill>
              </a:rPr>
              <a:t> </a:t>
            </a:r>
          </a:p>
          <a:p>
            <a:r>
              <a:rPr lang="en-US" b="1" dirty="0"/>
              <a:t>Who: </a:t>
            </a:r>
            <a:r>
              <a:rPr lang="en-US" dirty="0">
                <a:solidFill>
                  <a:srgbClr val="0070C0"/>
                </a:solidFill>
              </a:rPr>
              <a:t>HR &amp; Finance transactors from all Divisions</a:t>
            </a:r>
          </a:p>
          <a:p>
            <a:r>
              <a:rPr lang="en-US" b="1" dirty="0"/>
              <a:t>Where: </a:t>
            </a:r>
            <a:r>
              <a:rPr lang="en-US" dirty="0">
                <a:solidFill>
                  <a:srgbClr val="0070C0"/>
                </a:solidFill>
              </a:rPr>
              <a:t>Zoom</a:t>
            </a:r>
          </a:p>
          <a:p>
            <a:endParaRPr lang="en-US" dirty="0"/>
          </a:p>
          <a:p>
            <a:r>
              <a:rPr lang="en-US" dirty="0"/>
              <a:t>Registration: </a:t>
            </a:r>
            <a:r>
              <a:rPr lang="en-US" dirty="0">
                <a:hlinkClick r:id="rId2"/>
              </a:rPr>
              <a:t>https://www.signupgenius.com/go/70A0849A4A92DA2F49-ucpath1</a:t>
            </a:r>
            <a:r>
              <a:rPr lang="en-US" dirty="0"/>
              <a:t> </a:t>
            </a:r>
          </a:p>
          <a:p>
            <a:endParaRPr lang="en-US" dirty="0"/>
          </a:p>
          <a:p>
            <a:endParaRPr lang="en-US" dirty="0"/>
          </a:p>
          <a:p>
            <a:endParaRPr lang="en-US" dirty="0"/>
          </a:p>
        </p:txBody>
      </p:sp>
      <p:sp>
        <p:nvSpPr>
          <p:cNvPr id="2" name="Slide Number Placeholder 1">
            <a:extLst>
              <a:ext uri="{FF2B5EF4-FFF2-40B4-BE49-F238E27FC236}">
                <a16:creationId xmlns:a16="http://schemas.microsoft.com/office/drawing/2014/main" id="{DF68F530-555A-944A-B4C8-F42E68F410B4}"/>
              </a:ext>
            </a:extLst>
          </p:cNvPr>
          <p:cNvSpPr>
            <a:spLocks noGrp="1"/>
          </p:cNvSpPr>
          <p:nvPr>
            <p:ph type="sldNum" sz="quarter" idx="4"/>
          </p:nvPr>
        </p:nvSpPr>
        <p:spPr/>
        <p:txBody>
          <a:bodyPr/>
          <a:lstStyle/>
          <a:p>
            <a:fld id="{3C842EA4-F715-4656-A625-1238D78B36EB}" type="slidenum">
              <a:rPr lang="en-US" smtClean="0"/>
              <a:t>27</a:t>
            </a:fld>
            <a:endParaRPr lang="en-US"/>
          </a:p>
        </p:txBody>
      </p:sp>
    </p:spTree>
    <p:extLst>
      <p:ext uri="{BB962C8B-B14F-4D97-AF65-F5344CB8AC3E}">
        <p14:creationId xmlns:p14="http://schemas.microsoft.com/office/powerpoint/2010/main" val="2069408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07DE0-14EB-3F4E-96F2-18E61CA3661F}"/>
              </a:ext>
            </a:extLst>
          </p:cNvPr>
          <p:cNvSpPr>
            <a:spLocks noGrp="1"/>
          </p:cNvSpPr>
          <p:nvPr>
            <p:ph type="title"/>
          </p:nvPr>
        </p:nvSpPr>
        <p:spPr/>
        <p:txBody>
          <a:bodyPr/>
          <a:lstStyle/>
          <a:p>
            <a:r>
              <a:rPr lang="en-US" dirty="0"/>
              <a:t>New Hire Training </a:t>
            </a:r>
          </a:p>
        </p:txBody>
      </p:sp>
      <p:sp>
        <p:nvSpPr>
          <p:cNvPr id="3" name="Content Placeholder 2">
            <a:extLst>
              <a:ext uri="{FF2B5EF4-FFF2-40B4-BE49-F238E27FC236}">
                <a16:creationId xmlns:a16="http://schemas.microsoft.com/office/drawing/2014/main" id="{3FE7480C-3E05-2E40-9F8A-71A1E1B9A775}"/>
              </a:ext>
            </a:extLst>
          </p:cNvPr>
          <p:cNvSpPr>
            <a:spLocks noGrp="1"/>
          </p:cNvSpPr>
          <p:nvPr>
            <p:ph idx="1"/>
          </p:nvPr>
        </p:nvSpPr>
        <p:spPr/>
        <p:txBody>
          <a:bodyPr>
            <a:normAutofit lnSpcReduction="10000"/>
          </a:bodyPr>
          <a:lstStyle/>
          <a:p>
            <a:r>
              <a:rPr lang="en-US" dirty="0">
                <a:solidFill>
                  <a:srgbClr val="0070C0"/>
                </a:solidFill>
              </a:rPr>
              <a:t>Virtual Instructor Led New Hire training will be offered in November</a:t>
            </a:r>
          </a:p>
          <a:p>
            <a:endParaRPr lang="en-US" dirty="0"/>
          </a:p>
          <a:p>
            <a:r>
              <a:rPr lang="en-US" b="1" dirty="0"/>
              <a:t>If you have new hires that need training in order to be granted system access:</a:t>
            </a:r>
          </a:p>
          <a:p>
            <a:endParaRPr lang="en-US" b="1" dirty="0"/>
          </a:p>
          <a:p>
            <a:pPr marL="457200" indent="-457200">
              <a:buAutoNum type="arabicPeriod"/>
            </a:pPr>
            <a:r>
              <a:rPr lang="en-US" dirty="0"/>
              <a:t>Please have new hire view the recorded training sessions for their role via </a:t>
            </a:r>
            <a:r>
              <a:rPr lang="en-US" b="1" dirty="0">
                <a:solidFill>
                  <a:srgbClr val="0070C0"/>
                </a:solidFill>
              </a:rPr>
              <a:t>UCLC.</a:t>
            </a:r>
          </a:p>
          <a:p>
            <a:pPr marL="1142983" lvl="1" indent="-457200"/>
            <a:r>
              <a:rPr lang="en-US" dirty="0"/>
              <a:t>Completion of training will be monitored for system access. </a:t>
            </a:r>
          </a:p>
          <a:p>
            <a:pPr marL="1142983" lvl="1" indent="-457200"/>
            <a:r>
              <a:rPr lang="en-US" dirty="0"/>
              <a:t>If they are unable to find the desired course in UCLC or encounter an error, please view the recorded version on our </a:t>
            </a:r>
            <a:r>
              <a:rPr lang="en-US" b="1" dirty="0">
                <a:solidFill>
                  <a:srgbClr val="0070C0"/>
                </a:solidFill>
              </a:rPr>
              <a:t>UCI </a:t>
            </a:r>
            <a:r>
              <a:rPr lang="en-US" b="1" dirty="0" err="1">
                <a:solidFill>
                  <a:srgbClr val="0070C0"/>
                </a:solidFill>
              </a:rPr>
              <a:t>UCPath</a:t>
            </a:r>
            <a:r>
              <a:rPr lang="en-US" b="1" dirty="0">
                <a:solidFill>
                  <a:srgbClr val="0070C0"/>
                </a:solidFill>
              </a:rPr>
              <a:t> site &gt; Transactor Materials &gt; Training Presentations.</a:t>
            </a:r>
            <a:endParaRPr lang="en-US" b="1" dirty="0"/>
          </a:p>
          <a:p>
            <a:pPr marL="457200" indent="-457200">
              <a:buFont typeface="+mj-lt"/>
              <a:buAutoNum type="arabicPeriod"/>
            </a:pPr>
            <a:r>
              <a:rPr lang="en-US" dirty="0"/>
              <a:t>If there are immediate training needs or if your division has questions or concerns, please reach out to </a:t>
            </a:r>
            <a:r>
              <a:rPr lang="en-US" b="1" dirty="0"/>
              <a:t>Debbie Kistler (</a:t>
            </a:r>
            <a:r>
              <a:rPr lang="en-US" dirty="0">
                <a:hlinkClick r:id="rId2"/>
              </a:rPr>
              <a:t>dkistler@uci.edu</a:t>
            </a:r>
            <a:r>
              <a:rPr lang="en-US" b="1" dirty="0"/>
              <a:t>) </a:t>
            </a:r>
            <a:r>
              <a:rPr lang="en-US" dirty="0"/>
              <a:t>or </a:t>
            </a:r>
            <a:r>
              <a:rPr lang="en-US" b="1" dirty="0"/>
              <a:t>Angel Rivera (</a:t>
            </a:r>
            <a:r>
              <a:rPr lang="en-US" dirty="0">
                <a:hlinkClick r:id="rId3"/>
              </a:rPr>
              <a:t>arriver2@uci.edu</a:t>
            </a:r>
            <a:r>
              <a:rPr lang="en-US" b="1" dirty="0"/>
              <a:t>) .</a:t>
            </a:r>
          </a:p>
        </p:txBody>
      </p:sp>
      <p:sp>
        <p:nvSpPr>
          <p:cNvPr id="4" name="Slide Number Placeholder 3">
            <a:extLst>
              <a:ext uri="{FF2B5EF4-FFF2-40B4-BE49-F238E27FC236}">
                <a16:creationId xmlns:a16="http://schemas.microsoft.com/office/drawing/2014/main" id="{9F7A1D77-AA30-6A44-BC29-56E5214134F7}"/>
              </a:ext>
            </a:extLst>
          </p:cNvPr>
          <p:cNvSpPr>
            <a:spLocks noGrp="1"/>
          </p:cNvSpPr>
          <p:nvPr>
            <p:ph type="sldNum" sz="quarter" idx="4"/>
          </p:nvPr>
        </p:nvSpPr>
        <p:spPr/>
        <p:txBody>
          <a:bodyPr/>
          <a:lstStyle/>
          <a:p>
            <a:fld id="{3C842EA4-F715-4656-A625-1238D78B36EB}" type="slidenum">
              <a:rPr lang="en-US" smtClean="0"/>
              <a:t>28</a:t>
            </a:fld>
            <a:endParaRPr lang="en-US"/>
          </a:p>
        </p:txBody>
      </p:sp>
    </p:spTree>
    <p:extLst>
      <p:ext uri="{BB962C8B-B14F-4D97-AF65-F5344CB8AC3E}">
        <p14:creationId xmlns:p14="http://schemas.microsoft.com/office/powerpoint/2010/main" val="3437896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5AF9E-9898-9C4F-8365-2DD045925D34}"/>
              </a:ext>
            </a:extLst>
          </p:cNvPr>
          <p:cNvSpPr>
            <a:spLocks noGrp="1"/>
          </p:cNvSpPr>
          <p:nvPr>
            <p:ph type="title"/>
          </p:nvPr>
        </p:nvSpPr>
        <p:spPr/>
        <p:txBody>
          <a:bodyPr>
            <a:normAutofit/>
          </a:bodyPr>
          <a:lstStyle/>
          <a:p>
            <a:r>
              <a:rPr lang="en-US" dirty="0"/>
              <a:t>Unit 18 PFCB Absence Job Aid </a:t>
            </a:r>
          </a:p>
        </p:txBody>
      </p:sp>
      <p:sp>
        <p:nvSpPr>
          <p:cNvPr id="3" name="Content Placeholder 2">
            <a:extLst>
              <a:ext uri="{FF2B5EF4-FFF2-40B4-BE49-F238E27FC236}">
                <a16:creationId xmlns:a16="http://schemas.microsoft.com/office/drawing/2014/main" id="{B567A056-9831-5043-AF12-3086E09E3690}"/>
              </a:ext>
            </a:extLst>
          </p:cNvPr>
          <p:cNvSpPr>
            <a:spLocks noGrp="1"/>
          </p:cNvSpPr>
          <p:nvPr>
            <p:ph idx="1"/>
          </p:nvPr>
        </p:nvSpPr>
        <p:spPr/>
        <p:txBody>
          <a:bodyPr/>
          <a:lstStyle/>
          <a:p>
            <a:endParaRPr lang="en-US" dirty="0"/>
          </a:p>
          <a:p>
            <a:r>
              <a:rPr lang="en-US" dirty="0"/>
              <a:t>Job Aid is now available on UCPath in help UPK :</a:t>
            </a:r>
          </a:p>
          <a:p>
            <a:r>
              <a:rPr lang="en-US" dirty="0">
                <a:hlinkClick r:id="rId2"/>
              </a:rPr>
              <a:t>Job Aid: Pay for Family Care and Bonding- Unit 18 PFCB</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10A998F-8910-DF4D-BEF1-7381BAE61EE7}"/>
              </a:ext>
            </a:extLst>
          </p:cNvPr>
          <p:cNvSpPr>
            <a:spLocks noGrp="1"/>
          </p:cNvSpPr>
          <p:nvPr>
            <p:ph type="sldNum" sz="quarter" idx="4"/>
          </p:nvPr>
        </p:nvSpPr>
        <p:spPr/>
        <p:txBody>
          <a:bodyPr/>
          <a:lstStyle/>
          <a:p>
            <a:fld id="{3C842EA4-F715-4656-A625-1238D78B36EB}" type="slidenum">
              <a:rPr lang="en-US" smtClean="0"/>
              <a:t>29</a:t>
            </a:fld>
            <a:endParaRPr lang="en-US"/>
          </a:p>
        </p:txBody>
      </p:sp>
    </p:spTree>
    <p:extLst>
      <p:ext uri="{BB962C8B-B14F-4D97-AF65-F5344CB8AC3E}">
        <p14:creationId xmlns:p14="http://schemas.microsoft.com/office/powerpoint/2010/main" val="3439701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59CFD-C3A2-0754-6BA1-1CFE860C6F39}"/>
              </a:ext>
            </a:extLst>
          </p:cNvPr>
          <p:cNvSpPr>
            <a:spLocks noGrp="1"/>
          </p:cNvSpPr>
          <p:nvPr>
            <p:ph type="title"/>
          </p:nvPr>
        </p:nvSpPr>
        <p:spPr/>
        <p:txBody>
          <a:bodyPr/>
          <a:lstStyle/>
          <a:p>
            <a:r>
              <a:rPr kumimoji="0" lang="en-US" sz="3600" b="0" i="0" u="none" strike="noStrike" kern="1200" cap="none" spc="0" normalizeH="0" baseline="0" noProof="0" dirty="0">
                <a:ln>
                  <a:noFill/>
                </a:ln>
                <a:solidFill>
                  <a:prstClr val="black"/>
                </a:solidFill>
                <a:effectLst/>
                <a:uLnTx/>
                <a:uFillTx/>
                <a:latin typeface="Arial" panose="020B0604020202020204"/>
                <a:ea typeface="+mj-ea"/>
                <a:cs typeface="+mj-cs"/>
              </a:rPr>
              <a:t>Quick Announcements II</a:t>
            </a:r>
            <a:endParaRPr lang="en-US" dirty="0"/>
          </a:p>
        </p:txBody>
      </p:sp>
      <p:sp>
        <p:nvSpPr>
          <p:cNvPr id="3" name="Content Placeholder 2">
            <a:extLst>
              <a:ext uri="{FF2B5EF4-FFF2-40B4-BE49-F238E27FC236}">
                <a16:creationId xmlns:a16="http://schemas.microsoft.com/office/drawing/2014/main" id="{A1F6B2D9-95A7-9639-0271-4503F290BC6D}"/>
              </a:ext>
            </a:extLst>
          </p:cNvPr>
          <p:cNvSpPr>
            <a:spLocks noGrp="1"/>
          </p:cNvSpPr>
          <p:nvPr>
            <p:ph idx="1"/>
          </p:nvPr>
        </p:nvSpPr>
        <p:spPr>
          <a:xfrm>
            <a:off x="229086" y="1043681"/>
            <a:ext cx="8685832" cy="5582406"/>
          </a:xfrm>
        </p:spPr>
        <p:txBody>
          <a:bodyPr>
            <a:normAutofit/>
          </a:bodyPr>
          <a:lstStyle/>
          <a:p>
            <a:pPr marL="342900" indent="-342900">
              <a:buFont typeface="Arial" panose="020B0604020202020204" pitchFamily="34" charset="0"/>
              <a:buChar char="•"/>
            </a:pPr>
            <a:r>
              <a:rPr lang="en-US" dirty="0"/>
              <a:t>Q3 GL calendar now available on our website</a:t>
            </a:r>
          </a:p>
          <a:p>
            <a:pPr marL="342900" indent="-342900">
              <a:spcBef>
                <a:spcPts val="0"/>
              </a:spcBef>
              <a:spcAft>
                <a:spcPts val="0"/>
              </a:spcAft>
              <a:buFont typeface="Arial" panose="020B0604020202020204" pitchFamily="34" charset="0"/>
              <a:buChar char="•"/>
            </a:pPr>
            <a:endParaRPr lang="en-US" dirty="0"/>
          </a:p>
          <a:p>
            <a:pPr>
              <a:spcBef>
                <a:spcPts val="0"/>
              </a:spcBef>
              <a:spcAft>
                <a:spcPts val="0"/>
              </a:spcAft>
            </a:pPr>
            <a:endParaRPr lang="en-US" dirty="0"/>
          </a:p>
          <a:p>
            <a:pPr marL="342900" indent="-342900">
              <a:spcBef>
                <a:spcPts val="0"/>
              </a:spcBef>
              <a:spcAft>
                <a:spcPts val="0"/>
              </a:spcAft>
              <a:buFont typeface="Arial" panose="020B0604020202020204" pitchFamily="34" charset="0"/>
              <a:buChar char="•"/>
            </a:pPr>
            <a:endParaRPr lang="en-US" dirty="0"/>
          </a:p>
          <a:p>
            <a:pPr marL="342900" indent="-342900">
              <a:spcBef>
                <a:spcPts val="0"/>
              </a:spcBef>
              <a:spcAft>
                <a:spcPts val="0"/>
              </a:spcAft>
              <a:buFont typeface="Arial" panose="020B0604020202020204" pitchFamily="34" charset="0"/>
              <a:buChar char="•"/>
            </a:pPr>
            <a:endParaRPr lang="en-US" dirty="0"/>
          </a:p>
          <a:p>
            <a:pPr marL="342900" indent="-342900">
              <a:spcBef>
                <a:spcPts val="0"/>
              </a:spcBef>
              <a:spcAft>
                <a:spcPts val="0"/>
              </a:spcAft>
              <a:buFont typeface="Arial" panose="020B0604020202020204" pitchFamily="34" charset="0"/>
              <a:buChar char="•"/>
            </a:pPr>
            <a:endParaRPr lang="en-US" dirty="0"/>
          </a:p>
          <a:p>
            <a:pPr marL="342900" indent="-342900">
              <a:spcBef>
                <a:spcPts val="0"/>
              </a:spcBef>
              <a:spcAft>
                <a:spcPts val="0"/>
              </a:spcAft>
              <a:buFont typeface="Arial" panose="020B0604020202020204" pitchFamily="34" charset="0"/>
              <a:buChar char="•"/>
            </a:pPr>
            <a:endParaRPr lang="en-US" dirty="0"/>
          </a:p>
          <a:p>
            <a:pPr marL="342900" indent="-342900">
              <a:spcBef>
                <a:spcPts val="0"/>
              </a:spcBef>
              <a:spcAft>
                <a:spcPts val="0"/>
              </a:spcAft>
              <a:buFont typeface="Arial" panose="020B0604020202020204" pitchFamily="34" charset="0"/>
              <a:buChar char="•"/>
            </a:pPr>
            <a:endParaRPr lang="en-US" dirty="0"/>
          </a:p>
          <a:p>
            <a:pPr marL="342900" indent="-342900">
              <a:spcBef>
                <a:spcPts val="0"/>
              </a:spcBef>
              <a:spcAft>
                <a:spcPts val="0"/>
              </a:spcAft>
              <a:buFont typeface="Arial" panose="020B0604020202020204" pitchFamily="34" charset="0"/>
              <a:buChar char="•"/>
            </a:pPr>
            <a:endParaRPr lang="en-US" dirty="0"/>
          </a:p>
          <a:p>
            <a:pPr marL="342900" indent="-342900">
              <a:spcBef>
                <a:spcPts val="0"/>
              </a:spcBef>
              <a:spcAft>
                <a:spcPts val="0"/>
              </a:spcAft>
              <a:buFont typeface="Arial" panose="020B0604020202020204" pitchFamily="34" charset="0"/>
              <a:buChar char="•"/>
            </a:pPr>
            <a:endParaRPr lang="en-US" dirty="0"/>
          </a:p>
          <a:p>
            <a:pPr marL="342900" indent="-342900">
              <a:spcBef>
                <a:spcPts val="0"/>
              </a:spcBef>
              <a:spcAft>
                <a:spcPts val="0"/>
              </a:spcAft>
              <a:buFont typeface="Arial" panose="020B0604020202020204" pitchFamily="34" charset="0"/>
              <a:buChar char="•"/>
            </a:pPr>
            <a:endParaRPr lang="en-US" dirty="0"/>
          </a:p>
          <a:p>
            <a:pPr>
              <a:spcBef>
                <a:spcPts val="0"/>
              </a:spcBef>
              <a:spcAft>
                <a:spcPts val="0"/>
              </a:spcAft>
            </a:pPr>
            <a:endParaRPr lang="en-US" sz="1400" dirty="0"/>
          </a:p>
          <a:p>
            <a:endParaRPr lang="en-US" dirty="0"/>
          </a:p>
        </p:txBody>
      </p:sp>
      <p:sp>
        <p:nvSpPr>
          <p:cNvPr id="4" name="Slide Number Placeholder 3">
            <a:extLst>
              <a:ext uri="{FF2B5EF4-FFF2-40B4-BE49-F238E27FC236}">
                <a16:creationId xmlns:a16="http://schemas.microsoft.com/office/drawing/2014/main" id="{BABB6116-AEFF-5CFF-0127-CF04B40FD1CD}"/>
              </a:ext>
            </a:extLst>
          </p:cNvPr>
          <p:cNvSpPr>
            <a:spLocks noGrp="1"/>
          </p:cNvSpPr>
          <p:nvPr>
            <p:ph type="sldNum" sz="quarter" idx="4"/>
          </p:nvPr>
        </p:nvSpPr>
        <p:spPr/>
        <p:txBody>
          <a:bodyPr/>
          <a:lstStyle/>
          <a:p>
            <a:fld id="{3C842EA4-F715-4656-A625-1238D78B36EB}" type="slidenum">
              <a:rPr lang="en-US" smtClean="0"/>
              <a:t>3</a:t>
            </a:fld>
            <a:endParaRPr lang="en-US"/>
          </a:p>
        </p:txBody>
      </p:sp>
      <p:pic>
        <p:nvPicPr>
          <p:cNvPr id="6" name="Picture 5">
            <a:extLst>
              <a:ext uri="{FF2B5EF4-FFF2-40B4-BE49-F238E27FC236}">
                <a16:creationId xmlns:a16="http://schemas.microsoft.com/office/drawing/2014/main" id="{CC2678D4-EE78-0BB6-B19D-E933D8FF9470}"/>
              </a:ext>
            </a:extLst>
          </p:cNvPr>
          <p:cNvPicPr>
            <a:picLocks noChangeAspect="1"/>
          </p:cNvPicPr>
          <p:nvPr/>
        </p:nvPicPr>
        <p:blipFill>
          <a:blip r:embed="rId2"/>
          <a:stretch>
            <a:fillRect/>
          </a:stretch>
        </p:blipFill>
        <p:spPr>
          <a:xfrm>
            <a:off x="1203347" y="1581604"/>
            <a:ext cx="5630683" cy="3039833"/>
          </a:xfrm>
          <a:prstGeom prst="rect">
            <a:avLst/>
          </a:prstGeom>
          <a:ln>
            <a:solidFill>
              <a:schemeClr val="tx1">
                <a:lumMod val="75000"/>
                <a:lumOff val="25000"/>
              </a:schemeClr>
            </a:solidFill>
          </a:ln>
        </p:spPr>
      </p:pic>
    </p:spTree>
    <p:extLst>
      <p:ext uri="{BB962C8B-B14F-4D97-AF65-F5344CB8AC3E}">
        <p14:creationId xmlns:p14="http://schemas.microsoft.com/office/powerpoint/2010/main" val="650733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A87194-8E8A-4DE1-A3F3-F491643A7DA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842EA4-F715-4656-A625-1238D78B36E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pic>
        <p:nvPicPr>
          <p:cNvPr id="6" name="Picture 5" descr="Text, whiteboard&#10;&#10;Description automatically generated">
            <a:extLst>
              <a:ext uri="{FF2B5EF4-FFF2-40B4-BE49-F238E27FC236}">
                <a16:creationId xmlns:a16="http://schemas.microsoft.com/office/drawing/2014/main" id="{1902E53D-FBBC-4349-A17C-70294A96ECB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960880" y="1358900"/>
            <a:ext cx="5222240" cy="3916680"/>
          </a:xfrm>
          <a:prstGeom prst="rect">
            <a:avLst/>
          </a:prstGeom>
        </p:spPr>
      </p:pic>
    </p:spTree>
    <p:custDataLst>
      <p:tags r:id="rId1"/>
    </p:custDataLst>
    <p:extLst>
      <p:ext uri="{BB962C8B-B14F-4D97-AF65-F5344CB8AC3E}">
        <p14:creationId xmlns:p14="http://schemas.microsoft.com/office/powerpoint/2010/main" val="4069317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303E24-5CDC-FF1A-4893-66FDBD2EACE3}"/>
              </a:ext>
            </a:extLst>
          </p:cNvPr>
          <p:cNvSpPr>
            <a:spLocks noGrp="1"/>
          </p:cNvSpPr>
          <p:nvPr>
            <p:ph type="sldNum" sz="quarter" idx="4"/>
          </p:nvPr>
        </p:nvSpPr>
        <p:spPr/>
        <p:txBody>
          <a:bodyPr/>
          <a:lstStyle/>
          <a:p>
            <a:fld id="{3C842EA4-F715-4656-A625-1238D78B36EB}" type="slidenum">
              <a:rPr lang="en-US" smtClean="0"/>
              <a:t>31</a:t>
            </a:fld>
            <a:endParaRPr lang="en-US"/>
          </a:p>
        </p:txBody>
      </p:sp>
      <p:graphicFrame>
        <p:nvGraphicFramePr>
          <p:cNvPr id="4" name="Table 3">
            <a:extLst>
              <a:ext uri="{FF2B5EF4-FFF2-40B4-BE49-F238E27FC236}">
                <a16:creationId xmlns:a16="http://schemas.microsoft.com/office/drawing/2014/main" id="{018E2E2B-00B7-849B-CBF7-646BE8155D8A}"/>
              </a:ext>
            </a:extLst>
          </p:cNvPr>
          <p:cNvGraphicFramePr>
            <a:graphicFrameLocks noGrp="1"/>
          </p:cNvGraphicFramePr>
          <p:nvPr>
            <p:extLst>
              <p:ext uri="{D42A27DB-BD31-4B8C-83A1-F6EECF244321}">
                <p14:modId xmlns:p14="http://schemas.microsoft.com/office/powerpoint/2010/main" val="3341766673"/>
              </p:ext>
            </p:extLst>
          </p:nvPr>
        </p:nvGraphicFramePr>
        <p:xfrm>
          <a:off x="494427" y="441492"/>
          <a:ext cx="7886700" cy="853440"/>
        </p:xfrm>
        <a:graphic>
          <a:graphicData uri="http://schemas.openxmlformats.org/drawingml/2006/table">
            <a:tbl>
              <a:tblPr/>
              <a:tblGrid>
                <a:gridCol w="7886700">
                  <a:extLst>
                    <a:ext uri="{9D8B030D-6E8A-4147-A177-3AD203B41FA5}">
                      <a16:colId xmlns:a16="http://schemas.microsoft.com/office/drawing/2014/main" val="375113919"/>
                    </a:ext>
                  </a:extLst>
                </a:gridCol>
              </a:tblGrid>
              <a:tr h="0">
                <a:tc>
                  <a:txBody>
                    <a:bodyPr/>
                    <a:lstStyle/>
                    <a:p>
                      <a:pPr marL="0" marR="0" algn="l">
                        <a:spcBef>
                          <a:spcPts val="0"/>
                        </a:spcBef>
                        <a:spcAft>
                          <a:spcPts val="0"/>
                        </a:spcAft>
                      </a:pPr>
                      <a:r>
                        <a:rPr lang="en-US" sz="1400" b="1" dirty="0">
                          <a:solidFill>
                            <a:srgbClr val="0059B3"/>
                          </a:solidFill>
                          <a:effectLst/>
                          <a:latin typeface="Arial" panose="020B0604020202020204" pitchFamily="34" charset="0"/>
                          <a:ea typeface="Calibri" panose="020F0502020204030204" pitchFamily="34" charset="0"/>
                        </a:rPr>
                        <a:t>Did you know? </a:t>
                      </a:r>
                      <a:r>
                        <a:rPr lang="en-US" sz="1400" dirty="0">
                          <a:effectLst/>
                          <a:latin typeface="Arial" panose="020B0604020202020204" pitchFamily="34" charset="0"/>
                          <a:ea typeface="Calibri" panose="020F0502020204030204" pitchFamily="34" charset="0"/>
                        </a:rPr>
                        <a:t>Only one case should be submitted for an employee, even if the employee has multiple issues</a:t>
                      </a:r>
                      <a:endParaRPr lang="en-US" sz="1400" dirty="0">
                        <a:effectLst/>
                        <a:latin typeface="Calibri" panose="020F0502020204030204" pitchFamily="34" charset="0"/>
                        <a:ea typeface="Calibri" panose="020F0502020204030204" pitchFamily="34" charset="0"/>
                      </a:endParaRPr>
                    </a:p>
                    <a:p>
                      <a:pPr marL="342900" marR="0" lvl="0" indent="-342900" algn="l" fontAlgn="ctr">
                        <a:spcBef>
                          <a:spcPts val="0"/>
                        </a:spcBef>
                        <a:spcAft>
                          <a:spcPts val="600"/>
                        </a:spcAft>
                        <a:buFont typeface="Symbol" panose="05050102010706020507" pitchFamily="18" charset="2"/>
                        <a:buChar char=""/>
                      </a:pPr>
                      <a:r>
                        <a:rPr lang="en-US" sz="1400" dirty="0">
                          <a:effectLst/>
                          <a:latin typeface="Arial" panose="020B0604020202020204" pitchFamily="34" charset="0"/>
                          <a:ea typeface="Times New Roman" panose="02020603050405020304" pitchFamily="18" charset="0"/>
                        </a:rPr>
                        <a:t>If separate cases are submitted, the cases will likely route to different case owners causing duplicate efforts</a:t>
                      </a:r>
                      <a:endParaRPr lang="en-US" sz="1400" dirty="0">
                        <a:effectLst/>
                        <a:latin typeface="Calibri" panose="020F0502020204030204" pitchFamily="34" charset="0"/>
                        <a:ea typeface="Calibri" panose="020F0502020204030204" pitchFamily="34" charset="0"/>
                      </a:endParaRPr>
                    </a:p>
                  </a:txBody>
                  <a:tcPr marL="108585" marR="108585" marT="0" marB="0">
                    <a:lnL>
                      <a:noFill/>
                    </a:lnL>
                    <a:lnR>
                      <a:noFill/>
                    </a:lnR>
                    <a:lnT>
                      <a:noFill/>
                    </a:lnT>
                    <a:lnB>
                      <a:noFill/>
                    </a:lnB>
                  </a:tcPr>
                </a:tc>
                <a:extLst>
                  <a:ext uri="{0D108BD9-81ED-4DB2-BD59-A6C34878D82A}">
                    <a16:rowId xmlns:a16="http://schemas.microsoft.com/office/drawing/2014/main" val="233804298"/>
                  </a:ext>
                </a:extLst>
              </a:tr>
            </a:tbl>
          </a:graphicData>
        </a:graphic>
      </p:graphicFrame>
      <p:sp>
        <p:nvSpPr>
          <p:cNvPr id="6" name="TextBox 5">
            <a:extLst>
              <a:ext uri="{FF2B5EF4-FFF2-40B4-BE49-F238E27FC236}">
                <a16:creationId xmlns:a16="http://schemas.microsoft.com/office/drawing/2014/main" id="{7F2DF951-CFED-0614-4BB4-5DC4D8EB1353}"/>
              </a:ext>
            </a:extLst>
          </p:cNvPr>
          <p:cNvSpPr txBox="1"/>
          <p:nvPr/>
        </p:nvSpPr>
        <p:spPr>
          <a:xfrm>
            <a:off x="587229" y="1951576"/>
            <a:ext cx="7482980" cy="3562578"/>
          </a:xfrm>
          <a:prstGeom prst="rect">
            <a:avLst/>
          </a:prstGeom>
          <a:noFill/>
        </p:spPr>
        <p:txBody>
          <a:bodyPr wrap="square">
            <a:spAutoFit/>
          </a:bodyPr>
          <a:lstStyle/>
          <a:p>
            <a:pPr marL="0" marR="0">
              <a:lnSpc>
                <a:spcPct val="105000"/>
              </a:lnSpc>
              <a:spcBef>
                <a:spcPts val="0"/>
              </a:spcBef>
              <a:spcAft>
                <a:spcPts val="0"/>
              </a:spcAft>
            </a:pPr>
            <a:r>
              <a:rPr lang="en-US" sz="1400" b="1" dirty="0">
                <a:effectLst/>
                <a:latin typeface="Arial" panose="020B0604020202020204" pitchFamily="34" charset="0"/>
                <a:ea typeface="Calibri" panose="020F0502020204030204" pitchFamily="34" charset="0"/>
              </a:rPr>
              <a:t>UCPath will begin the first phase of its transition to a new phone system provider, </a:t>
            </a:r>
            <a:r>
              <a:rPr lang="en-US" sz="1400" b="1" dirty="0" err="1">
                <a:effectLst/>
                <a:latin typeface="Arial" panose="020B0604020202020204" pitchFamily="34" charset="0"/>
                <a:ea typeface="Calibri" panose="020F0502020204030204" pitchFamily="34" charset="0"/>
              </a:rPr>
              <a:t>Talkdesk</a:t>
            </a:r>
            <a:r>
              <a:rPr lang="en-US" sz="1400" dirty="0">
                <a:effectLst/>
                <a:latin typeface="Arial" panose="020B0604020202020204" pitchFamily="34" charset="0"/>
                <a:ea typeface="Calibri" panose="020F0502020204030204" pitchFamily="34" charset="0"/>
              </a:rPr>
              <a:t>. </a:t>
            </a:r>
            <a:endParaRPr lang="en-US" sz="14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400" dirty="0">
                <a:effectLst/>
                <a:latin typeface="Arial" panose="020B0604020202020204" pitchFamily="34" charset="0"/>
                <a:ea typeface="Calibri" panose="020F0502020204030204" pitchFamily="34" charset="0"/>
              </a:rPr>
              <a:t> </a:t>
            </a:r>
            <a:endParaRPr lang="en-US" sz="14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400" b="1" dirty="0">
                <a:effectLst/>
                <a:latin typeface="Arial" panose="020B0604020202020204" pitchFamily="34" charset="0"/>
                <a:ea typeface="Calibri" panose="020F0502020204030204" pitchFamily="34" charset="0"/>
              </a:rPr>
              <a:t>Beginning July 13, 2022, employees calling UCPath will experience the following changes:</a:t>
            </a:r>
            <a:endParaRPr lang="en-US" sz="14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Clr>
                <a:srgbClr val="000000"/>
              </a:buClr>
              <a:buFont typeface="Symbol" panose="05050102010706020507" pitchFamily="18" charset="2"/>
              <a:buChar char=""/>
            </a:pPr>
            <a:r>
              <a:rPr lang="en-US" sz="1400" dirty="0">
                <a:effectLst/>
                <a:latin typeface="Arial" panose="020B0604020202020204" pitchFamily="34" charset="0"/>
                <a:ea typeface="Times New Roman" panose="02020603050405020304" pitchFamily="18" charset="0"/>
              </a:rPr>
              <a:t>Callers will enter the first initial of their last name for authentication purposes in addition to the previously required entries (last four digits of their social security number and date of birth)</a:t>
            </a:r>
            <a:endParaRPr lang="en-US" sz="1400" dirty="0">
              <a:effectLst/>
              <a:latin typeface="Calibri" panose="020F0502020204030204" pitchFamily="34" charset="0"/>
              <a:ea typeface="Calibri" panose="020F0502020204030204" pitchFamily="34" charset="0"/>
            </a:endParaRPr>
          </a:p>
          <a:p>
            <a:pPr marL="342900" marR="0" lvl="0" indent="-342900">
              <a:lnSpc>
                <a:spcPct val="105000"/>
              </a:lnSpc>
              <a:spcBef>
                <a:spcPts val="600"/>
              </a:spcBef>
              <a:spcAft>
                <a:spcPts val="600"/>
              </a:spcAft>
              <a:buClr>
                <a:srgbClr val="000000"/>
              </a:buClr>
              <a:buFont typeface="Symbol" panose="05050102010706020507" pitchFamily="18" charset="2"/>
              <a:buChar char=""/>
            </a:pPr>
            <a:r>
              <a:rPr lang="en-US" sz="1400" dirty="0">
                <a:effectLst/>
                <a:latin typeface="Arial" panose="020B0604020202020204" pitchFamily="34" charset="0"/>
                <a:ea typeface="Times New Roman" panose="02020603050405020304" pitchFamily="18" charset="0"/>
              </a:rPr>
              <a:t>Callers may leave a voicemail while waiting to speak with an agent when the “call back” feature is not available </a:t>
            </a:r>
            <a:endParaRPr lang="en-US" sz="1400" dirty="0">
              <a:effectLst/>
              <a:latin typeface="Calibri" panose="020F0502020204030204" pitchFamily="34" charset="0"/>
              <a:ea typeface="Calibri" panose="020F0502020204030204" pitchFamily="34" charset="0"/>
            </a:endParaRPr>
          </a:p>
          <a:p>
            <a:pPr marL="342900" marR="0" lvl="0" indent="-342900">
              <a:lnSpc>
                <a:spcPct val="105000"/>
              </a:lnSpc>
              <a:spcBef>
                <a:spcPts val="600"/>
              </a:spcBef>
              <a:spcAft>
                <a:spcPts val="600"/>
              </a:spcAft>
              <a:buClr>
                <a:srgbClr val="000000"/>
              </a:buClr>
              <a:buFont typeface="Symbol" panose="05050102010706020507" pitchFamily="18" charset="2"/>
              <a:buChar char=""/>
            </a:pPr>
            <a:r>
              <a:rPr lang="en-US" sz="1400" dirty="0">
                <a:effectLst/>
                <a:latin typeface="Arial" panose="020B0604020202020204" pitchFamily="34" charset="0"/>
                <a:ea typeface="Times New Roman" panose="02020603050405020304" pitchFamily="18" charset="0"/>
              </a:rPr>
              <a:t>Callers will hear the average estimated wait time while waiting to speak with an agent</a:t>
            </a:r>
            <a:endParaRPr lang="en-US" sz="1400" dirty="0">
              <a:effectLst/>
              <a:latin typeface="Calibri" panose="020F0502020204030204" pitchFamily="34" charset="0"/>
              <a:ea typeface="Calibri" panose="020F0502020204030204" pitchFamily="34" charset="0"/>
            </a:endParaRPr>
          </a:p>
          <a:p>
            <a:pPr marL="0" marR="0">
              <a:lnSpc>
                <a:spcPct val="105000"/>
              </a:lnSpc>
              <a:spcBef>
                <a:spcPts val="600"/>
              </a:spcBef>
              <a:spcAft>
                <a:spcPts val="600"/>
              </a:spcAft>
            </a:pPr>
            <a:r>
              <a:rPr lang="en-US" sz="1400" dirty="0">
                <a:effectLst/>
                <a:latin typeface="Arial" panose="020B0604020202020204" pitchFamily="34" charset="0"/>
                <a:ea typeface="Calibri" panose="020F0502020204030204" pitchFamily="34" charset="0"/>
              </a:rPr>
              <a:t>Additional notices will follow as new </a:t>
            </a:r>
            <a:r>
              <a:rPr lang="en-US" sz="1400" dirty="0" err="1">
                <a:effectLst/>
                <a:latin typeface="Arial" panose="020B0604020202020204" pitchFamily="34" charset="0"/>
                <a:ea typeface="Calibri" panose="020F0502020204030204" pitchFamily="34" charset="0"/>
              </a:rPr>
              <a:t>Talkdesk</a:t>
            </a:r>
            <a:r>
              <a:rPr lang="en-US" sz="1400" dirty="0">
                <a:effectLst/>
                <a:latin typeface="Arial" panose="020B0604020202020204" pitchFamily="34" charset="0"/>
                <a:ea typeface="Calibri" panose="020F0502020204030204" pitchFamily="34" charset="0"/>
              </a:rPr>
              <a:t> features are released.</a:t>
            </a:r>
          </a:p>
          <a:p>
            <a:pPr marL="0" marR="0">
              <a:lnSpc>
                <a:spcPct val="105000"/>
              </a:lnSpc>
              <a:spcBef>
                <a:spcPts val="600"/>
              </a:spcBef>
              <a:spcAft>
                <a:spcPts val="600"/>
              </a:spcAft>
            </a:pPr>
            <a:r>
              <a:rPr lang="en-US" sz="1400" dirty="0">
                <a:latin typeface="Arial" panose="020B0604020202020204" pitchFamily="34" charset="0"/>
                <a:ea typeface="Calibri" panose="020F0502020204030204" pitchFamily="34" charset="0"/>
              </a:rPr>
              <a:t>The phone system will go down tonight and will be the new system tomorrow morning </a:t>
            </a:r>
            <a:endParaRPr lang="en-US"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97986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A673-9408-4843-85EB-87E0F9B9421B}"/>
              </a:ext>
            </a:extLst>
          </p:cNvPr>
          <p:cNvSpPr>
            <a:spLocks noGrp="1"/>
          </p:cNvSpPr>
          <p:nvPr>
            <p:ph type="title"/>
          </p:nvPr>
        </p:nvSpPr>
        <p:spPr>
          <a:xfrm>
            <a:off x="321365" y="55395"/>
            <a:ext cx="8685832" cy="897987"/>
          </a:xfrm>
        </p:spPr>
        <p:txBody>
          <a:bodyPr/>
          <a:lstStyle/>
          <a:p>
            <a:r>
              <a:rPr lang="en-US" dirty="0"/>
              <a:t>Quick Announcements III	</a:t>
            </a:r>
          </a:p>
        </p:txBody>
      </p:sp>
      <p:sp>
        <p:nvSpPr>
          <p:cNvPr id="3" name="Content Placeholder 2">
            <a:extLst>
              <a:ext uri="{FF2B5EF4-FFF2-40B4-BE49-F238E27FC236}">
                <a16:creationId xmlns:a16="http://schemas.microsoft.com/office/drawing/2014/main" id="{225D3E6C-4CB9-4B4B-B102-55A8FC044314}"/>
              </a:ext>
            </a:extLst>
          </p:cNvPr>
          <p:cNvSpPr>
            <a:spLocks noGrp="1"/>
          </p:cNvSpPr>
          <p:nvPr>
            <p:ph idx="1"/>
          </p:nvPr>
        </p:nvSpPr>
        <p:spPr>
          <a:xfrm>
            <a:off x="229084" y="1216509"/>
            <a:ext cx="8685832" cy="5133282"/>
          </a:xfrm>
        </p:spPr>
        <p:txBody>
          <a:bodyPr>
            <a:normAutofit/>
          </a:bodyPr>
          <a:lstStyle/>
          <a:p>
            <a:r>
              <a:rPr lang="en-US" sz="3200" b="1" dirty="0">
                <a:solidFill>
                  <a:srgbClr val="0070C0"/>
                </a:solidFill>
              </a:rPr>
              <a:t>Check your “Decoupled” positions!</a:t>
            </a:r>
          </a:p>
          <a:p>
            <a:pPr>
              <a:lnSpc>
                <a:spcPct val="120000"/>
              </a:lnSpc>
            </a:pPr>
            <a:r>
              <a:rPr lang="en-US" sz="2200" dirty="0"/>
              <a:t>If your position FTE is decoupled, changes made to the position FTE will </a:t>
            </a:r>
            <a:r>
              <a:rPr lang="en-US" sz="2200" u="sng" dirty="0"/>
              <a:t>NOT</a:t>
            </a:r>
            <a:r>
              <a:rPr lang="en-US" sz="2200" dirty="0"/>
              <a:t> update the FTE in Job Data for employee and cause an error during approval.</a:t>
            </a:r>
          </a:p>
          <a:p>
            <a:endParaRPr lang="en-US" sz="2200" b="1" dirty="0"/>
          </a:p>
          <a:p>
            <a:r>
              <a:rPr lang="en-US" sz="3000" dirty="0"/>
              <a:t>The correction of this issue was deployed last week </a:t>
            </a:r>
          </a:p>
          <a:p>
            <a:r>
              <a:rPr lang="en-US" sz="3000" dirty="0"/>
              <a:t>Original transactions that were unable to be approved have now been cancelled</a:t>
            </a:r>
          </a:p>
        </p:txBody>
      </p:sp>
      <p:sp>
        <p:nvSpPr>
          <p:cNvPr id="4" name="Slide Number Placeholder 3">
            <a:extLst>
              <a:ext uri="{FF2B5EF4-FFF2-40B4-BE49-F238E27FC236}">
                <a16:creationId xmlns:a16="http://schemas.microsoft.com/office/drawing/2014/main" id="{CBB4DD14-6964-BB4B-8B25-9858588366B7}"/>
              </a:ext>
            </a:extLst>
          </p:cNvPr>
          <p:cNvSpPr>
            <a:spLocks noGrp="1"/>
          </p:cNvSpPr>
          <p:nvPr>
            <p:ph type="sldNum" sz="quarter" idx="4"/>
          </p:nvPr>
        </p:nvSpPr>
        <p:spPr/>
        <p:txBody>
          <a:bodyPr/>
          <a:lstStyle/>
          <a:p>
            <a:fld id="{3C842EA4-F715-4656-A625-1238D78B36EB}" type="slidenum">
              <a:rPr lang="en-US" smtClean="0"/>
              <a:t>4</a:t>
            </a:fld>
            <a:endParaRPr lang="en-US"/>
          </a:p>
        </p:txBody>
      </p:sp>
    </p:spTree>
    <p:extLst>
      <p:ext uri="{BB962C8B-B14F-4D97-AF65-F5344CB8AC3E}">
        <p14:creationId xmlns:p14="http://schemas.microsoft.com/office/powerpoint/2010/main" val="2160992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D6448-5091-A038-3508-390B20B69C05}"/>
              </a:ext>
            </a:extLst>
          </p:cNvPr>
          <p:cNvSpPr>
            <a:spLocks noGrp="1"/>
          </p:cNvSpPr>
          <p:nvPr>
            <p:ph type="title"/>
          </p:nvPr>
        </p:nvSpPr>
        <p:spPr/>
        <p:txBody>
          <a:bodyPr/>
          <a:lstStyle/>
          <a:p>
            <a:r>
              <a:rPr lang="en-US" dirty="0"/>
              <a:t>Future BW Training Tips Meetings</a:t>
            </a:r>
          </a:p>
        </p:txBody>
      </p:sp>
      <p:sp>
        <p:nvSpPr>
          <p:cNvPr id="3" name="Content Placeholder 2">
            <a:extLst>
              <a:ext uri="{FF2B5EF4-FFF2-40B4-BE49-F238E27FC236}">
                <a16:creationId xmlns:a16="http://schemas.microsoft.com/office/drawing/2014/main" id="{3C1442BB-F08B-AF36-9B70-9524C6070C61}"/>
              </a:ext>
            </a:extLst>
          </p:cNvPr>
          <p:cNvSpPr>
            <a:spLocks noGrp="1"/>
          </p:cNvSpPr>
          <p:nvPr>
            <p:ph idx="1"/>
          </p:nvPr>
        </p:nvSpPr>
        <p:spPr/>
        <p:txBody>
          <a:bodyPr/>
          <a:lstStyle/>
          <a:p>
            <a:pPr marL="342900" indent="-342900">
              <a:buFont typeface="Arial" panose="020B0604020202020204" pitchFamily="34" charset="0"/>
              <a:buChar char="•"/>
            </a:pPr>
            <a:r>
              <a:rPr lang="en-US" dirty="0"/>
              <a:t>July 26</a:t>
            </a:r>
          </a:p>
          <a:p>
            <a:pPr marL="342900" indent="-342900">
              <a:buFont typeface="Arial" panose="020B0604020202020204" pitchFamily="34" charset="0"/>
              <a:buChar char="•"/>
            </a:pPr>
            <a:r>
              <a:rPr lang="en-US" dirty="0"/>
              <a:t>August  9</a:t>
            </a:r>
          </a:p>
          <a:p>
            <a:pPr marL="342900" indent="-342900">
              <a:buFont typeface="Arial" panose="020B0604020202020204" pitchFamily="34" charset="0"/>
              <a:buChar char="•"/>
            </a:pPr>
            <a:r>
              <a:rPr lang="en-US" dirty="0"/>
              <a:t>August  23</a:t>
            </a:r>
          </a:p>
          <a:p>
            <a:pPr marL="342900" indent="-342900">
              <a:buFont typeface="Arial" panose="020B0604020202020204" pitchFamily="34" charset="0"/>
              <a:buChar char="•"/>
            </a:pPr>
            <a:r>
              <a:rPr lang="en-US" dirty="0"/>
              <a:t>September 6</a:t>
            </a:r>
          </a:p>
          <a:p>
            <a:endParaRPr lang="en-US" dirty="0"/>
          </a:p>
        </p:txBody>
      </p:sp>
      <p:sp>
        <p:nvSpPr>
          <p:cNvPr id="4" name="Slide Number Placeholder 3">
            <a:extLst>
              <a:ext uri="{FF2B5EF4-FFF2-40B4-BE49-F238E27FC236}">
                <a16:creationId xmlns:a16="http://schemas.microsoft.com/office/drawing/2014/main" id="{BC3145D3-13A2-E74C-F00C-0030F7B6154D}"/>
              </a:ext>
            </a:extLst>
          </p:cNvPr>
          <p:cNvSpPr>
            <a:spLocks noGrp="1"/>
          </p:cNvSpPr>
          <p:nvPr>
            <p:ph type="sldNum" sz="quarter" idx="4"/>
          </p:nvPr>
        </p:nvSpPr>
        <p:spPr/>
        <p:txBody>
          <a:bodyPr/>
          <a:lstStyle/>
          <a:p>
            <a:fld id="{3C842EA4-F715-4656-A625-1238D78B36EB}" type="slidenum">
              <a:rPr lang="en-US" smtClean="0"/>
              <a:t>5</a:t>
            </a:fld>
            <a:endParaRPr lang="en-US"/>
          </a:p>
        </p:txBody>
      </p:sp>
    </p:spTree>
    <p:extLst>
      <p:ext uri="{BB962C8B-B14F-4D97-AF65-F5344CB8AC3E}">
        <p14:creationId xmlns:p14="http://schemas.microsoft.com/office/powerpoint/2010/main" val="2804816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Agenda</a:t>
            </a:r>
          </a:p>
        </p:txBody>
      </p:sp>
      <p:sp>
        <p:nvSpPr>
          <p:cNvPr id="3" name="Content Placeholder 2"/>
          <p:cNvSpPr>
            <a:spLocks noGrp="1"/>
          </p:cNvSpPr>
          <p:nvPr>
            <p:ph idx="1"/>
          </p:nvPr>
        </p:nvSpPr>
        <p:spPr/>
        <p:txBody>
          <a:bodyPr/>
          <a:lstStyle/>
          <a:p>
            <a:endParaRPr lang="en-US" dirty="0"/>
          </a:p>
          <a:p>
            <a:endParaRPr lang="en-US" dirty="0"/>
          </a:p>
        </p:txBody>
      </p:sp>
      <p:pic>
        <p:nvPicPr>
          <p:cNvPr id="13" name="Picture 12" descr="Do You Have an Agend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2140">
            <a:off x="7038363" y="4486728"/>
            <a:ext cx="1727020" cy="1639516"/>
          </a:xfrm>
          <a:prstGeom prst="rect">
            <a:avLst/>
          </a:prstGeom>
        </p:spPr>
      </p:pic>
      <p:sp>
        <p:nvSpPr>
          <p:cNvPr id="4" name="TextBox 3"/>
          <p:cNvSpPr txBox="1"/>
          <p:nvPr/>
        </p:nvSpPr>
        <p:spPr>
          <a:xfrm>
            <a:off x="323984" y="945395"/>
            <a:ext cx="8685831" cy="600164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rPr>
              <a:t>UCPath Future Changes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rPr>
              <a:t>Changing Bookmarks to Favorites in UCPath</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3200" dirty="0">
                <a:solidFill>
                  <a:prstClr val="black"/>
                </a:solidFill>
                <a:latin typeface="Arial" panose="020B0604020202020204"/>
              </a:rPr>
              <a:t>Reinstatements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rPr>
              <a:t>Effective Date vs. Termination Date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3200" dirty="0">
                <a:solidFill>
                  <a:prstClr val="black"/>
                </a:solidFill>
                <a:latin typeface="Arial" panose="020B0604020202020204"/>
              </a:rPr>
              <a:t>Earn Code and JED</a:t>
            </a: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rPr>
              <a:t>Upcoming Training </a:t>
            </a:r>
            <a:r>
              <a:rPr lang="en-US" sz="3200" dirty="0">
                <a:solidFill>
                  <a:prstClr val="black"/>
                </a:solidFill>
                <a:latin typeface="Arial" panose="020B0604020202020204"/>
              </a:rPr>
              <a:t> </a:t>
            </a: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rPr>
              <a:t>Q&amp;A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1902956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842EA4-F715-4656-A625-1238D78B36E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Rectangle 5"/>
          <p:cNvSpPr/>
          <p:nvPr/>
        </p:nvSpPr>
        <p:spPr>
          <a:xfrm>
            <a:off x="-2" y="0"/>
            <a:ext cx="4572001" cy="6437478"/>
          </a:xfrm>
          <a:prstGeom prst="rect">
            <a:avLst/>
          </a:prstGeom>
          <a:solidFill>
            <a:srgbClr val="0064A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7" name="Picture 6" descr="A picture containing circle&#10;&#10;Description automatically generated">
            <a:extLst>
              <a:ext uri="{FF2B5EF4-FFF2-40B4-BE49-F238E27FC236}">
                <a16:creationId xmlns:a16="http://schemas.microsoft.com/office/drawing/2014/main" id="{0BEFB0BD-F060-4777-B560-FB95613254B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52682" y="1604682"/>
            <a:ext cx="4491318" cy="2985673"/>
          </a:xfrm>
          <a:prstGeom prst="rect">
            <a:avLst/>
          </a:prstGeom>
        </p:spPr>
      </p:pic>
      <p:sp>
        <p:nvSpPr>
          <p:cNvPr id="2" name="TextBox 1">
            <a:extLst>
              <a:ext uri="{FF2B5EF4-FFF2-40B4-BE49-F238E27FC236}">
                <a16:creationId xmlns:a16="http://schemas.microsoft.com/office/drawing/2014/main" id="{78A206FB-877F-F24B-BFE5-D1C3AC24D6F8}"/>
              </a:ext>
            </a:extLst>
          </p:cNvPr>
          <p:cNvSpPr txBox="1"/>
          <p:nvPr/>
        </p:nvSpPr>
        <p:spPr>
          <a:xfrm>
            <a:off x="447260" y="2117034"/>
            <a:ext cx="3677478" cy="1200329"/>
          </a:xfrm>
          <a:prstGeom prst="rect">
            <a:avLst/>
          </a:prstGeom>
          <a:noFill/>
        </p:spPr>
        <p:txBody>
          <a:bodyPr wrap="square" rtlCol="0">
            <a:spAutoFit/>
          </a:bodyPr>
          <a:lstStyle/>
          <a:p>
            <a:pPr algn="ctr"/>
            <a:r>
              <a:rPr lang="en-US" sz="3600" b="1" dirty="0">
                <a:solidFill>
                  <a:schemeClr val="bg1"/>
                </a:solidFill>
              </a:rPr>
              <a:t>UCPath Changes</a:t>
            </a:r>
          </a:p>
        </p:txBody>
      </p:sp>
    </p:spTree>
    <p:custDataLst>
      <p:tags r:id="rId1"/>
    </p:custDataLst>
    <p:extLst>
      <p:ext uri="{BB962C8B-B14F-4D97-AF65-F5344CB8AC3E}">
        <p14:creationId xmlns:p14="http://schemas.microsoft.com/office/powerpoint/2010/main" val="3410746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2CEDF-26E3-E84B-2902-0C8B989659BF}"/>
              </a:ext>
            </a:extLst>
          </p:cNvPr>
          <p:cNvSpPr>
            <a:spLocks noGrp="1"/>
          </p:cNvSpPr>
          <p:nvPr>
            <p:ph type="title"/>
          </p:nvPr>
        </p:nvSpPr>
        <p:spPr/>
        <p:txBody>
          <a:bodyPr/>
          <a:lstStyle/>
          <a:p>
            <a:r>
              <a:rPr lang="en-US" dirty="0"/>
              <a:t>Upcoming UCPath Changes- Introduction</a:t>
            </a:r>
          </a:p>
        </p:txBody>
      </p:sp>
      <p:sp>
        <p:nvSpPr>
          <p:cNvPr id="3" name="Content Placeholder 2">
            <a:extLst>
              <a:ext uri="{FF2B5EF4-FFF2-40B4-BE49-F238E27FC236}">
                <a16:creationId xmlns:a16="http://schemas.microsoft.com/office/drawing/2014/main" id="{4008130B-374F-DF3D-D4A0-739487059936}"/>
              </a:ext>
            </a:extLst>
          </p:cNvPr>
          <p:cNvSpPr>
            <a:spLocks noGrp="1"/>
          </p:cNvSpPr>
          <p:nvPr>
            <p:ph idx="1"/>
          </p:nvPr>
        </p:nvSpPr>
        <p:spPr/>
        <p:txBody>
          <a:bodyPr>
            <a:normAutofit lnSpcReduction="10000"/>
          </a:bodyPr>
          <a:lstStyle/>
          <a:p>
            <a:pPr marL="342900" indent="-342900">
              <a:buFont typeface="Wingdings" panose="05000000000000000000" pitchFamily="2" charset="2"/>
              <a:buChar char="q"/>
            </a:pPr>
            <a:r>
              <a:rPr lang="en-US" dirty="0"/>
              <a:t>Set to Deploy Oct. 22 </a:t>
            </a:r>
          </a:p>
          <a:p>
            <a:pPr marL="1028683" lvl="1" indent="-342900">
              <a:buFont typeface="Wingdings" panose="05000000000000000000" pitchFamily="2" charset="2"/>
              <a:buChar char="q"/>
            </a:pPr>
            <a:r>
              <a:rPr lang="en-US" dirty="0"/>
              <a:t>Improved Navigation (Fluid)</a:t>
            </a:r>
          </a:p>
          <a:p>
            <a:pPr marL="1485871" lvl="2" indent="-342900">
              <a:buFont typeface="Wingdings" panose="05000000000000000000" pitchFamily="2" charset="2"/>
              <a:buChar char="q"/>
            </a:pPr>
            <a:r>
              <a:rPr lang="en-US" dirty="0"/>
              <a:t>Improved method to find transactions</a:t>
            </a:r>
          </a:p>
          <a:p>
            <a:pPr marL="1485871" lvl="2" indent="-342900">
              <a:buFont typeface="Wingdings" panose="05000000000000000000" pitchFamily="2" charset="2"/>
              <a:buChar char="q"/>
            </a:pPr>
            <a:r>
              <a:rPr lang="en-US" dirty="0"/>
              <a:t>First step to enable future improvements such as PayPath</a:t>
            </a:r>
          </a:p>
          <a:p>
            <a:pPr marL="1485871" lvl="2" indent="-342900">
              <a:buFont typeface="Wingdings" panose="05000000000000000000" pitchFamily="2" charset="2"/>
              <a:buChar char="q"/>
            </a:pPr>
            <a:r>
              <a:rPr lang="en-US" dirty="0"/>
              <a:t>Traditional navigation that we have today will be maintained </a:t>
            </a:r>
          </a:p>
          <a:p>
            <a:pPr marL="1028683" lvl="1" indent="-342900">
              <a:buFont typeface="Wingdings" panose="05000000000000000000" pitchFamily="2" charset="2"/>
              <a:buChar char="q"/>
            </a:pPr>
            <a:r>
              <a:rPr lang="en-US" dirty="0"/>
              <a:t>Lived Name/Preferred Name changes </a:t>
            </a:r>
          </a:p>
          <a:p>
            <a:pPr marL="1485871" lvl="2" indent="-342900">
              <a:buFont typeface="Wingdings" panose="05000000000000000000" pitchFamily="2" charset="2"/>
              <a:buChar char="q"/>
            </a:pPr>
            <a:r>
              <a:rPr lang="en-US" dirty="0"/>
              <a:t>Support the Gender Recognition Lived Name Policy</a:t>
            </a:r>
          </a:p>
          <a:p>
            <a:pPr marL="1485871" lvl="2" indent="-342900">
              <a:buFont typeface="Wingdings" panose="05000000000000000000" pitchFamily="2" charset="2"/>
              <a:buChar char="q"/>
            </a:pPr>
            <a:r>
              <a:rPr lang="en-US" dirty="0"/>
              <a:t>Utilization of Employee ID in all transactions will be highly recommended </a:t>
            </a:r>
          </a:p>
          <a:p>
            <a:pPr marL="1485871" lvl="2" indent="-342900">
              <a:buFont typeface="Wingdings" panose="05000000000000000000" pitchFamily="2" charset="2"/>
              <a:buChar char="q"/>
            </a:pPr>
            <a:r>
              <a:rPr lang="en-US" dirty="0"/>
              <a:t>Many transactions including Person Org will only display lived name </a:t>
            </a:r>
          </a:p>
          <a:p>
            <a:pPr marL="1485871" lvl="2" indent="-342900">
              <a:buFont typeface="Wingdings" panose="05000000000000000000" pitchFamily="2" charset="2"/>
              <a:buChar char="q"/>
            </a:pPr>
            <a:r>
              <a:rPr lang="en-US" dirty="0"/>
              <a:t>Legal name display will be limited based on approval from UCOP</a:t>
            </a:r>
          </a:p>
          <a:p>
            <a:pPr marL="1485871" lvl="2" indent="-342900">
              <a:buFont typeface="Wingdings" panose="05000000000000000000" pitchFamily="2" charset="2"/>
              <a:buChar char="q"/>
            </a:pPr>
            <a:r>
              <a:rPr lang="en-US" dirty="0"/>
              <a:t>Search for an employee and Modify a person will be other ways to confirm that the correct employee ID is being used</a:t>
            </a:r>
          </a:p>
          <a:p>
            <a:pPr marL="1028683" lvl="1" indent="-342900">
              <a:buFont typeface="Wingdings" panose="05000000000000000000" pitchFamily="2" charset="2"/>
              <a:buChar char="q"/>
            </a:pPr>
            <a:r>
              <a:rPr lang="en-US" dirty="0"/>
              <a:t>Training via Zoom and e-learning, will be available on how to find and search for information and complete transactions</a:t>
            </a:r>
          </a:p>
          <a:p>
            <a:pPr marL="1485871" lvl="2" indent="-342900">
              <a:buFont typeface="Wingdings" panose="05000000000000000000" pitchFamily="2" charset="2"/>
              <a:buChar char="q"/>
            </a:pPr>
            <a:r>
              <a:rPr lang="en-US" dirty="0"/>
              <a:t>Transactions will not change, except for hire transactions new name fields</a:t>
            </a:r>
          </a:p>
          <a:p>
            <a:pPr marL="1485871" lvl="2" indent="-342900">
              <a:buFont typeface="Wingdings" panose="05000000000000000000" pitchFamily="2" charset="2"/>
              <a:buChar char="q"/>
            </a:pPr>
            <a:r>
              <a:rPr lang="en-US" dirty="0"/>
              <a:t>Searching will be the primary change </a:t>
            </a:r>
          </a:p>
          <a:p>
            <a:pPr marL="1485871" lvl="2" indent="-342900">
              <a:buFont typeface="Wingdings" panose="05000000000000000000" pitchFamily="2" charset="2"/>
              <a:buChar char="q"/>
            </a:pPr>
            <a:endParaRPr lang="en-US" dirty="0"/>
          </a:p>
          <a:p>
            <a:pPr marL="1485871" lvl="2" indent="-342900">
              <a:buFont typeface="Wingdings" panose="05000000000000000000" pitchFamily="2" charset="2"/>
              <a:buChar char="q"/>
            </a:pPr>
            <a:endParaRPr lang="en-US" dirty="0"/>
          </a:p>
        </p:txBody>
      </p:sp>
      <p:sp>
        <p:nvSpPr>
          <p:cNvPr id="4" name="Slide Number Placeholder 3">
            <a:extLst>
              <a:ext uri="{FF2B5EF4-FFF2-40B4-BE49-F238E27FC236}">
                <a16:creationId xmlns:a16="http://schemas.microsoft.com/office/drawing/2014/main" id="{8AFD9DE3-CA85-90ED-67A3-892E7D53476D}"/>
              </a:ext>
            </a:extLst>
          </p:cNvPr>
          <p:cNvSpPr>
            <a:spLocks noGrp="1"/>
          </p:cNvSpPr>
          <p:nvPr>
            <p:ph type="sldNum" sz="quarter" idx="4"/>
          </p:nvPr>
        </p:nvSpPr>
        <p:spPr/>
        <p:txBody>
          <a:bodyPr/>
          <a:lstStyle/>
          <a:p>
            <a:fld id="{3C842EA4-F715-4656-A625-1238D78B36EB}" type="slidenum">
              <a:rPr lang="en-US" smtClean="0"/>
              <a:t>8</a:t>
            </a:fld>
            <a:endParaRPr lang="en-US"/>
          </a:p>
        </p:txBody>
      </p:sp>
    </p:spTree>
    <p:extLst>
      <p:ext uri="{BB962C8B-B14F-4D97-AF65-F5344CB8AC3E}">
        <p14:creationId xmlns:p14="http://schemas.microsoft.com/office/powerpoint/2010/main" val="44059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C51E3-EC69-3790-0EDF-107EA4300BFB}"/>
              </a:ext>
            </a:extLst>
          </p:cNvPr>
          <p:cNvSpPr>
            <a:spLocks noGrp="1"/>
          </p:cNvSpPr>
          <p:nvPr>
            <p:ph type="title"/>
          </p:nvPr>
        </p:nvSpPr>
        <p:spPr/>
        <p:txBody>
          <a:bodyPr/>
          <a:lstStyle/>
          <a:p>
            <a:r>
              <a:rPr lang="en-US" dirty="0"/>
              <a:t>Improved Navigation Project – Oct. 22</a:t>
            </a:r>
          </a:p>
        </p:txBody>
      </p:sp>
      <p:pic>
        <p:nvPicPr>
          <p:cNvPr id="6" name="Content Placeholder 5">
            <a:extLst>
              <a:ext uri="{FF2B5EF4-FFF2-40B4-BE49-F238E27FC236}">
                <a16:creationId xmlns:a16="http://schemas.microsoft.com/office/drawing/2014/main" id="{2CCCF843-ADB1-5F4D-0B5B-69DE34805BD5}"/>
              </a:ext>
            </a:extLst>
          </p:cNvPr>
          <p:cNvPicPr>
            <a:picLocks noGrp="1" noChangeAspect="1"/>
          </p:cNvPicPr>
          <p:nvPr>
            <p:ph idx="1"/>
          </p:nvPr>
        </p:nvPicPr>
        <p:blipFill rotWithShape="1">
          <a:blip r:embed="rId2"/>
          <a:srcRect l="22187"/>
          <a:stretch/>
        </p:blipFill>
        <p:spPr>
          <a:xfrm>
            <a:off x="1020760" y="1412617"/>
            <a:ext cx="6213245" cy="2800551"/>
          </a:xfrm>
        </p:spPr>
      </p:pic>
      <p:sp>
        <p:nvSpPr>
          <p:cNvPr id="4" name="Slide Number Placeholder 3">
            <a:extLst>
              <a:ext uri="{FF2B5EF4-FFF2-40B4-BE49-F238E27FC236}">
                <a16:creationId xmlns:a16="http://schemas.microsoft.com/office/drawing/2014/main" id="{5E4AB8F2-C4A2-5B92-B5F2-B116CAF3839B}"/>
              </a:ext>
            </a:extLst>
          </p:cNvPr>
          <p:cNvSpPr>
            <a:spLocks noGrp="1"/>
          </p:cNvSpPr>
          <p:nvPr>
            <p:ph type="sldNum" sz="quarter" idx="4"/>
          </p:nvPr>
        </p:nvSpPr>
        <p:spPr/>
        <p:txBody>
          <a:bodyPr/>
          <a:lstStyle/>
          <a:p>
            <a:fld id="{3C842EA4-F715-4656-A625-1238D78B36EB}" type="slidenum">
              <a:rPr lang="en-US" smtClean="0"/>
              <a:t>9</a:t>
            </a:fld>
            <a:endParaRPr lang="en-US"/>
          </a:p>
        </p:txBody>
      </p:sp>
      <p:sp>
        <p:nvSpPr>
          <p:cNvPr id="9" name="Arc 8">
            <a:extLst>
              <a:ext uri="{FF2B5EF4-FFF2-40B4-BE49-F238E27FC236}">
                <a16:creationId xmlns:a16="http://schemas.microsoft.com/office/drawing/2014/main" id="{8450D1F6-2FAF-9D2C-12E5-1824EAF2E699}"/>
              </a:ext>
            </a:extLst>
          </p:cNvPr>
          <p:cNvSpPr/>
          <p:nvPr/>
        </p:nvSpPr>
        <p:spPr>
          <a:xfrm>
            <a:off x="3221372" y="1412617"/>
            <a:ext cx="1602297" cy="332293"/>
          </a:xfrm>
          <a:prstGeom prst="arc">
            <a:avLst>
              <a:gd name="adj1" fmla="val 14163796"/>
              <a:gd name="adj2" fmla="val 13756975"/>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rgbClr val="FFFF00"/>
                </a:solidFill>
              </a:ln>
            </a:endParaRPr>
          </a:p>
        </p:txBody>
      </p:sp>
    </p:spTree>
    <p:extLst>
      <p:ext uri="{BB962C8B-B14F-4D97-AF65-F5344CB8AC3E}">
        <p14:creationId xmlns:p14="http://schemas.microsoft.com/office/powerpoint/2010/main" val="23213048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FA Standard Screen PPT Template">
  <a:themeElements>
    <a:clrScheme name="UCI">
      <a:dk1>
        <a:sysClr val="windowText" lastClr="000000"/>
      </a:dk1>
      <a:lt1>
        <a:sysClr val="window" lastClr="FFFFFF"/>
      </a:lt1>
      <a:dk2>
        <a:srgbClr val="1F497D"/>
      </a:dk2>
      <a:lt2>
        <a:srgbClr val="EEECE1"/>
      </a:lt2>
      <a:accent1>
        <a:srgbClr val="6AA2B8"/>
      </a:accent1>
      <a:accent2>
        <a:srgbClr val="FFD200"/>
      </a:accent2>
      <a:accent3>
        <a:srgbClr val="1B3D6D"/>
      </a:accent3>
      <a:accent4>
        <a:srgbClr val="0064A4"/>
      </a:accent4>
      <a:accent5>
        <a:srgbClr val="6AA2B8"/>
      </a:accent5>
      <a:accent6>
        <a:srgbClr val="F78D2D"/>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dfa-standard-screen-template" id="{085FA25C-E160-4F41-82D5-15C5F5196075}" vid="{04E02BA0-7A10-44B0-A17E-F486C255F5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28214</TotalTime>
  <Words>1523</Words>
  <Application>Microsoft Office PowerPoint</Application>
  <PresentationFormat>On-screen Show (4:3)</PresentationFormat>
  <Paragraphs>217</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Century Gothic</vt:lpstr>
      <vt:lpstr>Courier New</vt:lpstr>
      <vt:lpstr>Symbol</vt:lpstr>
      <vt:lpstr>Wingdings</vt:lpstr>
      <vt:lpstr>DFA Standard Screen PPT Template</vt:lpstr>
      <vt:lpstr>Training Tips  July 12, 2022 </vt:lpstr>
      <vt:lpstr>Quick Announcements I</vt:lpstr>
      <vt:lpstr>Quick Announcements II</vt:lpstr>
      <vt:lpstr>Quick Announcements III </vt:lpstr>
      <vt:lpstr>Future BW Training Tips Meetings</vt:lpstr>
      <vt:lpstr>Agenda</vt:lpstr>
      <vt:lpstr>PowerPoint Presentation</vt:lpstr>
      <vt:lpstr>Upcoming UCPath Changes- Introduction</vt:lpstr>
      <vt:lpstr>Improved Navigation Project – Oct. 22</vt:lpstr>
      <vt:lpstr>HR Tasks</vt:lpstr>
      <vt:lpstr>Traditional Navigation </vt:lpstr>
      <vt:lpstr>PowerPoint Presentation</vt:lpstr>
      <vt:lpstr>Bookmarks conversion to Favorites </vt:lpstr>
      <vt:lpstr>PowerPoint Presentation</vt:lpstr>
      <vt:lpstr>Reinstatements and Job – End Dates </vt:lpstr>
      <vt:lpstr>Last Date Worked / Appointment End Date</vt:lpstr>
      <vt:lpstr>Effective Date of Termination – Smart HR Template</vt:lpstr>
      <vt:lpstr>Identifying Termination Date in UCPath</vt:lpstr>
      <vt:lpstr>Identifying Termination Date in UCPath</vt:lpstr>
      <vt:lpstr>PowerPoint Presentation</vt:lpstr>
      <vt:lpstr>Job Earnings Distribution</vt:lpstr>
      <vt:lpstr>JED Entry Modules</vt:lpstr>
      <vt:lpstr>JED Correction</vt:lpstr>
      <vt:lpstr>JED Correction, cont’d</vt:lpstr>
      <vt:lpstr>Submit Reclassification of Earnings</vt:lpstr>
      <vt:lpstr>PowerPoint Presentation</vt:lpstr>
      <vt:lpstr>Summer Salary Workshops</vt:lpstr>
      <vt:lpstr>New Hire Training </vt:lpstr>
      <vt:lpstr>Unit 18 PFCB Absence Job Aid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Tips  May 17, 2022</dc:title>
  <dc:creator>Deborah Kistler</dc:creator>
  <cp:lastModifiedBy>Andrea Knaub</cp:lastModifiedBy>
  <cp:revision>35</cp:revision>
  <dcterms:created xsi:type="dcterms:W3CDTF">2022-05-24T14:15:47Z</dcterms:created>
  <dcterms:modified xsi:type="dcterms:W3CDTF">2022-07-12T21:54:23Z</dcterms:modified>
</cp:coreProperties>
</file>