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comments/modernComment_2CE_AFDFE452.xml" ContentType="application/vnd.ms-powerpoint.comment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602" r:id="rId2"/>
    <p:sldId id="622" r:id="rId3"/>
    <p:sldId id="702" r:id="rId4"/>
    <p:sldId id="690" r:id="rId5"/>
    <p:sldId id="697" r:id="rId6"/>
    <p:sldId id="313" r:id="rId7"/>
    <p:sldId id="691" r:id="rId8"/>
    <p:sldId id="716" r:id="rId9"/>
    <p:sldId id="717" r:id="rId10"/>
    <p:sldId id="718" r:id="rId11"/>
    <p:sldId id="721" r:id="rId12"/>
    <p:sldId id="711" r:id="rId13"/>
    <p:sldId id="720" r:id="rId14"/>
    <p:sldId id="722" r:id="rId15"/>
    <p:sldId id="727" r:id="rId16"/>
    <p:sldId id="723" r:id="rId17"/>
    <p:sldId id="714" r:id="rId18"/>
    <p:sldId id="724" r:id="rId19"/>
    <p:sldId id="725" r:id="rId20"/>
    <p:sldId id="728" r:id="rId21"/>
    <p:sldId id="726" r:id="rId22"/>
    <p:sldId id="729" r:id="rId23"/>
    <p:sldId id="710" r:id="rId24"/>
    <p:sldId id="689" r:id="rId25"/>
    <p:sldId id="634" r:id="rId26"/>
    <p:sldId id="704" r:id="rId27"/>
    <p:sldId id="71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3FCF26-A0D3-5684-2035-E13C5FE0A5FF}" name="Angel Rivera" initials="AR" userId="Angel River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5" autoAdjust="0"/>
    <p:restoredTop sz="78643" autoAdjust="0"/>
  </p:normalViewPr>
  <p:slideViewPr>
    <p:cSldViewPr snapToGrid="0">
      <p:cViewPr varScale="1">
        <p:scale>
          <a:sx n="87" d="100"/>
          <a:sy n="87" d="100"/>
        </p:scale>
        <p:origin x="199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omments/modernComment_2CE_AFDFE452.xml><?xml version="1.0" encoding="utf-8"?>
<p188:cmLst xmlns:a="http://schemas.openxmlformats.org/drawingml/2006/main" xmlns:r="http://schemas.openxmlformats.org/officeDocument/2006/relationships" xmlns:p188="http://schemas.microsoft.com/office/powerpoint/2018/8/main">
  <p188:cm id="{532474DB-0C83-49B4-BE21-2EB8B1101F13}" authorId="{573FCF26-A0D3-5684-2035-E13C5FE0A5FF}" created="2022-07-26T15:28:41.857">
    <ac:txMkLst xmlns:ac="http://schemas.microsoft.com/office/drawing/2013/main/command">
      <pc:docMk xmlns:pc="http://schemas.microsoft.com/office/powerpoint/2013/main/command"/>
      <pc:sldMk xmlns:pc="http://schemas.microsoft.com/office/powerpoint/2013/main/command" cId="2950685778" sldId="718"/>
      <ac:spMk id="3" creationId="{E2360528-4299-846F-6378-A278AFD4A962}"/>
      <ac:txMk cp="117" len="156">
        <ac:context len="385" hash="1149351999"/>
      </ac:txMk>
    </ac:txMkLst>
    <p188:pos x="8503434" y="1425199"/>
    <p188:txBody>
      <a:bodyPr/>
      <a:lstStyle/>
      <a:p>
        <a:r>
          <a:rPr lang="en-US"/>
          <a:t>Ask Juan about 2nd bullet point, confirm.</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EB503E-2D89-794B-B887-8967B807D8C3}" type="datetimeFigureOut">
              <a:rPr lang="en-US" smtClean="0"/>
              <a:t>8/2/2022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29C32-7553-0C47-92DB-4E2BDF6DAB82}" type="slidenum">
              <a:rPr lang="en-US" smtClean="0"/>
              <a:t>‹#›</a:t>
            </a:fld>
            <a:endParaRPr lang="en-US"/>
          </a:p>
        </p:txBody>
      </p:sp>
    </p:spTree>
    <p:extLst>
      <p:ext uri="{BB962C8B-B14F-4D97-AF65-F5344CB8AC3E}">
        <p14:creationId xmlns:p14="http://schemas.microsoft.com/office/powerpoint/2010/main" val="325510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Most of you who are HR initiators by now should understand when an employee is hired, they will automatically inherit the FTE identified on the position they’re hired into, and the same FTE will also display in their Job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 Position FTE coupled to Job Data by default, any changes made to the Position FTE will then also reflect in Job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you decouple the FTE from the position, this will unpair/separate the Job FTE from the Position FTE and allow them to be independent of one another in UCPath to reflect different values.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decouple the FTE: While on the Position Data tab, use the JFT – Job Data FTE Override position change reason code to unlock the “Include FTE” field. Proceed to Uncheck the box and this will allow you to change the FTE</a:t>
            </a:r>
          </a:p>
          <a:p>
            <a:endParaRPr lang="en-US" dirty="0"/>
          </a:p>
        </p:txBody>
      </p:sp>
      <p:sp>
        <p:nvSpPr>
          <p:cNvPr id="4" name="Slide Number Placeholder 3"/>
          <p:cNvSpPr>
            <a:spLocks noGrp="1"/>
          </p:cNvSpPr>
          <p:nvPr>
            <p:ph type="sldNum" sz="quarter" idx="5"/>
          </p:nvPr>
        </p:nvSpPr>
        <p:spPr/>
        <p:txBody>
          <a:bodyPr/>
          <a:lstStyle/>
          <a:p>
            <a:fld id="{10B29C32-7553-0C47-92DB-4E2BDF6DAB82}" type="slidenum">
              <a:rPr lang="en-US" smtClean="0"/>
              <a:t>8</a:t>
            </a:fld>
            <a:endParaRPr lang="en-US"/>
          </a:p>
        </p:txBody>
      </p:sp>
    </p:spTree>
    <p:extLst>
      <p:ext uri="{BB962C8B-B14F-4D97-AF65-F5344CB8AC3E}">
        <p14:creationId xmlns:p14="http://schemas.microsoft.com/office/powerpoint/2010/main" val="369010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B29C32-7553-0C47-92DB-4E2BDF6DAB82}" type="slidenum">
              <a:rPr lang="en-US" smtClean="0"/>
              <a:t>14</a:t>
            </a:fld>
            <a:endParaRPr lang="en-US"/>
          </a:p>
        </p:txBody>
      </p:sp>
    </p:spTree>
    <p:extLst>
      <p:ext uri="{BB962C8B-B14F-4D97-AF65-F5344CB8AC3E}">
        <p14:creationId xmlns:p14="http://schemas.microsoft.com/office/powerpoint/2010/main" val="3817078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204261"/>
            <a:ext cx="9144000" cy="4776261"/>
          </a:xfrm>
          <a:prstGeom prst="rect">
            <a:avLst/>
          </a:prstGeom>
        </p:spPr>
      </p:pic>
      <p:sp>
        <p:nvSpPr>
          <p:cNvPr id="7" name="Rectangle 6"/>
          <p:cNvSpPr/>
          <p:nvPr userDrawn="1"/>
        </p:nvSpPr>
        <p:spPr>
          <a:xfrm>
            <a:off x="0" y="4572000"/>
            <a:ext cx="9144000" cy="2286000"/>
          </a:xfrm>
          <a:prstGeom prst="rect">
            <a:avLst/>
          </a:prstGeom>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Title 10"/>
          <p:cNvSpPr>
            <a:spLocks noGrp="1"/>
          </p:cNvSpPr>
          <p:nvPr>
            <p:ph type="title"/>
          </p:nvPr>
        </p:nvSpPr>
        <p:spPr>
          <a:xfrm>
            <a:off x="0" y="4895254"/>
            <a:ext cx="9144000" cy="1325563"/>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82030" y="6431150"/>
            <a:ext cx="6779951" cy="216529"/>
          </a:xfrm>
          <a:prstGeom prst="rect">
            <a:avLst/>
          </a:prstGeom>
        </p:spPr>
      </p:pic>
    </p:spTree>
    <p:custDataLst>
      <p:tags r:id="rId1"/>
    </p:custDataLst>
    <p:extLst>
      <p:ext uri="{BB962C8B-B14F-4D97-AF65-F5344CB8AC3E}">
        <p14:creationId xmlns:p14="http://schemas.microsoft.com/office/powerpoint/2010/main" val="241269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5" name="Straight Connector 4"/>
          <p:cNvCxnSpPr/>
          <p:nvPr userDrawn="1"/>
        </p:nvCxnSpPr>
        <p:spPr>
          <a:xfrm>
            <a:off x="226575" y="937645"/>
            <a:ext cx="8690867" cy="0"/>
          </a:xfrm>
          <a:prstGeom prst="line">
            <a:avLst/>
          </a:prstGeom>
          <a:ln w="28575">
            <a:solidFill>
              <a:srgbClr val="0064A4"/>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8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2" y="6525909"/>
            <a:ext cx="6779951" cy="216529"/>
          </a:xfrm>
          <a:prstGeom prst="rect">
            <a:avLst/>
          </a:prstGeom>
        </p:spPr>
      </p:pic>
    </p:spTree>
    <p:extLst>
      <p:ext uri="{BB962C8B-B14F-4D97-AF65-F5344CB8AC3E}">
        <p14:creationId xmlns:p14="http://schemas.microsoft.com/office/powerpoint/2010/main" val="355927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ithout line">
    <p:spTree>
      <p:nvGrpSpPr>
        <p:cNvPr id="1" name=""/>
        <p:cNvGrpSpPr/>
        <p:nvPr/>
      </p:nvGrpSpPr>
      <p:grpSpPr>
        <a:xfrm>
          <a:off x="0" y="0"/>
          <a:ext cx="0" cy="0"/>
          <a:chOff x="0" y="0"/>
          <a:chExt cx="0" cy="0"/>
        </a:xfrm>
      </p:grpSpPr>
      <p:sp>
        <p:nvSpPr>
          <p:cNvPr id="2" name="Title 1"/>
          <p:cNvSpPr>
            <a:spLocks noGrp="1"/>
          </p:cNvSpPr>
          <p:nvPr>
            <p:ph type="title"/>
          </p:nvPr>
        </p:nvSpPr>
        <p:spPr>
          <a:xfrm>
            <a:off x="229086" y="47408"/>
            <a:ext cx="8685832" cy="897987"/>
          </a:xfrm>
        </p:spPr>
        <p:txBody>
          <a:bodyPr>
            <a:normAutofit/>
          </a:bodyPr>
          <a:lstStyle>
            <a:lvl1pPr algn="l">
              <a:defRPr sz="3600"/>
            </a:lvl1pPr>
          </a:lstStyle>
          <a:p>
            <a:r>
              <a:rPr lang="en-US"/>
              <a:t>Click to edit Master title style</a:t>
            </a:r>
            <a:endParaRPr lang="en-US" dirty="0"/>
          </a:p>
        </p:txBody>
      </p:sp>
      <p:sp>
        <p:nvSpPr>
          <p:cNvPr id="3" name="Content Placeholder 2"/>
          <p:cNvSpPr>
            <a:spLocks noGrp="1"/>
          </p:cNvSpPr>
          <p:nvPr>
            <p:ph idx="1"/>
          </p:nvPr>
        </p:nvSpPr>
        <p:spPr>
          <a:xfrm>
            <a:off x="229086" y="1043681"/>
            <a:ext cx="8685832" cy="5133282"/>
          </a:xfrm>
        </p:spPr>
        <p:txBody>
          <a:bodyPr>
            <a:normAutofit/>
          </a:bodyPr>
          <a:lstStyle>
            <a:lvl1pPr marL="0" indent="0">
              <a:buClrTx/>
              <a:buNone/>
              <a:defRPr sz="2400"/>
            </a:lvl1pPr>
            <a:lvl2pPr>
              <a:buClrTx/>
              <a:defRPr sz="2000"/>
            </a:lvl2pPr>
            <a:lvl3pPr>
              <a:buClrTx/>
              <a:defRPr sz="1800"/>
            </a:lvl3pPr>
            <a:lvl4pPr>
              <a:buClrTx/>
              <a:defRPr sz="1600"/>
            </a:lvl4pPr>
            <a:lvl5pPr>
              <a:buClrTx/>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8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2" y="6525909"/>
            <a:ext cx="6779951" cy="216529"/>
          </a:xfrm>
          <a:prstGeom prst="rect">
            <a:avLst/>
          </a:prstGeom>
        </p:spPr>
      </p:pic>
    </p:spTree>
    <p:extLst>
      <p:ext uri="{BB962C8B-B14F-4D97-AF65-F5344CB8AC3E}">
        <p14:creationId xmlns:p14="http://schemas.microsoft.com/office/powerpoint/2010/main" val="326035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6" name="Group 5"/>
          <p:cNvGrpSpPr/>
          <p:nvPr userDrawn="1"/>
        </p:nvGrpSpPr>
        <p:grpSpPr>
          <a:xfrm>
            <a:off x="0" y="6398563"/>
            <a:ext cx="9144000" cy="476250"/>
            <a:chOff x="0" y="6398563"/>
            <a:chExt cx="9144000" cy="476250"/>
          </a:xfrm>
        </p:grpSpPr>
        <p:sp>
          <p:nvSpPr>
            <p:cNvPr id="7" name="Rectangle 6"/>
            <p:cNvSpPr/>
            <p:nvPr userDrawn="1"/>
          </p:nvSpPr>
          <p:spPr>
            <a:xfrm>
              <a:off x="0" y="6405562"/>
              <a:ext cx="9144000" cy="457200"/>
            </a:xfrm>
            <a:prstGeom prst="rect">
              <a:avLst/>
            </a:prstGeom>
            <a:solidFill>
              <a:srgbClr val="0064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rotWithShape="1">
            <a:blip r:embed="rId2" cstate="hqprint">
              <a:extLst>
                <a:ext uri="{28A0092B-C50C-407E-A947-70E740481C1C}">
                  <a14:useLocalDpi xmlns:a14="http://schemas.microsoft.com/office/drawing/2010/main"/>
                </a:ext>
              </a:extLst>
            </a:blip>
            <a:srcRect l="-29174"/>
            <a:stretch/>
          </p:blipFill>
          <p:spPr>
            <a:xfrm>
              <a:off x="7372673" y="6398563"/>
              <a:ext cx="1771327" cy="476250"/>
            </a:xfrm>
            <a:prstGeom prst="rect">
              <a:avLst/>
            </a:prstGeom>
          </p:spPr>
        </p:pic>
      </p:grpSp>
      <p:sp>
        <p:nvSpPr>
          <p:cNvPr id="13" name="Slide Number Placeholder 5"/>
          <p:cNvSpPr>
            <a:spLocks noGrp="1"/>
          </p:cNvSpPr>
          <p:nvPr>
            <p:ph type="sldNum" sz="quarter" idx="4"/>
          </p:nvPr>
        </p:nvSpPr>
        <p:spPr>
          <a:xfrm>
            <a:off x="6834030" y="643748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9092" y="6525909"/>
            <a:ext cx="6779951" cy="216529"/>
          </a:xfrm>
          <a:prstGeom prst="rect">
            <a:avLst/>
          </a:prstGeom>
        </p:spPr>
      </p:pic>
    </p:spTree>
    <p:extLst>
      <p:ext uri="{BB962C8B-B14F-4D97-AF65-F5344CB8AC3E}">
        <p14:creationId xmlns:p14="http://schemas.microsoft.com/office/powerpoint/2010/main" val="237829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with blue background">
    <p:bg>
      <p:bgPr>
        <a:solidFill>
          <a:srgbClr val="0064A4"/>
        </a:solidFill>
        <a:effectLst/>
      </p:bgPr>
    </p:bg>
    <p:spTree>
      <p:nvGrpSpPr>
        <p:cNvPr id="1" name=""/>
        <p:cNvGrpSpPr/>
        <p:nvPr/>
      </p:nvGrpSpPr>
      <p:grpSpPr>
        <a:xfrm>
          <a:off x="0" y="0"/>
          <a:ext cx="0" cy="0"/>
          <a:chOff x="0" y="0"/>
          <a:chExt cx="0" cy="0"/>
        </a:xfrm>
      </p:grpSpPr>
      <p:sp>
        <p:nvSpPr>
          <p:cNvPr id="5" name="Title 8"/>
          <p:cNvSpPr>
            <a:spLocks noGrp="1"/>
          </p:cNvSpPr>
          <p:nvPr>
            <p:ph type="title"/>
          </p:nvPr>
        </p:nvSpPr>
        <p:spPr>
          <a:xfrm>
            <a:off x="381276" y="242459"/>
            <a:ext cx="8412480" cy="906114"/>
          </a:xfrm>
        </p:spPr>
        <p:txBody>
          <a:bodyPr>
            <a:normAutofit/>
          </a:bodyPr>
          <a:lstStyle>
            <a:lvl1pPr>
              <a:defRPr sz="3600">
                <a:solidFill>
                  <a:schemeClr val="bg1"/>
                </a:solidFill>
              </a:defRPr>
            </a:lvl1pPr>
          </a:lstStyle>
          <a:p>
            <a:r>
              <a:rPr lang="en-US"/>
              <a:t>Click to edit Master title style</a:t>
            </a:r>
            <a:endParaRPr lang="en-US" dirty="0"/>
          </a:p>
        </p:txBody>
      </p:sp>
      <p:sp>
        <p:nvSpPr>
          <p:cNvPr id="6" name="Content Placeholder 12"/>
          <p:cNvSpPr>
            <a:spLocks noGrp="1"/>
          </p:cNvSpPr>
          <p:nvPr>
            <p:ph sz="quarter" idx="10"/>
          </p:nvPr>
        </p:nvSpPr>
        <p:spPr>
          <a:xfrm>
            <a:off x="381276" y="1301322"/>
            <a:ext cx="8412480" cy="4027146"/>
          </a:xfrm>
        </p:spPr>
        <p:txBody>
          <a:bodyPr>
            <a:normAutofit/>
          </a:bodyPr>
          <a:lstStyle>
            <a:lvl1pPr marL="0" indent="0">
              <a:buNone/>
              <a:defRPr sz="2400">
                <a:solidFill>
                  <a:schemeClr val="bg1"/>
                </a:solidFill>
              </a:defRPr>
            </a:lvl1pPr>
          </a:lstStyle>
          <a:p>
            <a:pPr lvl="0"/>
            <a:r>
              <a:rPr lang="en-US"/>
              <a:t>Edit Master text styles</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30" y="6431150"/>
            <a:ext cx="6779951" cy="216529"/>
          </a:xfrm>
          <a:prstGeom prst="rect">
            <a:avLst/>
          </a:prstGeom>
        </p:spPr>
      </p:pic>
    </p:spTree>
    <p:extLst>
      <p:ext uri="{BB962C8B-B14F-4D97-AF65-F5344CB8AC3E}">
        <p14:creationId xmlns:p14="http://schemas.microsoft.com/office/powerpoint/2010/main" val="122787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0064A4"/>
        </a:solidFill>
        <a:effectLst/>
      </p:bgPr>
    </p:bg>
    <p:spTree>
      <p:nvGrpSpPr>
        <p:cNvPr id="1" name=""/>
        <p:cNvGrpSpPr/>
        <p:nvPr/>
      </p:nvGrpSpPr>
      <p:grpSpPr>
        <a:xfrm>
          <a:off x="0" y="0"/>
          <a:ext cx="0" cy="0"/>
          <a:chOff x="0" y="0"/>
          <a:chExt cx="0" cy="0"/>
        </a:xfrm>
      </p:grpSpPr>
      <p:sp>
        <p:nvSpPr>
          <p:cNvPr id="12" name="Title 8"/>
          <p:cNvSpPr>
            <a:spLocks noGrp="1"/>
          </p:cNvSpPr>
          <p:nvPr>
            <p:ph type="title"/>
          </p:nvPr>
        </p:nvSpPr>
        <p:spPr>
          <a:xfrm>
            <a:off x="1" y="377344"/>
            <a:ext cx="9144000" cy="4898849"/>
          </a:xfrm>
        </p:spPr>
        <p:txBody>
          <a:bodyPr>
            <a:normAutofit/>
          </a:bodyPr>
          <a:lstStyle>
            <a:lvl1pPr algn="ctr">
              <a:defRPr sz="3600">
                <a:solidFill>
                  <a:schemeClr val="bg1"/>
                </a:solidFill>
              </a:defRPr>
            </a:lvl1p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030" y="6431150"/>
            <a:ext cx="6779951" cy="216529"/>
          </a:xfrm>
          <a:prstGeom prst="rect">
            <a:avLst/>
          </a:prstGeom>
        </p:spPr>
      </p:pic>
    </p:spTree>
    <p:extLst>
      <p:ext uri="{BB962C8B-B14F-4D97-AF65-F5344CB8AC3E}">
        <p14:creationId xmlns:p14="http://schemas.microsoft.com/office/powerpoint/2010/main" val="2643660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47" y="1208606"/>
            <a:ext cx="3886200" cy="5130557"/>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08598"/>
            <a:ext cx="3886200" cy="5110009"/>
          </a:xfrm>
        </p:spPr>
        <p:txBody>
          <a:bodyPr/>
          <a:lstStyle>
            <a:lvl1pPr>
              <a:defRPr sz="1800">
                <a:solidFill>
                  <a:srgbClr val="555759"/>
                </a:solidFill>
                <a:latin typeface="Century Gothic" panose="020B0502020202020204" pitchFamily="34" charset="0"/>
                <a:ea typeface="Verdana" panose="020B0604030504040204" pitchFamily="34" charset="0"/>
                <a:cs typeface="Verdana" panose="020B0604030504040204" pitchFamily="34" charset="0"/>
              </a:defRPr>
            </a:lvl1pPr>
            <a:lvl2pPr>
              <a:defRPr sz="1500">
                <a:solidFill>
                  <a:srgbClr val="555759"/>
                </a:solidFill>
                <a:latin typeface="Century Gothic" panose="020B0502020202020204" pitchFamily="34" charset="0"/>
                <a:ea typeface="Verdana" panose="020B0604030504040204" pitchFamily="34" charset="0"/>
                <a:cs typeface="Verdana" panose="020B0604030504040204" pitchFamily="34" charset="0"/>
              </a:defRPr>
            </a:lvl2pPr>
            <a:lvl3pPr>
              <a:defRPr sz="1350">
                <a:solidFill>
                  <a:srgbClr val="555759"/>
                </a:solidFill>
                <a:latin typeface="Century Gothic" panose="020B0502020202020204" pitchFamily="34" charset="0"/>
                <a:ea typeface="Verdana" panose="020B0604030504040204" pitchFamily="34" charset="0"/>
                <a:cs typeface="Verdana" panose="020B0604030504040204" pitchFamily="34" charset="0"/>
              </a:defRPr>
            </a:lvl3pPr>
            <a:lvl4pPr>
              <a:defRPr sz="1200">
                <a:solidFill>
                  <a:srgbClr val="555759"/>
                </a:solidFill>
                <a:latin typeface="Century Gothic" panose="020B0502020202020204" pitchFamily="34" charset="0"/>
                <a:ea typeface="Verdana" panose="020B0604030504040204" pitchFamily="34" charset="0"/>
                <a:cs typeface="Verdana" panose="020B0604030504040204" pitchFamily="34" charset="0"/>
              </a:defRPr>
            </a:lvl4pPr>
            <a:lvl5pPr>
              <a:defRPr sz="1050">
                <a:solidFill>
                  <a:srgbClr val="555759"/>
                </a:solidFill>
                <a:latin typeface="Century Gothic" panose="020B050202020202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6"/>
          <p:cNvSpPr>
            <a:spLocks noGrp="1"/>
          </p:cNvSpPr>
          <p:nvPr>
            <p:ph type="sldNum" sz="quarter" idx="12"/>
          </p:nvPr>
        </p:nvSpPr>
        <p:spPr>
          <a:xfrm>
            <a:off x="8840362" y="6527312"/>
            <a:ext cx="303641" cy="365125"/>
          </a:xfrm>
          <a:prstGeom prst="rect">
            <a:avLst/>
          </a:prstGeom>
        </p:spPr>
        <p:txBody>
          <a:bodyPr/>
          <a:lstStyle/>
          <a:p>
            <a:fld id="{07297065-12DB-4451-8B30-EBF38A6018EA}"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25892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6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6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66"/>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42EA4-F715-4656-A625-1238D78B36EB}" type="slidenum">
              <a:rPr lang="en-US" smtClean="0"/>
              <a:t>‹#›</a:t>
            </a:fld>
            <a:endParaRPr lang="en-US"/>
          </a:p>
        </p:txBody>
      </p:sp>
    </p:spTree>
    <p:extLst>
      <p:ext uri="{BB962C8B-B14F-4D97-AF65-F5344CB8AC3E}">
        <p14:creationId xmlns:p14="http://schemas.microsoft.com/office/powerpoint/2010/main" val="3085146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2CE_AFDFE45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hyperlink" Target="https://blog.edmentum.com/teacher-tools-11-free-resources-support-online-teaching-and-learn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7.xml"/><Relationship Id="rId4" Type="http://schemas.openxmlformats.org/officeDocument/2006/relationships/hyperlink" Target="https://blog.edmentum.com/teacher-tools-11-free-resources-support-online-teaching-and-learnin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8.xml"/><Relationship Id="rId4" Type="http://schemas.openxmlformats.org/officeDocument/2006/relationships/hyperlink" Target="https://blog.edmentum.com/teacher-tools-11-free-resources-support-online-teaching-and-learnin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mailto:arriver2@uci.edu" TargetMode="External"/><Relationship Id="rId2" Type="http://schemas.openxmlformats.org/officeDocument/2006/relationships/hyperlink" Target="mailto:dkistler@uci.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hyperlink" Target="https://www.drscottsaunders.com/about_this_sit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sp.ucop.edu/sites/ucpathhelp/LocationUsers/LOCjobaids/UCPC_PHCMWFAL250JA_TemplateTransactions_ActionReasonCodesDescriptions_D2Rev00.pdf__;!!CzAuKJ42GuquVTTmVmPViYEvSg!KOWxTt3QDsRV-e8VTxWcKAABT6kjCs1ClY2h1djnhqYChgc7VKLNTKPHIJcEb5CVhSLwV1CZf-fx6YFlG02H4kcR_d3BJ2tWUMWWfh6iwbXw1CIv$" TargetMode="External"/><Relationship Id="rId2" Type="http://schemas.openxmlformats.org/officeDocument/2006/relationships/hyperlink" Target="https://urldefense.com/v3/__https:/sp.ucop.edu/sites/ucpathhelp/LocationUsers/LOCplayer/index.html?Guid=db097de9-6e1f-4c04-8e37-65d70ff6acca__;!!CzAuKJ42GuquVTTmVmPViYEvSg!KOWxTt3QDsRV-e8VTxWcKAABT6kjCs1ClY2h1djnhqYChgc7VKLNTKPHIJcEb5CVhSLwV1CZf-fx6YFlG02H4kcR_d3BJ2tWUMWWfh6iwU3SJct_$" TargetMode="Externa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hyperlink" Target="https://blog.edmentum.com/teacher-tools-11-free-resources-support-online-teaching-and-learn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dkistler@uci.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hyperlink" Target="https://blog.edmentum.com/teacher-tools-11-free-resources-support-online-teaching-and-learn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Training Tips </a:t>
            </a:r>
            <a:br>
              <a:rPr lang="en-US" dirty="0"/>
            </a:br>
            <a:r>
              <a:rPr lang="en-US" dirty="0"/>
              <a:t>July 26, 2022 </a:t>
            </a:r>
          </a:p>
        </p:txBody>
      </p:sp>
    </p:spTree>
    <p:custDataLst>
      <p:tags r:id="rId1"/>
    </p:custDataLst>
    <p:extLst>
      <p:ext uri="{BB962C8B-B14F-4D97-AF65-F5344CB8AC3E}">
        <p14:creationId xmlns:p14="http://schemas.microsoft.com/office/powerpoint/2010/main" val="2541101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4CA1-1C2F-3408-0974-3C7F8DBA0B16}"/>
              </a:ext>
            </a:extLst>
          </p:cNvPr>
          <p:cNvSpPr>
            <a:spLocks noGrp="1"/>
          </p:cNvSpPr>
          <p:nvPr>
            <p:ph type="title"/>
          </p:nvPr>
        </p:nvSpPr>
        <p:spPr/>
        <p:txBody>
          <a:bodyPr/>
          <a:lstStyle/>
          <a:p>
            <a:r>
              <a:rPr lang="en-US" b="1" dirty="0"/>
              <a:t>Why Should I Decouple? </a:t>
            </a:r>
          </a:p>
        </p:txBody>
      </p:sp>
      <p:sp>
        <p:nvSpPr>
          <p:cNvPr id="3" name="Content Placeholder 2">
            <a:extLst>
              <a:ext uri="{FF2B5EF4-FFF2-40B4-BE49-F238E27FC236}">
                <a16:creationId xmlns:a16="http://schemas.microsoft.com/office/drawing/2014/main" id="{E2360528-4299-846F-6378-A278AFD4A962}"/>
              </a:ext>
            </a:extLst>
          </p:cNvPr>
          <p:cNvSpPr>
            <a:spLocks noGrp="1"/>
          </p:cNvSpPr>
          <p:nvPr>
            <p:ph idx="1"/>
          </p:nvPr>
        </p:nvSpPr>
        <p:spPr/>
        <p:txBody>
          <a:bodyPr/>
          <a:lstStyle/>
          <a:p>
            <a:pPr marL="342900" indent="-342900">
              <a:buFont typeface="Arial" panose="020B0604020202020204" pitchFamily="34" charset="0"/>
              <a:buChar char="•"/>
            </a:pPr>
            <a:r>
              <a:rPr lang="en-US" dirty="0"/>
              <a:t>May assist in maintaining allocated budget for the position and prevent unnecessary changes &amp; discrepancies in BDP.</a:t>
            </a:r>
          </a:p>
          <a:p>
            <a:endParaRPr lang="en-US" dirty="0"/>
          </a:p>
          <a:p>
            <a:pPr marL="342900" indent="-342900">
              <a:buFont typeface="Arial" panose="020B0604020202020204" pitchFamily="34" charset="0"/>
              <a:buChar char="•"/>
            </a:pPr>
            <a:r>
              <a:rPr lang="en-US" dirty="0"/>
              <a:t>Decoupling the Job FTE from position, can help ensure the employee’s health &amp; other benefits will remain intact and unchanged despite the reduction in time.</a:t>
            </a:r>
          </a:p>
          <a:p>
            <a:endParaRPr lang="en-US" dirty="0"/>
          </a:p>
          <a:p>
            <a:pPr marL="342900" indent="-342900">
              <a:buFont typeface="Arial" panose="020B0604020202020204" pitchFamily="34" charset="0"/>
              <a:buChar char="•"/>
            </a:pPr>
            <a:r>
              <a:rPr lang="en-US" dirty="0"/>
              <a:t>Please note, reduction in FTE and duration of appointments could have implications to an employee’s benefits.</a:t>
            </a:r>
          </a:p>
        </p:txBody>
      </p:sp>
      <p:sp>
        <p:nvSpPr>
          <p:cNvPr id="4" name="Slide Number Placeholder 3">
            <a:extLst>
              <a:ext uri="{FF2B5EF4-FFF2-40B4-BE49-F238E27FC236}">
                <a16:creationId xmlns:a16="http://schemas.microsoft.com/office/drawing/2014/main" id="{82300A35-18ED-B3D5-B753-73EA1A89D39A}"/>
              </a:ext>
            </a:extLst>
          </p:cNvPr>
          <p:cNvSpPr>
            <a:spLocks noGrp="1"/>
          </p:cNvSpPr>
          <p:nvPr>
            <p:ph type="sldNum" sz="quarter" idx="4"/>
          </p:nvPr>
        </p:nvSpPr>
        <p:spPr/>
        <p:txBody>
          <a:bodyPr/>
          <a:lstStyle/>
          <a:p>
            <a:fld id="{3C842EA4-F715-4656-A625-1238D78B36EB}" type="slidenum">
              <a:rPr lang="en-US" smtClean="0"/>
              <a:t>10</a:t>
            </a:fld>
            <a:endParaRPr lang="en-US"/>
          </a:p>
        </p:txBody>
      </p:sp>
    </p:spTree>
    <p:extLst>
      <p:ext uri="{BB962C8B-B14F-4D97-AF65-F5344CB8AC3E}">
        <p14:creationId xmlns:p14="http://schemas.microsoft.com/office/powerpoint/2010/main" val="2950685778"/>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89055-0706-D393-1613-176AC791AD37}"/>
              </a:ext>
            </a:extLst>
          </p:cNvPr>
          <p:cNvSpPr>
            <a:spLocks noGrp="1"/>
          </p:cNvSpPr>
          <p:nvPr>
            <p:ph type="title"/>
          </p:nvPr>
        </p:nvSpPr>
        <p:spPr/>
        <p:txBody>
          <a:bodyPr/>
          <a:lstStyle/>
          <a:p>
            <a:r>
              <a:rPr lang="en-US" b="1" dirty="0"/>
              <a:t>Decoupled Positions &amp; Terminations</a:t>
            </a:r>
          </a:p>
        </p:txBody>
      </p:sp>
      <p:sp>
        <p:nvSpPr>
          <p:cNvPr id="3" name="Content Placeholder 2">
            <a:extLst>
              <a:ext uri="{FF2B5EF4-FFF2-40B4-BE49-F238E27FC236}">
                <a16:creationId xmlns:a16="http://schemas.microsoft.com/office/drawing/2014/main" id="{1187014A-F24D-8EBC-9873-11AA24AA17B7}"/>
              </a:ext>
            </a:extLst>
          </p:cNvPr>
          <p:cNvSpPr>
            <a:spLocks noGrp="1"/>
          </p:cNvSpPr>
          <p:nvPr>
            <p:ph idx="1"/>
          </p:nvPr>
        </p:nvSpPr>
        <p:spPr/>
        <p:txBody>
          <a:bodyPr>
            <a:normAutofit fontScale="85000" lnSpcReduction="10000"/>
          </a:bodyPr>
          <a:lstStyle/>
          <a:p>
            <a:r>
              <a:rPr lang="en-US" dirty="0"/>
              <a:t>After terminating an employee from a decoupled FTE position, the position will remain decoupled. </a:t>
            </a:r>
          </a:p>
          <a:p>
            <a:endParaRPr lang="en-US" sz="1100" b="1" dirty="0"/>
          </a:p>
          <a:p>
            <a:r>
              <a:rPr lang="en-US" b="1" dirty="0"/>
              <a:t>It is recommended to recouple </a:t>
            </a:r>
            <a:r>
              <a:rPr lang="en-US" dirty="0"/>
              <a:t>the position FTE once it becomes vacant. </a:t>
            </a:r>
          </a:p>
          <a:p>
            <a:endParaRPr lang="en-US" sz="900" dirty="0"/>
          </a:p>
          <a:p>
            <a:r>
              <a:rPr lang="en-US" dirty="0"/>
              <a:t>This action is done on the Position Control – Request page and can help avoid discrepancies or data issues with potential future incumbents.</a:t>
            </a:r>
          </a:p>
          <a:p>
            <a:endParaRPr lang="en-US" dirty="0"/>
          </a:p>
          <a:p>
            <a:r>
              <a:rPr lang="en-US" b="1" dirty="0"/>
              <a:t>Steps</a:t>
            </a:r>
            <a:r>
              <a:rPr lang="en-US" dirty="0"/>
              <a:t>:</a:t>
            </a:r>
          </a:p>
          <a:p>
            <a:r>
              <a:rPr lang="en-US" dirty="0"/>
              <a:t>1. Navigate to Position Control - Request Page, select Update vacant position option.</a:t>
            </a:r>
          </a:p>
          <a:p>
            <a:r>
              <a:rPr lang="en-US" dirty="0"/>
              <a:t>2. Query the newly vacant decoupled position using a new effective date.</a:t>
            </a:r>
          </a:p>
          <a:p>
            <a:r>
              <a:rPr lang="en-US" dirty="0"/>
              <a:t>3. After selecting the desired position, navigate to the </a:t>
            </a:r>
            <a:r>
              <a:rPr lang="en-US" b="1" dirty="0"/>
              <a:t>Specific Information </a:t>
            </a:r>
            <a:r>
              <a:rPr lang="en-US" dirty="0"/>
              <a:t>tab and re-check the “include FTE” box under the FTE field.</a:t>
            </a:r>
          </a:p>
        </p:txBody>
      </p:sp>
      <p:sp>
        <p:nvSpPr>
          <p:cNvPr id="4" name="Slide Number Placeholder 3">
            <a:extLst>
              <a:ext uri="{FF2B5EF4-FFF2-40B4-BE49-F238E27FC236}">
                <a16:creationId xmlns:a16="http://schemas.microsoft.com/office/drawing/2014/main" id="{DCC8C295-5F67-F2D0-59CA-52F308AAAABE}"/>
              </a:ext>
            </a:extLst>
          </p:cNvPr>
          <p:cNvSpPr>
            <a:spLocks noGrp="1"/>
          </p:cNvSpPr>
          <p:nvPr>
            <p:ph type="sldNum" sz="quarter" idx="4"/>
          </p:nvPr>
        </p:nvSpPr>
        <p:spPr/>
        <p:txBody>
          <a:bodyPr/>
          <a:lstStyle/>
          <a:p>
            <a:fld id="{3C842EA4-F715-4656-A625-1238D78B36EB}" type="slidenum">
              <a:rPr lang="en-US" smtClean="0"/>
              <a:t>11</a:t>
            </a:fld>
            <a:endParaRPr lang="en-US"/>
          </a:p>
        </p:txBody>
      </p:sp>
    </p:spTree>
    <p:extLst>
      <p:ext uri="{BB962C8B-B14F-4D97-AF65-F5344CB8AC3E}">
        <p14:creationId xmlns:p14="http://schemas.microsoft.com/office/powerpoint/2010/main" val="204329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Rectangle 5"/>
          <p:cNvSpPr/>
          <p:nvPr/>
        </p:nvSpPr>
        <p:spPr>
          <a:xfrm>
            <a:off x="-2" y="0"/>
            <a:ext cx="4572001" cy="6437478"/>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panose="020B0604020202020204"/>
                <a:ea typeface="+mn-ea"/>
                <a:cs typeface="+mn-cs"/>
              </a:rPr>
              <a:t>Profile Management in UCPath</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2682" y="1604682"/>
            <a:ext cx="4491318" cy="2985673"/>
          </a:xfrm>
          <a:prstGeom prst="rect">
            <a:avLst/>
          </a:prstGeom>
        </p:spPr>
      </p:pic>
    </p:spTree>
    <p:custDataLst>
      <p:tags r:id="rId1"/>
    </p:custDataLst>
    <p:extLst>
      <p:ext uri="{BB962C8B-B14F-4D97-AF65-F5344CB8AC3E}">
        <p14:creationId xmlns:p14="http://schemas.microsoft.com/office/powerpoint/2010/main" val="973946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0719B-B9B8-0D28-9328-C2D936608048}"/>
              </a:ext>
            </a:extLst>
          </p:cNvPr>
          <p:cNvSpPr>
            <a:spLocks noGrp="1"/>
          </p:cNvSpPr>
          <p:nvPr>
            <p:ph type="title"/>
          </p:nvPr>
        </p:nvSpPr>
        <p:spPr/>
        <p:txBody>
          <a:bodyPr/>
          <a:lstStyle/>
          <a:p>
            <a:r>
              <a:rPr lang="en-US" b="1" dirty="0"/>
              <a:t>Profile Management</a:t>
            </a:r>
          </a:p>
        </p:txBody>
      </p:sp>
      <p:sp>
        <p:nvSpPr>
          <p:cNvPr id="3" name="Content Placeholder 2">
            <a:extLst>
              <a:ext uri="{FF2B5EF4-FFF2-40B4-BE49-F238E27FC236}">
                <a16:creationId xmlns:a16="http://schemas.microsoft.com/office/drawing/2014/main" id="{2E58B8B1-7BDD-5D02-44C9-2052AAABDCF4}"/>
              </a:ext>
            </a:extLst>
          </p:cNvPr>
          <p:cNvSpPr>
            <a:spLocks noGrp="1"/>
          </p:cNvSpPr>
          <p:nvPr>
            <p:ph idx="1"/>
          </p:nvPr>
        </p:nvSpPr>
        <p:spPr>
          <a:xfrm>
            <a:off x="229086" y="1043681"/>
            <a:ext cx="8685832" cy="5133282"/>
          </a:xfrm>
        </p:spPr>
        <p:txBody>
          <a:bodyPr>
            <a:normAutofit/>
          </a:bodyPr>
          <a:lstStyle/>
          <a:p>
            <a:r>
              <a:rPr lang="en-US" dirty="0"/>
              <a:t>This module in UCPath allows departments and HR managers to define and modify professional attributes for jobs and persons.</a:t>
            </a:r>
          </a:p>
          <a:p>
            <a:endParaRPr lang="en-US" dirty="0"/>
          </a:p>
          <a:p>
            <a:r>
              <a:rPr lang="en-US" dirty="0"/>
              <a:t>Profiles summarizes competencies, qualifications, skills, education, oath &amp; patent signature dates, tracker profile ID, etc. for a job or person.</a:t>
            </a:r>
          </a:p>
          <a:p>
            <a:endParaRPr lang="en-US" sz="2800" dirty="0"/>
          </a:p>
        </p:txBody>
      </p:sp>
      <p:sp>
        <p:nvSpPr>
          <p:cNvPr id="4" name="Slide Number Placeholder 3">
            <a:extLst>
              <a:ext uri="{FF2B5EF4-FFF2-40B4-BE49-F238E27FC236}">
                <a16:creationId xmlns:a16="http://schemas.microsoft.com/office/drawing/2014/main" id="{D2E53562-FC4A-BAB5-AC51-E7254B7DF2CB}"/>
              </a:ext>
            </a:extLst>
          </p:cNvPr>
          <p:cNvSpPr>
            <a:spLocks noGrp="1"/>
          </p:cNvSpPr>
          <p:nvPr>
            <p:ph type="sldNum" sz="quarter" idx="4"/>
          </p:nvPr>
        </p:nvSpPr>
        <p:spPr/>
        <p:txBody>
          <a:bodyPr/>
          <a:lstStyle/>
          <a:p>
            <a:fld id="{3C842EA4-F715-4656-A625-1238D78B36EB}" type="slidenum">
              <a:rPr lang="en-US" smtClean="0"/>
              <a:t>13</a:t>
            </a:fld>
            <a:endParaRPr lang="en-US"/>
          </a:p>
        </p:txBody>
      </p:sp>
    </p:spTree>
    <p:extLst>
      <p:ext uri="{BB962C8B-B14F-4D97-AF65-F5344CB8AC3E}">
        <p14:creationId xmlns:p14="http://schemas.microsoft.com/office/powerpoint/2010/main" val="1582991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A026F-A041-C475-2600-CBD41C943A88}"/>
              </a:ext>
            </a:extLst>
          </p:cNvPr>
          <p:cNvSpPr>
            <a:spLocks noGrp="1"/>
          </p:cNvSpPr>
          <p:nvPr>
            <p:ph type="title"/>
          </p:nvPr>
        </p:nvSpPr>
        <p:spPr/>
        <p:txBody>
          <a:bodyPr/>
          <a:lstStyle/>
          <a:p>
            <a:r>
              <a:rPr lang="en-US" b="1" dirty="0"/>
              <a:t>Profile Types</a:t>
            </a:r>
          </a:p>
        </p:txBody>
      </p:sp>
      <p:sp>
        <p:nvSpPr>
          <p:cNvPr id="3" name="Content Placeholder 2">
            <a:extLst>
              <a:ext uri="{FF2B5EF4-FFF2-40B4-BE49-F238E27FC236}">
                <a16:creationId xmlns:a16="http://schemas.microsoft.com/office/drawing/2014/main" id="{2F407003-A3B5-2B2D-4E67-F788BEDE93DB}"/>
              </a:ext>
            </a:extLst>
          </p:cNvPr>
          <p:cNvSpPr>
            <a:spLocks noGrp="1"/>
          </p:cNvSpPr>
          <p:nvPr>
            <p:ph idx="1"/>
          </p:nvPr>
        </p:nvSpPr>
        <p:spPr>
          <a:xfrm>
            <a:off x="229086" y="1093693"/>
            <a:ext cx="8685832" cy="5083269"/>
          </a:xfrm>
        </p:spPr>
        <p:txBody>
          <a:bodyPr/>
          <a:lstStyle/>
          <a:p>
            <a:r>
              <a:rPr lang="en-US" sz="2800" dirty="0"/>
              <a:t>There are 2 (two) different Profile types in UCPath:</a:t>
            </a:r>
          </a:p>
          <a:p>
            <a:endParaRPr lang="en-US" sz="1000" dirty="0"/>
          </a:p>
          <a:p>
            <a:pPr marL="457200" indent="-457200">
              <a:buFont typeface="+mj-lt"/>
              <a:buAutoNum type="arabicPeriod"/>
            </a:pPr>
            <a:r>
              <a:rPr lang="en-US" b="1" dirty="0"/>
              <a:t>Person Profile*</a:t>
            </a:r>
          </a:p>
          <a:p>
            <a:pPr marL="457200" indent="-457200">
              <a:buFont typeface="+mj-lt"/>
              <a:buAutoNum type="arabicPeriod"/>
            </a:pPr>
            <a:r>
              <a:rPr lang="en-US" dirty="0"/>
              <a:t>Non-Person Profile</a:t>
            </a:r>
          </a:p>
          <a:p>
            <a:endParaRPr lang="en-US" dirty="0"/>
          </a:p>
          <a:p>
            <a:endParaRPr lang="en-US" dirty="0"/>
          </a:p>
        </p:txBody>
      </p:sp>
      <p:sp>
        <p:nvSpPr>
          <p:cNvPr id="4" name="Slide Number Placeholder 3">
            <a:extLst>
              <a:ext uri="{FF2B5EF4-FFF2-40B4-BE49-F238E27FC236}">
                <a16:creationId xmlns:a16="http://schemas.microsoft.com/office/drawing/2014/main" id="{2121FF0C-63B4-9AE2-ED53-DBC7C4DC3EEB}"/>
              </a:ext>
            </a:extLst>
          </p:cNvPr>
          <p:cNvSpPr>
            <a:spLocks noGrp="1"/>
          </p:cNvSpPr>
          <p:nvPr>
            <p:ph type="sldNum" sz="quarter" idx="4"/>
          </p:nvPr>
        </p:nvSpPr>
        <p:spPr/>
        <p:txBody>
          <a:bodyPr/>
          <a:lstStyle/>
          <a:p>
            <a:fld id="{3C842EA4-F715-4656-A625-1238D78B36EB}" type="slidenum">
              <a:rPr lang="en-US" smtClean="0"/>
              <a:t>14</a:t>
            </a:fld>
            <a:endParaRPr lang="en-US"/>
          </a:p>
        </p:txBody>
      </p:sp>
      <p:sp>
        <p:nvSpPr>
          <p:cNvPr id="5" name="Rectangle 4">
            <a:extLst>
              <a:ext uri="{FF2B5EF4-FFF2-40B4-BE49-F238E27FC236}">
                <a16:creationId xmlns:a16="http://schemas.microsoft.com/office/drawing/2014/main" id="{7954C5D2-5C8E-078E-070F-60F75901AC1B}"/>
              </a:ext>
            </a:extLst>
          </p:cNvPr>
          <p:cNvSpPr/>
          <p:nvPr/>
        </p:nvSpPr>
        <p:spPr>
          <a:xfrm>
            <a:off x="876540" y="3155855"/>
            <a:ext cx="2850777" cy="591670"/>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Person Profile</a:t>
            </a:r>
          </a:p>
        </p:txBody>
      </p:sp>
      <p:sp>
        <p:nvSpPr>
          <p:cNvPr id="6" name="Rectangle 5">
            <a:extLst>
              <a:ext uri="{FF2B5EF4-FFF2-40B4-BE49-F238E27FC236}">
                <a16:creationId xmlns:a16="http://schemas.microsoft.com/office/drawing/2014/main" id="{8ACFE00F-3B80-9039-A02D-235585F16CE8}"/>
              </a:ext>
            </a:extLst>
          </p:cNvPr>
          <p:cNvSpPr/>
          <p:nvPr/>
        </p:nvSpPr>
        <p:spPr>
          <a:xfrm>
            <a:off x="5444982" y="3155855"/>
            <a:ext cx="2850777" cy="59167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Non-Person Profile</a:t>
            </a:r>
          </a:p>
        </p:txBody>
      </p:sp>
      <p:sp>
        <p:nvSpPr>
          <p:cNvPr id="7" name="Rectangle 6">
            <a:extLst>
              <a:ext uri="{FF2B5EF4-FFF2-40B4-BE49-F238E27FC236}">
                <a16:creationId xmlns:a16="http://schemas.microsoft.com/office/drawing/2014/main" id="{9BEE9C05-DB39-D89E-8513-43BEAB0E0D15}"/>
              </a:ext>
            </a:extLst>
          </p:cNvPr>
          <p:cNvSpPr/>
          <p:nvPr/>
        </p:nvSpPr>
        <p:spPr>
          <a:xfrm>
            <a:off x="229082" y="4047982"/>
            <a:ext cx="4145694" cy="21289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Profiles that are linked to a person with UCInetID or UCPath </a:t>
            </a:r>
            <a:r>
              <a:rPr lang="en-US" dirty="0" err="1">
                <a:solidFill>
                  <a:schemeClr val="tx1"/>
                </a:solidFill>
              </a:rPr>
              <a:t>Empl</a:t>
            </a:r>
            <a:r>
              <a:rPr lang="en-US" dirty="0">
                <a:solidFill>
                  <a:schemeClr val="tx1"/>
                </a:solidFill>
              </a:rPr>
              <a:t> ID.</a:t>
            </a:r>
          </a:p>
        </p:txBody>
      </p:sp>
      <p:sp>
        <p:nvSpPr>
          <p:cNvPr id="8" name="Rectangle 7">
            <a:extLst>
              <a:ext uri="{FF2B5EF4-FFF2-40B4-BE49-F238E27FC236}">
                <a16:creationId xmlns:a16="http://schemas.microsoft.com/office/drawing/2014/main" id="{135043EB-5B62-09B5-2FEE-40FED6B8A235}"/>
              </a:ext>
            </a:extLst>
          </p:cNvPr>
          <p:cNvSpPr/>
          <p:nvPr/>
        </p:nvSpPr>
        <p:spPr>
          <a:xfrm>
            <a:off x="4797524" y="4047982"/>
            <a:ext cx="4145694" cy="212898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Profiles which describe business entities like job codes, positions, and salary grades.</a:t>
            </a:r>
          </a:p>
          <a:p>
            <a:pPr algn="ctr"/>
            <a:endParaRPr lang="en-US" b="1" i="1" dirty="0">
              <a:solidFill>
                <a:schemeClr val="tx1"/>
              </a:solidFill>
            </a:endParaRPr>
          </a:p>
          <a:p>
            <a:pPr algn="ctr"/>
            <a:r>
              <a:rPr lang="en-US" b="1" i="1" dirty="0">
                <a:solidFill>
                  <a:schemeClr val="tx1"/>
                </a:solidFill>
              </a:rPr>
              <a:t>**WE DO NOT USE AT UCI**</a:t>
            </a:r>
          </a:p>
        </p:txBody>
      </p:sp>
      <p:sp>
        <p:nvSpPr>
          <p:cNvPr id="9" name="Star: 5 Points 8">
            <a:extLst>
              <a:ext uri="{FF2B5EF4-FFF2-40B4-BE49-F238E27FC236}">
                <a16:creationId xmlns:a16="http://schemas.microsoft.com/office/drawing/2014/main" id="{AB9B0FFC-C63F-7F7D-31F0-EDDC7CC3A17D}"/>
              </a:ext>
            </a:extLst>
          </p:cNvPr>
          <p:cNvSpPr/>
          <p:nvPr/>
        </p:nvSpPr>
        <p:spPr>
          <a:xfrm>
            <a:off x="635437" y="2932970"/>
            <a:ext cx="482205" cy="445770"/>
          </a:xfrm>
          <a:prstGeom prst="star5">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3811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B314-A7B1-FC8D-71D1-9C6797B1548B}"/>
              </a:ext>
            </a:extLst>
          </p:cNvPr>
          <p:cNvSpPr>
            <a:spLocks noGrp="1"/>
          </p:cNvSpPr>
          <p:nvPr>
            <p:ph type="title"/>
          </p:nvPr>
        </p:nvSpPr>
        <p:spPr/>
        <p:txBody>
          <a:bodyPr/>
          <a:lstStyle/>
          <a:p>
            <a:r>
              <a:rPr lang="en-US" b="1" dirty="0"/>
              <a:t>Person Profile Page</a:t>
            </a:r>
          </a:p>
        </p:txBody>
      </p:sp>
      <p:sp>
        <p:nvSpPr>
          <p:cNvPr id="4" name="Slide Number Placeholder 3">
            <a:extLst>
              <a:ext uri="{FF2B5EF4-FFF2-40B4-BE49-F238E27FC236}">
                <a16:creationId xmlns:a16="http://schemas.microsoft.com/office/drawing/2014/main" id="{2DAABCE6-C4AC-7FB6-F0CE-275A6FDF85F6}"/>
              </a:ext>
            </a:extLst>
          </p:cNvPr>
          <p:cNvSpPr>
            <a:spLocks noGrp="1"/>
          </p:cNvSpPr>
          <p:nvPr>
            <p:ph type="sldNum" sz="quarter" idx="4"/>
          </p:nvPr>
        </p:nvSpPr>
        <p:spPr/>
        <p:txBody>
          <a:bodyPr/>
          <a:lstStyle/>
          <a:p>
            <a:fld id="{3C842EA4-F715-4656-A625-1238D78B36EB}" type="slidenum">
              <a:rPr lang="en-US" smtClean="0"/>
              <a:t>15</a:t>
            </a:fld>
            <a:endParaRPr lang="en-US"/>
          </a:p>
        </p:txBody>
      </p:sp>
      <p:pic>
        <p:nvPicPr>
          <p:cNvPr id="6" name="Picture 5">
            <a:extLst>
              <a:ext uri="{FF2B5EF4-FFF2-40B4-BE49-F238E27FC236}">
                <a16:creationId xmlns:a16="http://schemas.microsoft.com/office/drawing/2014/main" id="{2E90AB4B-855D-EF66-1A62-167E74478954}"/>
              </a:ext>
            </a:extLst>
          </p:cNvPr>
          <p:cNvPicPr>
            <a:picLocks noChangeAspect="1"/>
          </p:cNvPicPr>
          <p:nvPr/>
        </p:nvPicPr>
        <p:blipFill>
          <a:blip r:embed="rId2"/>
          <a:stretch>
            <a:fillRect/>
          </a:stretch>
        </p:blipFill>
        <p:spPr>
          <a:xfrm>
            <a:off x="179067" y="1354169"/>
            <a:ext cx="6222996" cy="4452271"/>
          </a:xfrm>
          <a:prstGeom prst="rect">
            <a:avLst/>
          </a:prstGeom>
          <a:effectLst>
            <a:outerShdw blurRad="50800" dist="38100" dir="10800000" algn="r" rotWithShape="0">
              <a:prstClr val="black">
                <a:alpha val="40000"/>
              </a:prstClr>
            </a:outerShdw>
          </a:effectLst>
        </p:spPr>
      </p:pic>
      <p:sp>
        <p:nvSpPr>
          <p:cNvPr id="7" name="TextBox 6">
            <a:extLst>
              <a:ext uri="{FF2B5EF4-FFF2-40B4-BE49-F238E27FC236}">
                <a16:creationId xmlns:a16="http://schemas.microsoft.com/office/drawing/2014/main" id="{0A35C8FE-0B0C-6C5E-D070-C11335C1720A}"/>
              </a:ext>
            </a:extLst>
          </p:cNvPr>
          <p:cNvSpPr txBox="1"/>
          <p:nvPr/>
        </p:nvSpPr>
        <p:spPr>
          <a:xfrm>
            <a:off x="6674010" y="1354169"/>
            <a:ext cx="2583662" cy="2862322"/>
          </a:xfrm>
          <a:prstGeom prst="rect">
            <a:avLst/>
          </a:prstGeom>
          <a:noFill/>
        </p:spPr>
        <p:txBody>
          <a:bodyPr wrap="square" rtlCol="0">
            <a:spAutoFit/>
          </a:bodyPr>
          <a:lstStyle/>
          <a:p>
            <a:r>
              <a:rPr lang="en-US" b="1" dirty="0"/>
              <a:t>Tabs:</a:t>
            </a:r>
          </a:p>
          <a:p>
            <a:endParaRPr lang="en-US" dirty="0"/>
          </a:p>
          <a:p>
            <a:pPr marL="285750" indent="-285750">
              <a:buFont typeface="Arial" panose="020B0604020202020204" pitchFamily="34" charset="0"/>
              <a:buChar char="•"/>
            </a:pPr>
            <a:r>
              <a:rPr lang="en-US" dirty="0"/>
              <a:t>Qualifications</a:t>
            </a:r>
          </a:p>
          <a:p>
            <a:pPr marL="285750" indent="-285750">
              <a:buFont typeface="Arial" panose="020B0604020202020204" pitchFamily="34" charset="0"/>
              <a:buChar char="•"/>
            </a:pPr>
            <a:r>
              <a:rPr lang="en-US" dirty="0"/>
              <a:t>Education</a:t>
            </a:r>
          </a:p>
          <a:p>
            <a:pPr marL="285750" indent="-285750">
              <a:buFont typeface="Arial" panose="020B0604020202020204" pitchFamily="34" charset="0"/>
              <a:buChar char="•"/>
            </a:pPr>
            <a:r>
              <a:rPr lang="en-US" dirty="0"/>
              <a:t>Oath / Patent Signature</a:t>
            </a:r>
          </a:p>
          <a:p>
            <a:pPr marL="285750" indent="-285750">
              <a:buFont typeface="Arial" panose="020B0604020202020204" pitchFamily="34" charset="0"/>
              <a:buChar char="•"/>
            </a:pPr>
            <a:r>
              <a:rPr lang="en-US" dirty="0"/>
              <a:t>Multi-Location Appointments</a:t>
            </a:r>
          </a:p>
          <a:p>
            <a:pPr marL="285750" indent="-285750">
              <a:buFont typeface="Arial" panose="020B0604020202020204" pitchFamily="34" charset="0"/>
              <a:buChar char="•"/>
            </a:pPr>
            <a:r>
              <a:rPr lang="en-US" dirty="0"/>
              <a:t>UC Student Status</a:t>
            </a:r>
          </a:p>
          <a:p>
            <a:pPr marL="285750" indent="-285750">
              <a:buFont typeface="Arial" panose="020B0604020202020204" pitchFamily="34" charset="0"/>
              <a:buChar char="•"/>
            </a:pPr>
            <a:r>
              <a:rPr lang="en-US" dirty="0"/>
              <a:t>UC i-9 Verification</a:t>
            </a:r>
          </a:p>
        </p:txBody>
      </p:sp>
      <p:sp>
        <p:nvSpPr>
          <p:cNvPr id="8" name="Rectangle 7">
            <a:extLst>
              <a:ext uri="{FF2B5EF4-FFF2-40B4-BE49-F238E27FC236}">
                <a16:creationId xmlns:a16="http://schemas.microsoft.com/office/drawing/2014/main" id="{BDE30E4B-5894-0B66-9880-A6A404AFCCD7}"/>
              </a:ext>
            </a:extLst>
          </p:cNvPr>
          <p:cNvSpPr/>
          <p:nvPr/>
        </p:nvSpPr>
        <p:spPr>
          <a:xfrm>
            <a:off x="1394460" y="1737360"/>
            <a:ext cx="662940" cy="1143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7008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9D6D-BA76-5C6E-8A87-3CE3C262A2E8}"/>
              </a:ext>
            </a:extLst>
          </p:cNvPr>
          <p:cNvSpPr>
            <a:spLocks noGrp="1"/>
          </p:cNvSpPr>
          <p:nvPr>
            <p:ph type="title"/>
          </p:nvPr>
        </p:nvSpPr>
        <p:spPr/>
        <p:txBody>
          <a:bodyPr/>
          <a:lstStyle/>
          <a:p>
            <a:r>
              <a:rPr lang="en-US" b="1" dirty="0"/>
              <a:t>Add Missing Tracker IDs</a:t>
            </a:r>
          </a:p>
        </p:txBody>
      </p:sp>
      <p:sp>
        <p:nvSpPr>
          <p:cNvPr id="3" name="Content Placeholder 2">
            <a:extLst>
              <a:ext uri="{FF2B5EF4-FFF2-40B4-BE49-F238E27FC236}">
                <a16:creationId xmlns:a16="http://schemas.microsoft.com/office/drawing/2014/main" id="{354473EF-4AD6-2064-5EA8-9B661A87F800}"/>
              </a:ext>
            </a:extLst>
          </p:cNvPr>
          <p:cNvSpPr>
            <a:spLocks noGrp="1"/>
          </p:cNvSpPr>
          <p:nvPr>
            <p:ph idx="1"/>
          </p:nvPr>
        </p:nvSpPr>
        <p:spPr/>
        <p:txBody>
          <a:bodyPr/>
          <a:lstStyle/>
          <a:p>
            <a:r>
              <a:rPr lang="en-US" dirty="0"/>
              <a:t>Department HR Initiators can navigate to Profile Management and use the </a:t>
            </a:r>
            <a:r>
              <a:rPr lang="en-US" b="1" dirty="0"/>
              <a:t>Person Profile </a:t>
            </a:r>
            <a:r>
              <a:rPr lang="en-US" dirty="0"/>
              <a:t>page to enter/update missing Tracker Profile ID numbers for employees.</a:t>
            </a:r>
          </a:p>
          <a:p>
            <a:endParaRPr lang="en-US" sz="1200" dirty="0"/>
          </a:p>
          <a:p>
            <a:r>
              <a:rPr lang="en-US" sz="1800" b="1" dirty="0"/>
              <a:t>Navigation: </a:t>
            </a:r>
            <a:r>
              <a:rPr lang="en-US" sz="1800" i="1" dirty="0"/>
              <a:t>PeopleSoft Menu &gt; Workforce Development &gt; Profile Management &gt; Profiles &gt; Person Profile &gt; </a:t>
            </a:r>
            <a:r>
              <a:rPr lang="en-US" sz="1800" b="1" i="1" dirty="0">
                <a:solidFill>
                  <a:srgbClr val="0070C0"/>
                </a:solidFill>
              </a:rPr>
              <a:t>UC i-9 Information tab</a:t>
            </a:r>
          </a:p>
        </p:txBody>
      </p:sp>
      <p:sp>
        <p:nvSpPr>
          <p:cNvPr id="4" name="Slide Number Placeholder 3">
            <a:extLst>
              <a:ext uri="{FF2B5EF4-FFF2-40B4-BE49-F238E27FC236}">
                <a16:creationId xmlns:a16="http://schemas.microsoft.com/office/drawing/2014/main" id="{448ED106-6F1C-D3D9-F1A6-EA846D5008CA}"/>
              </a:ext>
            </a:extLst>
          </p:cNvPr>
          <p:cNvSpPr>
            <a:spLocks noGrp="1"/>
          </p:cNvSpPr>
          <p:nvPr>
            <p:ph type="sldNum" sz="quarter" idx="4"/>
          </p:nvPr>
        </p:nvSpPr>
        <p:spPr/>
        <p:txBody>
          <a:bodyPr/>
          <a:lstStyle/>
          <a:p>
            <a:fld id="{3C842EA4-F715-4656-A625-1238D78B36EB}" type="slidenum">
              <a:rPr lang="en-US" smtClean="0"/>
              <a:t>16</a:t>
            </a:fld>
            <a:endParaRPr lang="en-US"/>
          </a:p>
        </p:txBody>
      </p:sp>
      <p:pic>
        <p:nvPicPr>
          <p:cNvPr id="6" name="Picture 5">
            <a:extLst>
              <a:ext uri="{FF2B5EF4-FFF2-40B4-BE49-F238E27FC236}">
                <a16:creationId xmlns:a16="http://schemas.microsoft.com/office/drawing/2014/main" id="{CEBAAB9F-970E-E957-F68C-B95475336FE0}"/>
              </a:ext>
            </a:extLst>
          </p:cNvPr>
          <p:cNvPicPr>
            <a:picLocks noChangeAspect="1"/>
          </p:cNvPicPr>
          <p:nvPr/>
        </p:nvPicPr>
        <p:blipFill>
          <a:blip r:embed="rId2"/>
          <a:stretch>
            <a:fillRect/>
          </a:stretch>
        </p:blipFill>
        <p:spPr>
          <a:xfrm>
            <a:off x="373803" y="3172158"/>
            <a:ext cx="4632537" cy="2431778"/>
          </a:xfrm>
          <a:prstGeom prst="rect">
            <a:avLst/>
          </a:prstGeom>
          <a:effectLst>
            <a:outerShdw blurRad="50800" dist="38100" dir="8100000" algn="tr" rotWithShape="0">
              <a:prstClr val="black">
                <a:alpha val="40000"/>
              </a:prstClr>
            </a:outerShdw>
          </a:effectLst>
        </p:spPr>
      </p:pic>
      <p:pic>
        <p:nvPicPr>
          <p:cNvPr id="8" name="Picture 7">
            <a:extLst>
              <a:ext uri="{FF2B5EF4-FFF2-40B4-BE49-F238E27FC236}">
                <a16:creationId xmlns:a16="http://schemas.microsoft.com/office/drawing/2014/main" id="{F09A62E6-0DEA-D5EA-0FE2-BB924F3CE9FD}"/>
              </a:ext>
            </a:extLst>
          </p:cNvPr>
          <p:cNvPicPr>
            <a:picLocks noChangeAspect="1"/>
          </p:cNvPicPr>
          <p:nvPr/>
        </p:nvPicPr>
        <p:blipFill>
          <a:blip r:embed="rId3"/>
          <a:stretch>
            <a:fillRect/>
          </a:stretch>
        </p:blipFill>
        <p:spPr>
          <a:xfrm>
            <a:off x="3974830" y="4470115"/>
            <a:ext cx="4989195" cy="1885297"/>
          </a:xfrm>
          <a:prstGeom prst="rect">
            <a:avLst/>
          </a:prstGeom>
          <a:effectLst>
            <a:outerShdw blurRad="50800" dist="38100" dir="10800000" algn="r" rotWithShape="0">
              <a:prstClr val="black">
                <a:alpha val="40000"/>
              </a:prstClr>
            </a:outerShdw>
          </a:effectLst>
        </p:spPr>
      </p:pic>
      <p:sp>
        <p:nvSpPr>
          <p:cNvPr id="9" name="Rectangle 8">
            <a:extLst>
              <a:ext uri="{FF2B5EF4-FFF2-40B4-BE49-F238E27FC236}">
                <a16:creationId xmlns:a16="http://schemas.microsoft.com/office/drawing/2014/main" id="{41C96DEE-93E5-0B49-9C3C-9EFAC7F97D9F}"/>
              </a:ext>
            </a:extLst>
          </p:cNvPr>
          <p:cNvSpPr/>
          <p:nvPr/>
        </p:nvSpPr>
        <p:spPr>
          <a:xfrm>
            <a:off x="373803" y="4863189"/>
            <a:ext cx="1040130" cy="19431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5497962-7989-A37B-8D8D-27E1F54E27D4}"/>
              </a:ext>
            </a:extLst>
          </p:cNvPr>
          <p:cNvSpPr/>
          <p:nvPr/>
        </p:nvSpPr>
        <p:spPr>
          <a:xfrm>
            <a:off x="4841384" y="5407755"/>
            <a:ext cx="2748429" cy="71087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B0E05E3-5E9E-A90A-D974-93E95A7441D7}"/>
              </a:ext>
            </a:extLst>
          </p:cNvPr>
          <p:cNvSpPr/>
          <p:nvPr/>
        </p:nvSpPr>
        <p:spPr>
          <a:xfrm>
            <a:off x="4053489" y="6118793"/>
            <a:ext cx="445770" cy="1876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Bent 12">
            <a:extLst>
              <a:ext uri="{FF2B5EF4-FFF2-40B4-BE49-F238E27FC236}">
                <a16:creationId xmlns:a16="http://schemas.microsoft.com/office/drawing/2014/main" id="{57ACA3CD-3A80-95B3-972F-DBCEB10ECC0D}"/>
              </a:ext>
            </a:extLst>
          </p:cNvPr>
          <p:cNvSpPr/>
          <p:nvPr/>
        </p:nvSpPr>
        <p:spPr>
          <a:xfrm rot="10800000" flipH="1">
            <a:off x="1652311" y="5240998"/>
            <a:ext cx="1700655" cy="698481"/>
          </a:xfrm>
          <a:prstGeom prst="bentArrow">
            <a:avLst>
              <a:gd name="adj1" fmla="val 25000"/>
              <a:gd name="adj2" fmla="val 18641"/>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ectangle 14">
            <a:extLst>
              <a:ext uri="{FF2B5EF4-FFF2-40B4-BE49-F238E27FC236}">
                <a16:creationId xmlns:a16="http://schemas.microsoft.com/office/drawing/2014/main" id="{39B13E21-5C61-3503-36C8-37D8C73793EA}"/>
              </a:ext>
            </a:extLst>
          </p:cNvPr>
          <p:cNvSpPr/>
          <p:nvPr/>
        </p:nvSpPr>
        <p:spPr>
          <a:xfrm flipV="1">
            <a:off x="1257300" y="3360421"/>
            <a:ext cx="1245870" cy="1028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CEAFDA-412A-6CCE-5A17-28FCAA539096}"/>
              </a:ext>
            </a:extLst>
          </p:cNvPr>
          <p:cNvSpPr/>
          <p:nvPr/>
        </p:nvSpPr>
        <p:spPr>
          <a:xfrm>
            <a:off x="3234690" y="4251960"/>
            <a:ext cx="728710" cy="147517"/>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4F36205-14B5-5D81-1549-87F55C8EEAF3}"/>
              </a:ext>
            </a:extLst>
          </p:cNvPr>
          <p:cNvSpPr/>
          <p:nvPr/>
        </p:nvSpPr>
        <p:spPr>
          <a:xfrm flipV="1">
            <a:off x="5040918" y="4879881"/>
            <a:ext cx="1245870" cy="1028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9053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Rectangle 5"/>
          <p:cNvSpPr/>
          <p:nvPr/>
        </p:nvSpPr>
        <p:spPr>
          <a:xfrm>
            <a:off x="-2" y="0"/>
            <a:ext cx="4572001" cy="6437478"/>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panose="020B0604020202020204"/>
                <a:ea typeface="+mn-ea"/>
                <a:cs typeface="+mn-cs"/>
              </a:rPr>
              <a:t>Changes to Additional Pay</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2682" y="1604682"/>
            <a:ext cx="4491318" cy="2985673"/>
          </a:xfrm>
          <a:prstGeom prst="rect">
            <a:avLst/>
          </a:prstGeom>
        </p:spPr>
      </p:pic>
    </p:spTree>
    <p:custDataLst>
      <p:tags r:id="rId1"/>
    </p:custDataLst>
    <p:extLst>
      <p:ext uri="{BB962C8B-B14F-4D97-AF65-F5344CB8AC3E}">
        <p14:creationId xmlns:p14="http://schemas.microsoft.com/office/powerpoint/2010/main" val="83438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F95122-BF45-41DD-D535-A2720A482A16}"/>
              </a:ext>
            </a:extLst>
          </p:cNvPr>
          <p:cNvSpPr>
            <a:spLocks noGrp="1"/>
          </p:cNvSpPr>
          <p:nvPr>
            <p:ph type="title"/>
          </p:nvPr>
        </p:nvSpPr>
        <p:spPr/>
        <p:txBody>
          <a:bodyPr/>
          <a:lstStyle/>
          <a:p>
            <a:r>
              <a:rPr lang="en-US" b="1" dirty="0"/>
              <a:t>Changing Additional Pay Data</a:t>
            </a:r>
          </a:p>
        </p:txBody>
      </p:sp>
      <p:sp>
        <p:nvSpPr>
          <p:cNvPr id="4" name="Content Placeholder 3">
            <a:extLst>
              <a:ext uri="{FF2B5EF4-FFF2-40B4-BE49-F238E27FC236}">
                <a16:creationId xmlns:a16="http://schemas.microsoft.com/office/drawing/2014/main" id="{2A8869FD-7BF2-EAEF-9B62-A833F81C452C}"/>
              </a:ext>
            </a:extLst>
          </p:cNvPr>
          <p:cNvSpPr>
            <a:spLocks noGrp="1"/>
          </p:cNvSpPr>
          <p:nvPr>
            <p:ph idx="1"/>
          </p:nvPr>
        </p:nvSpPr>
        <p:spPr/>
        <p:txBody>
          <a:bodyPr/>
          <a:lstStyle/>
          <a:p>
            <a:r>
              <a:rPr lang="en-US" dirty="0"/>
              <a:t>There are 2 (two) primary ways to make corrections to existing Additional Pay in UCPath.</a:t>
            </a:r>
          </a:p>
          <a:p>
            <a:endParaRPr lang="en-US" dirty="0"/>
          </a:p>
          <a:p>
            <a:pPr marL="457200" indent="-457200">
              <a:buAutoNum type="arabicPeriod"/>
            </a:pPr>
            <a:r>
              <a:rPr lang="en-US" dirty="0"/>
              <a:t>Enter changes via PayPath Actions (</a:t>
            </a:r>
            <a:r>
              <a:rPr lang="en-US" dirty="0" err="1"/>
              <a:t>Addt’l</a:t>
            </a:r>
            <a:r>
              <a:rPr lang="en-US" dirty="0"/>
              <a:t> Pay tab)</a:t>
            </a:r>
          </a:p>
          <a:p>
            <a:pPr marL="457200" indent="-457200">
              <a:buAutoNum type="arabicPeriod"/>
            </a:pPr>
            <a:r>
              <a:rPr lang="en-US" dirty="0"/>
              <a:t>Submit “Additional Pay Correction Form” (Ask UCPath case)</a:t>
            </a:r>
          </a:p>
          <a:p>
            <a:endParaRPr lang="en-US" dirty="0"/>
          </a:p>
          <a:p>
            <a:r>
              <a:rPr lang="en-US" dirty="0"/>
              <a:t>It is strongly recommended to be very cautious and analyze all details carefully when making changes to an employee’s existing additional pay. Improper entry or use of Effective Dates may trigger issues with employee pay.</a:t>
            </a:r>
          </a:p>
          <a:p>
            <a:endParaRPr lang="en-US" dirty="0"/>
          </a:p>
        </p:txBody>
      </p:sp>
      <p:sp>
        <p:nvSpPr>
          <p:cNvPr id="2" name="Slide Number Placeholder 1">
            <a:extLst>
              <a:ext uri="{FF2B5EF4-FFF2-40B4-BE49-F238E27FC236}">
                <a16:creationId xmlns:a16="http://schemas.microsoft.com/office/drawing/2014/main" id="{F2651ACD-CDC4-8889-92BB-18EA9063E09D}"/>
              </a:ext>
            </a:extLst>
          </p:cNvPr>
          <p:cNvSpPr>
            <a:spLocks noGrp="1"/>
          </p:cNvSpPr>
          <p:nvPr>
            <p:ph type="sldNum" sz="quarter" idx="4"/>
          </p:nvPr>
        </p:nvSpPr>
        <p:spPr/>
        <p:txBody>
          <a:bodyPr/>
          <a:lstStyle/>
          <a:p>
            <a:fld id="{3C842EA4-F715-4656-A625-1238D78B36EB}" type="slidenum">
              <a:rPr lang="en-US" smtClean="0"/>
              <a:t>18</a:t>
            </a:fld>
            <a:endParaRPr lang="en-US"/>
          </a:p>
        </p:txBody>
      </p:sp>
    </p:spTree>
    <p:extLst>
      <p:ext uri="{BB962C8B-B14F-4D97-AF65-F5344CB8AC3E}">
        <p14:creationId xmlns:p14="http://schemas.microsoft.com/office/powerpoint/2010/main" val="3855028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AAC29-46D8-1956-4426-AC7CBEDA8C9A}"/>
              </a:ext>
            </a:extLst>
          </p:cNvPr>
          <p:cNvSpPr>
            <a:spLocks noGrp="1"/>
          </p:cNvSpPr>
          <p:nvPr>
            <p:ph type="title"/>
          </p:nvPr>
        </p:nvSpPr>
        <p:spPr/>
        <p:txBody>
          <a:bodyPr/>
          <a:lstStyle/>
          <a:p>
            <a:r>
              <a:rPr lang="en-US" b="1" dirty="0"/>
              <a:t>Best Practices &amp; Use Cases</a:t>
            </a:r>
          </a:p>
        </p:txBody>
      </p:sp>
      <p:sp>
        <p:nvSpPr>
          <p:cNvPr id="3" name="Content Placeholder 2">
            <a:extLst>
              <a:ext uri="{FF2B5EF4-FFF2-40B4-BE49-F238E27FC236}">
                <a16:creationId xmlns:a16="http://schemas.microsoft.com/office/drawing/2014/main" id="{9C667A3D-6B51-4D30-AF5A-0BAD846FA494}"/>
              </a:ext>
            </a:extLst>
          </p:cNvPr>
          <p:cNvSpPr>
            <a:spLocks noGrp="1"/>
          </p:cNvSpPr>
          <p:nvPr>
            <p:ph idx="1"/>
          </p:nvPr>
        </p:nvSpPr>
        <p:spPr/>
        <p:txBody>
          <a:bodyPr>
            <a:normAutofit lnSpcReduction="10000"/>
          </a:bodyPr>
          <a:lstStyle/>
          <a:p>
            <a:pPr marL="457200" indent="-457200">
              <a:buAutoNum type="alphaUcParenR"/>
            </a:pPr>
            <a:r>
              <a:rPr lang="en-US" dirty="0"/>
              <a:t>The employee has been receiving the incorrect additional pay amount on their last few checks and the department is now being notified. </a:t>
            </a:r>
          </a:p>
          <a:p>
            <a:pPr marL="457200" indent="-457200">
              <a:buAutoNum type="alphaUcParenR"/>
            </a:pPr>
            <a:endParaRPr lang="en-US" dirty="0"/>
          </a:p>
          <a:p>
            <a:pPr marL="1142983" lvl="1" indent="-457200"/>
            <a:r>
              <a:rPr lang="en-US" dirty="0"/>
              <a:t>If Employee Underpaid: </a:t>
            </a:r>
          </a:p>
          <a:p>
            <a:pPr marL="1600171" lvl="2" indent="-457200">
              <a:buFont typeface="+mj-lt"/>
              <a:buAutoNum type="arabicPeriod"/>
            </a:pPr>
            <a:r>
              <a:rPr lang="en-US" dirty="0"/>
              <a:t>Submit a One-Time Payment with the amount and pay periods missed. This can be done in a single transaction with multiple rows for each pay period.</a:t>
            </a:r>
          </a:p>
          <a:p>
            <a:pPr marL="1600171" lvl="2" indent="-457200">
              <a:buFont typeface="+mj-lt"/>
              <a:buAutoNum type="arabicPeriod"/>
            </a:pPr>
            <a:r>
              <a:rPr lang="en-US" dirty="0"/>
              <a:t>If additional pay will continue at the new rate, end the incorrect existing additional pay in PayPath Actions, then enter a new additional pay transaction with a current date and correct amount. </a:t>
            </a:r>
          </a:p>
          <a:p>
            <a:pPr marL="1142983" lvl="1" indent="-457200"/>
            <a:endParaRPr lang="en-US" dirty="0"/>
          </a:p>
          <a:p>
            <a:pPr marL="1142983" lvl="1" indent="-457200"/>
            <a:r>
              <a:rPr lang="en-US" dirty="0"/>
              <a:t>If Employee Overpaid:</a:t>
            </a:r>
          </a:p>
          <a:p>
            <a:pPr marL="1600171" lvl="2" indent="-457200">
              <a:buFont typeface="+mj-lt"/>
              <a:buAutoNum type="arabicPeriod"/>
            </a:pPr>
            <a:r>
              <a:rPr lang="en-US" dirty="0"/>
              <a:t>End the existing additional pay</a:t>
            </a:r>
          </a:p>
          <a:p>
            <a:pPr marL="1600171" lvl="2" indent="-457200">
              <a:buFont typeface="+mj-lt"/>
              <a:buAutoNum type="arabicPeriod"/>
            </a:pPr>
            <a:r>
              <a:rPr lang="en-US" dirty="0"/>
              <a:t>Submit an overpayment Payroll Request</a:t>
            </a:r>
          </a:p>
          <a:p>
            <a:pPr marL="1600171" lvl="2" indent="-457200">
              <a:buFont typeface="+mj-lt"/>
              <a:buAutoNum type="arabicPeriod"/>
            </a:pPr>
            <a:r>
              <a:rPr lang="en-US" dirty="0"/>
              <a:t>Enter new Additional Pay with correct amount &amp; current effective date (if necessary)</a:t>
            </a:r>
          </a:p>
          <a:p>
            <a:pPr marL="457200" indent="-457200">
              <a:buAutoNum type="alphaUcParenR"/>
            </a:pPr>
            <a:endParaRPr lang="en-US" dirty="0"/>
          </a:p>
        </p:txBody>
      </p:sp>
      <p:sp>
        <p:nvSpPr>
          <p:cNvPr id="4" name="Slide Number Placeholder 3">
            <a:extLst>
              <a:ext uri="{FF2B5EF4-FFF2-40B4-BE49-F238E27FC236}">
                <a16:creationId xmlns:a16="http://schemas.microsoft.com/office/drawing/2014/main" id="{0BE1F77D-9DC1-CAE3-87ED-697F917CE831}"/>
              </a:ext>
            </a:extLst>
          </p:cNvPr>
          <p:cNvSpPr>
            <a:spLocks noGrp="1"/>
          </p:cNvSpPr>
          <p:nvPr>
            <p:ph type="sldNum" sz="quarter" idx="4"/>
          </p:nvPr>
        </p:nvSpPr>
        <p:spPr/>
        <p:txBody>
          <a:bodyPr/>
          <a:lstStyle/>
          <a:p>
            <a:fld id="{3C842EA4-F715-4656-A625-1238D78B36EB}" type="slidenum">
              <a:rPr lang="en-US" smtClean="0"/>
              <a:t>19</a:t>
            </a:fld>
            <a:endParaRPr lang="en-US"/>
          </a:p>
        </p:txBody>
      </p:sp>
    </p:spTree>
    <p:extLst>
      <p:ext uri="{BB962C8B-B14F-4D97-AF65-F5344CB8AC3E}">
        <p14:creationId xmlns:p14="http://schemas.microsoft.com/office/powerpoint/2010/main" val="402332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Announcements I</a:t>
            </a:r>
          </a:p>
        </p:txBody>
      </p:sp>
      <p:sp>
        <p:nvSpPr>
          <p:cNvPr id="3" name="Content Placeholder 2"/>
          <p:cNvSpPr>
            <a:spLocks noGrp="1"/>
          </p:cNvSpPr>
          <p:nvPr>
            <p:ph idx="1"/>
          </p:nvPr>
        </p:nvSpPr>
        <p:spPr>
          <a:xfrm>
            <a:off x="202582" y="1016528"/>
            <a:ext cx="8685832" cy="5381195"/>
          </a:xfrm>
        </p:spPr>
        <p:txBody>
          <a:bodyPr>
            <a:normAutofit/>
          </a:bodyPr>
          <a:lstStyle/>
          <a:p>
            <a:r>
              <a:rPr lang="en-US" sz="2600" b="1" dirty="0">
                <a:solidFill>
                  <a:schemeClr val="accent4"/>
                </a:solidFill>
              </a:rPr>
              <a:t>Upcoming Deadlines  </a:t>
            </a:r>
            <a:endParaRPr lang="en-US" sz="2600" dirty="0"/>
          </a:p>
          <a:p>
            <a:pPr marL="342900" indent="-342900">
              <a:buFont typeface="Arial" panose="020B0604020202020204" pitchFamily="34" charset="0"/>
              <a:buChar char="•"/>
            </a:pPr>
            <a:r>
              <a:rPr lang="en-US" b="1" i="1" dirty="0"/>
              <a:t>NEXT BW Transaction </a:t>
            </a:r>
            <a:r>
              <a:rPr lang="en-US" i="1" dirty="0"/>
              <a:t>deadline:</a:t>
            </a:r>
            <a:r>
              <a:rPr lang="en-US" b="1" i="1" dirty="0"/>
              <a:t> Thursday</a:t>
            </a:r>
            <a:r>
              <a:rPr lang="en-US" b="1" i="1" dirty="0">
                <a:solidFill>
                  <a:srgbClr val="00B050"/>
                </a:solidFill>
              </a:rPr>
              <a:t> August 4 </a:t>
            </a:r>
            <a:r>
              <a:rPr lang="en-US" b="1" i="1" dirty="0"/>
              <a:t>at 3pm </a:t>
            </a:r>
            <a:r>
              <a:rPr lang="en-US" i="1" dirty="0"/>
              <a:t>(for templates, extended absences, etc.)</a:t>
            </a:r>
          </a:p>
          <a:p>
            <a:pPr lvl="1" indent="0">
              <a:buNone/>
            </a:pPr>
            <a:endParaRPr lang="en-US" sz="500" i="1" dirty="0"/>
          </a:p>
          <a:p>
            <a:pPr marL="1028683" lvl="1" indent="-342900">
              <a:buFont typeface="Courier New" panose="02070309020205020404" pitchFamily="49" charset="0"/>
              <a:buChar char="o"/>
            </a:pPr>
            <a:r>
              <a:rPr lang="en-US" i="1" dirty="0"/>
              <a:t>BW </a:t>
            </a:r>
            <a:r>
              <a:rPr lang="en-US" b="1" i="1" dirty="0">
                <a:solidFill>
                  <a:srgbClr val="7030A0"/>
                </a:solidFill>
              </a:rPr>
              <a:t>Pay Path Deadline</a:t>
            </a:r>
            <a:r>
              <a:rPr lang="en-US" i="1" dirty="0"/>
              <a:t>: </a:t>
            </a:r>
            <a:r>
              <a:rPr lang="en-US" b="1" i="1" u="sng" dirty="0"/>
              <a:t>Today 7/26</a:t>
            </a:r>
            <a:r>
              <a:rPr lang="en-US" b="1" i="1" dirty="0">
                <a:solidFill>
                  <a:srgbClr val="0064A4"/>
                </a:solidFill>
              </a:rPr>
              <a:t> </a:t>
            </a:r>
            <a:r>
              <a:rPr lang="en-US" i="1" dirty="0">
                <a:solidFill>
                  <a:srgbClr val="0064A4"/>
                </a:solidFill>
              </a:rPr>
              <a:t>(</a:t>
            </a:r>
            <a:r>
              <a:rPr lang="en-US" b="1" i="1" dirty="0">
                <a:solidFill>
                  <a:srgbClr val="0064A4"/>
                </a:solidFill>
              </a:rPr>
              <a:t>5pm)</a:t>
            </a:r>
            <a:r>
              <a:rPr lang="en-US" i="1" dirty="0">
                <a:solidFill>
                  <a:srgbClr val="0064A4"/>
                </a:solidFill>
              </a:rPr>
              <a:t> – blackout through Friday July 29 </a:t>
            </a:r>
            <a:r>
              <a:rPr lang="en-US" b="1" i="1" dirty="0">
                <a:solidFill>
                  <a:srgbClr val="0064A4"/>
                </a:solidFill>
              </a:rPr>
              <a:t>@ 6am</a:t>
            </a:r>
          </a:p>
          <a:p>
            <a:pPr marL="1028683" lvl="1" indent="-342900"/>
            <a:endParaRPr lang="en-US" b="1" i="1" dirty="0"/>
          </a:p>
          <a:p>
            <a:pPr marL="342900" indent="-342900">
              <a:buFont typeface="Arial" panose="020B0604020202020204" pitchFamily="34" charset="0"/>
              <a:buChar char="•"/>
            </a:pPr>
            <a:r>
              <a:rPr lang="en-US" b="1" i="1" dirty="0"/>
              <a:t>NEXT</a:t>
            </a:r>
            <a:r>
              <a:rPr lang="en-US" b="1" dirty="0"/>
              <a:t> MO Transaction </a:t>
            </a:r>
            <a:r>
              <a:rPr lang="en-US" i="1" dirty="0"/>
              <a:t>deadline: </a:t>
            </a:r>
            <a:r>
              <a:rPr lang="en-US" b="1" i="1" dirty="0"/>
              <a:t>Friday</a:t>
            </a:r>
            <a:r>
              <a:rPr lang="en-US" b="1" i="1" dirty="0">
                <a:solidFill>
                  <a:srgbClr val="00B050"/>
                </a:solidFill>
              </a:rPr>
              <a:t> Aug. 19 </a:t>
            </a:r>
            <a:r>
              <a:rPr lang="en-US" b="1" i="1" dirty="0">
                <a:solidFill>
                  <a:srgbClr val="0064A4"/>
                </a:solidFill>
              </a:rPr>
              <a:t>at 3pm </a:t>
            </a:r>
            <a:r>
              <a:rPr lang="en-US" b="1" i="1" dirty="0"/>
              <a:t>(</a:t>
            </a:r>
            <a:r>
              <a:rPr lang="en-US" i="1" dirty="0"/>
              <a:t>for templates, extended absences leaves, etc.) </a:t>
            </a:r>
          </a:p>
          <a:p>
            <a:pPr marL="342900" indent="-342900">
              <a:buFont typeface="Arial" panose="020B0604020202020204" pitchFamily="34" charset="0"/>
              <a:buChar char="•"/>
            </a:pPr>
            <a:endParaRPr lang="en-US" i="1" dirty="0"/>
          </a:p>
          <a:p>
            <a:pPr marL="1028683" lvl="1" indent="-342900">
              <a:buFont typeface="Courier New" panose="02070309020205020404" pitchFamily="49" charset="0"/>
              <a:buChar char="o"/>
            </a:pPr>
            <a:r>
              <a:rPr lang="en-US" i="1" dirty="0"/>
              <a:t>MO </a:t>
            </a:r>
            <a:r>
              <a:rPr lang="en-US" b="1" i="1" dirty="0">
                <a:solidFill>
                  <a:srgbClr val="7030A0"/>
                </a:solidFill>
              </a:rPr>
              <a:t>Pay Path Deadline</a:t>
            </a:r>
            <a:r>
              <a:rPr lang="en-US" i="1" dirty="0"/>
              <a:t>:</a:t>
            </a:r>
            <a:r>
              <a:rPr lang="en-US" i="1" dirty="0">
                <a:solidFill>
                  <a:srgbClr val="0064A4"/>
                </a:solidFill>
              </a:rPr>
              <a:t>- blackout until Wednesday</a:t>
            </a:r>
            <a:r>
              <a:rPr lang="en-US" b="1" i="1" dirty="0">
                <a:solidFill>
                  <a:srgbClr val="0064A4"/>
                </a:solidFill>
              </a:rPr>
              <a:t> 7/27 @ 6am</a:t>
            </a:r>
            <a:endParaRPr lang="en-US" i="1" dirty="0"/>
          </a:p>
          <a:p>
            <a:endParaRPr lang="en-US" i="1" dirty="0"/>
          </a:p>
        </p:txBody>
      </p:sp>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custDataLst>
      <p:tags r:id="rId1"/>
    </p:custDataLst>
    <p:extLst>
      <p:ext uri="{BB962C8B-B14F-4D97-AF65-F5344CB8AC3E}">
        <p14:creationId xmlns:p14="http://schemas.microsoft.com/office/powerpoint/2010/main" val="893784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3673C-FCE3-9B39-A01F-BD4E59E81094}"/>
              </a:ext>
            </a:extLst>
          </p:cNvPr>
          <p:cNvSpPr>
            <a:spLocks noGrp="1"/>
          </p:cNvSpPr>
          <p:nvPr>
            <p:ph type="title"/>
          </p:nvPr>
        </p:nvSpPr>
        <p:spPr/>
        <p:txBody>
          <a:bodyPr/>
          <a:lstStyle/>
          <a:p>
            <a:r>
              <a:rPr lang="en-US" b="1" dirty="0"/>
              <a:t>Best Practices &amp; Use Cases (II)</a:t>
            </a:r>
          </a:p>
        </p:txBody>
      </p:sp>
      <p:sp>
        <p:nvSpPr>
          <p:cNvPr id="3" name="Content Placeholder 2">
            <a:extLst>
              <a:ext uri="{FF2B5EF4-FFF2-40B4-BE49-F238E27FC236}">
                <a16:creationId xmlns:a16="http://schemas.microsoft.com/office/drawing/2014/main" id="{331089C3-029D-9AF7-71E9-FD2BB7683225}"/>
              </a:ext>
            </a:extLst>
          </p:cNvPr>
          <p:cNvSpPr>
            <a:spLocks noGrp="1"/>
          </p:cNvSpPr>
          <p:nvPr>
            <p:ph idx="1"/>
          </p:nvPr>
        </p:nvSpPr>
        <p:spPr/>
        <p:txBody>
          <a:bodyPr>
            <a:normAutofit fontScale="92500" lnSpcReduction="20000"/>
          </a:bodyPr>
          <a:lstStyle/>
          <a:p>
            <a:r>
              <a:rPr lang="en-US" dirty="0"/>
              <a:t>B) Department forgot to apply a Stipend to the employee’s record and owe the employee money.</a:t>
            </a:r>
          </a:p>
          <a:p>
            <a:endParaRPr lang="en-US" sz="1100" dirty="0"/>
          </a:p>
          <a:p>
            <a:pPr marL="1142983" lvl="1" indent="-457200"/>
            <a:r>
              <a:rPr lang="en-US" dirty="0"/>
              <a:t>If Additional Pay will continue: </a:t>
            </a:r>
          </a:p>
          <a:p>
            <a:pPr marL="2057360" lvl="3" indent="-457200">
              <a:buAutoNum type="arabicPeriod"/>
            </a:pPr>
            <a:r>
              <a:rPr lang="en-US" dirty="0"/>
              <a:t>Enter the recurring Additional Pay transaction in PayPath using a current effective date.</a:t>
            </a:r>
          </a:p>
          <a:p>
            <a:pPr marL="2057360" lvl="3" indent="-457200">
              <a:buAutoNum type="arabicPeriod"/>
            </a:pPr>
            <a:r>
              <a:rPr lang="en-US" dirty="0"/>
              <a:t>Submit a One-Time Payment for the amount owed to employee.</a:t>
            </a:r>
          </a:p>
          <a:p>
            <a:pPr marL="2057360" lvl="3" indent="-457200">
              <a:buAutoNum type="arabicPeriod"/>
            </a:pPr>
            <a:endParaRPr lang="en-US" dirty="0"/>
          </a:p>
          <a:p>
            <a:pPr marL="1142983" lvl="1" indent="-457200"/>
            <a:r>
              <a:rPr lang="en-US" dirty="0"/>
              <a:t>If it’s a One-Time payout:</a:t>
            </a:r>
          </a:p>
          <a:p>
            <a:pPr marL="2057360" lvl="3" indent="-457200">
              <a:buFont typeface="+mj-lt"/>
              <a:buAutoNum type="arabicPeriod"/>
            </a:pPr>
            <a:r>
              <a:rPr lang="en-US" dirty="0"/>
              <a:t>Submit a one-time payment with the amount owed &amp; applicable pay-periods.</a:t>
            </a:r>
          </a:p>
          <a:p>
            <a:endParaRPr lang="en-US" dirty="0"/>
          </a:p>
          <a:p>
            <a:r>
              <a:rPr lang="en-US" dirty="0"/>
              <a:t>C) Department entered additional pay for employee erroneously and needs to remove it.</a:t>
            </a:r>
          </a:p>
          <a:p>
            <a:endParaRPr lang="en-US" dirty="0"/>
          </a:p>
          <a:p>
            <a:pPr marL="1028683" lvl="1" indent="-342900"/>
            <a:r>
              <a:rPr lang="en-US" sz="1900" dirty="0"/>
              <a:t>Departments are unable to delete transactions</a:t>
            </a:r>
          </a:p>
          <a:p>
            <a:pPr marL="1028683" lvl="1" indent="-342900"/>
            <a:r>
              <a:rPr lang="en-US" sz="1900" dirty="0"/>
              <a:t>This will require you to submit a “Recurring Additional Pay Change Request” form.</a:t>
            </a:r>
          </a:p>
          <a:p>
            <a:pPr marL="1485871" lvl="2" indent="-342900"/>
            <a:r>
              <a:rPr lang="en-US" sz="1900" dirty="0"/>
              <a:t>Located in the Forms Library in UCPath (under Payroll)	</a:t>
            </a:r>
          </a:p>
        </p:txBody>
      </p:sp>
      <p:sp>
        <p:nvSpPr>
          <p:cNvPr id="4" name="Slide Number Placeholder 3">
            <a:extLst>
              <a:ext uri="{FF2B5EF4-FFF2-40B4-BE49-F238E27FC236}">
                <a16:creationId xmlns:a16="http://schemas.microsoft.com/office/drawing/2014/main" id="{8B9917EF-5FB8-3FFF-EA6A-B945A6307665}"/>
              </a:ext>
            </a:extLst>
          </p:cNvPr>
          <p:cNvSpPr>
            <a:spLocks noGrp="1"/>
          </p:cNvSpPr>
          <p:nvPr>
            <p:ph type="sldNum" sz="quarter" idx="4"/>
          </p:nvPr>
        </p:nvSpPr>
        <p:spPr/>
        <p:txBody>
          <a:bodyPr/>
          <a:lstStyle/>
          <a:p>
            <a:fld id="{3C842EA4-F715-4656-A625-1238D78B36EB}" type="slidenum">
              <a:rPr lang="en-US" smtClean="0"/>
              <a:t>20</a:t>
            </a:fld>
            <a:endParaRPr lang="en-US"/>
          </a:p>
        </p:txBody>
      </p:sp>
    </p:spTree>
    <p:extLst>
      <p:ext uri="{BB962C8B-B14F-4D97-AF65-F5344CB8AC3E}">
        <p14:creationId xmlns:p14="http://schemas.microsoft.com/office/powerpoint/2010/main" val="1267873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7EC2B-DA69-E2C3-F87F-9423FD84A2E1}"/>
              </a:ext>
            </a:extLst>
          </p:cNvPr>
          <p:cNvSpPr>
            <a:spLocks noGrp="1"/>
          </p:cNvSpPr>
          <p:nvPr>
            <p:ph type="title"/>
          </p:nvPr>
        </p:nvSpPr>
        <p:spPr/>
        <p:txBody>
          <a:bodyPr/>
          <a:lstStyle/>
          <a:p>
            <a:r>
              <a:rPr lang="en-US" b="1" dirty="0" err="1"/>
              <a:t>Addt’l</a:t>
            </a:r>
            <a:r>
              <a:rPr lang="en-US" b="1" dirty="0"/>
              <a:t> Pay Entry &amp; Payroll Deadlines</a:t>
            </a:r>
          </a:p>
        </p:txBody>
      </p:sp>
      <p:sp>
        <p:nvSpPr>
          <p:cNvPr id="3" name="Content Placeholder 2">
            <a:extLst>
              <a:ext uri="{FF2B5EF4-FFF2-40B4-BE49-F238E27FC236}">
                <a16:creationId xmlns:a16="http://schemas.microsoft.com/office/drawing/2014/main" id="{C93DB6B4-BC76-37CD-1F58-2402E5D9AA78}"/>
              </a:ext>
            </a:extLst>
          </p:cNvPr>
          <p:cNvSpPr>
            <a:spLocks noGrp="1"/>
          </p:cNvSpPr>
          <p:nvPr>
            <p:ph idx="1"/>
          </p:nvPr>
        </p:nvSpPr>
        <p:spPr/>
        <p:txBody>
          <a:bodyPr>
            <a:normAutofit/>
          </a:bodyPr>
          <a:lstStyle/>
          <a:p>
            <a:pPr marL="342900" indent="-342900">
              <a:buFont typeface="Arial" panose="020B0604020202020204" pitchFamily="34" charset="0"/>
              <a:buChar char="•"/>
            </a:pPr>
            <a:r>
              <a:rPr lang="en-US" sz="1800" dirty="0"/>
              <a:t>New Additional Pay Entries need to be entered by the </a:t>
            </a:r>
            <a:r>
              <a:rPr lang="en-US" sz="1800" b="1" dirty="0"/>
              <a:t>“Stop PayPath Processing &amp; Position </a:t>
            </a:r>
            <a:r>
              <a:rPr lang="en-US" sz="1800" b="1" dirty="0" err="1"/>
              <a:t>Mgmt</a:t>
            </a:r>
            <a:r>
              <a:rPr lang="en-US" sz="1800" b="1" dirty="0"/>
              <a:t>” </a:t>
            </a:r>
            <a:r>
              <a:rPr lang="en-US" sz="1800" dirty="0"/>
              <a:t>deadline shown on the Payroll Processing Calendar.</a:t>
            </a:r>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49386B67-4298-473A-0721-E62CEE72C2FB}"/>
              </a:ext>
            </a:extLst>
          </p:cNvPr>
          <p:cNvSpPr>
            <a:spLocks noGrp="1"/>
          </p:cNvSpPr>
          <p:nvPr>
            <p:ph type="sldNum" sz="quarter" idx="4"/>
          </p:nvPr>
        </p:nvSpPr>
        <p:spPr/>
        <p:txBody>
          <a:bodyPr/>
          <a:lstStyle/>
          <a:p>
            <a:fld id="{3C842EA4-F715-4656-A625-1238D78B36EB}" type="slidenum">
              <a:rPr lang="en-US" smtClean="0"/>
              <a:t>21</a:t>
            </a:fld>
            <a:endParaRPr lang="en-US"/>
          </a:p>
        </p:txBody>
      </p:sp>
      <p:pic>
        <p:nvPicPr>
          <p:cNvPr id="6" name="Picture 5">
            <a:extLst>
              <a:ext uri="{FF2B5EF4-FFF2-40B4-BE49-F238E27FC236}">
                <a16:creationId xmlns:a16="http://schemas.microsoft.com/office/drawing/2014/main" id="{EFEA5EED-9927-18C2-A64E-5DCF97BC7D62}"/>
              </a:ext>
            </a:extLst>
          </p:cNvPr>
          <p:cNvPicPr>
            <a:picLocks noChangeAspect="1"/>
          </p:cNvPicPr>
          <p:nvPr/>
        </p:nvPicPr>
        <p:blipFill>
          <a:blip r:embed="rId2"/>
          <a:stretch>
            <a:fillRect/>
          </a:stretch>
        </p:blipFill>
        <p:spPr>
          <a:xfrm>
            <a:off x="697230" y="1911087"/>
            <a:ext cx="7909560" cy="1517913"/>
          </a:xfrm>
          <a:prstGeom prst="rect">
            <a:avLst/>
          </a:prstGeom>
        </p:spPr>
      </p:pic>
      <p:sp>
        <p:nvSpPr>
          <p:cNvPr id="8" name="TextBox 7">
            <a:extLst>
              <a:ext uri="{FF2B5EF4-FFF2-40B4-BE49-F238E27FC236}">
                <a16:creationId xmlns:a16="http://schemas.microsoft.com/office/drawing/2014/main" id="{C484DE61-9838-60F8-7265-857663D0B702}"/>
              </a:ext>
            </a:extLst>
          </p:cNvPr>
          <p:cNvSpPr txBox="1"/>
          <p:nvPr/>
        </p:nvSpPr>
        <p:spPr>
          <a:xfrm>
            <a:off x="229082" y="3689517"/>
            <a:ext cx="8685832" cy="1384995"/>
          </a:xfrm>
          <a:prstGeom prst="rect">
            <a:avLst/>
          </a:prstGeom>
          <a:noFill/>
        </p:spPr>
        <p:txBody>
          <a:bodyPr wrap="square">
            <a:spAutoFit/>
          </a:bodyPr>
          <a:lstStyle/>
          <a:p>
            <a:pPr marL="342900" indent="-342900">
              <a:buFont typeface="Arial" panose="020B0604020202020204" pitchFamily="34" charset="0"/>
              <a:buChar char="•"/>
            </a:pPr>
            <a:r>
              <a:rPr lang="en-US" sz="1800" dirty="0"/>
              <a:t>Corrections to existing Additional Pay must be entered by the </a:t>
            </a:r>
            <a:r>
              <a:rPr lang="en-US" sz="1800" b="1" dirty="0"/>
              <a:t>“Employee Data Change” </a:t>
            </a:r>
            <a:r>
              <a:rPr lang="en-US" sz="1800" dirty="0"/>
              <a:t>deadline on the Payroll Processing Calendar.</a:t>
            </a:r>
          </a:p>
          <a:p>
            <a:pPr marL="1028683" lvl="1" indent="-342900"/>
            <a:r>
              <a:rPr lang="en-US" sz="1600" dirty="0"/>
              <a:t>Additional pay must already exist, and previous earnings at the time of correction for the retro module to trigger and pay out.</a:t>
            </a:r>
          </a:p>
          <a:p>
            <a:pPr marL="1028683" lvl="1" indent="-342900"/>
            <a:endParaRPr lang="en-US" sz="1600" dirty="0"/>
          </a:p>
        </p:txBody>
      </p:sp>
      <p:sp>
        <p:nvSpPr>
          <p:cNvPr id="12" name="Rectangle 11">
            <a:extLst>
              <a:ext uri="{FF2B5EF4-FFF2-40B4-BE49-F238E27FC236}">
                <a16:creationId xmlns:a16="http://schemas.microsoft.com/office/drawing/2014/main" id="{06B1B030-F833-90FE-39F9-2B999FFC0FB2}"/>
              </a:ext>
            </a:extLst>
          </p:cNvPr>
          <p:cNvSpPr/>
          <p:nvPr/>
        </p:nvSpPr>
        <p:spPr>
          <a:xfrm>
            <a:off x="4491990" y="2080260"/>
            <a:ext cx="674370" cy="13487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C9C7A81-5A31-1C98-548D-05EFADF05ED9}"/>
              </a:ext>
            </a:extLst>
          </p:cNvPr>
          <p:cNvPicPr>
            <a:picLocks noChangeAspect="1"/>
          </p:cNvPicPr>
          <p:nvPr/>
        </p:nvPicPr>
        <p:blipFill>
          <a:blip r:embed="rId2"/>
          <a:stretch>
            <a:fillRect/>
          </a:stretch>
        </p:blipFill>
        <p:spPr>
          <a:xfrm>
            <a:off x="617218" y="4820884"/>
            <a:ext cx="7909560" cy="1517913"/>
          </a:xfrm>
          <a:prstGeom prst="rect">
            <a:avLst/>
          </a:prstGeom>
        </p:spPr>
      </p:pic>
      <p:sp>
        <p:nvSpPr>
          <p:cNvPr id="14" name="Rectangle 13">
            <a:extLst>
              <a:ext uri="{FF2B5EF4-FFF2-40B4-BE49-F238E27FC236}">
                <a16:creationId xmlns:a16="http://schemas.microsoft.com/office/drawing/2014/main" id="{AE260BF4-D49F-E42A-5BC7-D49888615ACB}"/>
              </a:ext>
            </a:extLst>
          </p:cNvPr>
          <p:cNvSpPr/>
          <p:nvPr/>
        </p:nvSpPr>
        <p:spPr>
          <a:xfrm>
            <a:off x="3752850" y="4972444"/>
            <a:ext cx="674370" cy="13487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912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4505E-F535-48CB-08B4-312C299B59D1}"/>
              </a:ext>
            </a:extLst>
          </p:cNvPr>
          <p:cNvSpPr>
            <a:spLocks noGrp="1"/>
          </p:cNvSpPr>
          <p:nvPr>
            <p:ph type="title"/>
          </p:nvPr>
        </p:nvSpPr>
        <p:spPr/>
        <p:txBody>
          <a:bodyPr/>
          <a:lstStyle/>
          <a:p>
            <a:r>
              <a:rPr lang="en-US" b="1" dirty="0"/>
              <a:t>Be Careful</a:t>
            </a:r>
          </a:p>
        </p:txBody>
      </p:sp>
      <p:sp>
        <p:nvSpPr>
          <p:cNvPr id="3" name="Content Placeholder 2">
            <a:extLst>
              <a:ext uri="{FF2B5EF4-FFF2-40B4-BE49-F238E27FC236}">
                <a16:creationId xmlns:a16="http://schemas.microsoft.com/office/drawing/2014/main" id="{333CB59B-D81C-5132-B47F-379ED8F6537A}"/>
              </a:ext>
            </a:extLst>
          </p:cNvPr>
          <p:cNvSpPr>
            <a:spLocks noGrp="1"/>
          </p:cNvSpPr>
          <p:nvPr>
            <p:ph idx="1"/>
          </p:nvPr>
        </p:nvSpPr>
        <p:spPr/>
        <p:txBody>
          <a:bodyPr/>
          <a:lstStyle/>
          <a:p>
            <a:r>
              <a:rPr lang="en-US" sz="2400" dirty="0"/>
              <a:t>Please analyze and assess your data before entry. Double check the effective dates, pay periods, pay amount, and date of entry for the transaction to try and avoid pay issues.</a:t>
            </a:r>
          </a:p>
          <a:p>
            <a:endParaRPr lang="en-US" dirty="0"/>
          </a:p>
        </p:txBody>
      </p:sp>
      <p:sp>
        <p:nvSpPr>
          <p:cNvPr id="4" name="Slide Number Placeholder 3">
            <a:extLst>
              <a:ext uri="{FF2B5EF4-FFF2-40B4-BE49-F238E27FC236}">
                <a16:creationId xmlns:a16="http://schemas.microsoft.com/office/drawing/2014/main" id="{65EF7D88-AC13-A03D-A975-FAC6DE97DFEF}"/>
              </a:ext>
            </a:extLst>
          </p:cNvPr>
          <p:cNvSpPr>
            <a:spLocks noGrp="1"/>
          </p:cNvSpPr>
          <p:nvPr>
            <p:ph type="sldNum" sz="quarter" idx="4"/>
          </p:nvPr>
        </p:nvSpPr>
        <p:spPr/>
        <p:txBody>
          <a:bodyPr/>
          <a:lstStyle/>
          <a:p>
            <a:fld id="{3C842EA4-F715-4656-A625-1238D78B36EB}" type="slidenum">
              <a:rPr lang="en-US" smtClean="0"/>
              <a:t>22</a:t>
            </a:fld>
            <a:endParaRPr lang="en-US"/>
          </a:p>
        </p:txBody>
      </p:sp>
    </p:spTree>
    <p:extLst>
      <p:ext uri="{BB962C8B-B14F-4D97-AF65-F5344CB8AC3E}">
        <p14:creationId xmlns:p14="http://schemas.microsoft.com/office/powerpoint/2010/main" val="1462109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Rectangle 5"/>
          <p:cNvSpPr/>
          <p:nvPr/>
        </p:nvSpPr>
        <p:spPr>
          <a:xfrm>
            <a:off x="-2" y="0"/>
            <a:ext cx="4572001" cy="6437478"/>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2682" y="1604682"/>
            <a:ext cx="4491318" cy="2985673"/>
          </a:xfrm>
          <a:prstGeom prst="rect">
            <a:avLst/>
          </a:prstGeom>
        </p:spPr>
      </p:pic>
      <p:sp>
        <p:nvSpPr>
          <p:cNvPr id="2" name="TextBox 1">
            <a:extLst>
              <a:ext uri="{FF2B5EF4-FFF2-40B4-BE49-F238E27FC236}">
                <a16:creationId xmlns:a16="http://schemas.microsoft.com/office/drawing/2014/main" id="{78A206FB-877F-F24B-BFE5-D1C3AC24D6F8}"/>
              </a:ext>
            </a:extLst>
          </p:cNvPr>
          <p:cNvSpPr txBox="1"/>
          <p:nvPr/>
        </p:nvSpPr>
        <p:spPr>
          <a:xfrm>
            <a:off x="447260" y="2117034"/>
            <a:ext cx="3677478" cy="1754326"/>
          </a:xfrm>
          <a:prstGeom prst="rect">
            <a:avLst/>
          </a:prstGeom>
          <a:noFill/>
        </p:spPr>
        <p:txBody>
          <a:bodyPr wrap="square" rtlCol="0">
            <a:spAutoFit/>
          </a:bodyPr>
          <a:lstStyle/>
          <a:p>
            <a:pPr algn="ctr"/>
            <a:r>
              <a:rPr lang="en-US" sz="3600" b="1" dirty="0">
                <a:solidFill>
                  <a:schemeClr val="bg1"/>
                </a:solidFill>
              </a:rPr>
              <a:t> Training </a:t>
            </a:r>
          </a:p>
          <a:p>
            <a:pPr algn="ctr"/>
            <a:endParaRPr lang="en-US" sz="3600" b="1" dirty="0">
              <a:solidFill>
                <a:schemeClr val="bg1"/>
              </a:solidFill>
            </a:endParaRPr>
          </a:p>
          <a:p>
            <a:pPr algn="ctr"/>
            <a:endParaRPr lang="en-US" sz="3600" b="1" dirty="0">
              <a:solidFill>
                <a:schemeClr val="bg1"/>
              </a:solidFill>
            </a:endParaRPr>
          </a:p>
        </p:txBody>
      </p:sp>
    </p:spTree>
    <p:custDataLst>
      <p:tags r:id="rId1"/>
    </p:custDataLst>
    <p:extLst>
      <p:ext uri="{BB962C8B-B14F-4D97-AF65-F5344CB8AC3E}">
        <p14:creationId xmlns:p14="http://schemas.microsoft.com/office/powerpoint/2010/main" val="4213973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07DE0-14EB-3F4E-96F2-18E61CA3661F}"/>
              </a:ext>
            </a:extLst>
          </p:cNvPr>
          <p:cNvSpPr>
            <a:spLocks noGrp="1"/>
          </p:cNvSpPr>
          <p:nvPr>
            <p:ph type="title"/>
          </p:nvPr>
        </p:nvSpPr>
        <p:spPr/>
        <p:txBody>
          <a:bodyPr/>
          <a:lstStyle/>
          <a:p>
            <a:r>
              <a:rPr lang="en-US" dirty="0"/>
              <a:t>New Hire Training </a:t>
            </a:r>
          </a:p>
        </p:txBody>
      </p:sp>
      <p:sp>
        <p:nvSpPr>
          <p:cNvPr id="3" name="Content Placeholder 2">
            <a:extLst>
              <a:ext uri="{FF2B5EF4-FFF2-40B4-BE49-F238E27FC236}">
                <a16:creationId xmlns:a16="http://schemas.microsoft.com/office/drawing/2014/main" id="{3FE7480C-3E05-2E40-9F8A-71A1E1B9A775}"/>
              </a:ext>
            </a:extLst>
          </p:cNvPr>
          <p:cNvSpPr>
            <a:spLocks noGrp="1"/>
          </p:cNvSpPr>
          <p:nvPr>
            <p:ph idx="1"/>
          </p:nvPr>
        </p:nvSpPr>
        <p:spPr/>
        <p:txBody>
          <a:bodyPr>
            <a:normAutofit lnSpcReduction="10000"/>
          </a:bodyPr>
          <a:lstStyle/>
          <a:p>
            <a:r>
              <a:rPr lang="en-US" dirty="0">
                <a:solidFill>
                  <a:srgbClr val="0070C0"/>
                </a:solidFill>
              </a:rPr>
              <a:t>Live Virtual Instructor Led New Hire training will be offered in </a:t>
            </a:r>
            <a:r>
              <a:rPr lang="en-US" b="1" u="sng" dirty="0">
                <a:solidFill>
                  <a:srgbClr val="0070C0"/>
                </a:solidFill>
              </a:rPr>
              <a:t>November.</a:t>
            </a:r>
          </a:p>
          <a:p>
            <a:endParaRPr lang="en-US" dirty="0"/>
          </a:p>
          <a:p>
            <a:r>
              <a:rPr lang="en-US" b="1" dirty="0"/>
              <a:t>If you have new hires that need training in order to be granted system access:</a:t>
            </a:r>
          </a:p>
          <a:p>
            <a:endParaRPr lang="en-US" b="1" dirty="0"/>
          </a:p>
          <a:p>
            <a:pPr marL="457200" indent="-457200">
              <a:buAutoNum type="arabicPeriod"/>
            </a:pPr>
            <a:r>
              <a:rPr lang="en-US" dirty="0"/>
              <a:t>Please have new hire view the recorded training sessions for their role via </a:t>
            </a:r>
            <a:r>
              <a:rPr lang="en-US" b="1" dirty="0">
                <a:solidFill>
                  <a:srgbClr val="0070C0"/>
                </a:solidFill>
              </a:rPr>
              <a:t>UCLC.</a:t>
            </a:r>
          </a:p>
          <a:p>
            <a:pPr marL="1142983" lvl="1" indent="-457200"/>
            <a:r>
              <a:rPr lang="en-US" dirty="0"/>
              <a:t>Completion of training will be monitored for system access. </a:t>
            </a:r>
          </a:p>
          <a:p>
            <a:pPr marL="1142983" lvl="1" indent="-457200"/>
            <a:r>
              <a:rPr lang="en-US" dirty="0"/>
              <a:t>If they are unable to find the desired course in UCLC or encounter an error, please view the recorded version on our </a:t>
            </a:r>
            <a:r>
              <a:rPr lang="en-US" b="1" dirty="0">
                <a:solidFill>
                  <a:srgbClr val="0070C0"/>
                </a:solidFill>
              </a:rPr>
              <a:t>UCI </a:t>
            </a:r>
            <a:r>
              <a:rPr lang="en-US" b="1" dirty="0" err="1">
                <a:solidFill>
                  <a:srgbClr val="0070C0"/>
                </a:solidFill>
              </a:rPr>
              <a:t>UCPath</a:t>
            </a:r>
            <a:r>
              <a:rPr lang="en-US" b="1" dirty="0">
                <a:solidFill>
                  <a:srgbClr val="0070C0"/>
                </a:solidFill>
              </a:rPr>
              <a:t> site &gt; Transactor Materials &gt; Training Presentations.</a:t>
            </a:r>
            <a:endParaRPr lang="en-US" b="1" dirty="0"/>
          </a:p>
          <a:p>
            <a:pPr marL="457200" indent="-457200">
              <a:buFont typeface="+mj-lt"/>
              <a:buAutoNum type="arabicPeriod"/>
            </a:pPr>
            <a:r>
              <a:rPr lang="en-US" dirty="0"/>
              <a:t>If there are immediate training needs or if your division has questions or concerns, please reach out to </a:t>
            </a:r>
            <a:r>
              <a:rPr lang="en-US" b="1" dirty="0"/>
              <a:t>Debbie Kistler (</a:t>
            </a:r>
            <a:r>
              <a:rPr lang="en-US" dirty="0">
                <a:hlinkClick r:id="rId2"/>
              </a:rPr>
              <a:t>dkistler@uci.edu</a:t>
            </a:r>
            <a:r>
              <a:rPr lang="en-US" b="1" dirty="0"/>
              <a:t>) </a:t>
            </a:r>
            <a:r>
              <a:rPr lang="en-US" dirty="0"/>
              <a:t>or </a:t>
            </a:r>
            <a:r>
              <a:rPr lang="en-US" b="1" dirty="0"/>
              <a:t>Angel Rivera (</a:t>
            </a:r>
            <a:r>
              <a:rPr lang="en-US" dirty="0">
                <a:hlinkClick r:id="rId3"/>
              </a:rPr>
              <a:t>arriver2@uci.edu</a:t>
            </a:r>
            <a:r>
              <a:rPr lang="en-US" b="1" dirty="0"/>
              <a:t>) .</a:t>
            </a:r>
          </a:p>
        </p:txBody>
      </p:sp>
      <p:sp>
        <p:nvSpPr>
          <p:cNvPr id="4" name="Slide Number Placeholder 3">
            <a:extLst>
              <a:ext uri="{FF2B5EF4-FFF2-40B4-BE49-F238E27FC236}">
                <a16:creationId xmlns:a16="http://schemas.microsoft.com/office/drawing/2014/main" id="{9F7A1D77-AA30-6A44-BC29-56E5214134F7}"/>
              </a:ext>
            </a:extLst>
          </p:cNvPr>
          <p:cNvSpPr>
            <a:spLocks noGrp="1"/>
          </p:cNvSpPr>
          <p:nvPr>
            <p:ph type="sldNum" sz="quarter" idx="4"/>
          </p:nvPr>
        </p:nvSpPr>
        <p:spPr/>
        <p:txBody>
          <a:bodyPr/>
          <a:lstStyle/>
          <a:p>
            <a:fld id="{3C842EA4-F715-4656-A625-1238D78B36EB}" type="slidenum">
              <a:rPr lang="en-US" smtClean="0"/>
              <a:t>24</a:t>
            </a:fld>
            <a:endParaRPr lang="en-US"/>
          </a:p>
        </p:txBody>
      </p:sp>
    </p:spTree>
    <p:extLst>
      <p:ext uri="{BB962C8B-B14F-4D97-AF65-F5344CB8AC3E}">
        <p14:creationId xmlns:p14="http://schemas.microsoft.com/office/powerpoint/2010/main" val="3437896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EA87194-8E8A-4DE1-A3F3-F491643A7DAB}"/>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6" name="Picture 5" descr="Text, whiteboard&#10;&#10;Description automatically generated">
            <a:extLst>
              <a:ext uri="{FF2B5EF4-FFF2-40B4-BE49-F238E27FC236}">
                <a16:creationId xmlns:a16="http://schemas.microsoft.com/office/drawing/2014/main" id="{1902E53D-FBBC-4349-A17C-70294A96ECB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1960880" y="1358900"/>
            <a:ext cx="5222240" cy="3916680"/>
          </a:xfrm>
          <a:prstGeom prst="rect">
            <a:avLst/>
          </a:prstGeom>
        </p:spPr>
      </p:pic>
    </p:spTree>
    <p:custDataLst>
      <p:tags r:id="rId1"/>
    </p:custDataLst>
    <p:extLst>
      <p:ext uri="{BB962C8B-B14F-4D97-AF65-F5344CB8AC3E}">
        <p14:creationId xmlns:p14="http://schemas.microsoft.com/office/powerpoint/2010/main" val="4069317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4303E24-5CDC-FF1A-4893-66FDBD2EACE3}"/>
              </a:ext>
            </a:extLst>
          </p:cNvPr>
          <p:cNvSpPr>
            <a:spLocks noGrp="1"/>
          </p:cNvSpPr>
          <p:nvPr>
            <p:ph type="sldNum" sz="quarter" idx="4"/>
          </p:nvPr>
        </p:nvSpPr>
        <p:spPr/>
        <p:txBody>
          <a:bodyPr/>
          <a:lstStyle/>
          <a:p>
            <a:fld id="{3C842EA4-F715-4656-A625-1238D78B36EB}" type="slidenum">
              <a:rPr lang="en-US" smtClean="0"/>
              <a:t>26</a:t>
            </a:fld>
            <a:endParaRPr lang="en-US"/>
          </a:p>
        </p:txBody>
      </p:sp>
      <p:graphicFrame>
        <p:nvGraphicFramePr>
          <p:cNvPr id="4" name="Table 3">
            <a:extLst>
              <a:ext uri="{FF2B5EF4-FFF2-40B4-BE49-F238E27FC236}">
                <a16:creationId xmlns:a16="http://schemas.microsoft.com/office/drawing/2014/main" id="{018E2E2B-00B7-849B-CBF7-646BE8155D8A}"/>
              </a:ext>
            </a:extLst>
          </p:cNvPr>
          <p:cNvGraphicFramePr>
            <a:graphicFrameLocks noGrp="1"/>
          </p:cNvGraphicFramePr>
          <p:nvPr>
            <p:extLst>
              <p:ext uri="{D42A27DB-BD31-4B8C-83A1-F6EECF244321}">
                <p14:modId xmlns:p14="http://schemas.microsoft.com/office/powerpoint/2010/main" val="355343309"/>
              </p:ext>
            </p:extLst>
          </p:nvPr>
        </p:nvGraphicFramePr>
        <p:xfrm>
          <a:off x="520117" y="441492"/>
          <a:ext cx="8070210" cy="2849055"/>
        </p:xfrm>
        <a:graphic>
          <a:graphicData uri="http://schemas.openxmlformats.org/drawingml/2006/table">
            <a:tbl>
              <a:tblPr/>
              <a:tblGrid>
                <a:gridCol w="8070210">
                  <a:extLst>
                    <a:ext uri="{9D8B030D-6E8A-4147-A177-3AD203B41FA5}">
                      <a16:colId xmlns:a16="http://schemas.microsoft.com/office/drawing/2014/main" val="375113919"/>
                    </a:ext>
                  </a:extLst>
                </a:gridCol>
              </a:tblGrid>
              <a:tr h="2251374">
                <a:tc>
                  <a:txBody>
                    <a:bodyPr/>
                    <a:lstStyle/>
                    <a:p>
                      <a:pPr marL="0" marR="0" algn="l">
                        <a:spcBef>
                          <a:spcPts val="0"/>
                        </a:spcBef>
                        <a:spcAft>
                          <a:spcPts val="0"/>
                        </a:spcAft>
                      </a:pPr>
                      <a:r>
                        <a:rPr lang="en-US" sz="1400" b="1" dirty="0">
                          <a:solidFill>
                            <a:srgbClr val="0059B3"/>
                          </a:solidFill>
                          <a:effectLst/>
                          <a:latin typeface="Arial" panose="020B0604020202020204" pitchFamily="34" charset="0"/>
                          <a:ea typeface="Calibri" panose="020F0502020204030204" pitchFamily="34" charset="0"/>
                        </a:rPr>
                        <a:t>Did you know? </a:t>
                      </a:r>
                      <a:r>
                        <a:rPr lang="en-US" sz="1400" dirty="0">
                          <a:effectLst/>
                          <a:latin typeface="Arial" panose="020B0604020202020204" pitchFamily="34" charset="0"/>
                          <a:ea typeface="Calibri" panose="020F0502020204030204" pitchFamily="34" charset="0"/>
                        </a:rPr>
                        <a:t>The Search/Match page should always be checked prior to processing a hire to determine if the individual has a current or prior UC position</a:t>
                      </a:r>
                      <a:endParaRPr lang="en-US" sz="1400" dirty="0">
                        <a:effectLst/>
                        <a:latin typeface="Calibri" panose="020F0502020204030204" pitchFamily="34" charset="0"/>
                        <a:ea typeface="Calibri" panose="020F0502020204030204" pitchFamily="34" charset="0"/>
                      </a:endParaRPr>
                    </a:p>
                    <a:p>
                      <a:pPr marL="342900" marR="0" lvl="0" indent="-342900" algn="l">
                        <a:lnSpc>
                          <a:spcPct val="105000"/>
                        </a:lnSpc>
                        <a:spcBef>
                          <a:spcPts val="0"/>
                        </a:spcBef>
                        <a:spcAft>
                          <a:spcPts val="80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rPr>
                        <a:t>Navigation: PeopleSoft Menu &gt; Workforce Administration &gt; Personal Information &gt; Search for People</a:t>
                      </a:r>
                      <a:endParaRPr lang="en-US" sz="1400" dirty="0">
                        <a:effectLst/>
                        <a:latin typeface="Calibri" panose="020F0502020204030204" pitchFamily="34" charset="0"/>
                        <a:ea typeface="Times New Roman" panose="02020603050405020304" pitchFamily="18" charset="0"/>
                      </a:endParaRPr>
                    </a:p>
                    <a:p>
                      <a:pPr marL="342900" marR="0" lvl="0" indent="-342900" algn="l">
                        <a:lnSpc>
                          <a:spcPct val="105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rPr>
                        <a:t>Users can search by social security number, first name and last name, or date of birth and first name</a:t>
                      </a:r>
                      <a:endParaRPr lang="en-US" sz="1400" dirty="0">
                        <a:effectLst/>
                        <a:latin typeface="Calibri" panose="020F0502020204030204" pitchFamily="34" charset="0"/>
                        <a:ea typeface="Times New Roman" panose="02020603050405020304" pitchFamily="18" charset="0"/>
                      </a:endParaRPr>
                    </a:p>
                    <a:p>
                      <a:pPr marL="342900" marR="0" lvl="0" indent="-342900" algn="l">
                        <a:lnSpc>
                          <a:spcPct val="105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rPr>
                        <a:t>Leverage the results on the Search/Match page to select the correct action/reason on templates</a:t>
                      </a:r>
                      <a:endParaRPr lang="en-US" sz="1400" dirty="0">
                        <a:effectLst/>
                        <a:latin typeface="Calibri" panose="020F0502020204030204" pitchFamily="34" charset="0"/>
                        <a:ea typeface="Times New Roman" panose="02020603050405020304" pitchFamily="18" charset="0"/>
                      </a:endParaRPr>
                    </a:p>
                    <a:p>
                      <a:pPr marL="342900" marR="0" lvl="0" indent="-342900" algn="l">
                        <a:lnSpc>
                          <a:spcPct val="105000"/>
                        </a:lnSpc>
                        <a:spcBef>
                          <a:spcPts val="0"/>
                        </a:spcBef>
                        <a:spcAft>
                          <a:spcPts val="0"/>
                        </a:spcAft>
                        <a:buFont typeface="Symbol" panose="05050102010706020507" pitchFamily="18" charset="2"/>
                        <a:buChar char=""/>
                      </a:pPr>
                      <a:r>
                        <a:rPr lang="en-US" sz="1400" dirty="0">
                          <a:effectLst/>
                          <a:latin typeface="Arial" panose="020B0604020202020204" pitchFamily="34" charset="0"/>
                          <a:ea typeface="Times New Roman" panose="02020603050405020304" pitchFamily="18" charset="0"/>
                        </a:rPr>
                        <a:t>Templates submitted with an incorrect action / reason will be cancelled and will require the user resubmit with the correct action / reason</a:t>
                      </a:r>
                      <a:endParaRPr lang="en-US" sz="1400" dirty="0">
                        <a:effectLst/>
                        <a:latin typeface="Calibri" panose="020F0502020204030204" pitchFamily="34" charset="0"/>
                        <a:ea typeface="Times New Roman" panose="02020603050405020304" pitchFamily="18" charset="0"/>
                      </a:endParaRPr>
                    </a:p>
                    <a:p>
                      <a:pPr marL="0" marR="0" algn="l">
                        <a:spcBef>
                          <a:spcPts val="0"/>
                        </a:spcBef>
                        <a:spcAft>
                          <a:spcPts val="0"/>
                        </a:spcAft>
                      </a:pPr>
                      <a:r>
                        <a:rPr lang="en-US" sz="1400" b="1" dirty="0">
                          <a:effectLst/>
                          <a:latin typeface="Arial" panose="020B0604020202020204" pitchFamily="34" charset="0"/>
                          <a:ea typeface="Calibri" panose="020F0502020204030204" pitchFamily="34" charset="0"/>
                        </a:rPr>
                        <a:t>Resources:</a:t>
                      </a:r>
                      <a:endParaRPr lang="en-US" sz="1400" dirty="0">
                        <a:effectLst/>
                        <a:latin typeface="Calibri" panose="020F0502020204030204" pitchFamily="34" charset="0"/>
                        <a:ea typeface="Calibri" panose="020F0502020204030204" pitchFamily="34" charset="0"/>
                      </a:endParaRPr>
                    </a:p>
                    <a:p>
                      <a:pPr marL="342900" marR="0" lvl="0" indent="-342900" algn="l">
                        <a:lnSpc>
                          <a:spcPct val="105000"/>
                        </a:lnSpc>
                        <a:spcBef>
                          <a:spcPts val="0"/>
                        </a:spcBef>
                        <a:spcAft>
                          <a:spcPts val="800"/>
                        </a:spcAft>
                        <a:buFont typeface="Symbol" panose="05050102010706020507" pitchFamily="18" charset="2"/>
                        <a:buChar char=""/>
                      </a:pPr>
                      <a:r>
                        <a:rPr lang="en-US" sz="1400" u="sng" dirty="0">
                          <a:solidFill>
                            <a:srgbClr val="0563C1"/>
                          </a:solidFill>
                          <a:effectLst/>
                          <a:latin typeface="Arial" panose="020B0604020202020204" pitchFamily="34" charset="0"/>
                          <a:ea typeface="Times New Roman" panose="02020603050405020304" pitchFamily="18" charset="0"/>
                          <a:hlinkClick r:id="rId2"/>
                        </a:rPr>
                        <a:t>Search / Match Simulation</a:t>
                      </a:r>
                      <a:endParaRPr lang="en-US" sz="1400" dirty="0">
                        <a:effectLst/>
                        <a:latin typeface="Calibri" panose="020F0502020204030204" pitchFamily="34" charset="0"/>
                        <a:ea typeface="Times New Roman" panose="02020603050405020304" pitchFamily="18" charset="0"/>
                      </a:endParaRPr>
                    </a:p>
                    <a:p>
                      <a:pPr marL="342900" marR="0" lvl="0" indent="-342900" algn="l">
                        <a:lnSpc>
                          <a:spcPct val="105000"/>
                        </a:lnSpc>
                        <a:spcBef>
                          <a:spcPts val="0"/>
                        </a:spcBef>
                        <a:spcAft>
                          <a:spcPts val="0"/>
                        </a:spcAft>
                        <a:buFont typeface="Symbol" panose="05050102010706020507" pitchFamily="18" charset="2"/>
                        <a:buChar char=""/>
                      </a:pPr>
                      <a:r>
                        <a:rPr lang="en-US" sz="1400" u="sng" dirty="0">
                          <a:solidFill>
                            <a:srgbClr val="0563C1"/>
                          </a:solidFill>
                          <a:effectLst/>
                          <a:latin typeface="Arial" panose="020B0604020202020204" pitchFamily="34" charset="0"/>
                          <a:ea typeface="Times New Roman" panose="02020603050405020304" pitchFamily="18" charset="0"/>
                          <a:hlinkClick r:id="rId3"/>
                        </a:rPr>
                        <a:t>Job Aid: Template Transactions – Action Reason Codes and Descriptions</a:t>
                      </a:r>
                      <a:endParaRPr lang="en-US" sz="1400" dirty="0">
                        <a:effectLst/>
                        <a:latin typeface="Calibri" panose="020F0502020204030204" pitchFamily="34" charset="0"/>
                        <a:ea typeface="Times New Roman" panose="02020603050405020304" pitchFamily="18" charset="0"/>
                      </a:endParaRPr>
                    </a:p>
                  </a:txBody>
                  <a:tcPr marL="108585" marR="108585" marT="0" marB="0">
                    <a:lnL>
                      <a:noFill/>
                    </a:lnL>
                    <a:lnR>
                      <a:noFill/>
                    </a:lnR>
                    <a:lnT>
                      <a:noFill/>
                    </a:lnT>
                    <a:lnB>
                      <a:noFill/>
                    </a:lnB>
                  </a:tcPr>
                </a:tc>
                <a:extLst>
                  <a:ext uri="{0D108BD9-81ED-4DB2-BD59-A6C34878D82A}">
                    <a16:rowId xmlns:a16="http://schemas.microsoft.com/office/drawing/2014/main" val="233804298"/>
                  </a:ext>
                </a:extLst>
              </a:tr>
            </a:tbl>
          </a:graphicData>
        </a:graphic>
      </p:graphicFrame>
    </p:spTree>
    <p:extLst>
      <p:ext uri="{BB962C8B-B14F-4D97-AF65-F5344CB8AC3E}">
        <p14:creationId xmlns:p14="http://schemas.microsoft.com/office/powerpoint/2010/main" val="3697986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Rectangle 5"/>
          <p:cNvSpPr/>
          <p:nvPr/>
        </p:nvSpPr>
        <p:spPr>
          <a:xfrm>
            <a:off x="-2" y="0"/>
            <a:ext cx="4572001" cy="6437478"/>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panose="020B0604020202020204"/>
                <a:ea typeface="+mn-ea"/>
                <a:cs typeface="+mn-cs"/>
              </a:rPr>
              <a:t>Questions?</a:t>
            </a: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2682" y="1604682"/>
            <a:ext cx="4491318" cy="2985673"/>
          </a:xfrm>
          <a:prstGeom prst="rect">
            <a:avLst/>
          </a:prstGeom>
        </p:spPr>
      </p:pic>
    </p:spTree>
    <p:custDataLst>
      <p:tags r:id="rId1"/>
    </p:custDataLst>
    <p:extLst>
      <p:ext uri="{BB962C8B-B14F-4D97-AF65-F5344CB8AC3E}">
        <p14:creationId xmlns:p14="http://schemas.microsoft.com/office/powerpoint/2010/main" val="29161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59CFD-C3A2-0754-6BA1-1CFE860C6F39}"/>
              </a:ext>
            </a:extLst>
          </p:cNvPr>
          <p:cNvSpPr>
            <a:spLocks noGrp="1"/>
          </p:cNvSpPr>
          <p:nvPr>
            <p:ph type="title"/>
          </p:nvPr>
        </p:nvSpPr>
        <p:spPr/>
        <p:txBody>
          <a:bodyPr/>
          <a:lstStyle/>
          <a:p>
            <a:r>
              <a:rPr kumimoji="0" lang="en-US" sz="3600" b="0" i="0" u="none" strike="noStrike" kern="1200" cap="none" spc="0" normalizeH="0" baseline="0" noProof="0" dirty="0">
                <a:ln>
                  <a:noFill/>
                </a:ln>
                <a:solidFill>
                  <a:prstClr val="black"/>
                </a:solidFill>
                <a:effectLst/>
                <a:uLnTx/>
                <a:uFillTx/>
                <a:latin typeface="Arial" panose="020B0604020202020204"/>
                <a:ea typeface="+mj-ea"/>
                <a:cs typeface="+mj-cs"/>
              </a:rPr>
              <a:t>Quick Announcements II</a:t>
            </a:r>
            <a:endParaRPr lang="en-US" dirty="0"/>
          </a:p>
        </p:txBody>
      </p:sp>
      <p:sp>
        <p:nvSpPr>
          <p:cNvPr id="3" name="Content Placeholder 2">
            <a:extLst>
              <a:ext uri="{FF2B5EF4-FFF2-40B4-BE49-F238E27FC236}">
                <a16:creationId xmlns:a16="http://schemas.microsoft.com/office/drawing/2014/main" id="{A1F6B2D9-95A7-9639-0271-4503F290BC6D}"/>
              </a:ext>
            </a:extLst>
          </p:cNvPr>
          <p:cNvSpPr>
            <a:spLocks noGrp="1"/>
          </p:cNvSpPr>
          <p:nvPr>
            <p:ph idx="1"/>
          </p:nvPr>
        </p:nvSpPr>
        <p:spPr>
          <a:xfrm>
            <a:off x="229086" y="1043681"/>
            <a:ext cx="8685832" cy="5582406"/>
          </a:xfrm>
        </p:spPr>
        <p:txBody>
          <a:bodyPr>
            <a:normAutofit/>
          </a:bodyPr>
          <a:lstStyle/>
          <a:p>
            <a:pPr>
              <a:spcBef>
                <a:spcPts val="0"/>
              </a:spcBef>
              <a:spcAft>
                <a:spcPts val="0"/>
              </a:spcAft>
            </a:pPr>
            <a:endParaRPr lang="en-US" sz="1400" dirty="0"/>
          </a:p>
          <a:p>
            <a:r>
              <a:rPr lang="en-US" b="1" dirty="0">
                <a:solidFill>
                  <a:srgbClr val="0070C0"/>
                </a:solidFill>
              </a:rPr>
              <a:t>Across the Board entries in UCPath</a:t>
            </a:r>
          </a:p>
          <a:p>
            <a:pPr marL="342900" indent="-342900">
              <a:buFont typeface="Arial" panose="020B0604020202020204" pitchFamily="34" charset="0"/>
              <a:buChar char="•"/>
            </a:pPr>
            <a:r>
              <a:rPr lang="en-US" dirty="0"/>
              <a:t>Please check the Job Data page for any </a:t>
            </a:r>
            <a:r>
              <a:rPr lang="en-US" u="sng" dirty="0"/>
              <a:t>future dated rows</a:t>
            </a:r>
            <a:r>
              <a:rPr lang="en-US" dirty="0"/>
              <a:t> before making ATB entries in UCPath.</a:t>
            </a:r>
          </a:p>
          <a:p>
            <a:pPr marL="342900" indent="-342900">
              <a:buFont typeface="Arial" panose="020B0604020202020204" pitchFamily="34" charset="0"/>
              <a:buChar char="•"/>
            </a:pPr>
            <a:r>
              <a:rPr lang="en-US" dirty="0"/>
              <a:t>Retro dated pay changes will impact future dated rows and may cause downstream impacts to current data, employee pay, amongst other things.</a:t>
            </a:r>
          </a:p>
          <a:p>
            <a:pPr marL="342900" indent="-342900">
              <a:buFont typeface="Arial" panose="020B0604020202020204" pitchFamily="34" charset="0"/>
              <a:buChar char="•"/>
            </a:pPr>
            <a:r>
              <a:rPr lang="en-US" dirty="0"/>
              <a:t>If you encounter any issues or have questions, please come to the Drop In Support Center for assistance.</a:t>
            </a:r>
          </a:p>
          <a:p>
            <a:endParaRPr lang="en-US" dirty="0"/>
          </a:p>
          <a:p>
            <a:pPr marL="1028683" lvl="1" indent="-342900"/>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BABB6116-AEFF-5CFF-0127-CF04B40FD1CD}"/>
              </a:ext>
            </a:extLst>
          </p:cNvPr>
          <p:cNvSpPr>
            <a:spLocks noGrp="1"/>
          </p:cNvSpPr>
          <p:nvPr>
            <p:ph type="sldNum" sz="quarter" idx="4"/>
          </p:nvPr>
        </p:nvSpPr>
        <p:spPr/>
        <p:txBody>
          <a:bodyPr/>
          <a:lstStyle/>
          <a:p>
            <a:fld id="{3C842EA4-F715-4656-A625-1238D78B36EB}" type="slidenum">
              <a:rPr lang="en-US" smtClean="0"/>
              <a:t>3</a:t>
            </a:fld>
            <a:endParaRPr lang="en-US"/>
          </a:p>
        </p:txBody>
      </p:sp>
    </p:spTree>
    <p:extLst>
      <p:ext uri="{BB962C8B-B14F-4D97-AF65-F5344CB8AC3E}">
        <p14:creationId xmlns:p14="http://schemas.microsoft.com/office/powerpoint/2010/main" val="650733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A673-9408-4843-85EB-87E0F9B9421B}"/>
              </a:ext>
            </a:extLst>
          </p:cNvPr>
          <p:cNvSpPr>
            <a:spLocks noGrp="1"/>
          </p:cNvSpPr>
          <p:nvPr>
            <p:ph type="title"/>
          </p:nvPr>
        </p:nvSpPr>
        <p:spPr>
          <a:xfrm>
            <a:off x="321365" y="55395"/>
            <a:ext cx="8685832" cy="897987"/>
          </a:xfrm>
        </p:spPr>
        <p:txBody>
          <a:bodyPr/>
          <a:lstStyle/>
          <a:p>
            <a:r>
              <a:rPr lang="en-US" dirty="0"/>
              <a:t>Quick Announcements III	</a:t>
            </a:r>
          </a:p>
        </p:txBody>
      </p:sp>
      <p:sp>
        <p:nvSpPr>
          <p:cNvPr id="3" name="Content Placeholder 2">
            <a:extLst>
              <a:ext uri="{FF2B5EF4-FFF2-40B4-BE49-F238E27FC236}">
                <a16:creationId xmlns:a16="http://schemas.microsoft.com/office/drawing/2014/main" id="{225D3E6C-4CB9-4B4B-B102-55A8FC044314}"/>
              </a:ext>
            </a:extLst>
          </p:cNvPr>
          <p:cNvSpPr>
            <a:spLocks noGrp="1"/>
          </p:cNvSpPr>
          <p:nvPr>
            <p:ph idx="1"/>
          </p:nvPr>
        </p:nvSpPr>
        <p:spPr>
          <a:xfrm>
            <a:off x="229084" y="1216509"/>
            <a:ext cx="8685832" cy="5133282"/>
          </a:xfrm>
        </p:spPr>
        <p:txBody>
          <a:bodyPr>
            <a:normAutofit/>
          </a:bodyPr>
          <a:lstStyle/>
          <a:p>
            <a:r>
              <a:rPr lang="en-US" sz="2800" b="1" dirty="0">
                <a:solidFill>
                  <a:srgbClr val="0070C0"/>
                </a:solidFill>
              </a:rPr>
              <a:t>Grad Student Transaction Processing (pt. II)</a:t>
            </a:r>
          </a:p>
          <a:p>
            <a:endParaRPr lang="en-US" sz="2800" b="1" dirty="0">
              <a:solidFill>
                <a:srgbClr val="0070C0"/>
              </a:solidFill>
            </a:endParaRPr>
          </a:p>
          <a:p>
            <a:pPr marL="457200" indent="-457200">
              <a:buFont typeface="Arial" panose="020B0604020202020204" pitchFamily="34" charset="0"/>
              <a:buChar char="•"/>
            </a:pPr>
            <a:r>
              <a:rPr lang="en-US" dirty="0"/>
              <a:t>The next training session will be hosted August 2 from 1 - 2:30pm</a:t>
            </a:r>
          </a:p>
          <a:p>
            <a:pPr marL="457200" indent="-457200">
              <a:buFont typeface="Arial" panose="020B0604020202020204" pitchFamily="34" charset="0"/>
              <a:buChar char="•"/>
            </a:pPr>
            <a:r>
              <a:rPr lang="en-US" dirty="0"/>
              <a:t>A meeting invite was sent out to divisions who process Grad Student transactions.</a:t>
            </a:r>
          </a:p>
          <a:p>
            <a:pPr marL="457200" indent="-457200">
              <a:buFont typeface="Arial" panose="020B0604020202020204" pitchFamily="34" charset="0"/>
              <a:buChar char="•"/>
            </a:pPr>
            <a:r>
              <a:rPr lang="en-US" dirty="0"/>
              <a:t>If you process Grad Student transactions in UCPath &amp; would like to attend, please contact Deborah Kistler (</a:t>
            </a:r>
            <a:r>
              <a:rPr lang="en-US" dirty="0">
                <a:hlinkClick r:id="rId2"/>
              </a:rPr>
              <a:t>dkistler@uci.edu</a:t>
            </a:r>
            <a:r>
              <a:rPr lang="en-US" dirty="0"/>
              <a:t> )</a:t>
            </a:r>
          </a:p>
        </p:txBody>
      </p:sp>
      <p:sp>
        <p:nvSpPr>
          <p:cNvPr id="4" name="Slide Number Placeholder 3">
            <a:extLst>
              <a:ext uri="{FF2B5EF4-FFF2-40B4-BE49-F238E27FC236}">
                <a16:creationId xmlns:a16="http://schemas.microsoft.com/office/drawing/2014/main" id="{CBB4DD14-6964-BB4B-8B25-9858588366B7}"/>
              </a:ext>
            </a:extLst>
          </p:cNvPr>
          <p:cNvSpPr>
            <a:spLocks noGrp="1"/>
          </p:cNvSpPr>
          <p:nvPr>
            <p:ph type="sldNum" sz="quarter" idx="4"/>
          </p:nvPr>
        </p:nvSpPr>
        <p:spPr/>
        <p:txBody>
          <a:bodyPr/>
          <a:lstStyle/>
          <a:p>
            <a:fld id="{3C842EA4-F715-4656-A625-1238D78B36EB}" type="slidenum">
              <a:rPr lang="en-US" smtClean="0"/>
              <a:t>4</a:t>
            </a:fld>
            <a:endParaRPr lang="en-US"/>
          </a:p>
        </p:txBody>
      </p:sp>
    </p:spTree>
    <p:extLst>
      <p:ext uri="{BB962C8B-B14F-4D97-AF65-F5344CB8AC3E}">
        <p14:creationId xmlns:p14="http://schemas.microsoft.com/office/powerpoint/2010/main" val="216099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D6448-5091-A038-3508-390B20B69C05}"/>
              </a:ext>
            </a:extLst>
          </p:cNvPr>
          <p:cNvSpPr>
            <a:spLocks noGrp="1"/>
          </p:cNvSpPr>
          <p:nvPr>
            <p:ph type="title"/>
          </p:nvPr>
        </p:nvSpPr>
        <p:spPr/>
        <p:txBody>
          <a:bodyPr/>
          <a:lstStyle/>
          <a:p>
            <a:r>
              <a:rPr lang="en-US" dirty="0"/>
              <a:t>Future Training Tips Meetings</a:t>
            </a:r>
          </a:p>
        </p:txBody>
      </p:sp>
      <p:sp>
        <p:nvSpPr>
          <p:cNvPr id="3" name="Content Placeholder 2">
            <a:extLst>
              <a:ext uri="{FF2B5EF4-FFF2-40B4-BE49-F238E27FC236}">
                <a16:creationId xmlns:a16="http://schemas.microsoft.com/office/drawing/2014/main" id="{3C1442BB-F08B-AF36-9B70-9524C6070C61}"/>
              </a:ext>
            </a:extLst>
          </p:cNvPr>
          <p:cNvSpPr>
            <a:spLocks noGrp="1"/>
          </p:cNvSpPr>
          <p:nvPr>
            <p:ph idx="1"/>
          </p:nvPr>
        </p:nvSpPr>
        <p:spPr/>
        <p:txBody>
          <a:bodyPr/>
          <a:lstStyle/>
          <a:p>
            <a:pPr marL="342900" indent="-342900">
              <a:buFont typeface="Arial" panose="020B0604020202020204" pitchFamily="34" charset="0"/>
              <a:buChar char="•"/>
            </a:pPr>
            <a:r>
              <a:rPr lang="en-US" dirty="0"/>
              <a:t>August  9</a:t>
            </a:r>
          </a:p>
          <a:p>
            <a:pPr marL="342900" indent="-342900">
              <a:buFont typeface="Arial" panose="020B0604020202020204" pitchFamily="34" charset="0"/>
              <a:buChar char="•"/>
            </a:pPr>
            <a:r>
              <a:rPr lang="en-US" dirty="0"/>
              <a:t>August  23</a:t>
            </a:r>
          </a:p>
          <a:p>
            <a:pPr marL="342900" indent="-342900">
              <a:buFont typeface="Arial" panose="020B0604020202020204" pitchFamily="34" charset="0"/>
              <a:buChar char="•"/>
            </a:pPr>
            <a:r>
              <a:rPr lang="en-US" dirty="0"/>
              <a:t>September 6</a:t>
            </a:r>
          </a:p>
          <a:p>
            <a:pPr marL="342900" indent="-342900">
              <a:buFont typeface="Arial" panose="020B0604020202020204" pitchFamily="34" charset="0"/>
              <a:buChar char="•"/>
            </a:pPr>
            <a:r>
              <a:rPr lang="en-US" dirty="0"/>
              <a:t>September 20</a:t>
            </a:r>
          </a:p>
          <a:p>
            <a:pPr marL="342900" indent="-342900">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BC3145D3-13A2-E74C-F00C-0030F7B6154D}"/>
              </a:ext>
            </a:extLst>
          </p:cNvPr>
          <p:cNvSpPr>
            <a:spLocks noGrp="1"/>
          </p:cNvSpPr>
          <p:nvPr>
            <p:ph type="sldNum" sz="quarter" idx="4"/>
          </p:nvPr>
        </p:nvSpPr>
        <p:spPr/>
        <p:txBody>
          <a:bodyPr/>
          <a:lstStyle/>
          <a:p>
            <a:fld id="{3C842EA4-F715-4656-A625-1238D78B36EB}" type="slidenum">
              <a:rPr lang="en-US" smtClean="0"/>
              <a:t>5</a:t>
            </a:fld>
            <a:endParaRPr lang="en-US"/>
          </a:p>
        </p:txBody>
      </p:sp>
    </p:spTree>
    <p:extLst>
      <p:ext uri="{BB962C8B-B14F-4D97-AF65-F5344CB8AC3E}">
        <p14:creationId xmlns:p14="http://schemas.microsoft.com/office/powerpoint/2010/main" val="2804816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Agenda</a:t>
            </a:r>
          </a:p>
        </p:txBody>
      </p:sp>
      <p:sp>
        <p:nvSpPr>
          <p:cNvPr id="3" name="Content Placeholder 2"/>
          <p:cNvSpPr>
            <a:spLocks noGrp="1"/>
          </p:cNvSpPr>
          <p:nvPr>
            <p:ph idx="1"/>
          </p:nvPr>
        </p:nvSpPr>
        <p:spPr/>
        <p:txBody>
          <a:bodyPr/>
          <a:lstStyle/>
          <a:p>
            <a:endParaRPr lang="en-US" dirty="0"/>
          </a:p>
          <a:p>
            <a:endParaRPr lang="en-US" dirty="0"/>
          </a:p>
        </p:txBody>
      </p:sp>
      <p:pic>
        <p:nvPicPr>
          <p:cNvPr id="13" name="Picture 12" descr="Do You Have an Agenda?"/>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02140">
            <a:off x="7038363" y="4486728"/>
            <a:ext cx="1727020" cy="1639516"/>
          </a:xfrm>
          <a:prstGeom prst="rect">
            <a:avLst/>
          </a:prstGeom>
        </p:spPr>
      </p:pic>
      <p:sp>
        <p:nvSpPr>
          <p:cNvPr id="4" name="TextBox 3"/>
          <p:cNvSpPr txBox="1"/>
          <p:nvPr/>
        </p:nvSpPr>
        <p:spPr>
          <a:xfrm>
            <a:off x="323984" y="945395"/>
            <a:ext cx="8685831" cy="403187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3200" dirty="0">
                <a:solidFill>
                  <a:prstClr val="black"/>
                </a:solidFill>
                <a:latin typeface="Arial" panose="020B0604020202020204"/>
              </a:rPr>
              <a:t>Decoupling &amp; Managing Position FTE</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rPr>
              <a:t>Profile Management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3200" dirty="0">
                <a:solidFill>
                  <a:prstClr val="black"/>
                </a:solidFill>
                <a:latin typeface="Arial" panose="020B0604020202020204"/>
              </a:rPr>
              <a:t>Changes to Additional Pay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rPr>
              <a:t>Q&amp;A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3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custDataLst>
      <p:tags r:id="rId1"/>
    </p:custDataLst>
    <p:extLst>
      <p:ext uri="{BB962C8B-B14F-4D97-AF65-F5344CB8AC3E}">
        <p14:creationId xmlns:p14="http://schemas.microsoft.com/office/powerpoint/2010/main" val="190295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C842EA4-F715-4656-A625-1238D78B36EB}"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Rectangle 5"/>
          <p:cNvSpPr/>
          <p:nvPr/>
        </p:nvSpPr>
        <p:spPr>
          <a:xfrm>
            <a:off x="-2" y="0"/>
            <a:ext cx="4572001" cy="6437478"/>
          </a:xfrm>
          <a:prstGeom prst="rect">
            <a:avLst/>
          </a:prstGeom>
          <a:solidFill>
            <a:srgbClr val="0064A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dirty="0">
                <a:solidFill>
                  <a:prstClr val="white"/>
                </a:solidFill>
                <a:latin typeface="Arial" panose="020B0604020202020204"/>
              </a:rPr>
              <a:t>Decoupling &amp; Managing Position FTE</a:t>
            </a:r>
            <a:endParaRPr kumimoji="0" lang="en-US" sz="30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7" name="Picture 6" descr="A picture containing circle&#10;&#10;Description automatically generated">
            <a:extLst>
              <a:ext uri="{FF2B5EF4-FFF2-40B4-BE49-F238E27FC236}">
                <a16:creationId xmlns:a16="http://schemas.microsoft.com/office/drawing/2014/main" id="{0BEFB0BD-F060-4777-B560-FB95613254B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2682" y="1604682"/>
            <a:ext cx="4491318" cy="2985673"/>
          </a:xfrm>
          <a:prstGeom prst="rect">
            <a:avLst/>
          </a:prstGeom>
        </p:spPr>
      </p:pic>
    </p:spTree>
    <p:custDataLst>
      <p:tags r:id="rId1"/>
    </p:custDataLst>
    <p:extLst>
      <p:ext uri="{BB962C8B-B14F-4D97-AF65-F5344CB8AC3E}">
        <p14:creationId xmlns:p14="http://schemas.microsoft.com/office/powerpoint/2010/main" val="3410746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BCAEB14-84DB-0E93-3E97-7E7E6789C618}"/>
              </a:ext>
            </a:extLst>
          </p:cNvPr>
          <p:cNvSpPr>
            <a:spLocks noGrp="1"/>
          </p:cNvSpPr>
          <p:nvPr>
            <p:ph type="title"/>
          </p:nvPr>
        </p:nvSpPr>
        <p:spPr/>
        <p:txBody>
          <a:bodyPr/>
          <a:lstStyle/>
          <a:p>
            <a:r>
              <a:rPr lang="en-US" b="1" dirty="0"/>
              <a:t>Decoupling the Position FTE</a:t>
            </a:r>
          </a:p>
        </p:txBody>
      </p:sp>
      <p:sp>
        <p:nvSpPr>
          <p:cNvPr id="4" name="Content Placeholder 3">
            <a:extLst>
              <a:ext uri="{FF2B5EF4-FFF2-40B4-BE49-F238E27FC236}">
                <a16:creationId xmlns:a16="http://schemas.microsoft.com/office/drawing/2014/main" id="{47CAD588-6AB8-6892-1D00-6DC773DEF797}"/>
              </a:ext>
            </a:extLst>
          </p:cNvPr>
          <p:cNvSpPr>
            <a:spLocks noGrp="1"/>
          </p:cNvSpPr>
          <p:nvPr>
            <p:ph idx="1"/>
          </p:nvPr>
        </p:nvSpPr>
        <p:spPr>
          <a:xfrm>
            <a:off x="205598" y="1023911"/>
            <a:ext cx="8685832" cy="5133282"/>
          </a:xfrm>
        </p:spPr>
        <p:txBody>
          <a:bodyPr/>
          <a:lstStyle/>
          <a:p>
            <a:r>
              <a:rPr lang="en-US" sz="2000" b="1" dirty="0"/>
              <a:t>Decoupling the Position FTE </a:t>
            </a:r>
            <a:r>
              <a:rPr lang="en-US" sz="2000" dirty="0"/>
              <a:t>is a PayPath Action executed in UCPath in which the department can </a:t>
            </a:r>
            <a:r>
              <a:rPr lang="en-US" sz="2000" i="1" dirty="0"/>
              <a:t>“unpair/separate” </a:t>
            </a:r>
            <a:r>
              <a:rPr lang="en-US" sz="2000" dirty="0"/>
              <a:t>the Job FTE value from the Position FTE.</a:t>
            </a:r>
          </a:p>
          <a:p>
            <a:pPr marL="1028683" lvl="1" indent="-342900"/>
            <a:r>
              <a:rPr lang="en-US" sz="1800" dirty="0"/>
              <a:t>This will allow Position FTE (Position Data Tab) &amp; Job FTE (Job Data tab) to be independent from one another in UCPath and reflect different values.</a:t>
            </a:r>
          </a:p>
        </p:txBody>
      </p:sp>
      <p:pic>
        <p:nvPicPr>
          <p:cNvPr id="13" name="Picture 12">
            <a:extLst>
              <a:ext uri="{FF2B5EF4-FFF2-40B4-BE49-F238E27FC236}">
                <a16:creationId xmlns:a16="http://schemas.microsoft.com/office/drawing/2014/main" id="{B7FA6305-90E0-7030-C4FD-1DD5851774F7}"/>
              </a:ext>
            </a:extLst>
          </p:cNvPr>
          <p:cNvPicPr>
            <a:picLocks noChangeAspect="1"/>
          </p:cNvPicPr>
          <p:nvPr/>
        </p:nvPicPr>
        <p:blipFill>
          <a:blip r:embed="rId3"/>
          <a:stretch>
            <a:fillRect/>
          </a:stretch>
        </p:blipFill>
        <p:spPr>
          <a:xfrm>
            <a:off x="560689" y="2800830"/>
            <a:ext cx="5038097" cy="3018067"/>
          </a:xfrm>
          <a:prstGeom prst="rect">
            <a:avLst/>
          </a:prstGeom>
          <a:effectLst>
            <a:outerShdw blurRad="50800" dist="38100" dir="10800000" algn="r" rotWithShape="0">
              <a:prstClr val="black">
                <a:alpha val="40000"/>
              </a:prstClr>
            </a:outerShdw>
          </a:effectLst>
        </p:spPr>
      </p:pic>
      <p:sp>
        <p:nvSpPr>
          <p:cNvPr id="14" name="Rectangle 13">
            <a:extLst>
              <a:ext uri="{FF2B5EF4-FFF2-40B4-BE49-F238E27FC236}">
                <a16:creationId xmlns:a16="http://schemas.microsoft.com/office/drawing/2014/main" id="{8E583BC5-3107-5118-CF1A-9B6E31B82CCF}"/>
              </a:ext>
            </a:extLst>
          </p:cNvPr>
          <p:cNvSpPr/>
          <p:nvPr/>
        </p:nvSpPr>
        <p:spPr>
          <a:xfrm>
            <a:off x="1145151" y="3008219"/>
            <a:ext cx="1621411" cy="824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99F07AE-A6F1-E21B-E749-645EBD65C7BE}"/>
              </a:ext>
            </a:extLst>
          </p:cNvPr>
          <p:cNvSpPr/>
          <p:nvPr/>
        </p:nvSpPr>
        <p:spPr>
          <a:xfrm>
            <a:off x="1003749" y="4968995"/>
            <a:ext cx="716437" cy="169682"/>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16" name="Rectangle 15">
            <a:extLst>
              <a:ext uri="{FF2B5EF4-FFF2-40B4-BE49-F238E27FC236}">
                <a16:creationId xmlns:a16="http://schemas.microsoft.com/office/drawing/2014/main" id="{393FCFB4-48A0-6702-EB40-A04B8A66FB80}"/>
              </a:ext>
            </a:extLst>
          </p:cNvPr>
          <p:cNvSpPr/>
          <p:nvPr/>
        </p:nvSpPr>
        <p:spPr>
          <a:xfrm>
            <a:off x="2928388" y="3098617"/>
            <a:ext cx="2034619" cy="1829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E4FE78A-61DB-8267-10FF-699A0FF63915}"/>
              </a:ext>
            </a:extLst>
          </p:cNvPr>
          <p:cNvSpPr/>
          <p:nvPr/>
        </p:nvSpPr>
        <p:spPr>
          <a:xfrm>
            <a:off x="1231564" y="3761185"/>
            <a:ext cx="1621411" cy="3688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06EA1D0-78A6-2025-2987-AEBE9E122FDA}"/>
              </a:ext>
            </a:extLst>
          </p:cNvPr>
          <p:cNvSpPr/>
          <p:nvPr/>
        </p:nvSpPr>
        <p:spPr>
          <a:xfrm>
            <a:off x="1231563" y="4403781"/>
            <a:ext cx="1621411" cy="169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DDEA394-AF0B-FCAF-8958-26265688C665}"/>
              </a:ext>
            </a:extLst>
          </p:cNvPr>
          <p:cNvSpPr/>
          <p:nvPr/>
        </p:nvSpPr>
        <p:spPr>
          <a:xfrm>
            <a:off x="3079738" y="5305321"/>
            <a:ext cx="808614" cy="18297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B71AFFA-E89F-23C0-F701-9552A986395A}"/>
              </a:ext>
            </a:extLst>
          </p:cNvPr>
          <p:cNvSpPr/>
          <p:nvPr/>
        </p:nvSpPr>
        <p:spPr>
          <a:xfrm>
            <a:off x="3787799" y="3579383"/>
            <a:ext cx="1621411" cy="5506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23CD117-92F8-E05E-305B-17F0E5D4BC14}"/>
              </a:ext>
            </a:extLst>
          </p:cNvPr>
          <p:cNvSpPr/>
          <p:nvPr/>
        </p:nvSpPr>
        <p:spPr>
          <a:xfrm>
            <a:off x="3787799" y="4490976"/>
            <a:ext cx="1621411" cy="824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1C3A3647-5B2D-D5DB-86E1-8313C7FA4007}"/>
              </a:ext>
            </a:extLst>
          </p:cNvPr>
          <p:cNvPicPr>
            <a:picLocks noChangeAspect="1"/>
          </p:cNvPicPr>
          <p:nvPr/>
        </p:nvPicPr>
        <p:blipFill rotWithShape="1">
          <a:blip r:embed="rId4"/>
          <a:srcRect r="41703"/>
          <a:stretch/>
        </p:blipFill>
        <p:spPr>
          <a:xfrm>
            <a:off x="5064902" y="3546894"/>
            <a:ext cx="3052933" cy="2781975"/>
          </a:xfrm>
          <a:prstGeom prst="rect">
            <a:avLst/>
          </a:prstGeom>
          <a:effectLst>
            <a:outerShdw blurRad="50800" dist="38100" dir="10800000" algn="r" rotWithShape="0">
              <a:prstClr val="black">
                <a:alpha val="40000"/>
              </a:prstClr>
            </a:outerShdw>
          </a:effectLst>
        </p:spPr>
      </p:pic>
      <p:sp>
        <p:nvSpPr>
          <p:cNvPr id="25" name="Rectangle 24">
            <a:extLst>
              <a:ext uri="{FF2B5EF4-FFF2-40B4-BE49-F238E27FC236}">
                <a16:creationId xmlns:a16="http://schemas.microsoft.com/office/drawing/2014/main" id="{3A417B2E-97F4-4AE7-BE1B-B3F8C0B959D4}"/>
              </a:ext>
            </a:extLst>
          </p:cNvPr>
          <p:cNvSpPr/>
          <p:nvPr/>
        </p:nvSpPr>
        <p:spPr>
          <a:xfrm>
            <a:off x="5756083" y="5957870"/>
            <a:ext cx="659877" cy="151758"/>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6" name="Rectangle 25">
            <a:extLst>
              <a:ext uri="{FF2B5EF4-FFF2-40B4-BE49-F238E27FC236}">
                <a16:creationId xmlns:a16="http://schemas.microsoft.com/office/drawing/2014/main" id="{EA3C8227-C947-6E99-0928-5206A0D61507}"/>
              </a:ext>
            </a:extLst>
          </p:cNvPr>
          <p:cNvSpPr/>
          <p:nvPr/>
        </p:nvSpPr>
        <p:spPr>
          <a:xfrm>
            <a:off x="5517117" y="3558293"/>
            <a:ext cx="421599" cy="14036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196C821-12AD-E015-0745-80D715CC00B3}"/>
              </a:ext>
            </a:extLst>
          </p:cNvPr>
          <p:cNvSpPr/>
          <p:nvPr/>
        </p:nvSpPr>
        <p:spPr>
          <a:xfrm>
            <a:off x="5200157" y="3807805"/>
            <a:ext cx="1621411" cy="824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6B8C0207-1185-166A-3BB2-F70F6D510485}"/>
              </a:ext>
            </a:extLst>
          </p:cNvPr>
          <p:cNvSpPr/>
          <p:nvPr/>
        </p:nvSpPr>
        <p:spPr>
          <a:xfrm>
            <a:off x="7367664" y="3747708"/>
            <a:ext cx="561681" cy="164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4CAC01B-FC47-438A-E147-75AE3F54380C}"/>
              </a:ext>
            </a:extLst>
          </p:cNvPr>
          <p:cNvSpPr/>
          <p:nvPr/>
        </p:nvSpPr>
        <p:spPr>
          <a:xfrm>
            <a:off x="5986943" y="4850537"/>
            <a:ext cx="1621411" cy="5506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5B13B4D-F06D-FFF3-9C32-10A9825A17B4}"/>
              </a:ext>
            </a:extLst>
          </p:cNvPr>
          <p:cNvSpPr/>
          <p:nvPr/>
        </p:nvSpPr>
        <p:spPr>
          <a:xfrm>
            <a:off x="6010862" y="5555789"/>
            <a:ext cx="2106973"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4715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21F82-DD35-ABA7-D3B4-C67A6872976A}"/>
              </a:ext>
            </a:extLst>
          </p:cNvPr>
          <p:cNvSpPr>
            <a:spLocks noGrp="1"/>
          </p:cNvSpPr>
          <p:nvPr>
            <p:ph type="title"/>
          </p:nvPr>
        </p:nvSpPr>
        <p:spPr/>
        <p:txBody>
          <a:bodyPr/>
          <a:lstStyle/>
          <a:p>
            <a:r>
              <a:rPr lang="en-US" b="1" dirty="0"/>
              <a:t>When Do I Decouple FTE?</a:t>
            </a:r>
          </a:p>
        </p:txBody>
      </p:sp>
      <p:sp>
        <p:nvSpPr>
          <p:cNvPr id="3" name="Content Placeholder 2">
            <a:extLst>
              <a:ext uri="{FF2B5EF4-FFF2-40B4-BE49-F238E27FC236}">
                <a16:creationId xmlns:a16="http://schemas.microsoft.com/office/drawing/2014/main" id="{CE2F76DE-6750-F9A0-8105-A17EEA3F0A5E}"/>
              </a:ext>
            </a:extLst>
          </p:cNvPr>
          <p:cNvSpPr>
            <a:spLocks noGrp="1"/>
          </p:cNvSpPr>
          <p:nvPr>
            <p:ph idx="1"/>
          </p:nvPr>
        </p:nvSpPr>
        <p:spPr/>
        <p:txBody>
          <a:bodyPr>
            <a:normAutofit/>
          </a:bodyPr>
          <a:lstStyle/>
          <a:p>
            <a:r>
              <a:rPr lang="en-US" dirty="0"/>
              <a:t>The decoupling of position FTE should be done with </a:t>
            </a:r>
            <a:r>
              <a:rPr lang="en-US" b="1" dirty="0"/>
              <a:t>caution</a:t>
            </a:r>
            <a:r>
              <a:rPr lang="en-US" dirty="0"/>
              <a:t>. Decoupling FTE is intended to be a temporary process that is more applicable for permanently budgeted positions or full-time Staff </a:t>
            </a:r>
            <a:r>
              <a:rPr lang="en-US" i="1" dirty="0"/>
              <a:t>(Limited / Career) </a:t>
            </a:r>
            <a:r>
              <a:rPr lang="en-US" dirty="0"/>
              <a:t>Employees.</a:t>
            </a:r>
          </a:p>
          <a:p>
            <a:endParaRPr lang="en-US" sz="1400" i="1" dirty="0"/>
          </a:p>
          <a:p>
            <a:r>
              <a:rPr lang="en-US" sz="2000" i="1" dirty="0"/>
              <a:t>For Example: </a:t>
            </a:r>
          </a:p>
          <a:p>
            <a:pPr marL="1142983" lvl="1" indent="-457200">
              <a:buFont typeface="+mj-lt"/>
              <a:buAutoNum type="alphaLcParenR"/>
            </a:pPr>
            <a:r>
              <a:rPr lang="en-US" i="1" dirty="0"/>
              <a:t>If the department has an employee working in a permanently budgeted position with a 1.0 FTE (40hrs), but the employee has a limitation where they can only work 50% time due to non-medical extraneous circumstance.</a:t>
            </a:r>
          </a:p>
          <a:p>
            <a:pPr marL="1943060" lvl="3" indent="-342900"/>
            <a:r>
              <a:rPr lang="en-US" i="1" dirty="0"/>
              <a:t>Position FTE = 1.0</a:t>
            </a:r>
          </a:p>
          <a:p>
            <a:pPr marL="1943060" lvl="3" indent="-342900"/>
            <a:r>
              <a:rPr lang="en-US" i="1" dirty="0"/>
              <a:t>Job Data FTE = .50%</a:t>
            </a:r>
          </a:p>
          <a:p>
            <a:pPr marL="1943060" lvl="3" indent="-342900"/>
            <a:endParaRPr lang="en-US" i="1" dirty="0"/>
          </a:p>
          <a:p>
            <a:pPr marL="342900" indent="-342900"/>
            <a:r>
              <a:rPr lang="en-US" b="1" i="1" dirty="0"/>
              <a:t>Note: </a:t>
            </a:r>
            <a:r>
              <a:rPr lang="en-US" i="1" dirty="0"/>
              <a:t>You cannot change FTE or any other Position attributes for multi-headcount positions.</a:t>
            </a:r>
          </a:p>
          <a:p>
            <a:pPr lvl="1" indent="0">
              <a:buNone/>
            </a:pPr>
            <a:endParaRPr lang="en-US" i="1" dirty="0"/>
          </a:p>
        </p:txBody>
      </p:sp>
      <p:sp>
        <p:nvSpPr>
          <p:cNvPr id="4" name="Slide Number Placeholder 3">
            <a:extLst>
              <a:ext uri="{FF2B5EF4-FFF2-40B4-BE49-F238E27FC236}">
                <a16:creationId xmlns:a16="http://schemas.microsoft.com/office/drawing/2014/main" id="{A27786CF-854D-BBD0-7BC8-9A8CCF91CEA6}"/>
              </a:ext>
            </a:extLst>
          </p:cNvPr>
          <p:cNvSpPr>
            <a:spLocks noGrp="1"/>
          </p:cNvSpPr>
          <p:nvPr>
            <p:ph type="sldNum" sz="quarter" idx="4"/>
          </p:nvPr>
        </p:nvSpPr>
        <p:spPr/>
        <p:txBody>
          <a:bodyPr/>
          <a:lstStyle/>
          <a:p>
            <a:fld id="{3C842EA4-F715-4656-A625-1238D78B36EB}" type="slidenum">
              <a:rPr lang="en-US" smtClean="0"/>
              <a:t>9</a:t>
            </a:fld>
            <a:endParaRPr lang="en-US"/>
          </a:p>
        </p:txBody>
      </p:sp>
    </p:spTree>
    <p:extLst>
      <p:ext uri="{BB962C8B-B14F-4D97-AF65-F5344CB8AC3E}">
        <p14:creationId xmlns:p14="http://schemas.microsoft.com/office/powerpoint/2010/main" val="31934277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FA Standard Screen PPT Template">
  <a:themeElements>
    <a:clrScheme name="UCI">
      <a:dk1>
        <a:sysClr val="windowText" lastClr="000000"/>
      </a:dk1>
      <a:lt1>
        <a:sysClr val="window" lastClr="FFFFFF"/>
      </a:lt1>
      <a:dk2>
        <a:srgbClr val="1F497D"/>
      </a:dk2>
      <a:lt2>
        <a:srgbClr val="EEECE1"/>
      </a:lt2>
      <a:accent1>
        <a:srgbClr val="6AA2B8"/>
      </a:accent1>
      <a:accent2>
        <a:srgbClr val="FFD200"/>
      </a:accent2>
      <a:accent3>
        <a:srgbClr val="1B3D6D"/>
      </a:accent3>
      <a:accent4>
        <a:srgbClr val="0064A4"/>
      </a:accent4>
      <a:accent5>
        <a:srgbClr val="6AA2B8"/>
      </a:accent5>
      <a:accent6>
        <a:srgbClr val="F78D2D"/>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0-dfa-standard-screen-template" id="{085FA25C-E160-4F41-82D5-15C5F5196075}" vid="{04E02BA0-7A10-44B0-A17E-F486C255F5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34001</TotalTime>
  <Words>1679</Words>
  <Application>Microsoft Office PowerPoint</Application>
  <PresentationFormat>On-screen Show (4:3)</PresentationFormat>
  <Paragraphs>192</Paragraphs>
  <Slides>27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Courier New</vt:lpstr>
      <vt:lpstr>Symbol</vt:lpstr>
      <vt:lpstr>Wingdings</vt:lpstr>
      <vt:lpstr>DFA Standard Screen PPT Template</vt:lpstr>
      <vt:lpstr>Training Tips  July 26, 2022 </vt:lpstr>
      <vt:lpstr>Quick Announcements I</vt:lpstr>
      <vt:lpstr>Quick Announcements II</vt:lpstr>
      <vt:lpstr>Quick Announcements III </vt:lpstr>
      <vt:lpstr>Future Training Tips Meetings</vt:lpstr>
      <vt:lpstr>Agenda</vt:lpstr>
      <vt:lpstr>PowerPoint Presentation</vt:lpstr>
      <vt:lpstr>Decoupling the Position FTE</vt:lpstr>
      <vt:lpstr>When Do I Decouple FTE?</vt:lpstr>
      <vt:lpstr>Why Should I Decouple? </vt:lpstr>
      <vt:lpstr>Decoupled Positions &amp; Terminations</vt:lpstr>
      <vt:lpstr>PowerPoint Presentation</vt:lpstr>
      <vt:lpstr>Profile Management</vt:lpstr>
      <vt:lpstr>Profile Types</vt:lpstr>
      <vt:lpstr>Person Profile Page</vt:lpstr>
      <vt:lpstr>Add Missing Tracker IDs</vt:lpstr>
      <vt:lpstr>PowerPoint Presentation</vt:lpstr>
      <vt:lpstr>Changing Additional Pay Data</vt:lpstr>
      <vt:lpstr>Best Practices &amp; Use Cases</vt:lpstr>
      <vt:lpstr>Best Practices &amp; Use Cases (II)</vt:lpstr>
      <vt:lpstr>Addt’l Pay Entry &amp; Payroll Deadlines</vt:lpstr>
      <vt:lpstr>Be Careful</vt:lpstr>
      <vt:lpstr>PowerPoint Presentation</vt:lpstr>
      <vt:lpstr>New Hire Training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Tips  May 17, 2022</dc:title>
  <dc:creator>Deborah Kistler</dc:creator>
  <cp:lastModifiedBy>Andrea Knaub</cp:lastModifiedBy>
  <cp:revision>47</cp:revision>
  <dcterms:created xsi:type="dcterms:W3CDTF">2022-05-24T14:15:47Z</dcterms:created>
  <dcterms:modified xsi:type="dcterms:W3CDTF">2022-08-02T15:12:13Z</dcterms:modified>
</cp:coreProperties>
</file>