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602" r:id="rId2"/>
    <p:sldId id="622" r:id="rId3"/>
    <p:sldId id="702" r:id="rId4"/>
    <p:sldId id="690" r:id="rId5"/>
    <p:sldId id="760" r:id="rId6"/>
    <p:sldId id="697" r:id="rId7"/>
    <p:sldId id="313" r:id="rId8"/>
    <p:sldId id="691" r:id="rId9"/>
    <p:sldId id="709" r:id="rId10"/>
    <p:sldId id="711" r:id="rId11"/>
    <p:sldId id="712" r:id="rId12"/>
    <p:sldId id="761" r:id="rId13"/>
    <p:sldId id="713" r:id="rId14"/>
    <p:sldId id="715" r:id="rId15"/>
    <p:sldId id="692" r:id="rId16"/>
    <p:sldId id="759" r:id="rId17"/>
    <p:sldId id="71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B503E-2D89-794B-B887-8967B807D8C3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29C32-7553-0C47-92DB-4E2BDF6DA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02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04261"/>
            <a:ext cx="9144000" cy="4776261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4572000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540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4895254"/>
            <a:ext cx="9144000" cy="1325563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30" y="6431150"/>
            <a:ext cx="6779951" cy="2165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26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6" y="47408"/>
            <a:ext cx="8685832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86" y="1043681"/>
            <a:ext cx="8685832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6575" y="937645"/>
            <a:ext cx="8690867" cy="0"/>
          </a:xfrm>
          <a:prstGeom prst="line">
            <a:avLst/>
          </a:prstGeom>
          <a:ln w="28575">
            <a:solidFill>
              <a:srgbClr val="006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8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92" y="6525909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27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6" y="47408"/>
            <a:ext cx="8685832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86" y="1043681"/>
            <a:ext cx="8685832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8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92" y="6525909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352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8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92" y="6525909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29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ue background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381276" y="242459"/>
            <a:ext cx="8412480" cy="90611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sz="quarter" idx="10"/>
          </p:nvPr>
        </p:nvSpPr>
        <p:spPr>
          <a:xfrm>
            <a:off x="381276" y="1301322"/>
            <a:ext cx="8412480" cy="402714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30" y="6431150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876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1" y="377344"/>
            <a:ext cx="9144000" cy="4898849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30" y="6431150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66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7" y="1208606"/>
            <a:ext cx="3886200" cy="5130557"/>
          </a:xfrm>
        </p:spPr>
        <p:txBody>
          <a:bodyPr/>
          <a:lstStyle>
            <a:lvl1pPr>
              <a:defRPr sz="1800">
                <a:solidFill>
                  <a:srgbClr val="555759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solidFill>
                  <a:srgbClr val="555759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50">
                <a:solidFill>
                  <a:srgbClr val="555759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200">
                <a:solidFill>
                  <a:srgbClr val="555759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050">
                <a:solidFill>
                  <a:srgbClr val="555759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08598"/>
            <a:ext cx="3886200" cy="5110009"/>
          </a:xfrm>
        </p:spPr>
        <p:txBody>
          <a:bodyPr/>
          <a:lstStyle>
            <a:lvl1pPr>
              <a:defRPr sz="1800">
                <a:solidFill>
                  <a:srgbClr val="555759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solidFill>
                  <a:srgbClr val="555759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50">
                <a:solidFill>
                  <a:srgbClr val="555759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200">
                <a:solidFill>
                  <a:srgbClr val="555759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050">
                <a:solidFill>
                  <a:srgbClr val="555759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40362" y="6527312"/>
            <a:ext cx="303641" cy="365125"/>
          </a:xfrm>
          <a:prstGeom prst="rect">
            <a:avLst/>
          </a:prstGeom>
        </p:spPr>
        <p:txBody>
          <a:bodyPr/>
          <a:lstStyle/>
          <a:p>
            <a:fld id="{07297065-12DB-4451-8B30-EBF38A6018E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2589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6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6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6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4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4" Type="http://schemas.openxmlformats.org/officeDocument/2006/relationships/hyperlink" Target="https://blog.edmentum.com/teacher-tools-11-free-resources-support-online-teaching-and-learnin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4" Type="http://schemas.openxmlformats.org/officeDocument/2006/relationships/hyperlink" Target="https://blog.edmentum.com/teacher-tools-11-free-resources-support-online-teaching-and-learning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ucicampusonboard@uci.edu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hyperlink" Target="https://blog.edmentum.com/teacher-tools-11-free-resources-support-online-teaching-and-learnin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ucpath.uci.edu/pdf/How-to-Add-to-Favorites-in-PeopleSoft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Tips </a:t>
            </a:r>
            <a:br>
              <a:rPr lang="en-US" dirty="0"/>
            </a:br>
            <a:r>
              <a:rPr lang="en-US" dirty="0"/>
              <a:t>August 9, 2022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1101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42EA4-F715-4656-A625-1238D78B36E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" y="0"/>
            <a:ext cx="4572001" cy="6437478"/>
          </a:xfrm>
          <a:prstGeom prst="rect">
            <a:avLst/>
          </a:prstGeom>
          <a:solidFill>
            <a:srgbClr val="0064A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Paying Terminated employees </a:t>
            </a:r>
          </a:p>
        </p:txBody>
      </p:sp>
      <p:pic>
        <p:nvPicPr>
          <p:cNvPr id="7" name="Picture 6" descr="A picture containing circle&#10;&#10;Description automatically generated">
            <a:extLst>
              <a:ext uri="{FF2B5EF4-FFF2-40B4-BE49-F238E27FC236}">
                <a16:creationId xmlns:a16="http://schemas.microsoft.com/office/drawing/2014/main" id="{0BEFB0BD-F060-4777-B560-FB9561325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652682" y="1604682"/>
            <a:ext cx="4491318" cy="29856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73946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4FF983-C73B-BD4B-A55E-4608D76AF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Paying Terminated Employee – No Change to JD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E034A0-8467-754D-9478-C0463D51E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to pay an employee who has already terminated, and their job data has NOT changed, you will need to submit a payroll request for Final Pay for that employee.</a:t>
            </a:r>
          </a:p>
          <a:p>
            <a:endParaRPr lang="en-US" dirty="0"/>
          </a:p>
          <a:p>
            <a:r>
              <a:rPr lang="en-US" dirty="0"/>
              <a:t>NOTE: Only use the pay period dates in which terminated employee needs to be paid pay for.</a:t>
            </a:r>
          </a:p>
          <a:p>
            <a:endParaRPr lang="en-US" dirty="0"/>
          </a:p>
          <a:p>
            <a:r>
              <a:rPr lang="en-US" dirty="0"/>
              <a:t>DO NOT CHANGE PAY END DATE FIELD.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1B7F7E-3BB7-90FC-622B-6DC11D5EC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61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4FF983-C73B-BD4B-A55E-4608D76AF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Paying Terminated Employee – w/ Change to JD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E034A0-8467-754D-9478-C0463D51E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If you have to pay an employee who has already terminated, and there needs to be a change to their job data to match pay. Please follow the steps below.</a:t>
            </a:r>
          </a:p>
          <a:p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Submit a Position / Job Data change form with the appropriate job data changes (FTE, Pay Rate, etc.)</a:t>
            </a:r>
          </a:p>
          <a:p>
            <a:pPr marL="457200" indent="-457200">
              <a:buAutoNum type="arabicPeriod"/>
            </a:pPr>
            <a:r>
              <a:rPr lang="en-US" dirty="0"/>
              <a:t>Once changes have been processed by UCPC, submit an Off-Cycle payroll request with appropriate reason.</a:t>
            </a:r>
          </a:p>
          <a:p>
            <a:pPr lvl="1" indent="0">
              <a:buNone/>
            </a:pPr>
            <a:r>
              <a:rPr lang="en-US" dirty="0"/>
              <a:t>Example:</a:t>
            </a:r>
          </a:p>
          <a:p>
            <a:pPr marL="1028683" lvl="1" indent="-342900"/>
            <a:r>
              <a:rPr lang="en-US" dirty="0"/>
              <a:t>Late Pay Partial FTE increase</a:t>
            </a:r>
          </a:p>
          <a:p>
            <a:pPr marL="1028683" lvl="1" indent="-342900"/>
            <a:r>
              <a:rPr lang="en-US" dirty="0"/>
              <a:t>Late Pay no access time </a:t>
            </a:r>
            <a:r>
              <a:rPr lang="en-US" dirty="0" err="1"/>
              <a:t>rpt</a:t>
            </a:r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dirty="0"/>
              <a:t>NOTE: Please use the pay period dates which pay was impacted. You must create a new row for each impacted pay period.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 NOT CHANGE PAY END DATE FIELD.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1B7F7E-3BB7-90FC-622B-6DC11D5EC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81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42EA4-F715-4656-A625-1238D78B36E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" y="0"/>
            <a:ext cx="4572001" cy="6437478"/>
          </a:xfrm>
          <a:prstGeom prst="rect">
            <a:avLst/>
          </a:prstGeom>
          <a:solidFill>
            <a:srgbClr val="0064A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dirty="0">
                <a:solidFill>
                  <a:prstClr val="white"/>
                </a:solidFill>
                <a:latin typeface="Arial" panose="020B0604020202020204"/>
              </a:rPr>
              <a:t>Fall Hiring Information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7" name="Picture 6" descr="A picture containing circle&#10;&#10;Description automatically generated">
            <a:extLst>
              <a:ext uri="{FF2B5EF4-FFF2-40B4-BE49-F238E27FC236}">
                <a16:creationId xmlns:a16="http://schemas.microsoft.com/office/drawing/2014/main" id="{0BEFB0BD-F060-4777-B560-FB9561325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652682" y="1604682"/>
            <a:ext cx="4491318" cy="29856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303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2417E-0B82-9860-2498-DA1C6D1F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Reminders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FF1ED-2B30-E204-BAE9-C952FDCF4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Fall Hiring could mean slower response time from both UCI Onboarding and UCPC template processing</a:t>
            </a:r>
          </a:p>
          <a:p>
            <a:pPr marL="1028683" lvl="1" indent="-342900"/>
            <a:r>
              <a:rPr lang="en-US" b="1" dirty="0"/>
              <a:t>Process hires and onboarding requests as soon as information is available to minimize delays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hiring, avoid Int’l addresses and PO boxes.  If no domestic address, ask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 student to enter </a:t>
            </a:r>
            <a:r>
              <a:rPr lang="en-US" b="1" i="0" dirty="0">
                <a:solidFill>
                  <a:srgbClr val="242424"/>
                </a:solidFill>
                <a:effectLst/>
                <a:latin typeface="-apple-system"/>
              </a:rPr>
              <a:t>ATTN: HR Dept 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in the second line of their address in DocuSign so we can flag these students for needing a local address later and as an indicator they may not have SSN yet for I-9 verification.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Two options for address, check with your CPO on which to use:</a:t>
            </a:r>
          </a:p>
          <a:p>
            <a:pPr marL="1028683" lvl="1" indent="-342900"/>
            <a:r>
              <a:rPr lang="en-US" dirty="0"/>
              <a:t>Use 111 Theory Suite 200 ; schedule date to follow-up and input local address.  </a:t>
            </a:r>
          </a:p>
          <a:p>
            <a:pPr marL="1028683" lvl="1" indent="-342900"/>
            <a:r>
              <a:rPr lang="en-US" dirty="0"/>
              <a:t>Use your own dept. address; schedule date to follow-up and input local address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Checks will be delivered to address input, for employee to pick-up. Encourage sign-up for Direct Deposit asap, may still receive paper for first check, discuss with employee address needs to be able to receive mail.  Employee can add PO box as mailing address; but cannot be input as home address in hire template.</a:t>
            </a:r>
          </a:p>
          <a:p>
            <a:pPr marL="1028683" lvl="1" indent="-34290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C29883-6622-87B2-6308-EB7F627347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6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7A9F3-C180-4140-BF3C-33F0F462D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Hiring Process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7EF28-97C8-964F-0C35-291A60287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+mj-lt"/>
              </a:rPr>
              <a:t>UCI Onboarding Team requesting support to improve turn-around time for Grad student and any large hiring group</a:t>
            </a:r>
          </a:p>
          <a:p>
            <a:r>
              <a:rPr lang="en-US" sz="2000" dirty="0">
                <a:latin typeface="+mj-lt"/>
              </a:rPr>
              <a:t>If you have identified a group of hires, follow these steps to get started. 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Use spreadsheet (attached) to start process: </a:t>
            </a:r>
          </a:p>
          <a:p>
            <a:pPr marL="1028683" lvl="1" indent="-342900">
              <a:spcBef>
                <a:spcPts val="0"/>
              </a:spcBef>
              <a:buFont typeface="+mj-lt"/>
              <a:buAutoNum type="arabicParenR"/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Welcome Email and DocuSign will be sent from the spreadsheet</a:t>
            </a:r>
          </a:p>
          <a:p>
            <a:pPr marL="1028683" lvl="1" indent="-342900">
              <a:spcBef>
                <a:spcPts val="0"/>
              </a:spcBef>
              <a:buFont typeface="+mj-lt"/>
              <a:buAutoNum type="arabicParenR"/>
            </a:pPr>
            <a:r>
              <a:rPr lang="en-US" sz="1600" dirty="0">
                <a:latin typeface="+mj-lt"/>
                <a:ea typeface="Calibri" panose="020F0502020204030204" pitchFamily="34" charset="0"/>
              </a:rPr>
              <a:t>Each employee on the spreadsheet will also need an onboarding ticket via EEC</a:t>
            </a:r>
          </a:p>
          <a:p>
            <a:pPr marL="1028683" lvl="1" indent="-342900">
              <a:spcBef>
                <a:spcPts val="0"/>
              </a:spcBef>
              <a:buFont typeface="+mj-lt"/>
              <a:buAutoNum type="arabicParenR"/>
            </a:pPr>
            <a:r>
              <a:rPr lang="en-US" sz="1600" dirty="0">
                <a:latin typeface="+mj-lt"/>
                <a:ea typeface="Calibri" panose="020F0502020204030204" pitchFamily="34" charset="0"/>
              </a:rPr>
              <a:t>If processing a mass hire, deadline to send the spreadsheet is 8/12</a:t>
            </a:r>
          </a:p>
          <a:p>
            <a:pPr marL="1028683" lvl="1" indent="-342900">
              <a:spcBef>
                <a:spcPts val="0"/>
              </a:spcBef>
              <a:buFont typeface="+mj-lt"/>
              <a:buAutoNum type="arabicParenR"/>
            </a:pPr>
            <a:endParaRPr lang="en-US" sz="16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Email completed spreadsheet to include dept. name in the email subject:</a:t>
            </a:r>
            <a:endParaRPr lang="en-US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1028683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u="sng" dirty="0">
                <a:solidFill>
                  <a:srgbClr val="222222"/>
                </a:solidFill>
                <a:effectLst/>
                <a:latin typeface="+mj-lt"/>
                <a:ea typeface="Times New Roman" panose="02020603050405020304" pitchFamily="18" charset="0"/>
                <a:hlinkClick r:id="rId2"/>
              </a:rPr>
              <a:t>ucicampusonboard@uci.edu</a:t>
            </a:r>
            <a:r>
              <a:rPr lang="en-US" dirty="0">
                <a:solidFill>
                  <a:srgbClr val="222222"/>
                </a:solidFill>
                <a:effectLst/>
                <a:latin typeface="+mj-lt"/>
                <a:ea typeface="Times New Roman" panose="02020603050405020304" pitchFamily="18" charset="0"/>
              </a:rPr>
              <a:t> 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222222"/>
              </a:solidFill>
              <a:latin typeface="+mj-lt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22222"/>
                </a:solidFill>
                <a:latin typeface="+mj-lt"/>
                <a:ea typeface="Times New Roman" panose="02020603050405020304" pitchFamily="18" charset="0"/>
              </a:rPr>
              <a:t>Spreadsheets can be used through the fall hiring season. 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22222"/>
                </a:solidFill>
                <a:latin typeface="+mj-lt"/>
                <a:ea typeface="Times New Roman" panose="02020603050405020304" pitchFamily="18" charset="0"/>
              </a:rPr>
              <a:t>EEC onboarding ticket still required</a:t>
            </a:r>
            <a:r>
              <a:rPr lang="en-US" sz="2000" dirty="0">
                <a:solidFill>
                  <a:srgbClr val="222222"/>
                </a:solidFill>
                <a:latin typeface="+mj-lt"/>
                <a:ea typeface="Times New Roman" panose="02020603050405020304" pitchFamily="18" charset="0"/>
              </a:rPr>
              <a:t>, add note that welcome email and DocuSign were sent from spreadsheet to avoid duplication.</a:t>
            </a:r>
          </a:p>
          <a:p>
            <a:pPr lvl="1" indent="0">
              <a:spcBef>
                <a:spcPts val="0"/>
              </a:spcBef>
              <a:buNone/>
            </a:pPr>
            <a:endParaRPr lang="en-US" sz="1400" dirty="0">
              <a:solidFill>
                <a:srgbClr val="222222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23F97D-0F15-7347-0306-2796E1A7E3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15</a:t>
            </a:fld>
            <a:endParaRPr lang="en-US"/>
          </a:p>
        </p:txBody>
      </p:sp>
      <p:pic>
        <p:nvPicPr>
          <p:cNvPr id="2050" name="Picture 12">
            <a:extLst>
              <a:ext uri="{FF2B5EF4-FFF2-40B4-BE49-F238E27FC236}">
                <a16:creationId xmlns:a16="http://schemas.microsoft.com/office/drawing/2014/main" id="{EB25A53A-B01D-F5C3-7839-335EFFB27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9" y="5117019"/>
            <a:ext cx="8989142" cy="1059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256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Deadline for Grad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Deadline to submit hire templates is </a:t>
            </a:r>
            <a:r>
              <a:rPr lang="en-US" b="1" dirty="0"/>
              <a:t>September 1</a:t>
            </a:r>
            <a:r>
              <a:rPr lang="en-US" dirty="0"/>
              <a:t> to ensure time for fee remission.  </a:t>
            </a:r>
          </a:p>
          <a:p>
            <a:r>
              <a:rPr lang="en-US" dirty="0"/>
              <a:t>Submit Mass Hire Template spreadsheets by </a:t>
            </a:r>
            <a:r>
              <a:rPr lang="en-US" b="1" dirty="0"/>
              <a:t>Wednesday, August 31, 2022</a:t>
            </a:r>
            <a:r>
              <a:rPr lang="en-US" dirty="0"/>
              <a:t>.</a:t>
            </a:r>
          </a:p>
          <a:p>
            <a:r>
              <a:rPr lang="en-US" dirty="0"/>
              <a:t>Mass PayPath Template spreadsheets are due by </a:t>
            </a:r>
            <a:r>
              <a:rPr lang="en-US" b="1" dirty="0"/>
              <a:t>Tuesday, September 6, 2022.</a:t>
            </a:r>
          </a:p>
          <a:p>
            <a:r>
              <a:rPr lang="en-US" dirty="0"/>
              <a:t>Please be sure to have all information reviewed and validated before submitting template.  Data that is incorrect may require a separate template transaction that will be subject to regular processing times.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42EA4-F715-4656-A625-1238D78B36E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0D309A-58E9-4B07-1844-DFF36C0178DD}"/>
              </a:ext>
            </a:extLst>
          </p:cNvPr>
          <p:cNvSpPr txBox="1"/>
          <p:nvPr/>
        </p:nvSpPr>
        <p:spPr>
          <a:xfrm>
            <a:off x="759540" y="5259586"/>
            <a:ext cx="744056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Graduate Division Fee Payment deadline for Fall 2022 is Thursday, September 15, 2022.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6620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1B7F7E-3BB7-90FC-622B-6DC11D5EC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64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Announcements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582" y="1016528"/>
            <a:ext cx="8685832" cy="5381195"/>
          </a:xfrm>
        </p:spPr>
        <p:txBody>
          <a:bodyPr>
            <a:normAutofit/>
          </a:bodyPr>
          <a:lstStyle/>
          <a:p>
            <a:r>
              <a:rPr lang="en-US" sz="2600" b="1" dirty="0">
                <a:solidFill>
                  <a:schemeClr val="accent4"/>
                </a:solidFill>
              </a:rPr>
              <a:t>Upcoming Deadlines  </a:t>
            </a:r>
            <a:endParaRPr lang="en-US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i="1" dirty="0"/>
              <a:t>NEXT BW Transaction </a:t>
            </a:r>
            <a:r>
              <a:rPr lang="en-US" i="1" dirty="0"/>
              <a:t>deadline:</a:t>
            </a:r>
            <a:r>
              <a:rPr lang="en-US" b="1" i="1" dirty="0"/>
              <a:t> Thursday</a:t>
            </a:r>
            <a:r>
              <a:rPr lang="en-US" b="1" i="1" dirty="0">
                <a:solidFill>
                  <a:srgbClr val="00B050"/>
                </a:solidFill>
              </a:rPr>
              <a:t> August 18 </a:t>
            </a:r>
            <a:r>
              <a:rPr lang="en-US" b="1" i="1" dirty="0"/>
              <a:t>at 3pm </a:t>
            </a:r>
            <a:r>
              <a:rPr lang="en-US" i="1" dirty="0"/>
              <a:t>(for templates, extended absences, etc.)</a:t>
            </a:r>
          </a:p>
          <a:p>
            <a:pPr lvl="1" indent="0">
              <a:buNone/>
            </a:pPr>
            <a:endParaRPr lang="en-US" sz="500" i="1" dirty="0"/>
          </a:p>
          <a:p>
            <a:pPr marL="1028683" lvl="1" indent="-342900">
              <a:buFont typeface="Courier New" panose="02070309020205020404" pitchFamily="49" charset="0"/>
              <a:buChar char="o"/>
            </a:pPr>
            <a:r>
              <a:rPr lang="en-US" i="1" dirty="0"/>
              <a:t>BW </a:t>
            </a:r>
            <a:r>
              <a:rPr lang="en-US" b="1" i="1" dirty="0">
                <a:solidFill>
                  <a:srgbClr val="7030A0"/>
                </a:solidFill>
              </a:rPr>
              <a:t>Pay Path Deadline</a:t>
            </a:r>
            <a:r>
              <a:rPr lang="en-US" i="1" dirty="0"/>
              <a:t>: </a:t>
            </a:r>
            <a:r>
              <a:rPr lang="en-US" b="1" i="1" u="sng" dirty="0"/>
              <a:t>Today 8/9</a:t>
            </a:r>
            <a:r>
              <a:rPr lang="en-US" b="1" i="1" dirty="0">
                <a:solidFill>
                  <a:srgbClr val="0064A4"/>
                </a:solidFill>
              </a:rPr>
              <a:t> </a:t>
            </a:r>
            <a:r>
              <a:rPr lang="en-US" i="1" dirty="0">
                <a:solidFill>
                  <a:srgbClr val="0064A4"/>
                </a:solidFill>
              </a:rPr>
              <a:t>(</a:t>
            </a:r>
            <a:r>
              <a:rPr lang="en-US" b="1" i="1" dirty="0">
                <a:solidFill>
                  <a:srgbClr val="0064A4"/>
                </a:solidFill>
              </a:rPr>
              <a:t>5pm)</a:t>
            </a:r>
            <a:r>
              <a:rPr lang="en-US" i="1" dirty="0">
                <a:solidFill>
                  <a:srgbClr val="0064A4"/>
                </a:solidFill>
              </a:rPr>
              <a:t> – blackout through Friday Aug. 12 </a:t>
            </a:r>
            <a:r>
              <a:rPr lang="en-US" b="1" i="1" dirty="0">
                <a:solidFill>
                  <a:srgbClr val="0064A4"/>
                </a:solidFill>
              </a:rPr>
              <a:t>@ 6am</a:t>
            </a:r>
          </a:p>
          <a:p>
            <a:pPr marL="1028683" lvl="1" indent="-342900"/>
            <a:endParaRPr lang="en-US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i="1" dirty="0"/>
              <a:t>NEXT</a:t>
            </a:r>
            <a:r>
              <a:rPr lang="en-US" b="1" dirty="0"/>
              <a:t> MO Transaction </a:t>
            </a:r>
            <a:r>
              <a:rPr lang="en-US" i="1" dirty="0"/>
              <a:t>deadline: </a:t>
            </a:r>
            <a:r>
              <a:rPr lang="en-US" b="1" i="1" dirty="0"/>
              <a:t>Friday</a:t>
            </a:r>
            <a:r>
              <a:rPr lang="en-US" b="1" i="1" dirty="0">
                <a:solidFill>
                  <a:srgbClr val="00B050"/>
                </a:solidFill>
              </a:rPr>
              <a:t> Aug. 19 </a:t>
            </a:r>
            <a:r>
              <a:rPr lang="en-US" b="1" i="1" dirty="0">
                <a:solidFill>
                  <a:srgbClr val="0064A4"/>
                </a:solidFill>
              </a:rPr>
              <a:t>at 3pm </a:t>
            </a:r>
            <a:r>
              <a:rPr lang="en-US" b="1" i="1" dirty="0"/>
              <a:t>(</a:t>
            </a:r>
            <a:r>
              <a:rPr lang="en-US" i="1" dirty="0"/>
              <a:t>for templates, extended absences leaves, etc.)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i="1" dirty="0"/>
          </a:p>
          <a:p>
            <a:pPr marL="1028683" lvl="1" indent="-342900">
              <a:buFont typeface="Courier New" panose="02070309020205020404" pitchFamily="49" charset="0"/>
              <a:buChar char="o"/>
            </a:pPr>
            <a:r>
              <a:rPr lang="en-US" i="1" dirty="0"/>
              <a:t>MO </a:t>
            </a:r>
            <a:r>
              <a:rPr lang="en-US" b="1" i="1" dirty="0">
                <a:solidFill>
                  <a:srgbClr val="7030A0"/>
                </a:solidFill>
              </a:rPr>
              <a:t>Pay Path Deadline</a:t>
            </a:r>
            <a:r>
              <a:rPr lang="en-US" i="1" dirty="0"/>
              <a:t>:</a:t>
            </a:r>
            <a:r>
              <a:rPr lang="en-US" i="1" dirty="0">
                <a:solidFill>
                  <a:srgbClr val="0064A4"/>
                </a:solidFill>
              </a:rPr>
              <a:t>- Aug. 24 (5pm) blackout until Monday</a:t>
            </a:r>
            <a:r>
              <a:rPr lang="en-US" b="1" i="1" dirty="0">
                <a:solidFill>
                  <a:srgbClr val="0064A4"/>
                </a:solidFill>
              </a:rPr>
              <a:t> 8/29 @ 6am</a:t>
            </a:r>
            <a:endParaRPr lang="en-US" i="1" dirty="0"/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42EA4-F715-4656-A625-1238D78B36E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378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59CFD-C3A2-0754-6BA1-1CFE860C6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Quick Announcements 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6B2D9-95A7-9639-0271-4503F290B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086" y="1043681"/>
            <a:ext cx="8685832" cy="558240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Overpayment for Hourly employees who had the wrong rate</a:t>
            </a:r>
          </a:p>
          <a:p>
            <a:pPr marL="1028683" lvl="1" indent="-342900"/>
            <a:r>
              <a:rPr lang="en-US" dirty="0"/>
              <a:t>Since the system will pull their existing rate, please add comments explaining the rate difference and what the overpayment is for and what it needs to be.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Remember when hiring students, to input student ID, this is read from UCPath and used in single sign on verification for other systems.  Accurate student ID is critical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When processing a rehire or rehire/reinstatement with effective date in a previous pay period already processed than a payroll request for off-cycle missed pay will be required, this is not included in retro-pay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B6116-AEFF-5CFF-0127-CF04B40FD1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33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FA673-9408-4843-85EB-87E0F9B94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365" y="55395"/>
            <a:ext cx="8685832" cy="897987"/>
          </a:xfrm>
        </p:spPr>
        <p:txBody>
          <a:bodyPr/>
          <a:lstStyle/>
          <a:p>
            <a:r>
              <a:rPr lang="en-US" dirty="0"/>
              <a:t>Quick Announcements III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D3E6C-4CB9-4B4B-B102-55A8FC044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084" y="1216509"/>
            <a:ext cx="8685832" cy="5133282"/>
          </a:xfrm>
        </p:spPr>
        <p:txBody>
          <a:bodyPr>
            <a:normAutofit fontScale="92500"/>
          </a:bodyPr>
          <a:lstStyle/>
          <a:p>
            <a:r>
              <a:rPr lang="en-US" sz="3000" dirty="0"/>
              <a:t>Reminder about Transfers within UCI </a:t>
            </a:r>
          </a:p>
          <a:p>
            <a:r>
              <a:rPr lang="en-US" sz="3000" dirty="0"/>
              <a:t>Two methods depending on whether new employee record is needed:</a:t>
            </a:r>
          </a:p>
          <a:p>
            <a:r>
              <a:rPr lang="en-US" sz="3000" dirty="0"/>
              <a:t>1- If no new employee record needed – process the intra-location transfer.  No separate termination needed, transfer does both, prior dept. will no longer have access to the employee’s record</a:t>
            </a:r>
          </a:p>
          <a:p>
            <a:r>
              <a:rPr lang="en-US" sz="3000" dirty="0"/>
              <a:t>2- To create new employee record, current dept. sends a termination transaction and hiring dept. processes a concurrent hire. Coordinate to ensure processed at same time and reference in comments with transaction ID #s.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4DD14-6964-BB4B-8B25-985858836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992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107D3-42C4-68B0-D307-B5FBAD59B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Announcements 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F1465-62B9-1ECF-5F99-372D73126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Updates on Position and Job Update form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Only necessary to complete the required fields for the change that you are making </a:t>
            </a:r>
          </a:p>
          <a:p>
            <a:pPr marL="1028683" lvl="1" indent="-342900"/>
            <a:r>
              <a:rPr lang="en-US" dirty="0"/>
              <a:t>If only position change, complete required fields for position change, no job data fields are required to be updated.</a:t>
            </a:r>
          </a:p>
          <a:p>
            <a:pPr marL="1028683" lvl="1" indent="-342900"/>
            <a:r>
              <a:rPr lang="en-US" dirty="0"/>
              <a:t>If only job data change, complete required fields for job data change, no position fields are required to be updated.</a:t>
            </a:r>
          </a:p>
          <a:p>
            <a:pPr marL="1028683" lvl="1" indent="-342900"/>
            <a:endParaRPr lang="en-US" dirty="0"/>
          </a:p>
          <a:p>
            <a:pPr marL="1028683" lvl="1" indent="-342900"/>
            <a:r>
              <a:rPr lang="en-US" dirty="0"/>
              <a:t>Only need to complete required fields and any additional fields that are being requested to be modified.  If no change, leave blank.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F2106D-71D9-D4D1-3604-04949C2AE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3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D6448-5091-A038-3508-390B20B69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BW Training Tips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442BB-F08B-AF36-9B70-9524C6070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August  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September 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September 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October 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145D3-13A2-E74C-F00C-0030F7B61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13" name="Picture 12" descr="Do You Have an Agenda?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2140">
            <a:off x="7038363" y="4486728"/>
            <a:ext cx="1727020" cy="163951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984" y="945395"/>
            <a:ext cx="868583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/>
              </a:rPr>
              <a:t>Update on UCPath Project schedule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/>
              </a:rPr>
              <a:t>Paying terminated employees for missing pay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/>
              </a:rPr>
              <a:t>Fall Hiring Information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Q&amp;A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2956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42EA4-F715-4656-A625-1238D78B36E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" y="0"/>
            <a:ext cx="4572001" cy="6437478"/>
          </a:xfrm>
          <a:prstGeom prst="rect">
            <a:avLst/>
          </a:prstGeom>
          <a:solidFill>
            <a:srgbClr val="0064A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UCPath Changes Update</a:t>
            </a:r>
          </a:p>
        </p:txBody>
      </p:sp>
      <p:pic>
        <p:nvPicPr>
          <p:cNvPr id="7" name="Picture 6" descr="A picture containing circle&#10;&#10;Description automatically generated">
            <a:extLst>
              <a:ext uri="{FF2B5EF4-FFF2-40B4-BE49-F238E27FC236}">
                <a16:creationId xmlns:a16="http://schemas.microsoft.com/office/drawing/2014/main" id="{0BEFB0BD-F060-4777-B560-FB9561325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652682" y="1604682"/>
            <a:ext cx="4491318" cy="29856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10746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2CEDF-26E3-E84B-2902-0C8B98965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UCPath Changes-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8130B-374F-DF3D-D4A0-739487059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Set to Deploy Oct. 22 </a:t>
            </a:r>
          </a:p>
          <a:p>
            <a:pPr marL="1028683" lvl="1" indent="-342900">
              <a:buFont typeface="Wingdings" panose="05000000000000000000" pitchFamily="2" charset="2"/>
              <a:buChar char="q"/>
            </a:pPr>
            <a:r>
              <a:rPr lang="en-US" dirty="0"/>
              <a:t>Improved Navigation (Fluid)</a:t>
            </a:r>
          </a:p>
          <a:p>
            <a:pPr marL="1485871" lvl="2" indent="-342900">
              <a:buFont typeface="Wingdings" panose="05000000000000000000" pitchFamily="2" charset="2"/>
              <a:buChar char="q"/>
            </a:pPr>
            <a:r>
              <a:rPr lang="en-US" dirty="0"/>
              <a:t>Improved method to find transactions</a:t>
            </a:r>
          </a:p>
          <a:p>
            <a:pPr marL="1485871" lvl="2" indent="-342900">
              <a:buFont typeface="Wingdings" panose="05000000000000000000" pitchFamily="2" charset="2"/>
              <a:buChar char="q"/>
            </a:pPr>
            <a:r>
              <a:rPr lang="en-US" dirty="0"/>
              <a:t>First step to enable future improvements such as PayPath</a:t>
            </a:r>
          </a:p>
          <a:p>
            <a:pPr marL="1485871" lvl="2" indent="-342900">
              <a:buFont typeface="Wingdings" panose="05000000000000000000" pitchFamily="2" charset="2"/>
              <a:buChar char="q"/>
            </a:pPr>
            <a:r>
              <a:rPr lang="en-US" dirty="0"/>
              <a:t>Traditional navigation that we have today will be maintained </a:t>
            </a:r>
          </a:p>
          <a:p>
            <a:pPr marL="1485871" lvl="2" indent="-342900">
              <a:buFont typeface="Wingdings" panose="05000000000000000000" pitchFamily="2" charset="2"/>
              <a:buChar char="q"/>
            </a:pPr>
            <a:r>
              <a:rPr lang="en-US" dirty="0"/>
              <a:t>User Acceptance Testing starting next week- 4 transactors participating</a:t>
            </a:r>
          </a:p>
          <a:p>
            <a:pPr marL="1428721" lvl="2" indent="-285750">
              <a:buFont typeface="Wingdings" panose="05000000000000000000" pitchFamily="2" charset="2"/>
              <a:buChar char="q"/>
            </a:pPr>
            <a:r>
              <a:rPr lang="en-US" dirty="0"/>
              <a:t>Continue to update UCPath bookmarks to Favorites in UCPath following instruction </a:t>
            </a:r>
            <a:r>
              <a:rPr lang="en-US" dirty="0">
                <a:hlinkClick r:id="rId2"/>
              </a:rPr>
              <a:t>Job Aid </a:t>
            </a:r>
            <a:r>
              <a:rPr lang="en-US" dirty="0"/>
              <a:t>in UCI UCPath website: General UCPath Information/UCPath/How to Add </a:t>
            </a:r>
            <a:r>
              <a:rPr lang="en-US" b="1" dirty="0"/>
              <a:t>Favorites in Peoplesoft</a:t>
            </a:r>
            <a:r>
              <a:rPr lang="en-US" dirty="0"/>
              <a:t>. ( </a:t>
            </a:r>
            <a:r>
              <a:rPr lang="en-US" b="1" i="1" dirty="0"/>
              <a:t>This is not the same as browser favorites.)</a:t>
            </a:r>
          </a:p>
          <a:p>
            <a:pPr marL="1485871" lvl="2" indent="-342900">
              <a:buFont typeface="Wingdings" panose="05000000000000000000" pitchFamily="2" charset="2"/>
              <a:buChar char="q"/>
            </a:pPr>
            <a:r>
              <a:rPr lang="en-US" dirty="0"/>
              <a:t>Training via video, will be available in early October for new navigation</a:t>
            </a:r>
          </a:p>
          <a:p>
            <a:pPr marL="1485871" lvl="2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Lived Name/Preferred Name changes – </a:t>
            </a:r>
            <a:r>
              <a:rPr lang="en-US" b="1" dirty="0">
                <a:solidFill>
                  <a:srgbClr val="FF0000"/>
                </a:solidFill>
              </a:rPr>
              <a:t>Paused by UCPath Executive Leadership Team will not deploy Oct. 22 </a:t>
            </a:r>
          </a:p>
          <a:p>
            <a:pPr marL="1485871" lvl="2" indent="-342900">
              <a:buFont typeface="Wingdings" panose="05000000000000000000" pitchFamily="2" charset="2"/>
              <a:buChar char="q"/>
            </a:pPr>
            <a:r>
              <a:rPr lang="en-US" dirty="0"/>
              <a:t>Support the Gender Recognition Lived Name Policy</a:t>
            </a:r>
          </a:p>
          <a:p>
            <a:pPr marL="1485871" lvl="2" indent="-342900">
              <a:buFont typeface="Wingdings" panose="05000000000000000000" pitchFamily="2" charset="2"/>
              <a:buChar char="q"/>
            </a:pPr>
            <a:r>
              <a:rPr lang="en-US" dirty="0"/>
              <a:t>Utilization of Employee ID in all transactions will be highly recommended </a:t>
            </a:r>
          </a:p>
          <a:p>
            <a:pPr marL="1485871" lvl="2" indent="-342900">
              <a:buFont typeface="Wingdings" panose="05000000000000000000" pitchFamily="2" charset="2"/>
              <a:buChar char="q"/>
            </a:pPr>
            <a:r>
              <a:rPr lang="en-US" dirty="0"/>
              <a:t>Many transactions including Person Org will only display lived name </a:t>
            </a:r>
          </a:p>
          <a:p>
            <a:pPr marL="1485871" lvl="2" indent="-342900">
              <a:buFont typeface="Wingdings" panose="05000000000000000000" pitchFamily="2" charset="2"/>
              <a:buChar char="q"/>
            </a:pPr>
            <a:r>
              <a:rPr lang="en-US" dirty="0"/>
              <a:t>Legal name display will be limited based on approval from UCOP</a:t>
            </a:r>
          </a:p>
          <a:p>
            <a:pPr marL="1485871" lvl="2" indent="-342900">
              <a:buFont typeface="Wingdings" panose="05000000000000000000" pitchFamily="2" charset="2"/>
              <a:buChar char="q"/>
            </a:pPr>
            <a:r>
              <a:rPr lang="en-US" dirty="0"/>
              <a:t>Search for an employee and Modify a person will be other ways to confirm that the correct employee ID is being used</a:t>
            </a:r>
          </a:p>
          <a:p>
            <a:pPr marL="1485871" lvl="2" indent="-342900">
              <a:buFont typeface="Wingdings" panose="05000000000000000000" pitchFamily="2" charset="2"/>
              <a:buChar char="q"/>
            </a:pPr>
            <a:r>
              <a:rPr lang="en-US" dirty="0"/>
              <a:t>Transactions will not change, except for hire transactions new name fields</a:t>
            </a:r>
          </a:p>
          <a:p>
            <a:pPr marL="1485871" lvl="2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1485871" lvl="2" indent="-342900"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FD9DE3-CA85-90ED-67A3-892E7D5347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95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FA Standard Screen PPT Template">
  <a:themeElements>
    <a:clrScheme name="UCI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AA2B8"/>
      </a:accent1>
      <a:accent2>
        <a:srgbClr val="FFD200"/>
      </a:accent2>
      <a:accent3>
        <a:srgbClr val="1B3D6D"/>
      </a:accent3>
      <a:accent4>
        <a:srgbClr val="0064A4"/>
      </a:accent4>
      <a:accent5>
        <a:srgbClr val="6AA2B8"/>
      </a:accent5>
      <a:accent6>
        <a:srgbClr val="F78D2D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-dfa-standard-screen-template" id="{085FA25C-E160-4F41-82D5-15C5F5196075}" vid="{04E02BA0-7A10-44B0-A17E-F486C255F5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39995</TotalTime>
  <Words>1251</Words>
  <Application>Microsoft Office PowerPoint</Application>
  <PresentationFormat>On-screen Show (4:3)</PresentationFormat>
  <Paragraphs>126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-apple-system</vt:lpstr>
      <vt:lpstr>Arial</vt:lpstr>
      <vt:lpstr>Calibri</vt:lpstr>
      <vt:lpstr>Century Gothic</vt:lpstr>
      <vt:lpstr>Courier New</vt:lpstr>
      <vt:lpstr>Helvetica</vt:lpstr>
      <vt:lpstr>Symbol</vt:lpstr>
      <vt:lpstr>Wingdings</vt:lpstr>
      <vt:lpstr>DFA Standard Screen PPT Template</vt:lpstr>
      <vt:lpstr>Training Tips  August 9, 2022 </vt:lpstr>
      <vt:lpstr>Quick Announcements I</vt:lpstr>
      <vt:lpstr>Quick Announcements II</vt:lpstr>
      <vt:lpstr>Quick Announcements III </vt:lpstr>
      <vt:lpstr>Quick Announcements IV</vt:lpstr>
      <vt:lpstr>Future BW Training Tips Meetings</vt:lpstr>
      <vt:lpstr>Agenda</vt:lpstr>
      <vt:lpstr>PowerPoint Presentation</vt:lpstr>
      <vt:lpstr>Upcoming UCPath Changes- Update</vt:lpstr>
      <vt:lpstr>PowerPoint Presentation</vt:lpstr>
      <vt:lpstr>Paying Terminated Employee – No Change to JD</vt:lpstr>
      <vt:lpstr>Paying Terminated Employee – w/ Change to JD</vt:lpstr>
      <vt:lpstr>PowerPoint Presentation</vt:lpstr>
      <vt:lpstr>Fall Reminders  </vt:lpstr>
      <vt:lpstr>Hiring Process  </vt:lpstr>
      <vt:lpstr>Transaction Deadline for Grad Students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Tips  May 17, 2022</dc:title>
  <dc:creator>Deborah Kistler</dc:creator>
  <cp:lastModifiedBy>Andrea Knaub</cp:lastModifiedBy>
  <cp:revision>50</cp:revision>
  <dcterms:created xsi:type="dcterms:W3CDTF">2022-05-24T14:15:47Z</dcterms:created>
  <dcterms:modified xsi:type="dcterms:W3CDTF">2022-08-10T15:25:56Z</dcterms:modified>
</cp:coreProperties>
</file>