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602" r:id="rId2"/>
    <p:sldId id="622" r:id="rId3"/>
    <p:sldId id="712" r:id="rId4"/>
    <p:sldId id="714" r:id="rId5"/>
    <p:sldId id="713" r:id="rId6"/>
    <p:sldId id="313" r:id="rId7"/>
    <p:sldId id="613" r:id="rId8"/>
    <p:sldId id="321" r:id="rId9"/>
    <p:sldId id="328" r:id="rId10"/>
    <p:sldId id="680" r:id="rId11"/>
    <p:sldId id="635" r:id="rId12"/>
    <p:sldId id="715" r:id="rId13"/>
    <p:sldId id="700" r:id="rId14"/>
    <p:sldId id="665" r:id="rId15"/>
    <p:sldId id="710" r:id="rId16"/>
    <p:sldId id="615" r:id="rId17"/>
    <p:sldId id="604" r:id="rId18"/>
    <p:sldId id="606" r:id="rId19"/>
    <p:sldId id="686" r:id="rId20"/>
    <p:sldId id="690" r:id="rId21"/>
    <p:sldId id="634" r:id="rId22"/>
    <p:sldId id="711" r:id="rId23"/>
    <p:sldId id="627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orah Kistler" initials="DK" lastIdx="0" clrIdx="0">
    <p:extLst>
      <p:ext uri="{19B8F6BF-5375-455C-9EA6-DF929625EA0E}">
        <p15:presenceInfo xmlns:p15="http://schemas.microsoft.com/office/powerpoint/2012/main" userId="S-1-5-21-497440546-3349810628-3187559507-389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3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BF814-EF07-44EA-9732-5A2EBBC7F31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DCB55-8644-4A6D-8234-934133162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21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Mass </a:t>
            </a:r>
            <a:r>
              <a:rPr lang="en-US" dirty="0" err="1"/>
              <a:t>paypath</a:t>
            </a:r>
            <a:r>
              <a:rPr lang="en-US" dirty="0"/>
              <a:t> processing</a:t>
            </a:r>
            <a:r>
              <a:rPr lang="en-US" baseline="0" dirty="0"/>
              <a:t> is not only for Grad Students or SWB….It </a:t>
            </a:r>
            <a:r>
              <a:rPr lang="en-US" dirty="0"/>
              <a:t>can</a:t>
            </a:r>
            <a:r>
              <a:rPr lang="en-US" baseline="0" dirty="0"/>
              <a:t> be used for other employee types &amp; </a:t>
            </a:r>
            <a:r>
              <a:rPr lang="en-US" baseline="0" dirty="0" err="1"/>
              <a:t>paypath</a:t>
            </a:r>
            <a:r>
              <a:rPr lang="en-US" baseline="0" dirty="0"/>
              <a:t> actions - as long as they meet the deadlines for file submission &amp; include changes for more than 50 employees.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5FEB7-8213-4382-943C-8D4BA4C20A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77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A7219-FA7F-1147-BCDB-7610300FD5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25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4261"/>
            <a:ext cx="9144000" cy="477626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4572000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4895252"/>
            <a:ext cx="9144000" cy="1325563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29" y="6431148"/>
            <a:ext cx="6779951" cy="2165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311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086" y="47408"/>
            <a:ext cx="8685832" cy="897987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086" y="1043681"/>
            <a:ext cx="8685832" cy="5133282"/>
          </a:xfrm>
        </p:spPr>
        <p:txBody>
          <a:bodyPr>
            <a:normAutofit/>
          </a:bodyPr>
          <a:lstStyle>
            <a:lvl1pPr marL="0" indent="0">
              <a:buClrTx/>
              <a:buNone/>
              <a:defRPr sz="2400"/>
            </a:lvl1pPr>
            <a:lvl2pPr>
              <a:buClrTx/>
              <a:defRPr sz="2000"/>
            </a:lvl2pPr>
            <a:lvl3pPr>
              <a:buClrTx/>
              <a:defRPr sz="1800"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6574" y="937645"/>
            <a:ext cx="8690867" cy="0"/>
          </a:xfrm>
          <a:prstGeom prst="line">
            <a:avLst/>
          </a:prstGeom>
          <a:ln w="28575">
            <a:solidFill>
              <a:srgbClr val="0064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 userDrawn="1"/>
        </p:nvGrpSpPr>
        <p:grpSpPr>
          <a:xfrm>
            <a:off x="0" y="6398563"/>
            <a:ext cx="9144000" cy="476250"/>
            <a:chOff x="0" y="6398563"/>
            <a:chExt cx="9144000" cy="47625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405562"/>
              <a:ext cx="9144000" cy="457200"/>
            </a:xfrm>
            <a:prstGeom prst="rect">
              <a:avLst/>
            </a:prstGeom>
            <a:solidFill>
              <a:srgbClr val="006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9174"/>
            <a:stretch/>
          </p:blipFill>
          <p:spPr>
            <a:xfrm>
              <a:off x="7372673" y="6398563"/>
              <a:ext cx="1771327" cy="476250"/>
            </a:xfrm>
            <a:prstGeom prst="rect">
              <a:avLst/>
            </a:prstGeom>
          </p:spPr>
        </p:pic>
      </p:grp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4030" y="643747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42EA4-F715-4656-A625-1238D78B36EB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91" y="6525907"/>
            <a:ext cx="6779951" cy="21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21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086" y="47408"/>
            <a:ext cx="8685832" cy="897987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086" y="1043681"/>
            <a:ext cx="8685832" cy="5133282"/>
          </a:xfrm>
        </p:spPr>
        <p:txBody>
          <a:bodyPr>
            <a:normAutofit/>
          </a:bodyPr>
          <a:lstStyle>
            <a:lvl1pPr marL="0" indent="0">
              <a:buClrTx/>
              <a:buNone/>
              <a:defRPr sz="2400"/>
            </a:lvl1pPr>
            <a:lvl2pPr>
              <a:buClrTx/>
              <a:defRPr sz="2000"/>
            </a:lvl2pPr>
            <a:lvl3pPr>
              <a:buClrTx/>
              <a:defRPr sz="1800"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6398563"/>
            <a:ext cx="9144000" cy="476250"/>
            <a:chOff x="0" y="6398563"/>
            <a:chExt cx="9144000" cy="47625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405562"/>
              <a:ext cx="9144000" cy="457200"/>
            </a:xfrm>
            <a:prstGeom prst="rect">
              <a:avLst/>
            </a:prstGeom>
            <a:solidFill>
              <a:srgbClr val="006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9174"/>
            <a:stretch/>
          </p:blipFill>
          <p:spPr>
            <a:xfrm>
              <a:off x="7372673" y="6398563"/>
              <a:ext cx="1771327" cy="476250"/>
            </a:xfrm>
            <a:prstGeom prst="rect">
              <a:avLst/>
            </a:prstGeom>
          </p:spPr>
        </p:pic>
      </p:grp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4030" y="643747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42EA4-F715-4656-A625-1238D78B36E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91" y="6525907"/>
            <a:ext cx="6779951" cy="21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99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6398563"/>
            <a:ext cx="9144000" cy="476250"/>
            <a:chOff x="0" y="6398563"/>
            <a:chExt cx="9144000" cy="47625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405562"/>
              <a:ext cx="9144000" cy="457200"/>
            </a:xfrm>
            <a:prstGeom prst="rect">
              <a:avLst/>
            </a:prstGeom>
            <a:solidFill>
              <a:srgbClr val="006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9174"/>
            <a:stretch/>
          </p:blipFill>
          <p:spPr>
            <a:xfrm>
              <a:off x="7372673" y="6398563"/>
              <a:ext cx="1771327" cy="476250"/>
            </a:xfrm>
            <a:prstGeom prst="rect">
              <a:avLst/>
            </a:prstGeom>
          </p:spPr>
        </p:pic>
      </p:grp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4030" y="643747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42EA4-F715-4656-A625-1238D78B36E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91" y="6525907"/>
            <a:ext cx="6779951" cy="21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5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blue background">
    <p:bg>
      <p:bgPr>
        <a:solidFill>
          <a:srgbClr val="0064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381276" y="242459"/>
            <a:ext cx="8412480" cy="90611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2"/>
          <p:cNvSpPr>
            <a:spLocks noGrp="1"/>
          </p:cNvSpPr>
          <p:nvPr>
            <p:ph sz="quarter" idx="10"/>
          </p:nvPr>
        </p:nvSpPr>
        <p:spPr>
          <a:xfrm>
            <a:off x="381276" y="1301322"/>
            <a:ext cx="8412480" cy="402714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29" y="6431148"/>
            <a:ext cx="6779951" cy="21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96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0064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1" y="377342"/>
            <a:ext cx="9144000" cy="4898849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29" y="6431148"/>
            <a:ext cx="6779951" cy="21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9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7" y="1208605"/>
            <a:ext cx="3886200" cy="5130557"/>
          </a:xfrm>
        </p:spPr>
        <p:txBody>
          <a:bodyPr/>
          <a:lstStyle>
            <a:lvl1pPr>
              <a:defRPr sz="180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35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20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05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08598"/>
            <a:ext cx="3886200" cy="5110009"/>
          </a:xfrm>
        </p:spPr>
        <p:txBody>
          <a:bodyPr/>
          <a:lstStyle>
            <a:lvl1pPr>
              <a:defRPr sz="180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35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20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05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40361" y="6527310"/>
            <a:ext cx="303641" cy="365125"/>
          </a:xfrm>
          <a:prstGeom prst="rect">
            <a:avLst/>
          </a:prstGeom>
        </p:spPr>
        <p:txBody>
          <a:bodyPr/>
          <a:lstStyle/>
          <a:p>
            <a:fld id="{07297065-12DB-4451-8B30-EBF38A6018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064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42EA4-F715-4656-A625-1238D78B3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7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9" r:id="rId7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hyperlink" Target="https://blog.edmentum.com/teacher-tools-11-free-resources-support-online-teaching-and-learnin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sp.ucop.edu/sites/ucpathhelp/LocationUsers/LOCplayer/data/printit/b19b5167-a5a1-4b40-8445-ea92d3e0ca9c_SPD.pdf__;!!CzAuKJ42GuquVTTmVmPViYEvSg!MDoRjGh4CVc9Dh0HPzZeVLkXyowCgPKump-qJ23q2d7m0-MVpFFi3TI6gjJ13UCi62Xh8ILP2UZ8rlgFeiKkaiGxz_4sh9S2AZxKqS3noNLDZsY4$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urldefense.com/v3/__https:/sp.ucop.edu/sites/ucpathhelp/LocationUsers/LOCplayer/data/printit/d66bd167-05ca-413b-b3cd-190c1c78040d_SPD.pdf__;!!CzAuKJ42GuquVTTmVmPViYEvSg!MDoRjGh4CVc9Dh0HPzZeVLkXyowCgPKump-qJ23q2d7m0-MVpFFi3TI6gjJ13UCi62Xh8ILP2UZ8rlgFeiKkaiGxz_4sh9S2AZxKqS3noHBHFZjr$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hyperlink" Target="https://blog.edmentum.com/teacher-tools-11-free-resources-support-online-teaching-and-learnin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UCPath@uci.ed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hyperlink" Target="https://blog.edmentum.com/teacher-tools-11-free-resources-support-online-teaching-and-learnin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4" Type="http://schemas.openxmlformats.org/officeDocument/2006/relationships/hyperlink" Target="https://blog.edmentum.com/teacher-tools-11-free-resources-support-online-teaching-and-learni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4" Type="http://schemas.openxmlformats.org/officeDocument/2006/relationships/hyperlink" Target="https://www.drscottsaunders.com/about_this_site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ucpath.universityofcalifornia.edu/__;!!CzAuKJ42GuquVTTmVmPViYEvSg!N_PY758Cf7jv_byDwM9eRA7HMe-Zvp6iKm5LE0LKoGLSAVpIEpUSUQCftuIyrVBrbzjE03oGCthiqnDjd1HCXMmNdApy30DbZZmMEU1pXICYPSau$" TargetMode="External"/><Relationship Id="rId2" Type="http://schemas.openxmlformats.org/officeDocument/2006/relationships/hyperlink" Target="https://urldefense.com/v3/__https:/ucpath.universityofcalifornia.edu/out-state-tax-withholding-form__;!!CzAuKJ42GuquVTTmVmPViYEvSg!N_PY758Cf7jv_byDwM9eRA7HMe-Zvp6iKm5LE0LKoGLSAVpIEpUSUQCftuIyrVBrbzjE03oGCthiqnDjd1HCXMmNdApy30DbZZmMEU1pXNPcgspI$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emf"/><Relationship Id="rId4" Type="http://schemas.openxmlformats.org/officeDocument/2006/relationships/hyperlink" Target="https://urldefense.com/v3/__https:/sp.ucop.edu/sites/ucpathhelp/SelfServiceUsers/PORplayer/index.html?Guid=656d19f7-68cb-4138-b710-0dc07d67d430__;!!CzAuKJ42GuquVTTmVmPViYEvSg!N_PY758Cf7jv_byDwM9eRA7HMe-Zvp6iKm5LE0LKoGLSAVpIEpUSUQCftuIyrVBrbzjE03oGCthiqnDjd1HCXMmNdApy30DbZZmMEU1pXIdD3-Ov$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dkistler@uci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ucinetid@uci.edu" TargetMode="Externa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p.ucop.edu/sites/ucpathhelp/LocationUsers/LOCjobaids/UCPC_PHCMWFAL260JA_RetirementTransactionProcessForJuly1RetirementDate_D2Rev00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hyperlink" Target="https://blog.edmentum.com/teacher-tools-11-free-resources-support-online-teaching-and-learnin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hyperlink" Target="mailto:philin3@uci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Tips </a:t>
            </a:r>
            <a:br>
              <a:rPr lang="en-US" dirty="0"/>
            </a:br>
            <a:r>
              <a:rPr lang="en-US" dirty="0"/>
              <a:t>May 3, 2022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1101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" y="1"/>
            <a:ext cx="4572001" cy="6437478"/>
          </a:xfrm>
          <a:prstGeom prst="rect">
            <a:avLst/>
          </a:prstGeom>
          <a:solidFill>
            <a:srgbClr val="0064A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Pay and Frequency Changes</a:t>
            </a:r>
          </a:p>
        </p:txBody>
      </p:sp>
      <p:pic>
        <p:nvPicPr>
          <p:cNvPr id="7" name="Picture 6" descr="A picture containing circle&#10;&#10;Description automatically generated">
            <a:extLst>
              <a:ext uri="{FF2B5EF4-FFF2-40B4-BE49-F238E27FC236}">
                <a16:creationId xmlns:a16="http://schemas.microsoft.com/office/drawing/2014/main" id="{0BEFB0BD-F060-4777-B560-FB9561325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52682" y="1604682"/>
            <a:ext cx="4491318" cy="29856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806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C83DDC-09AE-3147-B630-889C642C8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 Frequency Values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F6CB8E-C4B4-46BA-A6AD-4B0A091BE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895535"/>
              </p:ext>
            </p:extLst>
          </p:nvPr>
        </p:nvGraphicFramePr>
        <p:xfrm>
          <a:off x="502648" y="1640530"/>
          <a:ext cx="8388782" cy="3644702"/>
        </p:xfrm>
        <a:graphic>
          <a:graphicData uri="http://schemas.openxmlformats.org/drawingml/2006/table">
            <a:tbl>
              <a:tblPr/>
              <a:tblGrid>
                <a:gridCol w="8388782">
                  <a:extLst>
                    <a:ext uri="{9D8B030D-6E8A-4147-A177-3AD203B41FA5}">
                      <a16:colId xmlns:a16="http://schemas.microsoft.com/office/drawing/2014/main" val="538387407"/>
                    </a:ext>
                  </a:extLst>
                </a:gridCol>
              </a:tblGrid>
              <a:tr h="364470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Did you know:</a:t>
                      </a: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When making changes to position or job, users should ensure the pay and compensation “frequency” fields are aligned to avoid negative downstream impacts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Pay frequency and compensation frequency are on the “Job Data” page in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PayPath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.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  <a:p>
                      <a:pPr marL="742950" marR="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Pay Frequency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is used to calculate the overall compensation rate for pay.  Options include: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  <a:p>
                      <a:pPr marL="1143000" marR="0" lvl="2" indent="-2286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H – Hourly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  <a:p>
                      <a:pPr marL="1143000" marR="0" lvl="2" indent="-2286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C – Contract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  <a:p>
                      <a:pPr marL="1143000" marR="0" lvl="2" indent="-2286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B</a:t>
                      </a:r>
                      <a:r>
                        <a:rPr lang="en-US" sz="1100" dirty="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</a:rPr>
                        <a:t>‐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Biweekly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  <a:p>
                      <a:pPr marL="1143000" marR="0" lvl="2" indent="-2286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UC912 – UC9/12 AY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  <a:p>
                      <a:pPr marL="1143000" marR="0" lvl="2" indent="-2286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UC_10 – UC 1/10th Rate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  <a:p>
                      <a:pPr marL="1143000" marR="0" lvl="2" indent="-2286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UC_11 – UC 1/11th Rate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  <a:p>
                      <a:pPr marL="1143000" marR="0" lvl="2" indent="-2286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UC_12 – UC 1/12th Rate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  <a:p>
                      <a:pPr marL="1143000" marR="0" lvl="2" indent="-2286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UC_9M – UC 1/9th Rate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  <a:p>
                      <a:pPr marL="1143000" marR="0" lvl="2" indent="-2286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UC_FY – UC 12/12 Rate</a:t>
                      </a:r>
                    </a:p>
                    <a:p>
                      <a:pPr marL="1143000" marR="0" lvl="2" indent="-2286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  <a:p>
                      <a:pPr marL="742950" marR="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Compensation Frequency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is used to define the compensation rate code.  Options include: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  <a:p>
                      <a:pPr marL="1143000" marR="0" lvl="2" indent="-2286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UCANNL (A</a:t>
                      </a:r>
                      <a:r>
                        <a:rPr lang="en-US" sz="1100" dirty="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</a:rPr>
                        <a:t>‐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Annual)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  <a:p>
                      <a:pPr marL="1143000" marR="0" lvl="2" indent="-2286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UCHRLY (H</a:t>
                      </a:r>
                      <a:r>
                        <a:rPr lang="en-US" sz="1100" dirty="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</a:rPr>
                        <a:t>‐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Hourly)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108585" marR="10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260089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5165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56EAD73-8FE8-0D4F-A839-8303A140B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Pay Frequency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F24E6F-2E03-014B-B192-0065818DF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1BF4D7-8759-1F46-97E0-70EE6604D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643" y="2552536"/>
            <a:ext cx="5381353" cy="341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2D953D-6230-8246-8AA6-30CFAEC68E29}"/>
              </a:ext>
            </a:extLst>
          </p:cNvPr>
          <p:cNvSpPr txBox="1"/>
          <p:nvPr/>
        </p:nvSpPr>
        <p:spPr>
          <a:xfrm>
            <a:off x="177198" y="1161288"/>
            <a:ext cx="8714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there is a compensation change, or a reclassification, please ensure the Pay Frequency and the Compensation fields are populated with the correct/updated information.</a:t>
            </a:r>
          </a:p>
        </p:txBody>
      </p:sp>
    </p:spTree>
    <p:extLst>
      <p:ext uri="{BB962C8B-B14F-4D97-AF65-F5344CB8AC3E}">
        <p14:creationId xmlns:p14="http://schemas.microsoft.com/office/powerpoint/2010/main" val="671740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4F21030-2EE3-44B5-924C-25FC09D4D6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457349"/>
              </p:ext>
            </p:extLst>
          </p:nvPr>
        </p:nvGraphicFramePr>
        <p:xfrm>
          <a:off x="463187" y="548391"/>
          <a:ext cx="7886700" cy="1336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86700">
                  <a:extLst>
                    <a:ext uri="{9D8B030D-6E8A-4147-A177-3AD203B41FA5}">
                      <a16:colId xmlns:a16="http://schemas.microsoft.com/office/drawing/2014/main" val="25895755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742950" marR="0" lvl="1" indent="-28575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100" dirty="0">
                          <a:effectLst/>
                        </a:rPr>
                        <a:t>The UCHRLY compensation frequency only aligns with “H” pay frequency </a:t>
                      </a:r>
                    </a:p>
                    <a:p>
                      <a:pPr marL="742950" marR="0" lvl="1" indent="-28575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100" dirty="0">
                          <a:effectLst/>
                        </a:rPr>
                        <a:t>The UCANNL compensation frequency aligns with all other pay frequencies</a:t>
                      </a:r>
                    </a:p>
                    <a:p>
                      <a:pPr marL="342900" marR="0" lvl="0" indent="-34290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The frequency fields on the “Compensation” tab in Job Data determine the pay schedule and how the overall compensation rate is calculated </a:t>
                      </a:r>
                    </a:p>
                    <a:p>
                      <a:pPr marL="342900" marR="0" lvl="0" indent="-34290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When submitting position or job code updates, the frequency will default from the job code table </a:t>
                      </a:r>
                    </a:p>
                    <a:p>
                      <a:pPr marL="342900" marR="0" lvl="0" indent="-34290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Users must review the “Frequency” and “Pay Components” to ensure they are correct</a:t>
                      </a:r>
                    </a:p>
                    <a:p>
                      <a:pPr marL="342900" marR="0" lvl="0" indent="-34290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In the example below, a position and job change resulted in a frequency update to “M” while keeping an hourly rate code.  This resulted in the employee moving incorrectly to an “Exempt Monthly” pay frequency.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08585" marR="108585" marT="0" marB="0"/>
                </a:tc>
                <a:extLst>
                  <a:ext uri="{0D108BD9-81ED-4DB2-BD59-A6C34878D82A}">
                    <a16:rowId xmlns:a16="http://schemas.microsoft.com/office/drawing/2014/main" val="3586668866"/>
                  </a:ext>
                </a:extLst>
              </a:tr>
            </a:tbl>
          </a:graphicData>
        </a:graphic>
      </p:graphicFrame>
      <p:pic>
        <p:nvPicPr>
          <p:cNvPr id="2050" name="Picture 3">
            <a:extLst>
              <a:ext uri="{FF2B5EF4-FFF2-40B4-BE49-F238E27FC236}">
                <a16:creationId xmlns:a16="http://schemas.microsoft.com/office/drawing/2014/main" id="{1F51A3C5-FCBC-44DF-9282-DFA4E76A7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188" y="2243531"/>
            <a:ext cx="588645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1AB206E-022E-4591-8140-E5393A1BC9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010367"/>
              </p:ext>
            </p:extLst>
          </p:nvPr>
        </p:nvGraphicFramePr>
        <p:xfrm>
          <a:off x="463187" y="5763387"/>
          <a:ext cx="7886700" cy="5114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86700">
                  <a:extLst>
                    <a:ext uri="{9D8B030D-6E8A-4147-A177-3AD203B41FA5}">
                      <a16:colId xmlns:a16="http://schemas.microsoft.com/office/drawing/2014/main" val="7011789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Resources:</a:t>
                      </a:r>
                    </a:p>
                    <a:p>
                      <a:pPr marL="342900" marR="0" lvl="0" indent="-34290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u="sng" dirty="0">
                          <a:effectLst/>
                          <a:hlinkClick r:id="rId3"/>
                        </a:rPr>
                        <a:t>Initiate Position Data + Job Data Change PayPath Staff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</a:p>
                    <a:p>
                      <a:pPr marL="342900" marR="0" lvl="0" indent="-34290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u="sng" dirty="0">
                          <a:effectLst/>
                          <a:hlinkClick r:id="rId4"/>
                        </a:rPr>
                        <a:t>Initiate Position Data + Job Data Change PayPath Academics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endParaRPr lang="en-US" sz="1100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108585" marR="108585" marT="0" marB="0"/>
                </a:tc>
                <a:extLst>
                  <a:ext uri="{0D108BD9-81ED-4DB2-BD59-A6C34878D82A}">
                    <a16:rowId xmlns:a16="http://schemas.microsoft.com/office/drawing/2014/main" val="3240929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036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554" y="55425"/>
            <a:ext cx="4586118" cy="6382052"/>
          </a:xfrm>
          <a:prstGeom prst="rect">
            <a:avLst/>
          </a:prstGeom>
          <a:solidFill>
            <a:srgbClr val="0064A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Vacation Accrual Issues</a:t>
            </a:r>
          </a:p>
        </p:txBody>
      </p:sp>
      <p:pic>
        <p:nvPicPr>
          <p:cNvPr id="7" name="Picture 6" descr="A picture containing circle&#10;&#10;Description automatically generated">
            <a:extLst>
              <a:ext uri="{FF2B5EF4-FFF2-40B4-BE49-F238E27FC236}">
                <a16:creationId xmlns:a16="http://schemas.microsoft.com/office/drawing/2014/main" id="{0BEFB0BD-F060-4777-B560-FB9561325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85730" y="1717742"/>
            <a:ext cx="4420716" cy="28830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6312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7CE6C-FD5B-4E21-8AD1-FD1D53B1E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4">
                    <a:lumMod val="75000"/>
                  </a:schemeClr>
                </a:solidFill>
              </a:rPr>
              <a:t>Vacation Accrual Issues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5E0F0-3B9A-4EB4-B6C8-962DCC7E8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Affects employees who became eligible Dec.-March with a job end date.  Some employees may show incorrect vacation accruals.  Could be those who are newly hired or re-hired or transferred.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 forward accruals have been fixed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Process of restoring the history is being manually worked by UCPC and taking some time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Accruals for April posted by Friday April 29 at 5pm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If the accruals are still not correct</a:t>
            </a:r>
            <a:r>
              <a:rPr lang="en-US" dirty="0"/>
              <a:t>; open a UCPC case requesting them to be restored.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Send an email to </a:t>
            </a:r>
            <a:r>
              <a:rPr lang="en-US" sz="2400" dirty="0">
                <a:hlinkClick r:id="rId2"/>
              </a:rPr>
              <a:t>UCPath@uci.edu</a:t>
            </a:r>
            <a:r>
              <a:rPr lang="en-US" sz="2400" dirty="0"/>
              <a:t> with the case # that you open, if there already was a case, please </a:t>
            </a:r>
            <a:r>
              <a:rPr lang="en-US" dirty="0"/>
              <a:t>let us know that #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10101-9FB2-4245-A5CD-35E4492326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00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554" y="55425"/>
            <a:ext cx="4586118" cy="6382052"/>
          </a:xfrm>
          <a:prstGeom prst="rect">
            <a:avLst/>
          </a:prstGeom>
          <a:solidFill>
            <a:srgbClr val="0064A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Year End Reminders</a:t>
            </a:r>
          </a:p>
        </p:txBody>
      </p:sp>
      <p:pic>
        <p:nvPicPr>
          <p:cNvPr id="7" name="Picture 6" descr="A picture containing circle&#10;&#10;Description automatically generated">
            <a:extLst>
              <a:ext uri="{FF2B5EF4-FFF2-40B4-BE49-F238E27FC236}">
                <a16:creationId xmlns:a16="http://schemas.microsoft.com/office/drawing/2014/main" id="{0BEFB0BD-F060-4777-B560-FB9561325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85730" y="1717742"/>
            <a:ext cx="4420716" cy="28830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5020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D9EA3-86C8-4A94-8EFF-10E02A68D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Fiscal Year End Deadlines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E6C6A-31B0-4F6C-8DA7-0FEF9AC79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17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35E0F0-3B9A-4EB4-B6C8-962DCC7E8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86" y="1043681"/>
            <a:ext cx="8800614" cy="513328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Test run of Funding Rollover in test environment; exception reports sent to locations 6/6.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Last date to submit SCTs is 6/22.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All funding entry and funding updates should be entered 6/23. 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Funding entry freeze from 6/24 – 6/30.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Funding Rollover process 6/24 – 6/30.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Rollover Exception reports distributed to locations:</a:t>
            </a:r>
          </a:p>
          <a:p>
            <a:pPr marL="971533" lvl="1" indent="-285750">
              <a:spcBef>
                <a:spcPts val="1200"/>
              </a:spcBef>
            </a:pPr>
            <a:r>
              <a:rPr lang="en-US" dirty="0"/>
              <a:t>MCOP: 6/28 – 6/29</a:t>
            </a:r>
          </a:p>
          <a:p>
            <a:pPr marL="971533" lvl="1" indent="-285750">
              <a:spcBef>
                <a:spcPts val="1200"/>
              </a:spcBef>
            </a:pPr>
            <a:r>
              <a:rPr lang="en-US" dirty="0"/>
              <a:t>Non-MCOP: 6/30 – 7/1</a:t>
            </a:r>
          </a:p>
          <a:p>
            <a:pPr lvl="1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4145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88252" y="6444343"/>
            <a:ext cx="3284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83524" y="28801"/>
            <a:ext cx="5143500" cy="906399"/>
          </a:xfrm>
        </p:spPr>
        <p:txBody>
          <a:bodyPr/>
          <a:lstStyle/>
          <a:p>
            <a:pPr algn="r"/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2022</a:t>
            </a:r>
            <a:br>
              <a:rPr lang="en-US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UCPath FYE Processing Calendar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918782"/>
              </p:ext>
            </p:extLst>
          </p:nvPr>
        </p:nvGraphicFramePr>
        <p:xfrm>
          <a:off x="465240" y="802721"/>
          <a:ext cx="8358733" cy="568805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98605">
                  <a:extLst>
                    <a:ext uri="{9D8B030D-6E8A-4147-A177-3AD203B41FA5}">
                      <a16:colId xmlns:a16="http://schemas.microsoft.com/office/drawing/2014/main" val="1091318296"/>
                    </a:ext>
                  </a:extLst>
                </a:gridCol>
                <a:gridCol w="1206129">
                  <a:extLst>
                    <a:ext uri="{9D8B030D-6E8A-4147-A177-3AD203B41FA5}">
                      <a16:colId xmlns:a16="http://schemas.microsoft.com/office/drawing/2014/main" val="2597094093"/>
                    </a:ext>
                  </a:extLst>
                </a:gridCol>
                <a:gridCol w="1215129">
                  <a:extLst>
                    <a:ext uri="{9D8B030D-6E8A-4147-A177-3AD203B41FA5}">
                      <a16:colId xmlns:a16="http://schemas.microsoft.com/office/drawing/2014/main" val="2410661058"/>
                    </a:ext>
                  </a:extLst>
                </a:gridCol>
                <a:gridCol w="1196510">
                  <a:extLst>
                    <a:ext uri="{9D8B030D-6E8A-4147-A177-3AD203B41FA5}">
                      <a16:colId xmlns:a16="http://schemas.microsoft.com/office/drawing/2014/main" val="2276176087"/>
                    </a:ext>
                  </a:extLst>
                </a:gridCol>
                <a:gridCol w="1254034">
                  <a:extLst>
                    <a:ext uri="{9D8B030D-6E8A-4147-A177-3AD203B41FA5}">
                      <a16:colId xmlns:a16="http://schemas.microsoft.com/office/drawing/2014/main" val="4061949996"/>
                    </a:ext>
                  </a:extLst>
                </a:gridCol>
                <a:gridCol w="1158104">
                  <a:extLst>
                    <a:ext uri="{9D8B030D-6E8A-4147-A177-3AD203B41FA5}">
                      <a16:colId xmlns:a16="http://schemas.microsoft.com/office/drawing/2014/main" val="1191097560"/>
                    </a:ext>
                  </a:extLst>
                </a:gridCol>
                <a:gridCol w="1230222">
                  <a:extLst>
                    <a:ext uri="{9D8B030D-6E8A-4147-A177-3AD203B41FA5}">
                      <a16:colId xmlns:a16="http://schemas.microsoft.com/office/drawing/2014/main" val="116262483"/>
                    </a:ext>
                  </a:extLst>
                </a:gridCol>
              </a:tblGrid>
              <a:tr h="135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b="0" dirty="0">
                          <a:effectLst/>
                          <a:latin typeface="Century Gothic" panose="020B0502020202020204" pitchFamily="34" charset="0"/>
                        </a:rPr>
                        <a:t>Sunday </a:t>
                      </a:r>
                      <a:endParaRPr lang="en-US" sz="900" b="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b="0" dirty="0">
                          <a:effectLst/>
                          <a:latin typeface="Century Gothic" panose="020B0502020202020204" pitchFamily="34" charset="0"/>
                        </a:rPr>
                        <a:t>Monday</a:t>
                      </a:r>
                      <a:endParaRPr lang="en-US" sz="900" b="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b="0" dirty="0">
                          <a:effectLst/>
                          <a:latin typeface="Century Gothic" panose="020B0502020202020204" pitchFamily="34" charset="0"/>
                        </a:rPr>
                        <a:t>Tuesday</a:t>
                      </a:r>
                      <a:endParaRPr lang="en-US" sz="900" b="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b="0" dirty="0">
                          <a:effectLst/>
                          <a:latin typeface="Century Gothic" panose="020B0502020202020204" pitchFamily="34" charset="0"/>
                        </a:rPr>
                        <a:t>Wednesday</a:t>
                      </a:r>
                      <a:endParaRPr lang="en-US" sz="900" b="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b="0" dirty="0">
                          <a:effectLst/>
                          <a:latin typeface="Century Gothic" panose="020B0502020202020204" pitchFamily="34" charset="0"/>
                        </a:rPr>
                        <a:t>Thursday</a:t>
                      </a:r>
                      <a:endParaRPr lang="en-US" sz="900" b="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b="0" dirty="0">
                          <a:effectLst/>
                          <a:latin typeface="Century Gothic" panose="020B0502020202020204" pitchFamily="34" charset="0"/>
                        </a:rPr>
                        <a:t>Friday</a:t>
                      </a:r>
                      <a:endParaRPr lang="en-US" sz="900" b="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b="0" dirty="0">
                          <a:effectLst/>
                          <a:latin typeface="Century Gothic" panose="020B0502020202020204" pitchFamily="34" charset="0"/>
                        </a:rPr>
                        <a:t>Saturday</a:t>
                      </a:r>
                      <a:endParaRPr lang="en-US" sz="900" b="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824733"/>
                  </a:ext>
                </a:extLst>
              </a:tr>
              <a:tr h="19307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extLst>
                  <a:ext uri="{0D108BD9-81ED-4DB2-BD59-A6C34878D82A}">
                    <a16:rowId xmlns:a16="http://schemas.microsoft.com/office/drawing/2014/main" val="4224486917"/>
                  </a:ext>
                </a:extLst>
              </a:tr>
              <a:tr h="61890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BW On-Cycle PAY Confirm (</a:t>
                      </a: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220528B1XL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BW On-Cycle GL Confirm (</a:t>
                      </a: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220528B1XL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BW On-Cycle PAY Confirm (</a:t>
                      </a: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220528B1X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BW On-Cycle GL Confirm (</a:t>
                      </a: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220528B1X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extLst>
                  <a:ext uri="{0D108BD9-81ED-4DB2-BD59-A6C34878D82A}">
                    <a16:rowId xmlns:a16="http://schemas.microsoft.com/office/drawing/2014/main" val="2109730260"/>
                  </a:ext>
                </a:extLst>
              </a:tr>
              <a:tr h="13564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8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8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8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extLst>
                  <a:ext uri="{0D108BD9-81ED-4DB2-BD59-A6C34878D82A}">
                    <a16:rowId xmlns:a16="http://schemas.microsoft.com/office/drawing/2014/main" val="667447645"/>
                  </a:ext>
                </a:extLst>
              </a:tr>
              <a:tr h="73067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BW On-Cycle GL Confirm –Summary and Detail (</a:t>
                      </a: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220528B1X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b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br>
                        <a:rPr lang="en-US" sz="800" dirty="0">
                          <a:effectLst/>
                        </a:rPr>
                      </a:br>
                      <a:endParaRPr lang="en-US" sz="800" dirty="0">
                        <a:effectLst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extLst>
                  <a:ext uri="{0D108BD9-81ED-4DB2-BD59-A6C34878D82A}">
                    <a16:rowId xmlns:a16="http://schemas.microsoft.com/office/drawing/2014/main" val="4111938365"/>
                  </a:ext>
                </a:extLst>
              </a:tr>
              <a:tr h="14491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8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8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8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8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</a:rPr>
                        <a:t>18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extLst>
                  <a:ext uri="{0D108BD9-81ED-4DB2-BD59-A6C34878D82A}">
                    <a16:rowId xmlns:a16="http://schemas.microsoft.com/office/drawing/2014/main" val="2803196401"/>
                  </a:ext>
                </a:extLst>
              </a:tr>
              <a:tr h="89585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 Off-Cycle PAY Confirm (</a:t>
                      </a: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220601M0YL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 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 Off-Cycle GL Confirm </a:t>
                      </a: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220601M0YL</a:t>
                      </a: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BW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On-Cycle PAY Confirm (</a:t>
                      </a: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220611B2XL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700" b="1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 Off-Cycle PAY Confirm (</a:t>
                      </a: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220601M0Y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BW On-Cycle GL Confirm (</a:t>
                      </a: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220611B2XL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 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 Off-Cycle GL Confirm (</a:t>
                      </a: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220601M0Y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BW On-Cycle PAY Confirm (</a:t>
                      </a: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220611B2X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BW On-Cycle GL Confirm (</a:t>
                      </a: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220611B2X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extLst>
                  <a:ext uri="{0D108BD9-81ED-4DB2-BD59-A6C34878D82A}">
                    <a16:rowId xmlns:a16="http://schemas.microsoft.com/office/drawing/2014/main" val="3666885553"/>
                  </a:ext>
                </a:extLst>
              </a:tr>
              <a:tr h="13564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</a:rPr>
                        <a:t>19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8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8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8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25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extLst>
                  <a:ext uri="{0D108BD9-81ED-4DB2-BD59-A6C34878D82A}">
                    <a16:rowId xmlns:a16="http://schemas.microsoft.com/office/drawing/2014/main" val="3556813264"/>
                  </a:ext>
                </a:extLst>
              </a:tr>
              <a:tr h="114884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Holiday</a:t>
                      </a:r>
                      <a:endParaRPr lang="en-US" sz="1600" b="1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b="1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Funding Rollover (6/24 – 6/30)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Funding Entry Freeze</a:t>
                      </a:r>
                      <a:r>
                        <a:rPr lang="en-US" sz="900" b="1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starts at 8:00 AM (MCOP)</a:t>
                      </a:r>
                      <a:endParaRPr lang="en-US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b="1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>
                        <a:solidFill>
                          <a:schemeClr val="accent4"/>
                        </a:solidFill>
                        <a:effectLst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>
                        <a:solidFill>
                          <a:schemeClr val="accent4"/>
                        </a:solidFill>
                        <a:effectLst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>
                        <a:solidFill>
                          <a:schemeClr val="accent4"/>
                        </a:solidFill>
                        <a:effectLst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Funding Entry Freeze ends at 5:00 PM (MCOP)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extLst>
                  <a:ext uri="{0D108BD9-81ED-4DB2-BD59-A6C34878D82A}">
                    <a16:rowId xmlns:a16="http://schemas.microsoft.com/office/drawing/2014/main" val="2116783967"/>
                  </a:ext>
                </a:extLst>
              </a:tr>
              <a:tr h="13564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</a:rPr>
                        <a:t>26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 defTabSz="4572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extLst>
                  <a:ext uri="{0D108BD9-81ED-4DB2-BD59-A6C34878D82A}">
                    <a16:rowId xmlns:a16="http://schemas.microsoft.com/office/drawing/2014/main" val="1431364829"/>
                  </a:ext>
                </a:extLst>
              </a:tr>
              <a:tr h="128606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7" marR="325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Funding Entry Freeze starts at 8:00 AM</a:t>
                      </a:r>
                      <a:r>
                        <a:rPr lang="en-US" sz="900" b="1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(non-MCOP)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Exception Reports Distributed MCOP</a:t>
                      </a:r>
                      <a:br>
                        <a:rPr lang="en-US" sz="900" b="1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900" b="1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(6/28 – 6/29)</a:t>
                      </a:r>
                      <a:endParaRPr lang="en-US" sz="7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7" marR="325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Funding</a:t>
                      </a:r>
                      <a:r>
                        <a:rPr lang="en-US" sz="900" b="1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Freeze cont. </a:t>
                      </a:r>
                      <a:endParaRPr lang="en-US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Funding</a:t>
                      </a:r>
                      <a:r>
                        <a:rPr lang="en-US" sz="900" b="1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Entry Freeze ends at 12:00 PM (non-MCOP)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Exception Reports Distributed non-MCOP (6/30 – 7/1)</a:t>
                      </a:r>
                      <a:endParaRPr lang="en-US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7" marR="3252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9739325"/>
                  </a:ext>
                </a:extLst>
              </a:tr>
            </a:tbl>
          </a:graphicData>
        </a:graphic>
      </p:graphicFrame>
      <p:sp>
        <p:nvSpPr>
          <p:cNvPr id="29" name="Text Box 11"/>
          <p:cNvSpPr txBox="1"/>
          <p:nvPr/>
        </p:nvSpPr>
        <p:spPr>
          <a:xfrm>
            <a:off x="1529864" y="3478152"/>
            <a:ext cx="1146785" cy="288757"/>
          </a:xfrm>
          <a:prstGeom prst="rect">
            <a:avLst/>
          </a:prstGeom>
          <a:solidFill>
            <a:schemeClr val="accent6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Processed SCT in DDODS*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5" name="Text Box 4"/>
          <p:cNvSpPr txBox="1"/>
          <p:nvPr/>
        </p:nvSpPr>
        <p:spPr>
          <a:xfrm>
            <a:off x="6355274" y="3646750"/>
            <a:ext cx="1193081" cy="32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SCT Local Approval Due: 5:00 PM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9" name="Text Box 11"/>
          <p:cNvSpPr txBox="1"/>
          <p:nvPr/>
        </p:nvSpPr>
        <p:spPr>
          <a:xfrm>
            <a:off x="5145702" y="4301995"/>
            <a:ext cx="1104971" cy="3025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Processed SCT in DDODS*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1" name="Text Box 1"/>
          <p:cNvSpPr txBox="1"/>
          <p:nvPr/>
        </p:nvSpPr>
        <p:spPr>
          <a:xfrm>
            <a:off x="2729450" y="4513315"/>
            <a:ext cx="2328386" cy="1646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SCT Batch Run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                                     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5" name="Text Box 11"/>
          <p:cNvSpPr txBox="1"/>
          <p:nvPr/>
        </p:nvSpPr>
        <p:spPr>
          <a:xfrm>
            <a:off x="5131040" y="2265367"/>
            <a:ext cx="1179839" cy="3093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Processed SCT in DDODS*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8" name="Text Box 1"/>
          <p:cNvSpPr txBox="1"/>
          <p:nvPr/>
        </p:nvSpPr>
        <p:spPr>
          <a:xfrm>
            <a:off x="2734112" y="2289434"/>
            <a:ext cx="2281555" cy="3093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SCT Batch Run</a:t>
            </a:r>
          </a:p>
        </p:txBody>
      </p:sp>
      <p:sp>
        <p:nvSpPr>
          <p:cNvPr id="49" name="Text Box 1"/>
          <p:cNvSpPr txBox="1"/>
          <p:nvPr/>
        </p:nvSpPr>
        <p:spPr>
          <a:xfrm>
            <a:off x="5131040" y="2707300"/>
            <a:ext cx="2366353" cy="242559"/>
          </a:xfrm>
          <a:prstGeom prst="rect">
            <a:avLst/>
          </a:prstGeom>
          <a:solidFill>
            <a:schemeClr val="accent6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SCT Batch Run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2" name="Text Box 4"/>
          <p:cNvSpPr txBox="1"/>
          <p:nvPr/>
        </p:nvSpPr>
        <p:spPr>
          <a:xfrm>
            <a:off x="1528262" y="2643924"/>
            <a:ext cx="1158996" cy="2995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SCT Local Approval Due: 5:00 PM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3" name="Text Box 4"/>
          <p:cNvSpPr txBox="1"/>
          <p:nvPr/>
        </p:nvSpPr>
        <p:spPr>
          <a:xfrm>
            <a:off x="3900269" y="2651532"/>
            <a:ext cx="1205401" cy="339169"/>
          </a:xfrm>
          <a:prstGeom prst="rect">
            <a:avLst/>
          </a:prstGeom>
          <a:solidFill>
            <a:schemeClr val="accent6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SCT Local Approval Due: 5:00 PM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0" name="Text Box 4"/>
          <p:cNvSpPr txBox="1"/>
          <p:nvPr/>
        </p:nvSpPr>
        <p:spPr>
          <a:xfrm>
            <a:off x="6347050" y="2241311"/>
            <a:ext cx="1150343" cy="4125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SCT Local Approval Due: 5:00 PM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1" name="Text Box 1"/>
          <p:cNvSpPr txBox="1"/>
          <p:nvPr/>
        </p:nvSpPr>
        <p:spPr>
          <a:xfrm>
            <a:off x="1545679" y="3798508"/>
            <a:ext cx="2300877" cy="2072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SCT Batch Run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2" name="Text Box 11"/>
          <p:cNvSpPr txBox="1"/>
          <p:nvPr/>
        </p:nvSpPr>
        <p:spPr>
          <a:xfrm>
            <a:off x="3952865" y="3765462"/>
            <a:ext cx="1104971" cy="2956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Processed SCT in DDODS*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7" name="Text Box 4"/>
          <p:cNvSpPr txBox="1"/>
          <p:nvPr/>
        </p:nvSpPr>
        <p:spPr>
          <a:xfrm>
            <a:off x="3939865" y="4742650"/>
            <a:ext cx="1130969" cy="4089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SCT Local Approval Due: 5:00 PM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9" name="Text Box 1"/>
          <p:cNvSpPr txBox="1"/>
          <p:nvPr/>
        </p:nvSpPr>
        <p:spPr>
          <a:xfrm>
            <a:off x="5146396" y="5101087"/>
            <a:ext cx="2342288" cy="1803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SCT Batch Run</a:t>
            </a:r>
          </a:p>
        </p:txBody>
      </p:sp>
      <p:sp>
        <p:nvSpPr>
          <p:cNvPr id="23" name="Text Box 11"/>
          <p:cNvSpPr txBox="1"/>
          <p:nvPr/>
        </p:nvSpPr>
        <p:spPr>
          <a:xfrm>
            <a:off x="7583192" y="4289536"/>
            <a:ext cx="1095568" cy="3093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Processed SCT in DDODS*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37687" y="4683289"/>
            <a:ext cx="10955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Funding Entry Deadline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1306285" y="3995091"/>
            <a:ext cx="7524206" cy="279896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3140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554" y="55425"/>
            <a:ext cx="4586118" cy="6382052"/>
          </a:xfrm>
          <a:prstGeom prst="rect">
            <a:avLst/>
          </a:prstGeom>
          <a:solidFill>
            <a:srgbClr val="0064A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Training Schedule</a:t>
            </a:r>
          </a:p>
        </p:txBody>
      </p:sp>
      <p:pic>
        <p:nvPicPr>
          <p:cNvPr id="7" name="Picture 6" descr="A picture containing circle&#10;&#10;Description automatically generated">
            <a:extLst>
              <a:ext uri="{FF2B5EF4-FFF2-40B4-BE49-F238E27FC236}">
                <a16:creationId xmlns:a16="http://schemas.microsoft.com/office/drawing/2014/main" id="{0BEFB0BD-F060-4777-B560-FB9561325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85730" y="1717742"/>
            <a:ext cx="4420716" cy="28830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2364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Announcements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086" y="1056285"/>
            <a:ext cx="8511157" cy="5042042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chemeClr val="accent4"/>
                </a:solidFill>
              </a:rPr>
              <a:t>Upcoming Deadlines  </a:t>
            </a:r>
            <a:endParaRPr lang="en-US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/>
              <a:t>NEXT BW Transaction </a:t>
            </a:r>
            <a:r>
              <a:rPr lang="en-US" i="1" dirty="0"/>
              <a:t>deadline:</a:t>
            </a:r>
            <a:r>
              <a:rPr lang="en-US" b="1" i="1" dirty="0"/>
              <a:t> </a:t>
            </a:r>
            <a:r>
              <a:rPr lang="en-US" b="1" i="1" dirty="0">
                <a:solidFill>
                  <a:srgbClr val="00B050"/>
                </a:solidFill>
              </a:rPr>
              <a:t>Thursday May 12 </a:t>
            </a:r>
            <a:r>
              <a:rPr lang="en-US" b="1" i="1" dirty="0"/>
              <a:t>at 3pm </a:t>
            </a:r>
            <a:r>
              <a:rPr lang="en-US" i="1" dirty="0"/>
              <a:t>(for templates, extended absences, etc.)</a:t>
            </a:r>
          </a:p>
          <a:p>
            <a:pPr lvl="1" indent="0">
              <a:buNone/>
            </a:pPr>
            <a:endParaRPr lang="en-US" sz="500" i="1" dirty="0"/>
          </a:p>
          <a:p>
            <a:pPr marL="1028683" lvl="1" indent="-342900">
              <a:buFont typeface="Courier New" panose="02070309020205020404" pitchFamily="49" charset="0"/>
              <a:buChar char="o"/>
            </a:pPr>
            <a:r>
              <a:rPr lang="en-US" i="1" dirty="0"/>
              <a:t>BW </a:t>
            </a:r>
            <a:r>
              <a:rPr lang="en-US" b="1" i="1" dirty="0">
                <a:solidFill>
                  <a:srgbClr val="7030A0"/>
                </a:solidFill>
              </a:rPr>
              <a:t>Pay Path Deadline</a:t>
            </a:r>
            <a:r>
              <a:rPr lang="en-US" i="1" dirty="0"/>
              <a:t>: </a:t>
            </a:r>
            <a:r>
              <a:rPr lang="en-US" b="1" i="1" u="sng" dirty="0"/>
              <a:t>Today 5/3</a:t>
            </a:r>
            <a:r>
              <a:rPr lang="en-US" b="1" i="1" dirty="0">
                <a:solidFill>
                  <a:srgbClr val="0064A4"/>
                </a:solidFill>
              </a:rPr>
              <a:t> </a:t>
            </a:r>
            <a:r>
              <a:rPr lang="en-US" i="1" dirty="0">
                <a:solidFill>
                  <a:srgbClr val="0064A4"/>
                </a:solidFill>
              </a:rPr>
              <a:t>(</a:t>
            </a:r>
            <a:r>
              <a:rPr lang="en-US" b="1" i="1" dirty="0">
                <a:solidFill>
                  <a:srgbClr val="0064A4"/>
                </a:solidFill>
              </a:rPr>
              <a:t>5pm)</a:t>
            </a:r>
            <a:r>
              <a:rPr lang="en-US" i="1" dirty="0">
                <a:solidFill>
                  <a:srgbClr val="0064A4"/>
                </a:solidFill>
              </a:rPr>
              <a:t> – blackout through Friday </a:t>
            </a:r>
            <a:r>
              <a:rPr lang="en-US" b="1" i="1" dirty="0">
                <a:solidFill>
                  <a:srgbClr val="0064A4"/>
                </a:solidFill>
              </a:rPr>
              <a:t>5/6 @ 6am</a:t>
            </a:r>
          </a:p>
          <a:p>
            <a:pPr marL="1028683" lvl="1" indent="-342900"/>
            <a:endParaRPr lang="en-US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/>
              <a:t>NEXT</a:t>
            </a:r>
            <a:r>
              <a:rPr lang="en-US" b="1" dirty="0"/>
              <a:t> MO Transaction </a:t>
            </a:r>
            <a:r>
              <a:rPr lang="en-US" i="1" dirty="0"/>
              <a:t>deadline: </a:t>
            </a:r>
            <a:r>
              <a:rPr lang="en-US" b="1" i="1" dirty="0">
                <a:solidFill>
                  <a:srgbClr val="00B050"/>
                </a:solidFill>
              </a:rPr>
              <a:t>Thursday May 19 </a:t>
            </a:r>
            <a:r>
              <a:rPr lang="en-US" b="1" i="1" dirty="0">
                <a:solidFill>
                  <a:srgbClr val="0064A4"/>
                </a:solidFill>
              </a:rPr>
              <a:t>at 3pm </a:t>
            </a:r>
            <a:r>
              <a:rPr lang="en-US" b="1" i="1" dirty="0"/>
              <a:t>(</a:t>
            </a:r>
            <a:r>
              <a:rPr lang="en-US" i="1" dirty="0"/>
              <a:t>for templates, extended absences leaves, etc.)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i="1" dirty="0"/>
          </a:p>
          <a:p>
            <a:pPr marL="1028683" lvl="1" indent="-342900">
              <a:buFont typeface="Courier New" panose="02070309020205020404" pitchFamily="49" charset="0"/>
              <a:buChar char="o"/>
            </a:pPr>
            <a:r>
              <a:rPr lang="en-US" i="1" dirty="0"/>
              <a:t>MO </a:t>
            </a:r>
            <a:r>
              <a:rPr lang="en-US" b="1" i="1" dirty="0">
                <a:solidFill>
                  <a:srgbClr val="7030A0"/>
                </a:solidFill>
              </a:rPr>
              <a:t>Pay Path</a:t>
            </a:r>
            <a:r>
              <a:rPr lang="en-US" b="1" i="1" dirty="0"/>
              <a:t> </a:t>
            </a:r>
            <a:r>
              <a:rPr lang="en-US" b="1" i="1" dirty="0">
                <a:solidFill>
                  <a:srgbClr val="7030A0"/>
                </a:solidFill>
              </a:rPr>
              <a:t>Deadline</a:t>
            </a:r>
            <a:r>
              <a:rPr lang="en-US" i="1" dirty="0"/>
              <a:t>: </a:t>
            </a:r>
            <a:r>
              <a:rPr lang="en-US" b="1" i="1" u="sng" dirty="0"/>
              <a:t>Tuesday 5</a:t>
            </a:r>
            <a:r>
              <a:rPr lang="en-US" sz="2100" b="1" i="1" u="sng" dirty="0"/>
              <a:t>/24</a:t>
            </a:r>
            <a:r>
              <a:rPr lang="en-US" b="1" i="1" u="sng" dirty="0"/>
              <a:t> </a:t>
            </a:r>
            <a:r>
              <a:rPr lang="en-US" b="1" i="1" dirty="0">
                <a:solidFill>
                  <a:srgbClr val="0064A4"/>
                </a:solidFill>
              </a:rPr>
              <a:t>(5pm) </a:t>
            </a:r>
            <a:r>
              <a:rPr lang="en-US" i="1" dirty="0">
                <a:solidFill>
                  <a:srgbClr val="0064A4"/>
                </a:solidFill>
              </a:rPr>
              <a:t>- blackout until Friday</a:t>
            </a:r>
            <a:r>
              <a:rPr lang="en-US" b="1" i="1" dirty="0">
                <a:solidFill>
                  <a:srgbClr val="0064A4"/>
                </a:solidFill>
              </a:rPr>
              <a:t> 5/27 @ 6am</a:t>
            </a:r>
            <a:endParaRPr lang="en-US" b="1" dirty="0"/>
          </a:p>
          <a:p>
            <a:pPr marL="1028683" lvl="1" indent="-342900"/>
            <a:endParaRPr lang="en-US" i="1" dirty="0"/>
          </a:p>
          <a:p>
            <a:pPr marL="1028683" lvl="1" indent="-342900"/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C842EA4-F715-4656-A625-1238D78B36EB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3784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D95D14-6111-4249-8DA0-72EC1C1B9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AD4E97-56F2-904D-9A14-5AA98D7F9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3" y="330708"/>
            <a:ext cx="8444285" cy="36022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27F5187-E1A6-334A-BF2D-28AD366C881A}"/>
              </a:ext>
            </a:extLst>
          </p:cNvPr>
          <p:cNvSpPr/>
          <p:nvPr/>
        </p:nvSpPr>
        <p:spPr>
          <a:xfrm>
            <a:off x="469127" y="1550504"/>
            <a:ext cx="7784327" cy="2544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77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A87194-8E8A-4DE1-A3F3-F491643A7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1902E53D-FBBC-4349-A17C-70294A96E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960880" y="1358900"/>
            <a:ext cx="5222240" cy="39166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9317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276C6F-6986-E158-F28B-DE3C207F4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22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73006B-9297-FF61-1E05-0AE65400AD0F}"/>
              </a:ext>
            </a:extLst>
          </p:cNvPr>
          <p:cNvSpPr txBox="1"/>
          <p:nvPr/>
        </p:nvSpPr>
        <p:spPr>
          <a:xfrm>
            <a:off x="589475" y="4059635"/>
            <a:ext cx="7273255" cy="1933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Resources: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2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u="sng" dirty="0">
                <a:solidFill>
                  <a:srgbClr val="2980B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Out-of-State Income Tax Withholding </a:t>
            </a:r>
            <a:r>
              <a:rPr lang="en-US" sz="1800" u="sng" dirty="0" err="1">
                <a:solidFill>
                  <a:srgbClr val="2980B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eForm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(navigation path: </a:t>
            </a:r>
            <a:r>
              <a:rPr lang="en-US" sz="1800" i="1" u="sng" dirty="0">
                <a:solidFill>
                  <a:srgbClr val="2980B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UCPath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&gt;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Forms Library &gt; Access Form &gt; Payroll &gt; Out-of-State Income Withholding)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 step-by-step instructions: </a:t>
            </a:r>
            <a:r>
              <a:rPr lang="en-US" sz="1800" u="sng" dirty="0">
                <a:solidFill>
                  <a:srgbClr val="2980B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Update My Out-of-State Tax Withholding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FF5379-2C4D-7B82-3C2F-A26FCE7619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475" y="352338"/>
            <a:ext cx="8050645" cy="359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66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42" y="1226131"/>
            <a:ext cx="6406817" cy="4271211"/>
          </a:xfrm>
          <a:prstGeom prst="rect">
            <a:avLst/>
          </a:prstGeom>
        </p:spPr>
      </p:pic>
      <p:pic>
        <p:nvPicPr>
          <p:cNvPr id="5" name="Picture 4" descr="Illustration gratuite: Point D'Exclamation, Question - Image gratuite sur Pixabay - 5077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756" y="1378705"/>
            <a:ext cx="1756405" cy="19830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0182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F922D-A57E-A7CC-9494-D7FC0B3FD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Announcements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64E81-07B7-3C15-1C06-5C2D90764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KSAMS Roles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Note that the location/links to the roles information(WIKI) has been moved.</a:t>
            </a:r>
          </a:p>
          <a:p>
            <a:pPr marL="1028683" lvl="1" indent="-342900"/>
            <a:r>
              <a:rPr lang="en-US" dirty="0"/>
              <a:t>VPN may be required </a:t>
            </a:r>
          </a:p>
          <a:p>
            <a:pPr marL="1028683" lvl="1" indent="-342900"/>
            <a:r>
              <a:rPr lang="en-US" dirty="0"/>
              <a:t>In addition, log-in to Confluence may be required. Use your UCINetID@uci.edu: example </a:t>
            </a:r>
            <a:r>
              <a:rPr lang="en-US" dirty="0">
                <a:hlinkClick r:id="rId2"/>
              </a:rPr>
              <a:t>dkistler@uci.edu</a:t>
            </a:r>
            <a:r>
              <a:rPr lang="en-US" dirty="0"/>
              <a:t>; do not use alias email addresses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0ACBF-779A-B327-9E67-FE7941DFE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97FF19-F7D6-80AF-7A9F-BBC1B5F45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48" y="3429000"/>
            <a:ext cx="6144482" cy="25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52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FB208-EFFF-EE46-99F1-241B0C2A5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Login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48FE5A-1065-8644-B692-7FAE273584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8D27DC-8FBB-5B45-A36C-810F9DA17D4A}"/>
              </a:ext>
            </a:extLst>
          </p:cNvPr>
          <p:cNvSpPr txBox="1"/>
          <p:nvPr/>
        </p:nvSpPr>
        <p:spPr>
          <a:xfrm>
            <a:off x="229085" y="1057199"/>
            <a:ext cx="8558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Step#1:  </a:t>
            </a:r>
            <a:r>
              <a:rPr lang="en-US" sz="1400" dirty="0"/>
              <a:t>On the upper right corner of this screen is an arrow symbol which represents </a:t>
            </a:r>
            <a:r>
              <a:rPr lang="en-US" sz="1400" b="1" dirty="0"/>
              <a:t>‘Log in’. 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712F21-BEB5-534F-817D-40A10E03B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889" y="1513850"/>
            <a:ext cx="2971800" cy="685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EB2C051-0CD6-E743-B07D-7A500E262F03}"/>
              </a:ext>
            </a:extLst>
          </p:cNvPr>
          <p:cNvSpPr/>
          <p:nvPr/>
        </p:nvSpPr>
        <p:spPr>
          <a:xfrm>
            <a:off x="229085" y="2512675"/>
            <a:ext cx="85589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</a:rPr>
              <a:t>Step #2: </a:t>
            </a:r>
            <a:r>
              <a:rPr lang="en-US" sz="1400" dirty="0">
                <a:latin typeface="Calibri" panose="020F0502020204030204" pitchFamily="34" charset="0"/>
              </a:rPr>
              <a:t>You should see Confluence login screen (not put up by UCI).  Enter you usual email address  (</a:t>
            </a:r>
            <a:r>
              <a:rPr lang="en-US" sz="1400" u="sng" dirty="0"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ucinetid@uci.edu</a:t>
            </a:r>
            <a:r>
              <a:rPr lang="en-US" sz="1400" dirty="0">
                <a:latin typeface="Calibri" panose="020F0502020204030204" pitchFamily="34" charset="0"/>
              </a:rPr>
              <a:t>)  that you’d use to do UCI SSO.  </a:t>
            </a:r>
            <a:r>
              <a:rPr lang="en-US" sz="1400" b="1" dirty="0">
                <a:latin typeface="Calibri" panose="020F0502020204030204" pitchFamily="34" charset="0"/>
              </a:rPr>
              <a:t>Do NOT</a:t>
            </a:r>
            <a:r>
              <a:rPr lang="en-US" sz="1400" dirty="0">
                <a:latin typeface="Calibri" panose="020F0502020204030204" pitchFamily="34" charset="0"/>
              </a:rPr>
              <a:t> use alias email with “</a:t>
            </a:r>
            <a:r>
              <a:rPr lang="en-US" sz="1400" i="1" dirty="0" err="1">
                <a:latin typeface="Calibri" panose="020F0502020204030204" pitchFamily="34" charset="0"/>
              </a:rPr>
              <a:t>name.lastname</a:t>
            </a:r>
            <a:r>
              <a:rPr lang="en-US" sz="1400" dirty="0">
                <a:latin typeface="Calibri" panose="020F0502020204030204" pitchFamily="34" charset="0"/>
              </a:rPr>
              <a:t>”. </a:t>
            </a:r>
          </a:p>
          <a:p>
            <a:r>
              <a:rPr lang="en-US" sz="1400" b="1" dirty="0">
                <a:latin typeface="Calibri" panose="020F0502020204030204" pitchFamily="34" charset="0"/>
              </a:rPr>
              <a:t>Do NOT</a:t>
            </a:r>
            <a:r>
              <a:rPr lang="en-US" sz="1400" dirty="0">
                <a:latin typeface="Calibri" panose="020F0502020204030204" pitchFamily="34" charset="0"/>
              </a:rPr>
              <a:t> add ‘</a:t>
            </a:r>
            <a:r>
              <a:rPr lang="en-US" sz="1400" i="1" dirty="0">
                <a:latin typeface="Calibri" panose="020F0502020204030204" pitchFamily="34" charset="0"/>
              </a:rPr>
              <a:t>ad</a:t>
            </a:r>
            <a:r>
              <a:rPr lang="en-US" sz="1400" dirty="0">
                <a:latin typeface="Calibri" panose="020F0502020204030204" pitchFamily="34" charset="0"/>
              </a:rPr>
              <a:t>’ prefix to the </a:t>
            </a:r>
            <a:r>
              <a:rPr lang="en-US" sz="1400" dirty="0" err="1">
                <a:latin typeface="Calibri" panose="020F0502020204030204" pitchFamily="34" charset="0"/>
              </a:rPr>
              <a:t>uci.edu</a:t>
            </a:r>
            <a:r>
              <a:rPr lang="en-US" sz="1400" dirty="0">
                <a:latin typeface="Calibri" panose="020F0502020204030204" pitchFamily="34" charset="0"/>
              </a:rPr>
              <a:t> email domain.</a:t>
            </a:r>
            <a:endParaRPr lang="en-US" sz="1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21DEF1-9071-8A47-B99F-AD6B58B0F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252" y="3347349"/>
            <a:ext cx="2304193" cy="2304193"/>
          </a:xfrm>
          <a:prstGeom prst="rect">
            <a:avLst/>
          </a:prstGeom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F3D9814F-9E58-EA4C-B5B9-1C49D2209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85" y="5864008"/>
            <a:ext cx="93035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b="1" dirty="0">
                <a:latin typeface="Calibri" panose="020F0502020204030204" pitchFamily="34" charset="0"/>
              </a:rPr>
              <a:t>Step #3:  </a:t>
            </a:r>
            <a:r>
              <a:rPr lang="en-US" altLang="en-US" sz="1400" dirty="0">
                <a:latin typeface="Calibri" panose="020F0502020204030204" pitchFamily="34" charset="0"/>
              </a:rPr>
              <a:t>Normal UCI SSO screen should show up at this point. </a:t>
            </a:r>
          </a:p>
        </p:txBody>
      </p:sp>
    </p:spTree>
    <p:extLst>
      <p:ext uri="{BB962C8B-B14F-4D97-AF65-F5344CB8AC3E}">
        <p14:creationId xmlns:p14="http://schemas.microsoft.com/office/powerpoint/2010/main" val="4210496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E55E6-B116-4449-DB04-3337DC689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Announcements 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2B42D-5438-063C-654C-901424719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900" b="1" dirty="0"/>
              <a:t>Updated Job Aid on Retirement Processing </a:t>
            </a:r>
          </a:p>
          <a:p>
            <a:r>
              <a:rPr lang="en-US" dirty="0">
                <a:hlinkClick r:id="rId2"/>
              </a:rPr>
              <a:t>https://sp.ucop.edu/sites/ucpathhelp/LocationUsers/LOCjobaids/UCPC_PHCMWFAL260JA_RetirementTransactionProcessForJuly1RetirementDate_D2Rev00.pdf</a:t>
            </a:r>
            <a:endParaRPr lang="en-US" dirty="0"/>
          </a:p>
          <a:p>
            <a:r>
              <a:rPr lang="en-US" dirty="0"/>
              <a:t>Includes General information from RASC and updated verbiage regarding the inactive COLA </a:t>
            </a:r>
          </a:p>
          <a:p>
            <a:r>
              <a:rPr lang="en-US" dirty="0"/>
              <a:t>General information provided by the RASC:</a:t>
            </a:r>
          </a:p>
          <a:p>
            <a:r>
              <a:rPr lang="en-US" dirty="0"/>
              <a:t>• Employees in the UCRP 1976 Tier or Safety classification may be eligible for the Inactive COLA</a:t>
            </a:r>
          </a:p>
          <a:p>
            <a:r>
              <a:rPr lang="en-US" dirty="0"/>
              <a:t>if they have at least one business day where they are not on active pay status prior to July 1st,</a:t>
            </a:r>
          </a:p>
          <a:p>
            <a:r>
              <a:rPr lang="en-US" dirty="0"/>
              <a:t>and have a termination date no later than June 29, 2022. The RASC will receive the termination</a:t>
            </a:r>
          </a:p>
          <a:p>
            <a:r>
              <a:rPr lang="en-US" dirty="0"/>
              <a:t>date as the separation date.</a:t>
            </a:r>
          </a:p>
          <a:p>
            <a:r>
              <a:rPr lang="en-US" dirty="0"/>
              <a:t>• All employees who elect UCRP monthly retirement income, regardless of their tier, are eligible</a:t>
            </a:r>
          </a:p>
          <a:p>
            <a:r>
              <a:rPr lang="en-US" dirty="0"/>
              <a:t>for the retirement COLA after receiving retirement benefits for one year following July 1, 2022.</a:t>
            </a:r>
          </a:p>
          <a:p>
            <a:r>
              <a:rPr lang="en-US" dirty="0"/>
              <a:t>• A UCRP eligible employee who previously retired and elected monthly retirement income are not</a:t>
            </a:r>
          </a:p>
          <a:p>
            <a:r>
              <a:rPr lang="en-US" dirty="0"/>
              <a:t>eligible for an Inactive COLA and should not have a one business day break.</a:t>
            </a:r>
          </a:p>
          <a:p>
            <a:r>
              <a:rPr lang="en-US" dirty="0"/>
              <a:t>For additional information, please refer to the 2022 COLA announcement for UCRP benefit</a:t>
            </a:r>
          </a:p>
          <a:p>
            <a:r>
              <a:rPr lang="en-US" dirty="0"/>
              <a:t>recipients available on </a:t>
            </a:r>
            <a:r>
              <a:rPr lang="en-US" dirty="0" err="1"/>
              <a:t>UCNet</a:t>
            </a:r>
            <a:r>
              <a:rPr lang="en-US" dirty="0"/>
              <a:t> or contact RASC at (800) 888-8267, Monday-Friday, 8:30 a.m. to 4:30 p.m. PST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Academic Personnel will be sending guidance on the Emeriti processing.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DAEE2C-7022-09BB-4772-8D046AB9F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86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3" name="Picture 12" descr="Do You Have an Agenda?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140">
            <a:off x="7038363" y="4486728"/>
            <a:ext cx="1727020" cy="16395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985" y="945395"/>
            <a:ext cx="7577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3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/>
              <a:t>Grad Students SWB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/>
              <a:t>Pay and Frequency Changes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/>
              <a:t>Vacation Accrual Update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/>
              <a:t>Training Schedule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/>
              <a:t> Q&amp;A </a:t>
            </a:r>
          </a:p>
          <a:p>
            <a:r>
              <a:rPr lang="en-US" sz="32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2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2956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5426"/>
            <a:ext cx="4586118" cy="6382052"/>
          </a:xfrm>
          <a:prstGeom prst="rect">
            <a:avLst/>
          </a:prstGeom>
          <a:solidFill>
            <a:srgbClr val="0064A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Grad Students SWB</a:t>
            </a:r>
          </a:p>
        </p:txBody>
      </p:sp>
      <p:pic>
        <p:nvPicPr>
          <p:cNvPr id="7" name="Picture 6" descr="A picture containing circle&#10;&#10;Description automatically generated">
            <a:extLst>
              <a:ext uri="{FF2B5EF4-FFF2-40B4-BE49-F238E27FC236}">
                <a16:creationId xmlns:a16="http://schemas.microsoft.com/office/drawing/2014/main" id="{0BEFB0BD-F060-4777-B560-FB9561325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85730" y="1717742"/>
            <a:ext cx="4420716" cy="28830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4207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SWB For Graduate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There will be an opportunity to do Mass PayPath for departments to put Grad Students on Short Work Break. This will be done as a regular Mass PayPath Action entry into UCPath.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Recommended for Schools/Depts to start identifying Grad Students that will be placed on SWB and those that will not have a job/position this upcoming Fall and will need jobs to be ended.  Use of Mass PayPath is an option for setting expected job end date and auto Term flags.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8352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Dates – Grad Student </a:t>
            </a:r>
            <a:r>
              <a:rPr lang="en-US" b="1" dirty="0"/>
              <a:t>Mass SWB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6911373"/>
              </p:ext>
            </p:extLst>
          </p:nvPr>
        </p:nvGraphicFramePr>
        <p:xfrm>
          <a:off x="339633" y="1684020"/>
          <a:ext cx="8386355" cy="3940934"/>
        </p:xfrm>
        <a:graphic>
          <a:graphicData uri="http://schemas.openxmlformats.org/drawingml/2006/table">
            <a:tbl>
              <a:tblPr firstRow="1" firstCol="1" bandRow="1"/>
              <a:tblGrid>
                <a:gridCol w="1294634">
                  <a:extLst>
                    <a:ext uri="{9D8B030D-6E8A-4147-A177-3AD203B41FA5}">
                      <a16:colId xmlns:a16="http://schemas.microsoft.com/office/drawing/2014/main" val="2948379546"/>
                    </a:ext>
                  </a:extLst>
                </a:gridCol>
                <a:gridCol w="7091721">
                  <a:extLst>
                    <a:ext uri="{9D8B030D-6E8A-4147-A177-3AD203B41FA5}">
                      <a16:colId xmlns:a16="http://schemas.microsoft.com/office/drawing/2014/main" val="1146485115"/>
                    </a:ext>
                  </a:extLst>
                </a:gridCol>
              </a:tblGrid>
              <a:tr h="619952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Population: Grad students returning in the fall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704210"/>
                  </a:ext>
                </a:extLst>
              </a:tr>
              <a:tr h="157955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1556"/>
                  </a:ext>
                </a:extLst>
              </a:tr>
              <a:tr h="2812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June 6th (EOB)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Division CPO completes template (available on website) and submits via a case to EEC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3063800"/>
                  </a:ext>
                </a:extLst>
              </a:tr>
              <a:tr h="2010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June 7-8</a:t>
                      </a:r>
                      <a:r>
                        <a:rPr lang="en-US" sz="1400" b="1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th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UCI HRIS/UCPC uploads test file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9697358"/>
                  </a:ext>
                </a:extLst>
              </a:tr>
              <a:tr h="4020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June 9th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UCI HRIS provides </a:t>
                      </a: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errors/corrections</a:t>
                      </a: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to CPOs.  List of grad students who fall out of test will be available.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182989"/>
                  </a:ext>
                </a:extLst>
              </a:tr>
              <a:tr h="2010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June 10</a:t>
                      </a:r>
                      <a:r>
                        <a:rPr lang="en-US" sz="1400" b="1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th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UCI HRIS upload</a:t>
                      </a: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final file to UCPath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910267"/>
                  </a:ext>
                </a:extLst>
              </a:tr>
              <a:tr h="2010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June 13th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Division CPO begins manual data entry required for errors in Mass Upload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072819"/>
                  </a:ext>
                </a:extLst>
              </a:tr>
              <a:tr h="2010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June 23rd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PayPath deadline before payroll processing black out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93832"/>
                  </a:ext>
                </a:extLst>
              </a:tr>
              <a:tr h="143595"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1271662"/>
                  </a:ext>
                </a:extLst>
              </a:tr>
              <a:tr h="143595"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69728"/>
                  </a:ext>
                </a:extLst>
              </a:tr>
              <a:tr h="402067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Population: Grad students who are graduating, not returning in the fall or have no plans to be on payroll for over 4 months</a:t>
                      </a:r>
                      <a:endParaRPr lang="en-US" sz="11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048961"/>
                  </a:ext>
                </a:extLst>
              </a:tr>
              <a:tr h="143595"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3218048"/>
                  </a:ext>
                </a:extLst>
              </a:tr>
              <a:tr h="4020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June 17th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Unit’s payroll transactor processes 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UCPC Termination template </a:t>
                      </a: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before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payroll processing black out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450014"/>
                  </a:ext>
                </a:extLst>
              </a:tr>
              <a:tr h="2812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June 23rd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Or ensure job end date flag is set so that the job will be auto termed on the end date. 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947738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05598" y="5791141"/>
            <a:ext cx="8520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**Questions about the Mass PayPath Template can be directed to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</a:rPr>
              <a:t>Philip Nguyen (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philin3@uci.edu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 in the daily drop-in center or submit questions with your file using EEC ticket for Mass Transactions.  </a:t>
            </a:r>
            <a:endParaRPr lang="en-US" sz="11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598" y="1117863"/>
            <a:ext cx="891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table below reflects the key dates for processing Mass SWB Transaction entry.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87340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FA Standard Screen PPT Template">
  <a:themeElements>
    <a:clrScheme name="UC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AA2B8"/>
      </a:accent1>
      <a:accent2>
        <a:srgbClr val="FFD200"/>
      </a:accent2>
      <a:accent3>
        <a:srgbClr val="1B3D6D"/>
      </a:accent3>
      <a:accent4>
        <a:srgbClr val="0064A4"/>
      </a:accent4>
      <a:accent5>
        <a:srgbClr val="6AA2B8"/>
      </a:accent5>
      <a:accent6>
        <a:srgbClr val="F78D2D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-dfa-standard-screen-template" id="{085FA25C-E160-4F41-82D5-15C5F5196075}" vid="{04E02BA0-7A10-44B0-A17E-F486C255F5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72939</TotalTime>
  <Words>1729</Words>
  <Application>Microsoft Office PowerPoint</Application>
  <PresentationFormat>On-screen Show (4:3)</PresentationFormat>
  <Paragraphs>262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Cambria Math</vt:lpstr>
      <vt:lpstr>Century Gothic</vt:lpstr>
      <vt:lpstr>Courier New</vt:lpstr>
      <vt:lpstr>Symbol</vt:lpstr>
      <vt:lpstr>Times New Roman</vt:lpstr>
      <vt:lpstr>Wingdings</vt:lpstr>
      <vt:lpstr>DFA Standard Screen PPT Template</vt:lpstr>
      <vt:lpstr>Training Tips  May 3, 2022 </vt:lpstr>
      <vt:lpstr>Quick Announcements I</vt:lpstr>
      <vt:lpstr>Quick Announcements II</vt:lpstr>
      <vt:lpstr>Login Steps</vt:lpstr>
      <vt:lpstr>Quick Announcements IV</vt:lpstr>
      <vt:lpstr>Agenda</vt:lpstr>
      <vt:lpstr>PowerPoint Presentation</vt:lpstr>
      <vt:lpstr>SWB For Graduate Students</vt:lpstr>
      <vt:lpstr>Key Dates – Grad Student Mass SWB</vt:lpstr>
      <vt:lpstr>PowerPoint Presentation</vt:lpstr>
      <vt:lpstr>Pay Frequency Values</vt:lpstr>
      <vt:lpstr>Updating Pay Frequency</vt:lpstr>
      <vt:lpstr>PowerPoint Presentation</vt:lpstr>
      <vt:lpstr>PowerPoint Presentation</vt:lpstr>
      <vt:lpstr>Vacation Accrual Issues</vt:lpstr>
      <vt:lpstr>PowerPoint Presentation</vt:lpstr>
      <vt:lpstr>Fiscal Year End Deadlines</vt:lpstr>
      <vt:lpstr>June 2022 UCPath FYE Processing Calendar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 Irvine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UCPath Cases Service Targets</dc:title>
  <dc:creator>Deborah Kistler</dc:creator>
  <cp:lastModifiedBy>Deborah Kistler</cp:lastModifiedBy>
  <cp:revision>186</cp:revision>
  <dcterms:created xsi:type="dcterms:W3CDTF">2021-09-20T20:42:46Z</dcterms:created>
  <dcterms:modified xsi:type="dcterms:W3CDTF">2022-05-03T18:00:12Z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FF6BADDA-C953-4AF9-BE69-AEE63E619C26</vt:lpwstr>
  </property>
  <property fmtid="{D5CDD505-2E9C-101B-9397-08002B2CF9AE}" pid="3" name="ArticulatePath">
    <vt:lpwstr>Training tips 9_21_21[10706]</vt:lpwstr>
  </property>
</Properties>
</file>