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602" r:id="rId2"/>
    <p:sldId id="622" r:id="rId3"/>
    <p:sldId id="712" r:id="rId4"/>
    <p:sldId id="713" r:id="rId5"/>
    <p:sldId id="718" r:id="rId6"/>
    <p:sldId id="313" r:id="rId7"/>
    <p:sldId id="425" r:id="rId8"/>
    <p:sldId id="394" r:id="rId9"/>
    <p:sldId id="416" r:id="rId10"/>
    <p:sldId id="607" r:id="rId11"/>
    <p:sldId id="421" r:id="rId12"/>
    <p:sldId id="393" r:id="rId13"/>
    <p:sldId id="410" r:id="rId14"/>
    <p:sldId id="401" r:id="rId15"/>
    <p:sldId id="608" r:id="rId16"/>
    <p:sldId id="430" r:id="rId17"/>
    <p:sldId id="431" r:id="rId18"/>
    <p:sldId id="433" r:id="rId19"/>
    <p:sldId id="395" r:id="rId20"/>
    <p:sldId id="396" r:id="rId21"/>
    <p:sldId id="434" r:id="rId22"/>
    <p:sldId id="422" r:id="rId23"/>
    <p:sldId id="406" r:id="rId24"/>
    <p:sldId id="680" r:id="rId25"/>
    <p:sldId id="720" r:id="rId26"/>
    <p:sldId id="719" r:id="rId27"/>
    <p:sldId id="721" r:id="rId28"/>
    <p:sldId id="722" r:id="rId29"/>
    <p:sldId id="613" r:id="rId30"/>
    <p:sldId id="715" r:id="rId31"/>
    <p:sldId id="686" r:id="rId32"/>
    <p:sldId id="690" r:id="rId33"/>
    <p:sldId id="634" r:id="rId34"/>
    <p:sldId id="711" r:id="rId35"/>
    <p:sldId id="627" r:id="rId36"/>
    <p:sldId id="415" r:id="rId37"/>
    <p:sldId id="414" r:id="rId38"/>
    <p:sldId id="402" r:id="rId39"/>
    <p:sldId id="403" r:id="rId40"/>
    <p:sldId id="404" r:id="rId41"/>
    <p:sldId id="405" r:id="rId42"/>
    <p:sldId id="429" r:id="rId43"/>
    <p:sldId id="606" r:id="rId44"/>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Kistler" initials="DK" lastIdx="0" clrIdx="0">
    <p:extLst>
      <p:ext uri="{19B8F6BF-5375-455C-9EA6-DF929625EA0E}">
        <p15:presenceInfo xmlns:p15="http://schemas.microsoft.com/office/powerpoint/2012/main" userId="S-1-5-21-497440546-3349810628-3187559507-38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2" autoAdjust="0"/>
    <p:restoredTop sz="94660"/>
  </p:normalViewPr>
  <p:slideViewPr>
    <p:cSldViewPr snapToGrid="0">
      <p:cViewPr varScale="1">
        <p:scale>
          <a:sx n="72" d="100"/>
          <a:sy n="72" d="100"/>
        </p:scale>
        <p:origin x="11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14DBD-DF66-4D14-A1F0-13E9ACC1EFB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93A01A8F-74E2-4123-A20F-318982E378A9}">
      <dgm:prSet phldrT="[Text]"/>
      <dgm:spPr/>
      <dgm:t>
        <a:bodyPr/>
        <a:lstStyle/>
        <a:p>
          <a:r>
            <a:rPr lang="en-US" dirty="0"/>
            <a:t>6/7</a:t>
          </a:r>
        </a:p>
        <a:p>
          <a:r>
            <a:rPr lang="en-US" dirty="0"/>
            <a:t>Testing Funding Rollover Week</a:t>
          </a:r>
        </a:p>
      </dgm:t>
    </dgm:pt>
    <dgm:pt modelId="{D186C198-6AAA-4F2F-8026-3B7186A7EF57}" type="parTrans" cxnId="{843620E9-586E-4690-92D5-6A9B1E350D9A}">
      <dgm:prSet/>
      <dgm:spPr/>
      <dgm:t>
        <a:bodyPr/>
        <a:lstStyle/>
        <a:p>
          <a:endParaRPr lang="en-US"/>
        </a:p>
      </dgm:t>
    </dgm:pt>
    <dgm:pt modelId="{9B8DC921-1F98-4E39-85E4-6BF6387B3DD5}" type="sibTrans" cxnId="{843620E9-586E-4690-92D5-6A9B1E350D9A}">
      <dgm:prSet/>
      <dgm:spPr/>
      <dgm:t>
        <a:bodyPr/>
        <a:lstStyle/>
        <a:p>
          <a:endParaRPr lang="en-US"/>
        </a:p>
      </dgm:t>
    </dgm:pt>
    <dgm:pt modelId="{C5CB2D9A-6865-488F-983D-EFF14F8D90DB}">
      <dgm:prSet phldrT="[Text]"/>
      <dgm:spPr/>
      <dgm:t>
        <a:bodyPr/>
        <a:lstStyle/>
        <a:p>
          <a:r>
            <a:rPr lang="en-US" dirty="0"/>
            <a:t>6/14</a:t>
          </a:r>
        </a:p>
        <a:p>
          <a:r>
            <a:rPr lang="en-US" dirty="0"/>
            <a:t>Test Results to MAABOs for corrections</a:t>
          </a:r>
        </a:p>
      </dgm:t>
    </dgm:pt>
    <dgm:pt modelId="{19A13BD2-26BF-46BA-8DD9-E162AD4DCD59}" type="parTrans" cxnId="{FE08EE56-C8DB-4A1C-8D81-E28CF8F5EDA0}">
      <dgm:prSet/>
      <dgm:spPr/>
      <dgm:t>
        <a:bodyPr/>
        <a:lstStyle/>
        <a:p>
          <a:endParaRPr lang="en-US"/>
        </a:p>
      </dgm:t>
    </dgm:pt>
    <dgm:pt modelId="{A25805A0-2A53-4B3D-BE80-CB556006DA60}" type="sibTrans" cxnId="{FE08EE56-C8DB-4A1C-8D81-E28CF8F5EDA0}">
      <dgm:prSet/>
      <dgm:spPr/>
      <dgm:t>
        <a:bodyPr/>
        <a:lstStyle/>
        <a:p>
          <a:endParaRPr lang="en-US"/>
        </a:p>
      </dgm:t>
    </dgm:pt>
    <dgm:pt modelId="{068AC018-4E47-4254-A2B7-497D2E2130E8}">
      <dgm:prSet phldrT="[Text]"/>
      <dgm:spPr/>
      <dgm:t>
        <a:bodyPr/>
        <a:lstStyle/>
        <a:p>
          <a:r>
            <a:rPr lang="en-US" dirty="0"/>
            <a:t>7/7~</a:t>
          </a:r>
        </a:p>
        <a:p>
          <a:r>
            <a:rPr lang="en-US" dirty="0"/>
            <a:t>Results of Actual Rollover to MAABOs</a:t>
          </a:r>
        </a:p>
      </dgm:t>
    </dgm:pt>
    <dgm:pt modelId="{EB790BB0-6994-4FCA-84E4-6F5814200857}" type="parTrans" cxnId="{449405E3-EAD9-401A-B232-409708CCD6B1}">
      <dgm:prSet/>
      <dgm:spPr/>
      <dgm:t>
        <a:bodyPr/>
        <a:lstStyle/>
        <a:p>
          <a:endParaRPr lang="en-US"/>
        </a:p>
      </dgm:t>
    </dgm:pt>
    <dgm:pt modelId="{9298DEAD-A57D-4553-A629-433E360BFF7C}" type="sibTrans" cxnId="{449405E3-EAD9-401A-B232-409708CCD6B1}">
      <dgm:prSet/>
      <dgm:spPr/>
      <dgm:t>
        <a:bodyPr/>
        <a:lstStyle/>
        <a:p>
          <a:endParaRPr lang="en-US"/>
        </a:p>
      </dgm:t>
    </dgm:pt>
    <dgm:pt modelId="{5D9EB852-0666-4688-9BCF-DF78349A000F}" type="pres">
      <dgm:prSet presAssocID="{2F514DBD-DF66-4D14-A1F0-13E9ACC1EFBD}" presName="Name0" presStyleCnt="0">
        <dgm:presLayoutVars>
          <dgm:dir/>
          <dgm:resizeHandles val="exact"/>
        </dgm:presLayoutVars>
      </dgm:prSet>
      <dgm:spPr/>
    </dgm:pt>
    <dgm:pt modelId="{9FE27A67-BCCB-4325-8972-E8865F7AE41D}" type="pres">
      <dgm:prSet presAssocID="{93A01A8F-74E2-4123-A20F-318982E378A9}" presName="composite" presStyleCnt="0"/>
      <dgm:spPr/>
    </dgm:pt>
    <dgm:pt modelId="{78693973-5C4B-4900-A015-DAB5BB242408}" type="pres">
      <dgm:prSet presAssocID="{93A01A8F-74E2-4123-A20F-318982E378A9}" presName="bgChev" presStyleLbl="node1" presStyleIdx="0" presStyleCnt="3"/>
      <dgm:spPr>
        <a:solidFill>
          <a:schemeClr val="tx2">
            <a:lumMod val="40000"/>
            <a:lumOff val="60000"/>
          </a:schemeClr>
        </a:solidFill>
      </dgm:spPr>
    </dgm:pt>
    <dgm:pt modelId="{A28D6EA1-D200-4BC4-95B5-F3869C3EDDBC}" type="pres">
      <dgm:prSet presAssocID="{93A01A8F-74E2-4123-A20F-318982E378A9}" presName="txNode" presStyleLbl="fgAcc1" presStyleIdx="0" presStyleCnt="3">
        <dgm:presLayoutVars>
          <dgm:bulletEnabled val="1"/>
        </dgm:presLayoutVars>
      </dgm:prSet>
      <dgm:spPr/>
    </dgm:pt>
    <dgm:pt modelId="{AF3894FE-4E28-414D-913F-7662C04384DF}" type="pres">
      <dgm:prSet presAssocID="{9B8DC921-1F98-4E39-85E4-6BF6387B3DD5}" presName="compositeSpace" presStyleCnt="0"/>
      <dgm:spPr/>
    </dgm:pt>
    <dgm:pt modelId="{B5DBE2CD-8FE3-455D-81A1-00A9102A9F6D}" type="pres">
      <dgm:prSet presAssocID="{C5CB2D9A-6865-488F-983D-EFF14F8D90DB}" presName="composite" presStyleCnt="0"/>
      <dgm:spPr/>
    </dgm:pt>
    <dgm:pt modelId="{137A39C1-39A5-4A12-8D5C-2B176936593B}" type="pres">
      <dgm:prSet presAssocID="{C5CB2D9A-6865-488F-983D-EFF14F8D90DB}" presName="bgChev" presStyleLbl="node1" presStyleIdx="1" presStyleCnt="3"/>
      <dgm:spPr>
        <a:solidFill>
          <a:schemeClr val="tx2">
            <a:lumMod val="60000"/>
            <a:lumOff val="40000"/>
          </a:schemeClr>
        </a:solidFill>
      </dgm:spPr>
    </dgm:pt>
    <dgm:pt modelId="{8E34B4DC-3A31-4198-9746-54201ABA273C}" type="pres">
      <dgm:prSet presAssocID="{C5CB2D9A-6865-488F-983D-EFF14F8D90DB}" presName="txNode" presStyleLbl="fgAcc1" presStyleIdx="1" presStyleCnt="3">
        <dgm:presLayoutVars>
          <dgm:bulletEnabled val="1"/>
        </dgm:presLayoutVars>
      </dgm:prSet>
      <dgm:spPr/>
    </dgm:pt>
    <dgm:pt modelId="{2786113A-2623-4683-8A63-F7BB89C78462}" type="pres">
      <dgm:prSet presAssocID="{A25805A0-2A53-4B3D-BE80-CB556006DA60}" presName="compositeSpace" presStyleCnt="0"/>
      <dgm:spPr/>
    </dgm:pt>
    <dgm:pt modelId="{51F57BF3-EB4A-48B1-9754-DC6D4030F1A5}" type="pres">
      <dgm:prSet presAssocID="{068AC018-4E47-4254-A2B7-497D2E2130E8}" presName="composite" presStyleCnt="0"/>
      <dgm:spPr/>
    </dgm:pt>
    <dgm:pt modelId="{4147253B-17FC-46DD-8C90-4C385AB79573}" type="pres">
      <dgm:prSet presAssocID="{068AC018-4E47-4254-A2B7-497D2E2130E8}" presName="bgChev" presStyleLbl="node1" presStyleIdx="2" presStyleCnt="3"/>
      <dgm:spPr>
        <a:solidFill>
          <a:srgbClr val="FFC000"/>
        </a:solidFill>
      </dgm:spPr>
    </dgm:pt>
    <dgm:pt modelId="{6BFB487D-1EDB-411C-8BC0-A415201BF9DA}" type="pres">
      <dgm:prSet presAssocID="{068AC018-4E47-4254-A2B7-497D2E2130E8}" presName="txNode" presStyleLbl="fgAcc1" presStyleIdx="2" presStyleCnt="3">
        <dgm:presLayoutVars>
          <dgm:bulletEnabled val="1"/>
        </dgm:presLayoutVars>
      </dgm:prSet>
      <dgm:spPr/>
    </dgm:pt>
  </dgm:ptLst>
  <dgm:cxnLst>
    <dgm:cxn modelId="{3E521B46-6324-41CE-8FC9-082568F1C71C}" type="presOf" srcId="{C5CB2D9A-6865-488F-983D-EFF14F8D90DB}" destId="{8E34B4DC-3A31-4198-9746-54201ABA273C}" srcOrd="0" destOrd="0" presId="urn:microsoft.com/office/officeart/2005/8/layout/chevronAccent+Icon"/>
    <dgm:cxn modelId="{FE08EE56-C8DB-4A1C-8D81-E28CF8F5EDA0}" srcId="{2F514DBD-DF66-4D14-A1F0-13E9ACC1EFBD}" destId="{C5CB2D9A-6865-488F-983D-EFF14F8D90DB}" srcOrd="1" destOrd="0" parTransId="{19A13BD2-26BF-46BA-8DD9-E162AD4DCD59}" sibTransId="{A25805A0-2A53-4B3D-BE80-CB556006DA60}"/>
    <dgm:cxn modelId="{A00BD279-8670-4B35-9A9E-E40E296E2AFA}" type="presOf" srcId="{93A01A8F-74E2-4123-A20F-318982E378A9}" destId="{A28D6EA1-D200-4BC4-95B5-F3869C3EDDBC}" srcOrd="0" destOrd="0" presId="urn:microsoft.com/office/officeart/2005/8/layout/chevronAccent+Icon"/>
    <dgm:cxn modelId="{EEFC6FAB-20F5-467C-9603-A9869D49AA0C}" type="presOf" srcId="{068AC018-4E47-4254-A2B7-497D2E2130E8}" destId="{6BFB487D-1EDB-411C-8BC0-A415201BF9DA}" srcOrd="0" destOrd="0" presId="urn:microsoft.com/office/officeart/2005/8/layout/chevronAccent+Icon"/>
    <dgm:cxn modelId="{3DEFBDD8-DAFD-4C83-9D55-F77A57345B76}" type="presOf" srcId="{2F514DBD-DF66-4D14-A1F0-13E9ACC1EFBD}" destId="{5D9EB852-0666-4688-9BCF-DF78349A000F}" srcOrd="0" destOrd="0" presId="urn:microsoft.com/office/officeart/2005/8/layout/chevronAccent+Icon"/>
    <dgm:cxn modelId="{449405E3-EAD9-401A-B232-409708CCD6B1}" srcId="{2F514DBD-DF66-4D14-A1F0-13E9ACC1EFBD}" destId="{068AC018-4E47-4254-A2B7-497D2E2130E8}" srcOrd="2" destOrd="0" parTransId="{EB790BB0-6994-4FCA-84E4-6F5814200857}" sibTransId="{9298DEAD-A57D-4553-A629-433E360BFF7C}"/>
    <dgm:cxn modelId="{843620E9-586E-4690-92D5-6A9B1E350D9A}" srcId="{2F514DBD-DF66-4D14-A1F0-13E9ACC1EFBD}" destId="{93A01A8F-74E2-4123-A20F-318982E378A9}" srcOrd="0" destOrd="0" parTransId="{D186C198-6AAA-4F2F-8026-3B7186A7EF57}" sibTransId="{9B8DC921-1F98-4E39-85E4-6BF6387B3DD5}"/>
    <dgm:cxn modelId="{57DDC4AA-0057-4457-B8D1-42A5473BC454}" type="presParOf" srcId="{5D9EB852-0666-4688-9BCF-DF78349A000F}" destId="{9FE27A67-BCCB-4325-8972-E8865F7AE41D}" srcOrd="0" destOrd="0" presId="urn:microsoft.com/office/officeart/2005/8/layout/chevronAccent+Icon"/>
    <dgm:cxn modelId="{DC7C8832-5882-4B30-8212-AD4E98856081}" type="presParOf" srcId="{9FE27A67-BCCB-4325-8972-E8865F7AE41D}" destId="{78693973-5C4B-4900-A015-DAB5BB242408}" srcOrd="0" destOrd="0" presId="urn:microsoft.com/office/officeart/2005/8/layout/chevronAccent+Icon"/>
    <dgm:cxn modelId="{254F2640-98BD-4543-ACDD-173B46905EE3}" type="presParOf" srcId="{9FE27A67-BCCB-4325-8972-E8865F7AE41D}" destId="{A28D6EA1-D200-4BC4-95B5-F3869C3EDDBC}" srcOrd="1" destOrd="0" presId="urn:microsoft.com/office/officeart/2005/8/layout/chevronAccent+Icon"/>
    <dgm:cxn modelId="{D05E016B-41E9-46AE-BC37-211820CF529B}" type="presParOf" srcId="{5D9EB852-0666-4688-9BCF-DF78349A000F}" destId="{AF3894FE-4E28-414D-913F-7662C04384DF}" srcOrd="1" destOrd="0" presId="urn:microsoft.com/office/officeart/2005/8/layout/chevronAccent+Icon"/>
    <dgm:cxn modelId="{2989543E-26A1-43AE-A95D-9B2A4A9C7B90}" type="presParOf" srcId="{5D9EB852-0666-4688-9BCF-DF78349A000F}" destId="{B5DBE2CD-8FE3-455D-81A1-00A9102A9F6D}" srcOrd="2" destOrd="0" presId="urn:microsoft.com/office/officeart/2005/8/layout/chevronAccent+Icon"/>
    <dgm:cxn modelId="{DFC3910E-F8CB-4198-8303-4C24DF8F7545}" type="presParOf" srcId="{B5DBE2CD-8FE3-455D-81A1-00A9102A9F6D}" destId="{137A39C1-39A5-4A12-8D5C-2B176936593B}" srcOrd="0" destOrd="0" presId="urn:microsoft.com/office/officeart/2005/8/layout/chevronAccent+Icon"/>
    <dgm:cxn modelId="{93E8E100-A399-447D-ABAF-6EF7FE69828F}" type="presParOf" srcId="{B5DBE2CD-8FE3-455D-81A1-00A9102A9F6D}" destId="{8E34B4DC-3A31-4198-9746-54201ABA273C}" srcOrd="1" destOrd="0" presId="urn:microsoft.com/office/officeart/2005/8/layout/chevronAccent+Icon"/>
    <dgm:cxn modelId="{F781E8C3-81B9-4CC8-B73F-F77C4F62DBBC}" type="presParOf" srcId="{5D9EB852-0666-4688-9BCF-DF78349A000F}" destId="{2786113A-2623-4683-8A63-F7BB89C78462}" srcOrd="3" destOrd="0" presId="urn:microsoft.com/office/officeart/2005/8/layout/chevronAccent+Icon"/>
    <dgm:cxn modelId="{0CAF5E70-819E-4C87-8BD2-1E3698B93432}" type="presParOf" srcId="{5D9EB852-0666-4688-9BCF-DF78349A000F}" destId="{51F57BF3-EB4A-48B1-9754-DC6D4030F1A5}" srcOrd="4" destOrd="0" presId="urn:microsoft.com/office/officeart/2005/8/layout/chevronAccent+Icon"/>
    <dgm:cxn modelId="{8EBFFE00-669F-43B1-812D-65F1ED5CA967}" type="presParOf" srcId="{51F57BF3-EB4A-48B1-9754-DC6D4030F1A5}" destId="{4147253B-17FC-46DD-8C90-4C385AB79573}" srcOrd="0" destOrd="0" presId="urn:microsoft.com/office/officeart/2005/8/layout/chevronAccent+Icon"/>
    <dgm:cxn modelId="{2586913C-A7C6-4F75-B8E0-7ACBD9FF17A0}" type="presParOf" srcId="{51F57BF3-EB4A-48B1-9754-DC6D4030F1A5}" destId="{6BFB487D-1EDB-411C-8BC0-A415201BF9DA}" srcOrd="1" destOrd="0" presId="urn:microsoft.com/office/officeart/2005/8/layout/chevronAccen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93973-5C4B-4900-A015-DAB5BB242408}">
      <dsp:nvSpPr>
        <dsp:cNvPr id="0" name=""/>
        <dsp:cNvSpPr/>
      </dsp:nvSpPr>
      <dsp:spPr>
        <a:xfrm>
          <a:off x="714" y="1598988"/>
          <a:ext cx="1794867" cy="692818"/>
        </a:xfrm>
        <a:prstGeom prst="chevron">
          <a:avLst>
            <a:gd name="adj" fmla="val 4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D6EA1-D200-4BC4-95B5-F3869C3EDDBC}">
      <dsp:nvSpPr>
        <dsp:cNvPr id="0" name=""/>
        <dsp:cNvSpPr/>
      </dsp:nvSpPr>
      <dsp:spPr>
        <a:xfrm>
          <a:off x="479345"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6/7</a:t>
          </a:r>
        </a:p>
        <a:p>
          <a:pPr marL="0" lvl="0" indent="0" algn="ctr" defTabSz="400050">
            <a:lnSpc>
              <a:spcPct val="90000"/>
            </a:lnSpc>
            <a:spcBef>
              <a:spcPct val="0"/>
            </a:spcBef>
            <a:spcAft>
              <a:spcPct val="35000"/>
            </a:spcAft>
            <a:buNone/>
          </a:pPr>
          <a:r>
            <a:rPr lang="en-US" sz="900" kern="1200" dirty="0"/>
            <a:t>Testing Funding Rollover Week</a:t>
          </a:r>
        </a:p>
      </dsp:txBody>
      <dsp:txXfrm>
        <a:off x="499637" y="1792484"/>
        <a:ext cx="1475081" cy="652234"/>
      </dsp:txXfrm>
    </dsp:sp>
    <dsp:sp modelId="{137A39C1-39A5-4A12-8D5C-2B176936593B}">
      <dsp:nvSpPr>
        <dsp:cNvPr id="0" name=""/>
        <dsp:cNvSpPr/>
      </dsp:nvSpPr>
      <dsp:spPr>
        <a:xfrm>
          <a:off x="2050851" y="1598988"/>
          <a:ext cx="1794867" cy="692818"/>
        </a:xfrm>
        <a:prstGeom prst="chevron">
          <a:avLst>
            <a:gd name="adj" fmla="val 4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4B4DC-3A31-4198-9746-54201ABA273C}">
      <dsp:nvSpPr>
        <dsp:cNvPr id="0" name=""/>
        <dsp:cNvSpPr/>
      </dsp:nvSpPr>
      <dsp:spPr>
        <a:xfrm>
          <a:off x="2529482"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6/14</a:t>
          </a:r>
        </a:p>
        <a:p>
          <a:pPr marL="0" lvl="0" indent="0" algn="ctr" defTabSz="400050">
            <a:lnSpc>
              <a:spcPct val="90000"/>
            </a:lnSpc>
            <a:spcBef>
              <a:spcPct val="0"/>
            </a:spcBef>
            <a:spcAft>
              <a:spcPct val="35000"/>
            </a:spcAft>
            <a:buNone/>
          </a:pPr>
          <a:r>
            <a:rPr lang="en-US" sz="900" kern="1200" dirty="0"/>
            <a:t>Test Results to MAABOs for corrections</a:t>
          </a:r>
        </a:p>
      </dsp:txBody>
      <dsp:txXfrm>
        <a:off x="2549774" y="1792484"/>
        <a:ext cx="1475081" cy="652234"/>
      </dsp:txXfrm>
    </dsp:sp>
    <dsp:sp modelId="{4147253B-17FC-46DD-8C90-4C385AB79573}">
      <dsp:nvSpPr>
        <dsp:cNvPr id="0" name=""/>
        <dsp:cNvSpPr/>
      </dsp:nvSpPr>
      <dsp:spPr>
        <a:xfrm>
          <a:off x="4100988" y="1598988"/>
          <a:ext cx="1794867" cy="692818"/>
        </a:xfrm>
        <a:prstGeom prst="chevron">
          <a:avLst>
            <a:gd name="adj" fmla="val 4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B487D-1EDB-411C-8BC0-A415201BF9DA}">
      <dsp:nvSpPr>
        <dsp:cNvPr id="0" name=""/>
        <dsp:cNvSpPr/>
      </dsp:nvSpPr>
      <dsp:spPr>
        <a:xfrm>
          <a:off x="4579620"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7/7~</a:t>
          </a:r>
        </a:p>
        <a:p>
          <a:pPr marL="0" lvl="0" indent="0" algn="ctr" defTabSz="400050">
            <a:lnSpc>
              <a:spcPct val="90000"/>
            </a:lnSpc>
            <a:spcBef>
              <a:spcPct val="0"/>
            </a:spcBef>
            <a:spcAft>
              <a:spcPct val="35000"/>
            </a:spcAft>
            <a:buNone/>
          </a:pPr>
          <a:r>
            <a:rPr lang="en-US" sz="900" kern="1200" dirty="0"/>
            <a:t>Results of Actual Rollover to MAABOs</a:t>
          </a:r>
        </a:p>
      </dsp:txBody>
      <dsp:txXfrm>
        <a:off x="4599912" y="1792484"/>
        <a:ext cx="1475081" cy="6522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BF814-EF07-44EA-9732-5A2EBBC7F31E}" type="datetimeFigureOut">
              <a:rPr lang="en-US" smtClean="0"/>
              <a:t>5/17/2022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DCB55-8644-4A6D-8234-934133162226}" type="slidenum">
              <a:rPr lang="en-US" smtClean="0"/>
              <a:t>‹#›</a:t>
            </a:fld>
            <a:endParaRPr lang="en-US"/>
          </a:p>
        </p:txBody>
      </p:sp>
    </p:spTree>
    <p:extLst>
      <p:ext uri="{BB962C8B-B14F-4D97-AF65-F5344CB8AC3E}">
        <p14:creationId xmlns:p14="http://schemas.microsoft.com/office/powerpoint/2010/main" val="253332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r>
              <a:rPr lang="en-US" baseline="0" dirty="0"/>
              <a:t> - </a:t>
            </a:r>
            <a:r>
              <a:rPr lang="en-US" dirty="0"/>
              <a:t>Open meeting and Welcome! (1 minute)</a:t>
            </a:r>
          </a:p>
          <a:p>
            <a:r>
              <a:rPr lang="en-US" dirty="0"/>
              <a:t>Go to slide 2.</a:t>
            </a:r>
          </a:p>
          <a:p>
            <a:endParaRPr lang="en-US" dirty="0"/>
          </a:p>
        </p:txBody>
      </p:sp>
    </p:spTree>
    <p:extLst>
      <p:ext uri="{BB962C8B-B14F-4D97-AF65-F5344CB8AC3E}">
        <p14:creationId xmlns:p14="http://schemas.microsoft.com/office/powerpoint/2010/main" val="273411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72855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new KFS Suspense Account Audit Report (RUCI158) to ensure that department salary and benefit expenses are not recorded against the KFS Suspense account (BF10002). Look for transactions posted against the KFS Suspense account and transfer them to the proper KFS accounts to ensure that these transactions are probably reflect in the departments’ financials for the current fiscal year. Salary expenses hitting the KFS Suspense account will need to be transferred via the DIRECT Retro Process (Salary Cost Transfer) by the </a:t>
            </a:r>
            <a:r>
              <a:rPr lang="en-US" dirty="0" err="1"/>
              <a:t>UCPath</a:t>
            </a:r>
            <a:r>
              <a:rPr lang="en-US" dirty="0"/>
              <a:t> deadline of July 6, 2021 noon. for the transactions to be reflected in the current fiscal year.</a:t>
            </a:r>
          </a:p>
          <a:p>
            <a:endParaRPr lang="en-US" dirty="0"/>
          </a:p>
        </p:txBody>
      </p:sp>
    </p:spTree>
    <p:extLst>
      <p:ext uri="{BB962C8B-B14F-4D97-AF65-F5344CB8AC3E}">
        <p14:creationId xmlns:p14="http://schemas.microsoft.com/office/powerpoint/2010/main" val="168009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chemeClr val="tx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E229F-C150-474F-8980-931399A2ED49}"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68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1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1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92" name="Google Shape;1492;p11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10013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2A7219-FA7F-1147-BCDB-7610300FD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338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4261"/>
            <a:ext cx="9144000" cy="4776261"/>
          </a:xfrm>
          <a:prstGeom prst="rect">
            <a:avLst/>
          </a:prstGeom>
        </p:spPr>
      </p:pic>
      <p:sp>
        <p:nvSpPr>
          <p:cNvPr id="7" name="Rectangle 6"/>
          <p:cNvSpPr/>
          <p:nvPr userDrawn="1"/>
        </p:nvSpPr>
        <p:spPr>
          <a:xfrm>
            <a:off x="0" y="4572000"/>
            <a:ext cx="9144000" cy="22860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0"/>
          <p:cNvSpPr>
            <a:spLocks noGrp="1"/>
          </p:cNvSpPr>
          <p:nvPr>
            <p:ph type="title"/>
          </p:nvPr>
        </p:nvSpPr>
        <p:spPr>
          <a:xfrm>
            <a:off x="0" y="4895252"/>
            <a:ext cx="9144000" cy="1325563"/>
          </a:xfrm>
        </p:spPr>
        <p:txBody>
          <a:bodyPr>
            <a:normAutofit/>
          </a:bodyPr>
          <a:lstStyle>
            <a:lvl1pPr algn="ctr">
              <a:defRPr sz="3600">
                <a:solidFill>
                  <a:schemeClr val="bg1"/>
                </a:solidFill>
              </a:defRPr>
            </a:lvl1pPr>
          </a:lstStyle>
          <a:p>
            <a:r>
              <a:rPr lang="en-US"/>
              <a:t>Click to edit Master title style</a:t>
            </a:r>
            <a:endParaRPr lang="en-US"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2029" y="6431148"/>
            <a:ext cx="6779951" cy="216529"/>
          </a:xfrm>
          <a:prstGeom prst="rect">
            <a:avLst/>
          </a:prstGeom>
        </p:spPr>
      </p:pic>
    </p:spTree>
    <p:custDataLst>
      <p:tags r:id="rId1"/>
    </p:custDataLst>
    <p:extLst>
      <p:ext uri="{BB962C8B-B14F-4D97-AF65-F5344CB8AC3E}">
        <p14:creationId xmlns:p14="http://schemas.microsoft.com/office/powerpoint/2010/main" val="12131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userDrawn="1"/>
        </p:nvCxnSpPr>
        <p:spPr>
          <a:xfrm>
            <a:off x="226574" y="937645"/>
            <a:ext cx="8690867" cy="0"/>
          </a:xfrm>
          <a:prstGeom prst="line">
            <a:avLst/>
          </a:prstGeom>
          <a:ln w="28575">
            <a:solidFill>
              <a:srgbClr val="0064A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91" y="6525907"/>
            <a:ext cx="6779951" cy="216529"/>
          </a:xfrm>
          <a:prstGeom prst="rect">
            <a:avLst/>
          </a:prstGeom>
        </p:spPr>
      </p:pic>
    </p:spTree>
    <p:extLst>
      <p:ext uri="{BB962C8B-B14F-4D97-AF65-F5344CB8AC3E}">
        <p14:creationId xmlns:p14="http://schemas.microsoft.com/office/powerpoint/2010/main" val="331532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out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91" y="6525907"/>
            <a:ext cx="6779951" cy="216529"/>
          </a:xfrm>
          <a:prstGeom prst="rect">
            <a:avLst/>
          </a:prstGeom>
        </p:spPr>
      </p:pic>
    </p:spTree>
    <p:extLst>
      <p:ext uri="{BB962C8B-B14F-4D97-AF65-F5344CB8AC3E}">
        <p14:creationId xmlns:p14="http://schemas.microsoft.com/office/powerpoint/2010/main" val="60049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91" y="6525907"/>
            <a:ext cx="6779951" cy="216529"/>
          </a:xfrm>
          <a:prstGeom prst="rect">
            <a:avLst/>
          </a:prstGeom>
        </p:spPr>
      </p:pic>
    </p:spTree>
    <p:extLst>
      <p:ext uri="{BB962C8B-B14F-4D97-AF65-F5344CB8AC3E}">
        <p14:creationId xmlns:p14="http://schemas.microsoft.com/office/powerpoint/2010/main" val="116215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blue background">
    <p:bg>
      <p:bgPr>
        <a:solidFill>
          <a:srgbClr val="0064A4"/>
        </a:solidFill>
        <a:effectLst/>
      </p:bgPr>
    </p:bg>
    <p:spTree>
      <p:nvGrpSpPr>
        <p:cNvPr id="1" name=""/>
        <p:cNvGrpSpPr/>
        <p:nvPr/>
      </p:nvGrpSpPr>
      <p:grpSpPr>
        <a:xfrm>
          <a:off x="0" y="0"/>
          <a:ext cx="0" cy="0"/>
          <a:chOff x="0" y="0"/>
          <a:chExt cx="0" cy="0"/>
        </a:xfrm>
      </p:grpSpPr>
      <p:sp>
        <p:nvSpPr>
          <p:cNvPr id="5" name="Title 8"/>
          <p:cNvSpPr>
            <a:spLocks noGrp="1"/>
          </p:cNvSpPr>
          <p:nvPr>
            <p:ph type="title"/>
          </p:nvPr>
        </p:nvSpPr>
        <p:spPr>
          <a:xfrm>
            <a:off x="381276" y="242459"/>
            <a:ext cx="8412480" cy="906114"/>
          </a:xfrm>
        </p:spPr>
        <p:txBody>
          <a:bodyPr>
            <a:normAutofit/>
          </a:bodyPr>
          <a:lstStyle>
            <a:lvl1pPr>
              <a:defRPr sz="3600">
                <a:solidFill>
                  <a:schemeClr val="bg1"/>
                </a:solidFill>
              </a:defRPr>
            </a:lvl1pPr>
          </a:lstStyle>
          <a:p>
            <a:r>
              <a:rPr lang="en-US"/>
              <a:t>Click to edit Master title style</a:t>
            </a:r>
            <a:endParaRPr lang="en-US" dirty="0"/>
          </a:p>
        </p:txBody>
      </p:sp>
      <p:sp>
        <p:nvSpPr>
          <p:cNvPr id="6" name="Content Placeholder 12"/>
          <p:cNvSpPr>
            <a:spLocks noGrp="1"/>
          </p:cNvSpPr>
          <p:nvPr>
            <p:ph sz="quarter" idx="10"/>
          </p:nvPr>
        </p:nvSpPr>
        <p:spPr>
          <a:xfrm>
            <a:off x="381276" y="1301322"/>
            <a:ext cx="8412480" cy="4027146"/>
          </a:xfrm>
        </p:spPr>
        <p:txBody>
          <a:bodyPr>
            <a:normAutofit/>
          </a:bodyPr>
          <a:lstStyle>
            <a:lvl1pPr marL="0" indent="0">
              <a:buNone/>
              <a:defRPr sz="2400">
                <a:solidFill>
                  <a:schemeClr val="bg1"/>
                </a:solidFill>
              </a:defRPr>
            </a:lvl1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29" y="6431148"/>
            <a:ext cx="6779951" cy="216529"/>
          </a:xfrm>
          <a:prstGeom prst="rect">
            <a:avLst/>
          </a:prstGeom>
        </p:spPr>
      </p:pic>
    </p:spTree>
    <p:extLst>
      <p:ext uri="{BB962C8B-B14F-4D97-AF65-F5344CB8AC3E}">
        <p14:creationId xmlns:p14="http://schemas.microsoft.com/office/powerpoint/2010/main" val="120719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64A4"/>
        </a:solidFill>
        <a:effectLst/>
      </p:bgPr>
    </p:bg>
    <p:spTree>
      <p:nvGrpSpPr>
        <p:cNvPr id="1" name=""/>
        <p:cNvGrpSpPr/>
        <p:nvPr/>
      </p:nvGrpSpPr>
      <p:grpSpPr>
        <a:xfrm>
          <a:off x="0" y="0"/>
          <a:ext cx="0" cy="0"/>
          <a:chOff x="0" y="0"/>
          <a:chExt cx="0" cy="0"/>
        </a:xfrm>
      </p:grpSpPr>
      <p:sp>
        <p:nvSpPr>
          <p:cNvPr id="12" name="Title 8"/>
          <p:cNvSpPr>
            <a:spLocks noGrp="1"/>
          </p:cNvSpPr>
          <p:nvPr>
            <p:ph type="title"/>
          </p:nvPr>
        </p:nvSpPr>
        <p:spPr>
          <a:xfrm>
            <a:off x="1" y="377342"/>
            <a:ext cx="9144000" cy="4898849"/>
          </a:xfrm>
        </p:spPr>
        <p:txBody>
          <a:bodyPr>
            <a:normAutofit/>
          </a:bodyPr>
          <a:lstStyle>
            <a:lvl1pPr algn="ctr">
              <a:defRPr sz="3600">
                <a:solidFill>
                  <a:schemeClr val="bg1"/>
                </a:solidFill>
              </a:defRPr>
            </a:lvl1p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29" y="6431148"/>
            <a:ext cx="6779951" cy="216529"/>
          </a:xfrm>
          <a:prstGeom prst="rect">
            <a:avLst/>
          </a:prstGeom>
        </p:spPr>
      </p:pic>
    </p:spTree>
    <p:extLst>
      <p:ext uri="{BB962C8B-B14F-4D97-AF65-F5344CB8AC3E}">
        <p14:creationId xmlns:p14="http://schemas.microsoft.com/office/powerpoint/2010/main" val="32768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7" y="1208605"/>
            <a:ext cx="3886200" cy="5130557"/>
          </a:xfrm>
        </p:spPr>
        <p:txBody>
          <a:bodyPr/>
          <a:lstStyle>
            <a:lvl1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15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35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2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05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08598"/>
            <a:ext cx="3886200" cy="5110009"/>
          </a:xfrm>
        </p:spPr>
        <p:txBody>
          <a:bodyPr/>
          <a:lstStyle>
            <a:lvl1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15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35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2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05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2"/>
          </p:nvPr>
        </p:nvSpPr>
        <p:spPr>
          <a:xfrm>
            <a:off x="8840361" y="6527310"/>
            <a:ext cx="303641" cy="365125"/>
          </a:xfrm>
          <a:prstGeom prst="rect">
            <a:avLst/>
          </a:prstGeom>
        </p:spPr>
        <p:txBody>
          <a:bodyPr/>
          <a:lstStyle/>
          <a:p>
            <a:fld id="{07297065-12DB-4451-8B30-EBF38A6018EA}"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064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6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6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6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spTree>
    <p:extLst>
      <p:ext uri="{BB962C8B-B14F-4D97-AF65-F5344CB8AC3E}">
        <p14:creationId xmlns:p14="http://schemas.microsoft.com/office/powerpoint/2010/main" val="662079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hyperlink" Target="https://sp.ucop.edu/sites/ucpathhelp/LocationUsers/LOCplayer/data/toc.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hyperlink" Target="https://blog.edmentum.com/teacher-tools-11-free-resources-support-online-teaching-and-learni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ucpath.uci.edu/user-type/transactional-users.php" TargetMode="External"/><Relationship Id="rId2" Type="http://schemas.openxmlformats.org/officeDocument/2006/relationships/hyperlink" Target="https://ucpath.universityofcalifornia.edu/pages/payroll-processing-schedules-working-hour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hyperlink" Target="https://blog.edmentum.com/teacher-tools-11-free-resources-support-online-teaching-and-learn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urldefense.com/v3/__https:/sp.ucop.edu/sites/ucpathhelp/LocationUsers/LOCplayer/data/toc.html__;!!CzAuKJ42GuquVTTmVmPViYEvSg!LqITmgoe9dujl1x8d4UzBl74AjS8G53Z2izBTY5kEjlMVzw71Wpspwy9H7tCEjFDw5wui1eGM4e6xUJEALRNO6eNWRuZeBvFMUkjaH91xQpOzXp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hyperlink" Target="https://blog.edmentum.com/teacher-tools-11-free-resources-support-online-teaching-and-learnin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hyperlink" Target="https://www.drscottsaunders.com/about_this_sit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1.xml"/><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hyperlink" Target="https://sp.ucop.edu/sites/ucpathhelp/LocationUsers/LOCjobaids/UCPC_PHCMWFAL250JA_Emeritus_D2Rev00.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4.xml"/><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5.wdp"/><Relationship Id="rId7" Type="http://schemas.openxmlformats.org/officeDocument/2006/relationships/diagramQuickStyle" Target="../diagrams/quickStyle1.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4.png"/><Relationship Id="rId9" Type="http://schemas.microsoft.com/office/2007/relationships/diagramDrawing" Target="../diagrams/drawing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Training Tips </a:t>
            </a:r>
            <a:br>
              <a:rPr lang="en-US" dirty="0"/>
            </a:br>
            <a:r>
              <a:rPr lang="en-US" dirty="0"/>
              <a:t>May 17, 2022 </a:t>
            </a:r>
          </a:p>
        </p:txBody>
      </p:sp>
    </p:spTree>
    <p:custDataLst>
      <p:tags r:id="rId1"/>
    </p:custDataLst>
    <p:extLst>
      <p:ext uri="{BB962C8B-B14F-4D97-AF65-F5344CB8AC3E}">
        <p14:creationId xmlns:p14="http://schemas.microsoft.com/office/powerpoint/2010/main" val="254110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7408"/>
            <a:ext cx="9144000" cy="897987"/>
          </a:xfrm>
        </p:spPr>
        <p:txBody>
          <a:bodyPr>
            <a:normAutofit/>
          </a:bodyPr>
          <a:lstStyle/>
          <a:p>
            <a:r>
              <a:rPr lang="en-US" dirty="0"/>
              <a:t>Funding Roll Over With Funding End Dates</a:t>
            </a:r>
          </a:p>
        </p:txBody>
      </p:sp>
      <p:sp>
        <p:nvSpPr>
          <p:cNvPr id="2" name="Content Placeholder 1"/>
          <p:cNvSpPr>
            <a:spLocks noGrp="1"/>
          </p:cNvSpPr>
          <p:nvPr>
            <p:ph idx="1"/>
          </p:nvPr>
        </p:nvSpPr>
        <p:spPr>
          <a:xfrm>
            <a:off x="291078" y="1070811"/>
            <a:ext cx="8852922" cy="5149515"/>
          </a:xfrm>
        </p:spPr>
        <p:txBody>
          <a:bodyPr>
            <a:normAutofit/>
          </a:bodyPr>
          <a:lstStyle/>
          <a:p>
            <a:pPr lvl="0"/>
            <a:r>
              <a:rPr lang="en-US" dirty="0"/>
              <a:t>This </a:t>
            </a:r>
            <a:r>
              <a:rPr lang="en-US" b="1" dirty="0"/>
              <a:t>Funding End Date </a:t>
            </a:r>
            <a:r>
              <a:rPr lang="en-US" dirty="0"/>
              <a:t>is a field on the Funding Entry page. This is not related to Fund/Grant Expiration Dates. </a:t>
            </a:r>
          </a:p>
          <a:p>
            <a:pPr lvl="0"/>
            <a:endParaRPr lang="en-US" dirty="0"/>
          </a:p>
          <a:p>
            <a:pPr lvl="0"/>
            <a:endParaRPr lang="en-US" dirty="0"/>
          </a:p>
          <a:p>
            <a:pPr lvl="0"/>
            <a:endParaRPr lang="en-US" dirty="0"/>
          </a:p>
          <a:p>
            <a:pPr marL="342900" lvl="0" indent="-342900">
              <a:spcBef>
                <a:spcPts val="1200"/>
              </a:spcBef>
              <a:spcAft>
                <a:spcPts val="600"/>
              </a:spcAft>
              <a:buFont typeface="Arial" panose="020B0604020202020204" pitchFamily="34" charset="0"/>
              <a:buChar char="•"/>
            </a:pPr>
            <a:endParaRPr lang="en-US" sz="2200" dirty="0"/>
          </a:p>
          <a:p>
            <a:pPr marL="342900" lvl="0" indent="-342900">
              <a:spcBef>
                <a:spcPts val="1200"/>
              </a:spcBef>
              <a:spcAft>
                <a:spcPts val="600"/>
              </a:spcAft>
              <a:buFont typeface="Arial" panose="020B0604020202020204" pitchFamily="34" charset="0"/>
              <a:buChar char="•"/>
            </a:pPr>
            <a:endParaRPr lang="en-US" sz="800" dirty="0"/>
          </a:p>
          <a:p>
            <a:pPr marL="342900" lvl="0" indent="-342900">
              <a:spcBef>
                <a:spcPts val="1200"/>
              </a:spcBef>
              <a:spcAft>
                <a:spcPts val="600"/>
              </a:spcAft>
              <a:buFont typeface="Arial" panose="020B0604020202020204" pitchFamily="34" charset="0"/>
              <a:buChar char="•"/>
            </a:pPr>
            <a:r>
              <a:rPr lang="en-US" sz="2200" dirty="0"/>
              <a:t>If the Funding End Date is a future date in the next fiscal year, the funding will rollover.</a:t>
            </a:r>
          </a:p>
          <a:p>
            <a:pPr marL="342900" indent="-342900">
              <a:spcBef>
                <a:spcPts val="1200"/>
              </a:spcBef>
              <a:spcAft>
                <a:spcPts val="600"/>
              </a:spcAft>
              <a:buFont typeface="Arial" panose="020B0604020202020204" pitchFamily="34" charset="0"/>
              <a:buChar char="•"/>
            </a:pPr>
            <a:r>
              <a:rPr lang="en-US" sz="2200" dirty="0"/>
              <a:t>If lines have Funding End Dates that expire in the current/ending fiscal year, they will not roll over department level-funding will be used for all distribution lines.</a:t>
            </a:r>
            <a:endParaRPr lang="en-US" dirty="0"/>
          </a:p>
        </p:txBody>
      </p:sp>
      <p:sp>
        <p:nvSpPr>
          <p:cNvPr id="4" name="Slide Number Placeholder 3"/>
          <p:cNvSpPr>
            <a:spLocks noGrp="1"/>
          </p:cNvSpPr>
          <p:nvPr>
            <p:ph type="sldNum" sz="quarter" idx="4"/>
          </p:nvPr>
        </p:nvSpPr>
        <p:spPr/>
        <p:txBody>
          <a:bodyPr/>
          <a:lstStyle/>
          <a:p>
            <a:fld id="{67AA6EFB-DE16-2749-9DB8-9B2BD9BF76D4}" type="slidenum">
              <a:rPr lang="en-US" smtClean="0"/>
              <a:pPr/>
              <a:t>10</a:t>
            </a:fld>
            <a:endParaRPr lang="en-US" dirty="0"/>
          </a:p>
        </p:txBody>
      </p:sp>
      <p:pic>
        <p:nvPicPr>
          <p:cNvPr id="1026" name="Picture 2">
            <a:extLst>
              <a:ext uri="{FF2B5EF4-FFF2-40B4-BE49-F238E27FC236}">
                <a16:creationId xmlns:a16="http://schemas.microsoft.com/office/drawing/2014/main" id="{7EA6A791-477A-329B-972D-0BB91C1BADF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2159" y="2024557"/>
            <a:ext cx="7267705" cy="1801485"/>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52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Testing of Funding Roll Over </a:t>
            </a:r>
          </a:p>
        </p:txBody>
      </p:sp>
      <p:sp>
        <p:nvSpPr>
          <p:cNvPr id="2" name="Content Placeholder 1"/>
          <p:cNvSpPr>
            <a:spLocks noGrp="1"/>
          </p:cNvSpPr>
          <p:nvPr>
            <p:ph idx="1"/>
          </p:nvPr>
        </p:nvSpPr>
        <p:spPr/>
        <p:txBody>
          <a:bodyPr>
            <a:normAutofit/>
          </a:bodyPr>
          <a:lstStyle/>
          <a:p>
            <a:pPr marL="342900" indent="-342900">
              <a:buFont typeface="Arial" panose="020B0604020202020204" pitchFamily="34" charset="0"/>
              <a:buChar char="•"/>
            </a:pPr>
            <a:r>
              <a:rPr lang="en-US" dirty="0"/>
              <a:t>Testing of funding roll over week of June 6</a:t>
            </a:r>
          </a:p>
          <a:p>
            <a:pPr marL="342900" indent="-342900">
              <a:buFont typeface="Arial" panose="020B0604020202020204" pitchFamily="34" charset="0"/>
              <a:buChar char="•"/>
            </a:pPr>
            <a:r>
              <a:rPr lang="en-US" dirty="0"/>
              <a:t>Exception reports will be sent to MAABOs afterwards to review and make updates in production, if necessary</a:t>
            </a:r>
          </a:p>
          <a:p>
            <a:pPr marL="342900" indent="-342900">
              <a:buFont typeface="Arial" panose="020B0604020202020204" pitchFamily="34" charset="0"/>
              <a:buChar char="•"/>
            </a:pPr>
            <a:r>
              <a:rPr lang="en-US" dirty="0"/>
              <a:t>Purpose of this activity is to ensure unexpected results are not produced during the real roll over process in production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lvl="1" indent="0">
              <a:buNone/>
            </a:pPr>
            <a:endParaRPr lang="en-US" dirty="0"/>
          </a:p>
        </p:txBody>
      </p:sp>
      <p:sp>
        <p:nvSpPr>
          <p:cNvPr id="4" name="Slide Number Placeholder 3"/>
          <p:cNvSpPr>
            <a:spLocks noGrp="1"/>
          </p:cNvSpPr>
          <p:nvPr>
            <p:ph type="sldNum" sz="quarter" idx="4"/>
          </p:nvPr>
        </p:nvSpPr>
        <p:spPr/>
        <p:txBody>
          <a:bodyPr/>
          <a:lstStyle/>
          <a:p>
            <a:fld id="{67AA6EFB-DE16-2749-9DB8-9B2BD9BF76D4}" type="slidenum">
              <a:rPr lang="en-US" smtClean="0"/>
              <a:pPr/>
              <a:t>11</a:t>
            </a:fld>
            <a:endParaRPr lang="en-US" dirty="0"/>
          </a:p>
        </p:txBody>
      </p:sp>
    </p:spTree>
    <p:extLst>
      <p:ext uri="{BB962C8B-B14F-4D97-AF65-F5344CB8AC3E}">
        <p14:creationId xmlns:p14="http://schemas.microsoft.com/office/powerpoint/2010/main" val="217570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Fiscal Year End Deadlines </a:t>
            </a:r>
          </a:p>
        </p:txBody>
      </p:sp>
      <p:sp>
        <p:nvSpPr>
          <p:cNvPr id="2" name="Content Placeholder 1"/>
          <p:cNvSpPr>
            <a:spLocks noGrp="1"/>
          </p:cNvSpPr>
          <p:nvPr>
            <p:ph idx="1"/>
          </p:nvPr>
        </p:nvSpPr>
        <p:spPr/>
        <p:txBody>
          <a:bodyPr/>
          <a:lstStyle/>
          <a:p>
            <a:r>
              <a:rPr lang="en-US" dirty="0"/>
              <a:t> </a:t>
            </a:r>
          </a:p>
        </p:txBody>
      </p:sp>
      <p:sp>
        <p:nvSpPr>
          <p:cNvPr id="5" name="Slide Number Placeholder 4"/>
          <p:cNvSpPr>
            <a:spLocks noGrp="1"/>
          </p:cNvSpPr>
          <p:nvPr>
            <p:ph type="sldNum" sz="quarter" idx="4"/>
          </p:nvPr>
        </p:nvSpPr>
        <p:spPr/>
        <p:txBody>
          <a:bodyPr/>
          <a:lstStyle/>
          <a:p>
            <a:fld id="{67AA6EFB-DE16-2749-9DB8-9B2BD9BF76D4}" type="slidenum">
              <a:rPr lang="en-US" smtClean="0"/>
              <a:pPr/>
              <a:t>12</a:t>
            </a:fld>
            <a:endParaRPr lang="en-US" dirty="0"/>
          </a:p>
        </p:txBody>
      </p:sp>
      <p:sp>
        <p:nvSpPr>
          <p:cNvPr id="8" name="Content Placeholder 2">
            <a:extLst>
              <a:ext uri="{FF2B5EF4-FFF2-40B4-BE49-F238E27FC236}">
                <a16:creationId xmlns:a16="http://schemas.microsoft.com/office/drawing/2014/main" id="{BC53380F-05A0-6A6C-EB10-79846276EF59}"/>
              </a:ext>
            </a:extLst>
          </p:cNvPr>
          <p:cNvSpPr txBox="1">
            <a:spLocks/>
          </p:cNvSpPr>
          <p:nvPr/>
        </p:nvSpPr>
        <p:spPr>
          <a:xfrm>
            <a:off x="134843" y="1041490"/>
            <a:ext cx="8800614" cy="5133282"/>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ClrTx/>
              <a:buFont typeface="Arial" panose="020B0604020202020204" pitchFamily="34" charset="0"/>
              <a:buNone/>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Test run of Funding Rollover in test environment; exception reports sent to locations 6/6.</a:t>
            </a:r>
          </a:p>
          <a:p>
            <a:pPr marL="285750" indent="-285750">
              <a:spcBef>
                <a:spcPts val="1200"/>
              </a:spcBef>
              <a:buFont typeface="Arial" panose="020B0604020202020204" pitchFamily="34" charset="0"/>
              <a:buChar char="•"/>
            </a:pPr>
            <a:r>
              <a:rPr lang="en-US" dirty="0"/>
              <a:t>Last date to submit SCTs is 6/22.</a:t>
            </a:r>
          </a:p>
          <a:p>
            <a:pPr marL="285750" indent="-285750">
              <a:spcBef>
                <a:spcPts val="1200"/>
              </a:spcBef>
              <a:buFont typeface="Arial" panose="020B0604020202020204" pitchFamily="34" charset="0"/>
              <a:buChar char="•"/>
            </a:pPr>
            <a:r>
              <a:rPr lang="en-US" dirty="0"/>
              <a:t>All funding entry and funding updates should be entered 6/23.  </a:t>
            </a:r>
          </a:p>
          <a:p>
            <a:pPr marL="285750" indent="-285750">
              <a:spcBef>
                <a:spcPts val="1200"/>
              </a:spcBef>
              <a:buFont typeface="Arial" panose="020B0604020202020204" pitchFamily="34" charset="0"/>
              <a:buChar char="•"/>
            </a:pPr>
            <a:r>
              <a:rPr lang="en-US" dirty="0"/>
              <a:t>Funding entry freeze from 6/24 – 6/30.</a:t>
            </a:r>
          </a:p>
          <a:p>
            <a:pPr marL="285750" indent="-285750">
              <a:spcBef>
                <a:spcPts val="1200"/>
              </a:spcBef>
              <a:buFont typeface="Arial" panose="020B0604020202020204" pitchFamily="34" charset="0"/>
              <a:buChar char="•"/>
            </a:pPr>
            <a:r>
              <a:rPr lang="en-US" dirty="0"/>
              <a:t>Funding Rollover process 6/24 – 6/30.</a:t>
            </a:r>
          </a:p>
          <a:p>
            <a:pPr marL="285750" indent="-285750">
              <a:spcBef>
                <a:spcPts val="1200"/>
              </a:spcBef>
              <a:buFont typeface="Arial" panose="020B0604020202020204" pitchFamily="34" charset="0"/>
              <a:buChar char="•"/>
            </a:pPr>
            <a:r>
              <a:rPr lang="en-US" dirty="0"/>
              <a:t>Rollover Exception reports distributed to locations:</a:t>
            </a:r>
          </a:p>
          <a:p>
            <a:pPr marL="971533" lvl="1" indent="-285750">
              <a:spcBef>
                <a:spcPts val="1800"/>
              </a:spcBef>
            </a:pPr>
            <a:r>
              <a:rPr lang="en-US" sz="2200" dirty="0"/>
              <a:t>MCOP: 6/28 – 6/29</a:t>
            </a:r>
          </a:p>
          <a:p>
            <a:pPr marL="971533" lvl="1" indent="-285750">
              <a:spcBef>
                <a:spcPts val="1200"/>
              </a:spcBef>
            </a:pPr>
            <a:r>
              <a:rPr lang="en-US" sz="2200" dirty="0"/>
              <a:t>Non-MCOP: 6/30 – 7/1</a:t>
            </a:r>
          </a:p>
          <a:p>
            <a:pPr lvl="1" indent="0">
              <a:buFont typeface="Arial" panose="020B0604020202020204" pitchFamily="34" charset="0"/>
              <a:buNone/>
            </a:pPr>
            <a:endParaRPr lang="en-US" dirty="0"/>
          </a:p>
        </p:txBody>
      </p:sp>
    </p:spTree>
    <p:custDataLst>
      <p:tags r:id="rId1"/>
    </p:custDataLst>
    <p:extLst>
      <p:ext uri="{BB962C8B-B14F-4D97-AF65-F5344CB8AC3E}">
        <p14:creationId xmlns:p14="http://schemas.microsoft.com/office/powerpoint/2010/main" val="268026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Direct Retro/Funding Tips </a:t>
            </a:r>
          </a:p>
        </p:txBody>
      </p:sp>
      <p:sp>
        <p:nvSpPr>
          <p:cNvPr id="2" name="Content Placeholder 1"/>
          <p:cNvSpPr>
            <a:spLocks noGrp="1"/>
          </p:cNvSpPr>
          <p:nvPr>
            <p:ph idx="1"/>
          </p:nvPr>
        </p:nvSpPr>
        <p:spPr/>
        <p:txBody>
          <a:bodyPr>
            <a:normAutofit/>
          </a:bodyPr>
          <a:lstStyle/>
          <a:p>
            <a:r>
              <a:rPr lang="en-US" dirty="0"/>
              <a:t>When </a:t>
            </a:r>
            <a:r>
              <a:rPr lang="en-US" b="1" dirty="0"/>
              <a:t>inputting new funding </a:t>
            </a:r>
            <a:r>
              <a:rPr lang="en-US" dirty="0"/>
              <a:t>for next year, change the fiscal year from current year default; needs to be done on the search screen</a:t>
            </a:r>
          </a:p>
          <a:p>
            <a:r>
              <a:rPr lang="en-US" dirty="0"/>
              <a:t>Direct Retro transactions that are initiated but not submitted or approved need to be submitted or cancelled</a:t>
            </a:r>
          </a:p>
          <a:p>
            <a:endParaRPr lang="en-US" dirty="0"/>
          </a:p>
          <a:p>
            <a:pPr>
              <a:lnSpc>
                <a:spcPct val="100000"/>
              </a:lnSpc>
            </a:pPr>
            <a:r>
              <a:rPr lang="en-US" dirty="0"/>
              <a:t>Last date for Direct Retros to</a:t>
            </a:r>
          </a:p>
          <a:p>
            <a:pPr>
              <a:lnSpc>
                <a:spcPct val="100000"/>
              </a:lnSpc>
            </a:pPr>
            <a:r>
              <a:rPr lang="en-US" dirty="0"/>
              <a:t> be included for 2021/22, </a:t>
            </a:r>
          </a:p>
          <a:p>
            <a:pPr>
              <a:lnSpc>
                <a:spcPct val="100000"/>
              </a:lnSpc>
            </a:pPr>
            <a:r>
              <a:rPr lang="en-US" dirty="0"/>
              <a:t>must be fully approved by </a:t>
            </a:r>
          </a:p>
          <a:p>
            <a:pPr>
              <a:lnSpc>
                <a:spcPct val="100000"/>
              </a:lnSpc>
            </a:pPr>
            <a:r>
              <a:rPr lang="en-US" dirty="0"/>
              <a:t>July 6 at noon- if the deadline is </a:t>
            </a:r>
          </a:p>
          <a:p>
            <a:pPr>
              <a:lnSpc>
                <a:spcPct val="100000"/>
              </a:lnSpc>
            </a:pPr>
            <a:r>
              <a:rPr lang="en-US" dirty="0"/>
              <a:t>missed it will post to next fiscal year</a:t>
            </a:r>
          </a:p>
          <a:p>
            <a:endParaRPr lang="en-US" dirty="0"/>
          </a:p>
        </p:txBody>
      </p:sp>
      <p:sp>
        <p:nvSpPr>
          <p:cNvPr id="4" name="Slide Number Placeholder 3"/>
          <p:cNvSpPr>
            <a:spLocks noGrp="1"/>
          </p:cNvSpPr>
          <p:nvPr>
            <p:ph type="sldNum" sz="quarter" idx="4"/>
          </p:nvPr>
        </p:nvSpPr>
        <p:spPr/>
        <p:txBody>
          <a:bodyPr/>
          <a:lstStyle/>
          <a:p>
            <a:fld id="{67AA6EFB-DE16-2749-9DB8-9B2BD9BF76D4}" type="slidenum">
              <a:rPr lang="en-US" smtClean="0"/>
              <a:pPr/>
              <a:t>13</a:t>
            </a:fld>
            <a:endParaRPr lang="en-US" dirty="0"/>
          </a:p>
        </p:txBody>
      </p:sp>
      <p:sp>
        <p:nvSpPr>
          <p:cNvPr id="6" name="Content Placeholder 5"/>
          <p:cNvSpPr>
            <a:spLocks noGrp="1"/>
          </p:cNvSpPr>
          <p:nvPr>
            <p:ph sz="half" idx="4294967295"/>
          </p:nvPr>
        </p:nvSpPr>
        <p:spPr>
          <a:xfrm>
            <a:off x="5702300" y="1852613"/>
            <a:ext cx="3441700" cy="4548187"/>
          </a:xfrm>
        </p:spPr>
        <p:txBody>
          <a:bodyPr>
            <a:normAutofit/>
          </a:bodyPr>
          <a:lstStyle/>
          <a:p>
            <a:r>
              <a:rPr lang="en-US" dirty="0"/>
              <a:t>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533390" y="2988383"/>
            <a:ext cx="3574514" cy="3237573"/>
          </a:xfrm>
          <a:prstGeom prst="rect">
            <a:avLst/>
          </a:prstGeom>
          <a:ln>
            <a:solidFill>
              <a:schemeClr val="tx1">
                <a:lumMod val="65000"/>
                <a:lumOff val="35000"/>
              </a:schemeClr>
            </a:solidFill>
          </a:ln>
        </p:spPr>
      </p:pic>
      <p:cxnSp>
        <p:nvCxnSpPr>
          <p:cNvPr id="8" name="Straight Arrow Connector 7"/>
          <p:cNvCxnSpPr/>
          <p:nvPr/>
        </p:nvCxnSpPr>
        <p:spPr>
          <a:xfrm flipH="1">
            <a:off x="7949487" y="4349262"/>
            <a:ext cx="897519" cy="70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10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pPr algn="l"/>
            <a:r>
              <a:rPr lang="en-US" dirty="0"/>
              <a:t>Direct </a:t>
            </a:r>
            <a:r>
              <a:rPr lang="en-US" dirty="0" err="1"/>
              <a:t>Retros</a:t>
            </a:r>
            <a:r>
              <a:rPr lang="en-US" dirty="0"/>
              <a:t> in Initiated Status</a:t>
            </a:r>
          </a:p>
        </p:txBody>
      </p:sp>
      <p:sp>
        <p:nvSpPr>
          <p:cNvPr id="2" name="Content Placeholder 1"/>
          <p:cNvSpPr>
            <a:spLocks noGrp="1"/>
          </p:cNvSpPr>
          <p:nvPr>
            <p:ph idx="1"/>
          </p:nvPr>
        </p:nvSpPr>
        <p:spPr/>
        <p:txBody>
          <a:bodyPr/>
          <a:lstStyle/>
          <a:p>
            <a:pPr marL="0" indent="0">
              <a:buNone/>
            </a:pPr>
            <a:r>
              <a:rPr lang="en-US" dirty="0"/>
              <a:t> </a:t>
            </a:r>
          </a:p>
        </p:txBody>
      </p:sp>
      <p:sp>
        <p:nvSpPr>
          <p:cNvPr id="6" name="Content Placeholder 10"/>
          <p:cNvSpPr>
            <a:spLocks noGrp="1"/>
          </p:cNvSpPr>
          <p:nvPr>
            <p:ph sz="half" idx="4294967295"/>
          </p:nvPr>
        </p:nvSpPr>
        <p:spPr>
          <a:xfrm>
            <a:off x="640080" y="1123950"/>
            <a:ext cx="8007350" cy="4832350"/>
          </a:xfrm>
        </p:spPr>
        <p:txBody>
          <a:bodyPr>
            <a:normAutofit lnSpcReduction="10000"/>
          </a:bodyPr>
          <a:lstStyle/>
          <a:p>
            <a:pPr>
              <a:spcBef>
                <a:spcPts val="1800"/>
              </a:spcBef>
            </a:pPr>
            <a:r>
              <a:rPr lang="en-US" sz="2400" dirty="0"/>
              <a:t>Direct retro transactions sitting in an Initiated status need to be reviewed</a:t>
            </a:r>
          </a:p>
          <a:p>
            <a:pPr>
              <a:spcBef>
                <a:spcPts val="1800"/>
              </a:spcBef>
            </a:pPr>
            <a:r>
              <a:rPr lang="en-US" sz="2400" dirty="0"/>
              <a:t>When a direct retro is in an Initiated status, it locks the </a:t>
            </a:r>
            <a:r>
              <a:rPr lang="en-US" sz="2400" b="1" dirty="0"/>
              <a:t>pay record</a:t>
            </a:r>
            <a:r>
              <a:rPr lang="en-US" sz="2400" dirty="0"/>
              <a:t> so it cannot be selected for processing from the Process Direct Retro page.</a:t>
            </a:r>
          </a:p>
          <a:p>
            <a:pPr>
              <a:spcBef>
                <a:spcPts val="1800"/>
              </a:spcBef>
            </a:pPr>
            <a:r>
              <a:rPr lang="en-US" sz="2400" dirty="0"/>
              <a:t>There are two options for these transactions:</a:t>
            </a:r>
          </a:p>
          <a:p>
            <a:pPr lvl="1">
              <a:spcBef>
                <a:spcPts val="1200"/>
              </a:spcBef>
              <a:buFont typeface="Wingdings" panose="05000000000000000000" pitchFamily="2" charset="2"/>
              <a:buChar char="ü"/>
            </a:pPr>
            <a:r>
              <a:rPr lang="en-US" sz="2400" dirty="0">
                <a:solidFill>
                  <a:srgbClr val="FF0000"/>
                </a:solidFill>
              </a:rPr>
              <a:t>Finalize and submit for processing</a:t>
            </a:r>
          </a:p>
          <a:p>
            <a:pPr lvl="1">
              <a:spcBef>
                <a:spcPts val="1200"/>
              </a:spcBef>
              <a:buFont typeface="Wingdings" panose="05000000000000000000" pitchFamily="2" charset="2"/>
              <a:buChar char="ü"/>
            </a:pPr>
            <a:r>
              <a:rPr lang="en-US" sz="2400" dirty="0">
                <a:solidFill>
                  <a:srgbClr val="FF0000"/>
                </a:solidFill>
              </a:rPr>
              <a:t>Cancel transaction</a:t>
            </a:r>
          </a:p>
          <a:p>
            <a:pPr marL="0" indent="0">
              <a:buNone/>
            </a:pPr>
            <a:endParaRPr lang="en-US" sz="2400" i="1" dirty="0"/>
          </a:p>
          <a:p>
            <a:pPr marL="0" indent="0">
              <a:buNone/>
            </a:pPr>
            <a:r>
              <a:rPr lang="en-US" sz="2400" i="1" dirty="0"/>
              <a:t>	</a:t>
            </a:r>
          </a:p>
          <a:p>
            <a:pPr marL="0" indent="0">
              <a:buNone/>
            </a:pPr>
            <a:r>
              <a:rPr lang="en-US" sz="2400" i="1" dirty="0"/>
              <a:t>Details in Appendix </a:t>
            </a:r>
          </a:p>
        </p:txBody>
      </p:sp>
    </p:spTree>
    <p:custDataLst>
      <p:tags r:id="rId1"/>
    </p:custDataLst>
    <p:extLst>
      <p:ext uri="{BB962C8B-B14F-4D97-AF65-F5344CB8AC3E}">
        <p14:creationId xmlns:p14="http://schemas.microsoft.com/office/powerpoint/2010/main" val="317657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pPr>
              <a:spcAft>
                <a:spcPts val="1200"/>
              </a:spcAft>
            </a:pPr>
            <a:r>
              <a:rPr lang="en-US" dirty="0"/>
              <a:t>Selecting Multiple Paychecks – Direct Retro</a:t>
            </a:r>
          </a:p>
        </p:txBody>
      </p:sp>
      <p:sp>
        <p:nvSpPr>
          <p:cNvPr id="2" name="Content Placeholder 1"/>
          <p:cNvSpPr>
            <a:spLocks noGrp="1"/>
          </p:cNvSpPr>
          <p:nvPr>
            <p:ph idx="1"/>
          </p:nvPr>
        </p:nvSpPr>
        <p:spPr/>
        <p:txBody>
          <a:bodyPr/>
          <a:lstStyle/>
          <a:p>
            <a:pPr marL="0" indent="0">
              <a:buNone/>
            </a:pPr>
            <a:r>
              <a:rPr lang="en-US" dirty="0"/>
              <a:t> </a:t>
            </a:r>
          </a:p>
        </p:txBody>
      </p:sp>
      <p:sp>
        <p:nvSpPr>
          <p:cNvPr id="6" name="Content Placeholder 10"/>
          <p:cNvSpPr>
            <a:spLocks noGrp="1"/>
          </p:cNvSpPr>
          <p:nvPr>
            <p:ph sz="half" idx="4294967295"/>
          </p:nvPr>
        </p:nvSpPr>
        <p:spPr>
          <a:xfrm>
            <a:off x="640080" y="1123950"/>
            <a:ext cx="8007350" cy="4832350"/>
          </a:xfrm>
        </p:spPr>
        <p:txBody>
          <a:bodyPr>
            <a:normAutofit/>
          </a:bodyPr>
          <a:lstStyle/>
          <a:p>
            <a:pPr>
              <a:spcBef>
                <a:spcPts val="1800"/>
              </a:spcBef>
            </a:pPr>
            <a:r>
              <a:rPr lang="en-US" sz="2400" dirty="0"/>
              <a:t>Multiple paychecks can be selected when processing direct retros </a:t>
            </a:r>
            <a:r>
              <a:rPr lang="en-US" sz="2400" u="sng" dirty="0"/>
              <a:t>except</a:t>
            </a:r>
            <a:r>
              <a:rPr lang="en-US" sz="2400" dirty="0"/>
              <a:t> in the following cases:</a:t>
            </a:r>
          </a:p>
          <a:p>
            <a:pPr marL="342900" indent="-342900">
              <a:spcBef>
                <a:spcPts val="1800"/>
              </a:spcBef>
              <a:buFont typeface="Arial" panose="020B0604020202020204" pitchFamily="34" charset="0"/>
              <a:buChar char="•"/>
            </a:pPr>
            <a:r>
              <a:rPr lang="en-US" dirty="0"/>
              <a:t>If the salary cap/MCOP worksheet was used in funding</a:t>
            </a:r>
          </a:p>
          <a:p>
            <a:pPr marL="342900" indent="-342900">
              <a:spcBef>
                <a:spcPts val="1800"/>
              </a:spcBef>
              <a:buFont typeface="Arial" panose="020B0604020202020204" pitchFamily="34" charset="0"/>
              <a:buChar char="•"/>
            </a:pPr>
            <a:r>
              <a:rPr lang="en-US" sz="2400" dirty="0"/>
              <a:t>If work study pay is involved</a:t>
            </a:r>
          </a:p>
          <a:p>
            <a:pPr marL="342900" indent="-342900">
              <a:spcBef>
                <a:spcPts val="1800"/>
              </a:spcBef>
              <a:buFont typeface="Arial" panose="020B0604020202020204" pitchFamily="34" charset="0"/>
              <a:buChar char="•"/>
            </a:pPr>
            <a:endParaRPr lang="en-US" dirty="0"/>
          </a:p>
          <a:p>
            <a:pPr>
              <a:spcBef>
                <a:spcPts val="1800"/>
              </a:spcBef>
            </a:pPr>
            <a:r>
              <a:rPr lang="en-US" sz="2400" dirty="0"/>
              <a:t>If any error is incurred during the processing of a direct retro and multiple paychecks are involved, please unbundle the paychecks and re-submit one at a time</a:t>
            </a:r>
          </a:p>
          <a:p>
            <a:pPr>
              <a:spcBef>
                <a:spcPts val="1800"/>
              </a:spcBef>
            </a:pPr>
            <a:r>
              <a:rPr lang="en-US" dirty="0"/>
              <a:t>	- this will allow us to identify the problem paycheck</a:t>
            </a:r>
            <a:endParaRPr lang="en-US" sz="2400" dirty="0"/>
          </a:p>
        </p:txBody>
      </p:sp>
    </p:spTree>
    <p:custDataLst>
      <p:tags r:id="rId1"/>
    </p:custDataLst>
    <p:extLst>
      <p:ext uri="{BB962C8B-B14F-4D97-AF65-F5344CB8AC3E}">
        <p14:creationId xmlns:p14="http://schemas.microsoft.com/office/powerpoint/2010/main" val="70752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Direct Retros Affecting C&amp;G Accounts</a:t>
            </a:r>
          </a:p>
        </p:txBody>
      </p:sp>
      <p:sp>
        <p:nvSpPr>
          <p:cNvPr id="2" name="Content Placeholder 1"/>
          <p:cNvSpPr>
            <a:spLocks noGrp="1"/>
          </p:cNvSpPr>
          <p:nvPr>
            <p:ph idx="1"/>
          </p:nvPr>
        </p:nvSpPr>
        <p:spPr>
          <a:xfrm>
            <a:off x="229086" y="1103841"/>
            <a:ext cx="8685832" cy="5133282"/>
          </a:xfrm>
        </p:spPr>
        <p:txBody>
          <a:bodyPr>
            <a:normAutofit/>
          </a:bodyPr>
          <a:lstStyle/>
          <a:p>
            <a:pPr marL="0" indent="0">
              <a:buNone/>
            </a:pPr>
            <a:r>
              <a:rPr lang="en-US" dirty="0"/>
              <a:t>Direct retros placing charges or credits to C&amp;G accounts require that all questions in the Questionnaire are clearly answered.</a:t>
            </a:r>
          </a:p>
          <a:p>
            <a:endParaRPr lang="en-US" dirty="0"/>
          </a:p>
          <a:p>
            <a:pPr lvl="1"/>
            <a:r>
              <a:rPr lang="en-US" dirty="0"/>
              <a:t>Explain how the error occurred and why the transfer is being requested. If partial transfer, explain the basis for proration and/or split.</a:t>
            </a:r>
          </a:p>
          <a:p>
            <a:pPr lvl="1">
              <a:spcBef>
                <a:spcPts val="1200"/>
              </a:spcBef>
            </a:pPr>
            <a:r>
              <a:rPr lang="en-US" dirty="0"/>
              <a:t>Who approved the transfer of funds? (e.g. Name of PI, Department CAO; and Department needs to keep this backup on file)</a:t>
            </a:r>
          </a:p>
          <a:p>
            <a:pPr lvl="1">
              <a:spcBef>
                <a:spcPts val="1200"/>
              </a:spcBef>
            </a:pPr>
            <a:r>
              <a:rPr lang="en-US" dirty="0"/>
              <a:t>How does the transfer benefit or impact the new funding source being charged?</a:t>
            </a:r>
          </a:p>
          <a:p>
            <a:pPr lvl="1">
              <a:spcBef>
                <a:spcPts val="1200"/>
              </a:spcBef>
            </a:pPr>
            <a:r>
              <a:rPr lang="en-US" dirty="0"/>
              <a:t>Explain the untimeliness if transfer is: &gt; 120 days after original transaction date, and/or &gt; 90 days after the fund end date.</a:t>
            </a:r>
          </a:p>
        </p:txBody>
      </p:sp>
      <p:sp>
        <p:nvSpPr>
          <p:cNvPr id="4" name="Slide Number Placeholder 3"/>
          <p:cNvSpPr>
            <a:spLocks noGrp="1"/>
          </p:cNvSpPr>
          <p:nvPr>
            <p:ph type="sldNum" sz="quarter" idx="4"/>
          </p:nvPr>
        </p:nvSpPr>
        <p:spPr/>
        <p:txBody>
          <a:bodyPr/>
          <a:lstStyle/>
          <a:p>
            <a:fld id="{67AA6EFB-DE16-2749-9DB8-9B2BD9BF76D4}" type="slidenum">
              <a:rPr lang="en-US" smtClean="0"/>
              <a:pPr/>
              <a:t>16</a:t>
            </a:fld>
            <a:endParaRPr lang="en-US" dirty="0"/>
          </a:p>
        </p:txBody>
      </p:sp>
    </p:spTree>
    <p:custDataLst>
      <p:tags r:id="rId1"/>
    </p:custDataLst>
    <p:extLst>
      <p:ext uri="{BB962C8B-B14F-4D97-AF65-F5344CB8AC3E}">
        <p14:creationId xmlns:p14="http://schemas.microsoft.com/office/powerpoint/2010/main" val="3174742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992" y="65028"/>
            <a:ext cx="8862015" cy="897987"/>
          </a:xfrm>
        </p:spPr>
        <p:txBody>
          <a:bodyPr>
            <a:normAutofit fontScale="90000"/>
          </a:bodyPr>
          <a:lstStyle/>
          <a:p>
            <a:r>
              <a:rPr lang="en-US" dirty="0"/>
              <a:t>High Risk Direct Retros Affecting C&amp;G Accounts</a:t>
            </a:r>
          </a:p>
        </p:txBody>
      </p:sp>
      <p:sp>
        <p:nvSpPr>
          <p:cNvPr id="2" name="Content Placeholder 1"/>
          <p:cNvSpPr>
            <a:spLocks noGrp="1"/>
          </p:cNvSpPr>
          <p:nvPr>
            <p:ph idx="1"/>
          </p:nvPr>
        </p:nvSpPr>
        <p:spPr>
          <a:xfrm>
            <a:off x="229086" y="1043681"/>
            <a:ext cx="8685832" cy="4714772"/>
          </a:xfrm>
        </p:spPr>
        <p:txBody>
          <a:bodyPr>
            <a:normAutofit/>
          </a:bodyPr>
          <a:lstStyle/>
          <a:p>
            <a:r>
              <a:rPr lang="en-US" dirty="0"/>
              <a:t> </a:t>
            </a:r>
          </a:p>
          <a:p>
            <a:r>
              <a:rPr lang="en-US" dirty="0"/>
              <a:t>Direct retros not made within the 90/120 day rules are considered high risk and will be reviewed by C&amp;G Compliance. </a:t>
            </a:r>
          </a:p>
          <a:p>
            <a:endParaRPr lang="en-US" dirty="0"/>
          </a:p>
          <a:p>
            <a:r>
              <a:rPr lang="en-US" dirty="0"/>
              <a:t>C&amp;G Compliance will not approve direct retros missing clear answers to all questions in the Questionnaire, or if expense corrections cannot be deemed allowable and allocable to the award. </a:t>
            </a:r>
          </a:p>
          <a:p>
            <a:endParaRPr lang="en-US" dirty="0"/>
          </a:p>
          <a:p>
            <a:r>
              <a:rPr lang="en-US" dirty="0"/>
              <a:t>     Process direct retros with enough time for C&amp;G review </a:t>
            </a:r>
          </a:p>
          <a:p>
            <a:r>
              <a:rPr lang="en-US" dirty="0"/>
              <a:t>     and approval of high risk transactions.</a:t>
            </a:r>
          </a:p>
          <a:p>
            <a:endParaRPr lang="en-US" dirty="0"/>
          </a:p>
        </p:txBody>
      </p:sp>
      <p:sp>
        <p:nvSpPr>
          <p:cNvPr id="4" name="Slide Number Placeholder 3"/>
          <p:cNvSpPr>
            <a:spLocks noGrp="1"/>
          </p:cNvSpPr>
          <p:nvPr>
            <p:ph type="sldNum" sz="quarter" idx="4"/>
          </p:nvPr>
        </p:nvSpPr>
        <p:spPr/>
        <p:txBody>
          <a:bodyPr/>
          <a:lstStyle/>
          <a:p>
            <a:fld id="{67AA6EFB-DE16-2749-9DB8-9B2BD9BF76D4}" type="slidenum">
              <a:rPr lang="en-US" smtClean="0"/>
              <a:pPr/>
              <a:t>17</a:t>
            </a:fld>
            <a:endParaRPr lang="en-US" dirty="0"/>
          </a:p>
        </p:txBody>
      </p:sp>
    </p:spTree>
    <p:custDataLst>
      <p:tags r:id="rId1"/>
    </p:custDataLst>
    <p:extLst>
      <p:ext uri="{BB962C8B-B14F-4D97-AF65-F5344CB8AC3E}">
        <p14:creationId xmlns:p14="http://schemas.microsoft.com/office/powerpoint/2010/main" val="398371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Clear Suspense Account BF10002 via Direct Retro</a:t>
            </a:r>
          </a:p>
        </p:txBody>
      </p:sp>
      <p:sp>
        <p:nvSpPr>
          <p:cNvPr id="3" name="Content Placeholder 2"/>
          <p:cNvSpPr>
            <a:spLocks noGrp="1"/>
          </p:cNvSpPr>
          <p:nvPr>
            <p:ph idx="1"/>
          </p:nvPr>
        </p:nvSpPr>
        <p:spPr>
          <a:xfrm>
            <a:off x="332508" y="1043681"/>
            <a:ext cx="4631377" cy="5133282"/>
          </a:xfrm>
        </p:spPr>
        <p:txBody>
          <a:bodyPr>
            <a:noAutofit/>
          </a:bodyPr>
          <a:lstStyle/>
          <a:p>
            <a:r>
              <a:rPr lang="en-US" dirty="0"/>
              <a:t>Please make sure department payroll expenses posted to BF10002 are cleared </a:t>
            </a:r>
          </a:p>
          <a:p>
            <a:r>
              <a:rPr lang="en-US" sz="2200" dirty="0"/>
              <a:t>Departments need to review the new KFS Suspense Account Audit Report (RUCI158)</a:t>
            </a:r>
          </a:p>
          <a:p>
            <a:pPr marL="342900" indent="-342900">
              <a:buFont typeface="Arial" panose="020B0604020202020204" pitchFamily="34" charset="0"/>
              <a:buChar char="•"/>
            </a:pPr>
            <a:r>
              <a:rPr lang="en-US" sz="2200" dirty="0"/>
              <a:t>Departments need to transfer salary expenses hitting the KFS Suspense account via the DIRECT Retro Process (Salary Cost Transfer) by the UCPath deadline of </a:t>
            </a:r>
            <a:r>
              <a:rPr lang="en-US" sz="2200" b="1" dirty="0"/>
              <a:t>July 6, 2022 noon</a:t>
            </a:r>
            <a:r>
              <a:rPr lang="en-US" sz="2200" dirty="0"/>
              <a:t>.</a:t>
            </a:r>
          </a:p>
          <a:p>
            <a:pPr marL="342900" indent="-342900">
              <a:buFont typeface="Arial" panose="020B0604020202020204" pitchFamily="34" charset="0"/>
              <a:buChar char="•"/>
            </a:pPr>
            <a:r>
              <a:rPr lang="en-US" sz="2200" dirty="0">
                <a:solidFill>
                  <a:srgbClr val="FF0000"/>
                </a:solidFill>
              </a:rPr>
              <a:t>Please check and fix the root causes i.e. funding </a:t>
            </a:r>
          </a:p>
        </p:txBody>
      </p:sp>
      <p:sp>
        <p:nvSpPr>
          <p:cNvPr id="4" name="Slide Number Placeholder 3"/>
          <p:cNvSpPr>
            <a:spLocks noGrp="1"/>
          </p:cNvSpPr>
          <p:nvPr>
            <p:ph type="sldNum" sz="quarter" idx="4"/>
          </p:nvPr>
        </p:nvSpPr>
        <p:spPr/>
        <p:txBody>
          <a:bodyPr/>
          <a:lstStyle/>
          <a:p>
            <a:fld id="{3C842EA4-F715-4656-A625-1238D78B36EB}" type="slidenum">
              <a:rPr lang="en-US" smtClean="0"/>
              <a:t>18</a:t>
            </a:fld>
            <a:endParaRPr lang="en-US" dirty="0"/>
          </a:p>
        </p:txBody>
      </p:sp>
      <p:pic>
        <p:nvPicPr>
          <p:cNvPr id="5" name="Content Placeholder 5">
            <a:extLst>
              <a:ext uri="{FF2B5EF4-FFF2-40B4-BE49-F238E27FC236}">
                <a16:creationId xmlns:a16="http://schemas.microsoft.com/office/drawing/2014/main" id="{CBC2DF2E-8C86-4710-B73D-27D39C95DF44}"/>
              </a:ext>
            </a:extLst>
          </p:cNvPr>
          <p:cNvPicPr>
            <a:picLocks noChangeAspect="1"/>
          </p:cNvPicPr>
          <p:nvPr/>
        </p:nvPicPr>
        <p:blipFill>
          <a:blip r:embed="rId3"/>
          <a:stretch>
            <a:fillRect/>
          </a:stretch>
        </p:blipFill>
        <p:spPr>
          <a:xfrm>
            <a:off x="5095040" y="945395"/>
            <a:ext cx="3726403" cy="5133975"/>
          </a:xfrm>
          <a:prstGeom prst="rect">
            <a:avLst/>
          </a:prstGeom>
        </p:spPr>
      </p:pic>
    </p:spTree>
    <p:extLst>
      <p:ext uri="{BB962C8B-B14F-4D97-AF65-F5344CB8AC3E}">
        <p14:creationId xmlns:p14="http://schemas.microsoft.com/office/powerpoint/2010/main" val="1229912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Assessment Rates for FY 23’</a:t>
            </a:r>
          </a:p>
        </p:txBody>
      </p:sp>
      <p:sp>
        <p:nvSpPr>
          <p:cNvPr id="2" name="Content Placeholder 1"/>
          <p:cNvSpPr>
            <a:spLocks noGrp="1"/>
          </p:cNvSpPr>
          <p:nvPr>
            <p:ph idx="1"/>
          </p:nvPr>
        </p:nvSpPr>
        <p:spPr>
          <a:xfrm>
            <a:off x="229086" y="785773"/>
            <a:ext cx="8685832" cy="5133282"/>
          </a:xfrm>
        </p:spPr>
        <p:txBody>
          <a:bodyPr/>
          <a:lstStyle/>
          <a:p>
            <a:r>
              <a:rPr lang="en-US" dirty="0"/>
              <a:t> </a:t>
            </a:r>
          </a:p>
        </p:txBody>
      </p:sp>
      <p:sp>
        <p:nvSpPr>
          <p:cNvPr id="5" name="Slide Number Placeholder 4"/>
          <p:cNvSpPr>
            <a:spLocks noGrp="1"/>
          </p:cNvSpPr>
          <p:nvPr>
            <p:ph type="sldNum" sz="quarter" idx="4"/>
          </p:nvPr>
        </p:nvSpPr>
        <p:spPr/>
        <p:txBody>
          <a:bodyPr/>
          <a:lstStyle/>
          <a:p>
            <a:fld id="{67AA6EFB-DE16-2749-9DB8-9B2BD9BF76D4}" type="slidenum">
              <a:rPr lang="en-US" smtClean="0"/>
              <a:pPr/>
              <a:t>19</a:t>
            </a:fld>
            <a:endParaRPr lang="en-US" dirty="0"/>
          </a:p>
        </p:txBody>
      </p:sp>
      <p:sp>
        <p:nvSpPr>
          <p:cNvPr id="6" name="TextBox 5"/>
          <p:cNvSpPr txBox="1"/>
          <p:nvPr/>
        </p:nvSpPr>
        <p:spPr>
          <a:xfrm>
            <a:off x="404448" y="1046956"/>
            <a:ext cx="8335108" cy="4770537"/>
          </a:xfrm>
          <a:prstGeom prst="rect">
            <a:avLst/>
          </a:prstGeom>
          <a:noFill/>
        </p:spPr>
        <p:txBody>
          <a:bodyPr wrap="square" rtlCol="0">
            <a:spAutoFit/>
          </a:bodyPr>
          <a:lstStyle/>
          <a:p>
            <a:pPr marL="457200" indent="-457200">
              <a:buFont typeface="Arial" panose="020B0604020202020204" pitchFamily="34" charset="0"/>
              <a:buChar char="•"/>
            </a:pPr>
            <a:r>
              <a:rPr lang="en-US" sz="3200" dirty="0"/>
              <a:t>New Rates published by Controllers office </a:t>
            </a:r>
          </a:p>
          <a:p>
            <a:pPr marL="457200" indent="-457200">
              <a:buFont typeface="Arial" panose="020B0604020202020204" pitchFamily="34" charset="0"/>
              <a:buChar char="•"/>
            </a:pPr>
            <a:r>
              <a:rPr lang="en-US" sz="3200" dirty="0"/>
              <a:t>Due to UCPC May 13</a:t>
            </a:r>
            <a:r>
              <a:rPr lang="en-US" sz="3200" baseline="30000" dirty="0"/>
              <a:t>th</a:t>
            </a:r>
            <a:r>
              <a:rPr lang="en-US" sz="3200" dirty="0"/>
              <a:t>  </a:t>
            </a:r>
          </a:p>
          <a:p>
            <a:pPr marL="457200" indent="-457200">
              <a:buFont typeface="Arial" panose="020B0604020202020204" pitchFamily="34" charset="0"/>
              <a:buChar char="•"/>
            </a:pPr>
            <a:r>
              <a:rPr lang="en-US" sz="3200" dirty="0"/>
              <a:t>Effective July 1, 2022</a:t>
            </a:r>
          </a:p>
          <a:p>
            <a:endParaRPr lang="en-US" sz="3200" dirty="0"/>
          </a:p>
          <a:p>
            <a:pPr marL="742950" lvl="1" indent="-285750">
              <a:buFont typeface="Arial" panose="020B0604020202020204" pitchFamily="34" charset="0"/>
              <a:buChar char="•"/>
            </a:pPr>
            <a:r>
              <a:rPr lang="en-US" sz="3200" dirty="0"/>
              <a:t>CBR</a:t>
            </a:r>
          </a:p>
          <a:p>
            <a:pPr marL="742950" lvl="1" indent="-285750">
              <a:buFont typeface="Arial" panose="020B0604020202020204" pitchFamily="34" charset="0"/>
              <a:buChar char="•"/>
            </a:pPr>
            <a:r>
              <a:rPr lang="en-US" sz="3200" dirty="0"/>
              <a:t>GAEL</a:t>
            </a:r>
          </a:p>
          <a:p>
            <a:pPr marL="742950" lvl="1" indent="-285750">
              <a:buFont typeface="Arial" panose="020B0604020202020204" pitchFamily="34" charset="0"/>
              <a:buChar char="•"/>
            </a:pPr>
            <a:r>
              <a:rPr lang="en-US" sz="3200" dirty="0"/>
              <a:t>VLA</a:t>
            </a:r>
          </a:p>
          <a:p>
            <a:pPr marL="742950" lvl="1" indent="-285750">
              <a:buFont typeface="Arial" panose="020B0604020202020204" pitchFamily="34" charset="0"/>
              <a:buChar char="•"/>
            </a:pPr>
            <a:r>
              <a:rPr lang="en-US" sz="3200" dirty="0"/>
              <a:t>RPNI</a:t>
            </a:r>
          </a:p>
          <a:p>
            <a:endParaRPr lang="en-US" sz="2400" i="1" dirty="0"/>
          </a:p>
          <a:p>
            <a:r>
              <a:rPr lang="en-US" sz="2400" i="1" dirty="0"/>
              <a:t>New Rates available in Code look-up report after July 1. </a:t>
            </a:r>
          </a:p>
        </p:txBody>
      </p:sp>
    </p:spTree>
    <p:custDataLst>
      <p:tags r:id="rId1"/>
    </p:custDataLst>
    <p:extLst>
      <p:ext uri="{BB962C8B-B14F-4D97-AF65-F5344CB8AC3E}">
        <p14:creationId xmlns:p14="http://schemas.microsoft.com/office/powerpoint/2010/main" val="273369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Announcements I</a:t>
            </a:r>
          </a:p>
        </p:txBody>
      </p:sp>
      <p:sp>
        <p:nvSpPr>
          <p:cNvPr id="3" name="Content Placeholder 2"/>
          <p:cNvSpPr>
            <a:spLocks noGrp="1"/>
          </p:cNvSpPr>
          <p:nvPr>
            <p:ph idx="1"/>
          </p:nvPr>
        </p:nvSpPr>
        <p:spPr>
          <a:xfrm>
            <a:off x="229086" y="1056285"/>
            <a:ext cx="8511157" cy="5042042"/>
          </a:xfrm>
        </p:spPr>
        <p:txBody>
          <a:bodyPr>
            <a:normAutofit/>
          </a:bodyPr>
          <a:lstStyle/>
          <a:p>
            <a:r>
              <a:rPr lang="en-US" sz="2600" b="1" dirty="0">
                <a:solidFill>
                  <a:schemeClr val="accent4"/>
                </a:solidFill>
              </a:rPr>
              <a:t>Upcoming Deadlines  </a:t>
            </a:r>
            <a:endParaRPr lang="en-US" sz="2600" dirty="0"/>
          </a:p>
          <a:p>
            <a:pPr marL="342900" indent="-342900">
              <a:buFont typeface="Arial" panose="020B0604020202020204" pitchFamily="34" charset="0"/>
              <a:buChar char="•"/>
            </a:pPr>
            <a:r>
              <a:rPr lang="en-US" b="1" i="1" dirty="0"/>
              <a:t>NEXT BW Transaction </a:t>
            </a:r>
            <a:r>
              <a:rPr lang="en-US" i="1" dirty="0"/>
              <a:t>deadline:</a:t>
            </a:r>
            <a:r>
              <a:rPr lang="en-US" b="1" i="1" dirty="0"/>
              <a:t> </a:t>
            </a:r>
            <a:r>
              <a:rPr lang="en-US" b="1" i="1" dirty="0">
                <a:solidFill>
                  <a:srgbClr val="00B050"/>
                </a:solidFill>
              </a:rPr>
              <a:t>Wednesday May 25 </a:t>
            </a:r>
            <a:r>
              <a:rPr lang="en-US" b="1" i="1" dirty="0"/>
              <a:t>at 3pm </a:t>
            </a:r>
            <a:r>
              <a:rPr lang="en-US" i="1" dirty="0"/>
              <a:t>(for templates, extended absences, etc.)</a:t>
            </a:r>
          </a:p>
          <a:p>
            <a:pPr lvl="1" indent="0">
              <a:buNone/>
            </a:pPr>
            <a:endParaRPr lang="en-US" sz="500" i="1" dirty="0"/>
          </a:p>
          <a:p>
            <a:pPr marL="1028683" lvl="1" indent="-342900">
              <a:buFont typeface="Courier New" panose="02070309020205020404" pitchFamily="49" charset="0"/>
              <a:buChar char="o"/>
            </a:pPr>
            <a:r>
              <a:rPr lang="en-US" i="1" dirty="0"/>
              <a:t>BW </a:t>
            </a:r>
            <a:r>
              <a:rPr lang="en-US" b="1" i="1" dirty="0">
                <a:solidFill>
                  <a:srgbClr val="7030A0"/>
                </a:solidFill>
              </a:rPr>
              <a:t>Pay Path Deadline</a:t>
            </a:r>
            <a:r>
              <a:rPr lang="en-US" i="1" dirty="0"/>
              <a:t>: </a:t>
            </a:r>
            <a:r>
              <a:rPr lang="en-US" b="1" i="1" u="sng" dirty="0"/>
              <a:t>Today 5/17</a:t>
            </a:r>
            <a:r>
              <a:rPr lang="en-US" b="1" i="1" dirty="0">
                <a:solidFill>
                  <a:srgbClr val="0064A4"/>
                </a:solidFill>
              </a:rPr>
              <a:t> </a:t>
            </a:r>
            <a:r>
              <a:rPr lang="en-US" i="1" dirty="0">
                <a:solidFill>
                  <a:srgbClr val="0064A4"/>
                </a:solidFill>
              </a:rPr>
              <a:t>(</a:t>
            </a:r>
            <a:r>
              <a:rPr lang="en-US" b="1" i="1" dirty="0">
                <a:solidFill>
                  <a:srgbClr val="0064A4"/>
                </a:solidFill>
              </a:rPr>
              <a:t>5pm)</a:t>
            </a:r>
            <a:r>
              <a:rPr lang="en-US" i="1" dirty="0">
                <a:solidFill>
                  <a:srgbClr val="0064A4"/>
                </a:solidFill>
              </a:rPr>
              <a:t> – blackout through Friday </a:t>
            </a:r>
            <a:r>
              <a:rPr lang="en-US" b="1" i="1" dirty="0">
                <a:solidFill>
                  <a:srgbClr val="0064A4"/>
                </a:solidFill>
              </a:rPr>
              <a:t>5/20 @ 6am</a:t>
            </a:r>
          </a:p>
          <a:p>
            <a:pPr marL="1028683" lvl="1" indent="-342900"/>
            <a:endParaRPr lang="en-US" b="1" i="1" dirty="0"/>
          </a:p>
          <a:p>
            <a:pPr marL="342900" indent="-342900">
              <a:buFont typeface="Arial" panose="020B0604020202020204" pitchFamily="34" charset="0"/>
              <a:buChar char="•"/>
            </a:pPr>
            <a:r>
              <a:rPr lang="en-US" b="1" i="1" dirty="0"/>
              <a:t>NEXT</a:t>
            </a:r>
            <a:r>
              <a:rPr lang="en-US" b="1" dirty="0"/>
              <a:t> MO Transaction </a:t>
            </a:r>
            <a:r>
              <a:rPr lang="en-US" i="1" dirty="0"/>
              <a:t>deadline: </a:t>
            </a:r>
            <a:r>
              <a:rPr lang="en-US" b="1" i="1" dirty="0">
                <a:solidFill>
                  <a:srgbClr val="00B050"/>
                </a:solidFill>
              </a:rPr>
              <a:t>Thursday May 19 </a:t>
            </a:r>
            <a:r>
              <a:rPr lang="en-US" b="1" i="1" dirty="0">
                <a:solidFill>
                  <a:srgbClr val="0064A4"/>
                </a:solidFill>
              </a:rPr>
              <a:t>at 3pm </a:t>
            </a:r>
            <a:r>
              <a:rPr lang="en-US" b="1" i="1" dirty="0"/>
              <a:t>(</a:t>
            </a:r>
            <a:r>
              <a:rPr lang="en-US" i="1" dirty="0"/>
              <a:t>for templates, extended absences leaves, etc.) </a:t>
            </a:r>
          </a:p>
          <a:p>
            <a:pPr marL="342900" indent="-342900">
              <a:buFont typeface="Arial" panose="020B0604020202020204" pitchFamily="34" charset="0"/>
              <a:buChar char="•"/>
            </a:pPr>
            <a:endParaRPr lang="en-US" i="1" dirty="0"/>
          </a:p>
          <a:p>
            <a:pPr marL="1028683" lvl="1" indent="-342900">
              <a:buFont typeface="Courier New" panose="02070309020205020404" pitchFamily="49" charset="0"/>
              <a:buChar char="o"/>
            </a:pPr>
            <a:r>
              <a:rPr lang="en-US" i="1" dirty="0"/>
              <a:t>MO </a:t>
            </a:r>
            <a:r>
              <a:rPr lang="en-US" b="1" i="1" dirty="0">
                <a:solidFill>
                  <a:srgbClr val="7030A0"/>
                </a:solidFill>
              </a:rPr>
              <a:t>Pay Path</a:t>
            </a:r>
            <a:r>
              <a:rPr lang="en-US" b="1" i="1" dirty="0"/>
              <a:t> </a:t>
            </a:r>
            <a:r>
              <a:rPr lang="en-US" b="1" i="1" dirty="0">
                <a:solidFill>
                  <a:srgbClr val="7030A0"/>
                </a:solidFill>
              </a:rPr>
              <a:t>Deadline</a:t>
            </a:r>
            <a:r>
              <a:rPr lang="en-US" i="1" dirty="0"/>
              <a:t>: </a:t>
            </a:r>
            <a:r>
              <a:rPr lang="en-US" b="1" i="1" u="sng" dirty="0"/>
              <a:t>Tuesday 5</a:t>
            </a:r>
            <a:r>
              <a:rPr lang="en-US" sz="2100" b="1" i="1" u="sng" dirty="0"/>
              <a:t>/24</a:t>
            </a:r>
            <a:r>
              <a:rPr lang="en-US" b="1" i="1" u="sng" dirty="0"/>
              <a:t> </a:t>
            </a:r>
            <a:r>
              <a:rPr lang="en-US" b="1" i="1" dirty="0">
                <a:solidFill>
                  <a:srgbClr val="0064A4"/>
                </a:solidFill>
              </a:rPr>
              <a:t>(5pm) </a:t>
            </a:r>
            <a:r>
              <a:rPr lang="en-US" i="1" dirty="0">
                <a:solidFill>
                  <a:srgbClr val="0064A4"/>
                </a:solidFill>
              </a:rPr>
              <a:t>- blackout until Friday</a:t>
            </a:r>
            <a:r>
              <a:rPr lang="en-US" b="1" i="1" dirty="0">
                <a:solidFill>
                  <a:srgbClr val="0064A4"/>
                </a:solidFill>
              </a:rPr>
              <a:t> 5/27 @ 6am</a:t>
            </a:r>
            <a:endParaRPr lang="en-US" b="1" dirty="0"/>
          </a:p>
          <a:p>
            <a:pPr marL="1028683" lvl="1" indent="-342900"/>
            <a:endParaRPr lang="en-US" i="1" dirty="0"/>
          </a:p>
          <a:p>
            <a:pPr marL="1028683" lvl="1" indent="-342900"/>
            <a:endParaRPr lang="en-US" i="1" dirty="0"/>
          </a:p>
        </p:txBody>
      </p:sp>
      <p:sp>
        <p:nvSpPr>
          <p:cNvPr id="4" name="Slide Number Placeholder 3"/>
          <p:cNvSpPr>
            <a:spLocks noGrp="1"/>
          </p:cNvSpPr>
          <p:nvPr>
            <p:ph type="sldNum" sz="quarter" idx="4"/>
          </p:nvPr>
        </p:nvSpPr>
        <p:spPr/>
        <p:txBody>
          <a:bodyPr/>
          <a:lstStyle/>
          <a:p>
            <a:pPr>
              <a:defRPr/>
            </a:pPr>
            <a:fld id="{3C842EA4-F715-4656-A625-1238D78B36EB}" type="slidenum">
              <a:rPr lang="en-US">
                <a:solidFill>
                  <a:prstClr val="black">
                    <a:tint val="75000"/>
                  </a:prstClr>
                </a:solidFill>
                <a:latin typeface="Arial" panose="020B0604020202020204"/>
              </a:rPr>
              <a:pPr>
                <a:defRPr/>
              </a:pPr>
              <a:t>2</a:t>
            </a:fld>
            <a:endParaRPr lang="en-US">
              <a:solidFill>
                <a:prstClr val="black">
                  <a:tint val="75000"/>
                </a:prstClr>
              </a:solidFill>
              <a:latin typeface="Arial" panose="020B0604020202020204"/>
            </a:endParaRPr>
          </a:p>
        </p:txBody>
      </p:sp>
    </p:spTree>
    <p:custDataLst>
      <p:tags r:id="rId1"/>
    </p:custDataLst>
    <p:extLst>
      <p:ext uri="{BB962C8B-B14F-4D97-AF65-F5344CB8AC3E}">
        <p14:creationId xmlns:p14="http://schemas.microsoft.com/office/powerpoint/2010/main" val="893784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Year End Accrual for Campus</a:t>
            </a:r>
          </a:p>
        </p:txBody>
      </p:sp>
      <p:sp>
        <p:nvSpPr>
          <p:cNvPr id="2" name="Content Placeholder 1"/>
          <p:cNvSpPr>
            <a:spLocks noGrp="1"/>
          </p:cNvSpPr>
          <p:nvPr>
            <p:ph idx="1"/>
          </p:nvPr>
        </p:nvSpPr>
        <p:spPr/>
        <p:txBody>
          <a:bodyPr/>
          <a:lstStyle/>
          <a:p>
            <a:r>
              <a:rPr lang="en-US" dirty="0"/>
              <a:t> </a:t>
            </a:r>
          </a:p>
        </p:txBody>
      </p:sp>
      <p:sp>
        <p:nvSpPr>
          <p:cNvPr id="5" name="Slide Number Placeholder 4"/>
          <p:cNvSpPr>
            <a:spLocks noGrp="1"/>
          </p:cNvSpPr>
          <p:nvPr>
            <p:ph type="sldNum" sz="quarter" idx="4"/>
          </p:nvPr>
        </p:nvSpPr>
        <p:spPr/>
        <p:txBody>
          <a:bodyPr/>
          <a:lstStyle/>
          <a:p>
            <a:fld id="{67AA6EFB-DE16-2749-9DB8-9B2BD9BF76D4}" type="slidenum">
              <a:rPr lang="en-US" smtClean="0"/>
              <a:pPr/>
              <a:t>20</a:t>
            </a:fld>
            <a:endParaRPr lang="en-US" dirty="0"/>
          </a:p>
        </p:txBody>
      </p:sp>
      <p:sp>
        <p:nvSpPr>
          <p:cNvPr id="6" name="TextBox 5"/>
          <p:cNvSpPr txBox="1"/>
          <p:nvPr/>
        </p:nvSpPr>
        <p:spPr>
          <a:xfrm>
            <a:off x="621322" y="1959433"/>
            <a:ext cx="7608277" cy="1846659"/>
          </a:xfrm>
          <a:prstGeom prst="rect">
            <a:avLst/>
          </a:prstGeom>
          <a:noFill/>
        </p:spPr>
        <p:txBody>
          <a:bodyPr wrap="square" rtlCol="0">
            <a:spAutoFit/>
          </a:bodyPr>
          <a:lstStyle/>
          <a:p>
            <a:pPr marL="914400" lvl="1" indent="-457200">
              <a:buFont typeface="Wingdings" panose="05000000000000000000" pitchFamily="2" charset="2"/>
              <a:buChar char="§"/>
            </a:pPr>
            <a:r>
              <a:rPr lang="en-US" sz="3200" dirty="0"/>
              <a:t>Will account for last three days of June Bi-weekly that will be paid in July</a:t>
            </a:r>
          </a:p>
          <a:p>
            <a:pPr marL="914400" lvl="1" indent="-457200">
              <a:buFont typeface="Wingdings" panose="05000000000000000000" pitchFamily="2" charset="2"/>
              <a:buChar char="§"/>
            </a:pPr>
            <a:r>
              <a:rPr lang="en-US" sz="3200" dirty="0"/>
              <a:t>Reversal in first July Bi-weekly GL run</a:t>
            </a:r>
          </a:p>
          <a:p>
            <a:endParaRPr lang="en-US" dirty="0"/>
          </a:p>
        </p:txBody>
      </p:sp>
    </p:spTree>
    <p:custDataLst>
      <p:tags r:id="rId1"/>
    </p:custDataLst>
    <p:extLst>
      <p:ext uri="{BB962C8B-B14F-4D97-AF65-F5344CB8AC3E}">
        <p14:creationId xmlns:p14="http://schemas.microsoft.com/office/powerpoint/2010/main" val="433943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Adjustment Process</a:t>
            </a:r>
          </a:p>
        </p:txBody>
      </p:sp>
      <p:pic>
        <p:nvPicPr>
          <p:cNvPr id="5" name="Content Placeholder 4"/>
          <p:cNvPicPr>
            <a:picLocks noGrp="1" noChangeAspect="1"/>
          </p:cNvPicPr>
          <p:nvPr>
            <p:ph idx="1"/>
          </p:nvPr>
        </p:nvPicPr>
        <p:blipFill>
          <a:blip r:embed="rId2"/>
          <a:stretch>
            <a:fillRect/>
          </a:stretch>
        </p:blipFill>
        <p:spPr>
          <a:xfrm>
            <a:off x="422559" y="1863053"/>
            <a:ext cx="8072498" cy="4215384"/>
          </a:xfrm>
          <a:prstGeom prst="rect">
            <a:avLst/>
          </a:prstGeom>
        </p:spPr>
      </p:pic>
      <p:sp>
        <p:nvSpPr>
          <p:cNvPr id="4" name="Slide Number Placeholder 3"/>
          <p:cNvSpPr>
            <a:spLocks noGrp="1"/>
          </p:cNvSpPr>
          <p:nvPr>
            <p:ph type="sldNum" sz="quarter" idx="4"/>
          </p:nvPr>
        </p:nvSpPr>
        <p:spPr/>
        <p:txBody>
          <a:bodyPr/>
          <a:lstStyle/>
          <a:p>
            <a:fld id="{3C842EA4-F715-4656-A625-1238D78B36EB}" type="slidenum">
              <a:rPr lang="en-US" smtClean="0"/>
              <a:t>21</a:t>
            </a:fld>
            <a:endParaRPr lang="en-US" dirty="0"/>
          </a:p>
        </p:txBody>
      </p:sp>
      <p:sp>
        <p:nvSpPr>
          <p:cNvPr id="6" name="Rectangle 5"/>
          <p:cNvSpPr/>
          <p:nvPr/>
        </p:nvSpPr>
        <p:spPr>
          <a:xfrm>
            <a:off x="1193074" y="1084151"/>
            <a:ext cx="6853646" cy="646331"/>
          </a:xfrm>
          <a:prstGeom prst="rect">
            <a:avLst/>
          </a:prstGeom>
          <a:ln>
            <a:solidFill>
              <a:schemeClr val="tx1"/>
            </a:solidFill>
          </a:ln>
        </p:spPr>
        <p:txBody>
          <a:bodyPr wrap="square">
            <a:spAutoFit/>
          </a:bodyPr>
          <a:lstStyle/>
          <a:p>
            <a:r>
              <a:rPr lang="en-US" dirty="0">
                <a:latin typeface="Calibri" panose="020F0502020204030204" pitchFamily="34" charset="0"/>
                <a:ea typeface="Calibri" panose="020F0502020204030204" pitchFamily="34" charset="0"/>
              </a:rPr>
              <a:t>MAABOs to collect the adjustments for their schools/departments and submit one EEC ticket per MAABO</a:t>
            </a:r>
          </a:p>
        </p:txBody>
      </p:sp>
    </p:spTree>
    <p:extLst>
      <p:ext uri="{BB962C8B-B14F-4D97-AF65-F5344CB8AC3E}">
        <p14:creationId xmlns:p14="http://schemas.microsoft.com/office/powerpoint/2010/main" val="232255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1C78C742-ADD7-4A80-BB38-98DC91D76BE9}"/>
              </a:ext>
            </a:extLst>
          </p:cNvPr>
          <p:cNvSpPr>
            <a:spLocks noGrp="1"/>
          </p:cNvSpPr>
          <p:nvPr>
            <p:ph type="title"/>
          </p:nvPr>
        </p:nvSpPr>
        <p:spPr/>
        <p:txBody>
          <a:bodyPr>
            <a:noAutofit/>
          </a:bodyPr>
          <a:lstStyle/>
          <a:p>
            <a:r>
              <a:rPr lang="en-US" sz="3200" dirty="0">
                <a:solidFill>
                  <a:schemeClr val="tx1">
                    <a:lumMod val="50000"/>
                  </a:schemeClr>
                </a:solidFill>
                <a:latin typeface="Arial Black" panose="020B0A04020102020204" pitchFamily="34" charset="0"/>
              </a:rPr>
              <a:t>When to Update Budget Distribution </a:t>
            </a:r>
          </a:p>
        </p:txBody>
      </p:sp>
      <p:sp>
        <p:nvSpPr>
          <p:cNvPr id="6" name="Content Placeholder 5"/>
          <p:cNvSpPr>
            <a:spLocks noGrp="1"/>
          </p:cNvSpPr>
          <p:nvPr>
            <p:ph idx="1"/>
          </p:nvPr>
        </p:nvSpPr>
        <p:spPr>
          <a:xfrm>
            <a:off x="229084" y="945395"/>
            <a:ext cx="8685832" cy="5133282"/>
          </a:xfrm>
        </p:spPr>
        <p:txBody>
          <a:bodyPr>
            <a:normAutofit/>
          </a:bodyPr>
          <a:lstStyle/>
          <a:p>
            <a:pPr marL="0" indent="0">
              <a:buClrTx/>
              <a:buNone/>
            </a:pPr>
            <a:r>
              <a:rPr lang="en-US" sz="2500" dirty="0"/>
              <a:t>The </a:t>
            </a:r>
            <a:r>
              <a:rPr lang="en-US" sz="2500" b="1" dirty="0"/>
              <a:t>Budget Distribution </a:t>
            </a:r>
            <a:r>
              <a:rPr lang="en-US" sz="2500" dirty="0"/>
              <a:t>page </a:t>
            </a:r>
            <a:r>
              <a:rPr lang="en-US" sz="2500" u="sng" dirty="0"/>
              <a:t>must</a:t>
            </a:r>
            <a:r>
              <a:rPr lang="en-US" sz="2500" dirty="0"/>
              <a:t> be updated for permanently budgeted positions when:</a:t>
            </a:r>
          </a:p>
          <a:p>
            <a:pPr>
              <a:spcBef>
                <a:spcPts val="1200"/>
              </a:spcBef>
              <a:buFont typeface="Calibri" panose="020F0502020204030204" pitchFamily="34" charset="0"/>
              <a:buChar char="₋"/>
            </a:pPr>
            <a:r>
              <a:rPr lang="en-US" sz="2200" dirty="0"/>
              <a:t>New positions are created for permanently budgeted positions either by the department or the Budget office.</a:t>
            </a:r>
          </a:p>
          <a:p>
            <a:pPr>
              <a:spcBef>
                <a:spcPts val="800"/>
              </a:spcBef>
              <a:buFont typeface="Calibri" panose="020F0502020204030204" pitchFamily="34" charset="0"/>
              <a:buChar char="₋"/>
            </a:pPr>
            <a:r>
              <a:rPr lang="en-US" sz="2200" dirty="0"/>
              <a:t>Any type of pay change occurs for permanently budgeted positions. This includes the following PayPath transactions: </a:t>
            </a:r>
          </a:p>
          <a:p>
            <a:pPr lvl="2">
              <a:spcBef>
                <a:spcPts val="600"/>
              </a:spcBef>
              <a:buFont typeface="Calibri" panose="020F0502020204030204" pitchFamily="34" charset="0"/>
              <a:buChar char="₋"/>
            </a:pPr>
            <a:r>
              <a:rPr lang="en-US" sz="1900" dirty="0"/>
              <a:t>Promotions and/or Reclassifications</a:t>
            </a:r>
          </a:p>
          <a:p>
            <a:pPr lvl="2">
              <a:spcBef>
                <a:spcPts val="600"/>
              </a:spcBef>
              <a:buFont typeface="Calibri" panose="020F0502020204030204" pitchFamily="34" charset="0"/>
              <a:buChar char="₋"/>
            </a:pPr>
            <a:r>
              <a:rPr lang="en-US" sz="1900" dirty="0"/>
              <a:t>Step increases </a:t>
            </a:r>
          </a:p>
          <a:p>
            <a:pPr lvl="2">
              <a:spcBef>
                <a:spcPts val="600"/>
              </a:spcBef>
              <a:buFont typeface="Calibri" panose="020F0502020204030204" pitchFamily="34" charset="0"/>
              <a:buChar char="₋"/>
            </a:pPr>
            <a:r>
              <a:rPr lang="en-US" sz="1900" dirty="0"/>
              <a:t>Merit increases</a:t>
            </a:r>
          </a:p>
          <a:p>
            <a:pPr lvl="2">
              <a:spcBef>
                <a:spcPts val="600"/>
              </a:spcBef>
              <a:buFont typeface="Calibri" panose="020F0502020204030204" pitchFamily="34" charset="0"/>
              <a:buChar char="₋"/>
            </a:pPr>
            <a:r>
              <a:rPr lang="en-US" sz="1900" dirty="0"/>
              <a:t>Equity increases</a:t>
            </a:r>
          </a:p>
          <a:p>
            <a:pPr>
              <a:spcBef>
                <a:spcPts val="800"/>
              </a:spcBef>
              <a:buFont typeface="Calibri" panose="020F0502020204030204" pitchFamily="34" charset="0"/>
              <a:buChar char="₋"/>
            </a:pPr>
            <a:r>
              <a:rPr lang="en-US" sz="2200" dirty="0"/>
              <a:t>Permanently budgeted positions are vacated. This includes the following Smart HR Template transactions:</a:t>
            </a:r>
          </a:p>
          <a:p>
            <a:pPr lvl="2">
              <a:buFont typeface="Calibri" panose="020F0502020204030204" pitchFamily="34" charset="0"/>
              <a:buChar char="₋"/>
            </a:pPr>
            <a:r>
              <a:rPr lang="en-US" sz="1900" dirty="0"/>
              <a:t>Terminations (Including transfers out)</a:t>
            </a:r>
          </a:p>
          <a:p>
            <a:pPr lvl="2">
              <a:buFont typeface="Calibri" panose="020F0502020204030204" pitchFamily="34" charset="0"/>
              <a:buChar char="₋"/>
            </a:pPr>
            <a:r>
              <a:rPr lang="en-US" sz="1900" dirty="0"/>
              <a:t>Retirements</a:t>
            </a:r>
          </a:p>
        </p:txBody>
      </p:sp>
      <p:sp>
        <p:nvSpPr>
          <p:cNvPr id="2" name="TextBox 1"/>
          <p:cNvSpPr txBox="1"/>
          <p:nvPr/>
        </p:nvSpPr>
        <p:spPr>
          <a:xfrm>
            <a:off x="229084" y="5809912"/>
            <a:ext cx="8938547" cy="369332"/>
          </a:xfrm>
          <a:prstGeom prst="rect">
            <a:avLst/>
          </a:prstGeom>
          <a:noFill/>
        </p:spPr>
        <p:txBody>
          <a:bodyPr wrap="square" rtlCol="0">
            <a:spAutoFit/>
          </a:bodyPr>
          <a:lstStyle/>
          <a:p>
            <a:r>
              <a:rPr lang="en-US" dirty="0"/>
              <a:t>       </a:t>
            </a:r>
            <a:r>
              <a:rPr lang="en-US" b="1" dirty="0"/>
              <a:t>Note</a:t>
            </a:r>
            <a:r>
              <a:rPr lang="en-US" dirty="0"/>
              <a:t>: Transactions must be fully processed before updating the Budget Distribution page.</a:t>
            </a:r>
          </a:p>
        </p:txBody>
      </p:sp>
      <p:pic>
        <p:nvPicPr>
          <p:cNvPr id="3" name="Picture 2" descr="File:Nuvola apps important.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77" y="5701554"/>
            <a:ext cx="503019" cy="477690"/>
          </a:xfrm>
          <a:prstGeom prst="rect">
            <a:avLst/>
          </a:prstGeom>
        </p:spPr>
      </p:pic>
    </p:spTree>
    <p:custDataLst>
      <p:tags r:id="rId1"/>
    </p:custDataLst>
    <p:extLst>
      <p:ext uri="{BB962C8B-B14F-4D97-AF65-F5344CB8AC3E}">
        <p14:creationId xmlns:p14="http://schemas.microsoft.com/office/powerpoint/2010/main" val="3184221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5" name="Google Shape;1495;p1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dirty="0"/>
              <a:t>Where to Get Help</a:t>
            </a:r>
            <a:endParaRPr dirty="0"/>
          </a:p>
        </p:txBody>
      </p:sp>
      <p:sp>
        <p:nvSpPr>
          <p:cNvPr id="1494" name="Google Shape;1494;p11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200" dirty="0"/>
              <a:t>The </a:t>
            </a:r>
            <a:r>
              <a:rPr lang="en-US" sz="2200" b="1" u="sng" dirty="0">
                <a:solidFill>
                  <a:schemeClr val="hlink"/>
                </a:solidFill>
                <a:hlinkClick r:id="rId4"/>
              </a:rPr>
              <a:t>UCPath Help</a:t>
            </a:r>
            <a:r>
              <a:rPr lang="en-US" sz="2200" b="1" dirty="0"/>
              <a:t> </a:t>
            </a:r>
            <a:r>
              <a:rPr lang="en-US" sz="2200" dirty="0"/>
              <a:t>site is your first level of support. Search for conceptual content, job aids or step-by-step instructions for UCPath tasks.</a:t>
            </a:r>
            <a:endParaRPr sz="2200" dirty="0"/>
          </a:p>
          <a:p>
            <a:pPr marL="742950" lvl="1" indent="-285750" algn="l" rtl="0">
              <a:spcBef>
                <a:spcPts val="1200"/>
              </a:spcBef>
              <a:spcAft>
                <a:spcPts val="0"/>
              </a:spcAft>
              <a:buClr>
                <a:schemeClr val="dk1"/>
              </a:buClr>
              <a:buSzPts val="2400"/>
              <a:buChar char="•"/>
            </a:pPr>
            <a:r>
              <a:rPr lang="en-US" sz="1800" dirty="0"/>
              <a:t>From the Transactional Users website, expand the </a:t>
            </a:r>
            <a:r>
              <a:rPr lang="en-US" sz="1800" b="1" dirty="0"/>
              <a:t>UPK Simulation </a:t>
            </a:r>
            <a:r>
              <a:rPr lang="en-US" sz="1800" dirty="0"/>
              <a:t>section in the middle of page and then click the </a:t>
            </a:r>
            <a:r>
              <a:rPr lang="en-US" sz="1800" b="1" dirty="0"/>
              <a:t>“Location Users” </a:t>
            </a:r>
            <a:r>
              <a:rPr lang="en-US" sz="1800" dirty="0"/>
              <a:t>link to open the site. *</a:t>
            </a:r>
            <a:r>
              <a:rPr lang="en-US" sz="1800" i="1" dirty="0"/>
              <a:t>An Adobe PDF version is available for users with screen readers.</a:t>
            </a:r>
          </a:p>
          <a:p>
            <a:pPr marL="342900" indent="-342900">
              <a:spcBef>
                <a:spcPts val="1200"/>
              </a:spcBef>
              <a:buSzPts val="2400"/>
              <a:buFont typeface="Arial" panose="020B0604020202020204" pitchFamily="34" charset="0"/>
              <a:buChar char="•"/>
            </a:pPr>
            <a:r>
              <a:rPr lang="en-US" sz="2200" dirty="0"/>
              <a:t>Open an EEC ticket:  EEC.hr.uci.edu  UCPath Support/ UCPath Finance &amp; Accounting Inquiry</a:t>
            </a:r>
            <a:endParaRPr sz="2200" dirty="0"/>
          </a:p>
        </p:txBody>
      </p:sp>
      <p:pic>
        <p:nvPicPr>
          <p:cNvPr id="1496" name="Google Shape;1496;p114"/>
          <p:cNvPicPr preferRelativeResize="0"/>
          <p:nvPr/>
        </p:nvPicPr>
        <p:blipFill rotWithShape="1">
          <a:blip r:embed="rId5">
            <a:alphaModFix/>
          </a:blip>
          <a:srcRect/>
          <a:stretch/>
        </p:blipFill>
        <p:spPr>
          <a:xfrm>
            <a:off x="7799832" y="283464"/>
            <a:ext cx="914400" cy="914400"/>
          </a:xfrm>
          <a:prstGeom prst="rect">
            <a:avLst/>
          </a:prstGeom>
          <a:noFill/>
          <a:ln>
            <a:noFill/>
          </a:ln>
        </p:spPr>
      </p:pic>
    </p:spTree>
    <p:custDataLst>
      <p:tags r:id="rId1"/>
    </p:custDataLst>
    <p:extLst>
      <p:ext uri="{BB962C8B-B14F-4D97-AF65-F5344CB8AC3E}">
        <p14:creationId xmlns:p14="http://schemas.microsoft.com/office/powerpoint/2010/main" val="2584083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C842EA4-F715-4656-A625-1238D78B36EB}" type="slidenum">
              <a:rPr lang="en-US" smtClean="0"/>
              <a:t>24</a:t>
            </a:fld>
            <a:endParaRPr lang="en-US"/>
          </a:p>
        </p:txBody>
      </p:sp>
      <p:sp>
        <p:nvSpPr>
          <p:cNvPr id="6" name="Rectangle 5"/>
          <p:cNvSpPr/>
          <p:nvPr/>
        </p:nvSpPr>
        <p:spPr>
          <a:xfrm>
            <a:off x="-1" y="1"/>
            <a:ext cx="4572001" cy="6437478"/>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Mass PayPath</a:t>
            </a: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2682" y="1604682"/>
            <a:ext cx="4491318" cy="2985673"/>
          </a:xfrm>
          <a:prstGeom prst="rect">
            <a:avLst/>
          </a:prstGeom>
        </p:spPr>
      </p:pic>
    </p:spTree>
    <p:custDataLst>
      <p:tags r:id="rId1"/>
    </p:custDataLst>
    <p:extLst>
      <p:ext uri="{BB962C8B-B14F-4D97-AF65-F5344CB8AC3E}">
        <p14:creationId xmlns:p14="http://schemas.microsoft.com/office/powerpoint/2010/main" val="354806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BE2A-D804-7A45-A19B-C6386EA21FAD}"/>
              </a:ext>
            </a:extLst>
          </p:cNvPr>
          <p:cNvSpPr>
            <a:spLocks noGrp="1"/>
          </p:cNvSpPr>
          <p:nvPr>
            <p:ph type="title"/>
          </p:nvPr>
        </p:nvSpPr>
        <p:spPr/>
        <p:txBody>
          <a:bodyPr/>
          <a:lstStyle/>
          <a:p>
            <a:r>
              <a:rPr lang="en-US" dirty="0"/>
              <a:t>Mass PayPath</a:t>
            </a:r>
          </a:p>
        </p:txBody>
      </p:sp>
      <p:sp>
        <p:nvSpPr>
          <p:cNvPr id="3" name="Content Placeholder 2">
            <a:extLst>
              <a:ext uri="{FF2B5EF4-FFF2-40B4-BE49-F238E27FC236}">
                <a16:creationId xmlns:a16="http://schemas.microsoft.com/office/drawing/2014/main" id="{88CDFF57-B3CD-6C42-87D9-D830B2CDF1AF}"/>
              </a:ext>
            </a:extLst>
          </p:cNvPr>
          <p:cNvSpPr>
            <a:spLocks noGrp="1"/>
          </p:cNvSpPr>
          <p:nvPr>
            <p:ph idx="1"/>
          </p:nvPr>
        </p:nvSpPr>
        <p:spPr/>
        <p:txBody>
          <a:bodyPr>
            <a:normAutofit fontScale="70000" lnSpcReduction="20000"/>
          </a:bodyPr>
          <a:lstStyle/>
          <a:p>
            <a:r>
              <a:rPr lang="en-US" dirty="0"/>
              <a:t>Mass </a:t>
            </a:r>
            <a:r>
              <a:rPr lang="en-US" dirty="0" err="1"/>
              <a:t>PayPath</a:t>
            </a:r>
            <a:r>
              <a:rPr lang="en-US" dirty="0"/>
              <a:t> is used to facilitate mass data changes for Academic and Staff regarding position, job and additional pay. Employment data changes are immediately loaded into </a:t>
            </a:r>
            <a:r>
              <a:rPr lang="en-US" dirty="0" err="1"/>
              <a:t>UCPath</a:t>
            </a:r>
            <a:r>
              <a:rPr lang="en-US" dirty="0"/>
              <a:t> when Mass File is submitted through HRIS. A minimum of 10 employees are needed to request/submit a Mass </a:t>
            </a:r>
            <a:r>
              <a:rPr lang="en-US" dirty="0" err="1"/>
              <a:t>PayPath</a:t>
            </a:r>
            <a:r>
              <a:rPr lang="en-US" dirty="0"/>
              <a:t> File.</a:t>
            </a:r>
          </a:p>
          <a:p>
            <a:r>
              <a:rPr lang="en-US" b="1" dirty="0"/>
              <a:t> </a:t>
            </a:r>
            <a:endParaRPr lang="en-US" dirty="0"/>
          </a:p>
          <a:p>
            <a:r>
              <a:rPr lang="en-US" b="1" dirty="0"/>
              <a:t>Planning Prior to Submitting Request:</a:t>
            </a:r>
            <a:endParaRPr lang="en-US" dirty="0"/>
          </a:p>
          <a:p>
            <a:pPr lvl="0"/>
            <a:r>
              <a:rPr lang="en-US" dirty="0"/>
              <a:t>What is the effective date of the change?</a:t>
            </a:r>
          </a:p>
          <a:p>
            <a:pPr lvl="0"/>
            <a:r>
              <a:rPr lang="en-US" dirty="0"/>
              <a:t>Review </a:t>
            </a:r>
            <a:r>
              <a:rPr lang="en-US" dirty="0" err="1"/>
              <a:t>UCPath</a:t>
            </a:r>
            <a:r>
              <a:rPr lang="en-US" dirty="0"/>
              <a:t> Production Processing Schedule </a:t>
            </a:r>
            <a:r>
              <a:rPr lang="en-US" dirty="0">
                <a:hlinkClick r:id="rId2"/>
              </a:rPr>
              <a:t>Payroll Processing Schedules</a:t>
            </a:r>
            <a:endParaRPr lang="en-US" dirty="0"/>
          </a:p>
          <a:p>
            <a:pPr lvl="0"/>
            <a:r>
              <a:rPr lang="en-US" dirty="0"/>
              <a:t>Review UCI Transaction Deadline Schedule </a:t>
            </a:r>
            <a:r>
              <a:rPr lang="en-US" dirty="0">
                <a:hlinkClick r:id="rId3"/>
              </a:rPr>
              <a:t>UCI Transaction Deadlines</a:t>
            </a:r>
            <a:endParaRPr lang="en-US" dirty="0"/>
          </a:p>
          <a:p>
            <a:pPr lvl="0"/>
            <a:r>
              <a:rPr lang="en-US" dirty="0"/>
              <a:t>Allow enough time for manual entries of mass hires which error out</a:t>
            </a:r>
          </a:p>
          <a:p>
            <a:pPr lvl="0"/>
            <a:r>
              <a:rPr lang="en-US" dirty="0"/>
              <a:t>Mass </a:t>
            </a:r>
            <a:r>
              <a:rPr lang="en-US" dirty="0" err="1"/>
              <a:t>PayPath</a:t>
            </a:r>
            <a:r>
              <a:rPr lang="en-US" dirty="0"/>
              <a:t> process </a:t>
            </a:r>
            <a:r>
              <a:rPr lang="en-US" u="sng" dirty="0"/>
              <a:t>does not</a:t>
            </a:r>
            <a:r>
              <a:rPr lang="en-US" dirty="0"/>
              <a:t> support transactions where:</a:t>
            </a:r>
            <a:br>
              <a:rPr lang="en-US" dirty="0"/>
            </a:br>
            <a:r>
              <a:rPr lang="en-US" dirty="0"/>
              <a:t>- position numbers are vacant </a:t>
            </a:r>
            <a:br>
              <a:rPr lang="en-US" dirty="0"/>
            </a:br>
            <a:r>
              <a:rPr lang="en-US" dirty="0"/>
              <a:t>- position numbers have more than one incumbent</a:t>
            </a:r>
            <a:br>
              <a:rPr lang="en-US" dirty="0"/>
            </a:br>
            <a:r>
              <a:rPr lang="en-US" dirty="0"/>
              <a:t>- future dated rows exists (Programing Currently Under Review by Technical Team)</a:t>
            </a:r>
            <a:br>
              <a:rPr lang="en-US" dirty="0"/>
            </a:br>
            <a:r>
              <a:rPr lang="en-US" dirty="0"/>
              <a:t>- Academic Promotion/Merit (handled by Academic Personnel Office)</a:t>
            </a:r>
            <a:br>
              <a:rPr lang="en-US" dirty="0"/>
            </a:br>
            <a:r>
              <a:rPr lang="en-US" dirty="0"/>
              <a:t>- effective date cannot exceed the current Expected Job End Date</a:t>
            </a:r>
            <a:br>
              <a:rPr lang="en-US" dirty="0"/>
            </a:br>
            <a:r>
              <a:rPr lang="en-US" dirty="0"/>
              <a:t>- employee is inactive</a:t>
            </a:r>
          </a:p>
          <a:p>
            <a:pPr lvl="0"/>
            <a:r>
              <a:rPr lang="en-US" dirty="0"/>
              <a:t>Positions should already be funded. </a:t>
            </a:r>
          </a:p>
          <a:p>
            <a:endParaRPr lang="en-US" dirty="0"/>
          </a:p>
        </p:txBody>
      </p:sp>
      <p:sp>
        <p:nvSpPr>
          <p:cNvPr id="4" name="Slide Number Placeholder 3">
            <a:extLst>
              <a:ext uri="{FF2B5EF4-FFF2-40B4-BE49-F238E27FC236}">
                <a16:creationId xmlns:a16="http://schemas.microsoft.com/office/drawing/2014/main" id="{B296D63D-1F61-4A4E-A83E-EA32E6B2A745}"/>
              </a:ext>
            </a:extLst>
          </p:cNvPr>
          <p:cNvSpPr>
            <a:spLocks noGrp="1"/>
          </p:cNvSpPr>
          <p:nvPr>
            <p:ph type="sldNum" sz="quarter" idx="4"/>
          </p:nvPr>
        </p:nvSpPr>
        <p:spPr/>
        <p:txBody>
          <a:bodyPr/>
          <a:lstStyle/>
          <a:p>
            <a:fld id="{3C842EA4-F715-4656-A625-1238D78B36EB}" type="slidenum">
              <a:rPr lang="en-US" smtClean="0"/>
              <a:t>25</a:t>
            </a:fld>
            <a:endParaRPr lang="en-US"/>
          </a:p>
        </p:txBody>
      </p:sp>
    </p:spTree>
    <p:extLst>
      <p:ext uri="{BB962C8B-B14F-4D97-AF65-F5344CB8AC3E}">
        <p14:creationId xmlns:p14="http://schemas.microsoft.com/office/powerpoint/2010/main" val="3518373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B1F3F-DF77-F743-AC42-25D77172661F}"/>
              </a:ext>
            </a:extLst>
          </p:cNvPr>
          <p:cNvSpPr>
            <a:spLocks noGrp="1"/>
          </p:cNvSpPr>
          <p:nvPr>
            <p:ph type="title"/>
          </p:nvPr>
        </p:nvSpPr>
        <p:spPr/>
        <p:txBody>
          <a:bodyPr/>
          <a:lstStyle/>
          <a:p>
            <a:r>
              <a:rPr lang="en-US" dirty="0"/>
              <a:t>Mass PayPath Request</a:t>
            </a:r>
          </a:p>
        </p:txBody>
      </p:sp>
      <p:sp>
        <p:nvSpPr>
          <p:cNvPr id="4" name="Slide Number Placeholder 3">
            <a:extLst>
              <a:ext uri="{FF2B5EF4-FFF2-40B4-BE49-F238E27FC236}">
                <a16:creationId xmlns:a16="http://schemas.microsoft.com/office/drawing/2014/main" id="{E77CDBA7-0413-5344-B3C7-0F076C43FB69}"/>
              </a:ext>
            </a:extLst>
          </p:cNvPr>
          <p:cNvSpPr>
            <a:spLocks noGrp="1"/>
          </p:cNvSpPr>
          <p:nvPr>
            <p:ph type="sldNum" sz="quarter" idx="4"/>
          </p:nvPr>
        </p:nvSpPr>
        <p:spPr/>
        <p:txBody>
          <a:bodyPr/>
          <a:lstStyle/>
          <a:p>
            <a:fld id="{3C842EA4-F715-4656-A625-1238D78B36EB}" type="slidenum">
              <a:rPr lang="en-US" smtClean="0"/>
              <a:t>26</a:t>
            </a:fld>
            <a:endParaRPr lang="en-US"/>
          </a:p>
        </p:txBody>
      </p:sp>
      <p:pic>
        <p:nvPicPr>
          <p:cNvPr id="6" name="Picture 5" descr="Graphical user interface, application, email&#10;&#10;Description automatically generated">
            <a:extLst>
              <a:ext uri="{FF2B5EF4-FFF2-40B4-BE49-F238E27FC236}">
                <a16:creationId xmlns:a16="http://schemas.microsoft.com/office/drawing/2014/main" id="{E45B5D0F-8F67-3747-90E6-536962275D3D}"/>
              </a:ext>
            </a:extLst>
          </p:cNvPr>
          <p:cNvPicPr>
            <a:picLocks noChangeAspect="1"/>
          </p:cNvPicPr>
          <p:nvPr/>
        </p:nvPicPr>
        <p:blipFill>
          <a:blip r:embed="rId2"/>
          <a:stretch>
            <a:fillRect/>
          </a:stretch>
        </p:blipFill>
        <p:spPr>
          <a:xfrm>
            <a:off x="400463" y="3373267"/>
            <a:ext cx="4319429" cy="2882087"/>
          </a:xfrm>
          <a:prstGeom prst="rect">
            <a:avLst/>
          </a:prstGeom>
          <a:effectLst>
            <a:outerShdw blurRad="50800" dist="38100" dir="8100000" algn="tr" rotWithShape="0">
              <a:prstClr val="black">
                <a:alpha val="40000"/>
              </a:prstClr>
            </a:outerShdw>
          </a:effectLst>
        </p:spPr>
      </p:pic>
      <p:pic>
        <p:nvPicPr>
          <p:cNvPr id="7" name="Picture 6" descr="Graphical user interface, website&#10;&#10;Description automatically generated">
            <a:extLst>
              <a:ext uri="{FF2B5EF4-FFF2-40B4-BE49-F238E27FC236}">
                <a16:creationId xmlns:a16="http://schemas.microsoft.com/office/drawing/2014/main" id="{C23B4C84-28F6-EF43-BA9C-F484269C5AFB}"/>
              </a:ext>
            </a:extLst>
          </p:cNvPr>
          <p:cNvPicPr>
            <a:picLocks noChangeAspect="1"/>
          </p:cNvPicPr>
          <p:nvPr/>
        </p:nvPicPr>
        <p:blipFill rotWithShape="1">
          <a:blip r:embed="rId3"/>
          <a:srcRect l="-1" t="47422" r="309" b="1300"/>
          <a:stretch/>
        </p:blipFill>
        <p:spPr bwMode="auto">
          <a:xfrm>
            <a:off x="400463" y="1140935"/>
            <a:ext cx="3885937" cy="2036791"/>
          </a:xfrm>
          <a:prstGeom prst="rect">
            <a:avLst/>
          </a:prstGeom>
          <a:ln>
            <a:no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521E96CB-AD48-A343-AE72-DDA31F88C1FE}"/>
              </a:ext>
            </a:extLst>
          </p:cNvPr>
          <p:cNvSpPr txBox="1"/>
          <p:nvPr/>
        </p:nvSpPr>
        <p:spPr>
          <a:xfrm>
            <a:off x="5814391" y="1734488"/>
            <a:ext cx="3179354" cy="923330"/>
          </a:xfrm>
          <a:prstGeom prst="rect">
            <a:avLst/>
          </a:prstGeom>
          <a:noFill/>
        </p:spPr>
        <p:txBody>
          <a:bodyPr wrap="square" rtlCol="0">
            <a:spAutoFit/>
          </a:bodyPr>
          <a:lstStyle/>
          <a:p>
            <a:r>
              <a:rPr lang="en-US" dirty="0"/>
              <a:t>Select </a:t>
            </a:r>
            <a:r>
              <a:rPr lang="en-US" dirty="0" err="1"/>
              <a:t>UCPath</a:t>
            </a:r>
            <a:r>
              <a:rPr lang="en-US" dirty="0"/>
              <a:t> &gt;</a:t>
            </a:r>
            <a:r>
              <a:rPr lang="en-US" dirty="0" err="1"/>
              <a:t>UCPath</a:t>
            </a:r>
            <a:r>
              <a:rPr lang="en-US" dirty="0"/>
              <a:t> Mass Transaction Request</a:t>
            </a:r>
          </a:p>
          <a:p>
            <a:endParaRPr lang="en-US" dirty="0"/>
          </a:p>
        </p:txBody>
      </p:sp>
      <p:sp>
        <p:nvSpPr>
          <p:cNvPr id="9" name="TextBox 8">
            <a:extLst>
              <a:ext uri="{FF2B5EF4-FFF2-40B4-BE49-F238E27FC236}">
                <a16:creationId xmlns:a16="http://schemas.microsoft.com/office/drawing/2014/main" id="{2DB4E652-AB2A-0948-958D-FCB9B89B0F6E}"/>
              </a:ext>
            </a:extLst>
          </p:cNvPr>
          <p:cNvSpPr txBox="1"/>
          <p:nvPr/>
        </p:nvSpPr>
        <p:spPr>
          <a:xfrm>
            <a:off x="5814391" y="4154557"/>
            <a:ext cx="2929146" cy="1200329"/>
          </a:xfrm>
          <a:prstGeom prst="rect">
            <a:avLst/>
          </a:prstGeom>
          <a:noFill/>
        </p:spPr>
        <p:txBody>
          <a:bodyPr wrap="square" rtlCol="0">
            <a:spAutoFit/>
          </a:bodyPr>
          <a:lstStyle/>
          <a:p>
            <a:r>
              <a:rPr lang="en-US" dirty="0"/>
              <a:t>Fill Out Required Fields and select Pay Path for Transaction Type and Submit </a:t>
            </a:r>
          </a:p>
        </p:txBody>
      </p:sp>
    </p:spTree>
    <p:extLst>
      <p:ext uri="{BB962C8B-B14F-4D97-AF65-F5344CB8AC3E}">
        <p14:creationId xmlns:p14="http://schemas.microsoft.com/office/powerpoint/2010/main" val="779514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5CEB-9868-9F4D-A7AF-5DA2925A8132}"/>
              </a:ext>
            </a:extLst>
          </p:cNvPr>
          <p:cNvSpPr>
            <a:spLocks noGrp="1"/>
          </p:cNvSpPr>
          <p:nvPr>
            <p:ph type="title"/>
          </p:nvPr>
        </p:nvSpPr>
        <p:spPr/>
        <p:txBody>
          <a:bodyPr/>
          <a:lstStyle/>
          <a:p>
            <a:r>
              <a:rPr lang="en-US" dirty="0"/>
              <a:t>Creating EEC ticket </a:t>
            </a:r>
          </a:p>
        </p:txBody>
      </p:sp>
      <p:sp>
        <p:nvSpPr>
          <p:cNvPr id="3" name="Content Placeholder 2">
            <a:extLst>
              <a:ext uri="{FF2B5EF4-FFF2-40B4-BE49-F238E27FC236}">
                <a16:creationId xmlns:a16="http://schemas.microsoft.com/office/drawing/2014/main" id="{31BAFCC4-E2F8-1745-89C4-DD1B3AE56694}"/>
              </a:ext>
            </a:extLst>
          </p:cNvPr>
          <p:cNvSpPr>
            <a:spLocks noGrp="1"/>
          </p:cNvSpPr>
          <p:nvPr>
            <p:ph idx="1"/>
          </p:nvPr>
        </p:nvSpPr>
        <p:spPr/>
        <p:txBody>
          <a:bodyPr>
            <a:normAutofit fontScale="55000" lnSpcReduction="20000"/>
          </a:bodyPr>
          <a:lstStyle/>
          <a:p>
            <a:r>
              <a:rPr lang="en-US" b="1" u="sng" dirty="0"/>
              <a:t>Instructions:</a:t>
            </a:r>
            <a:endParaRPr lang="en-US" dirty="0"/>
          </a:p>
          <a:p>
            <a:r>
              <a:rPr lang="en-US" b="1" dirty="0"/>
              <a:t>Step 1. Submit EEC Ticket to HRIS</a:t>
            </a:r>
            <a:endParaRPr lang="en-US" dirty="0"/>
          </a:p>
          <a:p>
            <a:pPr lvl="0"/>
            <a:r>
              <a:rPr lang="en-US" dirty="0"/>
              <a:t>This ticket can be used to request the Mass </a:t>
            </a:r>
            <a:r>
              <a:rPr lang="en-US" dirty="0" err="1"/>
              <a:t>PayPath</a:t>
            </a:r>
            <a:r>
              <a:rPr lang="en-US" dirty="0"/>
              <a:t> template from HRIS</a:t>
            </a:r>
          </a:p>
          <a:p>
            <a:pPr lvl="0"/>
            <a:r>
              <a:rPr lang="en-US" dirty="0"/>
              <a:t>Once the ticket is submitted, the HRIS team will upload the required template to the ticket for filling out by the department</a:t>
            </a:r>
          </a:p>
          <a:p>
            <a:r>
              <a:rPr lang="en-US" b="1" dirty="0"/>
              <a:t>Step 2. Filling out the Mass </a:t>
            </a:r>
            <a:r>
              <a:rPr lang="en-US" b="1" dirty="0" err="1"/>
              <a:t>PayPath</a:t>
            </a:r>
            <a:r>
              <a:rPr lang="en-US" b="1" dirty="0"/>
              <a:t> Template</a:t>
            </a:r>
            <a:endParaRPr lang="en-US" dirty="0"/>
          </a:p>
          <a:p>
            <a:pPr lvl="0"/>
            <a:r>
              <a:rPr lang="en-US" dirty="0"/>
              <a:t>Determine what record identifier is needed for the type of change</a:t>
            </a:r>
          </a:p>
          <a:p>
            <a:pPr lvl="0"/>
            <a:r>
              <a:rPr lang="en-US" dirty="0"/>
              <a:t>Record identifier 100 = Position Data Changes</a:t>
            </a:r>
          </a:p>
          <a:p>
            <a:pPr lvl="0"/>
            <a:r>
              <a:rPr lang="en-US" dirty="0"/>
              <a:t>Record identifier 200 = Job Data Changes</a:t>
            </a:r>
          </a:p>
          <a:p>
            <a:pPr lvl="0"/>
            <a:r>
              <a:rPr lang="en-US" dirty="0"/>
              <a:t>Record identifier 300 = Additional Pay Changes</a:t>
            </a:r>
          </a:p>
          <a:p>
            <a:r>
              <a:rPr lang="en-US" dirty="0"/>
              <a:t> </a:t>
            </a:r>
          </a:p>
          <a:p>
            <a:pPr lvl="0"/>
            <a:r>
              <a:rPr lang="en-US" dirty="0"/>
              <a:t>Insert blank rows below the record identifier you will be using</a:t>
            </a:r>
          </a:p>
          <a:p>
            <a:pPr lvl="0"/>
            <a:r>
              <a:rPr lang="en-US" dirty="0"/>
              <a:t>Fill out the rows according to how you would submit an individual </a:t>
            </a:r>
            <a:r>
              <a:rPr lang="en-US" dirty="0" err="1"/>
              <a:t>PayPath</a:t>
            </a:r>
            <a:r>
              <a:rPr lang="en-US" dirty="0"/>
              <a:t> transaction</a:t>
            </a:r>
          </a:p>
          <a:p>
            <a:pPr lvl="0"/>
            <a:r>
              <a:rPr lang="en-US" dirty="0"/>
              <a:t>Save As file in CSV format</a:t>
            </a:r>
          </a:p>
          <a:p>
            <a:pPr lvl="0"/>
            <a:r>
              <a:rPr lang="en-US" dirty="0"/>
              <a:t>Example: Filling out a template for Reports to Change</a:t>
            </a:r>
          </a:p>
          <a:p>
            <a:pPr lvl="0"/>
            <a:r>
              <a:rPr lang="en-US" dirty="0"/>
              <a:t>Complete the following columns: Position Numbers, Effective Dates, Action Reasons, and Reports to Position Numbers</a:t>
            </a:r>
          </a:p>
          <a:p>
            <a:pPr lvl="0"/>
            <a:r>
              <a:rPr lang="en-US" dirty="0"/>
              <a:t>Enter 100 in both columns titled Record Identifier for an RTC</a:t>
            </a:r>
          </a:p>
          <a:p>
            <a:pPr lvl="0"/>
            <a:r>
              <a:rPr lang="en-US" dirty="0"/>
              <a:t>Attach completed Mass </a:t>
            </a:r>
            <a:r>
              <a:rPr lang="en-US" dirty="0" err="1"/>
              <a:t>PayPath</a:t>
            </a:r>
            <a:r>
              <a:rPr lang="en-US" dirty="0"/>
              <a:t> to the EEC ticket for processing</a:t>
            </a:r>
          </a:p>
          <a:p>
            <a:endParaRPr lang="en-US" dirty="0"/>
          </a:p>
        </p:txBody>
      </p:sp>
      <p:sp>
        <p:nvSpPr>
          <p:cNvPr id="4" name="Slide Number Placeholder 3">
            <a:extLst>
              <a:ext uri="{FF2B5EF4-FFF2-40B4-BE49-F238E27FC236}">
                <a16:creationId xmlns:a16="http://schemas.microsoft.com/office/drawing/2014/main" id="{B926B8AE-DE78-524B-8DEA-6F9B27A27D35}"/>
              </a:ext>
            </a:extLst>
          </p:cNvPr>
          <p:cNvSpPr>
            <a:spLocks noGrp="1"/>
          </p:cNvSpPr>
          <p:nvPr>
            <p:ph type="sldNum" sz="quarter" idx="4"/>
          </p:nvPr>
        </p:nvSpPr>
        <p:spPr/>
        <p:txBody>
          <a:bodyPr/>
          <a:lstStyle/>
          <a:p>
            <a:fld id="{3C842EA4-F715-4656-A625-1238D78B36EB}" type="slidenum">
              <a:rPr lang="en-US" smtClean="0"/>
              <a:t>27</a:t>
            </a:fld>
            <a:endParaRPr lang="en-US"/>
          </a:p>
        </p:txBody>
      </p:sp>
    </p:spTree>
    <p:extLst>
      <p:ext uri="{BB962C8B-B14F-4D97-AF65-F5344CB8AC3E}">
        <p14:creationId xmlns:p14="http://schemas.microsoft.com/office/powerpoint/2010/main" val="411441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C97E-A035-CA4C-9FFE-BD2AF8A69784}"/>
              </a:ext>
            </a:extLst>
          </p:cNvPr>
          <p:cNvSpPr>
            <a:spLocks noGrp="1"/>
          </p:cNvSpPr>
          <p:nvPr>
            <p:ph type="title"/>
          </p:nvPr>
        </p:nvSpPr>
        <p:spPr/>
        <p:txBody>
          <a:bodyPr/>
          <a:lstStyle/>
          <a:p>
            <a:r>
              <a:rPr lang="en-US" dirty="0"/>
              <a:t>Mass PayPath Process </a:t>
            </a:r>
          </a:p>
        </p:txBody>
      </p:sp>
      <p:sp>
        <p:nvSpPr>
          <p:cNvPr id="3" name="Content Placeholder 2">
            <a:extLst>
              <a:ext uri="{FF2B5EF4-FFF2-40B4-BE49-F238E27FC236}">
                <a16:creationId xmlns:a16="http://schemas.microsoft.com/office/drawing/2014/main" id="{36039E16-9C96-1540-A138-5EBB14128B25}"/>
              </a:ext>
            </a:extLst>
          </p:cNvPr>
          <p:cNvSpPr>
            <a:spLocks noGrp="1"/>
          </p:cNvSpPr>
          <p:nvPr>
            <p:ph idx="1"/>
          </p:nvPr>
        </p:nvSpPr>
        <p:spPr/>
        <p:txBody>
          <a:bodyPr>
            <a:normAutofit/>
          </a:bodyPr>
          <a:lstStyle/>
          <a:p>
            <a:r>
              <a:rPr lang="en-US" sz="1800" b="1" dirty="0"/>
              <a:t>Step 3. HRIS to Upload File</a:t>
            </a:r>
            <a:endParaRPr lang="en-US" sz="1800" dirty="0"/>
          </a:p>
          <a:p>
            <a:pPr lvl="0"/>
            <a:r>
              <a:rPr lang="en-US" sz="1800" dirty="0"/>
              <a:t>HRIS team will audit file and upload to </a:t>
            </a:r>
            <a:r>
              <a:rPr lang="en-US" sz="1800" dirty="0" err="1"/>
              <a:t>UCPath</a:t>
            </a:r>
            <a:endParaRPr lang="en-US" sz="1800" dirty="0"/>
          </a:p>
          <a:p>
            <a:pPr lvl="0"/>
            <a:r>
              <a:rPr lang="en-US" sz="1800" dirty="0"/>
              <a:t>Error handling: You will be notified through the EEC ticket of any updates that needed to be removed from the file - these will need to be processed manually by the department </a:t>
            </a:r>
            <a:br>
              <a:rPr lang="en-US" sz="1800" dirty="0"/>
            </a:br>
            <a:r>
              <a:rPr lang="en-US" sz="1800" dirty="0"/>
              <a:t>- Examples of updates that cannot be processed through Mass </a:t>
            </a:r>
            <a:r>
              <a:rPr lang="en-US" sz="1800" dirty="0" err="1"/>
              <a:t>PayPath</a:t>
            </a:r>
            <a:r>
              <a:rPr lang="en-US" sz="1800" dirty="0"/>
              <a:t> include any position numbers/employee IDs with future dated transactions in </a:t>
            </a:r>
            <a:r>
              <a:rPr lang="en-US" sz="1800" dirty="0" err="1"/>
              <a:t>UCPath</a:t>
            </a:r>
            <a:r>
              <a:rPr lang="en-US" sz="1800" dirty="0"/>
              <a:t>, position numbers that are vacant, and position numbers with more than one incumbent, effective date exceeds expected end date, employee inactive and Academic Promotion/Merit </a:t>
            </a:r>
          </a:p>
          <a:p>
            <a:pPr lvl="0"/>
            <a:r>
              <a:rPr lang="en-US" sz="1800" dirty="0"/>
              <a:t>School/Unit should conduct their own audit to confirm everything looks correct</a:t>
            </a:r>
          </a:p>
          <a:p>
            <a:pPr lvl="0"/>
            <a:endParaRPr lang="en-US" sz="1800" dirty="0"/>
          </a:p>
          <a:p>
            <a:r>
              <a:rPr lang="en-US" sz="1800" b="1" dirty="0"/>
              <a:t>Step 4. Complete Request</a:t>
            </a:r>
            <a:endParaRPr lang="en-US" sz="1800" dirty="0"/>
          </a:p>
          <a:p>
            <a:pPr lvl="0"/>
            <a:r>
              <a:rPr lang="en-US" sz="1800" dirty="0"/>
              <a:t>HRIS will Close Complete EEC ticket once results have been provided to the submitter</a:t>
            </a:r>
          </a:p>
          <a:p>
            <a:endParaRPr lang="en-US" dirty="0"/>
          </a:p>
        </p:txBody>
      </p:sp>
      <p:sp>
        <p:nvSpPr>
          <p:cNvPr id="4" name="Slide Number Placeholder 3">
            <a:extLst>
              <a:ext uri="{FF2B5EF4-FFF2-40B4-BE49-F238E27FC236}">
                <a16:creationId xmlns:a16="http://schemas.microsoft.com/office/drawing/2014/main" id="{A1E803C5-4493-4B4C-805E-24785B990BF5}"/>
              </a:ext>
            </a:extLst>
          </p:cNvPr>
          <p:cNvSpPr>
            <a:spLocks noGrp="1"/>
          </p:cNvSpPr>
          <p:nvPr>
            <p:ph type="sldNum" sz="quarter" idx="4"/>
          </p:nvPr>
        </p:nvSpPr>
        <p:spPr/>
        <p:txBody>
          <a:bodyPr/>
          <a:lstStyle/>
          <a:p>
            <a:fld id="{3C842EA4-F715-4656-A625-1238D78B36EB}" type="slidenum">
              <a:rPr lang="en-US" smtClean="0"/>
              <a:t>28</a:t>
            </a:fld>
            <a:endParaRPr lang="en-US"/>
          </a:p>
        </p:txBody>
      </p:sp>
    </p:spTree>
    <p:extLst>
      <p:ext uri="{BB962C8B-B14F-4D97-AF65-F5344CB8AC3E}">
        <p14:creationId xmlns:p14="http://schemas.microsoft.com/office/powerpoint/2010/main" val="1568382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C842EA4-F715-4656-A625-1238D78B36EB}" type="slidenum">
              <a:rPr lang="en-US" smtClean="0"/>
              <a:t>29</a:t>
            </a:fld>
            <a:endParaRPr lang="en-US"/>
          </a:p>
        </p:txBody>
      </p:sp>
      <p:sp>
        <p:nvSpPr>
          <p:cNvPr id="6" name="Rectangle 5"/>
          <p:cNvSpPr/>
          <p:nvPr/>
        </p:nvSpPr>
        <p:spPr>
          <a:xfrm>
            <a:off x="0" y="55426"/>
            <a:ext cx="4586118" cy="6382052"/>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Final Pay</a:t>
            </a: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85730" y="1717742"/>
            <a:ext cx="4420716" cy="2883076"/>
          </a:xfrm>
          <a:prstGeom prst="rect">
            <a:avLst/>
          </a:prstGeom>
        </p:spPr>
      </p:pic>
    </p:spTree>
    <p:custDataLst>
      <p:tags r:id="rId1"/>
    </p:custDataLst>
    <p:extLst>
      <p:ext uri="{BB962C8B-B14F-4D97-AF65-F5344CB8AC3E}">
        <p14:creationId xmlns:p14="http://schemas.microsoft.com/office/powerpoint/2010/main" val="90250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922D-A57E-A7CC-9494-D7FC0B3FDE64}"/>
              </a:ext>
            </a:extLst>
          </p:cNvPr>
          <p:cNvSpPr>
            <a:spLocks noGrp="1"/>
          </p:cNvSpPr>
          <p:nvPr>
            <p:ph type="title"/>
          </p:nvPr>
        </p:nvSpPr>
        <p:spPr/>
        <p:txBody>
          <a:bodyPr/>
          <a:lstStyle/>
          <a:p>
            <a:r>
              <a:rPr lang="en-US" dirty="0"/>
              <a:t>Quick Announcements II</a:t>
            </a:r>
          </a:p>
        </p:txBody>
      </p:sp>
      <p:sp>
        <p:nvSpPr>
          <p:cNvPr id="3" name="Content Placeholder 2">
            <a:extLst>
              <a:ext uri="{FF2B5EF4-FFF2-40B4-BE49-F238E27FC236}">
                <a16:creationId xmlns:a16="http://schemas.microsoft.com/office/drawing/2014/main" id="{0A764E81-07B7-3C15-1C06-5C2D90764026}"/>
              </a:ext>
            </a:extLst>
          </p:cNvPr>
          <p:cNvSpPr>
            <a:spLocks noGrp="1"/>
          </p:cNvSpPr>
          <p:nvPr>
            <p:ph idx="1"/>
          </p:nvPr>
        </p:nvSpPr>
        <p:spPr/>
        <p:txBody>
          <a:bodyPr/>
          <a:lstStyle/>
          <a:p>
            <a:r>
              <a:rPr lang="en-US" sz="2600" b="1" dirty="0">
                <a:solidFill>
                  <a:schemeClr val="accent4"/>
                </a:solidFill>
              </a:rPr>
              <a:t>The temporary change to vacation accrual maximum ends June 30, 2022.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 If they submit usage for June in July and it brings them down enough to accrue in July, the system will grant them missing accruals.  </a:t>
            </a:r>
          </a:p>
          <a:p>
            <a:pPr marR="0">
              <a:spcBef>
                <a:spcPts val="0"/>
              </a:spcBef>
              <a:spcAft>
                <a:spcPts val="0"/>
              </a:spcAft>
            </a:pPr>
            <a:endParaRPr lang="en-US" sz="4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system will always go back and recalculate the calendar that has usage submitted and then grant any accruals they may have lost for that time period if they were at max. </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9F0ACBF-779A-B327-9E67-FE7941DFEF69}"/>
              </a:ext>
            </a:extLst>
          </p:cNvPr>
          <p:cNvSpPr>
            <a:spLocks noGrp="1"/>
          </p:cNvSpPr>
          <p:nvPr>
            <p:ph type="sldNum" sz="quarter" idx="4"/>
          </p:nvPr>
        </p:nvSpPr>
        <p:spPr/>
        <p:txBody>
          <a:bodyPr/>
          <a:lstStyle/>
          <a:p>
            <a:fld id="{3C842EA4-F715-4656-A625-1238D78B36EB}" type="slidenum">
              <a:rPr lang="en-US" smtClean="0"/>
              <a:t>3</a:t>
            </a:fld>
            <a:endParaRPr lang="en-US"/>
          </a:p>
        </p:txBody>
      </p:sp>
      <p:sp>
        <p:nvSpPr>
          <p:cNvPr id="7" name="TextBox 6">
            <a:extLst>
              <a:ext uri="{FF2B5EF4-FFF2-40B4-BE49-F238E27FC236}">
                <a16:creationId xmlns:a16="http://schemas.microsoft.com/office/drawing/2014/main" id="{7789DF08-5876-D3AD-D232-D83642A0C7AD}"/>
              </a:ext>
            </a:extLst>
          </p:cNvPr>
          <p:cNvSpPr txBox="1"/>
          <p:nvPr/>
        </p:nvSpPr>
        <p:spPr>
          <a:xfrm>
            <a:off x="229082" y="3131199"/>
            <a:ext cx="6791632" cy="1200329"/>
          </a:xfrm>
          <a:prstGeom prst="rect">
            <a:avLst/>
          </a:prstGeom>
          <a:noFill/>
        </p:spPr>
        <p:txBody>
          <a:bodyPr wrap="square">
            <a:spAutoFit/>
          </a:bodyPr>
          <a:lstStyle/>
          <a:p>
            <a:pPr marL="342900" indent="-342900">
              <a:buFont typeface="Arial" panose="020B0604020202020204" pitchFamily="34" charset="0"/>
              <a:buChar char="•"/>
            </a:pPr>
            <a:r>
              <a:rPr lang="en-US" dirty="0"/>
              <a:t>Leave team will no longer be at the Drop-In Center. If you do have leave related questions Philip will be able to put you in touch with the appropriate leave individual to answer your questions or you can open an EEC ticket.    </a:t>
            </a:r>
          </a:p>
        </p:txBody>
      </p:sp>
    </p:spTree>
    <p:extLst>
      <p:ext uri="{BB962C8B-B14F-4D97-AF65-F5344CB8AC3E}">
        <p14:creationId xmlns:p14="http://schemas.microsoft.com/office/powerpoint/2010/main" val="2662952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95689B-60A8-7FB7-5A01-295BEB81D472}"/>
              </a:ext>
            </a:extLst>
          </p:cNvPr>
          <p:cNvSpPr>
            <a:spLocks noGrp="1"/>
          </p:cNvSpPr>
          <p:nvPr>
            <p:ph type="title"/>
          </p:nvPr>
        </p:nvSpPr>
        <p:spPr/>
        <p:txBody>
          <a:bodyPr/>
          <a:lstStyle/>
          <a:p>
            <a:r>
              <a:rPr lang="en-US" dirty="0"/>
              <a:t>Final Pay Comments </a:t>
            </a:r>
          </a:p>
        </p:txBody>
      </p:sp>
      <p:sp>
        <p:nvSpPr>
          <p:cNvPr id="4" name="Content Placeholder 3">
            <a:extLst>
              <a:ext uri="{FF2B5EF4-FFF2-40B4-BE49-F238E27FC236}">
                <a16:creationId xmlns:a16="http://schemas.microsoft.com/office/drawing/2014/main" id="{F6F26BF7-61AD-05D6-64A3-99073B47AEB1}"/>
              </a:ext>
            </a:extLst>
          </p:cNvPr>
          <p:cNvSpPr>
            <a:spLocks noGrp="1"/>
          </p:cNvSpPr>
          <p:nvPr>
            <p:ph idx="1"/>
          </p:nvPr>
        </p:nvSpPr>
        <p:spPr/>
        <p:txBody>
          <a:bodyPr/>
          <a:lstStyle/>
          <a:p>
            <a:pPr marL="342900" indent="-342900">
              <a:buFont typeface="Arial" panose="020B0604020202020204" pitchFamily="34" charset="0"/>
              <a:buChar char="•"/>
            </a:pPr>
            <a:r>
              <a:rPr lang="en-US" dirty="0"/>
              <a:t>Utilize the below template in the Initiator Comments box for Final Pay request.</a:t>
            </a:r>
          </a:p>
          <a:p>
            <a:pPr marL="342900" indent="-342900">
              <a:buFont typeface="Arial" panose="020B0604020202020204" pitchFamily="34" charset="0"/>
              <a:buChar char="•"/>
            </a:pPr>
            <a:r>
              <a:rPr lang="en-US" dirty="0"/>
              <a:t>Final Pay Comments Template:</a:t>
            </a:r>
          </a:p>
          <a:p>
            <a:pPr marL="1028683" lvl="1" indent="-342900"/>
            <a:r>
              <a:rPr lang="en-US" dirty="0"/>
              <a:t>Last day on paid status: MM/DD/YYYY</a:t>
            </a:r>
          </a:p>
          <a:p>
            <a:pPr marL="1028683" lvl="1" indent="-342900"/>
            <a:r>
              <a:rPr lang="en-US" dirty="0"/>
              <a:t>Termination Transaction ID:</a:t>
            </a:r>
          </a:p>
          <a:p>
            <a:pPr marL="1028683" lvl="1" indent="-342900"/>
            <a:r>
              <a:rPr lang="en-US" dirty="0"/>
              <a:t>Auto Termination Date:</a:t>
            </a:r>
          </a:p>
          <a:p>
            <a:pPr marL="342900" indent="-342900">
              <a:buFont typeface="Arial" panose="020B0604020202020204" pitchFamily="34" charset="0"/>
              <a:buChar char="•"/>
            </a:pPr>
            <a:r>
              <a:rPr lang="en-US" dirty="0"/>
              <a:t>Last day on pay status is one day prior to Termination Job effective date- Use the format above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ABAEB5ED-F34D-82E4-986E-3A213689754E}"/>
              </a:ext>
            </a:extLst>
          </p:cNvPr>
          <p:cNvSpPr>
            <a:spLocks noGrp="1"/>
          </p:cNvSpPr>
          <p:nvPr>
            <p:ph type="sldNum" sz="quarter" idx="4"/>
          </p:nvPr>
        </p:nvSpPr>
        <p:spPr/>
        <p:txBody>
          <a:bodyPr/>
          <a:lstStyle/>
          <a:p>
            <a:fld id="{3C842EA4-F715-4656-A625-1238D78B36EB}" type="slidenum">
              <a:rPr lang="en-US" smtClean="0"/>
              <a:t>30</a:t>
            </a:fld>
            <a:endParaRPr lang="en-US"/>
          </a:p>
        </p:txBody>
      </p:sp>
      <p:graphicFrame>
        <p:nvGraphicFramePr>
          <p:cNvPr id="5" name="Table 4">
            <a:extLst>
              <a:ext uri="{FF2B5EF4-FFF2-40B4-BE49-F238E27FC236}">
                <a16:creationId xmlns:a16="http://schemas.microsoft.com/office/drawing/2014/main" id="{7996857E-442C-22A2-9BAD-BC1FD5D23E55}"/>
              </a:ext>
            </a:extLst>
          </p:cNvPr>
          <p:cNvGraphicFramePr>
            <a:graphicFrameLocks noGrp="1"/>
          </p:cNvGraphicFramePr>
          <p:nvPr>
            <p:extLst>
              <p:ext uri="{D42A27DB-BD31-4B8C-83A1-F6EECF244321}">
                <p14:modId xmlns:p14="http://schemas.microsoft.com/office/powerpoint/2010/main" val="1104128007"/>
              </p:ext>
            </p:extLst>
          </p:nvPr>
        </p:nvGraphicFramePr>
        <p:xfrm>
          <a:off x="628650" y="4383685"/>
          <a:ext cx="7886700" cy="1341120"/>
        </p:xfrm>
        <a:graphic>
          <a:graphicData uri="http://schemas.openxmlformats.org/drawingml/2006/table">
            <a:tbl>
              <a:tblPr>
                <a:tableStyleId>{5C22544A-7EE6-4342-B048-85BDC9FD1C3A}</a:tableStyleId>
              </a:tblPr>
              <a:tblGrid>
                <a:gridCol w="7886700">
                  <a:extLst>
                    <a:ext uri="{9D8B030D-6E8A-4147-A177-3AD203B41FA5}">
                      <a16:colId xmlns:a16="http://schemas.microsoft.com/office/drawing/2014/main" val="433831641"/>
                    </a:ext>
                  </a:extLst>
                </a:gridCol>
              </a:tblGrid>
              <a:tr h="0">
                <a:tc>
                  <a:txBody>
                    <a:bodyPr/>
                    <a:lstStyle/>
                    <a:p>
                      <a:pPr marL="0" marR="0" algn="l">
                        <a:spcBef>
                          <a:spcPts val="0"/>
                        </a:spcBef>
                        <a:spcAft>
                          <a:spcPts val="0"/>
                        </a:spcAft>
                      </a:pPr>
                      <a:r>
                        <a:rPr lang="en-US" sz="1100" dirty="0">
                          <a:effectLst/>
                        </a:rPr>
                        <a:t>Other Updates &amp; Reminders: </a:t>
                      </a:r>
                    </a:p>
                    <a:p>
                      <a:pPr marL="342900" marR="0" lvl="0" indent="-342900" algn="l">
                        <a:spcBef>
                          <a:spcPts val="0"/>
                        </a:spcBef>
                        <a:spcAft>
                          <a:spcPts val="0"/>
                        </a:spcAft>
                        <a:buFont typeface="Symbol" panose="05050102010706020507" pitchFamily="18" charset="2"/>
                        <a:buChar char=""/>
                      </a:pPr>
                      <a:r>
                        <a:rPr lang="en-US" sz="1100" dirty="0">
                          <a:effectLst/>
                        </a:rPr>
                        <a:t>Navigate to UCPath &gt; Help &gt; </a:t>
                      </a:r>
                      <a:r>
                        <a:rPr lang="en-US" sz="1100" u="sng" dirty="0">
                          <a:effectLst/>
                          <a:hlinkClick r:id="rId2"/>
                        </a:rPr>
                        <a:t>Location Users</a:t>
                      </a:r>
                      <a:r>
                        <a:rPr lang="en-US" sz="1100" dirty="0">
                          <a:effectLst/>
                        </a:rPr>
                        <a:t> to access recently updated training materials: </a:t>
                      </a:r>
                    </a:p>
                    <a:p>
                      <a:pPr marL="742950" marR="0" lvl="1" indent="-285750" algn="l">
                        <a:spcBef>
                          <a:spcPts val="0"/>
                        </a:spcBef>
                        <a:spcAft>
                          <a:spcPts val="0"/>
                        </a:spcAft>
                        <a:buFont typeface="Courier New" panose="02070309020205020404" pitchFamily="49" charset="0"/>
                        <a:buChar char="o"/>
                      </a:pPr>
                      <a:r>
                        <a:rPr lang="en-US" sz="1100" dirty="0">
                          <a:effectLst/>
                        </a:rPr>
                        <a:t>Payroll (PAYL200: Additional Compensation and Payroll Requests):</a:t>
                      </a:r>
                    </a:p>
                    <a:p>
                      <a:pPr marL="1143000" marR="0" lvl="2" indent="-228600" algn="l">
                        <a:spcBef>
                          <a:spcPts val="0"/>
                        </a:spcBef>
                        <a:spcAft>
                          <a:spcPts val="0"/>
                        </a:spcAft>
                        <a:buFont typeface="Wingdings" panose="05000000000000000000" pitchFamily="2" charset="2"/>
                        <a:buChar char=""/>
                      </a:pPr>
                      <a:r>
                        <a:rPr lang="en-US" sz="1100" dirty="0">
                          <a:effectLst/>
                        </a:rPr>
                        <a:t>Job Aid: Termination and Final Pay</a:t>
                      </a:r>
                    </a:p>
                    <a:p>
                      <a:pPr marL="1600200" marR="0" lvl="3" indent="-228600" algn="l">
                        <a:spcBef>
                          <a:spcPts val="0"/>
                        </a:spcBef>
                        <a:spcAft>
                          <a:spcPts val="0"/>
                        </a:spcAft>
                        <a:buFont typeface="Symbol" panose="05050102010706020507" pitchFamily="18" charset="2"/>
                        <a:buChar char=""/>
                      </a:pPr>
                      <a:r>
                        <a:rPr lang="en-US" sz="1100" dirty="0">
                          <a:effectLst/>
                        </a:rPr>
                        <a:t>New job aid provides an overview of the final pay termination process and the use of the new final pay comments template</a:t>
                      </a:r>
                    </a:p>
                    <a:p>
                      <a:pPr marL="1143000" marR="0" lvl="2" indent="-228600" algn="l">
                        <a:spcBef>
                          <a:spcPts val="0"/>
                        </a:spcBef>
                        <a:spcAft>
                          <a:spcPts val="0"/>
                        </a:spcAft>
                        <a:buFont typeface="Wingdings" panose="05000000000000000000" pitchFamily="2" charset="2"/>
                        <a:buChar char=""/>
                      </a:pPr>
                      <a:r>
                        <a:rPr lang="en-US" sz="1100" dirty="0">
                          <a:effectLst/>
                        </a:rPr>
                        <a:t>Simulation: Submit Final Pay Request</a:t>
                      </a:r>
                    </a:p>
                    <a:p>
                      <a:pPr marL="1600200" marR="0" lvl="3" indent="-228600" algn="l">
                        <a:spcBef>
                          <a:spcPts val="0"/>
                        </a:spcBef>
                        <a:spcAft>
                          <a:spcPts val="0"/>
                        </a:spcAft>
                        <a:buFont typeface="Symbol" panose="05050102010706020507" pitchFamily="18" charset="2"/>
                        <a:buChar char=""/>
                      </a:pPr>
                      <a:r>
                        <a:rPr lang="en-US" sz="1100" dirty="0">
                          <a:effectLst/>
                        </a:rPr>
                        <a:t>Updated images and text to show the use of the final pay comments template</a:t>
                      </a:r>
                      <a:endParaRPr lang="en-US" sz="1100" dirty="0">
                        <a:effectLst/>
                        <a:latin typeface="Calibri" panose="020F0502020204030204" pitchFamily="34" charset="0"/>
                        <a:ea typeface="Calibri" panose="020F0502020204030204" pitchFamily="34" charset="0"/>
                      </a:endParaRPr>
                    </a:p>
                  </a:txBody>
                  <a:tcPr marL="108585" marR="108585" marT="0" marB="0"/>
                </a:tc>
                <a:extLst>
                  <a:ext uri="{0D108BD9-81ED-4DB2-BD59-A6C34878D82A}">
                    <a16:rowId xmlns:a16="http://schemas.microsoft.com/office/drawing/2014/main" val="418679018"/>
                  </a:ext>
                </a:extLst>
              </a:tr>
            </a:tbl>
          </a:graphicData>
        </a:graphic>
      </p:graphicFrame>
    </p:spTree>
    <p:extLst>
      <p:ext uri="{BB962C8B-B14F-4D97-AF65-F5344CB8AC3E}">
        <p14:creationId xmlns:p14="http://schemas.microsoft.com/office/powerpoint/2010/main" val="623011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C842EA4-F715-4656-A625-1238D78B36EB}" type="slidenum">
              <a:rPr lang="en-US" smtClean="0"/>
              <a:t>31</a:t>
            </a:fld>
            <a:endParaRPr lang="en-US"/>
          </a:p>
        </p:txBody>
      </p:sp>
      <p:sp>
        <p:nvSpPr>
          <p:cNvPr id="6" name="Rectangle 5"/>
          <p:cNvSpPr/>
          <p:nvPr/>
        </p:nvSpPr>
        <p:spPr>
          <a:xfrm>
            <a:off x="37554" y="55425"/>
            <a:ext cx="4586118" cy="6382052"/>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Training Schedule</a:t>
            </a: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85730" y="1717742"/>
            <a:ext cx="4420716" cy="2883076"/>
          </a:xfrm>
          <a:prstGeom prst="rect">
            <a:avLst/>
          </a:prstGeom>
        </p:spPr>
      </p:pic>
    </p:spTree>
    <p:custDataLst>
      <p:tags r:id="rId1"/>
    </p:custDataLst>
    <p:extLst>
      <p:ext uri="{BB962C8B-B14F-4D97-AF65-F5344CB8AC3E}">
        <p14:creationId xmlns:p14="http://schemas.microsoft.com/office/powerpoint/2010/main" val="2962364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D95D14-6111-4249-8DA0-72EC1C1B998D}"/>
              </a:ext>
            </a:extLst>
          </p:cNvPr>
          <p:cNvSpPr>
            <a:spLocks noGrp="1"/>
          </p:cNvSpPr>
          <p:nvPr>
            <p:ph type="sldNum" sz="quarter" idx="4"/>
          </p:nvPr>
        </p:nvSpPr>
        <p:spPr/>
        <p:txBody>
          <a:bodyPr/>
          <a:lstStyle/>
          <a:p>
            <a:fld id="{3C842EA4-F715-4656-A625-1238D78B36EB}" type="slidenum">
              <a:rPr lang="en-US" smtClean="0"/>
              <a:t>32</a:t>
            </a:fld>
            <a:endParaRPr lang="en-US"/>
          </a:p>
        </p:txBody>
      </p:sp>
      <p:pic>
        <p:nvPicPr>
          <p:cNvPr id="3" name="Picture 2">
            <a:extLst>
              <a:ext uri="{FF2B5EF4-FFF2-40B4-BE49-F238E27FC236}">
                <a16:creationId xmlns:a16="http://schemas.microsoft.com/office/drawing/2014/main" id="{E5AD4E97-56F2-904D-9A14-5AA98D7F9E62}"/>
              </a:ext>
            </a:extLst>
          </p:cNvPr>
          <p:cNvPicPr>
            <a:picLocks noChangeAspect="1"/>
          </p:cNvPicPr>
          <p:nvPr/>
        </p:nvPicPr>
        <p:blipFill>
          <a:blip r:embed="rId2"/>
          <a:stretch>
            <a:fillRect/>
          </a:stretch>
        </p:blipFill>
        <p:spPr>
          <a:xfrm>
            <a:off x="97583" y="330708"/>
            <a:ext cx="8444285" cy="3602272"/>
          </a:xfrm>
          <a:prstGeom prst="rect">
            <a:avLst/>
          </a:prstGeom>
        </p:spPr>
      </p:pic>
      <p:sp>
        <p:nvSpPr>
          <p:cNvPr id="5" name="Rectangle 4">
            <a:extLst>
              <a:ext uri="{FF2B5EF4-FFF2-40B4-BE49-F238E27FC236}">
                <a16:creationId xmlns:a16="http://schemas.microsoft.com/office/drawing/2014/main" id="{A27F5187-E1A6-334A-BF2D-28AD366C881A}"/>
              </a:ext>
            </a:extLst>
          </p:cNvPr>
          <p:cNvSpPr/>
          <p:nvPr/>
        </p:nvSpPr>
        <p:spPr>
          <a:xfrm>
            <a:off x="447262" y="2454965"/>
            <a:ext cx="7939198" cy="12291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577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A87194-8E8A-4DE1-A3F3-F491643A7DAB}"/>
              </a:ext>
            </a:extLst>
          </p:cNvPr>
          <p:cNvSpPr>
            <a:spLocks noGrp="1"/>
          </p:cNvSpPr>
          <p:nvPr>
            <p:ph type="sldNum" sz="quarter" idx="4"/>
          </p:nvPr>
        </p:nvSpPr>
        <p:spPr/>
        <p:txBody>
          <a:bodyPr/>
          <a:lstStyle/>
          <a:p>
            <a:fld id="{3C842EA4-F715-4656-A625-1238D78B36EB}" type="slidenum">
              <a:rPr lang="en-US" smtClean="0"/>
              <a:t>33</a:t>
            </a:fld>
            <a:endParaRPr lang="en-US"/>
          </a:p>
        </p:txBody>
      </p:sp>
      <p:pic>
        <p:nvPicPr>
          <p:cNvPr id="6" name="Picture 5" descr="Text, whiteboard&#10;&#10;Description automatically generated">
            <a:extLst>
              <a:ext uri="{FF2B5EF4-FFF2-40B4-BE49-F238E27FC236}">
                <a16:creationId xmlns:a16="http://schemas.microsoft.com/office/drawing/2014/main" id="{1902E53D-FBBC-4349-A17C-70294A96EC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60880" y="1358900"/>
            <a:ext cx="5222240" cy="3916680"/>
          </a:xfrm>
          <a:prstGeom prst="rect">
            <a:avLst/>
          </a:prstGeom>
        </p:spPr>
      </p:pic>
    </p:spTree>
    <p:custDataLst>
      <p:tags r:id="rId1"/>
    </p:custDataLst>
    <p:extLst>
      <p:ext uri="{BB962C8B-B14F-4D97-AF65-F5344CB8AC3E}">
        <p14:creationId xmlns:p14="http://schemas.microsoft.com/office/powerpoint/2010/main" val="4069317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76C6F-6986-E158-F28B-DE3C207F434D}"/>
              </a:ext>
            </a:extLst>
          </p:cNvPr>
          <p:cNvSpPr>
            <a:spLocks noGrp="1"/>
          </p:cNvSpPr>
          <p:nvPr>
            <p:ph type="sldNum" sz="quarter" idx="4"/>
          </p:nvPr>
        </p:nvSpPr>
        <p:spPr/>
        <p:txBody>
          <a:bodyPr/>
          <a:lstStyle/>
          <a:p>
            <a:fld id="{3C842EA4-F715-4656-A625-1238D78B36EB}" type="slidenum">
              <a:rPr lang="en-US" smtClean="0"/>
              <a:t>34</a:t>
            </a:fld>
            <a:endParaRPr lang="en-US"/>
          </a:p>
        </p:txBody>
      </p:sp>
      <p:graphicFrame>
        <p:nvGraphicFramePr>
          <p:cNvPr id="3" name="Table 2">
            <a:extLst>
              <a:ext uri="{FF2B5EF4-FFF2-40B4-BE49-F238E27FC236}">
                <a16:creationId xmlns:a16="http://schemas.microsoft.com/office/drawing/2014/main" id="{83289DEE-17C8-0874-0ED4-C6097D77DA36}"/>
              </a:ext>
            </a:extLst>
          </p:cNvPr>
          <p:cNvGraphicFramePr>
            <a:graphicFrameLocks noGrp="1"/>
          </p:cNvGraphicFramePr>
          <p:nvPr>
            <p:extLst>
              <p:ext uri="{D42A27DB-BD31-4B8C-83A1-F6EECF244321}">
                <p14:modId xmlns:p14="http://schemas.microsoft.com/office/powerpoint/2010/main" val="4057061137"/>
              </p:ext>
            </p:extLst>
          </p:nvPr>
        </p:nvGraphicFramePr>
        <p:xfrm>
          <a:off x="992570" y="944217"/>
          <a:ext cx="6952381" cy="2930335"/>
        </p:xfrm>
        <a:graphic>
          <a:graphicData uri="http://schemas.openxmlformats.org/drawingml/2006/table">
            <a:tbl>
              <a:tblPr/>
              <a:tblGrid>
                <a:gridCol w="6952381">
                  <a:extLst>
                    <a:ext uri="{9D8B030D-6E8A-4147-A177-3AD203B41FA5}">
                      <a16:colId xmlns:a16="http://schemas.microsoft.com/office/drawing/2014/main" val="3427232876"/>
                    </a:ext>
                  </a:extLst>
                </a:gridCol>
              </a:tblGrid>
              <a:tr h="2339848">
                <a:tc>
                  <a:txBody>
                    <a:bodyPr/>
                    <a:lstStyle/>
                    <a:p>
                      <a:pPr marL="0" marR="0" algn="l">
                        <a:spcBef>
                          <a:spcPts val="0"/>
                        </a:spcBef>
                        <a:spcAft>
                          <a:spcPts val="0"/>
                        </a:spcAft>
                      </a:pPr>
                      <a:r>
                        <a:rPr lang="en-US" sz="1800" b="1" dirty="0">
                          <a:solidFill>
                            <a:srgbClr val="0070C0"/>
                          </a:solidFill>
                          <a:effectLst/>
                          <a:latin typeface="Arial" panose="020B0604020202020204" pitchFamily="34" charset="0"/>
                          <a:ea typeface="Calibri" panose="020F0502020204030204" pitchFamily="34" charset="0"/>
                        </a:rPr>
                        <a:t>Did you know:</a:t>
                      </a:r>
                      <a:r>
                        <a:rPr lang="en-US" sz="1800" dirty="0">
                          <a:solidFill>
                            <a:srgbClr val="0070C0"/>
                          </a:solidFill>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 The FMLA/CFRA eligibility hours are visible on the “Request Extended Absence” screen to users with appropriate access</a:t>
                      </a:r>
                      <a:endParaRPr lang="en-US" sz="1800" dirty="0">
                        <a:effectLst/>
                        <a:latin typeface="Calibri" panose="020F0502020204030204" pitchFamily="34" charset="0"/>
                        <a:ea typeface="Calibri" panose="020F0502020204030204" pitchFamily="34" charset="0"/>
                      </a:endParaRPr>
                    </a:p>
                    <a:p>
                      <a:pPr marL="342900" marR="0" lvl="0" indent="-342900" algn="l">
                        <a:lnSpc>
                          <a:spcPct val="105000"/>
                        </a:lnSpc>
                        <a:spcBef>
                          <a:spcPts val="0"/>
                        </a:spcBef>
                        <a:spcAft>
                          <a:spcPts val="80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The “Eligibility Hours” displays all eligible hours based on the last rolling 12 months</a:t>
                      </a:r>
                      <a:endParaRPr lang="en-US" sz="1400" dirty="0">
                        <a:effectLst/>
                        <a:latin typeface="Calibri" panose="020F0502020204030204" pitchFamily="34" charset="0"/>
                        <a:ea typeface="Times New Roman" panose="02020603050405020304" pitchFamily="18" charset="0"/>
                      </a:endParaRPr>
                    </a:p>
                    <a:p>
                      <a:pPr marL="342900" marR="0" lvl="0" indent="-342900" algn="l">
                        <a:lnSpc>
                          <a:spcPct val="105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Eligibility is determined based on the earn codes used for the employee.</a:t>
                      </a:r>
                    </a:p>
                    <a:p>
                      <a:pPr marL="342900" marR="0" lvl="0" indent="-342900" algn="l">
                        <a:lnSpc>
                          <a:spcPct val="105000"/>
                        </a:lnSpc>
                        <a:spcBef>
                          <a:spcPts val="0"/>
                        </a:spcBef>
                        <a:spcAft>
                          <a:spcPts val="0"/>
                        </a:spcAft>
                        <a:buFont typeface="Symbol" panose="05050102010706020507" pitchFamily="18" charset="2"/>
                        <a:buChar char=""/>
                      </a:pPr>
                      <a:endParaRPr lang="en-US" sz="1400" dirty="0">
                        <a:effectLst/>
                        <a:latin typeface="Calibri" panose="020F0502020204030204" pitchFamily="34" charset="0"/>
                        <a:ea typeface="Times New Roman" panose="02020603050405020304" pitchFamily="18" charset="0"/>
                      </a:endParaRPr>
                    </a:p>
                    <a:p>
                      <a:pPr marL="342900" marR="0" lvl="0" indent="-342900" algn="l">
                        <a:lnSpc>
                          <a:spcPct val="105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The list of earn codes and their set up can be viewed on UCPath &gt; </a:t>
                      </a:r>
                      <a:r>
                        <a:rPr lang="en-US" sz="1400" dirty="0" err="1">
                          <a:effectLst/>
                          <a:latin typeface="Arial" panose="020B0604020202020204" pitchFamily="34" charset="0"/>
                          <a:ea typeface="Times New Roman" panose="02020603050405020304" pitchFamily="18" charset="0"/>
                        </a:rPr>
                        <a:t>QuickLinks</a:t>
                      </a:r>
                      <a:r>
                        <a:rPr lang="en-US" sz="1400" dirty="0">
                          <a:effectLst/>
                          <a:latin typeface="Arial" panose="020B0604020202020204" pitchFamily="34" charset="0"/>
                          <a:ea typeface="Times New Roman" panose="02020603050405020304" pitchFamily="18" charset="0"/>
                        </a:rPr>
                        <a:t> &gt; Payroll Resources &gt; Payroll Configuration Codes &gt; Earn Codes</a:t>
                      </a:r>
                    </a:p>
                    <a:p>
                      <a:pPr marL="342900" marR="0" lvl="0" indent="-342900" algn="l">
                        <a:lnSpc>
                          <a:spcPct val="105000"/>
                        </a:lnSpc>
                        <a:spcBef>
                          <a:spcPts val="0"/>
                        </a:spcBef>
                        <a:spcAft>
                          <a:spcPts val="0"/>
                        </a:spcAft>
                        <a:buFont typeface="Symbol" panose="05050102010706020507" pitchFamily="18" charset="2"/>
                        <a:buChar char=""/>
                      </a:pPr>
                      <a:endParaRPr lang="en-US" sz="1400" dirty="0">
                        <a:effectLst/>
                        <a:latin typeface="Calibri" panose="020F0502020204030204" pitchFamily="34" charset="0"/>
                        <a:ea typeface="Times New Roman" panose="02020603050405020304" pitchFamily="18" charset="0"/>
                      </a:endParaRPr>
                    </a:p>
                    <a:p>
                      <a:pPr marL="342900" marR="0" lvl="0" indent="-342900" algn="l">
                        <a:lnSpc>
                          <a:spcPct val="105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Page navigation UCPath &gt; PeopleSoft Menu &gt; Global Payroll &amp; Absence Management &gt; Payee Data &gt; Maintain Absences &gt; Request Extended Absence</a:t>
                      </a:r>
                      <a:endParaRPr lang="en-US" sz="1400" dirty="0">
                        <a:effectLst/>
                        <a:latin typeface="Calibri" panose="020F0502020204030204" pitchFamily="34" charset="0"/>
                        <a:ea typeface="Times New Roman" panose="02020603050405020304" pitchFamily="18" charset="0"/>
                      </a:endParaRPr>
                    </a:p>
                  </a:txBody>
                  <a:tcPr marL="108585" marR="108585" marT="0" marB="0">
                    <a:lnL>
                      <a:noFill/>
                    </a:lnL>
                    <a:lnR>
                      <a:noFill/>
                    </a:lnR>
                    <a:lnT>
                      <a:noFill/>
                    </a:lnT>
                    <a:lnB>
                      <a:noFill/>
                    </a:lnB>
                  </a:tcPr>
                </a:tc>
                <a:extLst>
                  <a:ext uri="{0D108BD9-81ED-4DB2-BD59-A6C34878D82A}">
                    <a16:rowId xmlns:a16="http://schemas.microsoft.com/office/drawing/2014/main" val="585992968"/>
                  </a:ext>
                </a:extLst>
              </a:tr>
            </a:tbl>
          </a:graphicData>
        </a:graphic>
      </p:graphicFrame>
      <p:pic>
        <p:nvPicPr>
          <p:cNvPr id="7" name="Picture 6">
            <a:extLst>
              <a:ext uri="{FF2B5EF4-FFF2-40B4-BE49-F238E27FC236}">
                <a16:creationId xmlns:a16="http://schemas.microsoft.com/office/drawing/2014/main" id="{327AAB79-D643-0E15-670D-60C4DEED8DA9}"/>
              </a:ext>
            </a:extLst>
          </p:cNvPr>
          <p:cNvPicPr>
            <a:picLocks noChangeAspect="1"/>
          </p:cNvPicPr>
          <p:nvPr/>
        </p:nvPicPr>
        <p:blipFill>
          <a:blip r:embed="rId2"/>
          <a:stretch>
            <a:fillRect/>
          </a:stretch>
        </p:blipFill>
        <p:spPr>
          <a:xfrm>
            <a:off x="992570" y="4561402"/>
            <a:ext cx="6952381" cy="1352381"/>
          </a:xfrm>
          <a:prstGeom prst="rect">
            <a:avLst/>
          </a:prstGeom>
        </p:spPr>
      </p:pic>
    </p:spTree>
    <p:extLst>
      <p:ext uri="{BB962C8B-B14F-4D97-AF65-F5344CB8AC3E}">
        <p14:creationId xmlns:p14="http://schemas.microsoft.com/office/powerpoint/2010/main" val="2300866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142" y="1226131"/>
            <a:ext cx="6406817" cy="4271211"/>
          </a:xfrm>
          <a:prstGeom prst="rect">
            <a:avLst/>
          </a:prstGeom>
        </p:spPr>
      </p:pic>
      <p:pic>
        <p:nvPicPr>
          <p:cNvPr id="5" name="Picture 4" descr="Illustration gratuite: Point D'Exclamation, Question - Image gratuite sur Pixabay - 5077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9756" y="1378705"/>
            <a:ext cx="1756405" cy="1983031"/>
          </a:xfrm>
          <a:prstGeom prst="rect">
            <a:avLst/>
          </a:prstGeom>
        </p:spPr>
      </p:pic>
    </p:spTree>
    <p:custDataLst>
      <p:tags r:id="rId1"/>
    </p:custDataLst>
    <p:extLst>
      <p:ext uri="{BB962C8B-B14F-4D97-AF65-F5344CB8AC3E}">
        <p14:creationId xmlns:p14="http://schemas.microsoft.com/office/powerpoint/2010/main" val="3360182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Appendix</a:t>
            </a:r>
          </a:p>
        </p:txBody>
      </p:sp>
      <p:sp>
        <p:nvSpPr>
          <p:cNvPr id="5" name="Subtitle 4"/>
          <p:cNvSpPr>
            <a:spLocks noGrp="1"/>
          </p:cNvSpPr>
          <p:nvPr>
            <p:ph idx="1"/>
          </p:nvPr>
        </p:nvSpPr>
        <p:spPr/>
        <p:txBody>
          <a:bodyPr/>
          <a:lstStyle/>
          <a:p>
            <a:r>
              <a:rPr lang="en-US" dirty="0"/>
              <a:t>Detailed slides on Funding Entry and Direct Retro</a:t>
            </a:r>
          </a:p>
        </p:txBody>
      </p:sp>
      <p:sp>
        <p:nvSpPr>
          <p:cNvPr id="4" name="Slide Number Placeholder 3"/>
          <p:cNvSpPr>
            <a:spLocks noGrp="1"/>
          </p:cNvSpPr>
          <p:nvPr>
            <p:ph type="sldNum" sz="quarter" idx="4"/>
          </p:nvPr>
        </p:nvSpPr>
        <p:spPr/>
        <p:txBody>
          <a:bodyPr/>
          <a:lstStyle/>
          <a:p>
            <a:fld id="{67AA6EFB-DE16-2749-9DB8-9B2BD9BF76D4}" type="slidenum">
              <a:rPr lang="en-US" smtClean="0"/>
              <a:pPr/>
              <a:t>36</a:t>
            </a:fld>
            <a:endParaRPr lang="en-US" dirty="0"/>
          </a:p>
        </p:txBody>
      </p:sp>
    </p:spTree>
    <p:extLst>
      <p:ext uri="{BB962C8B-B14F-4D97-AF65-F5344CB8AC3E}">
        <p14:creationId xmlns:p14="http://schemas.microsoft.com/office/powerpoint/2010/main" val="620861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Direct Retro Information (Appendix)</a:t>
            </a:r>
          </a:p>
        </p:txBody>
      </p:sp>
      <p:sp>
        <p:nvSpPr>
          <p:cNvPr id="2" name="Content Placeholder 1"/>
          <p:cNvSpPr>
            <a:spLocks noGrp="1"/>
          </p:cNvSpPr>
          <p:nvPr>
            <p:ph idx="1"/>
          </p:nvPr>
        </p:nvSpPr>
        <p:spPr/>
        <p:txBody>
          <a:bodyPr>
            <a:normAutofit/>
          </a:bodyPr>
          <a:lstStyle/>
          <a:p>
            <a:pPr marL="342900" indent="-342900">
              <a:buFont typeface="Arial" panose="020B0604020202020204" pitchFamily="34" charset="0"/>
              <a:buChar char="•"/>
            </a:pPr>
            <a:r>
              <a:rPr lang="en-US" dirty="0"/>
              <a:t>Direct Retro transactions that are initiated but not submitted or approved need to be submitted or cancelled</a:t>
            </a:r>
          </a:p>
          <a:p>
            <a:pPr marL="342900" indent="-342900">
              <a:buFont typeface="Arial" panose="020B0604020202020204" pitchFamily="34" charset="0"/>
              <a:buChar char="•"/>
            </a:pPr>
            <a:r>
              <a:rPr lang="en-US" dirty="0"/>
              <a:t>After SCT runs in UCPath, can see part of it in DOPE report, only loaded to KFS after labor ledger runs </a:t>
            </a:r>
          </a:p>
          <a:p>
            <a:pPr marL="342900" indent="-342900">
              <a:buFont typeface="Arial" panose="020B0604020202020204" pitchFamily="34" charset="0"/>
              <a:buChar char="•"/>
            </a:pPr>
            <a:r>
              <a:rPr lang="en-US" dirty="0">
                <a:solidFill>
                  <a:srgbClr val="FF0000"/>
                </a:solidFill>
              </a:rPr>
              <a:t>Ensure all high risk transactions are done early enough for second approval by C&amp;G before deadlines </a:t>
            </a:r>
          </a:p>
        </p:txBody>
      </p:sp>
      <p:sp>
        <p:nvSpPr>
          <p:cNvPr id="4" name="Slide Number Placeholder 3"/>
          <p:cNvSpPr>
            <a:spLocks noGrp="1"/>
          </p:cNvSpPr>
          <p:nvPr>
            <p:ph type="sldNum" sz="quarter" idx="4"/>
          </p:nvPr>
        </p:nvSpPr>
        <p:spPr/>
        <p:txBody>
          <a:bodyPr/>
          <a:lstStyle/>
          <a:p>
            <a:fld id="{67AA6EFB-DE16-2749-9DB8-9B2BD9BF76D4}" type="slidenum">
              <a:rPr lang="en-US" smtClean="0"/>
              <a:pPr/>
              <a:t>37</a:t>
            </a:fld>
            <a:endParaRPr lang="en-US" dirty="0"/>
          </a:p>
        </p:txBody>
      </p:sp>
    </p:spTree>
    <p:extLst>
      <p:ext uri="{BB962C8B-B14F-4D97-AF65-F5344CB8AC3E}">
        <p14:creationId xmlns:p14="http://schemas.microsoft.com/office/powerpoint/2010/main" val="3010455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pPr algn="l"/>
            <a:r>
              <a:rPr lang="en-US" dirty="0"/>
              <a:t>Locating Initiated Direct </a:t>
            </a:r>
            <a:r>
              <a:rPr lang="en-US" dirty="0" err="1"/>
              <a:t>Retros</a:t>
            </a:r>
            <a:endParaRPr lang="en-US" dirty="0"/>
          </a:p>
        </p:txBody>
      </p:sp>
      <p:sp>
        <p:nvSpPr>
          <p:cNvPr id="2" name="Content Placeholder 1"/>
          <p:cNvSpPr>
            <a:spLocks noGrp="1"/>
          </p:cNvSpPr>
          <p:nvPr>
            <p:ph idx="1"/>
          </p:nvPr>
        </p:nvSpPr>
        <p:spPr/>
        <p:txBody>
          <a:bodyPr/>
          <a:lstStyle/>
          <a:p>
            <a:r>
              <a:rPr lang="en-US" dirty="0"/>
              <a:t> </a:t>
            </a:r>
          </a:p>
        </p:txBody>
      </p:sp>
      <p:sp>
        <p:nvSpPr>
          <p:cNvPr id="11" name="Content Placeholder 10"/>
          <p:cNvSpPr>
            <a:spLocks noGrp="1"/>
          </p:cNvSpPr>
          <p:nvPr>
            <p:ph sz="half" idx="4294967295"/>
          </p:nvPr>
        </p:nvSpPr>
        <p:spPr>
          <a:xfrm>
            <a:off x="113812" y="1052006"/>
            <a:ext cx="9112250" cy="1063625"/>
          </a:xfrm>
        </p:spPr>
        <p:txBody>
          <a:bodyPr>
            <a:normAutofit lnSpcReduction="10000"/>
          </a:bodyPr>
          <a:lstStyle/>
          <a:p>
            <a:pPr marL="0" indent="0">
              <a:buNone/>
            </a:pPr>
            <a:r>
              <a:rPr lang="en-US" sz="2400" b="1" dirty="0"/>
              <a:t>Navigation</a:t>
            </a:r>
            <a:r>
              <a:rPr lang="en-US" sz="2400" dirty="0"/>
              <a:t>: PeopleSoft Menu &gt; Payroll for North America &gt; Payroll Distribution &gt; UC Customizations &gt; Review Retro Distributions</a:t>
            </a:r>
          </a:p>
          <a:p>
            <a:pPr marL="0" indent="0">
              <a:buNone/>
            </a:pPr>
            <a:endParaRPr lang="en-US" sz="24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247909" y="2026508"/>
            <a:ext cx="6450473" cy="4114800"/>
          </a:xfrm>
          <a:prstGeom prst="rect">
            <a:avLst/>
          </a:prstGeom>
          <a:ln>
            <a:solidFill>
              <a:schemeClr val="tx1">
                <a:lumMod val="50000"/>
                <a:lumOff val="50000"/>
              </a:schemeClr>
            </a:solidFill>
          </a:ln>
        </p:spPr>
      </p:pic>
    </p:spTree>
    <p:custDataLst>
      <p:tags r:id="rId1"/>
    </p:custDataLst>
    <p:extLst>
      <p:ext uri="{BB962C8B-B14F-4D97-AF65-F5344CB8AC3E}">
        <p14:creationId xmlns:p14="http://schemas.microsoft.com/office/powerpoint/2010/main" val="2757980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pPr algn="l"/>
            <a:r>
              <a:rPr lang="en-US" dirty="0"/>
              <a:t>Reviewing Search Results</a:t>
            </a:r>
          </a:p>
        </p:txBody>
      </p:sp>
      <p:sp>
        <p:nvSpPr>
          <p:cNvPr id="4" name="Content Placeholder 3"/>
          <p:cNvSpPr>
            <a:spLocks noGrp="1"/>
          </p:cNvSpPr>
          <p:nvPr>
            <p:ph idx="1"/>
          </p:nvPr>
        </p:nvSpPr>
        <p:spPr/>
        <p:txBody>
          <a:bodyPr/>
          <a:lstStyle/>
          <a:p>
            <a:r>
              <a:rPr lang="en-US" dirty="0"/>
              <a:t> </a:t>
            </a:r>
          </a:p>
        </p:txBody>
      </p:sp>
      <p:sp>
        <p:nvSpPr>
          <p:cNvPr id="11" name="Content Placeholder 10"/>
          <p:cNvSpPr>
            <a:spLocks noGrp="1"/>
          </p:cNvSpPr>
          <p:nvPr>
            <p:ph sz="half" idx="4294967295"/>
          </p:nvPr>
        </p:nvSpPr>
        <p:spPr>
          <a:xfrm>
            <a:off x="170658" y="1043681"/>
            <a:ext cx="8802688" cy="1187450"/>
          </a:xfrm>
        </p:spPr>
        <p:txBody>
          <a:bodyPr>
            <a:normAutofit/>
          </a:bodyPr>
          <a:lstStyle/>
          <a:p>
            <a:r>
              <a:rPr lang="en-US" sz="2200" dirty="0"/>
              <a:t>Total number in the Initiated status will appear in the far right corner of the Search Results section.</a:t>
            </a:r>
          </a:p>
        </p:txBody>
      </p:sp>
      <p:pic>
        <p:nvPicPr>
          <p:cNvPr id="2" name="Picture 1"/>
          <p:cNvPicPr>
            <a:picLocks noChangeAspect="1"/>
          </p:cNvPicPr>
          <p:nvPr/>
        </p:nvPicPr>
        <p:blipFill>
          <a:blip r:embed="rId3"/>
          <a:stretch>
            <a:fillRect/>
          </a:stretch>
        </p:blipFill>
        <p:spPr>
          <a:xfrm>
            <a:off x="748000" y="2026247"/>
            <a:ext cx="7657143" cy="4247619"/>
          </a:xfrm>
          <a:prstGeom prst="rect">
            <a:avLst/>
          </a:prstGeom>
          <a:ln>
            <a:solidFill>
              <a:schemeClr val="tx1">
                <a:lumMod val="50000"/>
                <a:lumOff val="50000"/>
              </a:schemeClr>
            </a:solidFill>
          </a:ln>
        </p:spPr>
      </p:pic>
    </p:spTree>
    <p:custDataLst>
      <p:tags r:id="rId1"/>
    </p:custDataLst>
    <p:extLst>
      <p:ext uri="{BB962C8B-B14F-4D97-AF65-F5344CB8AC3E}">
        <p14:creationId xmlns:p14="http://schemas.microsoft.com/office/powerpoint/2010/main" val="367452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55E6-B116-4449-DB04-3337DC6893C7}"/>
              </a:ext>
            </a:extLst>
          </p:cNvPr>
          <p:cNvSpPr>
            <a:spLocks noGrp="1"/>
          </p:cNvSpPr>
          <p:nvPr>
            <p:ph type="title"/>
          </p:nvPr>
        </p:nvSpPr>
        <p:spPr/>
        <p:txBody>
          <a:bodyPr/>
          <a:lstStyle/>
          <a:p>
            <a:r>
              <a:rPr lang="en-US" dirty="0"/>
              <a:t>Quick Announcements III</a:t>
            </a:r>
          </a:p>
        </p:txBody>
      </p:sp>
      <p:sp>
        <p:nvSpPr>
          <p:cNvPr id="3" name="Content Placeholder 2">
            <a:extLst>
              <a:ext uri="{FF2B5EF4-FFF2-40B4-BE49-F238E27FC236}">
                <a16:creationId xmlns:a16="http://schemas.microsoft.com/office/drawing/2014/main" id="{7BB2B42D-5438-063C-654C-9014247198A6}"/>
              </a:ext>
            </a:extLst>
          </p:cNvPr>
          <p:cNvSpPr>
            <a:spLocks noGrp="1"/>
          </p:cNvSpPr>
          <p:nvPr>
            <p:ph idx="1"/>
          </p:nvPr>
        </p:nvSpPr>
        <p:spPr>
          <a:xfrm>
            <a:off x="229084" y="1124795"/>
            <a:ext cx="8685832" cy="5133282"/>
          </a:xfrm>
        </p:spPr>
        <p:txBody>
          <a:bodyPr>
            <a:normAutofit/>
          </a:bodyPr>
          <a:lstStyle/>
          <a:p>
            <a:pPr marL="342900" indent="-342900">
              <a:buFont typeface="Arial" panose="020B0604020202020204" pitchFamily="34" charset="0"/>
              <a:buChar char="•"/>
            </a:pPr>
            <a:r>
              <a:rPr lang="en-US" dirty="0"/>
              <a:t>When processing Emeriti hires please create a new </a:t>
            </a:r>
            <a:r>
              <a:rPr lang="en-US" dirty="0" err="1"/>
              <a:t>empl</a:t>
            </a:r>
            <a:r>
              <a:rPr lang="en-US" dirty="0"/>
              <a:t> record using the </a:t>
            </a:r>
            <a:r>
              <a:rPr lang="en-US" dirty="0" err="1"/>
              <a:t>UC_Full</a:t>
            </a:r>
            <a:r>
              <a:rPr lang="en-US" dirty="0"/>
              <a:t> </a:t>
            </a:r>
            <a:r>
              <a:rPr lang="en-US" dirty="0" err="1"/>
              <a:t>Hire_AC</a:t>
            </a:r>
            <a:r>
              <a:rPr lang="en-US" dirty="0"/>
              <a:t> template. When using the job aid please follow Option 2.  Here is a link to the job aid found in UCPath location help.</a:t>
            </a:r>
          </a:p>
          <a:p>
            <a:pPr marL="342900" indent="-342900">
              <a:buFont typeface="Arial" panose="020B0604020202020204" pitchFamily="34" charset="0"/>
              <a:buChar char="•"/>
            </a:pPr>
            <a:r>
              <a:rPr lang="en-US" dirty="0">
                <a:hlinkClick r:id="rId2"/>
              </a:rPr>
              <a:t>https://sp.ucop.edu/sites/ucpathhelp/LocationUsers/LOCjobaids/UCPC_PHCMWFAL250JA_Emeritus_D2Rev00.pdf</a:t>
            </a: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BDAEE2C-7022-09BB-4772-8D046AB9F488}"/>
              </a:ext>
            </a:extLst>
          </p:cNvPr>
          <p:cNvSpPr>
            <a:spLocks noGrp="1"/>
          </p:cNvSpPr>
          <p:nvPr>
            <p:ph type="sldNum" sz="quarter" idx="4"/>
          </p:nvPr>
        </p:nvSpPr>
        <p:spPr/>
        <p:txBody>
          <a:bodyPr/>
          <a:lstStyle/>
          <a:p>
            <a:fld id="{3C842EA4-F715-4656-A625-1238D78B36EB}" type="slidenum">
              <a:rPr lang="en-US" smtClean="0"/>
              <a:t>4</a:t>
            </a:fld>
            <a:endParaRPr lang="en-US"/>
          </a:p>
        </p:txBody>
      </p:sp>
    </p:spTree>
    <p:extLst>
      <p:ext uri="{BB962C8B-B14F-4D97-AF65-F5344CB8AC3E}">
        <p14:creationId xmlns:p14="http://schemas.microsoft.com/office/powerpoint/2010/main" val="2631486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pPr algn="l"/>
            <a:r>
              <a:rPr lang="en-US" dirty="0"/>
              <a:t>How to Cancel a Direct Retro</a:t>
            </a:r>
          </a:p>
        </p:txBody>
      </p:sp>
      <p:sp>
        <p:nvSpPr>
          <p:cNvPr id="4" name="Content Placeholder 3"/>
          <p:cNvSpPr>
            <a:spLocks noGrp="1"/>
          </p:cNvSpPr>
          <p:nvPr>
            <p:ph idx="1"/>
          </p:nvPr>
        </p:nvSpPr>
        <p:spPr/>
        <p:txBody>
          <a:bodyPr/>
          <a:lstStyle/>
          <a:p>
            <a:r>
              <a:rPr lang="en-US" dirty="0"/>
              <a:t> </a:t>
            </a:r>
          </a:p>
        </p:txBody>
      </p:sp>
      <p:sp>
        <p:nvSpPr>
          <p:cNvPr id="6" name="Content Placeholder 10"/>
          <p:cNvSpPr>
            <a:spLocks noGrp="1"/>
          </p:cNvSpPr>
          <p:nvPr>
            <p:ph sz="half" idx="4294967295"/>
          </p:nvPr>
        </p:nvSpPr>
        <p:spPr>
          <a:xfrm>
            <a:off x="133070" y="1124006"/>
            <a:ext cx="8767763" cy="1162050"/>
          </a:xfrm>
        </p:spPr>
        <p:txBody>
          <a:bodyPr>
            <a:normAutofit fontScale="92500"/>
          </a:bodyPr>
          <a:lstStyle/>
          <a:p>
            <a:pPr marL="0" indent="0">
              <a:buNone/>
            </a:pPr>
            <a:r>
              <a:rPr lang="en-US" sz="2500" dirty="0"/>
              <a:t>When you cancel a direct retro transaction it unlocks the record.</a:t>
            </a:r>
          </a:p>
          <a:p>
            <a:pPr marL="857250" lvl="1" indent="-457200">
              <a:buFont typeface="+mj-lt"/>
              <a:buAutoNum type="arabicPeriod"/>
            </a:pPr>
            <a:r>
              <a:rPr lang="en-US" sz="2100" dirty="0"/>
              <a:t>Select the transaction from the Search Results list.</a:t>
            </a:r>
          </a:p>
          <a:p>
            <a:pPr marL="857250" lvl="1" indent="-457200">
              <a:buFont typeface="+mj-lt"/>
              <a:buAutoNum type="arabicPeriod"/>
            </a:pPr>
            <a:r>
              <a:rPr lang="en-US" sz="2100" dirty="0"/>
              <a:t>Click the Cancel button.</a:t>
            </a:r>
          </a:p>
        </p:txBody>
      </p:sp>
      <p:pic>
        <p:nvPicPr>
          <p:cNvPr id="2" name="Picture 1"/>
          <p:cNvPicPr>
            <a:picLocks noChangeAspect="1"/>
          </p:cNvPicPr>
          <p:nvPr/>
        </p:nvPicPr>
        <p:blipFill>
          <a:blip r:embed="rId3"/>
          <a:stretch>
            <a:fillRect/>
          </a:stretch>
        </p:blipFill>
        <p:spPr>
          <a:xfrm>
            <a:off x="268077" y="2421925"/>
            <a:ext cx="8742857" cy="3866667"/>
          </a:xfrm>
          <a:prstGeom prst="rect">
            <a:avLst/>
          </a:prstGeom>
          <a:ln>
            <a:solidFill>
              <a:schemeClr val="tx1">
                <a:lumMod val="50000"/>
                <a:lumOff val="50000"/>
              </a:schemeClr>
            </a:solidFill>
          </a:ln>
        </p:spPr>
      </p:pic>
    </p:spTree>
    <p:custDataLst>
      <p:tags r:id="rId1"/>
    </p:custDataLst>
    <p:extLst>
      <p:ext uri="{BB962C8B-B14F-4D97-AF65-F5344CB8AC3E}">
        <p14:creationId xmlns:p14="http://schemas.microsoft.com/office/powerpoint/2010/main" val="3923203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pPr algn="l"/>
            <a:r>
              <a:rPr lang="en-US" sz="3600" dirty="0"/>
              <a:t>Continue Processing Direct Retro</a:t>
            </a:r>
          </a:p>
        </p:txBody>
      </p:sp>
      <p:sp>
        <p:nvSpPr>
          <p:cNvPr id="4" name="Content Placeholder 3"/>
          <p:cNvSpPr>
            <a:spLocks noGrp="1"/>
          </p:cNvSpPr>
          <p:nvPr>
            <p:ph idx="1"/>
          </p:nvPr>
        </p:nvSpPr>
        <p:spPr/>
        <p:txBody>
          <a:bodyPr/>
          <a:lstStyle/>
          <a:p>
            <a:r>
              <a:rPr lang="en-US" dirty="0"/>
              <a:t> </a:t>
            </a:r>
          </a:p>
        </p:txBody>
      </p:sp>
      <p:sp>
        <p:nvSpPr>
          <p:cNvPr id="11" name="Content Placeholder 10"/>
          <p:cNvSpPr>
            <a:spLocks noGrp="1"/>
          </p:cNvSpPr>
          <p:nvPr>
            <p:ph sz="half" idx="4294967295"/>
          </p:nvPr>
        </p:nvSpPr>
        <p:spPr>
          <a:xfrm>
            <a:off x="229086" y="1043681"/>
            <a:ext cx="8531225" cy="977900"/>
          </a:xfrm>
        </p:spPr>
        <p:txBody>
          <a:bodyPr>
            <a:normAutofit fontScale="92500"/>
          </a:bodyPr>
          <a:lstStyle/>
          <a:p>
            <a:pPr marL="457200" indent="-457200">
              <a:buFont typeface="+mj-lt"/>
              <a:buAutoNum type="arabicPeriod"/>
            </a:pPr>
            <a:r>
              <a:rPr lang="en-US" sz="2300" dirty="0"/>
              <a:t>Select transaction from Search Results list.</a:t>
            </a:r>
          </a:p>
          <a:p>
            <a:pPr marL="457200" indent="-457200">
              <a:buFont typeface="+mj-lt"/>
              <a:buAutoNum type="arabicPeriod"/>
            </a:pPr>
            <a:r>
              <a:rPr lang="en-US" sz="2300" dirty="0"/>
              <a:t>Complete New Data section, Reason Code, Save and Submit.</a:t>
            </a:r>
          </a:p>
        </p:txBody>
      </p:sp>
      <p:pic>
        <p:nvPicPr>
          <p:cNvPr id="2" name="Picture 4" descr="C:\Users\garrisa1\AppData\Local\Temp\SNAGHTML690ff480.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04394" y="2013893"/>
            <a:ext cx="6335304" cy="438912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25182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Dates &amp; Reminders!!</a:t>
            </a:r>
          </a:p>
        </p:txBody>
      </p:sp>
      <p:sp>
        <p:nvSpPr>
          <p:cNvPr id="4" name="Slide Number Placeholder 3"/>
          <p:cNvSpPr>
            <a:spLocks noGrp="1"/>
          </p:cNvSpPr>
          <p:nvPr>
            <p:ph type="sldNum" sz="quarter" idx="4"/>
          </p:nvPr>
        </p:nvSpPr>
        <p:spPr/>
        <p:txBody>
          <a:bodyPr/>
          <a:lstStyle/>
          <a:p>
            <a:fld id="{3C842EA4-F715-4656-A625-1238D78B36EB}" type="slidenum">
              <a:rPr lang="en-US" smtClean="0"/>
              <a:t>42</a:t>
            </a:fld>
            <a:endParaRPr lang="en-US" dirty="0"/>
          </a:p>
        </p:txBody>
      </p:sp>
      <p:grpSp>
        <p:nvGrpSpPr>
          <p:cNvPr id="22" name="Group 21"/>
          <p:cNvGrpSpPr/>
          <p:nvPr/>
        </p:nvGrpSpPr>
        <p:grpSpPr>
          <a:xfrm>
            <a:off x="424076" y="2235162"/>
            <a:ext cx="3368490" cy="4054191"/>
            <a:chOff x="5304862" y="2180301"/>
            <a:chExt cx="3368490" cy="4054191"/>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460" r="4971"/>
            <a:stretch/>
          </p:blipFill>
          <p:spPr>
            <a:xfrm>
              <a:off x="5304862" y="2180301"/>
              <a:ext cx="3368490" cy="4054191"/>
            </a:xfrm>
            <a:prstGeom prst="rect">
              <a:avLst/>
            </a:prstGeom>
          </p:spPr>
        </p:pic>
        <p:grpSp>
          <p:nvGrpSpPr>
            <p:cNvPr id="16" name="Group 15"/>
            <p:cNvGrpSpPr/>
            <p:nvPr/>
          </p:nvGrpSpPr>
          <p:grpSpPr>
            <a:xfrm>
              <a:off x="5984859" y="2341032"/>
              <a:ext cx="1996890" cy="3164480"/>
              <a:chOff x="6309365" y="498247"/>
              <a:chExt cx="2518111" cy="3346014"/>
            </a:xfrm>
          </p:grpSpPr>
          <p:grpSp>
            <p:nvGrpSpPr>
              <p:cNvPr id="7" name="Group 6"/>
              <p:cNvGrpSpPr/>
              <p:nvPr/>
            </p:nvGrpSpPr>
            <p:grpSpPr>
              <a:xfrm>
                <a:off x="6309365" y="1134081"/>
                <a:ext cx="2518111" cy="2710180"/>
                <a:chOff x="6339403" y="804628"/>
                <a:chExt cx="2518111" cy="2710180"/>
              </a:xfrm>
            </p:grpSpPr>
            <p:sp>
              <p:nvSpPr>
                <p:cNvPr id="5" name="Rectangle 4"/>
                <p:cNvSpPr/>
                <p:nvPr/>
              </p:nvSpPr>
              <p:spPr>
                <a:xfrm>
                  <a:off x="6339403" y="804628"/>
                  <a:ext cx="2501153" cy="1266497"/>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1600" dirty="0"/>
                    <a:t>No End Date</a:t>
                  </a:r>
                </a:p>
                <a:p>
                  <a:pPr marL="285750" indent="-285750" algn="ctr">
                    <a:buFont typeface="Wingdings" panose="05000000000000000000" pitchFamily="2" charset="2"/>
                    <a:buChar char="ü"/>
                  </a:pPr>
                  <a:r>
                    <a:rPr lang="en-US" sz="1600" dirty="0"/>
                    <a:t>End Date&gt;6/30/22</a:t>
                  </a:r>
                </a:p>
              </p:txBody>
            </p:sp>
            <p:sp>
              <p:nvSpPr>
                <p:cNvPr id="6" name="Rectangle 5"/>
                <p:cNvSpPr/>
                <p:nvPr/>
              </p:nvSpPr>
              <p:spPr>
                <a:xfrm>
                  <a:off x="6356361" y="2214230"/>
                  <a:ext cx="2501153" cy="130057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Blip>
                      <a:blip r:embed="rId4"/>
                    </a:buBlip>
                  </a:pPr>
                  <a:r>
                    <a:rPr lang="en-US" sz="1600" dirty="0">
                      <a:solidFill>
                        <a:schemeClr val="tx1"/>
                      </a:solidFill>
                    </a:rPr>
                    <a:t>End Date &lt;6/30/22</a:t>
                  </a:r>
                </a:p>
                <a:p>
                  <a:pPr marL="285750" indent="-285750" algn="ctr">
                    <a:buBlip>
                      <a:blip r:embed="rId4"/>
                    </a:buBlip>
                  </a:pPr>
                  <a:r>
                    <a:rPr lang="en-US" sz="1600" dirty="0">
                      <a:solidFill>
                        <a:schemeClr val="tx1"/>
                      </a:solidFill>
                    </a:rPr>
                    <a:t>New Funding As Of 7/1/22</a:t>
                  </a:r>
                </a:p>
              </p:txBody>
            </p:sp>
          </p:grpSp>
          <p:sp>
            <p:nvSpPr>
              <p:cNvPr id="8" name="TextBox 7"/>
              <p:cNvSpPr txBox="1"/>
              <p:nvPr/>
            </p:nvSpPr>
            <p:spPr>
              <a:xfrm>
                <a:off x="6360239" y="498247"/>
                <a:ext cx="2387073" cy="338554"/>
              </a:xfrm>
              <a:prstGeom prst="rect">
                <a:avLst/>
              </a:prstGeom>
              <a:solidFill>
                <a:srgbClr val="FFC000">
                  <a:alpha val="40000"/>
                </a:srgbClr>
              </a:solidFill>
            </p:spPr>
            <p:txBody>
              <a:bodyPr wrap="square" rtlCol="0">
                <a:spAutoFit/>
              </a:bodyPr>
              <a:lstStyle/>
              <a:p>
                <a:pPr algn="ctr"/>
                <a:r>
                  <a:rPr lang="en-US" sz="1600" dirty="0"/>
                  <a:t>Rollover Rules</a:t>
                </a:r>
              </a:p>
            </p:txBody>
          </p:sp>
        </p:grpSp>
      </p:grpSp>
      <p:grpSp>
        <p:nvGrpSpPr>
          <p:cNvPr id="29" name="Group 28"/>
          <p:cNvGrpSpPr/>
          <p:nvPr/>
        </p:nvGrpSpPr>
        <p:grpSpPr>
          <a:xfrm>
            <a:off x="914772" y="-586913"/>
            <a:ext cx="7442587" cy="4064000"/>
            <a:chOff x="286962" y="-518207"/>
            <a:chExt cx="7442587" cy="4064000"/>
          </a:xfrm>
        </p:grpSpPr>
        <p:graphicFrame>
          <p:nvGraphicFramePr>
            <p:cNvPr id="26" name="Diagram 25"/>
            <p:cNvGraphicFramePr/>
            <p:nvPr/>
          </p:nvGraphicFramePr>
          <p:xfrm>
            <a:off x="1633549" y="-518207"/>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TextBox 26"/>
            <p:cNvSpPr txBox="1"/>
            <p:nvPr/>
          </p:nvSpPr>
          <p:spPr>
            <a:xfrm>
              <a:off x="286962" y="1098294"/>
              <a:ext cx="1176132" cy="830997"/>
            </a:xfrm>
            <a:prstGeom prst="rect">
              <a:avLst/>
            </a:prstGeom>
            <a:solidFill>
              <a:srgbClr val="FFC000"/>
            </a:solidFill>
            <a:ln>
              <a:noFill/>
            </a:ln>
          </p:spPr>
          <p:txBody>
            <a:bodyPr wrap="square" rtlCol="0">
              <a:spAutoFit/>
            </a:bodyPr>
            <a:lstStyle/>
            <a:p>
              <a:r>
                <a:rPr lang="en-US" sz="1600" dirty="0"/>
                <a:t>Rollover Testing &amp; Review</a:t>
              </a:r>
            </a:p>
          </p:txBody>
        </p:sp>
      </p:grpSp>
      <p:grpSp>
        <p:nvGrpSpPr>
          <p:cNvPr id="31" name="Group 30"/>
          <p:cNvGrpSpPr/>
          <p:nvPr/>
        </p:nvGrpSpPr>
        <p:grpSpPr>
          <a:xfrm>
            <a:off x="4041563" y="3348153"/>
            <a:ext cx="4685693" cy="2820779"/>
            <a:chOff x="340521" y="3313914"/>
            <a:chExt cx="4685693" cy="2820779"/>
          </a:xfrm>
        </p:grpSpPr>
        <p:grpSp>
          <p:nvGrpSpPr>
            <p:cNvPr id="30" name="Group 29"/>
            <p:cNvGrpSpPr/>
            <p:nvPr/>
          </p:nvGrpSpPr>
          <p:grpSpPr>
            <a:xfrm>
              <a:off x="340521" y="3313914"/>
              <a:ext cx="4685693" cy="2820779"/>
              <a:chOff x="340521" y="3313914"/>
              <a:chExt cx="4685693" cy="2820779"/>
            </a:xfrm>
          </p:grpSpPr>
          <p:sp>
            <p:nvSpPr>
              <p:cNvPr id="25" name="Rectangle 24"/>
              <p:cNvSpPr/>
              <p:nvPr/>
            </p:nvSpPr>
            <p:spPr>
              <a:xfrm>
                <a:off x="340521" y="3313914"/>
                <a:ext cx="4685693" cy="282077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62266" y="3452274"/>
                <a:ext cx="4352048" cy="2317464"/>
                <a:chOff x="813547" y="1687606"/>
                <a:chExt cx="5009029" cy="2605254"/>
              </a:xfrm>
            </p:grpSpPr>
            <p:grpSp>
              <p:nvGrpSpPr>
                <p:cNvPr id="17" name="Group 16"/>
                <p:cNvGrpSpPr/>
                <p:nvPr/>
              </p:nvGrpSpPr>
              <p:grpSpPr>
                <a:xfrm>
                  <a:off x="813547" y="1687606"/>
                  <a:ext cx="5009029" cy="1365699"/>
                  <a:chOff x="813547" y="1687606"/>
                  <a:chExt cx="5009029" cy="1365699"/>
                </a:xfrm>
              </p:grpSpPr>
              <p:grpSp>
                <p:nvGrpSpPr>
                  <p:cNvPr id="14" name="Group 13"/>
                  <p:cNvGrpSpPr/>
                  <p:nvPr/>
                </p:nvGrpSpPr>
                <p:grpSpPr>
                  <a:xfrm>
                    <a:off x="813547" y="1687606"/>
                    <a:ext cx="5009029" cy="1207546"/>
                    <a:chOff x="813547" y="1687606"/>
                    <a:chExt cx="5009029" cy="1207546"/>
                  </a:xfrm>
                </p:grpSpPr>
                <p:sp useBgFill="1">
                  <p:nvSpPr>
                    <p:cNvPr id="11" name="Left-Right Arrow 10"/>
                    <p:cNvSpPr/>
                    <p:nvPr/>
                  </p:nvSpPr>
                  <p:spPr>
                    <a:xfrm>
                      <a:off x="813547" y="1687606"/>
                      <a:ext cx="5009029" cy="1207546"/>
                    </a:xfrm>
                    <a:prstGeom prst="leftRightArrow">
                      <a:avLst/>
                    </a:prstGeom>
                    <a:ln>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extBox 11"/>
                    <p:cNvSpPr txBox="1"/>
                    <p:nvPr/>
                  </p:nvSpPr>
                  <p:spPr>
                    <a:xfrm>
                      <a:off x="818311" y="2106713"/>
                      <a:ext cx="898879" cy="345998"/>
                    </a:xfrm>
                    <a:prstGeom prst="rect">
                      <a:avLst/>
                    </a:prstGeom>
                    <a:noFill/>
                  </p:spPr>
                  <p:txBody>
                    <a:bodyPr wrap="none" rtlCol="0">
                      <a:spAutoFit/>
                    </a:bodyPr>
                    <a:lstStyle/>
                    <a:p>
                      <a:r>
                        <a:rPr lang="en-US" sz="1400" dirty="0"/>
                        <a:t>6/24/22</a:t>
                      </a:r>
                    </a:p>
                  </p:txBody>
                </p:sp>
                <p:sp>
                  <p:nvSpPr>
                    <p:cNvPr id="13" name="TextBox 12"/>
                    <p:cNvSpPr txBox="1"/>
                    <p:nvPr/>
                  </p:nvSpPr>
                  <p:spPr>
                    <a:xfrm>
                      <a:off x="4245067" y="2106713"/>
                      <a:ext cx="898879" cy="345998"/>
                    </a:xfrm>
                    <a:prstGeom prst="rect">
                      <a:avLst/>
                    </a:prstGeom>
                    <a:noFill/>
                  </p:spPr>
                  <p:txBody>
                    <a:bodyPr wrap="none" rtlCol="0">
                      <a:spAutoFit/>
                    </a:bodyPr>
                    <a:lstStyle/>
                    <a:p>
                      <a:r>
                        <a:rPr lang="en-US" sz="1400" dirty="0"/>
                        <a:t>6/30/22</a:t>
                      </a:r>
                    </a:p>
                  </p:txBody>
                </p:sp>
              </p:grpSp>
              <p:sp>
                <p:nvSpPr>
                  <p:cNvPr id="15" name="TextBox 14"/>
                  <p:cNvSpPr txBox="1"/>
                  <p:nvPr/>
                </p:nvSpPr>
                <p:spPr>
                  <a:xfrm>
                    <a:off x="1492624" y="2707307"/>
                    <a:ext cx="3630705" cy="345998"/>
                  </a:xfrm>
                  <a:prstGeom prst="rect">
                    <a:avLst/>
                  </a:prstGeom>
                  <a:solidFill>
                    <a:srgbClr val="FFC000"/>
                  </a:solidFill>
                  <a:ln>
                    <a:noFill/>
                  </a:ln>
                </p:spPr>
                <p:txBody>
                  <a:bodyPr wrap="square" rtlCol="0">
                    <a:spAutoFit/>
                  </a:bodyPr>
                  <a:lstStyle/>
                  <a:p>
                    <a:pPr algn="ctr"/>
                    <a:r>
                      <a:rPr lang="en-US" sz="1400" dirty="0"/>
                      <a:t>	Funding Entry</a:t>
                    </a:r>
                  </a:p>
                </p:txBody>
              </p:sp>
            </p:grpSp>
            <p:sp>
              <p:nvSpPr>
                <p:cNvPr id="18" name="TextBox 17"/>
                <p:cNvSpPr txBox="1"/>
                <p:nvPr/>
              </p:nvSpPr>
              <p:spPr>
                <a:xfrm>
                  <a:off x="1492624" y="3704665"/>
                  <a:ext cx="3630705" cy="588195"/>
                </a:xfrm>
                <a:prstGeom prst="rect">
                  <a:avLst/>
                </a:prstGeom>
                <a:solidFill>
                  <a:srgbClr val="C00000"/>
                </a:solidFill>
              </p:spPr>
              <p:txBody>
                <a:bodyPr wrap="square" rtlCol="0">
                  <a:spAutoFit/>
                </a:bodyPr>
                <a:lstStyle/>
                <a:p>
                  <a:pPr algn="ctr"/>
                  <a:r>
                    <a:rPr lang="en-US" sz="1400" dirty="0">
                      <a:solidFill>
                        <a:schemeClr val="bg1"/>
                      </a:solidFill>
                    </a:rPr>
                    <a:t>6/23- Last day for Funding Update for any 2022 Earnings!</a:t>
                  </a:r>
                </a:p>
              </p:txBody>
            </p:sp>
          </p:grpSp>
        </p:grpSp>
        <p:sp>
          <p:nvSpPr>
            <p:cNvPr id="28" name="Rectangle 27"/>
            <p:cNvSpPr/>
            <p:nvPr/>
          </p:nvSpPr>
          <p:spPr>
            <a:xfrm>
              <a:off x="1745383" y="3830186"/>
              <a:ext cx="176828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AVOID</a:t>
              </a:r>
            </a:p>
          </p:txBody>
        </p:sp>
      </p:grpSp>
    </p:spTree>
    <p:extLst>
      <p:ext uri="{BB962C8B-B14F-4D97-AF65-F5344CB8AC3E}">
        <p14:creationId xmlns:p14="http://schemas.microsoft.com/office/powerpoint/2010/main" val="26524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5" fill="hold" grpId="0" nodeType="clickEffect">
                                  <p:stCondLst>
                                    <p:cond delay="0"/>
                                  </p:stCondLst>
                                  <p:childTnLst>
                                    <p:animEffect transition="out" filter="randombar(vertic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8252" y="6444343"/>
            <a:ext cx="328480"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le 1"/>
          <p:cNvSpPr>
            <a:spLocks noGrp="1"/>
          </p:cNvSpPr>
          <p:nvPr>
            <p:ph type="title"/>
          </p:nvPr>
        </p:nvSpPr>
        <p:spPr>
          <a:xfrm>
            <a:off x="3535260" y="52868"/>
            <a:ext cx="5143500" cy="906399"/>
          </a:xfrm>
        </p:spPr>
        <p:txBody>
          <a:bodyPr/>
          <a:lstStyle/>
          <a:p>
            <a:pPr algn="r"/>
            <a:r>
              <a:rPr lang="en-US" sz="2200" dirty="0">
                <a:solidFill>
                  <a:schemeClr val="bg1">
                    <a:lumMod val="50000"/>
                  </a:schemeClr>
                </a:solidFill>
                <a:latin typeface="Arial" panose="020B0604020202020204" pitchFamily="34" charset="0"/>
                <a:cs typeface="Arial" panose="020B0604020202020204" pitchFamily="34" charset="0"/>
              </a:rPr>
              <a:t>June 2022</a:t>
            </a:r>
            <a:br>
              <a:rPr lang="en-US" sz="2200" dirty="0">
                <a:solidFill>
                  <a:schemeClr val="bg1">
                    <a:lumMod val="50000"/>
                  </a:schemeClr>
                </a:solidFill>
                <a:latin typeface="Arial" panose="020B0604020202020204" pitchFamily="34" charset="0"/>
                <a:cs typeface="Arial" panose="020B0604020202020204" pitchFamily="34" charset="0"/>
              </a:rPr>
            </a:br>
            <a:r>
              <a:rPr lang="en-US" sz="2200" dirty="0">
                <a:solidFill>
                  <a:schemeClr val="bg1">
                    <a:lumMod val="50000"/>
                  </a:schemeClr>
                </a:solidFill>
                <a:latin typeface="Arial" panose="020B0604020202020204" pitchFamily="34" charset="0"/>
                <a:cs typeface="Arial" panose="020B0604020202020204" pitchFamily="34" charset="0"/>
              </a:rPr>
              <a:t>UCPath FYE Processing Calendar</a:t>
            </a:r>
          </a:p>
        </p:txBody>
      </p:sp>
      <p:graphicFrame>
        <p:nvGraphicFramePr>
          <p:cNvPr id="2" name="Table 1"/>
          <p:cNvGraphicFramePr>
            <a:graphicFrameLocks noGrp="1"/>
          </p:cNvGraphicFramePr>
          <p:nvPr>
            <p:extLst>
              <p:ext uri="{D42A27DB-BD31-4B8C-83A1-F6EECF244321}">
                <p14:modId xmlns:p14="http://schemas.microsoft.com/office/powerpoint/2010/main" val="3795701974"/>
              </p:ext>
            </p:extLst>
          </p:nvPr>
        </p:nvGraphicFramePr>
        <p:xfrm>
          <a:off x="553065" y="949390"/>
          <a:ext cx="8198301" cy="5521546"/>
        </p:xfrm>
        <a:graphic>
          <a:graphicData uri="http://schemas.openxmlformats.org/drawingml/2006/table">
            <a:tbl>
              <a:tblPr firstRow="1" bandRow="1">
                <a:tableStyleId>{616DA210-FB5B-4158-B5E0-FEB733F419BA}</a:tableStyleId>
              </a:tblPr>
              <a:tblGrid>
                <a:gridCol w="1077519">
                  <a:extLst>
                    <a:ext uri="{9D8B030D-6E8A-4147-A177-3AD203B41FA5}">
                      <a16:colId xmlns:a16="http://schemas.microsoft.com/office/drawing/2014/main" val="1091318296"/>
                    </a:ext>
                  </a:extLst>
                </a:gridCol>
                <a:gridCol w="1182979">
                  <a:extLst>
                    <a:ext uri="{9D8B030D-6E8A-4147-A177-3AD203B41FA5}">
                      <a16:colId xmlns:a16="http://schemas.microsoft.com/office/drawing/2014/main" val="2597094093"/>
                    </a:ext>
                  </a:extLst>
                </a:gridCol>
                <a:gridCol w="1191807">
                  <a:extLst>
                    <a:ext uri="{9D8B030D-6E8A-4147-A177-3AD203B41FA5}">
                      <a16:colId xmlns:a16="http://schemas.microsoft.com/office/drawing/2014/main" val="2410661058"/>
                    </a:ext>
                  </a:extLst>
                </a:gridCol>
                <a:gridCol w="1173545">
                  <a:extLst>
                    <a:ext uri="{9D8B030D-6E8A-4147-A177-3AD203B41FA5}">
                      <a16:colId xmlns:a16="http://schemas.microsoft.com/office/drawing/2014/main" val="2276176087"/>
                    </a:ext>
                  </a:extLst>
                </a:gridCol>
                <a:gridCol w="1229965">
                  <a:extLst>
                    <a:ext uri="{9D8B030D-6E8A-4147-A177-3AD203B41FA5}">
                      <a16:colId xmlns:a16="http://schemas.microsoft.com/office/drawing/2014/main" val="4061949996"/>
                    </a:ext>
                  </a:extLst>
                </a:gridCol>
                <a:gridCol w="1135876">
                  <a:extLst>
                    <a:ext uri="{9D8B030D-6E8A-4147-A177-3AD203B41FA5}">
                      <a16:colId xmlns:a16="http://schemas.microsoft.com/office/drawing/2014/main" val="1191097560"/>
                    </a:ext>
                  </a:extLst>
                </a:gridCol>
                <a:gridCol w="1206610">
                  <a:extLst>
                    <a:ext uri="{9D8B030D-6E8A-4147-A177-3AD203B41FA5}">
                      <a16:colId xmlns:a16="http://schemas.microsoft.com/office/drawing/2014/main" val="116262483"/>
                    </a:ext>
                  </a:extLst>
                </a:gridCol>
              </a:tblGrid>
              <a:tr h="132040">
                <a:tc>
                  <a:txBody>
                    <a:bodyPr/>
                    <a:lstStyle/>
                    <a:p>
                      <a:pPr marL="0" marR="0" algn="ctr">
                        <a:spcBef>
                          <a:spcPts val="200"/>
                        </a:spcBef>
                        <a:spcAft>
                          <a:spcPts val="200"/>
                        </a:spcAft>
                      </a:pPr>
                      <a:r>
                        <a:rPr lang="en-US" sz="900" b="0" dirty="0">
                          <a:effectLst/>
                          <a:latin typeface="Century Gothic" panose="020B0502020202020204" pitchFamily="34" charset="0"/>
                        </a:rPr>
                        <a:t>Sunday </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Monday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Tuesday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Wednesday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Thursday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Friday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tc>
                  <a:txBody>
                    <a:bodyPr/>
                    <a:lstStyle/>
                    <a:p>
                      <a:pPr marL="0" marR="0" algn="ctr">
                        <a:spcBef>
                          <a:spcPts val="200"/>
                        </a:spcBef>
                        <a:spcAft>
                          <a:spcPts val="200"/>
                        </a:spcAft>
                      </a:pPr>
                      <a:r>
                        <a:rPr lang="en-US" sz="900" b="0" dirty="0">
                          <a:effectLst/>
                          <a:latin typeface="Century Gothic" panose="020B0502020202020204" pitchFamily="34" charset="0"/>
                        </a:rPr>
                        <a:t>Saturday</a:t>
                      </a:r>
                      <a:endParaRPr lang="en-US" sz="900" b="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lumMod val="85000"/>
                      </a:schemeClr>
                    </a:solidFill>
                  </a:tcPr>
                </a:tc>
                <a:extLst>
                  <a:ext uri="{0D108BD9-81ED-4DB2-BD59-A6C34878D82A}">
                    <a16:rowId xmlns:a16="http://schemas.microsoft.com/office/drawing/2014/main" val="1007824733"/>
                  </a:ext>
                </a:extLst>
              </a:tr>
              <a:tr h="132040">
                <a:tc>
                  <a:txBody>
                    <a:bodyPr/>
                    <a:lstStyle/>
                    <a:p>
                      <a:pPr marL="0" marR="0" algn="r">
                        <a:spcBef>
                          <a:spcPts val="200"/>
                        </a:spcBef>
                        <a:spcAft>
                          <a:spcPts val="200"/>
                        </a:spcAft>
                      </a:pP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1</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2</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3</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4</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4224486917"/>
                  </a:ext>
                </a:extLst>
              </a:tr>
              <a:tr h="595798">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noFill/>
                  </a:tcPr>
                </a:tc>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noFill/>
                  </a:tcPr>
                </a:tc>
                <a:tc>
                  <a:txBody>
                    <a:bodyPr/>
                    <a:lstStyle/>
                    <a:p>
                      <a:pPr marL="0" marR="0">
                        <a:spcBef>
                          <a:spcPts val="200"/>
                        </a:spcBef>
                        <a:spcAft>
                          <a:spcPts val="200"/>
                        </a:spcAft>
                      </a:pPr>
                      <a:r>
                        <a:rPr lang="en-US" sz="800" dirty="0">
                          <a:effectLst/>
                        </a:rPr>
                        <a:t> </a:t>
                      </a:r>
                    </a:p>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PAY Confirm (</a:t>
                      </a:r>
                      <a:r>
                        <a:rPr lang="en-US" sz="800" b="1" dirty="0">
                          <a:effectLst/>
                          <a:latin typeface="Arial" panose="020B0604020202020204" pitchFamily="34" charset="0"/>
                          <a:cs typeface="Arial" panose="020B0604020202020204" pitchFamily="34" charset="0"/>
                        </a:rPr>
                        <a:t>220528B1XL</a:t>
                      </a:r>
                      <a:r>
                        <a:rPr lang="en-US" sz="800" dirty="0">
                          <a:effectLst/>
                          <a:latin typeface="Arial" panose="020B0604020202020204" pitchFamily="34" charset="0"/>
                          <a:cs typeface="Arial" panose="020B0604020202020204" pitchFamily="34" charset="0"/>
                        </a:rPr>
                        <a:t>)</a:t>
                      </a:r>
                    </a:p>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a:t>
                      </a:r>
                      <a:r>
                        <a:rPr lang="en-US" sz="800" b="1" dirty="0">
                          <a:effectLst/>
                          <a:latin typeface="Arial" panose="020B0604020202020204" pitchFamily="34" charset="0"/>
                          <a:cs typeface="Arial" panose="020B0604020202020204" pitchFamily="34" charset="0"/>
                        </a:rPr>
                        <a:t>220528B1XL</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PAY Confirm (</a:t>
                      </a:r>
                      <a:r>
                        <a:rPr lang="en-US" sz="800" b="1" dirty="0">
                          <a:effectLst/>
                          <a:latin typeface="Arial" panose="020B0604020202020204" pitchFamily="34" charset="0"/>
                          <a:cs typeface="Arial" panose="020B0604020202020204" pitchFamily="34" charset="0"/>
                        </a:rPr>
                        <a:t>220528B1X</a:t>
                      </a:r>
                      <a:r>
                        <a:rPr lang="en-US" sz="800" dirty="0">
                          <a:effectLst/>
                          <a:latin typeface="Arial" panose="020B0604020202020204" pitchFamily="34" charset="0"/>
                          <a:cs typeface="Arial" panose="020B0604020202020204" pitchFamily="34" charset="0"/>
                        </a:rPr>
                        <a:t>)</a:t>
                      </a: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a:t>
                      </a:r>
                      <a:r>
                        <a:rPr lang="en-US" sz="800" b="1" dirty="0">
                          <a:effectLst/>
                          <a:latin typeface="Arial" panose="020B0604020202020204" pitchFamily="34" charset="0"/>
                          <a:cs typeface="Arial" panose="020B0604020202020204" pitchFamily="34" charset="0"/>
                        </a:rPr>
                        <a:t>220528B1X</a:t>
                      </a:r>
                      <a:r>
                        <a:rPr lang="en-US" sz="800" dirty="0">
                          <a:effectLst/>
                          <a:latin typeface="Arial" panose="020B0604020202020204" pitchFamily="34" charset="0"/>
                          <a:cs typeface="Arial" panose="020B0604020202020204" pitchFamily="34" charset="0"/>
                        </a:rPr>
                        <a:t>)</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2109730260"/>
                  </a:ext>
                </a:extLst>
              </a:tr>
              <a:tr h="132040">
                <a:tc>
                  <a:txBody>
                    <a:bodyPr/>
                    <a:lstStyle/>
                    <a:p>
                      <a:pPr marL="0" marR="0" algn="r">
                        <a:spcBef>
                          <a:spcPts val="200"/>
                        </a:spcBef>
                        <a:spcAft>
                          <a:spcPts val="200"/>
                        </a:spcAft>
                      </a:pPr>
                      <a:r>
                        <a:rPr lang="en-US" sz="900" dirty="0">
                          <a:effectLst/>
                          <a:latin typeface="Century Gothic" panose="020B0502020202020204" pitchFamily="34" charset="0"/>
                        </a:rPr>
                        <a:t>5</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6</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7</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8</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9</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10</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11</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667447645"/>
                  </a:ext>
                </a:extLst>
              </a:tr>
              <a:tr h="703398">
                <a:tc>
                  <a:txBody>
                    <a:bodyPr/>
                    <a:lstStyle/>
                    <a:p>
                      <a:pPr marL="0" marR="0">
                        <a:spcBef>
                          <a:spcPts val="200"/>
                        </a:spcBef>
                        <a:spcAft>
                          <a:spcPts val="200"/>
                        </a:spcAft>
                      </a:pP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–Summary and Detail (</a:t>
                      </a:r>
                      <a:r>
                        <a:rPr lang="en-US" sz="800" b="1" dirty="0">
                          <a:effectLst/>
                          <a:latin typeface="Arial" panose="020B0604020202020204" pitchFamily="34" charset="0"/>
                          <a:cs typeface="Arial" panose="020B0604020202020204" pitchFamily="34" charset="0"/>
                        </a:rPr>
                        <a:t>220528B1X</a:t>
                      </a:r>
                      <a:r>
                        <a:rPr lang="en-US" sz="800" dirty="0">
                          <a:effectLst/>
                          <a:latin typeface="Arial" panose="020B0604020202020204" pitchFamily="34" charset="0"/>
                          <a:cs typeface="Arial" panose="020B0604020202020204" pitchFamily="34" charset="0"/>
                        </a:rPr>
                        <a:t>)</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txBody>
                  <a:tcPr marL="32527" marR="32527" marT="0" marB="0"/>
                </a:tc>
                <a:tc>
                  <a:txBody>
                    <a:bodyPr/>
                    <a:lstStyle/>
                    <a:p>
                      <a:pPr marL="0" marR="0">
                        <a:spcBef>
                          <a:spcPts val="200"/>
                        </a:spcBef>
                        <a:spcAft>
                          <a:spcPts val="200"/>
                        </a:spcAft>
                      </a:pPr>
                      <a:br>
                        <a:rPr lang="en-US" sz="800" dirty="0">
                          <a:effectLst/>
                          <a:latin typeface="Arial" panose="020B0604020202020204" pitchFamily="34" charset="0"/>
                          <a:cs typeface="Arial" panose="020B0604020202020204" pitchFamily="34" charset="0"/>
                        </a:rPr>
                      </a:br>
                      <a:endParaRPr lang="en-US" sz="800" dirty="0">
                        <a:effectLst/>
                        <a:latin typeface="Arial" panose="020B0604020202020204" pitchFamily="34" charset="0"/>
                        <a:cs typeface="Arial" panose="020B0604020202020204" pitchFamily="34" charset="0"/>
                      </a:endParaRPr>
                    </a:p>
                  </a:txBody>
                  <a:tcPr marL="32527" marR="32527" marT="0" marB="0"/>
                </a:tc>
                <a:tc>
                  <a:txBody>
                    <a:bodyPr/>
                    <a:lstStyle/>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p>
                  </a:txBody>
                  <a:tcPr marL="32527" marR="32527" marT="0" marB="0"/>
                </a:tc>
                <a:tc>
                  <a:txBody>
                    <a:bodyPr/>
                    <a:lstStyle/>
                    <a:p>
                      <a:pPr marL="0" marR="0">
                        <a:spcBef>
                          <a:spcPts val="200"/>
                        </a:spcBef>
                        <a:spcAft>
                          <a:spcPts val="200"/>
                        </a:spcAft>
                      </a:pPr>
                      <a:br>
                        <a:rPr lang="en-US" sz="800" dirty="0">
                          <a:effectLst/>
                        </a:rPr>
                      </a:br>
                      <a:endParaRPr lang="en-US" sz="800" dirty="0">
                        <a:effectLst/>
                      </a:endParaRPr>
                    </a:p>
                    <a:p>
                      <a:pPr marL="0" marR="0">
                        <a:spcBef>
                          <a:spcPts val="200"/>
                        </a:spcBef>
                        <a:spcAft>
                          <a:spcPts val="200"/>
                        </a:spcAft>
                      </a:pP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4111938365"/>
                  </a:ext>
                </a:extLst>
              </a:tr>
              <a:tr h="139508">
                <a:tc>
                  <a:txBody>
                    <a:bodyPr/>
                    <a:lstStyle/>
                    <a:p>
                      <a:pPr marL="0" marR="0" algn="r">
                        <a:spcBef>
                          <a:spcPts val="200"/>
                        </a:spcBef>
                        <a:spcAft>
                          <a:spcPts val="200"/>
                        </a:spcAft>
                      </a:pPr>
                      <a:r>
                        <a:rPr lang="en-US" sz="900" dirty="0">
                          <a:effectLst/>
                          <a:latin typeface="Century Gothic" panose="020B0502020202020204" pitchFamily="34" charset="0"/>
                        </a:rPr>
                        <a:t>12</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13</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14</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15</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16</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17</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900" dirty="0">
                          <a:effectLst/>
                          <a:latin typeface="Century Gothic" panose="020B0502020202020204" pitchFamily="34" charset="0"/>
                        </a:rPr>
                        <a:t>18</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2803196401"/>
                  </a:ext>
                </a:extLst>
              </a:tr>
              <a:tr h="862411">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Off-Cycle PAY Confirm (</a:t>
                      </a:r>
                      <a:r>
                        <a:rPr lang="en-US" sz="800" b="1" dirty="0">
                          <a:effectLst/>
                          <a:latin typeface="Arial" panose="020B0604020202020204" pitchFamily="34" charset="0"/>
                          <a:cs typeface="Arial" panose="020B0604020202020204" pitchFamily="34" charset="0"/>
                        </a:rPr>
                        <a:t>220601M0YL</a:t>
                      </a:r>
                      <a:r>
                        <a:rPr lang="en-US" sz="800" dirty="0">
                          <a:effectLst/>
                          <a:latin typeface="Arial" panose="020B0604020202020204" pitchFamily="34" charset="0"/>
                          <a:cs typeface="Arial" panose="020B0604020202020204" pitchFamily="34" charset="0"/>
                        </a:rPr>
                        <a:t>)</a:t>
                      </a:r>
                    </a:p>
                    <a:p>
                      <a:pPr marL="0" marR="0">
                        <a:spcBef>
                          <a:spcPts val="200"/>
                        </a:spcBef>
                        <a:spcAft>
                          <a:spcPts val="200"/>
                        </a:spcAft>
                      </a:pPr>
                      <a:endParaRPr lang="en-US" sz="800" dirty="0">
                        <a:effectLst/>
                        <a:latin typeface="Arial" panose="020B0604020202020204" pitchFamily="34" charset="0"/>
                        <a:cs typeface="Arial" panose="020B0604020202020204" pitchFamily="34" charset="0"/>
                      </a:endParaRP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6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Off-Cycle GL Confirm </a:t>
                      </a:r>
                      <a:r>
                        <a:rPr lang="en-US" sz="800">
                          <a:effectLst/>
                          <a:latin typeface="Arial" panose="020B0604020202020204" pitchFamily="34" charset="0"/>
                          <a:cs typeface="Arial" panose="020B0604020202020204" pitchFamily="34" charset="0"/>
                        </a:rPr>
                        <a:t>(</a:t>
                      </a:r>
                      <a:r>
                        <a:rPr lang="en-US" sz="800" b="1">
                          <a:effectLst/>
                          <a:latin typeface="Arial" panose="020B0604020202020204" pitchFamily="34" charset="0"/>
                          <a:cs typeface="Arial" panose="020B0604020202020204" pitchFamily="34" charset="0"/>
                        </a:rPr>
                        <a:t>220601M0YL</a:t>
                      </a:r>
                      <a:r>
                        <a:rPr lang="en-US" sz="80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600"/>
                        </a:spcBef>
                        <a:spcAft>
                          <a:spcPts val="200"/>
                        </a:spcAft>
                        <a:buClrTx/>
                        <a:buSzTx/>
                        <a:buFontTx/>
                        <a:buNone/>
                        <a:tabLst/>
                        <a:defRPr/>
                      </a:pPr>
                      <a:r>
                        <a:rPr lang="en-US" sz="800">
                          <a:effectLst/>
                          <a:latin typeface="Arial" panose="020B0604020202020204" pitchFamily="34" charset="0"/>
                          <a:cs typeface="Arial" panose="020B0604020202020204" pitchFamily="34" charset="0"/>
                        </a:rPr>
                        <a:t>BW </a:t>
                      </a:r>
                      <a:r>
                        <a:rPr lang="en-US" sz="800" dirty="0">
                          <a:effectLst/>
                          <a:latin typeface="Arial" panose="020B0604020202020204" pitchFamily="34" charset="0"/>
                          <a:cs typeface="Arial" panose="020B0604020202020204" pitchFamily="34" charset="0"/>
                        </a:rPr>
                        <a:t>On-Cycle PAY Confirm (</a:t>
                      </a:r>
                      <a:r>
                        <a:rPr lang="en-US" sz="800" b="1" dirty="0">
                          <a:effectLst/>
                          <a:latin typeface="Arial" panose="020B0604020202020204" pitchFamily="34" charset="0"/>
                          <a:cs typeface="Arial" panose="020B0604020202020204" pitchFamily="34" charset="0"/>
                        </a:rPr>
                        <a:t>220611B2XL</a:t>
                      </a:r>
                      <a:r>
                        <a:rPr lang="en-US" sz="800" dirty="0">
                          <a:effectLst/>
                          <a:latin typeface="Arial" panose="020B0604020202020204" pitchFamily="34" charset="0"/>
                          <a:cs typeface="Arial" panose="020B0604020202020204" pitchFamily="34" charset="0"/>
                        </a:rPr>
                        <a:t>)</a:t>
                      </a:r>
                      <a:endParaRPr lang="en-US" sz="700" b="1" dirty="0">
                        <a:solidFill>
                          <a:schemeClr val="accent4"/>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Off-Cycle PAY Confirm (</a:t>
                      </a:r>
                      <a:r>
                        <a:rPr lang="en-US" sz="800" b="1" dirty="0">
                          <a:effectLst/>
                          <a:latin typeface="Arial" panose="020B0604020202020204" pitchFamily="34" charset="0"/>
                          <a:cs typeface="Arial" panose="020B0604020202020204" pitchFamily="34" charset="0"/>
                        </a:rPr>
                        <a:t>220601M0Y</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a:t>
                      </a:r>
                      <a:r>
                        <a:rPr lang="en-US" sz="800" b="1" dirty="0">
                          <a:effectLst/>
                          <a:latin typeface="Arial" panose="020B0604020202020204" pitchFamily="34" charset="0"/>
                          <a:cs typeface="Arial" panose="020B0604020202020204" pitchFamily="34" charset="0"/>
                        </a:rPr>
                        <a:t>220611B2XL</a:t>
                      </a:r>
                      <a:r>
                        <a:rPr lang="en-US" sz="800" dirty="0">
                          <a:effectLst/>
                          <a:latin typeface="Arial" panose="020B0604020202020204" pitchFamily="34" charset="0"/>
                          <a:cs typeface="Arial" panose="020B0604020202020204" pitchFamily="34" charset="0"/>
                        </a:rPr>
                        <a:t>) </a:t>
                      </a: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p>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MO Off-Cycle GL Confirm (</a:t>
                      </a:r>
                      <a:r>
                        <a:rPr lang="en-US" sz="800" b="1" dirty="0">
                          <a:effectLst/>
                          <a:latin typeface="Arial" panose="020B0604020202020204" pitchFamily="34" charset="0"/>
                          <a:cs typeface="Arial" panose="020B0604020202020204" pitchFamily="34" charset="0"/>
                        </a:rPr>
                        <a:t>220601M0Y</a:t>
                      </a:r>
                      <a:r>
                        <a:rPr lang="en-US" sz="800" dirty="0">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PAY Confirm (</a:t>
                      </a:r>
                      <a:r>
                        <a:rPr lang="en-US" sz="800" b="1" dirty="0">
                          <a:effectLst/>
                          <a:latin typeface="Arial" panose="020B0604020202020204" pitchFamily="34" charset="0"/>
                          <a:cs typeface="Arial" panose="020B0604020202020204" pitchFamily="34" charset="0"/>
                        </a:rPr>
                        <a:t>220611B2X</a:t>
                      </a:r>
                      <a:r>
                        <a:rPr lang="en-US" sz="800" dirty="0">
                          <a:effectLst/>
                          <a:latin typeface="Arial" panose="020B0604020202020204" pitchFamily="34" charset="0"/>
                          <a:cs typeface="Arial" panose="020B0604020202020204" pitchFamily="34" charset="0"/>
                        </a:rPr>
                        <a:t>)</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BW On-Cycle GL Confirm (</a:t>
                      </a:r>
                      <a:r>
                        <a:rPr lang="en-US" sz="800" b="1" dirty="0">
                          <a:effectLst/>
                          <a:latin typeface="Arial" panose="020B0604020202020204" pitchFamily="34" charset="0"/>
                          <a:cs typeface="Arial" panose="020B0604020202020204" pitchFamily="34" charset="0"/>
                        </a:rPr>
                        <a:t>220611B2X</a:t>
                      </a:r>
                      <a:r>
                        <a:rPr lang="en-US" sz="800" dirty="0">
                          <a:effectLst/>
                          <a:latin typeface="Arial" panose="020B0604020202020204" pitchFamily="34" charset="0"/>
                          <a:cs typeface="Arial" panose="020B0604020202020204" pitchFamily="34" charset="0"/>
                        </a:rPr>
                        <a:t>)</a:t>
                      </a: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3666885553"/>
                  </a:ext>
                </a:extLst>
              </a:tr>
              <a:tr h="132040">
                <a:tc>
                  <a:txBody>
                    <a:bodyPr/>
                    <a:lstStyle/>
                    <a:p>
                      <a:pPr marL="0" marR="0" algn="r">
                        <a:spcBef>
                          <a:spcPts val="200"/>
                        </a:spcBef>
                        <a:spcAft>
                          <a:spcPts val="200"/>
                        </a:spcAft>
                      </a:pPr>
                      <a:r>
                        <a:rPr lang="en-US" sz="900" dirty="0">
                          <a:effectLst/>
                          <a:latin typeface="Century Gothic" panose="020B0502020202020204" pitchFamily="34" charset="0"/>
                        </a:rPr>
                        <a:t>19</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20</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21</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dirty="0">
                          <a:effectLst/>
                          <a:latin typeface="Arial" panose="020B0604020202020204" pitchFamily="34" charset="0"/>
                          <a:cs typeface="Arial" panose="020B0604020202020204" pitchFamily="34" charset="0"/>
                        </a:rPr>
                        <a:t>22</a:t>
                      </a: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23</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24</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900" dirty="0">
                          <a:solidFill>
                            <a:schemeClr val="tx1"/>
                          </a:solidFill>
                          <a:effectLst/>
                          <a:latin typeface="Century Gothic" panose="020B0502020202020204" pitchFamily="34" charset="0"/>
                        </a:rPr>
                        <a:t>25</a:t>
                      </a:r>
                      <a:endParaRPr lang="en-US" sz="900" dirty="0">
                        <a:solidFill>
                          <a:schemeClr val="tx1"/>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3556813264"/>
                  </a:ext>
                </a:extLst>
              </a:tr>
              <a:tr h="1105962">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endParaRPr lang="en-US" sz="1600" b="1" dirty="0">
                        <a:solidFill>
                          <a:srgbClr val="00B0F0"/>
                        </a:solidFill>
                        <a:effectLst/>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200"/>
                        </a:spcBef>
                        <a:spcAft>
                          <a:spcPts val="200"/>
                        </a:spcAft>
                        <a:buClrTx/>
                        <a:buSzTx/>
                        <a:buFontTx/>
                        <a:buNone/>
                        <a:tabLst/>
                        <a:defRPr/>
                      </a:pPr>
                      <a:endParaRPr lang="en-US" sz="1600" b="1" dirty="0">
                        <a:solidFill>
                          <a:srgbClr val="00B0F0"/>
                        </a:solidFill>
                        <a:effectLst/>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600" b="1" dirty="0">
                          <a:solidFill>
                            <a:srgbClr val="00B0F0"/>
                          </a:solidFill>
                          <a:effectLst/>
                          <a:latin typeface="Arial" panose="020B0604020202020204" pitchFamily="34" charset="0"/>
                          <a:cs typeface="Arial" panose="020B0604020202020204" pitchFamily="34" charset="0"/>
                        </a:rPr>
                        <a:t>Holiday</a:t>
                      </a:r>
                      <a:endParaRPr lang="en-US" sz="1600" b="1" dirty="0">
                        <a:solidFill>
                          <a:srgbClr val="00B0F0"/>
                        </a:solidFill>
                        <a:effectLst/>
                        <a:latin typeface="Arial" panose="020B0604020202020204" pitchFamily="34" charset="0"/>
                        <a:ea typeface="MS PGothic" panose="020B0600070205080204" pitchFamily="34" charset="-128"/>
                        <a:cs typeface="Arial" panose="020B0604020202020204" pitchFamily="34" charset="0"/>
                      </a:endParaRPr>
                    </a:p>
                    <a:p>
                      <a:pPr marL="0" marR="0">
                        <a:spcBef>
                          <a:spcPts val="200"/>
                        </a:spcBef>
                        <a:spcAft>
                          <a:spcPts val="200"/>
                        </a:spcAft>
                      </a:pP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spcBef>
                          <a:spcPts val="600"/>
                        </a:spcBef>
                        <a:spcAft>
                          <a:spcPts val="200"/>
                        </a:spcAft>
                      </a:pPr>
                      <a:endParaRPr lang="en-US" sz="800" dirty="0">
                        <a:effectLst/>
                        <a:latin typeface="Arial" panose="020B0604020202020204" pitchFamily="34" charset="0"/>
                        <a:cs typeface="Arial" panose="020B0604020202020204" pitchFamily="34" charset="0"/>
                      </a:endParaRPr>
                    </a:p>
                  </a:txBody>
                  <a:tcPr marL="32527" marR="32527" marT="0" marB="0"/>
                </a:tc>
                <a:tc>
                  <a:txBody>
                    <a:bodyPr/>
                    <a:lstStyle/>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p>
                  </a:txBody>
                  <a:tcPr marL="32527" marR="32527" marT="0" marB="0"/>
                </a:tc>
                <a:tc>
                  <a:txBody>
                    <a:bodyPr/>
                    <a:lstStyle/>
                    <a:p>
                      <a:pPr marL="0" marR="0">
                        <a:spcBef>
                          <a:spcPts val="200"/>
                        </a:spcBef>
                        <a:spcAft>
                          <a:spcPts val="200"/>
                        </a:spcAft>
                      </a:pPr>
                      <a:endParaRPr lang="en-US" sz="700" b="1" dirty="0">
                        <a:solidFill>
                          <a:schemeClr val="accent4"/>
                        </a:solidFill>
                        <a:effectLst/>
                        <a:latin typeface="Arial" panose="020B0604020202020204" pitchFamily="34" charset="0"/>
                        <a:cs typeface="Arial" panose="020B0604020202020204" pitchFamily="34" charset="0"/>
                      </a:endParaRPr>
                    </a:p>
                  </a:txBody>
                  <a:tcPr marL="32527" marR="32527" marT="0" marB="0"/>
                </a:tc>
                <a:tc>
                  <a:txBody>
                    <a:bodyPr/>
                    <a:lstStyle/>
                    <a:p>
                      <a:pPr marL="0" marR="0">
                        <a:spcBef>
                          <a:spcPts val="200"/>
                        </a:spcBef>
                        <a:spcAft>
                          <a:spcPts val="200"/>
                        </a:spcAft>
                      </a:pPr>
                      <a:r>
                        <a:rPr lang="en-US" sz="900" b="1" dirty="0">
                          <a:solidFill>
                            <a:srgbClr val="FF0000"/>
                          </a:solidFill>
                          <a:effectLst/>
                          <a:latin typeface="Arial" panose="020B0604020202020204" pitchFamily="34" charset="0"/>
                          <a:cs typeface="Arial" panose="020B0604020202020204" pitchFamily="34" charset="0"/>
                        </a:rPr>
                        <a:t>Funding Rollover (6/24 – 6/30)</a:t>
                      </a:r>
                    </a:p>
                    <a:p>
                      <a:pPr marL="0" marR="0">
                        <a:spcBef>
                          <a:spcPts val="200"/>
                        </a:spcBef>
                        <a:spcAft>
                          <a:spcPts val="200"/>
                        </a:spcAft>
                      </a:pPr>
                      <a:endParaRPr lang="en-US" sz="700" b="1" dirty="0">
                        <a:solidFill>
                          <a:srgbClr val="FF0000"/>
                        </a:solidFill>
                        <a:effectLst/>
                        <a:latin typeface="Arial" panose="020B0604020202020204" pitchFamily="34" charset="0"/>
                        <a:cs typeface="Arial" panose="020B0604020202020204" pitchFamily="34" charset="0"/>
                      </a:endParaRPr>
                    </a:p>
                    <a:p>
                      <a:pPr marL="0" marR="0">
                        <a:spcBef>
                          <a:spcPts val="200"/>
                        </a:spcBef>
                        <a:spcAft>
                          <a:spcPts val="200"/>
                        </a:spcAft>
                      </a:pPr>
                      <a:r>
                        <a:rPr lang="en-US" sz="900" b="1" dirty="0">
                          <a:solidFill>
                            <a:srgbClr val="FF0000"/>
                          </a:solidFill>
                          <a:effectLst/>
                          <a:latin typeface="Arial" panose="020B0604020202020204" pitchFamily="34" charset="0"/>
                          <a:cs typeface="Arial" panose="020B0604020202020204" pitchFamily="34" charset="0"/>
                        </a:rPr>
                        <a:t>Funding Entry Freeze</a:t>
                      </a:r>
                      <a:r>
                        <a:rPr lang="en-US" sz="900" b="1" baseline="0" dirty="0">
                          <a:solidFill>
                            <a:srgbClr val="FF0000"/>
                          </a:solidFill>
                          <a:effectLst/>
                          <a:latin typeface="Arial" panose="020B0604020202020204" pitchFamily="34" charset="0"/>
                          <a:cs typeface="Arial" panose="020B0604020202020204" pitchFamily="34" charset="0"/>
                        </a:rPr>
                        <a:t> starts at 8:00 AM (MCOP)</a:t>
                      </a:r>
                      <a:endParaRPr lang="en-US" sz="900" b="1" dirty="0">
                        <a:solidFill>
                          <a:srgbClr val="FF0000"/>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 </a:t>
                      </a:r>
                      <a:endParaRPr lang="en-US" sz="700" b="1" dirty="0">
                        <a:solidFill>
                          <a:schemeClr val="accent4"/>
                        </a:solidFill>
                        <a:effectLst/>
                        <a:latin typeface="Arial" panose="020B0604020202020204" pitchFamily="34" charset="0"/>
                        <a:cs typeface="Arial" panose="020B0604020202020204" pitchFamily="34" charset="0"/>
                      </a:endParaRPr>
                    </a:p>
                  </a:txBody>
                  <a:tcPr marL="32527" marR="32527"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b="1" dirty="0">
                        <a:solidFill>
                          <a:schemeClr val="accent4"/>
                        </a:solidFill>
                        <a:effectLst/>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b="1" dirty="0">
                        <a:solidFill>
                          <a:schemeClr val="accent4"/>
                        </a:solidFill>
                        <a:effectLst/>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b="1" dirty="0">
                        <a:solidFill>
                          <a:schemeClr val="accent4"/>
                        </a:solidFill>
                        <a:effectLst/>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1000" b="1" dirty="0">
                          <a:solidFill>
                            <a:srgbClr val="FF0000"/>
                          </a:solidFill>
                          <a:effectLst/>
                        </a:rPr>
                        <a:t>Funding Entry Freeze ends at 5:00 PM (MCOP)</a:t>
                      </a:r>
                      <a:endParaRPr lang="en-US" sz="1000" b="1" dirty="0">
                        <a:solidFill>
                          <a:srgbClr val="FF0000"/>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2116783967"/>
                  </a:ext>
                </a:extLst>
              </a:tr>
              <a:tr h="132040">
                <a:tc>
                  <a:txBody>
                    <a:bodyPr/>
                    <a:lstStyle/>
                    <a:p>
                      <a:pPr marL="0" marR="0" algn="r">
                        <a:spcBef>
                          <a:spcPts val="200"/>
                        </a:spcBef>
                        <a:spcAft>
                          <a:spcPts val="200"/>
                        </a:spcAft>
                      </a:pPr>
                      <a:r>
                        <a:rPr lang="en-US" sz="900" dirty="0">
                          <a:effectLst/>
                          <a:latin typeface="Century Gothic" panose="020B0502020202020204" pitchFamily="34" charset="0"/>
                        </a:rPr>
                        <a:t>26</a:t>
                      </a: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27</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28</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r>
                        <a:rPr lang="en-US" sz="800" b="0" dirty="0">
                          <a:solidFill>
                            <a:schemeClr val="tx1"/>
                          </a:solidFill>
                          <a:effectLst/>
                          <a:latin typeface="Arial" panose="020B0604020202020204" pitchFamily="34" charset="0"/>
                          <a:cs typeface="Arial" panose="020B0604020202020204" pitchFamily="34" charset="0"/>
                        </a:rPr>
                        <a:t>29</a:t>
                      </a:r>
                      <a:endParaRPr lang="en-US" sz="800" b="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defTabSz="457200" rtl="0" eaLnBrk="1" latinLnBrk="0" hangingPunct="1">
                        <a:spcBef>
                          <a:spcPts val="200"/>
                        </a:spcBef>
                        <a:spcAft>
                          <a:spcPts val="200"/>
                        </a:spcAft>
                      </a:pPr>
                      <a:r>
                        <a:rPr lang="en-US" sz="800" b="0" kern="1200" dirty="0">
                          <a:solidFill>
                            <a:schemeClr val="tx1"/>
                          </a:solidFill>
                          <a:effectLst/>
                          <a:latin typeface="Arial" panose="020B0604020202020204" pitchFamily="34" charset="0"/>
                          <a:ea typeface="+mn-ea"/>
                          <a:cs typeface="Arial" panose="020B0604020202020204" pitchFamily="34" charset="0"/>
                        </a:rPr>
                        <a:t>30</a:t>
                      </a:r>
                    </a:p>
                  </a:txBody>
                  <a:tcPr marL="32527" marR="32527" marT="0" marB="0"/>
                </a:tc>
                <a:tc>
                  <a:txBody>
                    <a:bodyPr/>
                    <a:lstStyle/>
                    <a:p>
                      <a:pPr marL="0" marR="0" algn="r">
                        <a:spcBef>
                          <a:spcPts val="200"/>
                        </a:spcBef>
                        <a:spcAft>
                          <a:spcPts val="200"/>
                        </a:spcAft>
                      </a:pPr>
                      <a:endParaRPr lang="en-US" sz="800" dirty="0">
                        <a:solidFill>
                          <a:srgbClr val="595959"/>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tc>
                <a:tc>
                  <a:txBody>
                    <a:bodyPr/>
                    <a:lstStyle/>
                    <a:p>
                      <a:pPr marL="0" marR="0" algn="r">
                        <a:spcBef>
                          <a:spcPts val="200"/>
                        </a:spcBef>
                        <a:spcAft>
                          <a:spcPts val="200"/>
                        </a:spcAft>
                      </a:pPr>
                      <a:endParaRPr lang="en-US" sz="9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tc>
                <a:extLst>
                  <a:ext uri="{0D108BD9-81ED-4DB2-BD59-A6C34878D82A}">
                    <a16:rowId xmlns:a16="http://schemas.microsoft.com/office/drawing/2014/main" val="1431364829"/>
                  </a:ext>
                </a:extLst>
              </a:tr>
              <a:tr h="1354635">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solidFill>
                      <a:schemeClr val="bg1"/>
                    </a:solid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cs typeface="Arial" panose="020B0604020202020204" pitchFamily="34" charset="0"/>
                      </a:endParaRPr>
                    </a:p>
                  </a:txBody>
                  <a:tcPr marL="32527" marR="32527" marT="0" marB="0">
                    <a:solidFill>
                      <a:schemeClr val="bg1"/>
                    </a:solid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900" b="1" dirty="0">
                        <a:solidFill>
                          <a:srgbClr val="FF0000"/>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900" b="1" dirty="0">
                          <a:solidFill>
                            <a:srgbClr val="FF0000"/>
                          </a:solidFill>
                          <a:effectLst/>
                          <a:latin typeface="Arial" panose="020B0604020202020204" pitchFamily="34" charset="0"/>
                          <a:cs typeface="Arial" panose="020B0604020202020204" pitchFamily="34" charset="0"/>
                        </a:rPr>
                        <a:t>Funding Entry Freeze starts at 8:00 AM</a:t>
                      </a:r>
                      <a:r>
                        <a:rPr lang="en-US" sz="900" b="1" baseline="0" dirty="0">
                          <a:solidFill>
                            <a:srgbClr val="FF0000"/>
                          </a:solidFill>
                          <a:effectLst/>
                          <a:latin typeface="Arial" panose="020B0604020202020204" pitchFamily="34" charset="0"/>
                          <a:cs typeface="Arial" panose="020B0604020202020204" pitchFamily="34" charset="0"/>
                        </a:rPr>
                        <a:t> (non-MCOP)</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900" b="1" baseline="0" dirty="0">
                        <a:solidFill>
                          <a:srgbClr val="FF0000"/>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900" b="1" baseline="0" dirty="0">
                          <a:solidFill>
                            <a:srgbClr val="FF0000"/>
                          </a:solidFill>
                          <a:effectLst/>
                          <a:latin typeface="Arial" panose="020B0604020202020204" pitchFamily="34" charset="0"/>
                          <a:cs typeface="Arial" panose="020B0604020202020204" pitchFamily="34" charset="0"/>
                        </a:rPr>
                        <a:t>Exception Reports Distributed MCOP</a:t>
                      </a:r>
                      <a:br>
                        <a:rPr lang="en-US" sz="900" b="1" baseline="0" dirty="0">
                          <a:solidFill>
                            <a:srgbClr val="FF0000"/>
                          </a:solidFill>
                          <a:effectLst/>
                          <a:latin typeface="Arial" panose="020B0604020202020204" pitchFamily="34" charset="0"/>
                          <a:cs typeface="Arial" panose="020B0604020202020204" pitchFamily="34" charset="0"/>
                        </a:rPr>
                      </a:br>
                      <a:r>
                        <a:rPr lang="en-US" sz="900" b="1" baseline="0" dirty="0">
                          <a:solidFill>
                            <a:srgbClr val="FF0000"/>
                          </a:solidFill>
                          <a:effectLst/>
                          <a:latin typeface="Arial" panose="020B0604020202020204" pitchFamily="34" charset="0"/>
                          <a:cs typeface="Arial" panose="020B0604020202020204" pitchFamily="34" charset="0"/>
                        </a:rPr>
                        <a:t>(6/28 – 6/29)</a:t>
                      </a:r>
                      <a:endParaRPr lang="en-US" sz="700" b="1" dirty="0">
                        <a:solidFill>
                          <a:srgbClr val="FF0000"/>
                        </a:solidFill>
                        <a:effectLst/>
                        <a:latin typeface="Arial" panose="020B0604020202020204" pitchFamily="34" charset="0"/>
                        <a:cs typeface="Arial" panose="020B0604020202020204" pitchFamily="34" charset="0"/>
                      </a:endParaRPr>
                    </a:p>
                  </a:txBody>
                  <a:tcPr marL="32527" marR="32527" marT="0" marB="0">
                    <a:solidFill>
                      <a:schemeClr val="bg1"/>
                    </a:solid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800" dirty="0">
                          <a:effectLst/>
                          <a:latin typeface="Arial" panose="020B0604020202020204" pitchFamily="34" charset="0"/>
                          <a:cs typeface="Arial" panose="020B0604020202020204" pitchFamily="34" charset="0"/>
                        </a:rPr>
                        <a:t> </a:t>
                      </a:r>
                      <a:r>
                        <a:rPr lang="en-US" sz="900" b="1" dirty="0">
                          <a:solidFill>
                            <a:srgbClr val="FF0000"/>
                          </a:solidFill>
                          <a:effectLst/>
                          <a:latin typeface="Arial" panose="020B0604020202020204" pitchFamily="34" charset="0"/>
                          <a:ea typeface="MS PGothic" panose="020B0600070205080204" pitchFamily="34" charset="-128"/>
                          <a:cs typeface="Arial" panose="020B0604020202020204" pitchFamily="34" charset="0"/>
                        </a:rPr>
                        <a:t>Funding</a:t>
                      </a:r>
                      <a:r>
                        <a:rPr lang="en-US" sz="900" b="1" baseline="0" dirty="0">
                          <a:solidFill>
                            <a:srgbClr val="FF0000"/>
                          </a:solidFill>
                          <a:effectLst/>
                          <a:latin typeface="Arial" panose="020B0604020202020204" pitchFamily="34" charset="0"/>
                          <a:ea typeface="MS PGothic" panose="020B0600070205080204" pitchFamily="34" charset="-128"/>
                          <a:cs typeface="Arial" panose="020B0604020202020204" pitchFamily="34" charset="0"/>
                        </a:rPr>
                        <a:t> Freeze cont. </a:t>
                      </a:r>
                      <a:endParaRPr lang="en-US" sz="900" b="1" dirty="0">
                        <a:solidFill>
                          <a:srgbClr val="FF0000"/>
                        </a:solidFill>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solidFill>
                      <a:schemeClr val="bg1"/>
                    </a:solidFill>
                  </a:tcPr>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b="1" dirty="0">
                        <a:solidFill>
                          <a:srgbClr val="FF0000"/>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900" b="1" dirty="0">
                          <a:solidFill>
                            <a:srgbClr val="FF0000"/>
                          </a:solidFill>
                          <a:effectLst/>
                          <a:latin typeface="Arial" panose="020B0604020202020204" pitchFamily="34" charset="0"/>
                          <a:cs typeface="Arial" panose="020B0604020202020204" pitchFamily="34" charset="0"/>
                        </a:rPr>
                        <a:t>Funding</a:t>
                      </a:r>
                      <a:r>
                        <a:rPr lang="en-US" sz="900" b="1" baseline="0" dirty="0">
                          <a:solidFill>
                            <a:srgbClr val="FF0000"/>
                          </a:solidFill>
                          <a:effectLst/>
                          <a:latin typeface="Arial" panose="020B0604020202020204" pitchFamily="34" charset="0"/>
                          <a:cs typeface="Arial" panose="020B0604020202020204" pitchFamily="34" charset="0"/>
                        </a:rPr>
                        <a:t> Entry Freeze ends at 12:00 PM (non-MCOP)</a:t>
                      </a:r>
                      <a:endParaRPr lang="en-US" sz="900" dirty="0">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900" b="1" baseline="0" dirty="0">
                        <a:solidFill>
                          <a:srgbClr val="FF0000"/>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lang="en-US" sz="900" b="1" baseline="0" dirty="0">
                          <a:solidFill>
                            <a:srgbClr val="FF0000"/>
                          </a:solidFill>
                          <a:effectLst/>
                          <a:latin typeface="Arial" panose="020B0604020202020204" pitchFamily="34" charset="0"/>
                          <a:cs typeface="Arial" panose="020B0604020202020204" pitchFamily="34" charset="0"/>
                        </a:rPr>
                        <a:t>Exception Reports Distributed non-MCOP (6/30 – 7/1)</a:t>
                      </a:r>
                      <a:endParaRPr lang="en-US" sz="900" b="1" dirty="0">
                        <a:solidFill>
                          <a:srgbClr val="FF0000"/>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US" sz="800" dirty="0">
                        <a:effectLst/>
                        <a:latin typeface="Arial" panose="020B0604020202020204" pitchFamily="34" charset="0"/>
                        <a:cs typeface="Arial" panose="020B0604020202020204" pitchFamily="34" charset="0"/>
                      </a:endParaRPr>
                    </a:p>
                  </a:txBody>
                  <a:tcPr marL="32527" marR="32527" marT="0" marB="0">
                    <a:noFill/>
                  </a:tcPr>
                </a:tc>
                <a:tc>
                  <a:txBody>
                    <a:bodyPr/>
                    <a:lstStyle/>
                    <a:p>
                      <a:pPr marL="0" marR="0">
                        <a:spcBef>
                          <a:spcPts val="200"/>
                        </a:spcBef>
                        <a:spcAft>
                          <a:spcPts val="200"/>
                        </a:spcAft>
                      </a:pPr>
                      <a:r>
                        <a:rPr lang="en-US" sz="800" dirty="0">
                          <a:effectLst/>
                          <a:latin typeface="Arial" panose="020B0604020202020204" pitchFamily="34" charset="0"/>
                          <a:cs typeface="Arial" panose="020B0604020202020204" pitchFamily="34" charset="0"/>
                        </a:rPr>
                        <a:t> </a:t>
                      </a:r>
                      <a:endParaRPr lang="en-US" sz="800" dirty="0">
                        <a:effectLst/>
                        <a:latin typeface="Arial" panose="020B0604020202020204" pitchFamily="34" charset="0"/>
                        <a:ea typeface="MS PGothic" panose="020B0600070205080204" pitchFamily="34" charset="-128"/>
                        <a:cs typeface="Arial" panose="020B0604020202020204" pitchFamily="34" charset="0"/>
                      </a:endParaRPr>
                    </a:p>
                  </a:txBody>
                  <a:tcPr marL="32527" marR="32527" marT="0" marB="0">
                    <a:noFill/>
                  </a:tcPr>
                </a:tc>
                <a:tc>
                  <a:txBody>
                    <a:bodyPr/>
                    <a:lstStyle/>
                    <a:p>
                      <a:pPr marL="0" marR="0">
                        <a:spcBef>
                          <a:spcPts val="200"/>
                        </a:spcBef>
                        <a:spcAft>
                          <a:spcPts val="200"/>
                        </a:spcAft>
                      </a:pPr>
                      <a:r>
                        <a:rPr lang="en-US" sz="800" dirty="0">
                          <a:effectLst/>
                        </a:rPr>
                        <a:t> </a:t>
                      </a:r>
                      <a:endParaRPr lang="en-US" sz="800" dirty="0">
                        <a:effectLst/>
                        <a:latin typeface="Century Gothic" panose="020B0502020202020204" pitchFamily="34" charset="0"/>
                        <a:ea typeface="MS PGothic" panose="020B0600070205080204" pitchFamily="34" charset="-128"/>
                        <a:cs typeface="Times New Roman" panose="02020603050405020304" pitchFamily="18" charset="0"/>
                      </a:endParaRPr>
                    </a:p>
                  </a:txBody>
                  <a:tcPr marL="32527" marR="32527" marT="0" marB="0">
                    <a:noFill/>
                  </a:tcPr>
                </a:tc>
                <a:extLst>
                  <a:ext uri="{0D108BD9-81ED-4DB2-BD59-A6C34878D82A}">
                    <a16:rowId xmlns:a16="http://schemas.microsoft.com/office/drawing/2014/main" val="1769739325"/>
                  </a:ext>
                </a:extLst>
              </a:tr>
            </a:tbl>
          </a:graphicData>
        </a:graphic>
      </p:graphicFrame>
      <p:sp>
        <p:nvSpPr>
          <p:cNvPr id="29" name="Text Box 11"/>
          <p:cNvSpPr txBox="1"/>
          <p:nvPr/>
        </p:nvSpPr>
        <p:spPr>
          <a:xfrm>
            <a:off x="1529864" y="3304012"/>
            <a:ext cx="1146785" cy="342738"/>
          </a:xfrm>
          <a:prstGeom prst="rect">
            <a:avLst/>
          </a:prstGeom>
          <a:solidFill>
            <a:schemeClr val="accent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Times New Roman" panose="02020603050405020304" pitchFamily="18" charset="0"/>
              </a:rPr>
              <a:t>Processed SCT in DDODS*</a:t>
            </a:r>
            <a:endParaRPr kumimoji="0" lang="en-US" sz="9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35" name="Text Box 4"/>
          <p:cNvSpPr txBox="1"/>
          <p:nvPr/>
        </p:nvSpPr>
        <p:spPr>
          <a:xfrm>
            <a:off x="6355274" y="3646750"/>
            <a:ext cx="1193081" cy="321325"/>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SCT Local Approval Due: 5:00 PM</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39" name="Text Box 11"/>
          <p:cNvSpPr txBox="1"/>
          <p:nvPr/>
        </p:nvSpPr>
        <p:spPr>
          <a:xfrm>
            <a:off x="5145702" y="4301995"/>
            <a:ext cx="1104971" cy="302508"/>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Processed SCT in DDODS*</a:t>
            </a: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41" name="Text Box 1"/>
          <p:cNvSpPr txBox="1"/>
          <p:nvPr/>
        </p:nvSpPr>
        <p:spPr>
          <a:xfrm>
            <a:off x="2729450" y="4513315"/>
            <a:ext cx="2328386" cy="164640"/>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SCT Batch Run</a:t>
            </a:r>
          </a:p>
          <a:p>
            <a:pPr marL="0" marR="0" lvl="0" indent="0" algn="ctr" defTabSz="457200" rtl="0" eaLnBrk="1" fontAlgn="auto" latinLnBrk="0" hangingPunct="1">
              <a:lnSpc>
                <a:spcPct val="100000"/>
              </a:lnSpc>
              <a:spcBef>
                <a:spcPts val="200"/>
              </a:spcBef>
              <a:spcAft>
                <a:spcPts val="20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                                          </a:t>
            </a:r>
          </a:p>
          <a:p>
            <a:pPr marL="0" marR="0" lvl="0" indent="0" algn="ctr" defTabSz="457200" rtl="0" eaLnBrk="1" fontAlgn="auto" latinLnBrk="0" hangingPunct="1">
              <a:lnSpc>
                <a:spcPct val="100000"/>
              </a:lnSpc>
              <a:spcBef>
                <a:spcPts val="200"/>
              </a:spcBef>
              <a:spcAft>
                <a:spcPts val="20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endParaRPr>
          </a:p>
          <a:p>
            <a:pPr marL="0" marR="0" lvl="0" indent="0" algn="ctr" defTabSz="457200" rtl="0" eaLnBrk="1" fontAlgn="auto" latinLnBrk="0" hangingPunct="1">
              <a:lnSpc>
                <a:spcPct val="100000"/>
              </a:lnSpc>
              <a:spcBef>
                <a:spcPts val="200"/>
              </a:spcBef>
              <a:spcAft>
                <a:spcPts val="20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endParaRPr>
          </a:p>
          <a:p>
            <a:pPr marL="0" marR="0" lvl="0" indent="0" algn="ctr" defTabSz="457200" rtl="0" eaLnBrk="1" fontAlgn="auto" latinLnBrk="0" hangingPunct="1">
              <a:lnSpc>
                <a:spcPct val="100000"/>
              </a:lnSpc>
              <a:spcBef>
                <a:spcPts val="200"/>
              </a:spcBef>
              <a:spcAft>
                <a:spcPts val="2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45" name="Text Box 11"/>
          <p:cNvSpPr txBox="1"/>
          <p:nvPr/>
        </p:nvSpPr>
        <p:spPr>
          <a:xfrm>
            <a:off x="5131040" y="2265367"/>
            <a:ext cx="1179839" cy="309383"/>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Processed SCT in DDODS*</a:t>
            </a: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48" name="Text Box 1"/>
          <p:cNvSpPr txBox="1"/>
          <p:nvPr/>
        </p:nvSpPr>
        <p:spPr>
          <a:xfrm>
            <a:off x="2734112" y="2289434"/>
            <a:ext cx="2281555" cy="309382"/>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SCT Batch Run</a:t>
            </a:r>
          </a:p>
        </p:txBody>
      </p:sp>
      <p:sp>
        <p:nvSpPr>
          <p:cNvPr id="49" name="Text Box 1"/>
          <p:cNvSpPr txBox="1"/>
          <p:nvPr/>
        </p:nvSpPr>
        <p:spPr>
          <a:xfrm>
            <a:off x="5131040" y="2707300"/>
            <a:ext cx="2366353" cy="242559"/>
          </a:xfrm>
          <a:prstGeom prst="rect">
            <a:avLst/>
          </a:prstGeom>
          <a:solidFill>
            <a:schemeClr val="accent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Times New Roman" panose="02020603050405020304" pitchFamily="18" charset="0"/>
              </a:rPr>
              <a:t>SCT Batch Run</a:t>
            </a: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52" name="Text Box 4"/>
          <p:cNvSpPr txBox="1"/>
          <p:nvPr/>
        </p:nvSpPr>
        <p:spPr>
          <a:xfrm>
            <a:off x="1528262" y="2643924"/>
            <a:ext cx="1158996" cy="299573"/>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SCT Local Approval Due: 5:00 PM</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53" name="Text Box 4"/>
          <p:cNvSpPr txBox="1"/>
          <p:nvPr/>
        </p:nvSpPr>
        <p:spPr>
          <a:xfrm>
            <a:off x="3900269" y="2651532"/>
            <a:ext cx="1205401" cy="339169"/>
          </a:xfrm>
          <a:prstGeom prst="rect">
            <a:avLst/>
          </a:prstGeom>
          <a:solidFill>
            <a:schemeClr val="accent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Times New Roman" panose="02020603050405020304" pitchFamily="18" charset="0"/>
              </a:rPr>
              <a:t>SCT Local Approval Due: 5:00 PM</a:t>
            </a:r>
            <a:endParaRPr kumimoji="0" lang="en-US" sz="9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20" name="Text Box 4"/>
          <p:cNvSpPr txBox="1"/>
          <p:nvPr/>
        </p:nvSpPr>
        <p:spPr>
          <a:xfrm>
            <a:off x="6347050" y="2241311"/>
            <a:ext cx="1150343" cy="412511"/>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SCT Local Approval Due: 5:00 PM</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21" name="Text Box 1"/>
          <p:cNvSpPr txBox="1"/>
          <p:nvPr/>
        </p:nvSpPr>
        <p:spPr>
          <a:xfrm>
            <a:off x="1545679" y="3798508"/>
            <a:ext cx="2300877" cy="207245"/>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SCT Batch Run</a:t>
            </a: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a:p>
            <a:pPr marL="0" marR="0" lvl="0" indent="0" algn="ctr" defTabSz="457200" rtl="0" eaLnBrk="1" fontAlgn="auto" latinLnBrk="0" hangingPunct="1">
              <a:lnSpc>
                <a:spcPct val="100000"/>
              </a:lnSpc>
              <a:spcBef>
                <a:spcPts val="200"/>
              </a:spcBef>
              <a:spcAft>
                <a:spcPts val="2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rPr>
              <a:t> </a:t>
            </a:r>
          </a:p>
        </p:txBody>
      </p:sp>
      <p:sp>
        <p:nvSpPr>
          <p:cNvPr id="22" name="Text Box 11"/>
          <p:cNvSpPr txBox="1"/>
          <p:nvPr/>
        </p:nvSpPr>
        <p:spPr>
          <a:xfrm>
            <a:off x="3952865" y="3765462"/>
            <a:ext cx="1104971" cy="295632"/>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Processed SCT in DDODS*</a:t>
            </a: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17" name="Text Box 4"/>
          <p:cNvSpPr txBox="1"/>
          <p:nvPr/>
        </p:nvSpPr>
        <p:spPr>
          <a:xfrm>
            <a:off x="3939865" y="4742650"/>
            <a:ext cx="1130969" cy="408991"/>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SCT Local Approval Due: 5:00 PM</a:t>
            </a:r>
            <a:endParaRPr kumimoji="0" lang="en-US" sz="9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19" name="Text Box 1"/>
          <p:cNvSpPr txBox="1"/>
          <p:nvPr/>
        </p:nvSpPr>
        <p:spPr>
          <a:xfrm>
            <a:off x="5146396" y="5101087"/>
            <a:ext cx="2342288" cy="180307"/>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SCT Batch Run</a:t>
            </a:r>
          </a:p>
        </p:txBody>
      </p:sp>
      <p:sp>
        <p:nvSpPr>
          <p:cNvPr id="23" name="Text Box 11"/>
          <p:cNvSpPr txBox="1"/>
          <p:nvPr/>
        </p:nvSpPr>
        <p:spPr>
          <a:xfrm>
            <a:off x="7583192" y="4289536"/>
            <a:ext cx="1095568" cy="309383"/>
          </a:xfrm>
          <a:prstGeom prst="rect">
            <a:avLst/>
          </a:prstGeom>
          <a:solidFill>
            <a:schemeClr val="accent6">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Times New Roman" panose="02020603050405020304" pitchFamily="18" charset="0"/>
              </a:rPr>
              <a:t>Processed SCT in DDODS*</a:t>
            </a: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panose="02020603050405020304" pitchFamily="18" charset="0"/>
            </a:endParaRPr>
          </a:p>
        </p:txBody>
      </p:sp>
      <p:sp>
        <p:nvSpPr>
          <p:cNvPr id="3" name="TextBox 2"/>
          <p:cNvSpPr txBox="1"/>
          <p:nvPr/>
        </p:nvSpPr>
        <p:spPr>
          <a:xfrm>
            <a:off x="5137687" y="4683289"/>
            <a:ext cx="1095568"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Calibri"/>
                <a:ea typeface="+mn-ea"/>
                <a:cs typeface="+mn-cs"/>
              </a:rPr>
              <a:t>Funding Entry Deadline</a:t>
            </a:r>
          </a:p>
        </p:txBody>
      </p:sp>
      <p:sp>
        <p:nvSpPr>
          <p:cNvPr id="6" name="Rectangle 5"/>
          <p:cNvSpPr/>
          <p:nvPr/>
        </p:nvSpPr>
        <p:spPr>
          <a:xfrm>
            <a:off x="1253564" y="3646750"/>
            <a:ext cx="7524206" cy="2798960"/>
          </a:xfrm>
          <a:prstGeom prst="rect">
            <a:avLst/>
          </a:prstGeom>
          <a:noFill/>
          <a:ln w="25400">
            <a:solidFill>
              <a:srgbClr val="FF00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43290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6CA7-B768-A5E2-9867-284E1F8D9113}"/>
              </a:ext>
            </a:extLst>
          </p:cNvPr>
          <p:cNvSpPr>
            <a:spLocks noGrp="1"/>
          </p:cNvSpPr>
          <p:nvPr>
            <p:ph type="title"/>
          </p:nvPr>
        </p:nvSpPr>
        <p:spPr/>
        <p:txBody>
          <a:bodyPr/>
          <a:lstStyle/>
          <a:p>
            <a:r>
              <a:rPr lang="en-US" dirty="0"/>
              <a:t>Quick Announcements IV</a:t>
            </a:r>
          </a:p>
        </p:txBody>
      </p:sp>
      <p:sp>
        <p:nvSpPr>
          <p:cNvPr id="3" name="Content Placeholder 2">
            <a:extLst>
              <a:ext uri="{FF2B5EF4-FFF2-40B4-BE49-F238E27FC236}">
                <a16:creationId xmlns:a16="http://schemas.microsoft.com/office/drawing/2014/main" id="{1835B8CD-457E-6319-57C0-5C2424B00CE1}"/>
              </a:ext>
            </a:extLst>
          </p:cNvPr>
          <p:cNvSpPr>
            <a:spLocks noGrp="1"/>
          </p:cNvSpPr>
          <p:nvPr>
            <p:ph idx="1"/>
          </p:nvPr>
        </p:nvSpPr>
        <p:spPr/>
        <p:txBody>
          <a:bodyPr/>
          <a:lstStyle/>
          <a:p>
            <a:r>
              <a:rPr lang="en-US" sz="2600" b="1" dirty="0">
                <a:solidFill>
                  <a:schemeClr val="accent4"/>
                </a:solidFill>
              </a:rPr>
              <a:t>Use of foreign characters in Legal Name </a:t>
            </a:r>
          </a:p>
          <a:p>
            <a:endParaRPr lang="en-US" sz="700" b="1" dirty="0">
              <a:solidFill>
                <a:schemeClr val="accent4"/>
              </a:solidFill>
            </a:endParaRPr>
          </a:p>
          <a:p>
            <a:pPr marL="1028683" lvl="1" indent="-342900">
              <a:lnSpc>
                <a:spcPct val="100000"/>
              </a:lnSpc>
            </a:pPr>
            <a:r>
              <a:rPr lang="en-US" dirty="0"/>
              <a:t>Legal name should only contain English characters. </a:t>
            </a:r>
          </a:p>
          <a:p>
            <a:pPr marL="1028683" lvl="1" indent="-342900">
              <a:lnSpc>
                <a:spcPct val="100000"/>
              </a:lnSpc>
            </a:pPr>
            <a:r>
              <a:rPr lang="en-US" dirty="0" err="1"/>
              <a:t>UCPath</a:t>
            </a:r>
            <a:r>
              <a:rPr lang="en-US" dirty="0"/>
              <a:t> does allow these characters, but many downstream systems cannot accommodate.  </a:t>
            </a:r>
          </a:p>
          <a:p>
            <a:pPr marL="1028683" lvl="1" indent="-342900">
              <a:lnSpc>
                <a:spcPct val="100000"/>
              </a:lnSpc>
            </a:pPr>
            <a:r>
              <a:rPr lang="en-US" dirty="0"/>
              <a:t>If the foreign characters are input in UCPath a request by OIT will be made to remove them to accommodate our downstream systems.   </a:t>
            </a:r>
          </a:p>
        </p:txBody>
      </p:sp>
      <p:sp>
        <p:nvSpPr>
          <p:cNvPr id="4" name="Slide Number Placeholder 3">
            <a:extLst>
              <a:ext uri="{FF2B5EF4-FFF2-40B4-BE49-F238E27FC236}">
                <a16:creationId xmlns:a16="http://schemas.microsoft.com/office/drawing/2014/main" id="{A5D10276-2AEB-62E0-050A-2EB0E42BD0C8}"/>
              </a:ext>
            </a:extLst>
          </p:cNvPr>
          <p:cNvSpPr>
            <a:spLocks noGrp="1"/>
          </p:cNvSpPr>
          <p:nvPr>
            <p:ph type="sldNum" sz="quarter" idx="4"/>
          </p:nvPr>
        </p:nvSpPr>
        <p:spPr/>
        <p:txBody>
          <a:bodyPr/>
          <a:lstStyle/>
          <a:p>
            <a:fld id="{3C842EA4-F715-4656-A625-1238D78B36EB}" type="slidenum">
              <a:rPr lang="en-US" smtClean="0"/>
              <a:t>5</a:t>
            </a:fld>
            <a:endParaRPr lang="en-US"/>
          </a:p>
        </p:txBody>
      </p:sp>
    </p:spTree>
    <p:extLst>
      <p:ext uri="{BB962C8B-B14F-4D97-AF65-F5344CB8AC3E}">
        <p14:creationId xmlns:p14="http://schemas.microsoft.com/office/powerpoint/2010/main" val="272849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Agenda</a:t>
            </a:r>
          </a:p>
        </p:txBody>
      </p:sp>
      <p:sp>
        <p:nvSpPr>
          <p:cNvPr id="3" name="Content Placeholder 2"/>
          <p:cNvSpPr>
            <a:spLocks noGrp="1"/>
          </p:cNvSpPr>
          <p:nvPr>
            <p:ph idx="1"/>
          </p:nvPr>
        </p:nvSpPr>
        <p:spPr/>
        <p:txBody>
          <a:bodyPr/>
          <a:lstStyle/>
          <a:p>
            <a:endParaRPr lang="en-US" dirty="0"/>
          </a:p>
          <a:p>
            <a:endParaRPr lang="en-US" dirty="0"/>
          </a:p>
        </p:txBody>
      </p:sp>
      <p:pic>
        <p:nvPicPr>
          <p:cNvPr id="13" name="Picture 12" descr="Do You Have an Agend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140">
            <a:off x="7038363" y="4486728"/>
            <a:ext cx="1727020" cy="1639516"/>
          </a:xfrm>
          <a:prstGeom prst="rect">
            <a:avLst/>
          </a:prstGeom>
        </p:spPr>
      </p:pic>
      <p:sp>
        <p:nvSpPr>
          <p:cNvPr id="4" name="TextBox 3"/>
          <p:cNvSpPr txBox="1"/>
          <p:nvPr/>
        </p:nvSpPr>
        <p:spPr>
          <a:xfrm>
            <a:off x="323984" y="945395"/>
            <a:ext cx="8685831" cy="4524315"/>
          </a:xfrm>
          <a:prstGeom prst="rect">
            <a:avLst/>
          </a:prstGeom>
          <a:noFill/>
        </p:spPr>
        <p:txBody>
          <a:bodyPr wrap="square" rtlCol="0">
            <a:spAutoFit/>
          </a:bodyPr>
          <a:lstStyle/>
          <a:p>
            <a:pPr marL="285750" indent="-285750">
              <a:buFont typeface="Wingdings" panose="05000000000000000000" pitchFamily="2" charset="2"/>
              <a:buChar char="Ø"/>
            </a:pPr>
            <a:endParaRPr lang="en-US" sz="3200" dirty="0"/>
          </a:p>
          <a:p>
            <a:pPr marL="285750" indent="-285750">
              <a:buFont typeface="Wingdings" panose="05000000000000000000" pitchFamily="2" charset="2"/>
              <a:buChar char="Ø"/>
            </a:pPr>
            <a:r>
              <a:rPr lang="en-US" sz="3200" dirty="0"/>
              <a:t>Year-End Review </a:t>
            </a:r>
          </a:p>
          <a:p>
            <a:pPr marL="285750" indent="-285750">
              <a:buFont typeface="Wingdings" panose="05000000000000000000" pitchFamily="2" charset="2"/>
              <a:buChar char="Ø"/>
            </a:pPr>
            <a:r>
              <a:rPr lang="en-US" sz="3200" dirty="0"/>
              <a:t>Mass PayPath Process </a:t>
            </a:r>
          </a:p>
          <a:p>
            <a:pPr marL="285750" indent="-285750">
              <a:buFont typeface="Wingdings" panose="05000000000000000000" pitchFamily="2" charset="2"/>
              <a:buChar char="Ø"/>
            </a:pPr>
            <a:r>
              <a:rPr lang="en-US" sz="3200" dirty="0"/>
              <a:t>Final Pay Reminders </a:t>
            </a:r>
          </a:p>
          <a:p>
            <a:pPr marL="285750" indent="-285750">
              <a:buFont typeface="Wingdings" panose="05000000000000000000" pitchFamily="2" charset="2"/>
              <a:buChar char="Ø"/>
            </a:pPr>
            <a:r>
              <a:rPr lang="en-US" sz="3200" dirty="0"/>
              <a:t>Training Schedule </a:t>
            </a:r>
          </a:p>
          <a:p>
            <a:pPr marL="285750" indent="-285750">
              <a:buFont typeface="Wingdings" panose="05000000000000000000" pitchFamily="2" charset="2"/>
              <a:buChar char="Ø"/>
            </a:pPr>
            <a:r>
              <a:rPr lang="en-US" sz="3200" dirty="0"/>
              <a:t> Q&amp;A </a:t>
            </a:r>
          </a:p>
          <a:p>
            <a:r>
              <a:rPr lang="en-US" sz="3200" dirty="0"/>
              <a:t> </a:t>
            </a:r>
          </a:p>
          <a:p>
            <a:pPr marL="285750" indent="-285750">
              <a:buFont typeface="Wingdings" panose="05000000000000000000" pitchFamily="2" charset="2"/>
              <a:buChar char="Ø"/>
            </a:pPr>
            <a:endParaRPr lang="en-US" sz="3200" dirty="0"/>
          </a:p>
          <a:p>
            <a:pPr marL="285750" indent="-285750">
              <a:buFont typeface="Wingdings" panose="05000000000000000000" pitchFamily="2" charset="2"/>
              <a:buChar char="Ø"/>
            </a:pPr>
            <a:endParaRPr lang="en-US" sz="3200" dirty="0"/>
          </a:p>
        </p:txBody>
      </p:sp>
    </p:spTree>
    <p:custDataLst>
      <p:tags r:id="rId1"/>
    </p:custDataLst>
    <p:extLst>
      <p:ext uri="{BB962C8B-B14F-4D97-AF65-F5344CB8AC3E}">
        <p14:creationId xmlns:p14="http://schemas.microsoft.com/office/powerpoint/2010/main" val="190295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UCI UCPath</a:t>
            </a:r>
            <a:br>
              <a:rPr lang="en-US" dirty="0"/>
            </a:br>
            <a:r>
              <a:rPr lang="en-US" dirty="0"/>
              <a:t>Year-End Preparation</a:t>
            </a:r>
            <a:br>
              <a:rPr lang="en-US" dirty="0"/>
            </a:br>
            <a:r>
              <a:rPr lang="en-US" dirty="0"/>
              <a:t>May 17, 2022</a:t>
            </a:r>
          </a:p>
        </p:txBody>
      </p:sp>
    </p:spTree>
    <p:extLst>
      <p:ext uri="{BB962C8B-B14F-4D97-AF65-F5344CB8AC3E}">
        <p14:creationId xmlns:p14="http://schemas.microsoft.com/office/powerpoint/2010/main" val="201839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Year End Highlights</a:t>
            </a:r>
          </a:p>
        </p:txBody>
      </p:sp>
      <p:sp>
        <p:nvSpPr>
          <p:cNvPr id="2" name="Content Placeholder 1"/>
          <p:cNvSpPr>
            <a:spLocks noGrp="1"/>
          </p:cNvSpPr>
          <p:nvPr>
            <p:ph idx="1"/>
          </p:nvPr>
        </p:nvSpPr>
        <p:spPr/>
        <p:txBody>
          <a:bodyPr/>
          <a:lstStyle/>
          <a:p>
            <a:r>
              <a:rPr lang="en-US" dirty="0"/>
              <a:t> </a:t>
            </a:r>
          </a:p>
        </p:txBody>
      </p:sp>
      <p:sp>
        <p:nvSpPr>
          <p:cNvPr id="5" name="Slide Number Placeholder 4"/>
          <p:cNvSpPr>
            <a:spLocks noGrp="1"/>
          </p:cNvSpPr>
          <p:nvPr>
            <p:ph type="sldNum" sz="quarter" idx="4"/>
          </p:nvPr>
        </p:nvSpPr>
        <p:spPr/>
        <p:txBody>
          <a:bodyPr/>
          <a:lstStyle/>
          <a:p>
            <a:fld id="{67AA6EFB-DE16-2749-9DB8-9B2BD9BF76D4}" type="slidenum">
              <a:rPr lang="en-US" smtClean="0"/>
              <a:pPr/>
              <a:t>8</a:t>
            </a:fld>
            <a:endParaRPr lang="en-US" dirty="0"/>
          </a:p>
        </p:txBody>
      </p:sp>
      <p:sp>
        <p:nvSpPr>
          <p:cNvPr id="3" name="TextBox 2"/>
          <p:cNvSpPr txBox="1"/>
          <p:nvPr/>
        </p:nvSpPr>
        <p:spPr>
          <a:xfrm>
            <a:off x="494046" y="1086554"/>
            <a:ext cx="7821384" cy="5016758"/>
          </a:xfrm>
          <a:prstGeom prst="rect">
            <a:avLst/>
          </a:prstGeom>
          <a:noFill/>
        </p:spPr>
        <p:txBody>
          <a:bodyPr wrap="square" rtlCol="0">
            <a:spAutoFit/>
          </a:bodyPr>
          <a:lstStyle/>
          <a:p>
            <a:pPr marL="457200" indent="-457200">
              <a:spcAft>
                <a:spcPts val="1200"/>
              </a:spcAft>
              <a:buFont typeface="Wingdings" panose="05000000000000000000" pitchFamily="2" charset="2"/>
              <a:buChar char="§"/>
            </a:pPr>
            <a:r>
              <a:rPr lang="en-US" sz="2400" dirty="0"/>
              <a:t>Funding Rollover</a:t>
            </a:r>
          </a:p>
          <a:p>
            <a:pPr marL="457200" indent="-457200">
              <a:spcAft>
                <a:spcPts val="1200"/>
              </a:spcAft>
              <a:buFont typeface="Wingdings" panose="05000000000000000000" pitchFamily="2" charset="2"/>
              <a:buChar char="§"/>
            </a:pPr>
            <a:r>
              <a:rPr lang="en-US" sz="2400" dirty="0"/>
              <a:t>Direct Retro Discussion</a:t>
            </a:r>
          </a:p>
          <a:p>
            <a:pPr marL="457200" indent="-457200">
              <a:spcAft>
                <a:spcPts val="1200"/>
              </a:spcAft>
              <a:buFont typeface="Wingdings" panose="05000000000000000000" pitchFamily="2" charset="2"/>
              <a:buChar char="§"/>
            </a:pPr>
            <a:r>
              <a:rPr lang="en-US" sz="2400" dirty="0"/>
              <a:t>Selecting Multiple Paychecks – Direct Retro</a:t>
            </a:r>
          </a:p>
          <a:p>
            <a:pPr marL="457200" indent="-457200">
              <a:spcAft>
                <a:spcPts val="1200"/>
              </a:spcAft>
              <a:buFont typeface="Wingdings" panose="05000000000000000000" pitchFamily="2" charset="2"/>
              <a:buChar char="§"/>
            </a:pPr>
            <a:r>
              <a:rPr lang="en-US" sz="2400" dirty="0"/>
              <a:t>Contracts &amp; Grants Considerations</a:t>
            </a:r>
          </a:p>
          <a:p>
            <a:pPr marL="457200" indent="-457200">
              <a:spcAft>
                <a:spcPts val="1200"/>
              </a:spcAft>
              <a:buFont typeface="Wingdings" panose="05000000000000000000" pitchFamily="2" charset="2"/>
              <a:buChar char="§"/>
            </a:pPr>
            <a:r>
              <a:rPr lang="en-US" sz="2400" dirty="0"/>
              <a:t>Assessment Rate Update</a:t>
            </a:r>
          </a:p>
          <a:p>
            <a:pPr marL="457200" indent="-457200">
              <a:spcAft>
                <a:spcPts val="1200"/>
              </a:spcAft>
              <a:buFont typeface="Wingdings" panose="05000000000000000000" pitchFamily="2" charset="2"/>
              <a:buChar char="§"/>
            </a:pPr>
            <a:r>
              <a:rPr lang="en-US" sz="2400" dirty="0"/>
              <a:t>Year End Accrual for Campus</a:t>
            </a:r>
          </a:p>
          <a:p>
            <a:pPr marL="457200" indent="-457200">
              <a:spcAft>
                <a:spcPts val="1200"/>
              </a:spcAft>
              <a:buFont typeface="Wingdings" panose="05000000000000000000" pitchFamily="2" charset="2"/>
              <a:buChar char="§"/>
            </a:pPr>
            <a:r>
              <a:rPr lang="en-US" sz="2400" dirty="0"/>
              <a:t>Weekly reminders on Approvals for Funding and Direct Retro </a:t>
            </a:r>
          </a:p>
          <a:p>
            <a:pPr marL="457200" indent="-457200">
              <a:spcAft>
                <a:spcPts val="1200"/>
              </a:spcAft>
              <a:buFont typeface="Wingdings" panose="05000000000000000000" pitchFamily="2" charset="2"/>
              <a:buChar char="§"/>
            </a:pPr>
            <a:r>
              <a:rPr lang="en-US" sz="2400" dirty="0"/>
              <a:t>Budget Distribution Page updates</a:t>
            </a:r>
          </a:p>
          <a:p>
            <a:pPr marL="457200" indent="-457200">
              <a:spcAft>
                <a:spcPts val="1200"/>
              </a:spcAft>
              <a:buFont typeface="Wingdings" panose="05000000000000000000" pitchFamily="2" charset="2"/>
              <a:buChar char="§"/>
            </a:pPr>
            <a:r>
              <a:rPr lang="en-US" sz="2400" dirty="0"/>
              <a:t>Accounting has KFS year end workshop tomorrow</a:t>
            </a:r>
          </a:p>
        </p:txBody>
      </p:sp>
    </p:spTree>
    <p:custDataLst>
      <p:tags r:id="rId1"/>
    </p:custDataLst>
    <p:extLst>
      <p:ext uri="{BB962C8B-B14F-4D97-AF65-F5344CB8AC3E}">
        <p14:creationId xmlns:p14="http://schemas.microsoft.com/office/powerpoint/2010/main" val="113999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Funding Roll Over Explained</a:t>
            </a:r>
          </a:p>
        </p:txBody>
      </p:sp>
      <p:sp>
        <p:nvSpPr>
          <p:cNvPr id="2" name="Content Placeholder 1"/>
          <p:cNvSpPr>
            <a:spLocks noGrp="1"/>
          </p:cNvSpPr>
          <p:nvPr>
            <p:ph idx="1"/>
          </p:nvPr>
        </p:nvSpPr>
        <p:spPr>
          <a:xfrm>
            <a:off x="229087" y="1043681"/>
            <a:ext cx="8124500" cy="5133282"/>
          </a:xfrm>
        </p:spPr>
        <p:txBody>
          <a:bodyPr>
            <a:normAutofit/>
          </a:bodyPr>
          <a:lstStyle/>
          <a:p>
            <a:pPr marL="342900" lvl="0" indent="-342900">
              <a:buFont typeface="Arial" panose="020B0604020202020204" pitchFamily="34" charset="0"/>
              <a:buChar char="•"/>
            </a:pPr>
            <a:r>
              <a:rPr lang="en-US" dirty="0"/>
              <a:t>Funding entries in UCPath are created for each fiscal year.  The Rollover process takes the existing entries and creates a new funding entry for the next fiscal year.  There are 3 exceptions:  </a:t>
            </a:r>
          </a:p>
          <a:p>
            <a:pPr lvl="1">
              <a:spcBef>
                <a:spcPts val="1200"/>
              </a:spcBef>
              <a:spcAft>
                <a:spcPts val="600"/>
              </a:spcAft>
            </a:pPr>
            <a:r>
              <a:rPr lang="en-US" sz="2200" dirty="0"/>
              <a:t>If a fiscal year 2023 funding entry has already been created, a new funding entry for 2023 will not be created or override the new entry. </a:t>
            </a:r>
          </a:p>
          <a:p>
            <a:pPr lvl="1">
              <a:spcBef>
                <a:spcPts val="1200"/>
              </a:spcBef>
              <a:spcAft>
                <a:spcPts val="600"/>
              </a:spcAft>
            </a:pPr>
            <a:r>
              <a:rPr lang="en-US" sz="2200" dirty="0"/>
              <a:t>If positions are inactive (Status of “I”), the funding entries will not rollover. </a:t>
            </a:r>
          </a:p>
          <a:p>
            <a:pPr lvl="1">
              <a:spcBef>
                <a:spcPts val="1200"/>
              </a:spcBef>
              <a:spcAft>
                <a:spcPts val="600"/>
              </a:spcAft>
            </a:pPr>
            <a:r>
              <a:rPr lang="en-US" sz="2200" dirty="0"/>
              <a:t>If there is a Funding End Date, on the Funding entry page,  these entries will not rollover. </a:t>
            </a:r>
          </a:p>
        </p:txBody>
      </p:sp>
      <p:sp>
        <p:nvSpPr>
          <p:cNvPr id="4" name="Slide Number Placeholder 3"/>
          <p:cNvSpPr>
            <a:spLocks noGrp="1"/>
          </p:cNvSpPr>
          <p:nvPr>
            <p:ph type="sldNum" sz="quarter" idx="4"/>
          </p:nvPr>
        </p:nvSpPr>
        <p:spPr/>
        <p:txBody>
          <a:bodyPr/>
          <a:lstStyle/>
          <a:p>
            <a:fld id="{67AA6EFB-DE16-2749-9DB8-9B2BD9BF76D4}" type="slidenum">
              <a:rPr lang="en-US" smtClean="0"/>
              <a:pPr/>
              <a:t>9</a:t>
            </a:fld>
            <a:endParaRPr lang="en-US" dirty="0"/>
          </a:p>
        </p:txBody>
      </p:sp>
    </p:spTree>
    <p:extLst>
      <p:ext uri="{BB962C8B-B14F-4D97-AF65-F5344CB8AC3E}">
        <p14:creationId xmlns:p14="http://schemas.microsoft.com/office/powerpoint/2010/main" val="3077135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FA Standard Screen PPT Template">
  <a:themeElements>
    <a:clrScheme name="UCI">
      <a:dk1>
        <a:sysClr val="windowText" lastClr="000000"/>
      </a:dk1>
      <a:lt1>
        <a:sysClr val="window" lastClr="FFFFFF"/>
      </a:lt1>
      <a:dk2>
        <a:srgbClr val="1F497D"/>
      </a:dk2>
      <a:lt2>
        <a:srgbClr val="EEECE1"/>
      </a:lt2>
      <a:accent1>
        <a:srgbClr val="6AA2B8"/>
      </a:accent1>
      <a:accent2>
        <a:srgbClr val="FFD200"/>
      </a:accent2>
      <a:accent3>
        <a:srgbClr val="1B3D6D"/>
      </a:accent3>
      <a:accent4>
        <a:srgbClr val="0064A4"/>
      </a:accent4>
      <a:accent5>
        <a:srgbClr val="6AA2B8"/>
      </a:accent5>
      <a:accent6>
        <a:srgbClr val="F78D2D"/>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dfa-standard-screen-template" id="{085FA25C-E160-4F41-82D5-15C5F5196075}" vid="{04E02BA0-7A10-44B0-A17E-F486C255F5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83609</TotalTime>
  <Words>2976</Words>
  <Application>Microsoft Office PowerPoint</Application>
  <PresentationFormat>On-screen Show (4:3)</PresentationFormat>
  <Paragraphs>411</Paragraphs>
  <Slides>43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 Black</vt:lpstr>
      <vt:lpstr>Calibri</vt:lpstr>
      <vt:lpstr>Century Gothic</vt:lpstr>
      <vt:lpstr>Courier New</vt:lpstr>
      <vt:lpstr>Symbol</vt:lpstr>
      <vt:lpstr>Wingdings</vt:lpstr>
      <vt:lpstr>DFA Standard Screen PPT Template</vt:lpstr>
      <vt:lpstr>Training Tips  May 17, 2022 </vt:lpstr>
      <vt:lpstr>Quick Announcements I</vt:lpstr>
      <vt:lpstr>Quick Announcements II</vt:lpstr>
      <vt:lpstr>Quick Announcements III</vt:lpstr>
      <vt:lpstr>Quick Announcements IV</vt:lpstr>
      <vt:lpstr>Agenda</vt:lpstr>
      <vt:lpstr>UCI UCPath Year-End Preparation May 17, 2022</vt:lpstr>
      <vt:lpstr>Year End Highlights</vt:lpstr>
      <vt:lpstr>Funding Roll Over Explained</vt:lpstr>
      <vt:lpstr>Funding Roll Over With Funding End Dates</vt:lpstr>
      <vt:lpstr>Testing of Funding Roll Over </vt:lpstr>
      <vt:lpstr>Fiscal Year End Deadlines </vt:lpstr>
      <vt:lpstr>Direct Retro/Funding Tips </vt:lpstr>
      <vt:lpstr>Direct Retros in Initiated Status</vt:lpstr>
      <vt:lpstr>Selecting Multiple Paychecks – Direct Retro</vt:lpstr>
      <vt:lpstr>Direct Retros Affecting C&amp;G Accounts</vt:lpstr>
      <vt:lpstr>High Risk Direct Retros Affecting C&amp;G Accounts</vt:lpstr>
      <vt:lpstr>Clear Suspense Account BF10002 via Direct Retro</vt:lpstr>
      <vt:lpstr>Assessment Rates for FY 23’</vt:lpstr>
      <vt:lpstr>Year End Accrual for Campus</vt:lpstr>
      <vt:lpstr>Adjustment Process</vt:lpstr>
      <vt:lpstr>When to Update Budget Distribution </vt:lpstr>
      <vt:lpstr>Where to Get Help</vt:lpstr>
      <vt:lpstr>PowerPoint Presentation</vt:lpstr>
      <vt:lpstr>Mass PayPath</vt:lpstr>
      <vt:lpstr>Mass PayPath Request</vt:lpstr>
      <vt:lpstr>Creating EEC ticket </vt:lpstr>
      <vt:lpstr>Mass PayPath Process </vt:lpstr>
      <vt:lpstr>PowerPoint Presentation</vt:lpstr>
      <vt:lpstr>Final Pay Comments </vt:lpstr>
      <vt:lpstr>PowerPoint Presentation</vt:lpstr>
      <vt:lpstr>PowerPoint Presentation</vt:lpstr>
      <vt:lpstr>PowerPoint Presentation</vt:lpstr>
      <vt:lpstr>PowerPoint Presentation</vt:lpstr>
      <vt:lpstr>PowerPoint Presentation</vt:lpstr>
      <vt:lpstr>Appendix</vt:lpstr>
      <vt:lpstr>Direct Retro Information (Appendix)</vt:lpstr>
      <vt:lpstr>Locating Initiated Direct Retros</vt:lpstr>
      <vt:lpstr>Reviewing Search Results</vt:lpstr>
      <vt:lpstr>How to Cancel a Direct Retro</vt:lpstr>
      <vt:lpstr>Continue Processing Direct Retro</vt:lpstr>
      <vt:lpstr>Key Dates &amp; Reminders!!</vt:lpstr>
      <vt:lpstr>June 2022 UCPath FYE Processing Calendar</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UCPath Cases Service Targets</dc:title>
  <dc:creator>Deborah Kistler</dc:creator>
  <cp:lastModifiedBy>Deborah Kistler</cp:lastModifiedBy>
  <cp:revision>196</cp:revision>
  <dcterms:created xsi:type="dcterms:W3CDTF">2021-09-20T20:42:46Z</dcterms:created>
  <dcterms:modified xsi:type="dcterms:W3CDTF">2022-05-17T19:24:26Z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FF6BADDA-C953-4AF9-BE69-AEE63E619C26</vt:lpwstr>
  </property>
  <property fmtid="{D5CDD505-2E9C-101B-9397-08002B2CF9AE}" pid="3" name="ArticulatePath">
    <vt:lpwstr>Training tips 9_21_21[10706]</vt:lpwstr>
  </property>
</Properties>
</file>