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602" r:id="rId2"/>
    <p:sldId id="622" r:id="rId3"/>
    <p:sldId id="930" r:id="rId4"/>
    <p:sldId id="901" r:id="rId5"/>
    <p:sldId id="921" r:id="rId6"/>
    <p:sldId id="697" r:id="rId7"/>
    <p:sldId id="840" r:id="rId8"/>
    <p:sldId id="920" r:id="rId9"/>
    <p:sldId id="931" r:id="rId10"/>
    <p:sldId id="933" r:id="rId11"/>
    <p:sldId id="918" r:id="rId12"/>
    <p:sldId id="932" r:id="rId13"/>
    <p:sldId id="919" r:id="rId14"/>
    <p:sldId id="867" r:id="rId15"/>
    <p:sldId id="874" r:id="rId16"/>
    <p:sldId id="875" r:id="rId17"/>
    <p:sldId id="876" r:id="rId18"/>
    <p:sldId id="877" r:id="rId19"/>
    <p:sldId id="735" r:id="rId20"/>
    <p:sldId id="925" r:id="rId21"/>
    <p:sldId id="922" r:id="rId22"/>
    <p:sldId id="900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21E6D-27FC-94FA-17A7-6255F4969B81}" name="Deborah Kistler" initials="DK" userId="S::dkistler@ad.uci.edu::98acea57-b723-4280-be73-a9ee2c805c9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FFD200"/>
    <a:srgbClr val="6AA2B8"/>
    <a:srgbClr val="F78D2D"/>
    <a:srgbClr val="00D0C0"/>
    <a:srgbClr val="7AB800"/>
    <a:srgbClr val="DC7D2A"/>
    <a:srgbClr val="C6B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503E-2D89-794B-B887-8967B807D8C3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9C32-7553-0C47-92DB-4E2BDF6D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54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2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75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5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9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7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44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92" y="1064524"/>
            <a:ext cx="8705088" cy="5189971"/>
          </a:xfrm>
        </p:spPr>
        <p:txBody>
          <a:bodyPr/>
          <a:lstStyle>
            <a:lvl1pPr marL="342900" indent="-342900">
              <a:buClr>
                <a:srgbClr val="1F497D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4748" y="76757"/>
            <a:ext cx="8125935" cy="62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1">
                <a:solidFill>
                  <a:srgbClr val="1E43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3D43F9-D429-46B8-A74D-4FA6EDA068E1}"/>
              </a:ext>
            </a:extLst>
          </p:cNvPr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F7E12F-F2B2-4937-A863-5D606B5A1C9F}"/>
                </a:ext>
              </a:extLst>
            </p:cNvPr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6FC1842-52BD-4A5C-B6C2-C015F0745AB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35CFA71-E74A-4EEB-AFAA-5D74F73E84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1" y="6525907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34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908506"/>
            <a:ext cx="9144000" cy="1325563"/>
          </a:xfrm>
        </p:spPr>
        <p:txBody>
          <a:bodyPr/>
          <a:lstStyle/>
          <a:p>
            <a:r>
              <a:rPr lang="en-US" dirty="0"/>
              <a:t>Training Tips </a:t>
            </a:r>
            <a:br>
              <a:rPr lang="en-US" dirty="0"/>
            </a:br>
            <a:r>
              <a:rPr lang="en-US" dirty="0"/>
              <a:t>March 7,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0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5FB1-E0BC-65BA-E69F-B40941E2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CWR Reinstatement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A7AE-014C-5B47-1086-3DD4FFE1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a CWR job is ended in error; please process using the Renew template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3AFD3-5898-2600-627C-755450BBC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DB7791-7652-45F4-B8BC-AF96E3D1DF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57" t="3709" r="11287" b="33162"/>
          <a:stretch/>
        </p:blipFill>
        <p:spPr>
          <a:xfrm>
            <a:off x="1688383" y="1786104"/>
            <a:ext cx="7155653" cy="43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3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5426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Grad Student LOA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121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BEA6-1848-EEA8-287C-D1853FA8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of Absence – Grad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8B3B-E04D-89F0-0931-E6DB209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Questions asked regarding provision in new contract for an 8 week paid FML leave for Grad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extended leave of absence transaction with reason LT MEDICAL BX, and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not select any FMLA reasons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AP confirmed and shared that the reason code will be updated to include BR in the title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D5D3D-4FEC-E87C-41DC-702F0AE8F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3D5777-A988-EC4B-3E62-05F73DC61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82" y="3900321"/>
            <a:ext cx="8345998" cy="89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49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5426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Arial" panose="020B0604020202020204"/>
              </a:rPr>
              <a:t>Lived Name Update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4661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1006-E7D9-3803-A174-07D3AA52A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Lived Name update in UCPath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F40D-F1DC-1C12-C109-B93858902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86" y="1043680"/>
            <a:ext cx="8685832" cy="539379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Expected Deployment June 20, potential downtime June 16-19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Majority of pages will display only Lived Name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pages, will display only Legal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few pages will allow search for both legal name and lived name</a:t>
            </a:r>
          </a:p>
          <a:p>
            <a:pPr marL="1028683" lvl="1" indent="-342900"/>
            <a:r>
              <a:rPr lang="en-US" dirty="0"/>
              <a:t>Job Data and Modify a Person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deployed the fields will be labeled either Legal Name or Name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Some pages may look different than current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will conduct workshops/training to familiarize transactors with how to search, where legal name will be, reminder to ask for Employee ID and any pages that may be changed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0B2EF-AE90-A54D-CED2-D6AE4D4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3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FEF5-CAE5-8BA7-FC4C-C52855B7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a Person Search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892BB64-4F56-E8F2-7DAD-BDBC72804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529" y="1042988"/>
            <a:ext cx="8270942" cy="51339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B5AAB-88F1-0E1D-055B-67A1A61AF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39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29201-AF7A-9F99-F61C-761FFFDB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a Person Information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D8FBD35-88E2-38C9-B456-C5155A6338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343" y="1084307"/>
            <a:ext cx="6742857" cy="142857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ADD9E-B16D-E8DC-3064-29B72938A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FA72CD-80C1-1C4E-A256-ED160B9CA7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79"/>
          <a:stretch/>
        </p:blipFill>
        <p:spPr>
          <a:xfrm>
            <a:off x="2734491" y="2735404"/>
            <a:ext cx="3930819" cy="36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711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13B2-82B8-4DC1-00BA-60FD9BE8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2E929-052B-BC57-28D6-A019D4BB2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17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A519A68-1823-DAE1-A919-9390F01C27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165" y="1042988"/>
            <a:ext cx="8281669" cy="5133975"/>
          </a:xfrm>
        </p:spPr>
      </p:pic>
    </p:spTree>
    <p:extLst>
      <p:ext uri="{BB962C8B-B14F-4D97-AF65-F5344CB8AC3E}">
        <p14:creationId xmlns:p14="http://schemas.microsoft.com/office/powerpoint/2010/main" val="1554118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6AEF-67BF-772B-3948-D454F738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Hire Transaction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73C721-7DA7-8C63-B228-91B4562CA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911" r="6481"/>
          <a:stretch/>
        </p:blipFill>
        <p:spPr>
          <a:xfrm>
            <a:off x="185543" y="1296494"/>
            <a:ext cx="5144106" cy="159662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63FA4-156E-64F1-F5AD-97FBD10B0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D14429-87EE-018A-78BB-817946632E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503" r="10161"/>
          <a:stretch/>
        </p:blipFill>
        <p:spPr>
          <a:xfrm>
            <a:off x="2586446" y="3509554"/>
            <a:ext cx="5712823" cy="22620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417D33-17C6-8651-36FE-0DCEA4DFECA7}"/>
              </a:ext>
            </a:extLst>
          </p:cNvPr>
          <p:cNvSpPr txBox="1"/>
          <p:nvPr/>
        </p:nvSpPr>
        <p:spPr>
          <a:xfrm>
            <a:off x="740229" y="971521"/>
            <a:ext cx="309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Information Entered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823339-E427-6C19-6E4F-0BD3782C2D3A}"/>
              </a:ext>
            </a:extLst>
          </p:cNvPr>
          <p:cNvSpPr txBox="1"/>
          <p:nvPr/>
        </p:nvSpPr>
        <p:spPr>
          <a:xfrm>
            <a:off x="3831772" y="3004457"/>
            <a:ext cx="411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Future Information Entered</a:t>
            </a:r>
          </a:p>
        </p:txBody>
      </p:sp>
    </p:spTree>
    <p:extLst>
      <p:ext uri="{BB962C8B-B14F-4D97-AF65-F5344CB8AC3E}">
        <p14:creationId xmlns:p14="http://schemas.microsoft.com/office/powerpoint/2010/main" val="7675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5426"/>
            <a:ext cx="4586118" cy="6382052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UCPath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Training Refreshers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85730" y="1717742"/>
            <a:ext cx="4420716" cy="28830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66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68" y="1008845"/>
            <a:ext cx="8685832" cy="538119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en-US" sz="1200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lvl="7" indent="0">
              <a:buNone/>
            </a:pPr>
            <a:endParaRPr lang="en-US" b="1" i="1" dirty="0"/>
          </a:p>
          <a:p>
            <a:pPr algn="ctr"/>
            <a:endParaRPr lang="en-US" sz="1900" b="1" i="1" dirty="0">
              <a:solidFill>
                <a:srgbClr val="FF0000"/>
              </a:solidFill>
            </a:endParaRPr>
          </a:p>
          <a:p>
            <a:pPr algn="ctr"/>
            <a:endParaRPr lang="en-US" sz="1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4" y="285397"/>
            <a:ext cx="8685832" cy="897987"/>
          </a:xfrm>
        </p:spPr>
        <p:txBody>
          <a:bodyPr/>
          <a:lstStyle/>
          <a:p>
            <a:r>
              <a:rPr lang="en-US" b="1" dirty="0"/>
              <a:t>HR Transaction Deadlines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17200" y="6207478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8B50839-4900-F64D-9805-ABEA4652C43F}"/>
              </a:ext>
            </a:extLst>
          </p:cNvPr>
          <p:cNvCxnSpPr>
            <a:cxnSpLocks/>
          </p:cNvCxnSpPr>
          <p:nvPr/>
        </p:nvCxnSpPr>
        <p:spPr>
          <a:xfrm>
            <a:off x="1679714" y="4214801"/>
            <a:ext cx="5486451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8F87A01-ED3E-D012-8436-F5CEB75DC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52944"/>
              </p:ext>
            </p:extLst>
          </p:nvPr>
        </p:nvGraphicFramePr>
        <p:xfrm>
          <a:off x="229084" y="1906832"/>
          <a:ext cx="8735991" cy="303878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655134">
                  <a:extLst>
                    <a:ext uri="{9D8B030D-6E8A-4147-A177-3AD203B41FA5}">
                      <a16:colId xmlns:a16="http://schemas.microsoft.com/office/drawing/2014/main" val="468565348"/>
                    </a:ext>
                  </a:extLst>
                </a:gridCol>
                <a:gridCol w="2576946">
                  <a:extLst>
                    <a:ext uri="{9D8B030D-6E8A-4147-A177-3AD203B41FA5}">
                      <a16:colId xmlns:a16="http://schemas.microsoft.com/office/drawing/2014/main" val="339252"/>
                    </a:ext>
                  </a:extLst>
                </a:gridCol>
                <a:gridCol w="2322304">
                  <a:extLst>
                    <a:ext uri="{9D8B030D-6E8A-4147-A177-3AD203B41FA5}">
                      <a16:colId xmlns:a16="http://schemas.microsoft.com/office/drawing/2014/main" val="2452386848"/>
                    </a:ext>
                  </a:extLst>
                </a:gridCol>
                <a:gridCol w="2181607">
                  <a:extLst>
                    <a:ext uri="{9D8B030D-6E8A-4147-A177-3AD203B41FA5}">
                      <a16:colId xmlns:a16="http://schemas.microsoft.com/office/drawing/2014/main" val="3972461181"/>
                    </a:ext>
                  </a:extLst>
                </a:gridCol>
              </a:tblGrid>
              <a:tr h="112269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Payroll Type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D200"/>
                          </a:solidFill>
                        </a:rPr>
                        <a:t>Absence / Hire / +Pay / 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D200"/>
                          </a:solidFill>
                        </a:rPr>
                        <a:t>Retro Pay 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>
                        <a:solidFill>
                          <a:srgbClr val="FFD200"/>
                        </a:solidFill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FFD200"/>
                          </a:solidFill>
                        </a:rPr>
                        <a:t>Transactions Due By</a:t>
                      </a:r>
                      <a:r>
                        <a:rPr lang="en-US" sz="1200" dirty="0">
                          <a:solidFill>
                            <a:srgbClr val="FFD200"/>
                          </a:solidFill>
                        </a:rPr>
                        <a:t>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D200"/>
                          </a:solidFill>
                        </a:rPr>
                        <a:t>PayPath Entries / Approvals</a:t>
                      </a:r>
                      <a:endParaRPr lang="en-US" sz="1100" dirty="0">
                        <a:solidFill>
                          <a:srgbClr val="FFD200"/>
                        </a:solidFill>
                      </a:endParaRPr>
                    </a:p>
                    <a:p>
                      <a:pPr algn="ctr"/>
                      <a:r>
                        <a:rPr lang="en-US" sz="1100" dirty="0">
                          <a:solidFill>
                            <a:srgbClr val="FFD200"/>
                          </a:solidFill>
                        </a:rPr>
                        <a:t>Due By: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D200"/>
                          </a:solidFill>
                        </a:rPr>
                        <a:t>PayPath Blackout 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D200"/>
                          </a:solidFill>
                        </a:rPr>
                        <a:t>Period Ends: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25269"/>
                  </a:ext>
                </a:extLst>
              </a:tr>
              <a:tr h="969819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solidFill>
                            <a:srgbClr val="C00000"/>
                          </a:solidFill>
                        </a:rPr>
                        <a:t>Bi – Weekly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Thur. </a:t>
                      </a:r>
                      <a:r>
                        <a:rPr lang="en-US" sz="1400" b="1" dirty="0"/>
                        <a:t>March 16</a:t>
                      </a:r>
                      <a:r>
                        <a:rPr lang="en-US" sz="1400" dirty="0"/>
                        <a:t> @ </a:t>
                      </a:r>
                      <a:r>
                        <a:rPr lang="en-US" sz="1400" b="1" dirty="0"/>
                        <a:t>3pm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dirty="0">
                          <a:solidFill>
                            <a:schemeClr val="tx1"/>
                          </a:solidFill>
                        </a:rPr>
                        <a:t>*(Check Date: 3/15/23)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Tues. March 7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b="0" dirty="0"/>
                        <a:t>@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/>
                        <a:t>5pm*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000" i="1" dirty="0"/>
                        <a:t>*(Check Date: 3/1/23)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Fri. March 10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6am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484860"/>
                  </a:ext>
                </a:extLst>
              </a:tr>
              <a:tr h="946268"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>
                          <a:solidFill>
                            <a:srgbClr val="0064A4"/>
                          </a:solidFill>
                        </a:rPr>
                        <a:t>Monthly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Fri. </a:t>
                      </a:r>
                      <a:r>
                        <a:rPr lang="en-US" sz="1400" b="1" dirty="0"/>
                        <a:t>March 17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3pm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u="none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dirty="0">
                          <a:solidFill>
                            <a:schemeClr val="tx1"/>
                          </a:solidFill>
                        </a:rPr>
                        <a:t>*(Check Date: 3/30/23)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Wed. March 22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@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5pm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algn="ctr"/>
                      <a:endParaRPr lang="en-US" sz="1000" b="0" dirty="0"/>
                    </a:p>
                    <a:p>
                      <a:pPr algn="ctr"/>
                      <a:endParaRPr lang="en-US" sz="1000" b="0" i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Mon.. March </a:t>
                      </a:r>
                      <a:r>
                        <a:rPr lang="en-US" sz="1400" b="1" dirty="0"/>
                        <a:t> 27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6am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6083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E34E498-491D-882A-F67B-363BF60FFB9B}"/>
              </a:ext>
            </a:extLst>
          </p:cNvPr>
          <p:cNvSpPr txBox="1"/>
          <p:nvPr/>
        </p:nvSpPr>
        <p:spPr>
          <a:xfrm>
            <a:off x="4738254" y="2744795"/>
            <a:ext cx="17918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>
                <a:solidFill>
                  <a:schemeClr val="bg1"/>
                </a:solidFill>
              </a:rPr>
              <a:t>*B</a:t>
            </a:r>
            <a:r>
              <a:rPr lang="en-US" sz="800" b="0" i="1" dirty="0">
                <a:solidFill>
                  <a:schemeClr val="bg1"/>
                </a:solidFill>
              </a:rPr>
              <a:t>lackout period starts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784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AC81-A678-0D92-9AE7-5B79B220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Refreshers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6F65-D745-EC77-078F-2353430A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The </a:t>
            </a:r>
            <a:r>
              <a:rPr lang="en-US" sz="2000" dirty="0" err="1"/>
              <a:t>UCPath</a:t>
            </a:r>
            <a:r>
              <a:rPr lang="en-US" sz="2000" dirty="0"/>
              <a:t> Training Team will be hosting a series of</a:t>
            </a:r>
            <a:r>
              <a:rPr lang="en-US" sz="2000" b="1" dirty="0"/>
              <a:t> Training Refreshers </a:t>
            </a:r>
            <a:r>
              <a:rPr lang="en-US" sz="2000" dirty="0"/>
              <a:t>sessions to provide additional learning opportunities to transactors.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Hosted every </a:t>
            </a:r>
            <a:r>
              <a:rPr lang="en-US" sz="1900" b="1" dirty="0"/>
              <a:t>other Tuesday</a:t>
            </a:r>
            <a:endParaRPr lang="en-US" sz="1900" dirty="0"/>
          </a:p>
          <a:p>
            <a:pPr marL="1028683" lvl="1" indent="-342900">
              <a:lnSpc>
                <a:spcPct val="110000"/>
              </a:lnSpc>
            </a:pPr>
            <a:r>
              <a:rPr lang="en-US" sz="1400" dirty="0"/>
              <a:t>Bi-weekly 1 hour sessions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Different Trainer &amp; Topic for each session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Different Topic explored in each session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lnSpc>
                <a:spcPct val="110000"/>
              </a:lnSpc>
            </a:pPr>
            <a:r>
              <a:rPr lang="en-US" sz="1900" b="1" dirty="0"/>
              <a:t>Sessions will consist of the following:</a:t>
            </a:r>
            <a:endParaRPr lang="en-US" sz="1200" b="1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70C0"/>
                </a:solidFill>
              </a:rPr>
              <a:t>“Topic of the Day” </a:t>
            </a:r>
            <a:r>
              <a:rPr lang="en-US" sz="1900" dirty="0"/>
              <a:t>– Short, pre-planned training refresher / walk-thru using real-world scenarios.</a:t>
            </a:r>
            <a:endParaRPr lang="en-US" sz="1200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70C0"/>
                </a:solidFill>
              </a:rPr>
              <a:t>Q &amp; A / </a:t>
            </a:r>
            <a:r>
              <a:rPr lang="en-US" sz="1900" b="1" dirty="0" err="1">
                <a:solidFill>
                  <a:srgbClr val="0070C0"/>
                </a:solidFill>
              </a:rPr>
              <a:t>UCPath</a:t>
            </a:r>
            <a:r>
              <a:rPr lang="en-US" sz="1900" b="1" dirty="0">
                <a:solidFill>
                  <a:srgbClr val="0070C0"/>
                </a:solidFill>
              </a:rPr>
              <a:t> Support </a:t>
            </a:r>
            <a:r>
              <a:rPr lang="en-US" sz="1900" dirty="0"/>
              <a:t>– After the “Topic of the Day” is completed, there will be additional time for questions and/or comments for related topics.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7803F-F795-ADC5-1162-E194E75A7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29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70FC2-9367-7E31-FAE9-0ADF1620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Refreshers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4960A-C7BF-D7D9-63D4-CB8B3EBA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Training Refreshers  will be held every other Tuesday from 1pm – 2pm.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79D83-BD83-B313-BFB5-3AB34581F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3A323BE-47F0-EF88-A7EA-BC5C8183E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25718"/>
              </p:ext>
            </p:extLst>
          </p:nvPr>
        </p:nvGraphicFramePr>
        <p:xfrm>
          <a:off x="558637" y="2122557"/>
          <a:ext cx="8026726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5688">
                  <a:extLst>
                    <a:ext uri="{9D8B030D-6E8A-4147-A177-3AD203B41FA5}">
                      <a16:colId xmlns:a16="http://schemas.microsoft.com/office/drawing/2014/main" val="2648782685"/>
                    </a:ext>
                  </a:extLst>
                </a:gridCol>
                <a:gridCol w="3812866">
                  <a:extLst>
                    <a:ext uri="{9D8B030D-6E8A-4147-A177-3AD203B41FA5}">
                      <a16:colId xmlns:a16="http://schemas.microsoft.com/office/drawing/2014/main" val="2223430883"/>
                    </a:ext>
                  </a:extLst>
                </a:gridCol>
                <a:gridCol w="1838172">
                  <a:extLst>
                    <a:ext uri="{9D8B030D-6E8A-4147-A177-3AD203B41FA5}">
                      <a16:colId xmlns:a16="http://schemas.microsoft.com/office/drawing/2014/main" val="1103728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30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 28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Transfers – Part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Angel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7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14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Modifying Existing Additional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Sheila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54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 28</a:t>
                      </a:r>
                      <a:r>
                        <a:rPr lang="en-US" baseline="30000" dirty="0"/>
                        <a:t>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Funding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195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11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Transfers – Part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Angel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8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 25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Distribution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17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3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4434" y="609954"/>
            <a:ext cx="5237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  <a:reflection blurRad="6350" stA="55000" endA="300" endPos="45500" dir="5400000" sy="-100000" algn="bl" rotWithShape="0"/>
                </a:effectLst>
              </a:rPr>
              <a:t>Did You Know?</a:t>
            </a:r>
          </a:p>
        </p:txBody>
      </p:sp>
      <p:pic>
        <p:nvPicPr>
          <p:cNvPr id="8" name="Picture 7" descr="Idea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859" y="430498"/>
            <a:ext cx="2205571" cy="22055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33AC08-FEA3-3B52-DE1E-5EACBC8571DE}"/>
              </a:ext>
            </a:extLst>
          </p:cNvPr>
          <p:cNvSpPr txBox="1"/>
          <p:nvPr/>
        </p:nvSpPr>
        <p:spPr>
          <a:xfrm>
            <a:off x="636103" y="3853986"/>
            <a:ext cx="73947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960C01-86AD-51D3-4069-E47CB876F2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57" y="2687746"/>
            <a:ext cx="8156286" cy="26169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88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68" y="1008845"/>
            <a:ext cx="8685832" cy="538119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7" indent="0">
              <a:buNone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lvl="7" indent="0">
              <a:buNone/>
            </a:pPr>
            <a:endParaRPr lang="en-US" b="1" i="1" dirty="0"/>
          </a:p>
          <a:p>
            <a:pPr algn="ctr"/>
            <a:endParaRPr lang="en-US" sz="1900" b="1" i="1" dirty="0">
              <a:solidFill>
                <a:srgbClr val="FF0000"/>
              </a:solidFill>
            </a:endParaRPr>
          </a:p>
          <a:p>
            <a:pPr algn="ctr"/>
            <a:endParaRPr lang="en-US" sz="1900" i="1" dirty="0"/>
          </a:p>
          <a:p>
            <a:pPr algn="ctr"/>
            <a:endParaRPr lang="en-US" sz="1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4" y="285397"/>
            <a:ext cx="8685832" cy="897987"/>
          </a:xfrm>
        </p:spPr>
        <p:txBody>
          <a:bodyPr/>
          <a:lstStyle/>
          <a:p>
            <a:r>
              <a:rPr lang="en-US" b="1" dirty="0"/>
              <a:t>Next Finance Transaction Deadlines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17200" y="6207478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8F87A01-ED3E-D012-8436-F5CEB75DC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4321"/>
              </p:ext>
            </p:extLst>
          </p:nvPr>
        </p:nvGraphicFramePr>
        <p:xfrm>
          <a:off x="1715085" y="1181980"/>
          <a:ext cx="5268809" cy="484293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765593">
                  <a:extLst>
                    <a:ext uri="{9D8B030D-6E8A-4147-A177-3AD203B41FA5}">
                      <a16:colId xmlns:a16="http://schemas.microsoft.com/office/drawing/2014/main" val="339252"/>
                    </a:ext>
                  </a:extLst>
                </a:gridCol>
                <a:gridCol w="1751608">
                  <a:extLst>
                    <a:ext uri="{9D8B030D-6E8A-4147-A177-3AD203B41FA5}">
                      <a16:colId xmlns:a16="http://schemas.microsoft.com/office/drawing/2014/main" val="3774121215"/>
                    </a:ext>
                  </a:extLst>
                </a:gridCol>
                <a:gridCol w="1751608">
                  <a:extLst>
                    <a:ext uri="{9D8B030D-6E8A-4147-A177-3AD203B41FA5}">
                      <a16:colId xmlns:a16="http://schemas.microsoft.com/office/drawing/2014/main" val="3972461181"/>
                    </a:ext>
                  </a:extLst>
                </a:gridCol>
              </a:tblGrid>
              <a:tr h="1121064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64A4"/>
                          </a:solidFill>
                        </a:rPr>
                        <a:t>Funding Entry Approvals 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64A4"/>
                          </a:solidFill>
                        </a:rPr>
                        <a:t>Due By:</a:t>
                      </a:r>
                      <a:endParaRPr lang="en-US" sz="1800" dirty="0">
                        <a:solidFill>
                          <a:srgbClr val="0064A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D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D2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D200"/>
                          </a:solidFill>
                        </a:rPr>
                        <a:t>SCT (Direct Retro)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D200"/>
                          </a:solidFill>
                        </a:rPr>
                        <a:t>  Approval Deadline: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25269"/>
                  </a:ext>
                </a:extLst>
              </a:tr>
              <a:tr h="9481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Tue </a:t>
                      </a:r>
                      <a:r>
                        <a:rPr lang="en-US" sz="1400" b="1" dirty="0"/>
                        <a:t>Mar 7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5pm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200" b="1" i="1" dirty="0"/>
                        <a:t>Bi-Weekly Check Date: 3/15</a:t>
                      </a:r>
                      <a:endParaRPr 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Fri </a:t>
                      </a:r>
                      <a:r>
                        <a:rPr lang="en-US" sz="1400" b="1" dirty="0"/>
                        <a:t>Mar 10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5pm</a:t>
                      </a:r>
                    </a:p>
                    <a:p>
                      <a:pPr algn="ctr"/>
                      <a:endParaRPr lang="en-US" sz="1000" b="0" dirty="0"/>
                    </a:p>
                    <a:p>
                      <a:pPr algn="ctr"/>
                      <a:r>
                        <a:rPr lang="en-US" sz="1200" b="1" i="1" dirty="0"/>
                        <a:t>Available on DOPE: 3/15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484860"/>
                  </a:ext>
                </a:extLst>
              </a:tr>
              <a:tr h="94819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Tue </a:t>
                      </a:r>
                      <a:r>
                        <a:rPr lang="en-US" sz="1400" b="1" dirty="0"/>
                        <a:t>Mar 21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5pm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/>
                        <a:t>Bi-Weekly Check Date: 3/29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Wed </a:t>
                      </a:r>
                      <a:r>
                        <a:rPr lang="en-US" sz="1400" b="1" dirty="0"/>
                        <a:t>Mar 15 @</a:t>
                      </a:r>
                      <a:r>
                        <a:rPr lang="en-US" sz="1400" dirty="0"/>
                        <a:t> </a:t>
                      </a:r>
                      <a:r>
                        <a:rPr lang="en-US" sz="1400" b="1" dirty="0"/>
                        <a:t>5pm</a:t>
                      </a:r>
                    </a:p>
                    <a:p>
                      <a:pPr algn="ctr"/>
                      <a:endParaRPr lang="en-US" sz="1050" b="0" dirty="0"/>
                    </a:p>
                    <a:p>
                      <a:pPr algn="ctr"/>
                      <a:r>
                        <a:rPr lang="en-US" sz="1200" b="1" i="1" dirty="0"/>
                        <a:t>Available on DOPE: 3/18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835880"/>
                  </a:ext>
                </a:extLst>
              </a:tr>
              <a:tr h="73155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Mon </a:t>
                      </a:r>
                      <a:r>
                        <a:rPr lang="en-US" sz="1400" b="1" dirty="0"/>
                        <a:t>Mar 22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5pm</a:t>
                      </a:r>
                    </a:p>
                    <a:p>
                      <a:pPr algn="ctr"/>
                      <a:endParaRPr lang="en-US" sz="1400" b="1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/>
                        <a:t>Monthly Check Date: 3/30</a:t>
                      </a:r>
                      <a:endParaRPr lang="en-US" sz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i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Fri </a:t>
                      </a:r>
                      <a:r>
                        <a:rPr lang="en-US" sz="1400" b="1" dirty="0"/>
                        <a:t>Mar 17 </a:t>
                      </a:r>
                      <a:r>
                        <a:rPr lang="en-US" sz="1400" dirty="0"/>
                        <a:t>@ </a:t>
                      </a:r>
                      <a:r>
                        <a:rPr lang="en-US" sz="1400" b="1" dirty="0"/>
                        <a:t>5pm</a:t>
                      </a:r>
                    </a:p>
                    <a:p>
                      <a:pPr algn="ctr"/>
                      <a:endParaRPr lang="en-US" sz="1000" b="0" dirty="0"/>
                    </a:p>
                    <a:p>
                      <a:pPr algn="ctr"/>
                      <a:r>
                        <a:rPr lang="en-US" sz="1200" b="1" i="1" dirty="0"/>
                        <a:t>Available on DOPE: 3/22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3093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7537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0264-4EDB-426E-EB77-FFD1F1B2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Reminders 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700BC-5B93-C692-14B9-50FEBC226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AB119 deadline March 17 to update all required information including for Grad Students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Upcoming Training Refresher March 14 1-2</a:t>
            </a:r>
          </a:p>
          <a:p>
            <a:pPr marL="1028683" lvl="1" indent="-342900"/>
            <a:r>
              <a:rPr lang="en-US" dirty="0"/>
              <a:t> Modifying Additional Pay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CF719-18B8-4C6B-5D18-73DD3A3AB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AFC62-F924-85D9-B9BB-BD65944E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Reminders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D6144-2A82-913C-0F54-1741BA4A6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Expected Job End Dates </a:t>
            </a:r>
          </a:p>
          <a:p>
            <a:r>
              <a:rPr lang="en-US" dirty="0"/>
              <a:t>With the approaching end of the Quarter there are many jobs with 3/31 end dates that will terminate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/>
              <a:t>Avoid need for rehire/reinstatement by updating the job end date at least a day before expected end </a:t>
            </a:r>
            <a:r>
              <a:rPr lang="en-US" sz="2400" dirty="0"/>
              <a:t>date. </a:t>
            </a:r>
            <a:r>
              <a:rPr lang="en-US" sz="2400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A rehire/reinstatement transaction alone will NOT automatically reinstate benefits.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The submitter must also create a case in UCPath requesting review of the employee's benefits: </a:t>
            </a:r>
          </a:p>
          <a:p>
            <a:pPr marL="914400" marR="0" indent="-2286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o   Topic: </a:t>
            </a:r>
            <a:r>
              <a:rPr lang="en-US" sz="2000" i="1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Benefits</a:t>
            </a:r>
            <a:endParaRPr lang="en-US" sz="2000" dirty="0">
              <a:effectLst/>
              <a:ea typeface="PMingLiU" panose="020B0604030504040204" pitchFamily="18" charset="-120"/>
              <a:cs typeface="Calibri" panose="020F0502020204030204" pitchFamily="34" charset="0"/>
            </a:endParaRPr>
          </a:p>
          <a:p>
            <a:pPr marL="914400" marR="0" indent="-2286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o   Category: </a:t>
            </a:r>
            <a:r>
              <a:rPr lang="en-US" sz="2000" i="1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Other Benefits Inquiry</a:t>
            </a:r>
            <a:endParaRPr lang="en-US" sz="2000" dirty="0">
              <a:effectLst/>
              <a:ea typeface="PMingLiU" panose="020B0604030504040204" pitchFamily="18" charset="-120"/>
              <a:cs typeface="Calibri" panose="020F0502020204030204" pitchFamily="34" charset="0"/>
            </a:endParaRPr>
          </a:p>
          <a:p>
            <a:pPr marL="914400" marR="0" indent="-2286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o   Subject Line: </a:t>
            </a:r>
            <a:r>
              <a:rPr lang="en-US" sz="2000" i="1" dirty="0">
                <a:effectLst/>
                <a:ea typeface="PMingLiU" panose="020B0604030504040204" pitchFamily="18" charset="-120"/>
                <a:cs typeface="Calibri" panose="020F0502020204030204" pitchFamily="34" charset="0"/>
              </a:rPr>
              <a:t>Benefits review after Auto-Term / Reinstatement</a:t>
            </a:r>
            <a:endParaRPr lang="en-US" sz="2000" dirty="0">
              <a:effectLst/>
              <a:ea typeface="PMingLiU" panose="020B0604030504040204" pitchFamily="18" charset="-12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B71C2-3478-DB1E-598D-2417E8CC3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7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6448-5091-A038-3508-390B20B69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BW Training Tips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442BB-F08B-AF36-9B70-9524C607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March 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April 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April 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May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145D3-13A2-E74C-F00C-0030F7B61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 descr="Do You Have an Agenda?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2140">
            <a:off x="7038363" y="4486728"/>
            <a:ext cx="1727020" cy="16395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084" y="1153489"/>
            <a:ext cx="868583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CWR Auto-Term Capability</a:t>
            </a:r>
            <a:endParaRPr lang="en-US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Expected Job End Dates &amp; Benefits Reinstatements</a:t>
            </a:r>
            <a:endParaRPr lang="en-US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Grad Student Leave of Absence (LOA)</a:t>
            </a:r>
            <a:endParaRPr lang="en-US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800" dirty="0">
                <a:solidFill>
                  <a:srgbClr val="22222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Lived Name Update</a:t>
            </a:r>
            <a:endParaRPr lang="en-US" sz="280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Q&amp;A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222222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rgbClr val="222222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0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112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CWR Auto-Term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337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1BA1-AD04-2DDD-BD69-0FEBDBCA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CWR Functionality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5205-97C4-4BE3-CEAC-2B2DBBAB8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082" y="1140619"/>
            <a:ext cx="8685832" cy="5133282"/>
          </a:xfrm>
        </p:spPr>
        <p:txBody>
          <a:bodyPr/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Users may now use the "End Job Automatically" check box for CWR jobs: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"End Job Automatically" flag will be available on both Smart HR and Mass Hire templates including Extend/Update templates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this check box is selected, UCPath will insert a "Termination/Job Record End Date - Auto Term" row to a CWR record with an expired job</a:t>
            </a:r>
          </a:p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This should improve the management of CWR jobs with the ability to set the flag at the hire date and then update the end date as needed.</a:t>
            </a:r>
          </a:p>
          <a:p>
            <a:pPr marL="342900" marR="0" lvl="0" indent="-34290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Job automatically terminating on end date with no need to process a completion template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0BAE5-DF04-BDA9-7BAD-5EE65AF95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782A07-6208-C1CF-031B-47E8CC5F2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461" y="4140009"/>
            <a:ext cx="6661859" cy="216721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6042253-FC8B-7318-FA39-5D1436C8E856}"/>
              </a:ext>
            </a:extLst>
          </p:cNvPr>
          <p:cNvSpPr/>
          <p:nvPr/>
        </p:nvSpPr>
        <p:spPr>
          <a:xfrm>
            <a:off x="5172891" y="4162697"/>
            <a:ext cx="775063" cy="165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E0C80B-D809-65B8-B96E-4D279D7C661D}"/>
              </a:ext>
            </a:extLst>
          </p:cNvPr>
          <p:cNvSpPr/>
          <p:nvPr/>
        </p:nvSpPr>
        <p:spPr>
          <a:xfrm>
            <a:off x="2891246" y="4505134"/>
            <a:ext cx="478971" cy="110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496513-55E2-7B46-4306-7BACEDAF3213}"/>
              </a:ext>
            </a:extLst>
          </p:cNvPr>
          <p:cNvCxnSpPr/>
          <p:nvPr/>
        </p:nvCxnSpPr>
        <p:spPr>
          <a:xfrm flipH="1">
            <a:off x="7724503" y="5223615"/>
            <a:ext cx="1190411" cy="79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74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085FA25C-E160-4F41-82D5-15C5F5196075}" vid="{04E02BA0-7A10-44B0-A17E-F486C255F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92395</TotalTime>
  <Words>841</Words>
  <Application>Microsoft Office PowerPoint</Application>
  <PresentationFormat>On-screen Show (4:3)</PresentationFormat>
  <Paragraphs>186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Helvetica</vt:lpstr>
      <vt:lpstr>Symbol</vt:lpstr>
      <vt:lpstr>Times New Roman</vt:lpstr>
      <vt:lpstr>Wingdings</vt:lpstr>
      <vt:lpstr>DFA Standard Screen PPT Template</vt:lpstr>
      <vt:lpstr>Training Tips  March 7, 2023</vt:lpstr>
      <vt:lpstr>HR Transaction Deadlines</vt:lpstr>
      <vt:lpstr>Next Finance Transaction Deadlines</vt:lpstr>
      <vt:lpstr>Quick Reminders I </vt:lpstr>
      <vt:lpstr>Quick Reminders II</vt:lpstr>
      <vt:lpstr>Future BW Training Tips Meetings</vt:lpstr>
      <vt:lpstr>Agenda</vt:lpstr>
      <vt:lpstr>PowerPoint Presentation</vt:lpstr>
      <vt:lpstr>New CWR Functionality  </vt:lpstr>
      <vt:lpstr>CWR Reinstatement  </vt:lpstr>
      <vt:lpstr>PowerPoint Presentation</vt:lpstr>
      <vt:lpstr>Leave of Absence – Grad Students</vt:lpstr>
      <vt:lpstr>PowerPoint Presentation</vt:lpstr>
      <vt:lpstr>Lived Name update in UCPath</vt:lpstr>
      <vt:lpstr>Modify a Person Search </vt:lpstr>
      <vt:lpstr>Modify a Person Information</vt:lpstr>
      <vt:lpstr>Job Data </vt:lpstr>
      <vt:lpstr>Hire Transaction</vt:lpstr>
      <vt:lpstr>PowerPoint Presentation</vt:lpstr>
      <vt:lpstr>Training Refreshers</vt:lpstr>
      <vt:lpstr>Training Refreshers Schedule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Tips  May 17, 2022</dc:title>
  <dc:creator>Deborah Kistler</dc:creator>
  <cp:lastModifiedBy>Andrea Knaub</cp:lastModifiedBy>
  <cp:revision>168</cp:revision>
  <cp:lastPrinted>2023-02-18T08:42:02Z</cp:lastPrinted>
  <dcterms:created xsi:type="dcterms:W3CDTF">2022-05-24T14:15:47Z</dcterms:created>
  <dcterms:modified xsi:type="dcterms:W3CDTF">2023-03-08T18:37:09Z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33AF6159-FDAC-439D-B401-A469DA7B5AFB</vt:lpwstr>
  </property>
  <property fmtid="{D5CDD505-2E9C-101B-9397-08002B2CF9AE}" pid="3" name="ArticulatePath">
    <vt:lpwstr>TTT_10_4_2022 (1)</vt:lpwstr>
  </property>
</Properties>
</file>