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omments/modernComment_3B6_FA1052F7.xml" ContentType="application/vnd.ms-powerpoint.comment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602" r:id="rId2"/>
    <p:sldId id="622" r:id="rId3"/>
    <p:sldId id="950" r:id="rId4"/>
    <p:sldId id="961" r:id="rId5"/>
    <p:sldId id="962" r:id="rId6"/>
    <p:sldId id="963" r:id="rId7"/>
    <p:sldId id="958" r:id="rId8"/>
    <p:sldId id="697" r:id="rId9"/>
    <p:sldId id="840" r:id="rId10"/>
    <p:sldId id="735" r:id="rId11"/>
    <p:sldId id="266" r:id="rId12"/>
    <p:sldId id="944" r:id="rId13"/>
    <p:sldId id="920" r:id="rId14"/>
    <p:sldId id="925" r:id="rId15"/>
    <p:sldId id="926" r:id="rId16"/>
    <p:sldId id="943" r:id="rId17"/>
    <p:sldId id="959" r:id="rId18"/>
    <p:sldId id="887" r:id="rId19"/>
    <p:sldId id="889" r:id="rId20"/>
    <p:sldId id="888" r:id="rId21"/>
    <p:sldId id="945" r:id="rId22"/>
    <p:sldId id="262" r:id="rId23"/>
    <p:sldId id="263" r:id="rId24"/>
    <p:sldId id="257" r:id="rId25"/>
    <p:sldId id="260" r:id="rId26"/>
    <p:sldId id="258" r:id="rId27"/>
    <p:sldId id="259" r:id="rId28"/>
    <p:sldId id="954" r:id="rId29"/>
    <p:sldId id="948" r:id="rId30"/>
    <p:sldId id="964" r:id="rId31"/>
    <p:sldId id="960" r:id="rId32"/>
    <p:sldId id="965" r:id="rId33"/>
    <p:sldId id="957" r:id="rId34"/>
    <p:sldId id="953" r:id="rId35"/>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C21E6D-27FC-94FA-17A7-6255F4969B81}" name="Deborah Kistler" initials="DK" userId="S::dkistler@ad.uci.edu::98acea57-b723-4280-be73-a9ee2c805c91" providerId="AD"/>
  <p188:author id="{8C85C785-6162-DA50-9FA6-2852D0FEA612}" name="Andrea Garrison" initials="AG" userId="S::garrisa1@ad.uci.edu::2307ee3d-0dfb-4c87-a54c-6f42a4ddf4b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A4"/>
    <a:srgbClr val="FFD200"/>
    <a:srgbClr val="6AA2B8"/>
    <a:srgbClr val="F78D2D"/>
    <a:srgbClr val="00D0C0"/>
    <a:srgbClr val="7AB800"/>
    <a:srgbClr val="DC7D2A"/>
    <a:srgbClr val="C6BE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10A93-2348-426D-95A8-F0094EC1A5C9}" v="12" dt="2023-04-18T15:53:15.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21" autoAdjust="0"/>
    <p:restoredTop sz="94660"/>
  </p:normalViewPr>
  <p:slideViewPr>
    <p:cSldViewPr snapToGrid="0">
      <p:cViewPr varScale="1">
        <p:scale>
          <a:sx n="114" d="100"/>
          <a:sy n="114" d="100"/>
        </p:scale>
        <p:origin x="18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omments/modernComment_3B6_FA1052F7.xml><?xml version="1.0" encoding="utf-8"?>
<p188:cmLst xmlns:a="http://schemas.openxmlformats.org/drawingml/2006/main" xmlns:r="http://schemas.openxmlformats.org/officeDocument/2006/relationships" xmlns:p188="http://schemas.microsoft.com/office/powerpoint/2018/8/main">
  <p188:cm id="{53E09559-2D86-4FD7-A874-CB555D15C3D7}" authorId="{A5C21E6D-27FC-94FA-17A7-6255F4969B81}" status="resolved" created="2023-04-13T17:25:03.944" complete="100000">
    <pc:sldMkLst xmlns:pc="http://schemas.microsoft.com/office/powerpoint/2013/main/command">
      <pc:docMk/>
      <pc:sldMk cId="4195373815" sldId="950"/>
    </pc:sldMkLst>
    <p188:replyLst>
      <p188:reply id="{1A4723FB-D174-4B6A-A136-984176BBF3B8}" authorId="{8C85C785-6162-DA50-9FA6-2852D0FEA612}" created="2023-04-14T21:51:51.299">
        <p188:txBody>
          <a:bodyPr/>
          <a:lstStyle/>
          <a:p>
            <a:r>
              <a:rPr lang="en-US"/>
              <a:t>Done</a:t>
            </a:r>
          </a:p>
        </p188:txBody>
      </p188:reply>
    </p188:replyLst>
    <p188:txBody>
      <a:bodyPr/>
      <a:lstStyle/>
      <a:p>
        <a:r>
          <a:rPr lang="en-US"/>
          <a:t>Andrea G needs to update this slide.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EB503E-2D89-794B-B887-8967B807D8C3}" type="datetimeFigureOut">
              <a:rPr lang="en-US" smtClean="0"/>
              <a:t>4/18/2023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B29C32-7553-0C47-92DB-4E2BDF6DAB82}" type="slidenum">
              <a:rPr lang="en-US" smtClean="0"/>
              <a:t>‹#›</a:t>
            </a:fld>
            <a:endParaRPr lang="en-US"/>
          </a:p>
        </p:txBody>
      </p:sp>
    </p:spTree>
    <p:extLst>
      <p:ext uri="{BB962C8B-B14F-4D97-AF65-F5344CB8AC3E}">
        <p14:creationId xmlns:p14="http://schemas.microsoft.com/office/powerpoint/2010/main" val="325510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presents</a:t>
            </a:r>
          </a:p>
        </p:txBody>
      </p:sp>
      <p:sp>
        <p:nvSpPr>
          <p:cNvPr id="4" name="Slide Number Placeholder 3"/>
          <p:cNvSpPr>
            <a:spLocks noGrp="1"/>
          </p:cNvSpPr>
          <p:nvPr>
            <p:ph type="sldNum" sz="quarter" idx="5"/>
          </p:nvPr>
        </p:nvSpPr>
        <p:spPr/>
        <p:txBody>
          <a:bodyPr/>
          <a:lstStyle/>
          <a:p>
            <a:fld id="{F9933499-2CE7-4089-AE94-488C23874FE8}" type="slidenum">
              <a:rPr lang="en-US" smtClean="0"/>
              <a:t>11</a:t>
            </a:fld>
            <a:endParaRPr lang="en-US"/>
          </a:p>
        </p:txBody>
      </p:sp>
    </p:spTree>
    <p:extLst>
      <p:ext uri="{BB962C8B-B14F-4D97-AF65-F5344CB8AC3E}">
        <p14:creationId xmlns:p14="http://schemas.microsoft.com/office/powerpoint/2010/main" val="30268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Just to illustrate the process.</a:t>
            </a:r>
          </a:p>
          <a:p>
            <a:r>
              <a:rPr lang="en-US" dirty="0"/>
              <a:t>01-</a:t>
            </a:r>
            <a:r>
              <a:rPr lang="en-US" baseline="0" dirty="0"/>
              <a:t> User need for access is arisen by hire, transfer or promotion action</a:t>
            </a:r>
          </a:p>
          <a:p>
            <a:r>
              <a:rPr lang="en-US" baseline="0" dirty="0"/>
              <a:t>02-Supervisor when assigning work to user, determines UCPath access requirements using Roles Wiki</a:t>
            </a:r>
          </a:p>
          <a:p>
            <a:r>
              <a:rPr lang="en-US" baseline="0" dirty="0"/>
              <a:t>03-Supervisor assigns training when required for a role and follows up in UCLC once the training is completed.</a:t>
            </a:r>
          </a:p>
          <a:p>
            <a:r>
              <a:rPr lang="en-US" baseline="0" dirty="0"/>
              <a:t>04-DSA ensures that there was previously approved UCPath access for the users, gets it removed. Confirms with supervisors if the training has been completed.</a:t>
            </a:r>
          </a:p>
          <a:p>
            <a:r>
              <a:rPr lang="en-US" baseline="0" dirty="0"/>
              <a:t>05- The UCPath security administrator verifies in the DSA conducted the checks before submitting the request and reviews supporting information.</a:t>
            </a:r>
            <a:endParaRPr lang="en-US" dirty="0"/>
          </a:p>
        </p:txBody>
      </p:sp>
    </p:spTree>
    <p:extLst>
      <p:ext uri="{BB962C8B-B14F-4D97-AF65-F5344CB8AC3E}">
        <p14:creationId xmlns:p14="http://schemas.microsoft.com/office/powerpoint/2010/main" val="1443246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204261"/>
            <a:ext cx="9144000" cy="4776261"/>
          </a:xfrm>
          <a:prstGeom prst="rect">
            <a:avLst/>
          </a:prstGeom>
        </p:spPr>
      </p:pic>
      <p:sp>
        <p:nvSpPr>
          <p:cNvPr id="7" name="Rectangle 6"/>
          <p:cNvSpPr/>
          <p:nvPr userDrawn="1"/>
        </p:nvSpPr>
        <p:spPr>
          <a:xfrm>
            <a:off x="0" y="4572000"/>
            <a:ext cx="9144000" cy="22860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0"/>
          <p:cNvSpPr>
            <a:spLocks noGrp="1"/>
          </p:cNvSpPr>
          <p:nvPr>
            <p:ph type="title"/>
          </p:nvPr>
        </p:nvSpPr>
        <p:spPr>
          <a:xfrm>
            <a:off x="0" y="4895254"/>
            <a:ext cx="9144000" cy="1325563"/>
          </a:xfrm>
        </p:spPr>
        <p:txBody>
          <a:bodyPr>
            <a:normAutofit/>
          </a:bodyPr>
          <a:lstStyle>
            <a:lvl1pPr algn="ctr">
              <a:defRPr sz="3600">
                <a:solidFill>
                  <a:schemeClr val="bg1"/>
                </a:solidFill>
              </a:defRPr>
            </a:lvl1pPr>
          </a:lstStyle>
          <a:p>
            <a:r>
              <a:rPr lang="en-US"/>
              <a:t>Click to edit Master title style</a:t>
            </a:r>
            <a:endParaRPr lang="en-US" dirty="0"/>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2030" y="6431150"/>
            <a:ext cx="6779951" cy="216529"/>
          </a:xfrm>
          <a:prstGeom prst="rect">
            <a:avLst/>
          </a:prstGeom>
        </p:spPr>
      </p:pic>
    </p:spTree>
    <p:custDataLst>
      <p:tags r:id="rId1"/>
    </p:custDataLst>
    <p:extLst>
      <p:ext uri="{BB962C8B-B14F-4D97-AF65-F5344CB8AC3E}">
        <p14:creationId xmlns:p14="http://schemas.microsoft.com/office/powerpoint/2010/main" val="2412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gradFill>
          <a:gsLst>
            <a:gs pos="0">
              <a:schemeClr val="bg1">
                <a:lumMod val="95000"/>
              </a:schemeClr>
            </a:gs>
            <a:gs pos="100000">
              <a:schemeClr val="bg1">
                <a:lumMod val="95000"/>
              </a:schemeClr>
            </a:gs>
          </a:gsLst>
          <a:lin ang="5400000" scaled="1"/>
        </a:gradFill>
        <a:effectLst/>
      </p:bgPr>
    </p:bg>
    <p:spTree>
      <p:nvGrpSpPr>
        <p:cNvPr id="1" name=""/>
        <p:cNvGrpSpPr/>
        <p:nvPr/>
      </p:nvGrpSpPr>
      <p:grpSpPr>
        <a:xfrm>
          <a:off x="0" y="0"/>
          <a:ext cx="0" cy="0"/>
          <a:chOff x="0" y="0"/>
          <a:chExt cx="0" cy="0"/>
        </a:xfrm>
      </p:grpSpPr>
      <p:sp>
        <p:nvSpPr>
          <p:cNvPr id="22" name="Hexagon 21">
            <a:extLst>
              <a:ext uri="{FF2B5EF4-FFF2-40B4-BE49-F238E27FC236}">
                <a16:creationId xmlns:a16="http://schemas.microsoft.com/office/drawing/2014/main" id="{E782D618-E31A-46E2-B2EF-17C9DAB0E97E}"/>
              </a:ext>
            </a:extLst>
          </p:cNvPr>
          <p:cNvSpPr/>
          <p:nvPr userDrawn="1"/>
        </p:nvSpPr>
        <p:spPr>
          <a:xfrm rot="5400000">
            <a:off x="645986"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3" name="Hexagon 22">
            <a:extLst>
              <a:ext uri="{FF2B5EF4-FFF2-40B4-BE49-F238E27FC236}">
                <a16:creationId xmlns:a16="http://schemas.microsoft.com/office/drawing/2014/main" id="{531259DD-64CB-4DA1-AD6D-175D1BC0C080}"/>
              </a:ext>
            </a:extLst>
          </p:cNvPr>
          <p:cNvSpPr/>
          <p:nvPr userDrawn="1"/>
        </p:nvSpPr>
        <p:spPr>
          <a:xfrm rot="5400000">
            <a:off x="2197106" y="2993129"/>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4" name="Hexagon 23">
            <a:extLst>
              <a:ext uri="{FF2B5EF4-FFF2-40B4-BE49-F238E27FC236}">
                <a16:creationId xmlns:a16="http://schemas.microsoft.com/office/drawing/2014/main" id="{949D4368-1CD6-4BEA-A610-DE42970EA0EA}"/>
              </a:ext>
            </a:extLst>
          </p:cNvPr>
          <p:cNvSpPr/>
          <p:nvPr userDrawn="1"/>
        </p:nvSpPr>
        <p:spPr>
          <a:xfrm rot="5400000">
            <a:off x="3737233"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Hexagon 24">
            <a:extLst>
              <a:ext uri="{FF2B5EF4-FFF2-40B4-BE49-F238E27FC236}">
                <a16:creationId xmlns:a16="http://schemas.microsoft.com/office/drawing/2014/main" id="{ACAABC50-D387-484A-AA0F-EB04645F2116}"/>
              </a:ext>
            </a:extLst>
          </p:cNvPr>
          <p:cNvSpPr/>
          <p:nvPr userDrawn="1"/>
        </p:nvSpPr>
        <p:spPr>
          <a:xfrm rot="5400000">
            <a:off x="5299112" y="2993129"/>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6" name="Hexagon 25">
            <a:extLst>
              <a:ext uri="{FF2B5EF4-FFF2-40B4-BE49-F238E27FC236}">
                <a16:creationId xmlns:a16="http://schemas.microsoft.com/office/drawing/2014/main" id="{A9C2DD4D-CD5E-405E-A1A0-E8D0CD03D43F}"/>
              </a:ext>
            </a:extLst>
          </p:cNvPr>
          <p:cNvSpPr/>
          <p:nvPr userDrawn="1"/>
        </p:nvSpPr>
        <p:spPr>
          <a:xfrm rot="5400000">
            <a:off x="6839238" y="3153470"/>
            <a:ext cx="1554480" cy="1028700"/>
          </a:xfrm>
          <a:prstGeom prst="hexagon">
            <a:avLst>
              <a:gd name="adj" fmla="val 29673"/>
              <a:gd name="vf" fmla="val 115470"/>
            </a:avLst>
          </a:prstGeom>
          <a:solidFill>
            <a:schemeClr val="bg1"/>
          </a:solidFill>
          <a:ln>
            <a:noFill/>
          </a:ln>
          <a:effectLst>
            <a:outerShdw blurRad="127000" sx="102000" sy="102000" algn="ctr" rotWithShape="0">
              <a:schemeClr val="bg1">
                <a:lumMod val="50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nvGrpSpPr>
          <p:cNvPr id="9" name="Group 8">
            <a:extLst>
              <a:ext uri="{FF2B5EF4-FFF2-40B4-BE49-F238E27FC236}">
                <a16:creationId xmlns:a16="http://schemas.microsoft.com/office/drawing/2014/main" id="{58F9F8B1-6BAC-4AD8-A471-D0C2B6FC88EB}"/>
              </a:ext>
            </a:extLst>
          </p:cNvPr>
          <p:cNvGrpSpPr/>
          <p:nvPr userDrawn="1"/>
        </p:nvGrpSpPr>
        <p:grpSpPr>
          <a:xfrm>
            <a:off x="662788" y="2433382"/>
            <a:ext cx="7713362" cy="2311399"/>
            <a:chOff x="764773" y="2273300"/>
            <a:chExt cx="10284482" cy="2311399"/>
          </a:xfrm>
        </p:grpSpPr>
        <p:cxnSp>
          <p:nvCxnSpPr>
            <p:cNvPr id="38" name="Straight Connector 37">
              <a:extLst>
                <a:ext uri="{FF2B5EF4-FFF2-40B4-BE49-F238E27FC236}">
                  <a16:creationId xmlns:a16="http://schemas.microsoft.com/office/drawing/2014/main" id="{98B00A50-8F71-4989-BC6C-70721A8EDF4B}"/>
                </a:ext>
              </a:extLst>
            </p:cNvPr>
            <p:cNvCxnSpPr>
              <a:cxnSpLocks/>
            </p:cNvCxnSpPr>
            <p:nvPr userDrawn="1"/>
          </p:nvCxnSpPr>
          <p:spPr>
            <a:xfrm>
              <a:off x="764773" y="2821940"/>
              <a:ext cx="1" cy="1357623"/>
            </a:xfrm>
            <a:prstGeom prst="line">
              <a:avLst/>
            </a:prstGeom>
            <a:ln w="101600" cap="rnd">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D9CB32-4FF6-46E7-AD10-4891F90C114B}"/>
                </a:ext>
              </a:extLst>
            </p:cNvPr>
            <p:cNvCxnSpPr>
              <a:cxnSpLocks/>
            </p:cNvCxnSpPr>
            <p:nvPr userDrawn="1"/>
          </p:nvCxnSpPr>
          <p:spPr>
            <a:xfrm flipH="1">
              <a:off x="764773" y="2273300"/>
              <a:ext cx="1023052" cy="548640"/>
            </a:xfrm>
            <a:prstGeom prst="line">
              <a:avLst/>
            </a:prstGeom>
            <a:ln w="101600" cap="rnd">
              <a:solidFill>
                <a:schemeClr val="bg1">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4C385E-0386-47EB-A5CD-8B5E6A7F9F1D}"/>
                </a:ext>
              </a:extLst>
            </p:cNvPr>
            <p:cNvCxnSpPr>
              <a:cxnSpLocks/>
            </p:cNvCxnSpPr>
            <p:nvPr userDrawn="1"/>
          </p:nvCxnSpPr>
          <p:spPr>
            <a:xfrm>
              <a:off x="1787825" y="2273300"/>
              <a:ext cx="1023052" cy="548640"/>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CA247777-17E8-47B0-9C02-A34C1E5702AD}"/>
                </a:ext>
              </a:extLst>
            </p:cNvPr>
            <p:cNvGrpSpPr/>
            <p:nvPr userDrawn="1"/>
          </p:nvGrpSpPr>
          <p:grpSpPr>
            <a:xfrm rot="10800000">
              <a:off x="2809142" y="2821940"/>
              <a:ext cx="2068161" cy="1762759"/>
              <a:chOff x="548642" y="2133600"/>
              <a:chExt cx="2068161" cy="1762759"/>
            </a:xfrm>
          </p:grpSpPr>
          <p:cxnSp>
            <p:nvCxnSpPr>
              <p:cNvPr id="57" name="Straight Connector 56">
                <a:extLst>
                  <a:ext uri="{FF2B5EF4-FFF2-40B4-BE49-F238E27FC236}">
                    <a16:creationId xmlns:a16="http://schemas.microsoft.com/office/drawing/2014/main" id="{ECB83C0A-AF62-4845-9EB4-5D06A0CF4372}"/>
                  </a:ext>
                </a:extLst>
              </p:cNvPr>
              <p:cNvCxnSpPr>
                <a:cxnSpLocks/>
              </p:cNvCxnSpPr>
              <p:nvPr userDrawn="1"/>
            </p:nvCxnSpPr>
            <p:spPr>
              <a:xfrm flipH="1">
                <a:off x="548642" y="2133600"/>
                <a:ext cx="1023052" cy="548640"/>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32048AA9-3DFF-4A3E-8093-E7F3FB7D19E3}"/>
                  </a:ext>
                </a:extLst>
              </p:cNvPr>
              <p:cNvGrpSpPr/>
              <p:nvPr userDrawn="1"/>
            </p:nvGrpSpPr>
            <p:grpSpPr>
              <a:xfrm flipH="1">
                <a:off x="1571694" y="2133600"/>
                <a:ext cx="1045109" cy="1762759"/>
                <a:chOff x="394504" y="2235200"/>
                <a:chExt cx="1045109" cy="1762759"/>
              </a:xfrm>
            </p:grpSpPr>
            <p:cxnSp>
              <p:nvCxnSpPr>
                <p:cNvPr id="54" name="Straight Connector 53">
                  <a:extLst>
                    <a:ext uri="{FF2B5EF4-FFF2-40B4-BE49-F238E27FC236}">
                      <a16:creationId xmlns:a16="http://schemas.microsoft.com/office/drawing/2014/main" id="{7392E648-DDB8-4745-B06E-3D83FB0F1F5C}"/>
                    </a:ext>
                  </a:extLst>
                </p:cNvPr>
                <p:cNvCxnSpPr>
                  <a:cxnSpLocks/>
                </p:cNvCxnSpPr>
                <p:nvPr userDrawn="1"/>
              </p:nvCxnSpPr>
              <p:spPr>
                <a:xfrm rot="10800000" flipV="1">
                  <a:off x="394504" y="2823211"/>
                  <a:ext cx="22057" cy="1174748"/>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478A9A5-3601-4DBF-99BF-C2F33B3CE6A5}"/>
                    </a:ext>
                  </a:extLst>
                </p:cNvPr>
                <p:cNvCxnSpPr>
                  <a:cxnSpLocks/>
                </p:cNvCxnSpPr>
                <p:nvPr userDrawn="1"/>
              </p:nvCxnSpPr>
              <p:spPr>
                <a:xfrm flipH="1">
                  <a:off x="416561" y="2235200"/>
                  <a:ext cx="1023052" cy="548640"/>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9" name="Group 58">
              <a:extLst>
                <a:ext uri="{FF2B5EF4-FFF2-40B4-BE49-F238E27FC236}">
                  <a16:creationId xmlns:a16="http://schemas.microsoft.com/office/drawing/2014/main" id="{A0C33B8E-B78E-4624-BE44-B396658EC6B5}"/>
                </a:ext>
              </a:extLst>
            </p:cNvPr>
            <p:cNvGrpSpPr/>
            <p:nvPr userDrawn="1"/>
          </p:nvGrpSpPr>
          <p:grpSpPr>
            <a:xfrm>
              <a:off x="4877303" y="2273300"/>
              <a:ext cx="4114800" cy="2311399"/>
              <a:chOff x="546372" y="2133600"/>
              <a:chExt cx="4114800" cy="2311399"/>
            </a:xfrm>
          </p:grpSpPr>
          <p:grpSp>
            <p:nvGrpSpPr>
              <p:cNvPr id="60" name="Group 59">
                <a:extLst>
                  <a:ext uri="{FF2B5EF4-FFF2-40B4-BE49-F238E27FC236}">
                    <a16:creationId xmlns:a16="http://schemas.microsoft.com/office/drawing/2014/main" id="{36948F02-2A58-4B70-878D-138873EF5487}"/>
                  </a:ext>
                </a:extLst>
              </p:cNvPr>
              <p:cNvGrpSpPr/>
              <p:nvPr userDrawn="1"/>
            </p:nvGrpSpPr>
            <p:grpSpPr>
              <a:xfrm>
                <a:off x="546372" y="2133600"/>
                <a:ext cx="2048374" cy="1755137"/>
                <a:chOff x="546372" y="2133600"/>
                <a:chExt cx="2048374" cy="1755137"/>
              </a:xfrm>
            </p:grpSpPr>
            <p:grpSp>
              <p:nvGrpSpPr>
                <p:cNvPr id="68" name="Group 67">
                  <a:extLst>
                    <a:ext uri="{FF2B5EF4-FFF2-40B4-BE49-F238E27FC236}">
                      <a16:creationId xmlns:a16="http://schemas.microsoft.com/office/drawing/2014/main" id="{2374C11E-A36A-4A02-91FB-1E2A147716EF}"/>
                    </a:ext>
                  </a:extLst>
                </p:cNvPr>
                <p:cNvGrpSpPr/>
                <p:nvPr userDrawn="1"/>
              </p:nvGrpSpPr>
              <p:grpSpPr>
                <a:xfrm>
                  <a:off x="546372" y="2133600"/>
                  <a:ext cx="1025322" cy="1755137"/>
                  <a:chOff x="414292" y="2235200"/>
                  <a:chExt cx="1025322" cy="1755137"/>
                </a:xfrm>
              </p:grpSpPr>
              <p:cxnSp>
                <p:nvCxnSpPr>
                  <p:cNvPr id="72" name="Straight Connector 71">
                    <a:extLst>
                      <a:ext uri="{FF2B5EF4-FFF2-40B4-BE49-F238E27FC236}">
                        <a16:creationId xmlns:a16="http://schemas.microsoft.com/office/drawing/2014/main" id="{A7659665-8409-4C94-81A8-ED44F07985C3}"/>
                      </a:ext>
                    </a:extLst>
                  </p:cNvPr>
                  <p:cNvCxnSpPr>
                    <a:cxnSpLocks/>
                  </p:cNvCxnSpPr>
                  <p:nvPr userDrawn="1"/>
                </p:nvCxnSpPr>
                <p:spPr>
                  <a:xfrm>
                    <a:off x="414292" y="2783840"/>
                    <a:ext cx="2268" cy="1206497"/>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CC43616-6493-4804-BA75-1DAA7A1D8B18}"/>
                      </a:ext>
                    </a:extLst>
                  </p:cNvPr>
                  <p:cNvCxnSpPr>
                    <a:cxnSpLocks/>
                  </p:cNvCxnSpPr>
                  <p:nvPr userDrawn="1"/>
                </p:nvCxnSpPr>
                <p:spPr>
                  <a:xfrm flipH="1">
                    <a:off x="416562" y="2235200"/>
                    <a:ext cx="1023052" cy="548640"/>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995EA5E0-F8C9-46F5-9994-0DBB5532E9C8}"/>
                    </a:ext>
                  </a:extLst>
                </p:cNvPr>
                <p:cNvCxnSpPr>
                  <a:cxnSpLocks/>
                </p:cNvCxnSpPr>
                <p:nvPr userDrawn="1"/>
              </p:nvCxnSpPr>
              <p:spPr>
                <a:xfrm>
                  <a:off x="1571694" y="2133600"/>
                  <a:ext cx="1023052" cy="548640"/>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07CCC38F-9AFC-4443-AF2B-8B972EE312B9}"/>
                  </a:ext>
                </a:extLst>
              </p:cNvPr>
              <p:cNvGrpSpPr/>
              <p:nvPr userDrawn="1"/>
            </p:nvGrpSpPr>
            <p:grpSpPr>
              <a:xfrm rot="10800000">
                <a:off x="2590206" y="2722878"/>
                <a:ext cx="2070966" cy="1722121"/>
                <a:chOff x="548642" y="2133600"/>
                <a:chExt cx="2070966" cy="1722121"/>
              </a:xfrm>
            </p:grpSpPr>
            <p:cxnSp>
              <p:nvCxnSpPr>
                <p:cNvPr id="67" name="Straight Connector 66">
                  <a:extLst>
                    <a:ext uri="{FF2B5EF4-FFF2-40B4-BE49-F238E27FC236}">
                      <a16:creationId xmlns:a16="http://schemas.microsoft.com/office/drawing/2014/main" id="{85D60560-17BE-42C4-956A-FD0CCF2B311F}"/>
                    </a:ext>
                  </a:extLst>
                </p:cNvPr>
                <p:cNvCxnSpPr>
                  <a:cxnSpLocks/>
                </p:cNvCxnSpPr>
                <p:nvPr userDrawn="1"/>
              </p:nvCxnSpPr>
              <p:spPr>
                <a:xfrm flipH="1">
                  <a:off x="548642" y="2133600"/>
                  <a:ext cx="1023052" cy="548640"/>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14ADB2B-6BAC-4187-9AD6-234699323C6F}"/>
                    </a:ext>
                  </a:extLst>
                </p:cNvPr>
                <p:cNvGrpSpPr/>
                <p:nvPr userDrawn="1"/>
              </p:nvGrpSpPr>
              <p:grpSpPr>
                <a:xfrm flipH="1">
                  <a:off x="1571694" y="2133600"/>
                  <a:ext cx="1047914" cy="1722121"/>
                  <a:chOff x="391699" y="2235200"/>
                  <a:chExt cx="1047914" cy="1722121"/>
                </a:xfrm>
              </p:grpSpPr>
              <p:cxnSp>
                <p:nvCxnSpPr>
                  <p:cNvPr id="64" name="Straight Connector 63">
                    <a:extLst>
                      <a:ext uri="{FF2B5EF4-FFF2-40B4-BE49-F238E27FC236}">
                        <a16:creationId xmlns:a16="http://schemas.microsoft.com/office/drawing/2014/main" id="{3AA32475-F311-40BF-84DB-2FBFF05A09E9}"/>
                      </a:ext>
                    </a:extLst>
                  </p:cNvPr>
                  <p:cNvCxnSpPr>
                    <a:cxnSpLocks/>
                  </p:cNvCxnSpPr>
                  <p:nvPr userDrawn="1"/>
                </p:nvCxnSpPr>
                <p:spPr>
                  <a:xfrm rot="10800000" flipV="1">
                    <a:off x="391699" y="2791460"/>
                    <a:ext cx="29076" cy="1165861"/>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76BDAC-837A-46AB-939A-33B4CAC4432D}"/>
                      </a:ext>
                    </a:extLst>
                  </p:cNvPr>
                  <p:cNvCxnSpPr>
                    <a:cxnSpLocks/>
                  </p:cNvCxnSpPr>
                  <p:nvPr userDrawn="1"/>
                </p:nvCxnSpPr>
                <p:spPr>
                  <a:xfrm flipH="1">
                    <a:off x="416561" y="2235200"/>
                    <a:ext cx="1023052" cy="548640"/>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41" name="Group 40">
              <a:extLst>
                <a:ext uri="{FF2B5EF4-FFF2-40B4-BE49-F238E27FC236}">
                  <a16:creationId xmlns:a16="http://schemas.microsoft.com/office/drawing/2014/main" id="{61A353AA-3B37-493F-A75A-FBE55A7FEAC3}"/>
                </a:ext>
              </a:extLst>
            </p:cNvPr>
            <p:cNvGrpSpPr/>
            <p:nvPr userDrawn="1"/>
          </p:nvGrpSpPr>
          <p:grpSpPr>
            <a:xfrm>
              <a:off x="8992103" y="2273300"/>
              <a:ext cx="2057152" cy="1851337"/>
              <a:chOff x="547757" y="2133600"/>
              <a:chExt cx="2057152" cy="1851337"/>
            </a:xfrm>
          </p:grpSpPr>
          <p:grpSp>
            <p:nvGrpSpPr>
              <p:cNvPr id="76" name="Group 75">
                <a:extLst>
                  <a:ext uri="{FF2B5EF4-FFF2-40B4-BE49-F238E27FC236}">
                    <a16:creationId xmlns:a16="http://schemas.microsoft.com/office/drawing/2014/main" id="{E7AC040A-1737-484C-8CEA-2ADF0DBFE9FB}"/>
                  </a:ext>
                </a:extLst>
              </p:cNvPr>
              <p:cNvGrpSpPr/>
              <p:nvPr userDrawn="1"/>
            </p:nvGrpSpPr>
            <p:grpSpPr>
              <a:xfrm>
                <a:off x="547757" y="2133600"/>
                <a:ext cx="1023937" cy="1762759"/>
                <a:chOff x="415677" y="2235200"/>
                <a:chExt cx="1023937" cy="1762759"/>
              </a:xfrm>
            </p:grpSpPr>
            <p:cxnSp>
              <p:nvCxnSpPr>
                <p:cNvPr id="80" name="Straight Connector 79">
                  <a:extLst>
                    <a:ext uri="{FF2B5EF4-FFF2-40B4-BE49-F238E27FC236}">
                      <a16:creationId xmlns:a16="http://schemas.microsoft.com/office/drawing/2014/main" id="{9CD9887E-CE43-4192-9065-D2A75389118E}"/>
                    </a:ext>
                  </a:extLst>
                </p:cNvPr>
                <p:cNvCxnSpPr>
                  <a:cxnSpLocks/>
                </p:cNvCxnSpPr>
                <p:nvPr userDrawn="1"/>
              </p:nvCxnSpPr>
              <p:spPr>
                <a:xfrm>
                  <a:off x="415677" y="2783840"/>
                  <a:ext cx="1" cy="1214119"/>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D14A159-829D-4CE4-9A8E-E2C0CBD3F3F7}"/>
                    </a:ext>
                  </a:extLst>
                </p:cNvPr>
                <p:cNvCxnSpPr>
                  <a:cxnSpLocks/>
                </p:cNvCxnSpPr>
                <p:nvPr userDrawn="1"/>
              </p:nvCxnSpPr>
              <p:spPr>
                <a:xfrm flipH="1">
                  <a:off x="416562" y="2235200"/>
                  <a:ext cx="1023052" cy="548640"/>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31D099CA-B8FD-4314-AEDD-819F910D5BDB}"/>
                  </a:ext>
                </a:extLst>
              </p:cNvPr>
              <p:cNvGrpSpPr/>
              <p:nvPr userDrawn="1"/>
            </p:nvGrpSpPr>
            <p:grpSpPr>
              <a:xfrm flipH="1">
                <a:off x="1571694" y="2133600"/>
                <a:ext cx="1033215" cy="1851337"/>
                <a:chOff x="406398" y="2235200"/>
                <a:chExt cx="1033215" cy="1851337"/>
              </a:xfrm>
            </p:grpSpPr>
            <p:cxnSp>
              <p:nvCxnSpPr>
                <p:cNvPr id="78" name="Straight Connector 77">
                  <a:extLst>
                    <a:ext uri="{FF2B5EF4-FFF2-40B4-BE49-F238E27FC236}">
                      <a16:creationId xmlns:a16="http://schemas.microsoft.com/office/drawing/2014/main" id="{C02C6F16-E0CD-428F-BD21-449948C9D678}"/>
                    </a:ext>
                  </a:extLst>
                </p:cNvPr>
                <p:cNvCxnSpPr>
                  <a:cxnSpLocks/>
                </p:cNvCxnSpPr>
                <p:nvPr userDrawn="1"/>
              </p:nvCxnSpPr>
              <p:spPr>
                <a:xfrm flipH="1">
                  <a:off x="406398" y="2783840"/>
                  <a:ext cx="10163" cy="1302697"/>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6C222D2-654F-4BD1-A0BD-34C233CD23D3}"/>
                    </a:ext>
                  </a:extLst>
                </p:cNvPr>
                <p:cNvCxnSpPr>
                  <a:cxnSpLocks/>
                </p:cNvCxnSpPr>
                <p:nvPr userDrawn="1"/>
              </p:nvCxnSpPr>
              <p:spPr>
                <a:xfrm flipH="1">
                  <a:off x="416561" y="2235200"/>
                  <a:ext cx="1023052" cy="548640"/>
                </a:xfrm>
                <a:prstGeom prst="line">
                  <a:avLst/>
                </a:prstGeom>
                <a:ln w="10160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 name="Oval 2">
            <a:extLst>
              <a:ext uri="{FF2B5EF4-FFF2-40B4-BE49-F238E27FC236}">
                <a16:creationId xmlns:a16="http://schemas.microsoft.com/office/drawing/2014/main" id="{EA93BAA0-B72B-4BFD-BCF9-4608ADE3AC72}"/>
              </a:ext>
            </a:extLst>
          </p:cNvPr>
          <p:cNvSpPr/>
          <p:nvPr userDrawn="1"/>
        </p:nvSpPr>
        <p:spPr>
          <a:xfrm>
            <a:off x="494904" y="4111045"/>
            <a:ext cx="342900" cy="457200"/>
          </a:xfrm>
          <a:prstGeom prst="ellipse">
            <a:avLst/>
          </a:prstGeom>
          <a:solidFill>
            <a:schemeClr val="bg1"/>
          </a:solidFill>
          <a:ln w="1016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2" name="Oval 81">
            <a:extLst>
              <a:ext uri="{FF2B5EF4-FFF2-40B4-BE49-F238E27FC236}">
                <a16:creationId xmlns:a16="http://schemas.microsoft.com/office/drawing/2014/main" id="{07EC39C5-C4D5-4BE2-80A8-355FC3ECC12F}"/>
              </a:ext>
            </a:extLst>
          </p:cNvPr>
          <p:cNvSpPr/>
          <p:nvPr userDrawn="1"/>
        </p:nvSpPr>
        <p:spPr>
          <a:xfrm>
            <a:off x="1243394" y="2268282"/>
            <a:ext cx="342900" cy="457200"/>
          </a:xfrm>
          <a:prstGeom prst="ellipse">
            <a:avLst/>
          </a:prstGeom>
          <a:solidFill>
            <a:schemeClr val="bg1"/>
          </a:solidFill>
          <a:ln w="1016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3" name="Oval 82">
            <a:extLst>
              <a:ext uri="{FF2B5EF4-FFF2-40B4-BE49-F238E27FC236}">
                <a16:creationId xmlns:a16="http://schemas.microsoft.com/office/drawing/2014/main" id="{F5775AD5-ACEB-4CBE-BD90-53D7E05FA5AC}"/>
              </a:ext>
            </a:extLst>
          </p:cNvPr>
          <p:cNvSpPr/>
          <p:nvPr userDrawn="1"/>
        </p:nvSpPr>
        <p:spPr>
          <a:xfrm>
            <a:off x="2802893" y="4499569"/>
            <a:ext cx="342900" cy="457200"/>
          </a:xfrm>
          <a:prstGeom prst="ellipse">
            <a:avLst/>
          </a:prstGeom>
          <a:solidFill>
            <a:schemeClr val="bg1"/>
          </a:solidFill>
          <a:ln w="1016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accent6"/>
              </a:solidFill>
            </a:endParaRPr>
          </a:p>
        </p:txBody>
      </p:sp>
      <p:sp>
        <p:nvSpPr>
          <p:cNvPr id="84" name="Oval 83">
            <a:extLst>
              <a:ext uri="{FF2B5EF4-FFF2-40B4-BE49-F238E27FC236}">
                <a16:creationId xmlns:a16="http://schemas.microsoft.com/office/drawing/2014/main" id="{658774E0-9642-4F13-A5E6-09E3CB03DBB5}"/>
              </a:ext>
            </a:extLst>
          </p:cNvPr>
          <p:cNvSpPr/>
          <p:nvPr userDrawn="1"/>
        </p:nvSpPr>
        <p:spPr>
          <a:xfrm>
            <a:off x="4347507" y="2268282"/>
            <a:ext cx="342900" cy="457200"/>
          </a:xfrm>
          <a:prstGeom prst="ellipse">
            <a:avLst/>
          </a:prstGeom>
          <a:solidFill>
            <a:schemeClr val="bg1"/>
          </a:solid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accent5"/>
              </a:solidFill>
            </a:endParaRPr>
          </a:p>
        </p:txBody>
      </p:sp>
      <p:sp>
        <p:nvSpPr>
          <p:cNvPr id="85" name="Oval 84">
            <a:extLst>
              <a:ext uri="{FF2B5EF4-FFF2-40B4-BE49-F238E27FC236}">
                <a16:creationId xmlns:a16="http://schemas.microsoft.com/office/drawing/2014/main" id="{D65EF3DD-F676-4685-9875-B94CF9FB2C8D}"/>
              </a:ext>
            </a:extLst>
          </p:cNvPr>
          <p:cNvSpPr/>
          <p:nvPr userDrawn="1"/>
        </p:nvSpPr>
        <p:spPr>
          <a:xfrm>
            <a:off x="5897912" y="4499666"/>
            <a:ext cx="342900" cy="457200"/>
          </a:xfrm>
          <a:prstGeom prst="ellipse">
            <a:avLst/>
          </a:prstGeom>
          <a:solidFill>
            <a:schemeClr val="bg1"/>
          </a:solidFill>
          <a:ln w="1016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86" name="Oval 85">
            <a:extLst>
              <a:ext uri="{FF2B5EF4-FFF2-40B4-BE49-F238E27FC236}">
                <a16:creationId xmlns:a16="http://schemas.microsoft.com/office/drawing/2014/main" id="{160A3CDF-ADAF-4527-8705-2F8E3851CF65}"/>
              </a:ext>
            </a:extLst>
          </p:cNvPr>
          <p:cNvSpPr/>
          <p:nvPr userDrawn="1"/>
        </p:nvSpPr>
        <p:spPr>
          <a:xfrm>
            <a:off x="7446800" y="2270574"/>
            <a:ext cx="342900" cy="457200"/>
          </a:xfrm>
          <a:prstGeom prst="ellipse">
            <a:avLst/>
          </a:prstGeom>
          <a:solidFill>
            <a:schemeClr val="bg1"/>
          </a:solidFill>
          <a:ln w="1016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rgbClr val="B6BD00"/>
              </a:solidFill>
            </a:endParaRPr>
          </a:p>
        </p:txBody>
      </p:sp>
      <p:sp>
        <p:nvSpPr>
          <p:cNvPr id="87" name="Oval 86">
            <a:extLst>
              <a:ext uri="{FF2B5EF4-FFF2-40B4-BE49-F238E27FC236}">
                <a16:creationId xmlns:a16="http://schemas.microsoft.com/office/drawing/2014/main" id="{3FD028A3-58B1-44C9-AC6A-A869FC68B50F}"/>
              </a:ext>
            </a:extLst>
          </p:cNvPr>
          <p:cNvSpPr/>
          <p:nvPr userDrawn="1"/>
        </p:nvSpPr>
        <p:spPr>
          <a:xfrm>
            <a:off x="8203742" y="4100876"/>
            <a:ext cx="342900" cy="457200"/>
          </a:xfrm>
          <a:prstGeom prst="ellipse">
            <a:avLst/>
          </a:prstGeom>
          <a:solidFill>
            <a:schemeClr val="bg1"/>
          </a:solidFill>
          <a:ln w="1016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30" name="Title 29">
            <a:extLst>
              <a:ext uri="{FF2B5EF4-FFF2-40B4-BE49-F238E27FC236}">
                <a16:creationId xmlns:a16="http://schemas.microsoft.com/office/drawing/2014/main" id="{18F0CF87-D85A-411D-8002-1157A047CBEF}"/>
              </a:ext>
            </a:extLst>
          </p:cNvPr>
          <p:cNvSpPr>
            <a:spLocks noGrp="1"/>
          </p:cNvSpPr>
          <p:nvPr>
            <p:ph type="title"/>
          </p:nvPr>
        </p:nvSpPr>
        <p:spPr>
          <a:xfrm>
            <a:off x="334052" y="207556"/>
            <a:ext cx="7886700" cy="644475"/>
          </a:xfrm>
          <a:prstGeom prst="rect">
            <a:avLst/>
          </a:prstGeom>
        </p:spPr>
        <p:txBody>
          <a:bodyPr anchor="ctr">
            <a:normAutofit/>
          </a:bodyPr>
          <a:lstStyle>
            <a:lvl1pPr>
              <a:defRPr sz="1800"/>
            </a:lvl1pPr>
          </a:lstStyle>
          <a:p>
            <a:r>
              <a:rPr lang="en-US"/>
              <a:t>Click to edit Master title style</a:t>
            </a:r>
            <a:endParaRPr lang="en-US" dirty="0"/>
          </a:p>
        </p:txBody>
      </p:sp>
      <p:sp>
        <p:nvSpPr>
          <p:cNvPr id="31" name="TextBox 30">
            <a:extLst>
              <a:ext uri="{FF2B5EF4-FFF2-40B4-BE49-F238E27FC236}">
                <a16:creationId xmlns:a16="http://schemas.microsoft.com/office/drawing/2014/main" id="{9E8F9015-A4A2-47D3-9665-686A67F0ED81}"/>
              </a:ext>
            </a:extLst>
          </p:cNvPr>
          <p:cNvSpPr txBox="1"/>
          <p:nvPr userDrawn="1"/>
        </p:nvSpPr>
        <p:spPr>
          <a:xfrm>
            <a:off x="1081289" y="1707816"/>
            <a:ext cx="667110" cy="403957"/>
          </a:xfrm>
          <a:prstGeom prst="rect">
            <a:avLst/>
          </a:prstGeom>
          <a:noFill/>
        </p:spPr>
        <p:txBody>
          <a:bodyPr wrap="square" rtlCol="0">
            <a:spAutoFit/>
          </a:bodyPr>
          <a:lstStyle/>
          <a:p>
            <a:pPr algn="ctr"/>
            <a:r>
              <a:rPr lang="en-US" sz="2025" b="1" dirty="0">
                <a:solidFill>
                  <a:schemeClr val="accent3"/>
                </a:solidFill>
                <a:latin typeface="+mj-lt"/>
              </a:rPr>
              <a:t>01</a:t>
            </a:r>
            <a:endParaRPr lang="en-US" sz="1013" b="1" dirty="0">
              <a:solidFill>
                <a:schemeClr val="accent3"/>
              </a:solidFill>
              <a:latin typeface="+mj-lt"/>
            </a:endParaRPr>
          </a:p>
        </p:txBody>
      </p:sp>
      <p:sp>
        <p:nvSpPr>
          <p:cNvPr id="103" name="TextBox 102">
            <a:extLst>
              <a:ext uri="{FF2B5EF4-FFF2-40B4-BE49-F238E27FC236}">
                <a16:creationId xmlns:a16="http://schemas.microsoft.com/office/drawing/2014/main" id="{426A1182-EDE9-44E7-BA1C-CCAA1B422C3C}"/>
              </a:ext>
            </a:extLst>
          </p:cNvPr>
          <p:cNvSpPr txBox="1"/>
          <p:nvPr userDrawn="1"/>
        </p:nvSpPr>
        <p:spPr>
          <a:xfrm>
            <a:off x="2640788" y="4982275"/>
            <a:ext cx="667110" cy="403957"/>
          </a:xfrm>
          <a:prstGeom prst="rect">
            <a:avLst/>
          </a:prstGeom>
          <a:noFill/>
        </p:spPr>
        <p:txBody>
          <a:bodyPr wrap="square" rtlCol="0">
            <a:spAutoFit/>
          </a:bodyPr>
          <a:lstStyle/>
          <a:p>
            <a:pPr algn="ctr"/>
            <a:r>
              <a:rPr lang="en-US" sz="2025" b="1" dirty="0">
                <a:solidFill>
                  <a:schemeClr val="accent2"/>
                </a:solidFill>
                <a:latin typeface="+mj-lt"/>
              </a:rPr>
              <a:t>02</a:t>
            </a:r>
            <a:endParaRPr lang="en-US" sz="1013" b="1" dirty="0">
              <a:solidFill>
                <a:schemeClr val="accent2"/>
              </a:solidFill>
              <a:latin typeface="+mj-lt"/>
            </a:endParaRPr>
          </a:p>
        </p:txBody>
      </p:sp>
      <p:sp>
        <p:nvSpPr>
          <p:cNvPr id="104" name="TextBox 103">
            <a:extLst>
              <a:ext uri="{FF2B5EF4-FFF2-40B4-BE49-F238E27FC236}">
                <a16:creationId xmlns:a16="http://schemas.microsoft.com/office/drawing/2014/main" id="{453D0452-E8F6-4E1D-8D89-47F4DE14020B}"/>
              </a:ext>
            </a:extLst>
          </p:cNvPr>
          <p:cNvSpPr txBox="1"/>
          <p:nvPr userDrawn="1"/>
        </p:nvSpPr>
        <p:spPr>
          <a:xfrm>
            <a:off x="4185402" y="1709628"/>
            <a:ext cx="667110" cy="403957"/>
          </a:xfrm>
          <a:prstGeom prst="rect">
            <a:avLst/>
          </a:prstGeom>
          <a:noFill/>
        </p:spPr>
        <p:txBody>
          <a:bodyPr wrap="square" rtlCol="0">
            <a:spAutoFit/>
          </a:bodyPr>
          <a:lstStyle/>
          <a:p>
            <a:pPr algn="ctr"/>
            <a:r>
              <a:rPr lang="en-US" sz="2025" b="1" dirty="0">
                <a:solidFill>
                  <a:schemeClr val="accent5"/>
                </a:solidFill>
                <a:latin typeface="+mj-lt"/>
              </a:rPr>
              <a:t>03</a:t>
            </a:r>
            <a:endParaRPr lang="en-US" sz="1013" b="1" dirty="0">
              <a:solidFill>
                <a:schemeClr val="accent5"/>
              </a:solidFill>
              <a:latin typeface="+mj-lt"/>
            </a:endParaRPr>
          </a:p>
        </p:txBody>
      </p:sp>
      <p:sp>
        <p:nvSpPr>
          <p:cNvPr id="105" name="TextBox 104">
            <a:extLst>
              <a:ext uri="{FF2B5EF4-FFF2-40B4-BE49-F238E27FC236}">
                <a16:creationId xmlns:a16="http://schemas.microsoft.com/office/drawing/2014/main" id="{58EE8165-DF59-42CB-A646-DBDAB53967B1}"/>
              </a:ext>
            </a:extLst>
          </p:cNvPr>
          <p:cNvSpPr txBox="1"/>
          <p:nvPr userDrawn="1"/>
        </p:nvSpPr>
        <p:spPr>
          <a:xfrm>
            <a:off x="5735807" y="4982275"/>
            <a:ext cx="667110" cy="403957"/>
          </a:xfrm>
          <a:prstGeom prst="rect">
            <a:avLst/>
          </a:prstGeom>
          <a:noFill/>
        </p:spPr>
        <p:txBody>
          <a:bodyPr wrap="square" rtlCol="0">
            <a:spAutoFit/>
          </a:bodyPr>
          <a:lstStyle/>
          <a:p>
            <a:pPr algn="ctr"/>
            <a:r>
              <a:rPr lang="en-US" sz="2025" b="1" dirty="0">
                <a:solidFill>
                  <a:schemeClr val="accent1"/>
                </a:solidFill>
                <a:latin typeface="+mj-lt"/>
              </a:rPr>
              <a:t>04</a:t>
            </a:r>
            <a:endParaRPr lang="en-US" sz="1013" b="1" dirty="0">
              <a:solidFill>
                <a:schemeClr val="accent1"/>
              </a:solidFill>
              <a:latin typeface="+mj-lt"/>
            </a:endParaRPr>
          </a:p>
        </p:txBody>
      </p:sp>
      <p:sp>
        <p:nvSpPr>
          <p:cNvPr id="106" name="TextBox 105">
            <a:extLst>
              <a:ext uri="{FF2B5EF4-FFF2-40B4-BE49-F238E27FC236}">
                <a16:creationId xmlns:a16="http://schemas.microsoft.com/office/drawing/2014/main" id="{3EC5584D-5A50-4F4A-A8CD-530EFB27FD79}"/>
              </a:ext>
            </a:extLst>
          </p:cNvPr>
          <p:cNvSpPr txBox="1"/>
          <p:nvPr userDrawn="1"/>
        </p:nvSpPr>
        <p:spPr>
          <a:xfrm>
            <a:off x="7284695" y="1708987"/>
            <a:ext cx="667110" cy="403957"/>
          </a:xfrm>
          <a:prstGeom prst="rect">
            <a:avLst/>
          </a:prstGeom>
          <a:noFill/>
        </p:spPr>
        <p:txBody>
          <a:bodyPr wrap="square" rtlCol="0">
            <a:spAutoFit/>
          </a:bodyPr>
          <a:lstStyle/>
          <a:p>
            <a:pPr algn="ctr"/>
            <a:r>
              <a:rPr lang="en-US" sz="2025" b="1" dirty="0">
                <a:solidFill>
                  <a:srgbClr val="C00000"/>
                </a:solidFill>
                <a:latin typeface="+mj-lt"/>
              </a:rPr>
              <a:t>05</a:t>
            </a:r>
            <a:endParaRPr lang="en-US" sz="1013" b="1" dirty="0">
              <a:solidFill>
                <a:srgbClr val="C00000"/>
              </a:solidFill>
              <a:latin typeface="+mj-lt"/>
            </a:endParaRPr>
          </a:p>
        </p:txBody>
      </p:sp>
      <p:sp>
        <p:nvSpPr>
          <p:cNvPr id="35" name="Text Placeholder 34">
            <a:extLst>
              <a:ext uri="{FF2B5EF4-FFF2-40B4-BE49-F238E27FC236}">
                <a16:creationId xmlns:a16="http://schemas.microsoft.com/office/drawing/2014/main" id="{FF7EDF04-AD2B-463F-873D-F9F513090E6C}"/>
              </a:ext>
            </a:extLst>
          </p:cNvPr>
          <p:cNvSpPr>
            <a:spLocks noGrp="1"/>
          </p:cNvSpPr>
          <p:nvPr>
            <p:ph type="body" sz="quarter" idx="10"/>
          </p:nvPr>
        </p:nvSpPr>
        <p:spPr>
          <a:xfrm>
            <a:off x="557594" y="4617444"/>
            <a:ext cx="1714500" cy="365760"/>
          </a:xfrm>
          <a:prstGeom prst="rect">
            <a:avLst/>
          </a:prstGeom>
        </p:spPr>
        <p:txBody>
          <a:bodyPr>
            <a:noAutofit/>
          </a:bodyPr>
          <a:lstStyle>
            <a:lvl1pPr marL="0" indent="0" algn="ctr">
              <a:buNone/>
              <a:defRPr sz="1350">
                <a:solidFill>
                  <a:schemeClr val="accent3"/>
                </a:solidFill>
                <a:latin typeface="Arial Black" panose="020B0A04020102020204" pitchFamily="34" charset="0"/>
              </a:defRPr>
            </a:lvl1pPr>
          </a:lstStyle>
          <a:p>
            <a:pPr lvl="0"/>
            <a:r>
              <a:rPr lang="en-US" dirty="0"/>
              <a:t>Edit Master text styles</a:t>
            </a:r>
          </a:p>
        </p:txBody>
      </p:sp>
      <p:sp>
        <p:nvSpPr>
          <p:cNvPr id="107" name="Text Placeholder 34">
            <a:extLst>
              <a:ext uri="{FF2B5EF4-FFF2-40B4-BE49-F238E27FC236}">
                <a16:creationId xmlns:a16="http://schemas.microsoft.com/office/drawing/2014/main" id="{7F70B278-4654-46AC-8DD6-824CEF1DFAFB}"/>
              </a:ext>
            </a:extLst>
          </p:cNvPr>
          <p:cNvSpPr>
            <a:spLocks noGrp="1"/>
          </p:cNvSpPr>
          <p:nvPr>
            <p:ph type="body" sz="quarter" idx="11"/>
          </p:nvPr>
        </p:nvSpPr>
        <p:spPr>
          <a:xfrm>
            <a:off x="557595" y="5036820"/>
            <a:ext cx="1714499" cy="1159565"/>
          </a:xfrm>
          <a:prstGeom prst="rect">
            <a:avLst/>
          </a:prstGeom>
        </p:spPr>
        <p:txBody>
          <a:bodyPr>
            <a:normAutofit/>
          </a:bodyPr>
          <a:lstStyle>
            <a:lvl1pPr marL="0" indent="0" algn="ctr">
              <a:buNone/>
              <a:defRPr sz="1125">
                <a:solidFill>
                  <a:schemeClr val="tx1"/>
                </a:solidFill>
              </a:defRPr>
            </a:lvl1pPr>
          </a:lstStyle>
          <a:p>
            <a:pPr lvl="0"/>
            <a:r>
              <a:rPr lang="en-US"/>
              <a:t>Edit Master text styles</a:t>
            </a:r>
          </a:p>
        </p:txBody>
      </p:sp>
      <p:sp>
        <p:nvSpPr>
          <p:cNvPr id="108" name="Text Placeholder 34">
            <a:extLst>
              <a:ext uri="{FF2B5EF4-FFF2-40B4-BE49-F238E27FC236}">
                <a16:creationId xmlns:a16="http://schemas.microsoft.com/office/drawing/2014/main" id="{3B7069E5-61AE-4AB2-8653-98A7F283E09B}"/>
              </a:ext>
            </a:extLst>
          </p:cNvPr>
          <p:cNvSpPr>
            <a:spLocks noGrp="1"/>
          </p:cNvSpPr>
          <p:nvPr>
            <p:ph type="body" sz="quarter" idx="12"/>
          </p:nvPr>
        </p:nvSpPr>
        <p:spPr>
          <a:xfrm>
            <a:off x="3661707" y="4617444"/>
            <a:ext cx="1714500" cy="365760"/>
          </a:xfrm>
          <a:prstGeom prst="rect">
            <a:avLst/>
          </a:prstGeom>
        </p:spPr>
        <p:txBody>
          <a:bodyPr>
            <a:noAutofit/>
          </a:bodyPr>
          <a:lstStyle>
            <a:lvl1pPr marL="0" indent="0" algn="ctr">
              <a:buNone/>
              <a:defRPr sz="1350">
                <a:solidFill>
                  <a:schemeClr val="accent5"/>
                </a:solidFill>
                <a:latin typeface="Arial Black" panose="020B0A04020102020204" pitchFamily="34" charset="0"/>
              </a:defRPr>
            </a:lvl1pPr>
          </a:lstStyle>
          <a:p>
            <a:pPr lvl="0"/>
            <a:r>
              <a:rPr lang="en-US" dirty="0"/>
              <a:t>Edit Master text styles</a:t>
            </a:r>
          </a:p>
        </p:txBody>
      </p:sp>
      <p:sp>
        <p:nvSpPr>
          <p:cNvPr id="109" name="Text Placeholder 34">
            <a:extLst>
              <a:ext uri="{FF2B5EF4-FFF2-40B4-BE49-F238E27FC236}">
                <a16:creationId xmlns:a16="http://schemas.microsoft.com/office/drawing/2014/main" id="{38A8EB30-9561-4857-91EC-C9B25464AFDE}"/>
              </a:ext>
            </a:extLst>
          </p:cNvPr>
          <p:cNvSpPr>
            <a:spLocks noGrp="1"/>
          </p:cNvSpPr>
          <p:nvPr>
            <p:ph type="body" sz="quarter" idx="13"/>
          </p:nvPr>
        </p:nvSpPr>
        <p:spPr>
          <a:xfrm>
            <a:off x="3743198" y="5036820"/>
            <a:ext cx="1551521" cy="1159565"/>
          </a:xfrm>
          <a:prstGeom prst="rect">
            <a:avLst/>
          </a:prstGeom>
        </p:spPr>
        <p:txBody>
          <a:bodyPr>
            <a:normAutofit/>
          </a:bodyPr>
          <a:lstStyle>
            <a:lvl1pPr marL="0" indent="0" algn="ctr">
              <a:buNone/>
              <a:defRPr sz="1125">
                <a:solidFill>
                  <a:schemeClr val="tx1"/>
                </a:solidFill>
              </a:defRPr>
            </a:lvl1pPr>
          </a:lstStyle>
          <a:p>
            <a:pPr lvl="0"/>
            <a:r>
              <a:rPr lang="en-US"/>
              <a:t>Edit Master text styles</a:t>
            </a:r>
          </a:p>
        </p:txBody>
      </p:sp>
      <p:sp>
        <p:nvSpPr>
          <p:cNvPr id="110" name="Text Placeholder 34">
            <a:extLst>
              <a:ext uri="{FF2B5EF4-FFF2-40B4-BE49-F238E27FC236}">
                <a16:creationId xmlns:a16="http://schemas.microsoft.com/office/drawing/2014/main" id="{AE1932D4-1CD4-4631-9E96-954227141C8A}"/>
              </a:ext>
            </a:extLst>
          </p:cNvPr>
          <p:cNvSpPr>
            <a:spLocks noGrp="1"/>
          </p:cNvSpPr>
          <p:nvPr>
            <p:ph type="body" sz="quarter" idx="14"/>
          </p:nvPr>
        </p:nvSpPr>
        <p:spPr>
          <a:xfrm>
            <a:off x="6761000" y="4617121"/>
            <a:ext cx="1714500" cy="365760"/>
          </a:xfrm>
          <a:prstGeom prst="rect">
            <a:avLst/>
          </a:prstGeom>
        </p:spPr>
        <p:txBody>
          <a:bodyPr>
            <a:noAutofit/>
          </a:bodyPr>
          <a:lstStyle>
            <a:lvl1pPr marL="0" indent="0" algn="ctr">
              <a:buNone/>
              <a:defRPr sz="1350">
                <a:solidFill>
                  <a:srgbClr val="C00000"/>
                </a:solidFill>
                <a:latin typeface="Arial Black" panose="020B0A04020102020204" pitchFamily="34" charset="0"/>
              </a:defRPr>
            </a:lvl1pPr>
          </a:lstStyle>
          <a:p>
            <a:pPr lvl="0"/>
            <a:r>
              <a:rPr lang="en-US" dirty="0"/>
              <a:t>Edit Master text styles</a:t>
            </a:r>
          </a:p>
        </p:txBody>
      </p:sp>
      <p:sp>
        <p:nvSpPr>
          <p:cNvPr id="111" name="Text Placeholder 34">
            <a:extLst>
              <a:ext uri="{FF2B5EF4-FFF2-40B4-BE49-F238E27FC236}">
                <a16:creationId xmlns:a16="http://schemas.microsoft.com/office/drawing/2014/main" id="{7A6D526A-E91A-4FC8-8AB8-5FEA321F6ADC}"/>
              </a:ext>
            </a:extLst>
          </p:cNvPr>
          <p:cNvSpPr>
            <a:spLocks noGrp="1"/>
          </p:cNvSpPr>
          <p:nvPr>
            <p:ph type="body" sz="quarter" idx="15"/>
          </p:nvPr>
        </p:nvSpPr>
        <p:spPr>
          <a:xfrm>
            <a:off x="6761001" y="5040140"/>
            <a:ext cx="1714500" cy="1159565"/>
          </a:xfrm>
          <a:prstGeom prst="rect">
            <a:avLst/>
          </a:prstGeom>
        </p:spPr>
        <p:txBody>
          <a:bodyPr>
            <a:normAutofit/>
          </a:bodyPr>
          <a:lstStyle>
            <a:lvl1pPr marL="0" indent="0" algn="ctr">
              <a:buNone/>
              <a:defRPr sz="1125">
                <a:solidFill>
                  <a:schemeClr val="tx1"/>
                </a:solidFill>
              </a:defRPr>
            </a:lvl1pPr>
          </a:lstStyle>
          <a:p>
            <a:pPr lvl="0"/>
            <a:r>
              <a:rPr lang="en-US"/>
              <a:t>Edit Master text styles</a:t>
            </a:r>
          </a:p>
        </p:txBody>
      </p:sp>
      <p:sp>
        <p:nvSpPr>
          <p:cNvPr id="112" name="Text Placeholder 34">
            <a:extLst>
              <a:ext uri="{FF2B5EF4-FFF2-40B4-BE49-F238E27FC236}">
                <a16:creationId xmlns:a16="http://schemas.microsoft.com/office/drawing/2014/main" id="{61A32F9F-4ACF-442A-8853-0E4B42CC9EF2}"/>
              </a:ext>
            </a:extLst>
          </p:cNvPr>
          <p:cNvSpPr>
            <a:spLocks noGrp="1"/>
          </p:cNvSpPr>
          <p:nvPr>
            <p:ph type="body" sz="quarter" idx="16"/>
          </p:nvPr>
        </p:nvSpPr>
        <p:spPr>
          <a:xfrm>
            <a:off x="2117093" y="1066973"/>
            <a:ext cx="1714500" cy="365760"/>
          </a:xfrm>
          <a:prstGeom prst="rect">
            <a:avLst/>
          </a:prstGeom>
        </p:spPr>
        <p:txBody>
          <a:bodyPr>
            <a:noAutofit/>
          </a:bodyPr>
          <a:lstStyle>
            <a:lvl1pPr marL="0" indent="0" algn="ctr">
              <a:buNone/>
              <a:defRPr sz="1350">
                <a:solidFill>
                  <a:schemeClr val="accent2"/>
                </a:solidFill>
                <a:latin typeface="Arial Black" panose="020B0A04020102020204" pitchFamily="34" charset="0"/>
              </a:defRPr>
            </a:lvl1pPr>
          </a:lstStyle>
          <a:p>
            <a:pPr lvl="0"/>
            <a:r>
              <a:rPr lang="en-US" dirty="0"/>
              <a:t>Edit Master text styles</a:t>
            </a:r>
          </a:p>
        </p:txBody>
      </p:sp>
      <p:sp>
        <p:nvSpPr>
          <p:cNvPr id="113" name="Text Placeholder 34">
            <a:extLst>
              <a:ext uri="{FF2B5EF4-FFF2-40B4-BE49-F238E27FC236}">
                <a16:creationId xmlns:a16="http://schemas.microsoft.com/office/drawing/2014/main" id="{B3D0AD38-B8DA-4C19-97D0-C4BF494F2F0B}"/>
              </a:ext>
            </a:extLst>
          </p:cNvPr>
          <p:cNvSpPr>
            <a:spLocks noGrp="1"/>
          </p:cNvSpPr>
          <p:nvPr>
            <p:ph type="body" sz="quarter" idx="17"/>
          </p:nvPr>
        </p:nvSpPr>
        <p:spPr>
          <a:xfrm>
            <a:off x="2117093" y="1493632"/>
            <a:ext cx="1714500" cy="1159565"/>
          </a:xfrm>
          <a:prstGeom prst="rect">
            <a:avLst/>
          </a:prstGeom>
        </p:spPr>
        <p:txBody>
          <a:bodyPr>
            <a:normAutofit/>
          </a:bodyPr>
          <a:lstStyle>
            <a:lvl1pPr marL="0" indent="0" algn="ctr">
              <a:buNone/>
              <a:defRPr sz="1125">
                <a:solidFill>
                  <a:schemeClr val="tx1"/>
                </a:solidFill>
              </a:defRPr>
            </a:lvl1pPr>
          </a:lstStyle>
          <a:p>
            <a:pPr lvl="0"/>
            <a:r>
              <a:rPr lang="en-US"/>
              <a:t>Edit Master text styles</a:t>
            </a:r>
          </a:p>
        </p:txBody>
      </p:sp>
      <p:sp>
        <p:nvSpPr>
          <p:cNvPr id="114" name="Text Placeholder 34">
            <a:extLst>
              <a:ext uri="{FF2B5EF4-FFF2-40B4-BE49-F238E27FC236}">
                <a16:creationId xmlns:a16="http://schemas.microsoft.com/office/drawing/2014/main" id="{A8DE427E-A7F5-47D9-AA8C-5F8089A99E20}"/>
              </a:ext>
            </a:extLst>
          </p:cNvPr>
          <p:cNvSpPr>
            <a:spLocks noGrp="1"/>
          </p:cNvSpPr>
          <p:nvPr>
            <p:ph type="body" sz="quarter" idx="18"/>
          </p:nvPr>
        </p:nvSpPr>
        <p:spPr>
          <a:xfrm>
            <a:off x="5212112" y="1066973"/>
            <a:ext cx="1714500" cy="365760"/>
          </a:xfrm>
          <a:prstGeom prst="rect">
            <a:avLst/>
          </a:prstGeom>
        </p:spPr>
        <p:txBody>
          <a:bodyPr>
            <a:noAutofit/>
          </a:bodyPr>
          <a:lstStyle>
            <a:lvl1pPr marL="0" indent="0" algn="ctr">
              <a:buNone/>
              <a:defRPr sz="1350">
                <a:solidFill>
                  <a:schemeClr val="accent1"/>
                </a:solidFill>
                <a:latin typeface="Arial Black" panose="020B0A04020102020204" pitchFamily="34" charset="0"/>
              </a:defRPr>
            </a:lvl1pPr>
          </a:lstStyle>
          <a:p>
            <a:pPr lvl="0"/>
            <a:r>
              <a:rPr lang="en-US" dirty="0"/>
              <a:t>Edit Master text styles</a:t>
            </a:r>
          </a:p>
        </p:txBody>
      </p:sp>
      <p:sp>
        <p:nvSpPr>
          <p:cNvPr id="115" name="Text Placeholder 34">
            <a:extLst>
              <a:ext uri="{FF2B5EF4-FFF2-40B4-BE49-F238E27FC236}">
                <a16:creationId xmlns:a16="http://schemas.microsoft.com/office/drawing/2014/main" id="{E764A502-6D62-4133-90C7-1FE9B38E747B}"/>
              </a:ext>
            </a:extLst>
          </p:cNvPr>
          <p:cNvSpPr>
            <a:spLocks noGrp="1"/>
          </p:cNvSpPr>
          <p:nvPr>
            <p:ph type="body" sz="quarter" idx="19"/>
          </p:nvPr>
        </p:nvSpPr>
        <p:spPr>
          <a:xfrm>
            <a:off x="5201501" y="1493632"/>
            <a:ext cx="1729887" cy="1159565"/>
          </a:xfrm>
          <a:prstGeom prst="rect">
            <a:avLst/>
          </a:prstGeom>
        </p:spPr>
        <p:txBody>
          <a:bodyPr>
            <a:normAutofit/>
          </a:bodyPr>
          <a:lstStyle>
            <a:lvl1pPr marL="0" indent="0" algn="ctr">
              <a:buNone/>
              <a:defRPr sz="1125">
                <a:solidFill>
                  <a:schemeClr val="tx1"/>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218359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with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p:cNvCxnSpPr/>
          <p:nvPr userDrawn="1"/>
        </p:nvCxnSpPr>
        <p:spPr>
          <a:xfrm>
            <a:off x="226575" y="937645"/>
            <a:ext cx="8690867" cy="0"/>
          </a:xfrm>
          <a:prstGeom prst="line">
            <a:avLst/>
          </a:prstGeom>
          <a:ln w="28575">
            <a:solidFill>
              <a:srgbClr val="0064A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8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92" y="6525909"/>
            <a:ext cx="6779951" cy="216529"/>
          </a:xfrm>
          <a:prstGeom prst="rect">
            <a:avLst/>
          </a:prstGeom>
        </p:spPr>
      </p:pic>
    </p:spTree>
    <p:extLst>
      <p:ext uri="{BB962C8B-B14F-4D97-AF65-F5344CB8AC3E}">
        <p14:creationId xmlns:p14="http://schemas.microsoft.com/office/powerpoint/2010/main" val="355927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out line">
    <p:spTree>
      <p:nvGrpSpPr>
        <p:cNvPr id="1" name=""/>
        <p:cNvGrpSpPr/>
        <p:nvPr/>
      </p:nvGrpSpPr>
      <p:grpSpPr>
        <a:xfrm>
          <a:off x="0" y="0"/>
          <a:ext cx="0" cy="0"/>
          <a:chOff x="0" y="0"/>
          <a:chExt cx="0" cy="0"/>
        </a:xfrm>
      </p:grpSpPr>
      <p:sp>
        <p:nvSpPr>
          <p:cNvPr id="2" name="Title 1"/>
          <p:cNvSpPr>
            <a:spLocks noGrp="1"/>
          </p:cNvSpPr>
          <p:nvPr>
            <p:ph type="title"/>
          </p:nvPr>
        </p:nvSpPr>
        <p:spPr>
          <a:xfrm>
            <a:off x="229086" y="47408"/>
            <a:ext cx="8685832" cy="897987"/>
          </a:xfrm>
        </p:spPr>
        <p:txBody>
          <a:bodyPr>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229086" y="1043681"/>
            <a:ext cx="8685832" cy="5133282"/>
          </a:xfrm>
        </p:spPr>
        <p:txBody>
          <a:bodyPr>
            <a:normAutofit/>
          </a:bodyPr>
          <a:lstStyle>
            <a:lvl1pPr marL="0" indent="0">
              <a:buClrTx/>
              <a:buNone/>
              <a:defRPr sz="2400"/>
            </a:lvl1pPr>
            <a:lvl2pPr>
              <a:buClrTx/>
              <a:defRPr sz="2000"/>
            </a:lvl2pPr>
            <a:lvl3pPr>
              <a:buClrTx/>
              <a:defRPr sz="1800"/>
            </a:lvl3pPr>
            <a:lvl4pPr>
              <a:buClrTx/>
              <a:defRPr sz="1600"/>
            </a:lvl4pPr>
            <a:lvl5pPr>
              <a:buClrTx/>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8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92" y="6525909"/>
            <a:ext cx="6779951" cy="216529"/>
          </a:xfrm>
          <a:prstGeom prst="rect">
            <a:avLst/>
          </a:prstGeom>
        </p:spPr>
      </p:pic>
    </p:spTree>
    <p:extLst>
      <p:ext uri="{BB962C8B-B14F-4D97-AF65-F5344CB8AC3E}">
        <p14:creationId xmlns:p14="http://schemas.microsoft.com/office/powerpoint/2010/main" val="326035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6" name="Group 5"/>
          <p:cNvGrpSpPr/>
          <p:nvPr userDrawn="1"/>
        </p:nvGrpSpPr>
        <p:grpSpPr>
          <a:xfrm>
            <a:off x="0" y="6398563"/>
            <a:ext cx="9144000" cy="476250"/>
            <a:chOff x="0" y="6398563"/>
            <a:chExt cx="9144000" cy="476250"/>
          </a:xfrm>
        </p:grpSpPr>
        <p:sp>
          <p:nvSpPr>
            <p:cNvPr id="7" name="Rectangle 6"/>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sp>
        <p:nvSpPr>
          <p:cNvPr id="13" name="Slide Number Placeholder 5"/>
          <p:cNvSpPr>
            <a:spLocks noGrp="1"/>
          </p:cNvSpPr>
          <p:nvPr>
            <p:ph type="sldNum" sz="quarter" idx="4"/>
          </p:nvPr>
        </p:nvSpPr>
        <p:spPr>
          <a:xfrm>
            <a:off x="6834030" y="643748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092" y="6525909"/>
            <a:ext cx="6779951" cy="216529"/>
          </a:xfrm>
          <a:prstGeom prst="rect">
            <a:avLst/>
          </a:prstGeom>
        </p:spPr>
      </p:pic>
    </p:spTree>
    <p:extLst>
      <p:ext uri="{BB962C8B-B14F-4D97-AF65-F5344CB8AC3E}">
        <p14:creationId xmlns:p14="http://schemas.microsoft.com/office/powerpoint/2010/main" val="2378290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blue background">
    <p:bg>
      <p:bgPr>
        <a:solidFill>
          <a:srgbClr val="0064A4"/>
        </a:solidFill>
        <a:effectLst/>
      </p:bgPr>
    </p:bg>
    <p:spTree>
      <p:nvGrpSpPr>
        <p:cNvPr id="1" name=""/>
        <p:cNvGrpSpPr/>
        <p:nvPr/>
      </p:nvGrpSpPr>
      <p:grpSpPr>
        <a:xfrm>
          <a:off x="0" y="0"/>
          <a:ext cx="0" cy="0"/>
          <a:chOff x="0" y="0"/>
          <a:chExt cx="0" cy="0"/>
        </a:xfrm>
      </p:grpSpPr>
      <p:sp>
        <p:nvSpPr>
          <p:cNvPr id="5" name="Title 8"/>
          <p:cNvSpPr>
            <a:spLocks noGrp="1"/>
          </p:cNvSpPr>
          <p:nvPr>
            <p:ph type="title"/>
          </p:nvPr>
        </p:nvSpPr>
        <p:spPr>
          <a:xfrm>
            <a:off x="381276" y="242459"/>
            <a:ext cx="8412480" cy="906114"/>
          </a:xfrm>
        </p:spPr>
        <p:txBody>
          <a:bodyPr>
            <a:normAutofit/>
          </a:bodyPr>
          <a:lstStyle>
            <a:lvl1pPr>
              <a:defRPr sz="3600">
                <a:solidFill>
                  <a:schemeClr val="bg1"/>
                </a:solidFill>
              </a:defRPr>
            </a:lvl1pPr>
          </a:lstStyle>
          <a:p>
            <a:r>
              <a:rPr lang="en-US"/>
              <a:t>Click to edit Master title style</a:t>
            </a:r>
            <a:endParaRPr lang="en-US" dirty="0"/>
          </a:p>
        </p:txBody>
      </p:sp>
      <p:sp>
        <p:nvSpPr>
          <p:cNvPr id="6" name="Content Placeholder 12"/>
          <p:cNvSpPr>
            <a:spLocks noGrp="1"/>
          </p:cNvSpPr>
          <p:nvPr>
            <p:ph sz="quarter" idx="10"/>
          </p:nvPr>
        </p:nvSpPr>
        <p:spPr>
          <a:xfrm>
            <a:off x="381276" y="1301322"/>
            <a:ext cx="8412480" cy="4027146"/>
          </a:xfrm>
        </p:spPr>
        <p:txBody>
          <a:bodyPr>
            <a:normAutofit/>
          </a:bodyPr>
          <a:lstStyle>
            <a:lvl1pPr marL="0" indent="0">
              <a:buNone/>
              <a:defRPr sz="2400">
                <a:solidFill>
                  <a:schemeClr val="bg1"/>
                </a:solidFill>
              </a:defRPr>
            </a:lvl1pPr>
          </a:lstStyle>
          <a:p>
            <a:pPr lvl="0"/>
            <a:r>
              <a:rPr lang="en-US"/>
              <a:t>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30" y="6431150"/>
            <a:ext cx="6779951" cy="216529"/>
          </a:xfrm>
          <a:prstGeom prst="rect">
            <a:avLst/>
          </a:prstGeom>
        </p:spPr>
      </p:pic>
    </p:spTree>
    <p:extLst>
      <p:ext uri="{BB962C8B-B14F-4D97-AF65-F5344CB8AC3E}">
        <p14:creationId xmlns:p14="http://schemas.microsoft.com/office/powerpoint/2010/main" val="1227876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64A4"/>
        </a:solidFill>
        <a:effectLst/>
      </p:bgPr>
    </p:bg>
    <p:spTree>
      <p:nvGrpSpPr>
        <p:cNvPr id="1" name=""/>
        <p:cNvGrpSpPr/>
        <p:nvPr/>
      </p:nvGrpSpPr>
      <p:grpSpPr>
        <a:xfrm>
          <a:off x="0" y="0"/>
          <a:ext cx="0" cy="0"/>
          <a:chOff x="0" y="0"/>
          <a:chExt cx="0" cy="0"/>
        </a:xfrm>
      </p:grpSpPr>
      <p:sp>
        <p:nvSpPr>
          <p:cNvPr id="12" name="Title 8"/>
          <p:cNvSpPr>
            <a:spLocks noGrp="1"/>
          </p:cNvSpPr>
          <p:nvPr>
            <p:ph type="title"/>
          </p:nvPr>
        </p:nvSpPr>
        <p:spPr>
          <a:xfrm>
            <a:off x="1" y="377344"/>
            <a:ext cx="9144000" cy="4898849"/>
          </a:xfrm>
        </p:spPr>
        <p:txBody>
          <a:bodyPr>
            <a:normAutofit/>
          </a:bodyPr>
          <a:lstStyle>
            <a:lvl1pPr algn="ctr">
              <a:defRPr sz="3600">
                <a:solidFill>
                  <a:schemeClr val="bg1"/>
                </a:solidFill>
              </a:defRPr>
            </a:lvl1p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2030" y="6431150"/>
            <a:ext cx="6779951" cy="216529"/>
          </a:xfrm>
          <a:prstGeom prst="rect">
            <a:avLst/>
          </a:prstGeom>
        </p:spPr>
      </p:pic>
    </p:spTree>
    <p:extLst>
      <p:ext uri="{BB962C8B-B14F-4D97-AF65-F5344CB8AC3E}">
        <p14:creationId xmlns:p14="http://schemas.microsoft.com/office/powerpoint/2010/main" val="264366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2" y="1064524"/>
            <a:ext cx="8705088" cy="5189971"/>
          </a:xfrm>
        </p:spPr>
        <p:txBody>
          <a:bodyPr/>
          <a:lstStyle>
            <a:lvl1pPr marL="342900" indent="-342900">
              <a:buClr>
                <a:srgbClr val="1F497D"/>
              </a:buClr>
              <a:buFont typeface="Arial" panose="020B0604020202020204" pitchFamily="34"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14748" y="76757"/>
            <a:ext cx="8125935" cy="623163"/>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grpSp>
        <p:nvGrpSpPr>
          <p:cNvPr id="4" name="Group 3">
            <a:extLst>
              <a:ext uri="{FF2B5EF4-FFF2-40B4-BE49-F238E27FC236}">
                <a16:creationId xmlns:a16="http://schemas.microsoft.com/office/drawing/2014/main" id="{DD3D43F9-D429-46B8-A74D-4FA6EDA068E1}"/>
              </a:ext>
            </a:extLst>
          </p:cNvPr>
          <p:cNvGrpSpPr/>
          <p:nvPr userDrawn="1"/>
        </p:nvGrpSpPr>
        <p:grpSpPr>
          <a:xfrm>
            <a:off x="0" y="6398563"/>
            <a:ext cx="9144000" cy="476250"/>
            <a:chOff x="0" y="6398563"/>
            <a:chExt cx="9144000" cy="476250"/>
          </a:xfrm>
        </p:grpSpPr>
        <p:sp>
          <p:nvSpPr>
            <p:cNvPr id="5" name="Rectangle 4">
              <a:extLst>
                <a:ext uri="{FF2B5EF4-FFF2-40B4-BE49-F238E27FC236}">
                  <a16:creationId xmlns:a16="http://schemas.microsoft.com/office/drawing/2014/main" id="{F3F7E12F-F2B2-4937-A863-5D606B5A1C9F}"/>
                </a:ext>
              </a:extLst>
            </p:cNvPr>
            <p:cNvSpPr/>
            <p:nvPr userDrawn="1"/>
          </p:nvSpPr>
          <p:spPr>
            <a:xfrm>
              <a:off x="0" y="6405562"/>
              <a:ext cx="9144000" cy="457200"/>
            </a:xfrm>
            <a:prstGeom prst="rect">
              <a:avLst/>
            </a:prstGeom>
            <a:solidFill>
              <a:srgbClr val="0064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a:extLst>
                <a:ext uri="{FF2B5EF4-FFF2-40B4-BE49-F238E27FC236}">
                  <a16:creationId xmlns:a16="http://schemas.microsoft.com/office/drawing/2014/main" id="{26FC1842-52BD-4A5C-B6C2-C015F0745AB1}"/>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l="-29174"/>
            <a:stretch/>
          </p:blipFill>
          <p:spPr>
            <a:xfrm>
              <a:off x="7372673" y="6398563"/>
              <a:ext cx="1771327" cy="476250"/>
            </a:xfrm>
            <a:prstGeom prst="rect">
              <a:avLst/>
            </a:prstGeom>
          </p:spPr>
        </p:pic>
      </p:grpSp>
      <p:pic>
        <p:nvPicPr>
          <p:cNvPr id="7" name="Picture 6">
            <a:extLst>
              <a:ext uri="{FF2B5EF4-FFF2-40B4-BE49-F238E27FC236}">
                <a16:creationId xmlns:a16="http://schemas.microsoft.com/office/drawing/2014/main" id="{435CFA71-E74A-4EEB-AFAA-5D74F73E846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9091" y="6525907"/>
            <a:ext cx="6779951" cy="216529"/>
          </a:xfrm>
          <a:prstGeom prst="rect">
            <a:avLst/>
          </a:prstGeom>
        </p:spPr>
      </p:pic>
    </p:spTree>
    <p:custDataLst>
      <p:tags r:id="rId1"/>
    </p:custDataLst>
    <p:extLst>
      <p:ext uri="{BB962C8B-B14F-4D97-AF65-F5344CB8AC3E}">
        <p14:creationId xmlns:p14="http://schemas.microsoft.com/office/powerpoint/2010/main" val="3613427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B8FE-736C-49B9-ADB6-250348E05C1F}"/>
              </a:ext>
            </a:extLst>
          </p:cNvPr>
          <p:cNvSpPr>
            <a:spLocks noGrp="1"/>
          </p:cNvSpPr>
          <p:nvPr>
            <p:ph type="title"/>
          </p:nvPr>
        </p:nvSpPr>
        <p:spPr>
          <a:xfrm>
            <a:off x="628650" y="1515776"/>
            <a:ext cx="7886700" cy="2852737"/>
          </a:xfrm>
        </p:spPr>
        <p:txBody>
          <a:bodyPr anchor="b"/>
          <a:lstStyle>
            <a:lvl1pPr>
              <a:defRPr sz="450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223260C1-802A-44CA-A64F-682DD8A9963F}"/>
              </a:ext>
            </a:extLst>
          </p:cNvPr>
          <p:cNvSpPr>
            <a:spLocks noGrp="1"/>
          </p:cNvSpPr>
          <p:nvPr>
            <p:ph type="body" idx="1"/>
          </p:nvPr>
        </p:nvSpPr>
        <p:spPr>
          <a:xfrm>
            <a:off x="628650" y="4395501"/>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068C653-B724-4608-9E4E-473CC6656C08}"/>
              </a:ext>
            </a:extLst>
          </p:cNvPr>
          <p:cNvSpPr>
            <a:spLocks noGrp="1"/>
          </p:cNvSpPr>
          <p:nvPr>
            <p:ph type="sldNum" sz="quarter" idx="12"/>
          </p:nvPr>
        </p:nvSpPr>
        <p:spPr/>
        <p:txBody>
          <a:bodyPr/>
          <a:lstStyle/>
          <a:p>
            <a:fld id="{65CCF2C8-002E-494B-9030-28CF9E682FAB}" type="slidenum">
              <a:rPr lang="en-US" smtClean="0"/>
              <a:t>‹#›</a:t>
            </a:fld>
            <a:endParaRPr lang="en-US"/>
          </a:p>
        </p:txBody>
      </p:sp>
    </p:spTree>
    <p:extLst>
      <p:ext uri="{BB962C8B-B14F-4D97-AF65-F5344CB8AC3E}">
        <p14:creationId xmlns:p14="http://schemas.microsoft.com/office/powerpoint/2010/main" val="176496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314-1019-4153-9D6F-CC416CE8CE8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C9A6B56-2354-4F0B-B233-4D9EE06808D4}"/>
              </a:ext>
            </a:extLst>
          </p:cNvPr>
          <p:cNvSpPr>
            <a:spLocks noGrp="1"/>
          </p:cNvSpPr>
          <p:nvPr>
            <p:ph type="sldNum" sz="quarter" idx="12"/>
          </p:nvPr>
        </p:nvSpPr>
        <p:spPr/>
        <p:txBody>
          <a:bodyPr/>
          <a:lstStyle/>
          <a:p>
            <a:fld id="{65CCF2C8-002E-494B-9030-28CF9E682FAB}" type="slidenum">
              <a:rPr lang="en-US" smtClean="0"/>
              <a:t>‹#›</a:t>
            </a:fld>
            <a:endParaRPr lang="en-US"/>
          </a:p>
        </p:txBody>
      </p:sp>
    </p:spTree>
    <p:extLst>
      <p:ext uri="{BB962C8B-B14F-4D97-AF65-F5344CB8AC3E}">
        <p14:creationId xmlns:p14="http://schemas.microsoft.com/office/powerpoint/2010/main" val="3472081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6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6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66"/>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842EA4-F715-4656-A625-1238D78B36EB}" type="slidenum">
              <a:rPr lang="en-US" smtClean="0"/>
              <a:t>‹#›</a:t>
            </a:fld>
            <a:endParaRPr lang="en-US"/>
          </a:p>
        </p:txBody>
      </p:sp>
    </p:spTree>
    <p:extLst>
      <p:ext uri="{BB962C8B-B14F-4D97-AF65-F5344CB8AC3E}">
        <p14:creationId xmlns:p14="http://schemas.microsoft.com/office/powerpoint/2010/main" val="3085146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hyperlink" Target="https://blog.edmentum.com/teacher-tools-11-free-resources-support-online-teaching-and-learn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youtu.be/mSSkGh5Gc8I" TargetMode="Externa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hyperlink" Target="https://blog.edmentum.com/teacher-tools-11-free-resources-support-online-teaching-and-learning"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hyperlink" Target="https://blog.edmentum.com/teacher-tools-11-free-resources-support-online-teaching-and-learn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hyperlink" Target="https://blog.edmentum.com/teacher-tools-11-free-resources-support-online-teaching-and-learning"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2.xml"/><Relationship Id="rId7" Type="http://schemas.openxmlformats.org/officeDocument/2006/relationships/image" Target="../media/image19.png"/><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hyperlink" Target="https://ucpath.uci.edu/pdf/UCPath-training-curriculumv31.docx" TargetMode="External"/><Relationship Id="rId2" Type="http://schemas.openxmlformats.org/officeDocument/2006/relationships/hyperlink" Target="https://wiki.oit.uci.edu/pages/viewpage.action?spaceKey=PPSHRISPUB&amp;title=UCPath+Roles+Wiki" TargetMode="External"/><Relationship Id="rId1" Type="http://schemas.openxmlformats.org/officeDocument/2006/relationships/slideLayout" Target="../slideLayouts/slideLayout4.xml"/><Relationship Id="rId5" Type="http://schemas.openxmlformats.org/officeDocument/2006/relationships/hyperlink" Target="https://ucpath.uci.edu/security/" TargetMode="External"/><Relationship Id="rId4" Type="http://schemas.openxmlformats.org/officeDocument/2006/relationships/hyperlink" Target="https://powerforms.docusign.net/64e1354d-f587-4ce8-b489-d423a02e961a?env=na3&amp;acct=52c64a60-b22f-4e08-a899-74fad2a658b1&amp;accountId=52c64a60-b22f-4e08-a899-74fad2a658b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ucpath.uci.edu/security/index.php"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hyperlink" Target="https://blog.edmentum.com/teacher-tools-11-free-resources-support-online-teaching-and-learning" TargetMode="External"/></Relationships>
</file>

<file path=ppt/slides/_rels/slide3.xml.rels><?xml version="1.0" encoding="UTF-8" standalone="yes"?>
<Relationships xmlns="http://schemas.openxmlformats.org/package/2006/relationships"><Relationship Id="rId3" Type="http://schemas.microsoft.com/office/2018/10/relationships/comments" Target="../comments/modernComment_3B6_FA1052F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hyperlink" Target="https://www.signupgenius.com/go/70A0849A4A92DA2F49-ssl3012" TargetMode="External"/><Relationship Id="rId2" Type="http://schemas.openxmlformats.org/officeDocument/2006/relationships/hyperlink" Target="https://www.signupgenius.com/go/70A0849A4A92DA2F49-ucpath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urldefense.com/v3/__https:/www.theworknumber.com/__;!!CzAuKJ42GuquVTTmVmPViYEvSg!PaC-fznTnryHYfrixdS26MoYk74CYH91TgrORYoRDhNkqZdtV5OHzQ-Z8zsox63P2v8K646n57sSUKKPaly-eob-Xbi1qD6Zgcy9xFGYJJB-SF9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urldefense.com/v3/__https:/sp.ucop.edu/sites/ucpathhelp/LocationUsers/LOCjobaids/UCPC_PHCMWFAL260JA_RetirementTransactionProcessForJuly1RetirementDate_D2Rev00.pdf__;!!CzAuKJ42GuquVTTmVmPViYEvSg!Iy-cPNj-8nL4MbEAkAhvMBOSuhLTG-1wisTspbqf-5qz1c65gi4pop3a11tJPIwImBQSZjYXAApBlq5Z8wya4MtsbbuvE6tg8YXOA_lHrQ$" TargetMode="External"/><Relationship Id="rId2" Type="http://schemas.openxmlformats.org/officeDocument/2006/relationships/hyperlink" Target="https://urldefense.com/v3/__https:/sp.ucop.edu/sites/ucpathhelp/LocationUsers/LOCjobaids/UCPC_PHCMWFAL250JA_Emeritus_D2Rev00.pdf__;!!CzAuKJ42GuquVTTmVmPViYEvSg!Iy-cPNj-8nL4MbEAkAhvMBOSuhLTG-1wisTspbqf-5qz1c65gi4pop3a11tJPIwImBQSZjYXAApBlq5Z8wya4MtsbbuvE6tg8YVzNW88X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908506"/>
            <a:ext cx="9144000" cy="1325563"/>
          </a:xfrm>
        </p:spPr>
        <p:txBody>
          <a:bodyPr/>
          <a:lstStyle/>
          <a:p>
            <a:r>
              <a:rPr lang="en-US" dirty="0"/>
              <a:t>Training Tips </a:t>
            </a:r>
            <a:br>
              <a:rPr lang="en-US" dirty="0"/>
            </a:br>
            <a:r>
              <a:rPr lang="en-US" dirty="0"/>
              <a:t>April 18, 2023</a:t>
            </a:r>
          </a:p>
        </p:txBody>
      </p:sp>
    </p:spTree>
    <p:custDataLst>
      <p:tags r:id="rId1"/>
    </p:custDataLst>
    <p:extLst>
      <p:ext uri="{BB962C8B-B14F-4D97-AF65-F5344CB8AC3E}">
        <p14:creationId xmlns:p14="http://schemas.microsoft.com/office/powerpoint/2010/main" val="254110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p:cNvSpPr/>
          <p:nvPr/>
        </p:nvSpPr>
        <p:spPr>
          <a:xfrm>
            <a:off x="0" y="55426"/>
            <a:ext cx="4586118" cy="6382052"/>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a:ea typeface="+mn-ea"/>
                <a:cs typeface="+mn-cs"/>
              </a:rPr>
              <a:t>Ask UCPath Enhancements</a:t>
            </a: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85730" y="1717742"/>
            <a:ext cx="4420716" cy="2883076"/>
          </a:xfrm>
          <a:prstGeom prst="rect">
            <a:avLst/>
          </a:prstGeom>
        </p:spPr>
      </p:pic>
    </p:spTree>
    <p:custDataLst>
      <p:tags r:id="rId1"/>
    </p:custDataLst>
    <p:extLst>
      <p:ext uri="{BB962C8B-B14F-4D97-AF65-F5344CB8AC3E}">
        <p14:creationId xmlns:p14="http://schemas.microsoft.com/office/powerpoint/2010/main" val="265663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5120" y="5729323"/>
            <a:ext cx="131445" cy="148117"/>
          </a:xfrm>
          <a:prstGeom prst="rect">
            <a:avLst/>
          </a:prstGeom>
        </p:spPr>
        <p:txBody>
          <a:bodyPr vert="horz" wrap="square" lIns="0" tIns="9525" rIns="0" bIns="0" rtlCol="0">
            <a:spAutoFit/>
          </a:bodyPr>
          <a:lstStyle/>
          <a:p>
            <a:pPr marL="9525">
              <a:spcBef>
                <a:spcPts val="75"/>
              </a:spcBef>
            </a:pPr>
            <a:r>
              <a:rPr sz="900" spc="-45" dirty="0">
                <a:solidFill>
                  <a:srgbClr val="888888"/>
                </a:solidFill>
                <a:latin typeface="Arial"/>
                <a:cs typeface="Arial"/>
              </a:rPr>
              <a:t>11</a:t>
            </a:r>
            <a:endParaRPr sz="900">
              <a:latin typeface="Arial"/>
              <a:cs typeface="Arial"/>
            </a:endParaRPr>
          </a:p>
        </p:txBody>
      </p:sp>
      <p:sp>
        <p:nvSpPr>
          <p:cNvPr id="3" name="object 3"/>
          <p:cNvSpPr txBox="1">
            <a:spLocks noGrp="1"/>
          </p:cNvSpPr>
          <p:nvPr>
            <p:ph type="title"/>
          </p:nvPr>
        </p:nvSpPr>
        <p:spPr>
          <a:xfrm>
            <a:off x="256565" y="41653"/>
            <a:ext cx="8685832" cy="897987"/>
          </a:xfrm>
          <a:prstGeom prst="rect">
            <a:avLst/>
          </a:prstGeom>
        </p:spPr>
        <p:txBody>
          <a:bodyPr vert="horz" wrap="square" lIns="0" tIns="51695" rIns="0" bIns="0" rtlCol="0" anchor="ctr">
            <a:spAutoFit/>
          </a:bodyPr>
          <a:lstStyle/>
          <a:p>
            <a:pPr marL="9525">
              <a:spcBef>
                <a:spcPts val="75"/>
              </a:spcBef>
            </a:pPr>
            <a:r>
              <a:rPr dirty="0"/>
              <a:t>Enhanced</a:t>
            </a:r>
            <a:r>
              <a:rPr spc="-26" dirty="0"/>
              <a:t> </a:t>
            </a:r>
            <a:r>
              <a:rPr dirty="0"/>
              <a:t>Ask</a:t>
            </a:r>
            <a:r>
              <a:rPr spc="-4" dirty="0"/>
              <a:t> </a:t>
            </a:r>
            <a:r>
              <a:rPr spc="-8" dirty="0"/>
              <a:t>UCPath</a:t>
            </a:r>
          </a:p>
        </p:txBody>
      </p:sp>
      <p:sp>
        <p:nvSpPr>
          <p:cNvPr id="21" name="Content Placeholder 20">
            <a:extLst>
              <a:ext uri="{FF2B5EF4-FFF2-40B4-BE49-F238E27FC236}">
                <a16:creationId xmlns:a16="http://schemas.microsoft.com/office/drawing/2014/main" id="{6EC706D6-5983-FDEB-9544-F6974B58AB4F}"/>
              </a:ext>
            </a:extLst>
          </p:cNvPr>
          <p:cNvSpPr>
            <a:spLocks noGrp="1"/>
          </p:cNvSpPr>
          <p:nvPr>
            <p:ph idx="1"/>
          </p:nvPr>
        </p:nvSpPr>
        <p:spPr>
          <a:xfrm>
            <a:off x="229086" y="1017744"/>
            <a:ext cx="8685832" cy="5133282"/>
          </a:xfrm>
        </p:spPr>
        <p:txBody>
          <a:bodyPr/>
          <a:lstStyle/>
          <a:p>
            <a:r>
              <a:rPr lang="en-US" dirty="0"/>
              <a:t> </a:t>
            </a:r>
          </a:p>
        </p:txBody>
      </p:sp>
      <p:grpSp>
        <p:nvGrpSpPr>
          <p:cNvPr id="4" name="object 4"/>
          <p:cNvGrpSpPr/>
          <p:nvPr/>
        </p:nvGrpSpPr>
        <p:grpSpPr>
          <a:xfrm>
            <a:off x="3522680" y="1456182"/>
            <a:ext cx="5555313" cy="3400425"/>
            <a:chOff x="4696904" y="798576"/>
            <a:chExt cx="7407084" cy="4533900"/>
          </a:xfrm>
        </p:grpSpPr>
        <p:sp>
          <p:nvSpPr>
            <p:cNvPr id="6" name="object 6"/>
            <p:cNvSpPr/>
            <p:nvPr/>
          </p:nvSpPr>
          <p:spPr>
            <a:xfrm>
              <a:off x="4696904" y="1947608"/>
              <a:ext cx="4354195" cy="2962910"/>
            </a:xfrm>
            <a:custGeom>
              <a:avLst/>
              <a:gdLst/>
              <a:ahLst/>
              <a:cxnLst/>
              <a:rect l="l" t="t" r="r" b="b"/>
              <a:pathLst>
                <a:path w="4354195" h="2962910">
                  <a:moveTo>
                    <a:pt x="0" y="0"/>
                  </a:moveTo>
                  <a:lnTo>
                    <a:pt x="4354195" y="0"/>
                  </a:lnTo>
                  <a:lnTo>
                    <a:pt x="4354195" y="2962783"/>
                  </a:lnTo>
                  <a:lnTo>
                    <a:pt x="0" y="2962783"/>
                  </a:lnTo>
                  <a:lnTo>
                    <a:pt x="0" y="0"/>
                  </a:lnTo>
                  <a:close/>
                </a:path>
              </a:pathLst>
            </a:custGeom>
            <a:ln w="3175">
              <a:solidFill>
                <a:srgbClr val="BEBEBE"/>
              </a:solidFill>
            </a:ln>
          </p:spPr>
          <p:txBody>
            <a:bodyPr wrap="square" lIns="0" tIns="0" rIns="0" bIns="0" rtlCol="0"/>
            <a:lstStyle/>
            <a:p>
              <a:endParaRPr sz="1350"/>
            </a:p>
          </p:txBody>
        </p:sp>
        <p:sp>
          <p:nvSpPr>
            <p:cNvPr id="7" name="object 7"/>
            <p:cNvSpPr/>
            <p:nvPr/>
          </p:nvSpPr>
          <p:spPr>
            <a:xfrm>
              <a:off x="8916923" y="798576"/>
              <a:ext cx="3187065" cy="4533900"/>
            </a:xfrm>
            <a:custGeom>
              <a:avLst/>
              <a:gdLst/>
              <a:ahLst/>
              <a:cxnLst/>
              <a:rect l="l" t="t" r="r" b="b"/>
              <a:pathLst>
                <a:path w="3187065" h="4533900">
                  <a:moveTo>
                    <a:pt x="3186683" y="0"/>
                  </a:moveTo>
                  <a:lnTo>
                    <a:pt x="0" y="0"/>
                  </a:lnTo>
                  <a:lnTo>
                    <a:pt x="0" y="4533900"/>
                  </a:lnTo>
                  <a:lnTo>
                    <a:pt x="3186683" y="4533900"/>
                  </a:lnTo>
                  <a:lnTo>
                    <a:pt x="3186683" y="0"/>
                  </a:lnTo>
                  <a:close/>
                </a:path>
              </a:pathLst>
            </a:custGeom>
            <a:solidFill>
              <a:srgbClr val="FFFFFF"/>
            </a:solidFill>
          </p:spPr>
          <p:txBody>
            <a:bodyPr wrap="square" lIns="0" tIns="0" rIns="0" bIns="0" rtlCol="0"/>
            <a:lstStyle/>
            <a:p>
              <a:endParaRPr sz="1350"/>
            </a:p>
          </p:txBody>
        </p:sp>
      </p:grpSp>
      <p:grpSp>
        <p:nvGrpSpPr>
          <p:cNvPr id="8" name="object 8"/>
          <p:cNvGrpSpPr/>
          <p:nvPr/>
        </p:nvGrpSpPr>
        <p:grpSpPr>
          <a:xfrm>
            <a:off x="547823" y="1031165"/>
            <a:ext cx="4114673" cy="2715647"/>
            <a:chOff x="57848" y="796988"/>
            <a:chExt cx="4567820" cy="3419264"/>
          </a:xfrm>
        </p:grpSpPr>
        <p:pic>
          <p:nvPicPr>
            <p:cNvPr id="9" name="object 9"/>
            <p:cNvPicPr/>
            <p:nvPr/>
          </p:nvPicPr>
          <p:blipFill>
            <a:blip r:embed="rId3" cstate="print"/>
            <a:stretch>
              <a:fillRect/>
            </a:stretch>
          </p:blipFill>
          <p:spPr>
            <a:xfrm>
              <a:off x="59434" y="798576"/>
              <a:ext cx="4566234" cy="3023648"/>
            </a:xfrm>
            <a:prstGeom prst="rect">
              <a:avLst/>
            </a:prstGeom>
          </p:spPr>
        </p:pic>
        <p:sp>
          <p:nvSpPr>
            <p:cNvPr id="10" name="object 10"/>
            <p:cNvSpPr/>
            <p:nvPr/>
          </p:nvSpPr>
          <p:spPr>
            <a:xfrm>
              <a:off x="57848" y="796988"/>
              <a:ext cx="4366895" cy="2769235"/>
            </a:xfrm>
            <a:custGeom>
              <a:avLst/>
              <a:gdLst/>
              <a:ahLst/>
              <a:cxnLst/>
              <a:rect l="l" t="t" r="r" b="b"/>
              <a:pathLst>
                <a:path w="4366895" h="2769235">
                  <a:moveTo>
                    <a:pt x="0" y="0"/>
                  </a:moveTo>
                  <a:lnTo>
                    <a:pt x="4366387" y="0"/>
                  </a:lnTo>
                  <a:lnTo>
                    <a:pt x="4366387" y="2769235"/>
                  </a:lnTo>
                  <a:lnTo>
                    <a:pt x="0" y="2769235"/>
                  </a:lnTo>
                  <a:lnTo>
                    <a:pt x="0" y="0"/>
                  </a:lnTo>
                  <a:close/>
                </a:path>
              </a:pathLst>
            </a:custGeom>
            <a:ln w="3175">
              <a:solidFill>
                <a:srgbClr val="BEBEBE"/>
              </a:solidFill>
            </a:ln>
          </p:spPr>
          <p:txBody>
            <a:bodyPr wrap="square" lIns="0" tIns="0" rIns="0" bIns="0" rtlCol="0"/>
            <a:lstStyle/>
            <a:p>
              <a:endParaRPr sz="1350"/>
            </a:p>
          </p:txBody>
        </p:sp>
        <p:sp>
          <p:nvSpPr>
            <p:cNvPr id="11" name="object 11"/>
            <p:cNvSpPr/>
            <p:nvPr/>
          </p:nvSpPr>
          <p:spPr>
            <a:xfrm>
              <a:off x="126246" y="3894307"/>
              <a:ext cx="3095625" cy="321945"/>
            </a:xfrm>
            <a:custGeom>
              <a:avLst/>
              <a:gdLst/>
              <a:ahLst/>
              <a:cxnLst/>
              <a:rect l="l" t="t" r="r" b="b"/>
              <a:pathLst>
                <a:path w="3095625" h="321945">
                  <a:moveTo>
                    <a:pt x="3095244" y="0"/>
                  </a:moveTo>
                  <a:lnTo>
                    <a:pt x="0" y="0"/>
                  </a:lnTo>
                  <a:lnTo>
                    <a:pt x="0" y="321563"/>
                  </a:lnTo>
                  <a:lnTo>
                    <a:pt x="3095244" y="321563"/>
                  </a:lnTo>
                  <a:lnTo>
                    <a:pt x="3095244" y="0"/>
                  </a:lnTo>
                  <a:close/>
                </a:path>
              </a:pathLst>
            </a:custGeom>
            <a:solidFill>
              <a:srgbClr val="FF6D1B"/>
            </a:solidFill>
          </p:spPr>
          <p:txBody>
            <a:bodyPr wrap="square" lIns="0" tIns="0" rIns="0" bIns="0" rtlCol="0"/>
            <a:lstStyle/>
            <a:p>
              <a:endParaRPr sz="1350"/>
            </a:p>
          </p:txBody>
        </p:sp>
      </p:grpSp>
      <p:sp>
        <p:nvSpPr>
          <p:cNvPr id="12" name="object 12"/>
          <p:cNvSpPr txBox="1"/>
          <p:nvPr/>
        </p:nvSpPr>
        <p:spPr>
          <a:xfrm>
            <a:off x="5016619" y="1352141"/>
            <a:ext cx="3997167" cy="3907640"/>
          </a:xfrm>
          <a:prstGeom prst="rect">
            <a:avLst/>
          </a:prstGeom>
        </p:spPr>
        <p:txBody>
          <a:bodyPr vert="horz" wrap="square" lIns="0" tIns="9049" rIns="0" bIns="0" rtlCol="0">
            <a:spAutoFit/>
          </a:bodyPr>
          <a:lstStyle/>
          <a:p>
            <a:pPr marR="176213">
              <a:spcBef>
                <a:spcPts val="71"/>
              </a:spcBef>
              <a:tabLst>
                <a:tab pos="256699" algn="l"/>
                <a:tab pos="257651" algn="l"/>
              </a:tabLst>
            </a:pPr>
            <a:r>
              <a:rPr lang="en-US" sz="1600" b="1" dirty="0">
                <a:latin typeface="Arial"/>
                <a:cs typeface="Arial"/>
              </a:rPr>
              <a:t>Key Changes </a:t>
            </a:r>
          </a:p>
          <a:p>
            <a:pPr marL="256699" marR="176213" indent="-257175">
              <a:spcBef>
                <a:spcPts val="71"/>
              </a:spcBef>
              <a:buChar char="•"/>
              <a:tabLst>
                <a:tab pos="256699" algn="l"/>
                <a:tab pos="257651" algn="l"/>
              </a:tabLst>
            </a:pPr>
            <a:r>
              <a:rPr sz="1600" dirty="0">
                <a:latin typeface="Arial"/>
                <a:cs typeface="Arial"/>
              </a:rPr>
              <a:t>Search</a:t>
            </a:r>
            <a:r>
              <a:rPr sz="1600" spc="-49" dirty="0">
                <a:latin typeface="Arial"/>
                <a:cs typeface="Arial"/>
              </a:rPr>
              <a:t> </a:t>
            </a:r>
            <a:r>
              <a:rPr sz="1600" dirty="0">
                <a:latin typeface="Arial"/>
                <a:cs typeface="Arial"/>
              </a:rPr>
              <a:t>bar</a:t>
            </a:r>
            <a:r>
              <a:rPr sz="1600" spc="-30" dirty="0">
                <a:latin typeface="Arial"/>
                <a:cs typeface="Arial"/>
              </a:rPr>
              <a:t> </a:t>
            </a:r>
            <a:r>
              <a:rPr sz="1600" dirty="0">
                <a:latin typeface="Arial"/>
                <a:cs typeface="Arial"/>
              </a:rPr>
              <a:t>returns</a:t>
            </a:r>
            <a:r>
              <a:rPr sz="1600" spc="-26" dirty="0">
                <a:latin typeface="Arial"/>
                <a:cs typeface="Arial"/>
              </a:rPr>
              <a:t> </a:t>
            </a:r>
            <a:r>
              <a:rPr sz="1600" spc="-15" dirty="0">
                <a:latin typeface="Arial"/>
                <a:cs typeface="Arial"/>
              </a:rPr>
              <a:t>case </a:t>
            </a:r>
            <a:r>
              <a:rPr sz="1600" dirty="0">
                <a:latin typeface="Arial"/>
                <a:cs typeface="Arial"/>
              </a:rPr>
              <a:t>information</a:t>
            </a:r>
            <a:r>
              <a:rPr sz="1600" spc="-49" dirty="0">
                <a:latin typeface="Arial"/>
                <a:cs typeface="Arial"/>
              </a:rPr>
              <a:t> </a:t>
            </a:r>
            <a:r>
              <a:rPr sz="1600" dirty="0">
                <a:latin typeface="Arial"/>
                <a:cs typeface="Arial"/>
              </a:rPr>
              <a:t>and</a:t>
            </a:r>
            <a:r>
              <a:rPr sz="1600" spc="-56" dirty="0">
                <a:latin typeface="Arial"/>
                <a:cs typeface="Arial"/>
              </a:rPr>
              <a:t> </a:t>
            </a:r>
            <a:r>
              <a:rPr sz="1600" spc="-8" dirty="0">
                <a:latin typeface="Arial"/>
                <a:cs typeface="Arial"/>
              </a:rPr>
              <a:t>knowledge resources</a:t>
            </a:r>
            <a:endParaRPr sz="1600" dirty="0">
              <a:latin typeface="Arial"/>
              <a:cs typeface="Arial"/>
            </a:endParaRPr>
          </a:p>
          <a:p>
            <a:pPr marL="257175" marR="3810" indent="-257651" algn="just">
              <a:spcBef>
                <a:spcPts val="296"/>
              </a:spcBef>
              <a:buChar char="•"/>
              <a:tabLst>
                <a:tab pos="257651" algn="l"/>
              </a:tabLst>
            </a:pPr>
            <a:r>
              <a:rPr sz="1600" dirty="0">
                <a:latin typeface="Arial"/>
                <a:cs typeface="Arial"/>
              </a:rPr>
              <a:t>A</a:t>
            </a:r>
            <a:r>
              <a:rPr sz="1600" spc="-86" dirty="0">
                <a:latin typeface="Arial"/>
                <a:cs typeface="Arial"/>
              </a:rPr>
              <a:t> </a:t>
            </a:r>
            <a:r>
              <a:rPr sz="1600" dirty="0">
                <a:latin typeface="Arial"/>
                <a:cs typeface="Arial"/>
              </a:rPr>
              <a:t>collection</a:t>
            </a:r>
            <a:r>
              <a:rPr sz="1600" spc="-64" dirty="0">
                <a:latin typeface="Arial"/>
                <a:cs typeface="Arial"/>
              </a:rPr>
              <a:t> </a:t>
            </a:r>
            <a:r>
              <a:rPr sz="1600" dirty="0">
                <a:latin typeface="Arial"/>
                <a:cs typeface="Arial"/>
              </a:rPr>
              <a:t>of</a:t>
            </a:r>
            <a:r>
              <a:rPr sz="1600" spc="-26" dirty="0">
                <a:latin typeface="Arial"/>
                <a:cs typeface="Arial"/>
              </a:rPr>
              <a:t> </a:t>
            </a:r>
            <a:r>
              <a:rPr sz="1600" dirty="0">
                <a:latin typeface="Arial"/>
                <a:cs typeface="Arial"/>
              </a:rPr>
              <a:t>trending</a:t>
            </a:r>
            <a:r>
              <a:rPr sz="1600" spc="-26" dirty="0">
                <a:latin typeface="Arial"/>
                <a:cs typeface="Arial"/>
              </a:rPr>
              <a:t> </a:t>
            </a:r>
            <a:r>
              <a:rPr sz="1600" spc="-8" dirty="0">
                <a:latin typeface="Arial"/>
                <a:cs typeface="Arial"/>
              </a:rPr>
              <a:t>topics </a:t>
            </a:r>
            <a:r>
              <a:rPr sz="1600" dirty="0">
                <a:latin typeface="Arial"/>
                <a:cs typeface="Arial"/>
              </a:rPr>
              <a:t>relevant</a:t>
            </a:r>
            <a:r>
              <a:rPr sz="1600" spc="-45" dirty="0">
                <a:latin typeface="Arial"/>
                <a:cs typeface="Arial"/>
              </a:rPr>
              <a:t> </a:t>
            </a:r>
            <a:r>
              <a:rPr sz="1600" dirty="0">
                <a:latin typeface="Arial"/>
                <a:cs typeface="Arial"/>
              </a:rPr>
              <a:t>to</a:t>
            </a:r>
            <a:r>
              <a:rPr sz="1600" spc="-38" dirty="0">
                <a:latin typeface="Arial"/>
                <a:cs typeface="Arial"/>
              </a:rPr>
              <a:t> </a:t>
            </a:r>
            <a:r>
              <a:rPr sz="1600" dirty="0">
                <a:latin typeface="Arial"/>
                <a:cs typeface="Arial"/>
              </a:rPr>
              <a:t>seasonal</a:t>
            </a:r>
            <a:r>
              <a:rPr sz="1600" spc="-45" dirty="0">
                <a:latin typeface="Arial"/>
                <a:cs typeface="Arial"/>
              </a:rPr>
              <a:t> </a:t>
            </a:r>
            <a:r>
              <a:rPr sz="1600" spc="-8" dirty="0">
                <a:latin typeface="Arial"/>
                <a:cs typeface="Arial"/>
              </a:rPr>
              <a:t>activities </a:t>
            </a:r>
            <a:r>
              <a:rPr sz="1600" dirty="0">
                <a:latin typeface="Arial"/>
                <a:cs typeface="Arial"/>
              </a:rPr>
              <a:t>and</a:t>
            </a:r>
            <a:r>
              <a:rPr sz="1600" spc="-30" dirty="0">
                <a:latin typeface="Arial"/>
                <a:cs typeface="Arial"/>
              </a:rPr>
              <a:t> </a:t>
            </a:r>
            <a:r>
              <a:rPr sz="1600" dirty="0">
                <a:latin typeface="Arial"/>
                <a:cs typeface="Arial"/>
              </a:rPr>
              <a:t>the</a:t>
            </a:r>
            <a:r>
              <a:rPr sz="1600" spc="-19" dirty="0">
                <a:latin typeface="Arial"/>
                <a:cs typeface="Arial"/>
              </a:rPr>
              <a:t> </a:t>
            </a:r>
            <a:r>
              <a:rPr sz="1600" dirty="0">
                <a:latin typeface="Arial"/>
                <a:cs typeface="Arial"/>
              </a:rPr>
              <a:t>current</a:t>
            </a:r>
            <a:r>
              <a:rPr sz="1600" spc="-11" dirty="0">
                <a:latin typeface="Arial"/>
                <a:cs typeface="Arial"/>
              </a:rPr>
              <a:t> </a:t>
            </a:r>
            <a:r>
              <a:rPr sz="1600" dirty="0">
                <a:latin typeface="Arial"/>
                <a:cs typeface="Arial"/>
              </a:rPr>
              <a:t>time</a:t>
            </a:r>
            <a:r>
              <a:rPr sz="1600" spc="-19" dirty="0">
                <a:latin typeface="Arial"/>
                <a:cs typeface="Arial"/>
              </a:rPr>
              <a:t> </a:t>
            </a:r>
            <a:r>
              <a:rPr sz="1600" dirty="0">
                <a:latin typeface="Arial"/>
                <a:cs typeface="Arial"/>
              </a:rPr>
              <a:t>of</a:t>
            </a:r>
            <a:r>
              <a:rPr sz="1600" spc="-19" dirty="0">
                <a:latin typeface="Arial"/>
                <a:cs typeface="Arial"/>
              </a:rPr>
              <a:t> </a:t>
            </a:r>
            <a:r>
              <a:rPr sz="1600" spc="-15" dirty="0">
                <a:latin typeface="Arial"/>
                <a:cs typeface="Arial"/>
              </a:rPr>
              <a:t>year.</a:t>
            </a:r>
            <a:endParaRPr sz="1600" dirty="0">
              <a:latin typeface="Arial"/>
              <a:cs typeface="Arial"/>
            </a:endParaRPr>
          </a:p>
          <a:p>
            <a:pPr marL="256699" marR="30004" indent="-257175">
              <a:spcBef>
                <a:spcPts val="296"/>
              </a:spcBef>
              <a:buChar char="•"/>
              <a:tabLst>
                <a:tab pos="256699" algn="l"/>
                <a:tab pos="257651" algn="l"/>
              </a:tabLst>
            </a:pPr>
            <a:r>
              <a:rPr sz="1600" dirty="0">
                <a:latin typeface="Arial"/>
                <a:cs typeface="Arial"/>
              </a:rPr>
              <a:t>Enhanced</a:t>
            </a:r>
            <a:r>
              <a:rPr sz="1600" spc="-64" dirty="0">
                <a:latin typeface="Arial"/>
                <a:cs typeface="Arial"/>
              </a:rPr>
              <a:t> </a:t>
            </a:r>
            <a:r>
              <a:rPr sz="1600" dirty="0">
                <a:latin typeface="Arial"/>
                <a:cs typeface="Arial"/>
              </a:rPr>
              <a:t>“Quick</a:t>
            </a:r>
            <a:r>
              <a:rPr sz="1600" spc="-45" dirty="0">
                <a:latin typeface="Arial"/>
                <a:cs typeface="Arial"/>
              </a:rPr>
              <a:t> </a:t>
            </a:r>
            <a:r>
              <a:rPr sz="1600" dirty="0">
                <a:latin typeface="Arial"/>
                <a:cs typeface="Arial"/>
              </a:rPr>
              <a:t>Search”</a:t>
            </a:r>
            <a:r>
              <a:rPr sz="1600" spc="-45" dirty="0">
                <a:latin typeface="Arial"/>
                <a:cs typeface="Arial"/>
              </a:rPr>
              <a:t> </a:t>
            </a:r>
            <a:r>
              <a:rPr sz="1600" spc="-19" dirty="0">
                <a:latin typeface="Arial"/>
                <a:cs typeface="Arial"/>
              </a:rPr>
              <a:t>for </a:t>
            </a:r>
            <a:r>
              <a:rPr sz="1600" dirty="0">
                <a:latin typeface="Arial"/>
                <a:cs typeface="Arial"/>
              </a:rPr>
              <a:t>fast</a:t>
            </a:r>
            <a:r>
              <a:rPr sz="1600" spc="-15" dirty="0">
                <a:latin typeface="Arial"/>
                <a:cs typeface="Arial"/>
              </a:rPr>
              <a:t> </a:t>
            </a:r>
            <a:r>
              <a:rPr sz="1600" dirty="0">
                <a:latin typeface="Arial"/>
                <a:cs typeface="Arial"/>
              </a:rPr>
              <a:t>access</a:t>
            </a:r>
            <a:r>
              <a:rPr sz="1600" spc="-26" dirty="0">
                <a:latin typeface="Arial"/>
                <a:cs typeface="Arial"/>
              </a:rPr>
              <a:t> </a:t>
            </a:r>
            <a:r>
              <a:rPr sz="1600" dirty="0">
                <a:latin typeface="Arial"/>
                <a:cs typeface="Arial"/>
              </a:rPr>
              <a:t>to</a:t>
            </a:r>
            <a:r>
              <a:rPr sz="1600" spc="-11" dirty="0">
                <a:latin typeface="Arial"/>
                <a:cs typeface="Arial"/>
              </a:rPr>
              <a:t> </a:t>
            </a:r>
            <a:r>
              <a:rPr sz="1600" spc="-8" dirty="0">
                <a:latin typeface="Arial"/>
                <a:cs typeface="Arial"/>
              </a:rPr>
              <a:t>frequently </a:t>
            </a:r>
            <a:r>
              <a:rPr sz="1600" dirty="0">
                <a:latin typeface="Arial"/>
                <a:cs typeface="Arial"/>
              </a:rPr>
              <a:t>requested</a:t>
            </a:r>
            <a:r>
              <a:rPr sz="1600" spc="-64" dirty="0">
                <a:latin typeface="Arial"/>
                <a:cs typeface="Arial"/>
              </a:rPr>
              <a:t> </a:t>
            </a:r>
            <a:r>
              <a:rPr sz="1600" spc="-8" dirty="0">
                <a:latin typeface="Arial"/>
                <a:cs typeface="Arial"/>
              </a:rPr>
              <a:t>content</a:t>
            </a:r>
            <a:endParaRPr sz="1600" dirty="0">
              <a:latin typeface="Arial"/>
              <a:cs typeface="Arial"/>
            </a:endParaRPr>
          </a:p>
          <a:p>
            <a:pPr marL="256699" indent="-257175">
              <a:spcBef>
                <a:spcPts val="307"/>
              </a:spcBef>
              <a:buChar char="•"/>
              <a:tabLst>
                <a:tab pos="256699" algn="l"/>
                <a:tab pos="257651" algn="l"/>
              </a:tabLst>
            </a:pPr>
            <a:r>
              <a:rPr sz="1600" spc="-8" dirty="0">
                <a:latin typeface="Arial"/>
                <a:cs typeface="Arial"/>
              </a:rPr>
              <a:t>FAQ</a:t>
            </a:r>
            <a:r>
              <a:rPr sz="1600" spc="-26" dirty="0">
                <a:latin typeface="Arial"/>
                <a:cs typeface="Arial"/>
              </a:rPr>
              <a:t> </a:t>
            </a:r>
            <a:r>
              <a:rPr sz="1600" spc="-8" dirty="0">
                <a:latin typeface="Arial"/>
                <a:cs typeface="Arial"/>
              </a:rPr>
              <a:t>automatically</a:t>
            </a:r>
            <a:r>
              <a:rPr sz="1600" spc="-34" dirty="0">
                <a:latin typeface="Arial"/>
                <a:cs typeface="Arial"/>
              </a:rPr>
              <a:t> </a:t>
            </a:r>
            <a:r>
              <a:rPr sz="1600" spc="-8" dirty="0">
                <a:latin typeface="Arial"/>
                <a:cs typeface="Arial"/>
              </a:rPr>
              <a:t>updated</a:t>
            </a:r>
            <a:endParaRPr sz="1600" dirty="0">
              <a:latin typeface="Arial"/>
              <a:cs typeface="Arial"/>
            </a:endParaRPr>
          </a:p>
          <a:p>
            <a:pPr marL="256699" marR="11906" indent="-257175">
              <a:spcBef>
                <a:spcPts val="296"/>
              </a:spcBef>
              <a:buChar char="•"/>
              <a:tabLst>
                <a:tab pos="256699" algn="l"/>
                <a:tab pos="257651" algn="l"/>
              </a:tabLst>
            </a:pPr>
            <a:r>
              <a:rPr sz="1600" dirty="0">
                <a:latin typeface="Arial"/>
                <a:cs typeface="Arial"/>
              </a:rPr>
              <a:t>Additional</a:t>
            </a:r>
            <a:r>
              <a:rPr sz="1600" spc="-79" dirty="0">
                <a:latin typeface="Arial"/>
                <a:cs typeface="Arial"/>
              </a:rPr>
              <a:t> </a:t>
            </a:r>
            <a:r>
              <a:rPr sz="1600" dirty="0">
                <a:latin typeface="Arial"/>
                <a:cs typeface="Arial"/>
              </a:rPr>
              <a:t>resources</a:t>
            </a:r>
            <a:r>
              <a:rPr sz="1600" spc="-60" dirty="0">
                <a:latin typeface="Arial"/>
                <a:cs typeface="Arial"/>
              </a:rPr>
              <a:t> </a:t>
            </a:r>
            <a:r>
              <a:rPr sz="1600" spc="-8" dirty="0">
                <a:latin typeface="Arial"/>
                <a:cs typeface="Arial"/>
              </a:rPr>
              <a:t>easily </a:t>
            </a:r>
            <a:r>
              <a:rPr sz="1600" dirty="0">
                <a:latin typeface="Arial"/>
                <a:cs typeface="Arial"/>
              </a:rPr>
              <a:t>accessible:</a:t>
            </a:r>
            <a:r>
              <a:rPr sz="1600" spc="-79" dirty="0">
                <a:latin typeface="Arial"/>
                <a:cs typeface="Arial"/>
              </a:rPr>
              <a:t> </a:t>
            </a:r>
            <a:r>
              <a:rPr sz="1600" dirty="0">
                <a:latin typeface="Arial"/>
                <a:cs typeface="Arial"/>
              </a:rPr>
              <a:t>Resource</a:t>
            </a:r>
            <a:r>
              <a:rPr sz="1600" spc="-64" dirty="0">
                <a:latin typeface="Arial"/>
                <a:cs typeface="Arial"/>
              </a:rPr>
              <a:t> </a:t>
            </a:r>
            <a:r>
              <a:rPr sz="1600" spc="-8" dirty="0">
                <a:latin typeface="Arial"/>
                <a:cs typeface="Arial"/>
              </a:rPr>
              <a:t>Center, </a:t>
            </a:r>
            <a:r>
              <a:rPr sz="1600" dirty="0">
                <a:latin typeface="Arial"/>
                <a:cs typeface="Arial"/>
              </a:rPr>
              <a:t>Former</a:t>
            </a:r>
            <a:r>
              <a:rPr sz="1600" spc="-38" dirty="0">
                <a:latin typeface="Arial"/>
                <a:cs typeface="Arial"/>
              </a:rPr>
              <a:t> </a:t>
            </a:r>
            <a:r>
              <a:rPr sz="1600" dirty="0">
                <a:latin typeface="Arial"/>
                <a:cs typeface="Arial"/>
              </a:rPr>
              <a:t>Employee</a:t>
            </a:r>
            <a:r>
              <a:rPr sz="1600" spc="-49" dirty="0">
                <a:latin typeface="Arial"/>
                <a:cs typeface="Arial"/>
              </a:rPr>
              <a:t> </a:t>
            </a:r>
            <a:r>
              <a:rPr sz="1600" dirty="0">
                <a:latin typeface="Arial"/>
                <a:cs typeface="Arial"/>
              </a:rPr>
              <a:t>Portal,</a:t>
            </a:r>
            <a:r>
              <a:rPr sz="1600" spc="-45" dirty="0">
                <a:latin typeface="Arial"/>
                <a:cs typeface="Arial"/>
              </a:rPr>
              <a:t> </a:t>
            </a:r>
            <a:r>
              <a:rPr sz="1600" spc="-15" dirty="0">
                <a:latin typeface="Arial"/>
                <a:cs typeface="Arial"/>
              </a:rPr>
              <a:t>etc.</a:t>
            </a:r>
            <a:endParaRPr sz="1600" dirty="0">
              <a:latin typeface="Arial"/>
              <a:cs typeface="Arial"/>
            </a:endParaRPr>
          </a:p>
          <a:p>
            <a:pPr marL="256699" marR="15240" indent="-257175">
              <a:spcBef>
                <a:spcPts val="296"/>
              </a:spcBef>
              <a:buChar char="•"/>
              <a:tabLst>
                <a:tab pos="256699" algn="l"/>
                <a:tab pos="257651" algn="l"/>
              </a:tabLst>
            </a:pPr>
            <a:r>
              <a:rPr sz="1600" dirty="0">
                <a:latin typeface="Arial"/>
                <a:cs typeface="Arial"/>
              </a:rPr>
              <a:t>New</a:t>
            </a:r>
            <a:r>
              <a:rPr sz="1600" spc="-45" dirty="0">
                <a:latin typeface="Arial"/>
                <a:cs typeface="Arial"/>
              </a:rPr>
              <a:t> </a:t>
            </a:r>
            <a:r>
              <a:rPr sz="1600" dirty="0">
                <a:latin typeface="Arial"/>
                <a:cs typeface="Arial"/>
              </a:rPr>
              <a:t>“Ask</a:t>
            </a:r>
            <a:r>
              <a:rPr sz="1600" spc="-34" dirty="0">
                <a:latin typeface="Arial"/>
                <a:cs typeface="Arial"/>
              </a:rPr>
              <a:t> </a:t>
            </a:r>
            <a:r>
              <a:rPr sz="1600" dirty="0">
                <a:latin typeface="Arial"/>
                <a:cs typeface="Arial"/>
              </a:rPr>
              <a:t>UCPath”</a:t>
            </a:r>
            <a:r>
              <a:rPr sz="1600" spc="-38" dirty="0">
                <a:latin typeface="Arial"/>
                <a:cs typeface="Arial"/>
              </a:rPr>
              <a:t> </a:t>
            </a:r>
            <a:r>
              <a:rPr sz="1600" dirty="0">
                <a:latin typeface="Arial"/>
                <a:cs typeface="Arial"/>
              </a:rPr>
              <a:t>web</a:t>
            </a:r>
            <a:r>
              <a:rPr sz="1600" spc="-30" dirty="0">
                <a:latin typeface="Arial"/>
                <a:cs typeface="Arial"/>
              </a:rPr>
              <a:t> </a:t>
            </a:r>
            <a:r>
              <a:rPr sz="1600" spc="-15" dirty="0">
                <a:latin typeface="Arial"/>
                <a:cs typeface="Arial"/>
              </a:rPr>
              <a:t>page </a:t>
            </a:r>
            <a:r>
              <a:rPr sz="1600" dirty="0">
                <a:latin typeface="Arial"/>
                <a:cs typeface="Arial"/>
              </a:rPr>
              <a:t>for</a:t>
            </a:r>
            <a:r>
              <a:rPr sz="1600" spc="-15" dirty="0">
                <a:latin typeface="Arial"/>
                <a:cs typeface="Arial"/>
              </a:rPr>
              <a:t> </a:t>
            </a:r>
            <a:r>
              <a:rPr sz="1600" dirty="0">
                <a:latin typeface="Arial"/>
                <a:cs typeface="Arial"/>
              </a:rPr>
              <a:t>“Submit</a:t>
            </a:r>
            <a:r>
              <a:rPr sz="1600" spc="-23" dirty="0">
                <a:latin typeface="Arial"/>
                <a:cs typeface="Arial"/>
              </a:rPr>
              <a:t> </a:t>
            </a:r>
            <a:r>
              <a:rPr sz="1600" dirty="0">
                <a:latin typeface="Arial"/>
                <a:cs typeface="Arial"/>
              </a:rPr>
              <a:t>an</a:t>
            </a:r>
            <a:r>
              <a:rPr sz="1600" spc="-34" dirty="0">
                <a:latin typeface="Arial"/>
                <a:cs typeface="Arial"/>
              </a:rPr>
              <a:t> </a:t>
            </a:r>
            <a:r>
              <a:rPr sz="1600" dirty="0">
                <a:latin typeface="Arial"/>
                <a:cs typeface="Arial"/>
              </a:rPr>
              <a:t>Inquiry</a:t>
            </a:r>
            <a:r>
              <a:rPr sz="1600" spc="-15" dirty="0">
                <a:latin typeface="Arial"/>
                <a:cs typeface="Arial"/>
              </a:rPr>
              <a:t> </a:t>
            </a:r>
            <a:r>
              <a:rPr sz="1600" spc="-19" dirty="0">
                <a:latin typeface="Arial"/>
                <a:cs typeface="Arial"/>
              </a:rPr>
              <a:t>on </a:t>
            </a:r>
            <a:r>
              <a:rPr sz="1600" dirty="0">
                <a:latin typeface="Arial"/>
                <a:cs typeface="Arial"/>
              </a:rPr>
              <a:t>Behalf</a:t>
            </a:r>
            <a:r>
              <a:rPr sz="1600" spc="-38" dirty="0">
                <a:latin typeface="Arial"/>
                <a:cs typeface="Arial"/>
              </a:rPr>
              <a:t> </a:t>
            </a:r>
            <a:r>
              <a:rPr sz="1600" dirty="0">
                <a:latin typeface="Arial"/>
                <a:cs typeface="Arial"/>
              </a:rPr>
              <a:t>of”</a:t>
            </a:r>
            <a:r>
              <a:rPr sz="1600" spc="-26" dirty="0">
                <a:latin typeface="Arial"/>
                <a:cs typeface="Arial"/>
              </a:rPr>
              <a:t> </a:t>
            </a:r>
            <a:r>
              <a:rPr sz="1600" spc="-8" dirty="0">
                <a:latin typeface="Arial"/>
                <a:cs typeface="Arial"/>
              </a:rPr>
              <a:t>(SOBO) Transactors</a:t>
            </a:r>
            <a:endParaRPr sz="1600" dirty="0">
              <a:latin typeface="Arial"/>
              <a:cs typeface="Arial"/>
            </a:endParaRPr>
          </a:p>
        </p:txBody>
      </p:sp>
      <p:pic>
        <p:nvPicPr>
          <p:cNvPr id="17" name="object 17"/>
          <p:cNvPicPr/>
          <p:nvPr/>
        </p:nvPicPr>
        <p:blipFill>
          <a:blip r:embed="rId4" cstate="print"/>
          <a:stretch>
            <a:fillRect/>
          </a:stretch>
        </p:blipFill>
        <p:spPr>
          <a:xfrm>
            <a:off x="190842" y="3880918"/>
            <a:ext cx="3936541" cy="1930589"/>
          </a:xfrm>
          <a:prstGeom prst="rect">
            <a:avLst/>
          </a:prstGeom>
        </p:spPr>
      </p:pic>
      <p:sp>
        <p:nvSpPr>
          <p:cNvPr id="18" name="object 18"/>
          <p:cNvSpPr txBox="1"/>
          <p:nvPr/>
        </p:nvSpPr>
        <p:spPr>
          <a:xfrm>
            <a:off x="889222" y="3481656"/>
            <a:ext cx="1814036" cy="217367"/>
          </a:xfrm>
          <a:prstGeom prst="rect">
            <a:avLst/>
          </a:prstGeom>
        </p:spPr>
        <p:txBody>
          <a:bodyPr vert="horz" wrap="square" lIns="0" tIns="9525" rIns="0" bIns="0" rtlCol="0">
            <a:spAutoFit/>
          </a:bodyPr>
          <a:lstStyle/>
          <a:p>
            <a:pPr marL="9525">
              <a:spcBef>
                <a:spcPts val="75"/>
              </a:spcBef>
            </a:pPr>
            <a:r>
              <a:rPr sz="1350" dirty="0">
                <a:solidFill>
                  <a:srgbClr val="FFFFFF"/>
                </a:solidFill>
                <a:latin typeface="Arial"/>
                <a:cs typeface="Arial"/>
              </a:rPr>
              <a:t>Current</a:t>
            </a:r>
            <a:r>
              <a:rPr sz="1350" spc="-26" dirty="0">
                <a:solidFill>
                  <a:srgbClr val="FFFFFF"/>
                </a:solidFill>
                <a:latin typeface="Arial"/>
                <a:cs typeface="Arial"/>
              </a:rPr>
              <a:t> </a:t>
            </a:r>
            <a:r>
              <a:rPr sz="1350" dirty="0">
                <a:solidFill>
                  <a:srgbClr val="FFFFFF"/>
                </a:solidFill>
                <a:latin typeface="Arial"/>
                <a:cs typeface="Arial"/>
              </a:rPr>
              <a:t>Employee</a:t>
            </a:r>
            <a:r>
              <a:rPr sz="1350" spc="-15" dirty="0">
                <a:solidFill>
                  <a:srgbClr val="FFFFFF"/>
                </a:solidFill>
                <a:latin typeface="Arial"/>
                <a:cs typeface="Arial"/>
              </a:rPr>
              <a:t> View</a:t>
            </a:r>
            <a:endParaRPr sz="1350">
              <a:latin typeface="Arial"/>
              <a:cs typeface="Arial"/>
            </a:endParaRPr>
          </a:p>
        </p:txBody>
      </p:sp>
      <p:sp>
        <p:nvSpPr>
          <p:cNvPr id="19" name="object 19"/>
          <p:cNvSpPr txBox="1"/>
          <p:nvPr/>
        </p:nvSpPr>
        <p:spPr>
          <a:xfrm>
            <a:off x="707532" y="5885321"/>
            <a:ext cx="2177415" cy="216406"/>
          </a:xfrm>
          <a:prstGeom prst="rect">
            <a:avLst/>
          </a:prstGeom>
          <a:solidFill>
            <a:srgbClr val="FF6D1B"/>
          </a:solidFill>
        </p:spPr>
        <p:txBody>
          <a:bodyPr vert="horz" wrap="square" lIns="0" tIns="8573" rIns="0" bIns="0" rtlCol="0">
            <a:spAutoFit/>
          </a:bodyPr>
          <a:lstStyle/>
          <a:p>
            <a:pPr marL="324326">
              <a:spcBef>
                <a:spcPts val="68"/>
              </a:spcBef>
            </a:pPr>
            <a:r>
              <a:rPr sz="1350" dirty="0">
                <a:solidFill>
                  <a:srgbClr val="FFFFFF"/>
                </a:solidFill>
                <a:latin typeface="Arial"/>
                <a:cs typeface="Arial"/>
              </a:rPr>
              <a:t>Current</a:t>
            </a:r>
            <a:r>
              <a:rPr sz="1350" spc="-8" dirty="0">
                <a:solidFill>
                  <a:srgbClr val="FFFFFF"/>
                </a:solidFill>
                <a:latin typeface="Arial"/>
                <a:cs typeface="Arial"/>
              </a:rPr>
              <a:t> </a:t>
            </a:r>
            <a:r>
              <a:rPr sz="1350" dirty="0">
                <a:solidFill>
                  <a:srgbClr val="FFFFFF"/>
                </a:solidFill>
                <a:latin typeface="Arial"/>
                <a:cs typeface="Arial"/>
              </a:rPr>
              <a:t>SOBO</a:t>
            </a:r>
            <a:r>
              <a:rPr sz="1350" spc="-19" dirty="0">
                <a:solidFill>
                  <a:srgbClr val="FFFFFF"/>
                </a:solidFill>
                <a:latin typeface="Arial"/>
                <a:cs typeface="Arial"/>
              </a:rPr>
              <a:t> </a:t>
            </a:r>
            <a:r>
              <a:rPr sz="1350" spc="-15" dirty="0">
                <a:solidFill>
                  <a:srgbClr val="FFFFFF"/>
                </a:solidFill>
                <a:latin typeface="Arial"/>
                <a:cs typeface="Arial"/>
              </a:rPr>
              <a:t>View</a:t>
            </a:r>
            <a:endParaRPr sz="1350" dirty="0">
              <a:latin typeface="Arial"/>
              <a:cs typeface="Arial"/>
            </a:endParaRPr>
          </a:p>
        </p:txBody>
      </p:sp>
      <p:sp>
        <p:nvSpPr>
          <p:cNvPr id="20" name="object 20"/>
          <p:cNvSpPr txBox="1"/>
          <p:nvPr/>
        </p:nvSpPr>
        <p:spPr>
          <a:xfrm>
            <a:off x="5134062" y="5401818"/>
            <a:ext cx="2835479" cy="866263"/>
          </a:xfrm>
          <a:prstGeom prst="rect">
            <a:avLst/>
          </a:prstGeom>
        </p:spPr>
        <p:txBody>
          <a:bodyPr vert="horz" wrap="square" lIns="0" tIns="9525" rIns="0" bIns="0" rtlCol="0">
            <a:spAutoFit/>
          </a:bodyPr>
          <a:lstStyle/>
          <a:p>
            <a:pPr marL="9525" marR="3810" indent="181451">
              <a:spcBef>
                <a:spcPts val="75"/>
              </a:spcBef>
            </a:pPr>
            <a:r>
              <a:rPr lang="en-US" sz="1350" dirty="0">
                <a:solidFill>
                  <a:srgbClr val="FF6D1B"/>
                </a:solidFill>
                <a:latin typeface="Arial"/>
                <a:cs typeface="Arial"/>
              </a:rPr>
              <a:t>Training Resources:  </a:t>
            </a:r>
          </a:p>
          <a:p>
            <a:pPr marL="9525" marR="3810" indent="181451">
              <a:spcBef>
                <a:spcPts val="75"/>
              </a:spcBef>
            </a:pPr>
            <a:r>
              <a:rPr lang="en-US" sz="1350" dirty="0">
                <a:solidFill>
                  <a:srgbClr val="FF6D1B"/>
                </a:solidFill>
                <a:latin typeface="Arial"/>
                <a:cs typeface="Arial"/>
              </a:rPr>
              <a:t>UCPath Help site updated and </a:t>
            </a:r>
          </a:p>
          <a:p>
            <a:pPr marL="9525" marR="3810" indent="181451">
              <a:spcBef>
                <a:spcPts val="75"/>
              </a:spcBef>
            </a:pPr>
            <a:r>
              <a:rPr sz="1350" dirty="0">
                <a:solidFill>
                  <a:srgbClr val="FF6D1B"/>
                </a:solidFill>
                <a:latin typeface="Arial"/>
                <a:cs typeface="Arial"/>
              </a:rPr>
              <a:t>Ask</a:t>
            </a:r>
            <a:r>
              <a:rPr sz="1350" spc="-8" dirty="0">
                <a:solidFill>
                  <a:srgbClr val="FF6D1B"/>
                </a:solidFill>
                <a:latin typeface="Arial"/>
                <a:cs typeface="Arial"/>
              </a:rPr>
              <a:t> </a:t>
            </a:r>
            <a:r>
              <a:rPr sz="1350" dirty="0">
                <a:solidFill>
                  <a:srgbClr val="FF6D1B"/>
                </a:solidFill>
                <a:latin typeface="Arial"/>
                <a:cs typeface="Arial"/>
              </a:rPr>
              <a:t>UCPath</a:t>
            </a:r>
            <a:r>
              <a:rPr sz="1350" spc="-8" dirty="0">
                <a:solidFill>
                  <a:srgbClr val="FF6D1B"/>
                </a:solidFill>
                <a:latin typeface="Arial"/>
                <a:cs typeface="Arial"/>
              </a:rPr>
              <a:t> Overview</a:t>
            </a:r>
            <a:r>
              <a:rPr lang="en-US" sz="1350" spc="-8" dirty="0">
                <a:solidFill>
                  <a:srgbClr val="FF6D1B"/>
                </a:solidFill>
                <a:latin typeface="Arial"/>
                <a:cs typeface="Arial"/>
              </a:rPr>
              <a:t> video </a:t>
            </a:r>
            <a:r>
              <a:rPr sz="1350" spc="-8" dirty="0">
                <a:solidFill>
                  <a:srgbClr val="FF6D1B"/>
                </a:solidFill>
                <a:latin typeface="Arial"/>
                <a:cs typeface="Arial"/>
              </a:rPr>
              <a:t>: </a:t>
            </a:r>
            <a:r>
              <a:rPr sz="1350" u="sng" spc="-8" dirty="0">
                <a:solidFill>
                  <a:srgbClr val="FF6D1B"/>
                </a:solidFill>
                <a:uFill>
                  <a:solidFill>
                    <a:srgbClr val="FF6D1B"/>
                  </a:solidFill>
                </a:uFill>
                <a:latin typeface="Arial"/>
                <a:cs typeface="Arial"/>
                <a:hlinkClick r:id="rId5"/>
              </a:rPr>
              <a:t>https://youtu.be/AskUCPath</a:t>
            </a:r>
            <a:endParaRPr sz="135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882669-E434-F799-3AA3-2EFAAEDF69B9}"/>
              </a:ext>
            </a:extLst>
          </p:cNvPr>
          <p:cNvSpPr>
            <a:spLocks noGrp="1"/>
          </p:cNvSpPr>
          <p:nvPr>
            <p:ph type="sldNum" sz="quarter" idx="4"/>
          </p:nvPr>
        </p:nvSpPr>
        <p:spPr/>
        <p:txBody>
          <a:bodyPr/>
          <a:lstStyle/>
          <a:p>
            <a:fld id="{3C842EA4-F715-4656-A625-1238D78B36EB}" type="slidenum">
              <a:rPr lang="en-US" smtClean="0"/>
              <a:t>12</a:t>
            </a:fld>
            <a:endParaRPr lang="en-US"/>
          </a:p>
        </p:txBody>
      </p:sp>
      <p:pic>
        <p:nvPicPr>
          <p:cNvPr id="4" name="Picture 3">
            <a:extLst>
              <a:ext uri="{FF2B5EF4-FFF2-40B4-BE49-F238E27FC236}">
                <a16:creationId xmlns:a16="http://schemas.microsoft.com/office/drawing/2014/main" id="{CD8864FB-076A-F16A-9114-F2C41CB346F4}"/>
              </a:ext>
            </a:extLst>
          </p:cNvPr>
          <p:cNvPicPr>
            <a:picLocks noChangeAspect="1"/>
          </p:cNvPicPr>
          <p:nvPr/>
        </p:nvPicPr>
        <p:blipFill rotWithShape="1">
          <a:blip r:embed="rId2"/>
          <a:srcRect l="4927"/>
          <a:stretch/>
        </p:blipFill>
        <p:spPr>
          <a:xfrm>
            <a:off x="92766" y="364776"/>
            <a:ext cx="8693426" cy="5889908"/>
          </a:xfrm>
          <a:prstGeom prst="rect">
            <a:avLst/>
          </a:prstGeom>
        </p:spPr>
      </p:pic>
      <p:sp>
        <p:nvSpPr>
          <p:cNvPr id="5" name="TextBox 4">
            <a:extLst>
              <a:ext uri="{FF2B5EF4-FFF2-40B4-BE49-F238E27FC236}">
                <a16:creationId xmlns:a16="http://schemas.microsoft.com/office/drawing/2014/main" id="{5D696533-506B-1340-C794-C5CCD42AA845}"/>
              </a:ext>
            </a:extLst>
          </p:cNvPr>
          <p:cNvSpPr txBox="1"/>
          <p:nvPr/>
        </p:nvSpPr>
        <p:spPr>
          <a:xfrm>
            <a:off x="92766" y="8549"/>
            <a:ext cx="6850159" cy="369332"/>
          </a:xfrm>
          <a:prstGeom prst="rect">
            <a:avLst/>
          </a:prstGeom>
          <a:noFill/>
        </p:spPr>
        <p:txBody>
          <a:bodyPr wrap="square" rtlCol="0">
            <a:spAutoFit/>
          </a:bodyPr>
          <a:lstStyle/>
          <a:p>
            <a:r>
              <a:rPr lang="en-US" b="1" dirty="0"/>
              <a:t>Enhanced ‘Ask UCPath’ Landing page available April 17</a:t>
            </a:r>
          </a:p>
        </p:txBody>
      </p:sp>
      <p:cxnSp>
        <p:nvCxnSpPr>
          <p:cNvPr id="9" name="Straight Arrow Connector 8">
            <a:extLst>
              <a:ext uri="{FF2B5EF4-FFF2-40B4-BE49-F238E27FC236}">
                <a16:creationId xmlns:a16="http://schemas.microsoft.com/office/drawing/2014/main" id="{8FFF54F2-9E70-76CD-23E1-8510ADC99DD5}"/>
              </a:ext>
            </a:extLst>
          </p:cNvPr>
          <p:cNvCxnSpPr>
            <a:cxnSpLocks/>
          </p:cNvCxnSpPr>
          <p:nvPr/>
        </p:nvCxnSpPr>
        <p:spPr>
          <a:xfrm flipV="1">
            <a:off x="5335398" y="671297"/>
            <a:ext cx="212201" cy="77999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3411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p:cNvSpPr/>
          <p:nvPr/>
        </p:nvSpPr>
        <p:spPr>
          <a:xfrm>
            <a:off x="-2" y="0"/>
            <a:ext cx="4572001" cy="6437478"/>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Arial" panose="020B0604020202020204"/>
                <a:ea typeface="+mn-ea"/>
                <a:cs typeface="+mn-cs"/>
              </a:rPr>
              <a:t>Budget Distribution Calendar</a:t>
            </a: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52682" y="1604682"/>
            <a:ext cx="4491318" cy="2985673"/>
          </a:xfrm>
          <a:prstGeom prst="rect">
            <a:avLst/>
          </a:prstGeom>
        </p:spPr>
      </p:pic>
    </p:spTree>
    <p:custDataLst>
      <p:tags r:id="rId1"/>
    </p:custDataLst>
    <p:extLst>
      <p:ext uri="{BB962C8B-B14F-4D97-AF65-F5344CB8AC3E}">
        <p14:creationId xmlns:p14="http://schemas.microsoft.com/office/powerpoint/2010/main" val="294337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AC81-A678-0D92-9AE7-5B79B2200316}"/>
              </a:ext>
            </a:extLst>
          </p:cNvPr>
          <p:cNvSpPr>
            <a:spLocks noGrp="1"/>
          </p:cNvSpPr>
          <p:nvPr>
            <p:ph type="title"/>
          </p:nvPr>
        </p:nvSpPr>
        <p:spPr/>
        <p:txBody>
          <a:bodyPr/>
          <a:lstStyle/>
          <a:p>
            <a:r>
              <a:rPr lang="en-US" dirty="0"/>
              <a:t>Budget Distribution Calendar	</a:t>
            </a:r>
          </a:p>
        </p:txBody>
      </p:sp>
      <p:sp>
        <p:nvSpPr>
          <p:cNvPr id="3" name="Content Placeholder 2">
            <a:extLst>
              <a:ext uri="{FF2B5EF4-FFF2-40B4-BE49-F238E27FC236}">
                <a16:creationId xmlns:a16="http://schemas.microsoft.com/office/drawing/2014/main" id="{ABB36F65-D745-EC77-078F-2353430A4B28}"/>
              </a:ext>
            </a:extLst>
          </p:cNvPr>
          <p:cNvSpPr>
            <a:spLocks noGrp="1"/>
          </p:cNvSpPr>
          <p:nvPr>
            <p:ph idx="1"/>
          </p:nvPr>
        </p:nvSpPr>
        <p:spPr>
          <a:xfrm>
            <a:off x="229085" y="1043681"/>
            <a:ext cx="8119785" cy="897987"/>
          </a:xfrm>
        </p:spPr>
        <p:txBody>
          <a:bodyPr>
            <a:normAutofit/>
          </a:bodyPr>
          <a:lstStyle/>
          <a:p>
            <a:pPr marL="342900" indent="-342900">
              <a:lnSpc>
                <a:spcPct val="120000"/>
              </a:lnSpc>
              <a:buFont typeface="Arial" panose="020B0604020202020204" pitchFamily="34" charset="0"/>
              <a:buChar char="•"/>
            </a:pPr>
            <a:r>
              <a:rPr lang="en-US" sz="2000" dirty="0"/>
              <a:t>Transactional User page &gt; GL and Finance section &gt; Budgeting</a:t>
            </a:r>
            <a:endParaRPr lang="en-US" sz="1200" dirty="0"/>
          </a:p>
          <a:p>
            <a:endParaRPr lang="en-US" sz="1200" dirty="0"/>
          </a:p>
        </p:txBody>
      </p:sp>
      <p:sp>
        <p:nvSpPr>
          <p:cNvPr id="4" name="Slide Number Placeholder 3">
            <a:extLst>
              <a:ext uri="{FF2B5EF4-FFF2-40B4-BE49-F238E27FC236}">
                <a16:creationId xmlns:a16="http://schemas.microsoft.com/office/drawing/2014/main" id="{CE67803F-F795-ADC5-1162-E194E75A7F2F}"/>
              </a:ext>
            </a:extLst>
          </p:cNvPr>
          <p:cNvSpPr>
            <a:spLocks noGrp="1"/>
          </p:cNvSpPr>
          <p:nvPr>
            <p:ph type="sldNum" sz="quarter" idx="4"/>
          </p:nvPr>
        </p:nvSpPr>
        <p:spPr/>
        <p:txBody>
          <a:bodyPr/>
          <a:lstStyle/>
          <a:p>
            <a:fld id="{3C842EA4-F715-4656-A625-1238D78B36EB}" type="slidenum">
              <a:rPr lang="en-US" smtClean="0"/>
              <a:t>14</a:t>
            </a:fld>
            <a:endParaRPr lang="en-US"/>
          </a:p>
        </p:txBody>
      </p:sp>
      <p:pic>
        <p:nvPicPr>
          <p:cNvPr id="12" name="Picture 11">
            <a:extLst>
              <a:ext uri="{FF2B5EF4-FFF2-40B4-BE49-F238E27FC236}">
                <a16:creationId xmlns:a16="http://schemas.microsoft.com/office/drawing/2014/main" id="{35248E5A-8624-A880-43A2-1737E1D01C2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23918" y="1673049"/>
            <a:ext cx="6096163" cy="4475960"/>
          </a:xfrm>
          <a:prstGeom prst="rect">
            <a:avLst/>
          </a:prstGeom>
          <a:ln>
            <a:solidFill>
              <a:schemeClr val="tx1">
                <a:lumMod val="50000"/>
                <a:lumOff val="50000"/>
              </a:schemeClr>
            </a:solidFill>
          </a:ln>
        </p:spPr>
      </p:pic>
    </p:spTree>
    <p:extLst>
      <p:ext uri="{BB962C8B-B14F-4D97-AF65-F5344CB8AC3E}">
        <p14:creationId xmlns:p14="http://schemas.microsoft.com/office/powerpoint/2010/main" val="58322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AC81-A678-0D92-9AE7-5B79B2200316}"/>
              </a:ext>
            </a:extLst>
          </p:cNvPr>
          <p:cNvSpPr>
            <a:spLocks noGrp="1"/>
          </p:cNvSpPr>
          <p:nvPr>
            <p:ph type="title"/>
          </p:nvPr>
        </p:nvSpPr>
        <p:spPr/>
        <p:txBody>
          <a:bodyPr/>
          <a:lstStyle/>
          <a:p>
            <a:r>
              <a:rPr lang="en-US" dirty="0"/>
              <a:t>Budget Distribution Calendar Cont’d	</a:t>
            </a:r>
          </a:p>
        </p:txBody>
      </p:sp>
      <p:sp>
        <p:nvSpPr>
          <p:cNvPr id="3" name="Content Placeholder 2">
            <a:extLst>
              <a:ext uri="{FF2B5EF4-FFF2-40B4-BE49-F238E27FC236}">
                <a16:creationId xmlns:a16="http://schemas.microsoft.com/office/drawing/2014/main" id="{ABB36F65-D745-EC77-078F-2353430A4B28}"/>
              </a:ext>
            </a:extLst>
          </p:cNvPr>
          <p:cNvSpPr>
            <a:spLocks noGrp="1"/>
          </p:cNvSpPr>
          <p:nvPr>
            <p:ph idx="1"/>
          </p:nvPr>
        </p:nvSpPr>
        <p:spPr>
          <a:xfrm>
            <a:off x="229085" y="1043681"/>
            <a:ext cx="2520993" cy="5133282"/>
          </a:xfrm>
        </p:spPr>
        <p:txBody>
          <a:bodyPr>
            <a:normAutofit/>
          </a:bodyPr>
          <a:lstStyle/>
          <a:p>
            <a:pPr marL="342900" indent="-342900">
              <a:lnSpc>
                <a:spcPct val="120000"/>
              </a:lnSpc>
              <a:buFont typeface="Arial" panose="020B0604020202020204" pitchFamily="34" charset="0"/>
              <a:buChar char="•"/>
            </a:pPr>
            <a:r>
              <a:rPr lang="en-US" sz="2000"/>
              <a:t>Identifies </a:t>
            </a:r>
            <a:r>
              <a:rPr lang="en-US" sz="2000" dirty="0"/>
              <a:t>deadlines for updating the BDP page</a:t>
            </a:r>
          </a:p>
          <a:p>
            <a:pPr marL="342900" indent="-342900">
              <a:lnSpc>
                <a:spcPct val="120000"/>
              </a:lnSpc>
              <a:buFont typeface="Arial" panose="020B0604020202020204" pitchFamily="34" charset="0"/>
              <a:buChar char="•"/>
            </a:pPr>
            <a:endParaRPr lang="en-US" sz="2000" dirty="0"/>
          </a:p>
          <a:p>
            <a:pPr marL="342900" indent="-342900">
              <a:lnSpc>
                <a:spcPct val="120000"/>
              </a:lnSpc>
              <a:buFont typeface="Arial" panose="020B0604020202020204" pitchFamily="34" charset="0"/>
              <a:buChar char="•"/>
            </a:pPr>
            <a:r>
              <a:rPr lang="en-US" sz="2000" dirty="0"/>
              <a:t>Shows when Staffing List will be updated in Cognos</a:t>
            </a:r>
          </a:p>
          <a:p>
            <a:endParaRPr lang="en-US" sz="1200" dirty="0"/>
          </a:p>
          <a:p>
            <a:endParaRPr lang="en-US" sz="1200" dirty="0"/>
          </a:p>
        </p:txBody>
      </p:sp>
      <p:sp>
        <p:nvSpPr>
          <p:cNvPr id="4" name="Slide Number Placeholder 3">
            <a:extLst>
              <a:ext uri="{FF2B5EF4-FFF2-40B4-BE49-F238E27FC236}">
                <a16:creationId xmlns:a16="http://schemas.microsoft.com/office/drawing/2014/main" id="{CE67803F-F795-ADC5-1162-E194E75A7F2F}"/>
              </a:ext>
            </a:extLst>
          </p:cNvPr>
          <p:cNvSpPr>
            <a:spLocks noGrp="1"/>
          </p:cNvSpPr>
          <p:nvPr>
            <p:ph type="sldNum" sz="quarter" idx="4"/>
          </p:nvPr>
        </p:nvSpPr>
        <p:spPr/>
        <p:txBody>
          <a:bodyPr/>
          <a:lstStyle/>
          <a:p>
            <a:fld id="{3C842EA4-F715-4656-A625-1238D78B36EB}" type="slidenum">
              <a:rPr lang="en-US" smtClean="0"/>
              <a:t>15</a:t>
            </a:fld>
            <a:endParaRPr lang="en-US"/>
          </a:p>
        </p:txBody>
      </p:sp>
      <p:pic>
        <p:nvPicPr>
          <p:cNvPr id="6" name="Picture 5">
            <a:extLst>
              <a:ext uri="{FF2B5EF4-FFF2-40B4-BE49-F238E27FC236}">
                <a16:creationId xmlns:a16="http://schemas.microsoft.com/office/drawing/2014/main" id="{46C5BE7D-3EE4-5DD2-1DE7-2D902F1A2C5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750079" y="1043681"/>
            <a:ext cx="6047258" cy="5393799"/>
          </a:xfrm>
          <a:prstGeom prst="rect">
            <a:avLst/>
          </a:prstGeom>
        </p:spPr>
      </p:pic>
      <p:sp>
        <p:nvSpPr>
          <p:cNvPr id="7" name="Rectangle 6">
            <a:extLst>
              <a:ext uri="{FF2B5EF4-FFF2-40B4-BE49-F238E27FC236}">
                <a16:creationId xmlns:a16="http://schemas.microsoft.com/office/drawing/2014/main" id="{46DD24B6-B49E-CCAD-AD6F-0518662D4A3F}"/>
              </a:ext>
            </a:extLst>
          </p:cNvPr>
          <p:cNvSpPr/>
          <p:nvPr/>
        </p:nvSpPr>
        <p:spPr>
          <a:xfrm>
            <a:off x="4333461" y="3299792"/>
            <a:ext cx="874643" cy="28771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53F5B11-3619-7C07-5AA7-A759D2B8F2CD}"/>
              </a:ext>
            </a:extLst>
          </p:cNvPr>
          <p:cNvSpPr/>
          <p:nvPr/>
        </p:nvSpPr>
        <p:spPr>
          <a:xfrm>
            <a:off x="6128077" y="3299790"/>
            <a:ext cx="874643" cy="28771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637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p:cNvSpPr/>
          <p:nvPr/>
        </p:nvSpPr>
        <p:spPr>
          <a:xfrm>
            <a:off x="0" y="55426"/>
            <a:ext cx="4586118" cy="6382052"/>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a:rPr>
              <a:t>Extended Absence Process</a:t>
            </a:r>
            <a:endParaRPr kumimoji="0" lang="en-US" sz="4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85730" y="1717742"/>
            <a:ext cx="4420716" cy="2883076"/>
          </a:xfrm>
          <a:prstGeom prst="rect">
            <a:avLst/>
          </a:prstGeom>
        </p:spPr>
      </p:pic>
    </p:spTree>
    <p:custDataLst>
      <p:tags r:id="rId1"/>
    </p:custDataLst>
    <p:extLst>
      <p:ext uri="{BB962C8B-B14F-4D97-AF65-F5344CB8AC3E}">
        <p14:creationId xmlns:p14="http://schemas.microsoft.com/office/powerpoint/2010/main" val="3080469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B74B8-F301-1280-4B45-AE3CEDBB45B7}"/>
              </a:ext>
            </a:extLst>
          </p:cNvPr>
          <p:cNvSpPr>
            <a:spLocks noGrp="1"/>
          </p:cNvSpPr>
          <p:nvPr>
            <p:ph type="title"/>
          </p:nvPr>
        </p:nvSpPr>
        <p:spPr/>
        <p:txBody>
          <a:bodyPr/>
          <a:lstStyle/>
          <a:p>
            <a:r>
              <a:rPr lang="en-US" dirty="0"/>
              <a:t>Ways to Edit Extended Absences</a:t>
            </a:r>
          </a:p>
        </p:txBody>
      </p:sp>
      <p:sp>
        <p:nvSpPr>
          <p:cNvPr id="3" name="Content Placeholder 2">
            <a:extLst>
              <a:ext uri="{FF2B5EF4-FFF2-40B4-BE49-F238E27FC236}">
                <a16:creationId xmlns:a16="http://schemas.microsoft.com/office/drawing/2014/main" id="{F77C2D9F-B77E-8AA1-1C1B-7D7AF960F1A5}"/>
              </a:ext>
            </a:extLst>
          </p:cNvPr>
          <p:cNvSpPr>
            <a:spLocks noGrp="1"/>
          </p:cNvSpPr>
          <p:nvPr>
            <p:ph idx="1"/>
          </p:nvPr>
        </p:nvSpPr>
        <p:spPr>
          <a:xfrm>
            <a:off x="3872202" y="3004457"/>
            <a:ext cx="4809449" cy="3237820"/>
          </a:xfrm>
        </p:spPr>
        <p:txBody>
          <a:bodyPr>
            <a:normAutofit/>
          </a:bodyPr>
          <a:lstStyle/>
          <a:p>
            <a:r>
              <a:rPr lang="en-US" sz="6600" dirty="0">
                <a:ln w="0"/>
                <a:effectLst>
                  <a:outerShdw blurRad="38100" dist="19050" dir="2700000" algn="tl" rotWithShape="0">
                    <a:schemeClr val="dk1">
                      <a:alpha val="40000"/>
                    </a:schemeClr>
                  </a:outerShdw>
                </a:effectLst>
              </a:rPr>
              <a:t>VS.</a:t>
            </a:r>
          </a:p>
        </p:txBody>
      </p:sp>
      <p:sp>
        <p:nvSpPr>
          <p:cNvPr id="4" name="Slide Number Placeholder 3">
            <a:extLst>
              <a:ext uri="{FF2B5EF4-FFF2-40B4-BE49-F238E27FC236}">
                <a16:creationId xmlns:a16="http://schemas.microsoft.com/office/drawing/2014/main" id="{17A96402-47D0-138E-6355-F36C81A80210}"/>
              </a:ext>
            </a:extLst>
          </p:cNvPr>
          <p:cNvSpPr>
            <a:spLocks noGrp="1"/>
          </p:cNvSpPr>
          <p:nvPr>
            <p:ph type="sldNum" sz="quarter" idx="4"/>
          </p:nvPr>
        </p:nvSpPr>
        <p:spPr/>
        <p:txBody>
          <a:bodyPr/>
          <a:lstStyle/>
          <a:p>
            <a:fld id="{3C842EA4-F715-4656-A625-1238D78B36EB}" type="slidenum">
              <a:rPr lang="en-US" smtClean="0"/>
              <a:t>17</a:t>
            </a:fld>
            <a:endParaRPr lang="en-US"/>
          </a:p>
        </p:txBody>
      </p:sp>
      <p:sp>
        <p:nvSpPr>
          <p:cNvPr id="5" name="Cloud 4">
            <a:extLst>
              <a:ext uri="{FF2B5EF4-FFF2-40B4-BE49-F238E27FC236}">
                <a16:creationId xmlns:a16="http://schemas.microsoft.com/office/drawing/2014/main" id="{35283CD9-AB92-F99A-9F08-14A73A04C929}"/>
              </a:ext>
            </a:extLst>
          </p:cNvPr>
          <p:cNvSpPr/>
          <p:nvPr/>
        </p:nvSpPr>
        <p:spPr>
          <a:xfrm>
            <a:off x="229083" y="2290665"/>
            <a:ext cx="3396343" cy="2635898"/>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
        <p:nvSpPr>
          <p:cNvPr id="6" name="Explosion 1 5">
            <a:extLst>
              <a:ext uri="{FF2B5EF4-FFF2-40B4-BE49-F238E27FC236}">
                <a16:creationId xmlns:a16="http://schemas.microsoft.com/office/drawing/2014/main" id="{6690E2DE-A19E-3CC9-BD8E-3E4F4B542C21}"/>
              </a:ext>
            </a:extLst>
          </p:cNvPr>
          <p:cNvSpPr/>
          <p:nvPr/>
        </p:nvSpPr>
        <p:spPr>
          <a:xfrm>
            <a:off x="5598366" y="1791206"/>
            <a:ext cx="3396343" cy="3881808"/>
          </a:xfrm>
          <a:prstGeom prst="irregularSeal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7D8549-B787-EEE2-D5BC-5B0AB2DB54CE}"/>
              </a:ext>
            </a:extLst>
          </p:cNvPr>
          <p:cNvSpPr txBox="1"/>
          <p:nvPr/>
        </p:nvSpPr>
        <p:spPr>
          <a:xfrm>
            <a:off x="408938" y="3285447"/>
            <a:ext cx="3036631" cy="646331"/>
          </a:xfrm>
          <a:prstGeom prst="rect">
            <a:avLst/>
          </a:prstGeom>
          <a:noFill/>
        </p:spPr>
        <p:txBody>
          <a:bodyPr wrap="square" rtlCol="0">
            <a:spAutoFit/>
          </a:bodyPr>
          <a:lstStyle/>
          <a:p>
            <a:pPr algn="ctr"/>
            <a:r>
              <a:rPr lang="en-US" b="1" dirty="0"/>
              <a:t>Administer Extended Absence Page</a:t>
            </a:r>
          </a:p>
        </p:txBody>
      </p:sp>
      <p:sp>
        <p:nvSpPr>
          <p:cNvPr id="8" name="TextBox 7">
            <a:extLst>
              <a:ext uri="{FF2B5EF4-FFF2-40B4-BE49-F238E27FC236}">
                <a16:creationId xmlns:a16="http://schemas.microsoft.com/office/drawing/2014/main" id="{AFEB2CBE-F809-3711-7CD6-725CC34FE006}"/>
              </a:ext>
            </a:extLst>
          </p:cNvPr>
          <p:cNvSpPr txBox="1"/>
          <p:nvPr/>
        </p:nvSpPr>
        <p:spPr>
          <a:xfrm>
            <a:off x="5957116" y="3285448"/>
            <a:ext cx="2777946" cy="646331"/>
          </a:xfrm>
          <a:prstGeom prst="rect">
            <a:avLst/>
          </a:prstGeom>
          <a:noFill/>
        </p:spPr>
        <p:txBody>
          <a:bodyPr wrap="square" rtlCol="0">
            <a:spAutoFit/>
          </a:bodyPr>
          <a:lstStyle/>
          <a:p>
            <a:pPr algn="ctr"/>
            <a:r>
              <a:rPr lang="en-US" b="1" dirty="0"/>
              <a:t>Request Extended Absence Page</a:t>
            </a:r>
          </a:p>
        </p:txBody>
      </p:sp>
      <p:sp>
        <p:nvSpPr>
          <p:cNvPr id="9" name="TextBox 8">
            <a:extLst>
              <a:ext uri="{FF2B5EF4-FFF2-40B4-BE49-F238E27FC236}">
                <a16:creationId xmlns:a16="http://schemas.microsoft.com/office/drawing/2014/main" id="{F21AF46A-4D07-637D-F768-A9428F59154E}"/>
              </a:ext>
            </a:extLst>
          </p:cNvPr>
          <p:cNvSpPr txBox="1"/>
          <p:nvPr/>
        </p:nvSpPr>
        <p:spPr>
          <a:xfrm>
            <a:off x="408938" y="1248698"/>
            <a:ext cx="7660432" cy="369332"/>
          </a:xfrm>
          <a:prstGeom prst="rect">
            <a:avLst/>
          </a:prstGeom>
          <a:noFill/>
        </p:spPr>
        <p:txBody>
          <a:bodyPr wrap="square" rtlCol="0">
            <a:spAutoFit/>
          </a:bodyPr>
          <a:lstStyle/>
          <a:p>
            <a:r>
              <a:rPr lang="en-US" dirty="0"/>
              <a:t>There are </a:t>
            </a:r>
            <a:r>
              <a:rPr lang="en-US" b="1" dirty="0"/>
              <a:t>2 (two) ways </a:t>
            </a:r>
            <a:r>
              <a:rPr lang="en-US" dirty="0"/>
              <a:t>to edit / update extend absences in </a:t>
            </a:r>
            <a:r>
              <a:rPr lang="en-US" dirty="0" err="1"/>
              <a:t>UCPath</a:t>
            </a:r>
            <a:r>
              <a:rPr lang="en-US" dirty="0"/>
              <a:t>.</a:t>
            </a:r>
          </a:p>
        </p:txBody>
      </p:sp>
    </p:spTree>
    <p:extLst>
      <p:ext uri="{BB962C8B-B14F-4D97-AF65-F5344CB8AC3E}">
        <p14:creationId xmlns:p14="http://schemas.microsoft.com/office/powerpoint/2010/main" val="361330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028E9C-AD03-3245-BB5E-DF4C7B77000C}"/>
              </a:ext>
            </a:extLst>
          </p:cNvPr>
          <p:cNvSpPr>
            <a:spLocks noGrp="1"/>
          </p:cNvSpPr>
          <p:nvPr>
            <p:ph type="title"/>
          </p:nvPr>
        </p:nvSpPr>
        <p:spPr>
          <a:xfrm>
            <a:off x="229086" y="47408"/>
            <a:ext cx="8914914" cy="897987"/>
          </a:xfrm>
        </p:spPr>
        <p:txBody>
          <a:bodyPr>
            <a:normAutofit fontScale="90000"/>
          </a:bodyPr>
          <a:lstStyle/>
          <a:p>
            <a:r>
              <a:rPr lang="en-US" dirty="0"/>
              <a:t>Method 1 – Administer Extended Absence Page</a:t>
            </a:r>
          </a:p>
        </p:txBody>
      </p:sp>
      <p:sp>
        <p:nvSpPr>
          <p:cNvPr id="4" name="Slide Number Placeholder 3">
            <a:extLst>
              <a:ext uri="{FF2B5EF4-FFF2-40B4-BE49-F238E27FC236}">
                <a16:creationId xmlns:a16="http://schemas.microsoft.com/office/drawing/2014/main" id="{37A02D9C-07D0-B344-9005-BEB7E4F0201A}"/>
              </a:ext>
            </a:extLst>
          </p:cNvPr>
          <p:cNvSpPr>
            <a:spLocks noGrp="1"/>
          </p:cNvSpPr>
          <p:nvPr>
            <p:ph type="sldNum"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FD9F11C9-2CF0-6F74-E8BA-7C6FB8F3FCDD}"/>
              </a:ext>
            </a:extLst>
          </p:cNvPr>
          <p:cNvPicPr>
            <a:picLocks noChangeAspect="1"/>
          </p:cNvPicPr>
          <p:nvPr/>
        </p:nvPicPr>
        <p:blipFill rotWithShape="1">
          <a:blip r:embed="rId3"/>
          <a:srcRect r="6824" b="30821"/>
          <a:stretch/>
        </p:blipFill>
        <p:spPr>
          <a:xfrm>
            <a:off x="229086" y="3269431"/>
            <a:ext cx="4080917" cy="1878243"/>
          </a:xfrm>
          <a:prstGeom prst="rect">
            <a:avLst/>
          </a:prstGeom>
          <a:effectLst>
            <a:outerShdw blurRad="50800" dist="38100" dir="13500000" algn="br" rotWithShape="0">
              <a:prstClr val="black">
                <a:alpha val="40000"/>
              </a:prstClr>
            </a:outerShdw>
          </a:effectLst>
        </p:spPr>
      </p:pic>
      <p:pic>
        <p:nvPicPr>
          <p:cNvPr id="7" name="Picture 6">
            <a:extLst>
              <a:ext uri="{FF2B5EF4-FFF2-40B4-BE49-F238E27FC236}">
                <a16:creationId xmlns:a16="http://schemas.microsoft.com/office/drawing/2014/main" id="{9B44E0DD-798D-6DEB-1633-D273DFE41C0C}"/>
              </a:ext>
            </a:extLst>
          </p:cNvPr>
          <p:cNvPicPr>
            <a:picLocks noChangeAspect="1"/>
          </p:cNvPicPr>
          <p:nvPr/>
        </p:nvPicPr>
        <p:blipFill>
          <a:blip r:embed="rId4"/>
          <a:stretch>
            <a:fillRect/>
          </a:stretch>
        </p:blipFill>
        <p:spPr>
          <a:xfrm>
            <a:off x="1146951" y="4295199"/>
            <a:ext cx="7632877" cy="1962025"/>
          </a:xfrm>
          <a:prstGeom prst="rect">
            <a:avLst/>
          </a:prstGeom>
          <a:effectLst>
            <a:outerShdw blurRad="50800" dist="38100" dir="13500000" algn="br" rotWithShape="0">
              <a:prstClr val="black">
                <a:alpha val="40000"/>
              </a:prstClr>
            </a:outerShdw>
          </a:effectLst>
        </p:spPr>
      </p:pic>
      <p:sp>
        <p:nvSpPr>
          <p:cNvPr id="11" name="Bent-Up Arrow 10">
            <a:extLst>
              <a:ext uri="{FF2B5EF4-FFF2-40B4-BE49-F238E27FC236}">
                <a16:creationId xmlns:a16="http://schemas.microsoft.com/office/drawing/2014/main" id="{6935340A-4CFC-370E-E49A-7D2863AEEE0A}"/>
              </a:ext>
            </a:extLst>
          </p:cNvPr>
          <p:cNvSpPr/>
          <p:nvPr/>
        </p:nvSpPr>
        <p:spPr>
          <a:xfrm rot="5400000">
            <a:off x="-88984" y="4893850"/>
            <a:ext cx="1878243" cy="507647"/>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2F273C5-DE03-A2F8-71E1-50C157640440}"/>
              </a:ext>
            </a:extLst>
          </p:cNvPr>
          <p:cNvSpPr txBox="1"/>
          <p:nvPr/>
        </p:nvSpPr>
        <p:spPr>
          <a:xfrm>
            <a:off x="827534" y="1269065"/>
            <a:ext cx="8316466" cy="1938992"/>
          </a:xfrm>
          <a:prstGeom prst="rect">
            <a:avLst/>
          </a:prstGeom>
          <a:noFill/>
        </p:spPr>
        <p:txBody>
          <a:bodyPr wrap="square" rtlCol="0">
            <a:spAutoFit/>
          </a:bodyPr>
          <a:lstStyle/>
          <a:p>
            <a:pPr marL="342900" indent="-342900">
              <a:buFont typeface="+mj-lt"/>
              <a:buAutoNum type="arabicPeriod"/>
            </a:pPr>
            <a:r>
              <a:rPr lang="en-US" sz="1600" dirty="0"/>
              <a:t>Updating the </a:t>
            </a:r>
            <a:r>
              <a:rPr lang="en-US" sz="1600" b="1" i="1" dirty="0"/>
              <a:t>”Expected Return Date” </a:t>
            </a:r>
            <a:r>
              <a:rPr lang="en-US" sz="1600" dirty="0"/>
              <a:t>for an existing absence.</a:t>
            </a:r>
          </a:p>
          <a:p>
            <a:pPr marL="342900" indent="-342900">
              <a:buFont typeface="+mj-lt"/>
              <a:buAutoNum type="arabicPeriod"/>
            </a:pPr>
            <a:endParaRPr lang="en-US" sz="600" dirty="0"/>
          </a:p>
          <a:p>
            <a:pPr marL="342900" indent="-342900">
              <a:buFont typeface="+mj-lt"/>
              <a:buAutoNum type="arabicPeriod"/>
            </a:pPr>
            <a:r>
              <a:rPr lang="en-US" sz="1600" dirty="0"/>
              <a:t>Entering the </a:t>
            </a:r>
            <a:r>
              <a:rPr lang="en-US" sz="1600" b="1" dirty="0"/>
              <a:t>“</a:t>
            </a:r>
            <a:r>
              <a:rPr lang="en-US" sz="1600" b="1" i="1" dirty="0"/>
              <a:t>Actual Return Date</a:t>
            </a:r>
            <a:r>
              <a:rPr lang="en-US" sz="1600" b="1" dirty="0"/>
              <a:t>” </a:t>
            </a:r>
            <a:r>
              <a:rPr lang="en-US" sz="1600" dirty="0"/>
              <a:t>for a returning STAFF employee.</a:t>
            </a:r>
          </a:p>
          <a:p>
            <a:pPr marL="342900" indent="-342900">
              <a:buFont typeface="+mj-lt"/>
              <a:buAutoNum type="arabicPeriod"/>
            </a:pPr>
            <a:endParaRPr lang="en-US" sz="600" dirty="0"/>
          </a:p>
          <a:p>
            <a:pPr marL="342900" indent="-342900">
              <a:buFont typeface="+mj-lt"/>
              <a:buAutoNum type="arabicPeriod"/>
            </a:pPr>
            <a:r>
              <a:rPr lang="en-US" sz="1600" dirty="0"/>
              <a:t>Changing the </a:t>
            </a:r>
            <a:r>
              <a:rPr lang="en-US" sz="1600" b="1" dirty="0"/>
              <a:t>“</a:t>
            </a:r>
            <a:r>
              <a:rPr lang="en-US" sz="1600" b="1" i="1" dirty="0"/>
              <a:t>Paid/Unpaid” </a:t>
            </a:r>
            <a:r>
              <a:rPr lang="en-US" sz="1600" dirty="0"/>
              <a:t>status on the existing absence. </a:t>
            </a:r>
          </a:p>
          <a:p>
            <a:pPr marL="800100" lvl="1" indent="-342900">
              <a:buFont typeface="Arial" panose="020B0604020202020204" pitchFamily="34" charset="0"/>
              <a:buChar char="•"/>
            </a:pPr>
            <a:r>
              <a:rPr lang="en-US" sz="1600" dirty="0"/>
              <a:t>i.e., Changing from ”</a:t>
            </a:r>
            <a:r>
              <a:rPr lang="en-US" sz="1600" i="1" dirty="0"/>
              <a:t>Paid-Block</a:t>
            </a:r>
            <a:r>
              <a:rPr lang="en-US" sz="1600" dirty="0"/>
              <a:t>” to “</a:t>
            </a:r>
            <a:r>
              <a:rPr lang="en-US" sz="1600" i="1" dirty="0"/>
              <a:t>Unpaid-Block</a:t>
            </a:r>
            <a:r>
              <a:rPr lang="en-US" sz="1600" dirty="0"/>
              <a:t>” or vice-versa.</a:t>
            </a:r>
          </a:p>
          <a:p>
            <a:pPr lvl="1"/>
            <a:endParaRPr lang="en-US" sz="600" dirty="0"/>
          </a:p>
          <a:p>
            <a:pPr marL="342900" indent="-342900">
              <a:buFont typeface="+mj-lt"/>
              <a:buAutoNum type="arabicPeriod"/>
            </a:pPr>
            <a:r>
              <a:rPr lang="en-US" sz="1600" dirty="0"/>
              <a:t>Cancelling existing absence due to </a:t>
            </a:r>
            <a:r>
              <a:rPr lang="en-US" sz="1600" b="1" dirty="0"/>
              <a:t>incorrect Leave or FMLA/CFRA code.</a:t>
            </a:r>
          </a:p>
          <a:p>
            <a:pPr marL="342900" indent="-342900">
              <a:buFont typeface="+mj-lt"/>
              <a:buAutoNum type="arabicPeriod"/>
            </a:pPr>
            <a:endParaRPr lang="en-US" sz="600" b="1" dirty="0"/>
          </a:p>
          <a:p>
            <a:pPr marL="342900" indent="-342900">
              <a:buFont typeface="+mj-lt"/>
              <a:buAutoNum type="arabicPeriod"/>
            </a:pPr>
            <a:r>
              <a:rPr lang="en-US" sz="1600" b="1" dirty="0"/>
              <a:t>Updating Notes </a:t>
            </a:r>
            <a:r>
              <a:rPr lang="en-US" sz="1600" dirty="0"/>
              <a:t>on existing absence.</a:t>
            </a:r>
          </a:p>
        </p:txBody>
      </p:sp>
      <p:sp>
        <p:nvSpPr>
          <p:cNvPr id="18" name="TextBox 17">
            <a:extLst>
              <a:ext uri="{FF2B5EF4-FFF2-40B4-BE49-F238E27FC236}">
                <a16:creationId xmlns:a16="http://schemas.microsoft.com/office/drawing/2014/main" id="{8DC85FBE-4C55-1F1F-DABB-68A96CE350E3}"/>
              </a:ext>
            </a:extLst>
          </p:cNvPr>
          <p:cNvSpPr txBox="1"/>
          <p:nvPr/>
        </p:nvSpPr>
        <p:spPr>
          <a:xfrm>
            <a:off x="198884" y="959681"/>
            <a:ext cx="2351314" cy="369332"/>
          </a:xfrm>
          <a:prstGeom prst="rect">
            <a:avLst/>
          </a:prstGeom>
          <a:noFill/>
        </p:spPr>
        <p:txBody>
          <a:bodyPr wrap="square" rtlCol="0">
            <a:spAutoFit/>
          </a:bodyPr>
          <a:lstStyle/>
          <a:p>
            <a:r>
              <a:rPr lang="en-US" b="1" i="1" dirty="0">
                <a:solidFill>
                  <a:srgbClr val="FF0000"/>
                </a:solidFill>
              </a:rPr>
              <a:t>When to Use: </a:t>
            </a:r>
          </a:p>
        </p:txBody>
      </p:sp>
    </p:spTree>
    <p:custDataLst>
      <p:tags r:id="rId1"/>
    </p:custDataLst>
    <p:extLst>
      <p:ext uri="{BB962C8B-B14F-4D97-AF65-F5344CB8AC3E}">
        <p14:creationId xmlns:p14="http://schemas.microsoft.com/office/powerpoint/2010/main" val="1339115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85415-6E06-4B29-D981-8B670820BFE1}"/>
              </a:ext>
            </a:extLst>
          </p:cNvPr>
          <p:cNvSpPr>
            <a:spLocks noGrp="1"/>
          </p:cNvSpPr>
          <p:nvPr>
            <p:ph type="title"/>
          </p:nvPr>
        </p:nvSpPr>
        <p:spPr/>
        <p:txBody>
          <a:bodyPr>
            <a:normAutofit fontScale="90000"/>
          </a:bodyPr>
          <a:lstStyle/>
          <a:p>
            <a:r>
              <a:rPr lang="en-US" dirty="0"/>
              <a:t>Common Mistakes – Not Saving &amp; Submitting!</a:t>
            </a:r>
          </a:p>
        </p:txBody>
      </p:sp>
      <p:pic>
        <p:nvPicPr>
          <p:cNvPr id="5" name="Content Placeholder 4">
            <a:extLst>
              <a:ext uri="{FF2B5EF4-FFF2-40B4-BE49-F238E27FC236}">
                <a16:creationId xmlns:a16="http://schemas.microsoft.com/office/drawing/2014/main" id="{91364B5F-AA2C-81D0-1102-51FBD1CD9AD9}"/>
              </a:ext>
            </a:extLst>
          </p:cNvPr>
          <p:cNvPicPr>
            <a:picLocks noGrp="1" noChangeAspect="1"/>
          </p:cNvPicPr>
          <p:nvPr>
            <p:ph idx="1"/>
          </p:nvPr>
        </p:nvPicPr>
        <p:blipFill>
          <a:blip r:embed="rId2"/>
          <a:stretch>
            <a:fillRect/>
          </a:stretch>
        </p:blipFill>
        <p:spPr>
          <a:xfrm>
            <a:off x="229086" y="1193200"/>
            <a:ext cx="8686800" cy="2232934"/>
          </a:xfrm>
          <a:prstGeom prst="rect">
            <a:avLst/>
          </a:prstGeom>
          <a:effectLst>
            <a:outerShdw blurRad="50800" dist="38100" dir="13500000" algn="br" rotWithShape="0">
              <a:prstClr val="black">
                <a:alpha val="40000"/>
              </a:prstClr>
            </a:outerShdw>
          </a:effectLst>
        </p:spPr>
      </p:pic>
      <p:sp>
        <p:nvSpPr>
          <p:cNvPr id="4" name="Slide Number Placeholder 3">
            <a:extLst>
              <a:ext uri="{FF2B5EF4-FFF2-40B4-BE49-F238E27FC236}">
                <a16:creationId xmlns:a16="http://schemas.microsoft.com/office/drawing/2014/main" id="{79AAC897-90AE-785B-EAEF-1DD6F80F056B}"/>
              </a:ext>
            </a:extLst>
          </p:cNvPr>
          <p:cNvSpPr>
            <a:spLocks noGrp="1"/>
          </p:cNvSpPr>
          <p:nvPr>
            <p:ph type="sldNum" sz="quarter" idx="4"/>
          </p:nvPr>
        </p:nvSpPr>
        <p:spPr/>
        <p:txBody>
          <a:bodyPr/>
          <a:lstStyle/>
          <a:p>
            <a:fld id="{3C842EA4-F715-4656-A625-1238D78B36EB}" type="slidenum">
              <a:rPr lang="en-US" smtClean="0"/>
              <a:t>19</a:t>
            </a:fld>
            <a:endParaRPr lang="en-US"/>
          </a:p>
        </p:txBody>
      </p:sp>
      <p:sp>
        <p:nvSpPr>
          <p:cNvPr id="8" name="TextBox 7">
            <a:extLst>
              <a:ext uri="{FF2B5EF4-FFF2-40B4-BE49-F238E27FC236}">
                <a16:creationId xmlns:a16="http://schemas.microsoft.com/office/drawing/2014/main" id="{7AB819D4-D3EF-6BE1-E632-FD2EA252CAC8}"/>
              </a:ext>
            </a:extLst>
          </p:cNvPr>
          <p:cNvSpPr txBox="1"/>
          <p:nvPr/>
        </p:nvSpPr>
        <p:spPr>
          <a:xfrm>
            <a:off x="229085" y="3737781"/>
            <a:ext cx="8394473" cy="1323439"/>
          </a:xfrm>
          <a:prstGeom prst="rect">
            <a:avLst/>
          </a:prstGeom>
          <a:noFill/>
        </p:spPr>
        <p:txBody>
          <a:bodyPr wrap="square">
            <a:spAutoFit/>
          </a:bodyPr>
          <a:lstStyle/>
          <a:p>
            <a:pPr marL="457200" indent="-457200">
              <a:buFont typeface="+mj-lt"/>
              <a:buAutoNum type="arabicPeriod"/>
            </a:pPr>
            <a:r>
              <a:rPr lang="en-US" sz="2000" dirty="0"/>
              <a:t>If you do not click </a:t>
            </a:r>
            <a:r>
              <a:rPr lang="en-US" sz="2000" b="1" dirty="0"/>
              <a:t>SAVE </a:t>
            </a:r>
            <a:r>
              <a:rPr lang="en-US" sz="2000" b="1" u="sng" dirty="0"/>
              <a:t>and</a:t>
            </a:r>
            <a:r>
              <a:rPr lang="en-US" sz="2000" b="1" dirty="0"/>
              <a:t> SUBMIT</a:t>
            </a:r>
            <a:r>
              <a:rPr lang="en-US" sz="2000" dirty="0"/>
              <a:t> after making changes/updates to an existing absence, the transaction will revert to a “</a:t>
            </a:r>
            <a:r>
              <a:rPr lang="en-US" sz="2000" i="1" dirty="0"/>
              <a:t>Saved</a:t>
            </a:r>
            <a:r>
              <a:rPr lang="en-US" sz="2000" dirty="0"/>
              <a:t>” (</a:t>
            </a:r>
            <a:r>
              <a:rPr lang="en-US" sz="2000" i="1" dirty="0"/>
              <a:t>draft</a:t>
            </a:r>
            <a:r>
              <a:rPr lang="en-US" sz="2000" dirty="0"/>
              <a:t>) state and will no longer appear on the Administer Extended Absence page.</a:t>
            </a:r>
          </a:p>
        </p:txBody>
      </p:sp>
      <p:sp>
        <p:nvSpPr>
          <p:cNvPr id="3" name="5-Point Star 2">
            <a:extLst>
              <a:ext uri="{FF2B5EF4-FFF2-40B4-BE49-F238E27FC236}">
                <a16:creationId xmlns:a16="http://schemas.microsoft.com/office/drawing/2014/main" id="{BC5550E1-9507-1CDA-59B6-6679BC59BB73}"/>
              </a:ext>
            </a:extLst>
          </p:cNvPr>
          <p:cNvSpPr/>
          <p:nvPr/>
        </p:nvSpPr>
        <p:spPr>
          <a:xfrm>
            <a:off x="7847045" y="3234202"/>
            <a:ext cx="223933" cy="25179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a:extLst>
              <a:ext uri="{FF2B5EF4-FFF2-40B4-BE49-F238E27FC236}">
                <a16:creationId xmlns:a16="http://schemas.microsoft.com/office/drawing/2014/main" id="{8C1079B9-D1CC-DB52-07C2-450F164BA713}"/>
              </a:ext>
            </a:extLst>
          </p:cNvPr>
          <p:cNvSpPr/>
          <p:nvPr/>
        </p:nvSpPr>
        <p:spPr>
          <a:xfrm>
            <a:off x="8316152" y="3252905"/>
            <a:ext cx="223933" cy="25179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BF90C3B-D6D6-60B9-A394-C93BD3115E7E}"/>
              </a:ext>
            </a:extLst>
          </p:cNvPr>
          <p:cNvSpPr txBox="1"/>
          <p:nvPr/>
        </p:nvSpPr>
        <p:spPr>
          <a:xfrm>
            <a:off x="229085" y="5196337"/>
            <a:ext cx="8394473" cy="1015663"/>
          </a:xfrm>
          <a:prstGeom prst="rect">
            <a:avLst/>
          </a:prstGeom>
          <a:noFill/>
        </p:spPr>
        <p:txBody>
          <a:bodyPr wrap="square">
            <a:spAutoFit/>
          </a:bodyPr>
          <a:lstStyle/>
          <a:p>
            <a:pPr marL="457200" indent="-457200">
              <a:buFont typeface="+mj-lt"/>
              <a:buAutoNum type="arabicPeriod" startAt="2"/>
            </a:pPr>
            <a:r>
              <a:rPr lang="en-US" sz="2000" b="1" dirty="0"/>
              <a:t>Unsubmitted extended absence transactions will appear in the Request Extended Absence page and can be submitted from there.</a:t>
            </a:r>
          </a:p>
        </p:txBody>
      </p:sp>
      <p:sp>
        <p:nvSpPr>
          <p:cNvPr id="11" name="Rectangle 10">
            <a:extLst>
              <a:ext uri="{FF2B5EF4-FFF2-40B4-BE49-F238E27FC236}">
                <a16:creationId xmlns:a16="http://schemas.microsoft.com/office/drawing/2014/main" id="{1BE3BA34-4ECF-B747-4106-D0E544229D70}"/>
              </a:ext>
            </a:extLst>
          </p:cNvPr>
          <p:cNvSpPr/>
          <p:nvPr/>
        </p:nvSpPr>
        <p:spPr>
          <a:xfrm>
            <a:off x="7240555" y="1875453"/>
            <a:ext cx="1383003" cy="821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a:extLst>
              <a:ext uri="{FF2B5EF4-FFF2-40B4-BE49-F238E27FC236}">
                <a16:creationId xmlns:a16="http://schemas.microsoft.com/office/drawing/2014/main" id="{CD6E9012-E746-E9F2-F645-96A1669E7350}"/>
              </a:ext>
            </a:extLst>
          </p:cNvPr>
          <p:cNvSpPr/>
          <p:nvPr/>
        </p:nvSpPr>
        <p:spPr>
          <a:xfrm rot="2957964">
            <a:off x="6810209" y="2203400"/>
            <a:ext cx="1626101" cy="42920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80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768" y="1008845"/>
            <a:ext cx="8685832" cy="5381195"/>
          </a:xfrm>
          <a:effectLst>
            <a:glow rad="228600">
              <a:schemeClr val="accent5">
                <a:satMod val="175000"/>
                <a:alpha val="40000"/>
              </a:schemeClr>
            </a:glow>
          </a:effectLst>
        </p:spPr>
        <p:txBody>
          <a:bodyPr>
            <a:normAutofit/>
          </a:bodyPr>
          <a:lstStyle/>
          <a:p>
            <a:endParaRPr lang="en-US" sz="1200" dirty="0"/>
          </a:p>
          <a:p>
            <a:pPr marL="3771814" lvl="7" indent="-342900">
              <a:buFont typeface="Wingdings" pitchFamily="2" charset="2"/>
              <a:buChar char="Ø"/>
            </a:pPr>
            <a:endParaRPr lang="en-US" b="1" i="1" dirty="0"/>
          </a:p>
          <a:p>
            <a:pPr marL="3771814" lvl="7" indent="-342900">
              <a:buFont typeface="Wingdings" pitchFamily="2" charset="2"/>
              <a:buChar char="Ø"/>
            </a:pPr>
            <a:endParaRPr lang="en-US" b="1" i="1" dirty="0"/>
          </a:p>
          <a:p>
            <a:pPr marL="3771814" lvl="7" indent="-342900">
              <a:buFont typeface="Wingdings" pitchFamily="2" charset="2"/>
              <a:buChar char="Ø"/>
            </a:pPr>
            <a:endParaRPr lang="en-US" b="1" i="1" dirty="0"/>
          </a:p>
          <a:p>
            <a:pPr marL="3771814" lvl="7" indent="-342900">
              <a:buFont typeface="Wingdings" pitchFamily="2" charset="2"/>
              <a:buChar char="Ø"/>
            </a:pPr>
            <a:endParaRPr lang="en-US" b="1" i="1" dirty="0"/>
          </a:p>
          <a:p>
            <a:pPr marL="3771814" lvl="7" indent="-342900">
              <a:buFont typeface="Wingdings" pitchFamily="2" charset="2"/>
              <a:buChar char="Ø"/>
            </a:pPr>
            <a:endParaRPr lang="en-US" b="1" i="1" dirty="0"/>
          </a:p>
          <a:p>
            <a:pPr marL="3771814" lvl="7" indent="-342900">
              <a:buFont typeface="Wingdings" pitchFamily="2" charset="2"/>
              <a:buChar char="Ø"/>
            </a:pPr>
            <a:endParaRPr lang="en-US" b="1" i="1" dirty="0"/>
          </a:p>
          <a:p>
            <a:pPr marL="3771814" lvl="7" indent="-342900">
              <a:buFont typeface="Wingdings" pitchFamily="2" charset="2"/>
              <a:buChar char="Ø"/>
            </a:pPr>
            <a:endParaRPr lang="en-US" b="1" i="1" dirty="0"/>
          </a:p>
          <a:p>
            <a:pPr marL="3771814" lvl="7" indent="-342900">
              <a:buFont typeface="Wingdings" pitchFamily="2" charset="2"/>
              <a:buChar char="Ø"/>
            </a:pPr>
            <a:endParaRPr lang="en-US" b="1" i="1" dirty="0"/>
          </a:p>
          <a:p>
            <a:pPr lvl="7" indent="0">
              <a:buNone/>
            </a:pPr>
            <a:endParaRPr lang="en-US" b="1" i="1" dirty="0"/>
          </a:p>
          <a:p>
            <a:pPr algn="ctr"/>
            <a:endParaRPr lang="en-US" sz="1900" b="1" i="1" dirty="0">
              <a:solidFill>
                <a:srgbClr val="FF0000"/>
              </a:solidFill>
            </a:endParaRPr>
          </a:p>
          <a:p>
            <a:pPr algn="ctr"/>
            <a:endParaRPr lang="en-US" sz="1900" i="1" dirty="0"/>
          </a:p>
        </p:txBody>
      </p:sp>
      <p:sp>
        <p:nvSpPr>
          <p:cNvPr id="2" name="Title 1"/>
          <p:cNvSpPr>
            <a:spLocks noGrp="1"/>
          </p:cNvSpPr>
          <p:nvPr>
            <p:ph type="title"/>
          </p:nvPr>
        </p:nvSpPr>
        <p:spPr>
          <a:xfrm>
            <a:off x="229084" y="285397"/>
            <a:ext cx="8685832" cy="897987"/>
          </a:xfrm>
        </p:spPr>
        <p:txBody>
          <a:bodyPr/>
          <a:lstStyle/>
          <a:p>
            <a:r>
              <a:rPr lang="en-US" b="1" dirty="0"/>
              <a:t>HR Transaction Deadlines</a:t>
            </a:r>
          </a:p>
        </p:txBody>
      </p:sp>
      <p:sp>
        <p:nvSpPr>
          <p:cNvPr id="4" name="Slide Number Placeholder 3"/>
          <p:cNvSpPr>
            <a:spLocks noGrp="1"/>
          </p:cNvSpPr>
          <p:nvPr>
            <p:ph type="sldNum" sz="quarter" idx="4"/>
          </p:nvPr>
        </p:nvSpPr>
        <p:spPr>
          <a:xfrm>
            <a:off x="6817200" y="6207478"/>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cxnSp>
        <p:nvCxnSpPr>
          <p:cNvPr id="6" name="Straight Connector 5">
            <a:extLst>
              <a:ext uri="{FF2B5EF4-FFF2-40B4-BE49-F238E27FC236}">
                <a16:creationId xmlns:a16="http://schemas.microsoft.com/office/drawing/2014/main" id="{C8B50839-4900-F64D-9805-ABEA4652C43F}"/>
              </a:ext>
            </a:extLst>
          </p:cNvPr>
          <p:cNvCxnSpPr>
            <a:cxnSpLocks/>
          </p:cNvCxnSpPr>
          <p:nvPr/>
        </p:nvCxnSpPr>
        <p:spPr>
          <a:xfrm>
            <a:off x="1679714" y="4214801"/>
            <a:ext cx="5486451" cy="0"/>
          </a:xfrm>
          <a:prstGeom prst="line">
            <a:avLst/>
          </a:prstGeom>
          <a:ln w="12700">
            <a:solidFill>
              <a:schemeClr val="tx1"/>
            </a:solidFill>
            <a:prstDash val="dashDot"/>
          </a:ln>
        </p:spPr>
        <p:style>
          <a:lnRef idx="1">
            <a:schemeClr val="accent2"/>
          </a:lnRef>
          <a:fillRef idx="0">
            <a:schemeClr val="accent2"/>
          </a:fillRef>
          <a:effectRef idx="0">
            <a:schemeClr val="accent2"/>
          </a:effectRef>
          <a:fontRef idx="minor">
            <a:schemeClr val="tx1"/>
          </a:fontRef>
        </p:style>
      </p:cxnSp>
      <p:graphicFrame>
        <p:nvGraphicFramePr>
          <p:cNvPr id="9" name="Table 9">
            <a:extLst>
              <a:ext uri="{FF2B5EF4-FFF2-40B4-BE49-F238E27FC236}">
                <a16:creationId xmlns:a16="http://schemas.microsoft.com/office/drawing/2014/main" id="{18F87A01-ED3E-D012-8436-F5CEB75DC543}"/>
              </a:ext>
            </a:extLst>
          </p:cNvPr>
          <p:cNvGraphicFramePr>
            <a:graphicFrameLocks noGrp="1"/>
          </p:cNvGraphicFramePr>
          <p:nvPr>
            <p:extLst>
              <p:ext uri="{D42A27DB-BD31-4B8C-83A1-F6EECF244321}">
                <p14:modId xmlns:p14="http://schemas.microsoft.com/office/powerpoint/2010/main" val="3753512095"/>
              </p:ext>
            </p:extLst>
          </p:nvPr>
        </p:nvGraphicFramePr>
        <p:xfrm>
          <a:off x="229084" y="1906832"/>
          <a:ext cx="8735991" cy="3038782"/>
        </p:xfrm>
        <a:graphic>
          <a:graphicData uri="http://schemas.openxmlformats.org/drawingml/2006/table">
            <a:tbl>
              <a:tblPr firstRow="1" bandRow="1">
                <a:tableStyleId>{EB9631B5-78F2-41C9-869B-9F39066F8104}</a:tableStyleId>
              </a:tblPr>
              <a:tblGrid>
                <a:gridCol w="1655134">
                  <a:extLst>
                    <a:ext uri="{9D8B030D-6E8A-4147-A177-3AD203B41FA5}">
                      <a16:colId xmlns:a16="http://schemas.microsoft.com/office/drawing/2014/main" val="468565348"/>
                    </a:ext>
                  </a:extLst>
                </a:gridCol>
                <a:gridCol w="2576946">
                  <a:extLst>
                    <a:ext uri="{9D8B030D-6E8A-4147-A177-3AD203B41FA5}">
                      <a16:colId xmlns:a16="http://schemas.microsoft.com/office/drawing/2014/main" val="339252"/>
                    </a:ext>
                  </a:extLst>
                </a:gridCol>
                <a:gridCol w="2322304">
                  <a:extLst>
                    <a:ext uri="{9D8B030D-6E8A-4147-A177-3AD203B41FA5}">
                      <a16:colId xmlns:a16="http://schemas.microsoft.com/office/drawing/2014/main" val="2452386848"/>
                    </a:ext>
                  </a:extLst>
                </a:gridCol>
                <a:gridCol w="2181607">
                  <a:extLst>
                    <a:ext uri="{9D8B030D-6E8A-4147-A177-3AD203B41FA5}">
                      <a16:colId xmlns:a16="http://schemas.microsoft.com/office/drawing/2014/main" val="3972461181"/>
                    </a:ext>
                  </a:extLst>
                </a:gridCol>
              </a:tblGrid>
              <a:tr h="1122695">
                <a:tc>
                  <a:txBody>
                    <a:bodyPr/>
                    <a:lstStyle/>
                    <a:p>
                      <a:pPr algn="ctr"/>
                      <a:r>
                        <a:rPr lang="en-US" sz="1200" dirty="0">
                          <a:solidFill>
                            <a:schemeClr val="tx1"/>
                          </a:solidFill>
                        </a:rPr>
                        <a:t>Payroll Type</a:t>
                      </a:r>
                    </a:p>
                  </a:txBody>
                  <a:tcPr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FFD200"/>
                          </a:solidFill>
                        </a:rPr>
                        <a:t>Absence / Hire / +Pay /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FFD200"/>
                          </a:solidFill>
                        </a:rPr>
                        <a:t>Retro Pay </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600" dirty="0">
                        <a:solidFill>
                          <a:srgbClr val="FFD200"/>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100" dirty="0">
                          <a:solidFill>
                            <a:srgbClr val="FFD200"/>
                          </a:solidFill>
                        </a:rPr>
                        <a:t>Transactions Due By</a:t>
                      </a:r>
                      <a:r>
                        <a:rPr lang="en-US" sz="1200" dirty="0">
                          <a:solidFill>
                            <a:srgbClr val="FFD2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solidFill>
                  </a:tcPr>
                </a:tc>
                <a:tc>
                  <a:txBody>
                    <a:bodyPr/>
                    <a:lstStyle/>
                    <a:p>
                      <a:pPr algn="ctr"/>
                      <a:r>
                        <a:rPr lang="en-US" sz="1200" dirty="0">
                          <a:solidFill>
                            <a:srgbClr val="FFD200"/>
                          </a:solidFill>
                        </a:rPr>
                        <a:t>PayPath Entries / Approvals</a:t>
                      </a:r>
                      <a:endParaRPr lang="en-US" sz="1100" dirty="0">
                        <a:solidFill>
                          <a:srgbClr val="FFD200"/>
                        </a:solidFill>
                      </a:endParaRPr>
                    </a:p>
                    <a:p>
                      <a:pPr algn="ctr"/>
                      <a:r>
                        <a:rPr lang="en-US" sz="1100" dirty="0">
                          <a:solidFill>
                            <a:srgbClr val="FFD200"/>
                          </a:solidFill>
                        </a:rPr>
                        <a:t>Due By: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FFD200"/>
                          </a:solidFill>
                        </a:rPr>
                        <a:t>PayPath Blackout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dirty="0">
                          <a:solidFill>
                            <a:srgbClr val="FFD200"/>
                          </a:solidFill>
                        </a:rPr>
                        <a:t>Period Ends:</a:t>
                      </a:r>
                    </a:p>
                  </a:txBody>
                  <a:tcPr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4198525269"/>
                  </a:ext>
                </a:extLst>
              </a:tr>
              <a:tr h="969819">
                <a:tc>
                  <a:txBody>
                    <a:bodyPr/>
                    <a:lstStyle/>
                    <a:p>
                      <a:pPr algn="ctr"/>
                      <a:r>
                        <a:rPr lang="en-US" sz="1400" b="1" u="sng" dirty="0">
                          <a:solidFill>
                            <a:srgbClr val="C00000"/>
                          </a:solidFill>
                        </a:rPr>
                        <a:t>Bi – Weekly</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400" dirty="0"/>
                        <a:t>Thur. April 27 @ </a:t>
                      </a:r>
                      <a:r>
                        <a:rPr lang="en-US" sz="1400" b="1" dirty="0"/>
                        <a:t>3pm</a:t>
                      </a:r>
                    </a:p>
                    <a:p>
                      <a:pPr algn="ctr"/>
                      <a:endParaRPr lang="en-US" sz="800" dirty="0"/>
                    </a:p>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0" i="1" u="none" dirty="0">
                          <a:solidFill>
                            <a:schemeClr val="tx1"/>
                          </a:solidFill>
                        </a:rPr>
                        <a:t>*(Check Date: 5/10/23)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1400" dirty="0"/>
                        <a:t>Tues. April 18</a:t>
                      </a:r>
                      <a:r>
                        <a:rPr lang="en-US" sz="1400" b="1" dirty="0"/>
                        <a:t> </a:t>
                      </a:r>
                      <a:r>
                        <a:rPr lang="en-US" sz="1400" b="0" dirty="0"/>
                        <a:t>@</a:t>
                      </a:r>
                      <a:r>
                        <a:rPr lang="en-US" sz="1400" dirty="0"/>
                        <a:t> </a:t>
                      </a:r>
                      <a:r>
                        <a:rPr lang="en-US" sz="1400" b="1" dirty="0"/>
                        <a:t>5pm*</a:t>
                      </a:r>
                    </a:p>
                    <a:p>
                      <a:pPr algn="ctr"/>
                      <a:endParaRPr lang="en-US" sz="800" dirty="0"/>
                    </a:p>
                    <a:p>
                      <a:pPr algn="ctr"/>
                      <a:r>
                        <a:rPr lang="en-US" sz="1000" i="1" dirty="0"/>
                        <a:t>*(Check Date: 4/26/23)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1400" b="0" dirty="0"/>
                        <a:t>Fri. April 21</a:t>
                      </a:r>
                      <a:r>
                        <a:rPr lang="en-US" sz="1400" b="1" dirty="0"/>
                        <a:t> </a:t>
                      </a:r>
                      <a:r>
                        <a:rPr lang="en-US" sz="1400" dirty="0"/>
                        <a:t>@ </a:t>
                      </a:r>
                      <a:r>
                        <a:rPr lang="en-US" sz="1400" b="1" dirty="0"/>
                        <a:t>6am</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7484860"/>
                  </a:ext>
                </a:extLst>
              </a:tr>
              <a:tr h="946268">
                <a:tc>
                  <a:txBody>
                    <a:bodyPr/>
                    <a:lstStyle/>
                    <a:p>
                      <a:pPr algn="ctr"/>
                      <a:r>
                        <a:rPr lang="en-US" sz="1400" b="1" u="sng" dirty="0">
                          <a:solidFill>
                            <a:srgbClr val="0064A4"/>
                          </a:solidFill>
                        </a:rPr>
                        <a:t>Monthly</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1400" dirty="0"/>
                        <a:t>Tues. April</a:t>
                      </a:r>
                      <a:r>
                        <a:rPr lang="en-US" sz="1400" b="1" dirty="0"/>
                        <a:t> 18 </a:t>
                      </a:r>
                      <a:r>
                        <a:rPr lang="en-US" sz="1400" dirty="0"/>
                        <a:t>@ </a:t>
                      </a:r>
                      <a:r>
                        <a:rPr lang="en-US" sz="1400" b="1" dirty="0"/>
                        <a:t>3pm</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000" b="0" u="none" dirty="0">
                        <a:solidFill>
                          <a:schemeClr val="tx1"/>
                        </a:solidFill>
                      </a:endParaRP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0" i="1" u="none" dirty="0">
                          <a:solidFill>
                            <a:schemeClr val="tx1"/>
                          </a:solidFill>
                        </a:rPr>
                        <a:t>*(Check Date: 5/1/23)</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1400" b="1" dirty="0">
                          <a:solidFill>
                            <a:schemeClr val="tx1"/>
                          </a:solidFill>
                        </a:rPr>
                        <a:t>Fri. April 21 </a:t>
                      </a:r>
                      <a:r>
                        <a:rPr lang="en-US" sz="1400" b="0" dirty="0">
                          <a:solidFill>
                            <a:schemeClr val="tx1"/>
                          </a:solidFill>
                        </a:rPr>
                        <a:t>@ </a:t>
                      </a:r>
                      <a:r>
                        <a:rPr lang="en-US" sz="1400" b="1" dirty="0">
                          <a:solidFill>
                            <a:schemeClr val="tx1"/>
                          </a:solidFill>
                        </a:rPr>
                        <a:t>5pm</a:t>
                      </a:r>
                      <a:r>
                        <a:rPr lang="en-US" sz="1400" b="1" dirty="0">
                          <a:solidFill>
                            <a:srgbClr val="FF0000"/>
                          </a:solidFill>
                        </a:rPr>
                        <a:t>*</a:t>
                      </a:r>
                    </a:p>
                    <a:p>
                      <a:pPr algn="ctr"/>
                      <a:endParaRPr lang="en-US" sz="1000" b="0" dirty="0"/>
                    </a:p>
                    <a:p>
                      <a:pPr marL="0" marR="0" lvl="0" indent="0" algn="ctr" defTabSz="914377" rtl="0" eaLnBrk="1" fontAlgn="auto" latinLnBrk="0" hangingPunct="1">
                        <a:lnSpc>
                          <a:spcPct val="100000"/>
                        </a:lnSpc>
                        <a:spcBef>
                          <a:spcPts val="0"/>
                        </a:spcBef>
                        <a:spcAft>
                          <a:spcPts val="0"/>
                        </a:spcAft>
                        <a:buClrTx/>
                        <a:buSzTx/>
                        <a:buFontTx/>
                        <a:buNone/>
                        <a:tabLst/>
                        <a:defRPr/>
                      </a:pPr>
                      <a:r>
                        <a:rPr lang="en-US" sz="1000" b="0" i="1" u="none" dirty="0">
                          <a:solidFill>
                            <a:schemeClr val="tx1"/>
                          </a:solidFill>
                        </a:rPr>
                        <a:t>*(Check Date: 5/1/23)</a:t>
                      </a:r>
                    </a:p>
                    <a:p>
                      <a:pPr algn="ctr"/>
                      <a:endParaRPr lang="en-US" sz="1000" b="0" i="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1400" b="0" dirty="0"/>
                        <a:t>Wed. April </a:t>
                      </a:r>
                      <a:r>
                        <a:rPr lang="en-US" sz="1400" b="1" dirty="0"/>
                        <a:t> 26 </a:t>
                      </a:r>
                      <a:r>
                        <a:rPr lang="en-US" sz="1400" dirty="0"/>
                        <a:t>@ </a:t>
                      </a:r>
                      <a:r>
                        <a:rPr lang="en-US" sz="1400" b="1" dirty="0"/>
                        <a:t>6am</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60835880"/>
                  </a:ext>
                </a:extLst>
              </a:tr>
            </a:tbl>
          </a:graphicData>
        </a:graphic>
      </p:graphicFrame>
      <p:sp>
        <p:nvSpPr>
          <p:cNvPr id="5" name="TextBox 4">
            <a:extLst>
              <a:ext uri="{FF2B5EF4-FFF2-40B4-BE49-F238E27FC236}">
                <a16:creationId xmlns:a16="http://schemas.microsoft.com/office/drawing/2014/main" id="{3E34E498-491D-882A-F67B-363BF60FFB9B}"/>
              </a:ext>
            </a:extLst>
          </p:cNvPr>
          <p:cNvSpPr txBox="1"/>
          <p:nvPr/>
        </p:nvSpPr>
        <p:spPr>
          <a:xfrm>
            <a:off x="4738254" y="2744795"/>
            <a:ext cx="1791855" cy="215444"/>
          </a:xfrm>
          <a:prstGeom prst="rect">
            <a:avLst/>
          </a:prstGeom>
          <a:noFill/>
        </p:spPr>
        <p:txBody>
          <a:bodyPr wrap="square" rtlCol="0">
            <a:spAutoFit/>
          </a:bodyPr>
          <a:lstStyle/>
          <a:p>
            <a:pPr algn="ctr"/>
            <a:r>
              <a:rPr lang="en-US" sz="800" i="1" dirty="0">
                <a:solidFill>
                  <a:schemeClr val="bg1"/>
                </a:solidFill>
              </a:rPr>
              <a:t>*B</a:t>
            </a:r>
            <a:r>
              <a:rPr lang="en-US" sz="800" b="0" i="1" dirty="0">
                <a:solidFill>
                  <a:schemeClr val="bg1"/>
                </a:solidFill>
              </a:rPr>
              <a:t>lackout period starts</a:t>
            </a:r>
          </a:p>
        </p:txBody>
      </p:sp>
    </p:spTree>
    <p:custDataLst>
      <p:tags r:id="rId1"/>
    </p:custDataLst>
    <p:extLst>
      <p:ext uri="{BB962C8B-B14F-4D97-AF65-F5344CB8AC3E}">
        <p14:creationId xmlns:p14="http://schemas.microsoft.com/office/powerpoint/2010/main" val="893784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366E1-994C-4FEC-9C31-199BA52E7020}"/>
              </a:ext>
            </a:extLst>
          </p:cNvPr>
          <p:cNvSpPr>
            <a:spLocks noGrp="1"/>
          </p:cNvSpPr>
          <p:nvPr>
            <p:ph type="title"/>
          </p:nvPr>
        </p:nvSpPr>
        <p:spPr/>
        <p:txBody>
          <a:bodyPr>
            <a:normAutofit fontScale="90000"/>
          </a:bodyPr>
          <a:lstStyle/>
          <a:p>
            <a:r>
              <a:rPr lang="en-US" dirty="0"/>
              <a:t>Method 2 – Request Extended Absence Page</a:t>
            </a:r>
          </a:p>
        </p:txBody>
      </p:sp>
      <p:sp>
        <p:nvSpPr>
          <p:cNvPr id="3" name="Content Placeholder 2">
            <a:extLst>
              <a:ext uri="{FF2B5EF4-FFF2-40B4-BE49-F238E27FC236}">
                <a16:creationId xmlns:a16="http://schemas.microsoft.com/office/drawing/2014/main" id="{065833F6-EA19-7409-3831-316D20BC52B0}"/>
              </a:ext>
            </a:extLst>
          </p:cNvPr>
          <p:cNvSpPr>
            <a:spLocks noGrp="1"/>
          </p:cNvSpPr>
          <p:nvPr>
            <p:ph idx="1"/>
          </p:nvPr>
        </p:nvSpPr>
        <p:spPr>
          <a:xfrm>
            <a:off x="229086" y="952369"/>
            <a:ext cx="2635412" cy="401845"/>
          </a:xfrm>
        </p:spPr>
        <p:txBody>
          <a:bodyPr>
            <a:normAutofit/>
          </a:bodyPr>
          <a:lstStyle/>
          <a:p>
            <a:r>
              <a:rPr lang="en-US" sz="1800" b="1" i="1" dirty="0">
                <a:solidFill>
                  <a:srgbClr val="FF0000"/>
                </a:solidFill>
              </a:rPr>
              <a:t>When to Use:</a:t>
            </a:r>
          </a:p>
          <a:p>
            <a:endParaRPr lang="en-US" sz="1800" b="1" i="1" dirty="0">
              <a:solidFill>
                <a:srgbClr val="0064A4"/>
              </a:solidFill>
            </a:endParaRPr>
          </a:p>
          <a:p>
            <a:endParaRPr lang="en-US" sz="1800" b="1" dirty="0">
              <a:solidFill>
                <a:srgbClr val="0064A4"/>
              </a:solidFill>
            </a:endParaRPr>
          </a:p>
        </p:txBody>
      </p:sp>
      <p:sp>
        <p:nvSpPr>
          <p:cNvPr id="4" name="Slide Number Placeholder 3">
            <a:extLst>
              <a:ext uri="{FF2B5EF4-FFF2-40B4-BE49-F238E27FC236}">
                <a16:creationId xmlns:a16="http://schemas.microsoft.com/office/drawing/2014/main" id="{929FF4AC-0BA5-BA74-F2C7-E794D2FC8C4A}"/>
              </a:ext>
            </a:extLst>
          </p:cNvPr>
          <p:cNvSpPr>
            <a:spLocks noGrp="1"/>
          </p:cNvSpPr>
          <p:nvPr>
            <p:ph type="sldNum" sz="quarter" idx="4"/>
          </p:nvPr>
        </p:nvSpPr>
        <p:spPr/>
        <p:txBody>
          <a:bodyPr/>
          <a:lstStyle/>
          <a:p>
            <a:fld id="{3C842EA4-F715-4656-A625-1238D78B36EB}" type="slidenum">
              <a:rPr lang="en-US" smtClean="0"/>
              <a:t>20</a:t>
            </a:fld>
            <a:endParaRPr lang="en-US"/>
          </a:p>
        </p:txBody>
      </p:sp>
      <p:sp>
        <p:nvSpPr>
          <p:cNvPr id="7" name="TextBox 6">
            <a:extLst>
              <a:ext uri="{FF2B5EF4-FFF2-40B4-BE49-F238E27FC236}">
                <a16:creationId xmlns:a16="http://schemas.microsoft.com/office/drawing/2014/main" id="{0F7A920D-AEFD-48D0-9F9B-FCC1FBAAC6E0}"/>
              </a:ext>
            </a:extLst>
          </p:cNvPr>
          <p:cNvSpPr txBox="1"/>
          <p:nvPr/>
        </p:nvSpPr>
        <p:spPr>
          <a:xfrm>
            <a:off x="229086" y="1199946"/>
            <a:ext cx="8914914" cy="2985433"/>
          </a:xfrm>
          <a:prstGeom prst="rect">
            <a:avLst/>
          </a:prstGeom>
          <a:noFill/>
        </p:spPr>
        <p:txBody>
          <a:bodyPr wrap="square" rtlCol="0">
            <a:spAutoFit/>
          </a:bodyPr>
          <a:lstStyle/>
          <a:p>
            <a:pPr marL="342900" indent="-342900">
              <a:buClr>
                <a:schemeClr val="tx1"/>
              </a:buClr>
              <a:buFont typeface="+mj-lt"/>
              <a:buAutoNum type="arabicPeriod"/>
            </a:pPr>
            <a:r>
              <a:rPr lang="en-US" sz="1400" dirty="0"/>
              <a:t>Extending existing absence using a </a:t>
            </a:r>
            <a:r>
              <a:rPr lang="en-US" sz="1400" b="1" dirty="0"/>
              <a:t>different</a:t>
            </a:r>
            <a:r>
              <a:rPr lang="en-US" sz="1400" dirty="0"/>
              <a:t> </a:t>
            </a:r>
            <a:r>
              <a:rPr lang="en-US" sz="1400" b="1" dirty="0"/>
              <a:t>Leave type.</a:t>
            </a:r>
          </a:p>
          <a:p>
            <a:pPr marL="171450" indent="-171450">
              <a:buClr>
                <a:schemeClr val="tx1"/>
              </a:buClr>
              <a:buFont typeface="Arial" panose="020B0604020202020204" pitchFamily="34" charset="0"/>
              <a:buChar char="•"/>
            </a:pPr>
            <a:endParaRPr lang="en-US" sz="800" b="1" dirty="0"/>
          </a:p>
          <a:p>
            <a:pPr marL="742950" lvl="1" indent="-285750">
              <a:spcAft>
                <a:spcPts val="600"/>
              </a:spcAft>
              <a:buClr>
                <a:schemeClr val="tx1"/>
              </a:buClr>
              <a:buFont typeface="Wingdings" pitchFamily="2" charset="2"/>
              <a:buChar char="Ø"/>
            </a:pPr>
            <a:r>
              <a:rPr lang="en-US" sz="1400" b="1" u="sng" dirty="0"/>
              <a:t>Extend</a:t>
            </a:r>
            <a:r>
              <a:rPr lang="en-US" sz="1400" b="1" dirty="0"/>
              <a:t> Absence w/ New Leave Type: </a:t>
            </a:r>
            <a:r>
              <a:rPr lang="en-US" sz="1400" dirty="0"/>
              <a:t>Use</a:t>
            </a:r>
            <a:r>
              <a:rPr lang="en-US" sz="1400" b="1" dirty="0">
                <a:solidFill>
                  <a:srgbClr val="0064A4"/>
                </a:solidFill>
              </a:rPr>
              <a:t> </a:t>
            </a:r>
            <a:r>
              <a:rPr lang="en-US" sz="1400" dirty="0"/>
              <a:t>the </a:t>
            </a:r>
            <a:r>
              <a:rPr lang="en-US" sz="1400" i="1" dirty="0"/>
              <a:t>Request Extended Absence page</a:t>
            </a:r>
            <a:r>
              <a:rPr lang="en-US" sz="1400" dirty="0"/>
              <a:t> to </a:t>
            </a:r>
            <a:r>
              <a:rPr lang="en-US" sz="1400" b="1" i="1" dirty="0"/>
              <a:t>add (+) a new row, </a:t>
            </a:r>
            <a:r>
              <a:rPr lang="en-US" sz="1400" dirty="0"/>
              <a:t>indicating the Start Date &amp; Expected Return Date for the new leave type.</a:t>
            </a:r>
          </a:p>
          <a:p>
            <a:pPr marL="1200150" lvl="2" indent="-285750">
              <a:spcAft>
                <a:spcPts val="1200"/>
              </a:spcAft>
              <a:buClr>
                <a:schemeClr val="tx1"/>
              </a:buClr>
              <a:buFont typeface="Arial" panose="020B0604020202020204" pitchFamily="34" charset="0"/>
              <a:buChar char="•"/>
            </a:pPr>
            <a:r>
              <a:rPr lang="en-US" sz="1400" dirty="0"/>
              <a:t>Start Date of new leave row must be the next day after the “Expected Return Date” of prior row.</a:t>
            </a:r>
          </a:p>
          <a:p>
            <a:pPr marL="742950" lvl="1" indent="-285750">
              <a:buClr>
                <a:schemeClr val="tx1"/>
              </a:buClr>
              <a:buFont typeface="Wingdings" pitchFamily="2" charset="2"/>
              <a:buChar char="Ø"/>
            </a:pPr>
            <a:r>
              <a:rPr lang="en-US" sz="1400" b="1" u="sng" dirty="0"/>
              <a:t>Changing</a:t>
            </a:r>
            <a:r>
              <a:rPr lang="en-US" sz="1400" b="1" dirty="0"/>
              <a:t> Existing Absence w/ New Leave Type: </a:t>
            </a:r>
            <a:r>
              <a:rPr lang="en-US" sz="1400" dirty="0"/>
              <a:t>Request to </a:t>
            </a:r>
            <a:r>
              <a:rPr lang="en-US" sz="1400" b="1" dirty="0"/>
              <a:t>cancel the existing absence transaction. </a:t>
            </a:r>
            <a:r>
              <a:rPr lang="en-US" sz="1400" dirty="0"/>
              <a:t>After</a:t>
            </a:r>
            <a:r>
              <a:rPr lang="en-US" sz="1400" b="1" dirty="0"/>
              <a:t> </a:t>
            </a:r>
            <a:r>
              <a:rPr lang="en-US" sz="1400" dirty="0"/>
              <a:t>cancellation is processed at UCPC, enter a new absence request with correct Leave type.</a:t>
            </a:r>
          </a:p>
          <a:p>
            <a:pPr marL="742950" lvl="1" indent="-285750">
              <a:buClr>
                <a:schemeClr val="tx1"/>
              </a:buClr>
              <a:buFont typeface="Arial" panose="020B0604020202020204" pitchFamily="34" charset="0"/>
              <a:buChar char="•"/>
            </a:pPr>
            <a:endParaRPr lang="en-US" sz="800" dirty="0"/>
          </a:p>
          <a:p>
            <a:pPr marL="342900" indent="-342900">
              <a:buClr>
                <a:schemeClr val="tx1"/>
              </a:buClr>
              <a:buFont typeface="+mj-lt"/>
              <a:buAutoNum type="arabicPeriod" startAt="2"/>
            </a:pPr>
            <a:r>
              <a:rPr lang="en-US" sz="1400" dirty="0"/>
              <a:t>Extending existing leave with a different “Paid/Unpaid” status.</a:t>
            </a:r>
          </a:p>
          <a:p>
            <a:pPr marL="285750" indent="-285750">
              <a:buClr>
                <a:schemeClr val="tx1"/>
              </a:buClr>
              <a:buFont typeface="Arial" panose="020B0604020202020204" pitchFamily="34" charset="0"/>
              <a:buChar char="•"/>
            </a:pPr>
            <a:endParaRPr lang="en-US" sz="800" dirty="0"/>
          </a:p>
          <a:p>
            <a:pPr marL="342900" indent="-342900">
              <a:buClr>
                <a:schemeClr val="tx1"/>
              </a:buClr>
              <a:buFont typeface="+mj-lt"/>
              <a:buAutoNum type="arabicPeriod" startAt="3"/>
            </a:pPr>
            <a:r>
              <a:rPr lang="en-US" sz="1400" dirty="0"/>
              <a:t>Adding / Extending leave  to use PFCB.</a:t>
            </a:r>
          </a:p>
          <a:p>
            <a:pPr marL="342900" indent="-342900">
              <a:buClr>
                <a:schemeClr val="tx1"/>
              </a:buClr>
              <a:buFont typeface="+mj-lt"/>
              <a:buAutoNum type="arabicPeriod" startAt="3"/>
            </a:pPr>
            <a:endParaRPr lang="en-US" sz="1200" dirty="0"/>
          </a:p>
          <a:p>
            <a:pPr>
              <a:buClr>
                <a:schemeClr val="tx1"/>
              </a:buClr>
            </a:pPr>
            <a:endParaRPr lang="en-US" sz="1100" dirty="0"/>
          </a:p>
        </p:txBody>
      </p:sp>
      <p:pic>
        <p:nvPicPr>
          <p:cNvPr id="8" name="Picture 7">
            <a:extLst>
              <a:ext uri="{FF2B5EF4-FFF2-40B4-BE49-F238E27FC236}">
                <a16:creationId xmlns:a16="http://schemas.microsoft.com/office/drawing/2014/main" id="{1399B244-7EE9-D762-C3E6-8665FAFE8F82}"/>
              </a:ext>
            </a:extLst>
          </p:cNvPr>
          <p:cNvPicPr>
            <a:picLocks noChangeAspect="1"/>
          </p:cNvPicPr>
          <p:nvPr/>
        </p:nvPicPr>
        <p:blipFill>
          <a:blip r:embed="rId2"/>
          <a:stretch>
            <a:fillRect/>
          </a:stretch>
        </p:blipFill>
        <p:spPr>
          <a:xfrm>
            <a:off x="591922" y="3843717"/>
            <a:ext cx="4951521" cy="2478806"/>
          </a:xfrm>
          <a:prstGeom prst="rect">
            <a:avLst/>
          </a:prstGeom>
          <a:effectLst>
            <a:outerShdw blurRad="50800" dist="38100" dir="13500000" algn="br" rotWithShape="0">
              <a:prstClr val="black">
                <a:alpha val="40000"/>
              </a:prstClr>
            </a:outerShdw>
          </a:effectLst>
        </p:spPr>
      </p:pic>
      <p:sp>
        <p:nvSpPr>
          <p:cNvPr id="10" name="TextBox 9">
            <a:extLst>
              <a:ext uri="{FF2B5EF4-FFF2-40B4-BE49-F238E27FC236}">
                <a16:creationId xmlns:a16="http://schemas.microsoft.com/office/drawing/2014/main" id="{9066CBBF-B75C-FDDF-3FDF-956CE682B418}"/>
              </a:ext>
            </a:extLst>
          </p:cNvPr>
          <p:cNvSpPr txBox="1"/>
          <p:nvPr/>
        </p:nvSpPr>
        <p:spPr>
          <a:xfrm>
            <a:off x="5906278" y="3778402"/>
            <a:ext cx="3187041" cy="2100575"/>
          </a:xfrm>
          <a:prstGeom prst="rect">
            <a:avLst/>
          </a:prstGeom>
          <a:noFill/>
        </p:spPr>
        <p:txBody>
          <a:bodyPr wrap="square">
            <a:spAutoFit/>
          </a:bodyPr>
          <a:lstStyle/>
          <a:p>
            <a:pPr>
              <a:buClr>
                <a:schemeClr val="tx1"/>
              </a:buClr>
            </a:pPr>
            <a:r>
              <a:rPr lang="en-US" sz="1200" b="1" dirty="0">
                <a:solidFill>
                  <a:srgbClr val="FF0000"/>
                </a:solidFill>
              </a:rPr>
              <a:t>NOTE: </a:t>
            </a:r>
            <a:r>
              <a:rPr lang="en-US" sz="1200" b="1" dirty="0"/>
              <a:t>Unable to add new rows to existing absences with an “Actual Return Date” already entered.</a:t>
            </a:r>
          </a:p>
          <a:p>
            <a:pPr marL="742950" lvl="1" indent="-285750">
              <a:buClr>
                <a:schemeClr val="tx1"/>
              </a:buClr>
              <a:buFont typeface="Arial" panose="020B0604020202020204" pitchFamily="34" charset="0"/>
              <a:buChar char="•"/>
            </a:pPr>
            <a:r>
              <a:rPr lang="en-US" sz="1050" dirty="0"/>
              <a:t>Mostly impacts </a:t>
            </a:r>
            <a:r>
              <a:rPr lang="en-US" sz="1050" b="1" dirty="0"/>
              <a:t>Academic </a:t>
            </a:r>
            <a:r>
              <a:rPr lang="en-US" sz="1050" dirty="0"/>
              <a:t>employees.</a:t>
            </a:r>
          </a:p>
          <a:p>
            <a:pPr marL="742950" lvl="1" indent="-285750">
              <a:buClr>
                <a:schemeClr val="tx1"/>
              </a:buClr>
              <a:buFont typeface="Arial" panose="020B0604020202020204" pitchFamily="34" charset="0"/>
              <a:buChar char="•"/>
            </a:pPr>
            <a:r>
              <a:rPr lang="en-US" sz="1050" dirty="0"/>
              <a:t>Must enter as new request.</a:t>
            </a:r>
          </a:p>
          <a:p>
            <a:pPr marL="742950" lvl="1" indent="-285750">
              <a:buClr>
                <a:schemeClr val="tx1"/>
              </a:buClr>
              <a:buFont typeface="Arial" panose="020B0604020202020204" pitchFamily="34" charset="0"/>
              <a:buChar char="•"/>
            </a:pPr>
            <a:r>
              <a:rPr lang="en-US" sz="1050" dirty="0"/>
              <a:t>STAFF - If a change is necessary, it is recommended to cancel the existing absence request and enter a new transaction with correct leave data.</a:t>
            </a:r>
          </a:p>
          <a:p>
            <a:pPr marL="1200150" lvl="2" indent="-285750">
              <a:buClr>
                <a:schemeClr val="tx1"/>
              </a:buClr>
              <a:buFont typeface="Arial" panose="020B0604020202020204" pitchFamily="34" charset="0"/>
              <a:buChar char="•"/>
            </a:pPr>
            <a:r>
              <a:rPr lang="en-US" sz="1050" dirty="0"/>
              <a:t>UCPC must process cancellation before new entry.</a:t>
            </a:r>
            <a:endParaRPr lang="en-US" sz="1600" dirty="0"/>
          </a:p>
        </p:txBody>
      </p:sp>
    </p:spTree>
    <p:extLst>
      <p:ext uri="{BB962C8B-B14F-4D97-AF65-F5344CB8AC3E}">
        <p14:creationId xmlns:p14="http://schemas.microsoft.com/office/powerpoint/2010/main" val="45369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p:cNvSpPr/>
          <p:nvPr/>
        </p:nvSpPr>
        <p:spPr>
          <a:xfrm>
            <a:off x="0" y="55426"/>
            <a:ext cx="4586118" cy="6382052"/>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prstClr val="white"/>
                </a:solidFill>
                <a:latin typeface="Arial" panose="020B0604020202020204"/>
              </a:rPr>
              <a:t>UCPath Security Access Reminders</a:t>
            </a:r>
            <a:endParaRPr kumimoji="0" lang="en-US" sz="40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85730" y="1717742"/>
            <a:ext cx="4420716" cy="2883076"/>
          </a:xfrm>
          <a:prstGeom prst="rect">
            <a:avLst/>
          </a:prstGeom>
        </p:spPr>
      </p:pic>
    </p:spTree>
    <p:custDataLst>
      <p:tags r:id="rId1"/>
    </p:custDataLst>
    <p:extLst>
      <p:ext uri="{BB962C8B-B14F-4D97-AF65-F5344CB8AC3E}">
        <p14:creationId xmlns:p14="http://schemas.microsoft.com/office/powerpoint/2010/main" val="153805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07C74F4C-78ED-4AFC-BEB8-A0EADB60E5C8}"/>
              </a:ext>
            </a:extLst>
          </p:cNvPr>
          <p:cNvSpPr>
            <a:spLocks noGrp="1"/>
          </p:cNvSpPr>
          <p:nvPr>
            <p:ph type="title"/>
          </p:nvPr>
        </p:nvSpPr>
        <p:spPr/>
        <p:txBody>
          <a:bodyPr>
            <a:normAutofit/>
          </a:bodyPr>
          <a:lstStyle/>
          <a:p>
            <a:r>
              <a:rPr lang="en-US" sz="2400" b="1" dirty="0">
                <a:solidFill>
                  <a:srgbClr val="1B3D6D"/>
                </a:solidFill>
                <a:latin typeface="Arial" panose="020B0604020202020204" pitchFamily="34" charset="0"/>
                <a:cs typeface="Arial" panose="020B0604020202020204" pitchFamily="34" charset="0"/>
              </a:rPr>
              <a:t>User Access Approval Process </a:t>
            </a:r>
          </a:p>
        </p:txBody>
      </p:sp>
      <p:sp>
        <p:nvSpPr>
          <p:cNvPr id="5" name="Orange Role">
            <a:extLst>
              <a:ext uri="{FF2B5EF4-FFF2-40B4-BE49-F238E27FC236}">
                <a16:creationId xmlns:a16="http://schemas.microsoft.com/office/drawing/2014/main" id="{13B92369-599A-4F81-A928-2DF2B9E096A3}"/>
              </a:ext>
            </a:extLst>
          </p:cNvPr>
          <p:cNvSpPr>
            <a:spLocks noGrp="1"/>
          </p:cNvSpPr>
          <p:nvPr>
            <p:ph type="body" sz="quarter" idx="10"/>
          </p:nvPr>
        </p:nvSpPr>
        <p:spPr>
          <a:ln>
            <a:noFill/>
          </a:ln>
        </p:spPr>
        <p:txBody>
          <a:bodyPr>
            <a:noAutofit/>
          </a:bodyPr>
          <a:lstStyle/>
          <a:p>
            <a:r>
              <a:rPr lang="en-US" sz="1650" dirty="0"/>
              <a:t>User</a:t>
            </a:r>
          </a:p>
        </p:txBody>
      </p:sp>
      <p:sp>
        <p:nvSpPr>
          <p:cNvPr id="6" name="Orange Text">
            <a:extLst>
              <a:ext uri="{FF2B5EF4-FFF2-40B4-BE49-F238E27FC236}">
                <a16:creationId xmlns:a16="http://schemas.microsoft.com/office/drawing/2014/main" id="{DDF732AD-9B2B-4AB7-A555-574842C41F0F}"/>
              </a:ext>
            </a:extLst>
          </p:cNvPr>
          <p:cNvSpPr>
            <a:spLocks noGrp="1"/>
          </p:cNvSpPr>
          <p:nvPr>
            <p:ph type="body" sz="quarter" idx="11"/>
          </p:nvPr>
        </p:nvSpPr>
        <p:spPr>
          <a:xfrm>
            <a:off x="756723" y="4897901"/>
            <a:ext cx="1549350" cy="1368326"/>
          </a:xfrm>
          <a:ln>
            <a:noFill/>
          </a:ln>
        </p:spPr>
        <p:txBody>
          <a:bodyPr>
            <a:normAutofit/>
          </a:bodyPr>
          <a:lstStyle/>
          <a:p>
            <a:pPr marL="214308" indent="-214308">
              <a:buBlip>
                <a:blip r:embed="rId4"/>
              </a:buBlip>
            </a:pPr>
            <a:r>
              <a:rPr lang="en-US" sz="1350" dirty="0"/>
              <a:t>New Hire, or change in Responsibility </a:t>
            </a:r>
          </a:p>
          <a:p>
            <a:pPr marL="214308" indent="-214308">
              <a:buBlip>
                <a:blip r:embed="rId4"/>
              </a:buBlip>
            </a:pPr>
            <a:r>
              <a:rPr lang="en-US" sz="1350" dirty="0"/>
              <a:t>Complete training </a:t>
            </a:r>
          </a:p>
        </p:txBody>
      </p:sp>
      <p:sp>
        <p:nvSpPr>
          <p:cNvPr id="7" name="Green Role">
            <a:extLst>
              <a:ext uri="{FF2B5EF4-FFF2-40B4-BE49-F238E27FC236}">
                <a16:creationId xmlns:a16="http://schemas.microsoft.com/office/drawing/2014/main" id="{7E698899-451C-4012-A03B-438076B22A0B}"/>
              </a:ext>
            </a:extLst>
          </p:cNvPr>
          <p:cNvSpPr>
            <a:spLocks noGrp="1"/>
          </p:cNvSpPr>
          <p:nvPr>
            <p:ph type="body" sz="quarter" idx="12"/>
          </p:nvPr>
        </p:nvSpPr>
        <p:spPr>
          <a:ln>
            <a:noFill/>
          </a:ln>
        </p:spPr>
        <p:txBody>
          <a:bodyPr>
            <a:noAutofit/>
          </a:bodyPr>
          <a:lstStyle/>
          <a:p>
            <a:r>
              <a:rPr lang="en-US" sz="1650" dirty="0"/>
              <a:t>CPO/MAABO/HRBP</a:t>
            </a:r>
          </a:p>
        </p:txBody>
      </p:sp>
      <p:sp>
        <p:nvSpPr>
          <p:cNvPr id="8" name="Green Text">
            <a:extLst>
              <a:ext uri="{FF2B5EF4-FFF2-40B4-BE49-F238E27FC236}">
                <a16:creationId xmlns:a16="http://schemas.microsoft.com/office/drawing/2014/main" id="{1542ED92-E0E5-43BF-A314-F5F899A21C00}"/>
              </a:ext>
            </a:extLst>
          </p:cNvPr>
          <p:cNvSpPr>
            <a:spLocks noGrp="1"/>
          </p:cNvSpPr>
          <p:nvPr>
            <p:ph type="body" sz="quarter" idx="13"/>
          </p:nvPr>
        </p:nvSpPr>
        <p:spPr>
          <a:xfrm>
            <a:off x="3677016" y="5160337"/>
            <a:ext cx="1737725" cy="1188916"/>
          </a:xfrm>
          <a:ln>
            <a:noFill/>
          </a:ln>
        </p:spPr>
        <p:txBody>
          <a:bodyPr>
            <a:normAutofit/>
          </a:bodyPr>
          <a:lstStyle/>
          <a:p>
            <a:pPr marL="214308" indent="-214308">
              <a:buFont typeface="Wingdings" panose="05000000000000000000" pitchFamily="2" charset="2"/>
              <a:buChar char="ü"/>
            </a:pPr>
            <a:r>
              <a:rPr lang="en-US" sz="1350" dirty="0"/>
              <a:t>Appropriateness Check</a:t>
            </a:r>
          </a:p>
          <a:p>
            <a:pPr marL="214308" indent="-214308">
              <a:buFont typeface="Arial" panose="020B0604020202020204" pitchFamily="34" charset="0"/>
              <a:buChar char="•"/>
            </a:pPr>
            <a:r>
              <a:rPr lang="en-US" sz="1350" dirty="0"/>
              <a:t>Signs Form to Approve</a:t>
            </a:r>
          </a:p>
        </p:txBody>
      </p:sp>
      <p:sp>
        <p:nvSpPr>
          <p:cNvPr id="9" name="Red Role">
            <a:extLst>
              <a:ext uri="{FF2B5EF4-FFF2-40B4-BE49-F238E27FC236}">
                <a16:creationId xmlns:a16="http://schemas.microsoft.com/office/drawing/2014/main" id="{A45D0C56-3BA5-487F-850D-EDB088C97387}"/>
              </a:ext>
            </a:extLst>
          </p:cNvPr>
          <p:cNvSpPr>
            <a:spLocks noGrp="1"/>
          </p:cNvSpPr>
          <p:nvPr>
            <p:ph type="body" sz="quarter" idx="14"/>
          </p:nvPr>
        </p:nvSpPr>
        <p:spPr>
          <a:xfrm>
            <a:off x="6781462" y="4480284"/>
            <a:ext cx="1714500" cy="274320"/>
          </a:xfrm>
          <a:ln>
            <a:noFill/>
          </a:ln>
        </p:spPr>
        <p:txBody>
          <a:bodyPr>
            <a:noAutofit/>
          </a:bodyPr>
          <a:lstStyle/>
          <a:p>
            <a:r>
              <a:rPr lang="en-US" dirty="0"/>
              <a:t>UCPath Security</a:t>
            </a:r>
          </a:p>
        </p:txBody>
      </p:sp>
      <p:sp>
        <p:nvSpPr>
          <p:cNvPr id="10" name="Red Text">
            <a:extLst>
              <a:ext uri="{FF2B5EF4-FFF2-40B4-BE49-F238E27FC236}">
                <a16:creationId xmlns:a16="http://schemas.microsoft.com/office/drawing/2014/main" id="{7F91FCB5-969A-4197-B988-F9A876336008}"/>
              </a:ext>
            </a:extLst>
          </p:cNvPr>
          <p:cNvSpPr>
            <a:spLocks noGrp="1"/>
          </p:cNvSpPr>
          <p:nvPr>
            <p:ph type="body" sz="quarter" idx="15"/>
          </p:nvPr>
        </p:nvSpPr>
        <p:spPr>
          <a:xfrm>
            <a:off x="6723062" y="4884719"/>
            <a:ext cx="1858040" cy="998627"/>
          </a:xfrm>
          <a:ln>
            <a:noFill/>
          </a:ln>
        </p:spPr>
        <p:txBody>
          <a:bodyPr>
            <a:noAutofit/>
          </a:bodyPr>
          <a:lstStyle/>
          <a:p>
            <a:pPr marL="214308" indent="-214308">
              <a:buFont typeface="Arial" panose="020B0604020202020204" pitchFamily="34" charset="0"/>
              <a:buChar char="•"/>
            </a:pPr>
            <a:r>
              <a:rPr lang="en-US" sz="1350" dirty="0"/>
              <a:t>Reviews Form with KSAMS request</a:t>
            </a:r>
          </a:p>
          <a:p>
            <a:pPr marL="214308" indent="-214308">
              <a:buFont typeface="Arial" panose="020B0604020202020204" pitchFamily="34" charset="0"/>
              <a:buChar char="•"/>
            </a:pPr>
            <a:r>
              <a:rPr lang="en-US" sz="1350" dirty="0"/>
              <a:t>Approve KSAMS</a:t>
            </a:r>
          </a:p>
        </p:txBody>
      </p:sp>
      <p:sp>
        <p:nvSpPr>
          <p:cNvPr id="11" name="Yellow Role">
            <a:extLst>
              <a:ext uri="{FF2B5EF4-FFF2-40B4-BE49-F238E27FC236}">
                <a16:creationId xmlns:a16="http://schemas.microsoft.com/office/drawing/2014/main" id="{168B0C2B-3695-4D6A-AED2-61B1E08049F0}"/>
              </a:ext>
            </a:extLst>
          </p:cNvPr>
          <p:cNvSpPr>
            <a:spLocks noGrp="1"/>
          </p:cNvSpPr>
          <p:nvPr>
            <p:ph type="body" sz="quarter" idx="16"/>
          </p:nvPr>
        </p:nvSpPr>
        <p:spPr>
          <a:xfrm>
            <a:off x="2164474" y="1759460"/>
            <a:ext cx="1640475" cy="274320"/>
          </a:xfrm>
          <a:solidFill>
            <a:schemeClr val="tx1">
              <a:lumMod val="50000"/>
              <a:lumOff val="50000"/>
            </a:schemeClr>
          </a:solidFill>
          <a:ln>
            <a:noFill/>
          </a:ln>
        </p:spPr>
        <p:txBody>
          <a:bodyPr>
            <a:noAutofit/>
          </a:bodyPr>
          <a:lstStyle/>
          <a:p>
            <a:r>
              <a:rPr lang="en-US" sz="1650" b="1" dirty="0">
                <a:solidFill>
                  <a:srgbClr val="FFC000"/>
                </a:solidFill>
              </a:rPr>
              <a:t>Supervisor</a:t>
            </a:r>
          </a:p>
        </p:txBody>
      </p:sp>
      <p:sp>
        <p:nvSpPr>
          <p:cNvPr id="12" name="Yellow Text">
            <a:extLst>
              <a:ext uri="{FF2B5EF4-FFF2-40B4-BE49-F238E27FC236}">
                <a16:creationId xmlns:a16="http://schemas.microsoft.com/office/drawing/2014/main" id="{1B10BBD8-0C9D-4B4E-855D-EE1802746879}"/>
              </a:ext>
            </a:extLst>
          </p:cNvPr>
          <p:cNvSpPr>
            <a:spLocks noGrp="1"/>
          </p:cNvSpPr>
          <p:nvPr>
            <p:ph type="body" sz="quarter" idx="17"/>
          </p:nvPr>
        </p:nvSpPr>
        <p:spPr>
          <a:xfrm>
            <a:off x="1968333" y="2040798"/>
            <a:ext cx="1986351" cy="732904"/>
          </a:xfrm>
          <a:ln>
            <a:noFill/>
          </a:ln>
        </p:spPr>
        <p:txBody>
          <a:bodyPr vert="horz" lIns="68580" tIns="34290" rIns="68580" bIns="34290" rtlCol="0">
            <a:normAutofit fontScale="92500" lnSpcReduction="20000"/>
          </a:bodyPr>
          <a:lstStyle/>
          <a:p>
            <a:pPr marL="214308" indent="-214308">
              <a:buBlip>
                <a:blip r:embed="rId5"/>
              </a:buBlip>
            </a:pPr>
            <a:r>
              <a:rPr lang="en-US" sz="1350" dirty="0"/>
              <a:t>Training Check</a:t>
            </a:r>
          </a:p>
          <a:p>
            <a:pPr marL="214308" indent="-214308">
              <a:buFont typeface="Wingdings" panose="05000000000000000000" pitchFamily="2" charset="2"/>
              <a:buChar char="ü"/>
            </a:pPr>
            <a:r>
              <a:rPr lang="en-US" sz="1350" dirty="0"/>
              <a:t>Old Access Check</a:t>
            </a:r>
          </a:p>
          <a:p>
            <a:pPr marL="214308" indent="-214308">
              <a:buFont typeface="Arial" panose="020B0604020202020204" pitchFamily="34" charset="0"/>
              <a:buChar char="•"/>
            </a:pPr>
            <a:r>
              <a:rPr lang="en-US" sz="1350" dirty="0"/>
              <a:t>Fills &amp; Signs Form</a:t>
            </a:r>
          </a:p>
        </p:txBody>
      </p:sp>
      <p:sp>
        <p:nvSpPr>
          <p:cNvPr id="13" name="Blue Role">
            <a:extLst>
              <a:ext uri="{FF2B5EF4-FFF2-40B4-BE49-F238E27FC236}">
                <a16:creationId xmlns:a16="http://schemas.microsoft.com/office/drawing/2014/main" id="{CA59AE5F-3A9D-4E5B-BE20-3802EE56C05F}"/>
              </a:ext>
            </a:extLst>
          </p:cNvPr>
          <p:cNvSpPr>
            <a:spLocks noGrp="1"/>
          </p:cNvSpPr>
          <p:nvPr>
            <p:ph type="body" sz="quarter" idx="18"/>
          </p:nvPr>
        </p:nvSpPr>
        <p:spPr>
          <a:xfrm>
            <a:off x="5223651" y="1788835"/>
            <a:ext cx="1714500" cy="274320"/>
          </a:xfrm>
          <a:ln>
            <a:noFill/>
          </a:ln>
        </p:spPr>
        <p:txBody>
          <a:bodyPr anchor="b"/>
          <a:lstStyle/>
          <a:p>
            <a:r>
              <a:rPr lang="en-US" sz="1650" dirty="0"/>
              <a:t>HR DSA</a:t>
            </a:r>
          </a:p>
        </p:txBody>
      </p:sp>
      <p:sp>
        <p:nvSpPr>
          <p:cNvPr id="14" name="Blue Text">
            <a:extLst>
              <a:ext uri="{FF2B5EF4-FFF2-40B4-BE49-F238E27FC236}">
                <a16:creationId xmlns:a16="http://schemas.microsoft.com/office/drawing/2014/main" id="{9EFD1FD8-37C4-4591-A698-CB3B4B2DE0DD}"/>
              </a:ext>
            </a:extLst>
          </p:cNvPr>
          <p:cNvSpPr>
            <a:spLocks noGrp="1"/>
          </p:cNvSpPr>
          <p:nvPr>
            <p:ph type="body" sz="quarter" idx="19"/>
          </p:nvPr>
        </p:nvSpPr>
        <p:spPr>
          <a:xfrm>
            <a:off x="5201230" y="2052908"/>
            <a:ext cx="1729887" cy="616353"/>
          </a:xfrm>
          <a:ln>
            <a:noFill/>
          </a:ln>
        </p:spPr>
        <p:txBody>
          <a:bodyPr>
            <a:normAutofit fontScale="92500" lnSpcReduction="20000"/>
          </a:bodyPr>
          <a:lstStyle/>
          <a:p>
            <a:pPr marL="214308" indent="-214308">
              <a:buFont typeface="Arial" panose="020B0604020202020204" pitchFamily="34" charset="0"/>
              <a:buChar char="•"/>
            </a:pPr>
            <a:r>
              <a:rPr lang="en-US" sz="1350" dirty="0"/>
              <a:t>Reviews Form</a:t>
            </a:r>
          </a:p>
          <a:p>
            <a:pPr marL="214308" indent="-214308">
              <a:buFont typeface="Arial" panose="020B0604020202020204" pitchFamily="34" charset="0"/>
              <a:buChar char="•"/>
            </a:pPr>
            <a:r>
              <a:rPr lang="en-US" sz="1350" dirty="0"/>
              <a:t>Submits KSAMS request</a:t>
            </a:r>
          </a:p>
        </p:txBody>
      </p:sp>
      <p:sp>
        <p:nvSpPr>
          <p:cNvPr id="16" name="Orange Man" title="Icon of a man">
            <a:extLst>
              <a:ext uri="{FF2B5EF4-FFF2-40B4-BE49-F238E27FC236}">
                <a16:creationId xmlns:a16="http://schemas.microsoft.com/office/drawing/2014/main" id="{0BAA8FB4-4EAF-F643-8C0D-1F5670F513B6}"/>
              </a:ext>
            </a:extLst>
          </p:cNvPr>
          <p:cNvSpPr>
            <a:spLocks/>
          </p:cNvSpPr>
          <p:nvPr/>
        </p:nvSpPr>
        <p:spPr bwMode="auto">
          <a:xfrm>
            <a:off x="1271906" y="3381661"/>
            <a:ext cx="307497" cy="434681"/>
          </a:xfrm>
          <a:custGeom>
            <a:avLst/>
            <a:gdLst/>
            <a:ahLst/>
            <a:cxnLst/>
            <a:rect l="0" t="0" r="r" b="b"/>
            <a:pathLst>
              <a:path w="457539" h="664170">
                <a:moveTo>
                  <a:pt x="226707" y="5535"/>
                </a:moveTo>
                <a:cubicBezTo>
                  <a:pt x="217851" y="5535"/>
                  <a:pt x="208996" y="5535"/>
                  <a:pt x="200878" y="6273"/>
                </a:cubicBezTo>
                <a:cubicBezTo>
                  <a:pt x="200140" y="6273"/>
                  <a:pt x="198664" y="6273"/>
                  <a:pt x="197926" y="7011"/>
                </a:cubicBezTo>
                <a:cubicBezTo>
                  <a:pt x="190546" y="7749"/>
                  <a:pt x="183167" y="8487"/>
                  <a:pt x="176525" y="9962"/>
                </a:cubicBezTo>
                <a:cubicBezTo>
                  <a:pt x="169145" y="11438"/>
                  <a:pt x="161766" y="12914"/>
                  <a:pt x="154386" y="14390"/>
                </a:cubicBezTo>
                <a:lnTo>
                  <a:pt x="153648" y="15128"/>
                </a:lnTo>
                <a:cubicBezTo>
                  <a:pt x="138889" y="18818"/>
                  <a:pt x="124867" y="23984"/>
                  <a:pt x="112322" y="29888"/>
                </a:cubicBezTo>
                <a:cubicBezTo>
                  <a:pt x="99038" y="35791"/>
                  <a:pt x="87969" y="43909"/>
                  <a:pt x="76899" y="52765"/>
                </a:cubicBezTo>
                <a:cubicBezTo>
                  <a:pt x="71734" y="57192"/>
                  <a:pt x="66568" y="61620"/>
                  <a:pt x="62140" y="66786"/>
                </a:cubicBezTo>
                <a:cubicBezTo>
                  <a:pt x="42953" y="85973"/>
                  <a:pt x="28932" y="109588"/>
                  <a:pt x="19338" y="136893"/>
                </a:cubicBezTo>
                <a:cubicBezTo>
                  <a:pt x="17124" y="143534"/>
                  <a:pt x="14910" y="150176"/>
                  <a:pt x="13434" y="157556"/>
                </a:cubicBezTo>
                <a:cubicBezTo>
                  <a:pt x="11958" y="164198"/>
                  <a:pt x="10482" y="170839"/>
                  <a:pt x="9745" y="177481"/>
                </a:cubicBezTo>
                <a:cubicBezTo>
                  <a:pt x="9007" y="181909"/>
                  <a:pt x="8269" y="186337"/>
                  <a:pt x="8269" y="190764"/>
                </a:cubicBezTo>
                <a:cubicBezTo>
                  <a:pt x="7531" y="194454"/>
                  <a:pt x="7531" y="197406"/>
                  <a:pt x="6793" y="201096"/>
                </a:cubicBezTo>
                <a:cubicBezTo>
                  <a:pt x="6055" y="209213"/>
                  <a:pt x="6055" y="218069"/>
                  <a:pt x="6055" y="226925"/>
                </a:cubicBezTo>
                <a:cubicBezTo>
                  <a:pt x="6055" y="234304"/>
                  <a:pt x="7531" y="243160"/>
                  <a:pt x="9007" y="252754"/>
                </a:cubicBezTo>
                <a:cubicBezTo>
                  <a:pt x="10482" y="263085"/>
                  <a:pt x="12697" y="274893"/>
                  <a:pt x="14910" y="286700"/>
                </a:cubicBezTo>
                <a:cubicBezTo>
                  <a:pt x="17124" y="297032"/>
                  <a:pt x="19338" y="307363"/>
                  <a:pt x="22290" y="316957"/>
                </a:cubicBezTo>
                <a:cubicBezTo>
                  <a:pt x="22290" y="317695"/>
                  <a:pt x="23028" y="319171"/>
                  <a:pt x="23028" y="320646"/>
                </a:cubicBezTo>
                <a:cubicBezTo>
                  <a:pt x="24504" y="327288"/>
                  <a:pt x="26718" y="333192"/>
                  <a:pt x="28194" y="339096"/>
                </a:cubicBezTo>
                <a:cubicBezTo>
                  <a:pt x="23766" y="342785"/>
                  <a:pt x="20076" y="344999"/>
                  <a:pt x="15648" y="350903"/>
                </a:cubicBezTo>
                <a:cubicBezTo>
                  <a:pt x="9007" y="361235"/>
                  <a:pt x="3841" y="375994"/>
                  <a:pt x="6055" y="393705"/>
                </a:cubicBezTo>
                <a:cubicBezTo>
                  <a:pt x="11958" y="444625"/>
                  <a:pt x="43691" y="462336"/>
                  <a:pt x="54023" y="467502"/>
                </a:cubicBezTo>
                <a:cubicBezTo>
                  <a:pt x="57712" y="491117"/>
                  <a:pt x="70258" y="520635"/>
                  <a:pt x="90183" y="550154"/>
                </a:cubicBezTo>
                <a:cubicBezTo>
                  <a:pt x="111584" y="581887"/>
                  <a:pt x="141103" y="612881"/>
                  <a:pt x="177263" y="630592"/>
                </a:cubicBezTo>
                <a:cubicBezTo>
                  <a:pt x="178001" y="630592"/>
                  <a:pt x="178739" y="631330"/>
                  <a:pt x="178739" y="632068"/>
                </a:cubicBezTo>
                <a:cubicBezTo>
                  <a:pt x="192023" y="647566"/>
                  <a:pt x="209733" y="658635"/>
                  <a:pt x="231872" y="658635"/>
                </a:cubicBezTo>
                <a:cubicBezTo>
                  <a:pt x="253274" y="658635"/>
                  <a:pt x="271723" y="647566"/>
                  <a:pt x="285006" y="632068"/>
                </a:cubicBezTo>
                <a:cubicBezTo>
                  <a:pt x="285744" y="632068"/>
                  <a:pt x="286482" y="631330"/>
                  <a:pt x="286482" y="630592"/>
                </a:cubicBezTo>
                <a:cubicBezTo>
                  <a:pt x="322643" y="612881"/>
                  <a:pt x="351423" y="582625"/>
                  <a:pt x="372824" y="550154"/>
                </a:cubicBezTo>
                <a:cubicBezTo>
                  <a:pt x="392750" y="520635"/>
                  <a:pt x="404557" y="491117"/>
                  <a:pt x="408984" y="467502"/>
                </a:cubicBezTo>
                <a:cubicBezTo>
                  <a:pt x="419316" y="462336"/>
                  <a:pt x="451787" y="444625"/>
                  <a:pt x="458428" y="393705"/>
                </a:cubicBezTo>
                <a:cubicBezTo>
                  <a:pt x="460642" y="375994"/>
                  <a:pt x="455477" y="361235"/>
                  <a:pt x="448097" y="350903"/>
                </a:cubicBezTo>
                <a:cubicBezTo>
                  <a:pt x="443669" y="344999"/>
                  <a:pt x="439979" y="342785"/>
                  <a:pt x="435552" y="339096"/>
                </a:cubicBezTo>
                <a:cubicBezTo>
                  <a:pt x="437765" y="331716"/>
                  <a:pt x="440717" y="323598"/>
                  <a:pt x="442931" y="314005"/>
                </a:cubicBezTo>
                <a:cubicBezTo>
                  <a:pt x="442931" y="313267"/>
                  <a:pt x="442931" y="312529"/>
                  <a:pt x="443669" y="312529"/>
                </a:cubicBezTo>
                <a:cubicBezTo>
                  <a:pt x="443669" y="311791"/>
                  <a:pt x="444407" y="310315"/>
                  <a:pt x="444407" y="309577"/>
                </a:cubicBezTo>
                <a:cubicBezTo>
                  <a:pt x="446621" y="299983"/>
                  <a:pt x="448835" y="289652"/>
                  <a:pt x="450311" y="280058"/>
                </a:cubicBezTo>
                <a:cubicBezTo>
                  <a:pt x="452525" y="268989"/>
                  <a:pt x="454738" y="257919"/>
                  <a:pt x="455477" y="247588"/>
                </a:cubicBezTo>
                <a:cubicBezTo>
                  <a:pt x="456215" y="244636"/>
                  <a:pt x="456215" y="241684"/>
                  <a:pt x="456215" y="237994"/>
                </a:cubicBezTo>
                <a:cubicBezTo>
                  <a:pt x="456952" y="232090"/>
                  <a:pt x="456952" y="226925"/>
                  <a:pt x="457691" y="221021"/>
                </a:cubicBezTo>
                <a:cubicBezTo>
                  <a:pt x="457691" y="215117"/>
                  <a:pt x="458428" y="209951"/>
                  <a:pt x="458428" y="204786"/>
                </a:cubicBezTo>
                <a:cubicBezTo>
                  <a:pt x="458428" y="201096"/>
                  <a:pt x="458428" y="196668"/>
                  <a:pt x="457691" y="192240"/>
                </a:cubicBezTo>
                <a:cubicBezTo>
                  <a:pt x="457691" y="191502"/>
                  <a:pt x="457691" y="190764"/>
                  <a:pt x="457691" y="190764"/>
                </a:cubicBezTo>
                <a:cubicBezTo>
                  <a:pt x="457691" y="187074"/>
                  <a:pt x="456952" y="184123"/>
                  <a:pt x="456215" y="180433"/>
                </a:cubicBezTo>
                <a:cubicBezTo>
                  <a:pt x="456215" y="178219"/>
                  <a:pt x="455477" y="176005"/>
                  <a:pt x="455477" y="174529"/>
                </a:cubicBezTo>
                <a:cubicBezTo>
                  <a:pt x="455477" y="172315"/>
                  <a:pt x="454738" y="170101"/>
                  <a:pt x="454738" y="168625"/>
                </a:cubicBezTo>
                <a:cubicBezTo>
                  <a:pt x="454738" y="167149"/>
                  <a:pt x="454001" y="165673"/>
                  <a:pt x="454001" y="163460"/>
                </a:cubicBezTo>
                <a:cubicBezTo>
                  <a:pt x="453262" y="161246"/>
                  <a:pt x="452525" y="159032"/>
                  <a:pt x="452525" y="156080"/>
                </a:cubicBezTo>
                <a:cubicBezTo>
                  <a:pt x="451787" y="154604"/>
                  <a:pt x="451787" y="153128"/>
                  <a:pt x="451049" y="151652"/>
                </a:cubicBezTo>
                <a:cubicBezTo>
                  <a:pt x="450311" y="149438"/>
                  <a:pt x="449573" y="146486"/>
                  <a:pt x="448835" y="144272"/>
                </a:cubicBezTo>
                <a:cubicBezTo>
                  <a:pt x="448097" y="142796"/>
                  <a:pt x="448097" y="141321"/>
                  <a:pt x="447359" y="140583"/>
                </a:cubicBezTo>
                <a:cubicBezTo>
                  <a:pt x="446621" y="138369"/>
                  <a:pt x="445145" y="136155"/>
                  <a:pt x="444407" y="133203"/>
                </a:cubicBezTo>
                <a:cubicBezTo>
                  <a:pt x="442931" y="129513"/>
                  <a:pt x="440717" y="125823"/>
                  <a:pt x="439241" y="122133"/>
                </a:cubicBezTo>
                <a:cubicBezTo>
                  <a:pt x="438503" y="120657"/>
                  <a:pt x="437765" y="119182"/>
                  <a:pt x="437028" y="117706"/>
                </a:cubicBezTo>
                <a:cubicBezTo>
                  <a:pt x="435552" y="115492"/>
                  <a:pt x="434076" y="114016"/>
                  <a:pt x="433338" y="111802"/>
                </a:cubicBezTo>
                <a:cubicBezTo>
                  <a:pt x="432599" y="110326"/>
                  <a:pt x="431862" y="108850"/>
                  <a:pt x="430386" y="107374"/>
                </a:cubicBezTo>
                <a:cubicBezTo>
                  <a:pt x="428910" y="105898"/>
                  <a:pt x="428172" y="103684"/>
                  <a:pt x="426696" y="102208"/>
                </a:cubicBezTo>
                <a:cubicBezTo>
                  <a:pt x="425958" y="100732"/>
                  <a:pt x="424482" y="99256"/>
                  <a:pt x="423006" y="98518"/>
                </a:cubicBezTo>
                <a:cubicBezTo>
                  <a:pt x="421530" y="97043"/>
                  <a:pt x="420054" y="94829"/>
                  <a:pt x="418578" y="93353"/>
                </a:cubicBezTo>
                <a:cubicBezTo>
                  <a:pt x="417102" y="91877"/>
                  <a:pt x="415626" y="90401"/>
                  <a:pt x="414150" y="89663"/>
                </a:cubicBezTo>
                <a:cubicBezTo>
                  <a:pt x="411199" y="86711"/>
                  <a:pt x="407509" y="84497"/>
                  <a:pt x="404557" y="82283"/>
                </a:cubicBezTo>
                <a:cubicBezTo>
                  <a:pt x="390535" y="72690"/>
                  <a:pt x="373562" y="66048"/>
                  <a:pt x="353637" y="64572"/>
                </a:cubicBezTo>
                <a:cubicBezTo>
                  <a:pt x="349947" y="58668"/>
                  <a:pt x="343306" y="51289"/>
                  <a:pt x="335188" y="43909"/>
                </a:cubicBezTo>
                <a:cubicBezTo>
                  <a:pt x="332236" y="40957"/>
                  <a:pt x="328546" y="38005"/>
                  <a:pt x="324857" y="35053"/>
                </a:cubicBezTo>
                <a:cubicBezTo>
                  <a:pt x="324118" y="35053"/>
                  <a:pt x="324118" y="34315"/>
                  <a:pt x="323380" y="34315"/>
                </a:cubicBezTo>
                <a:cubicBezTo>
                  <a:pt x="322643" y="34315"/>
                  <a:pt x="322643" y="33577"/>
                  <a:pt x="321904" y="33577"/>
                </a:cubicBezTo>
                <a:cubicBezTo>
                  <a:pt x="318215" y="30626"/>
                  <a:pt x="313787" y="28412"/>
                  <a:pt x="309359" y="26198"/>
                </a:cubicBezTo>
                <a:cubicBezTo>
                  <a:pt x="295338" y="18818"/>
                  <a:pt x="277626" y="12176"/>
                  <a:pt x="255487" y="9225"/>
                </a:cubicBezTo>
                <a:cubicBezTo>
                  <a:pt x="254750" y="9225"/>
                  <a:pt x="253274" y="9225"/>
                  <a:pt x="252536" y="8487"/>
                </a:cubicBezTo>
                <a:cubicBezTo>
                  <a:pt x="251798" y="8487"/>
                  <a:pt x="251060" y="8487"/>
                  <a:pt x="249584" y="8487"/>
                </a:cubicBezTo>
                <a:cubicBezTo>
                  <a:pt x="240728" y="6273"/>
                  <a:pt x="234087" y="5535"/>
                  <a:pt x="226707" y="5535"/>
                </a:cubicBezTo>
                <a:close/>
                <a:moveTo>
                  <a:pt x="336664" y="181171"/>
                </a:moveTo>
                <a:cubicBezTo>
                  <a:pt x="350685" y="203310"/>
                  <a:pt x="372086" y="244636"/>
                  <a:pt x="372086" y="288914"/>
                </a:cubicBezTo>
                <a:cubicBezTo>
                  <a:pt x="372086" y="312529"/>
                  <a:pt x="381680" y="351641"/>
                  <a:pt x="413413" y="356069"/>
                </a:cubicBezTo>
                <a:cubicBezTo>
                  <a:pt x="416364" y="358283"/>
                  <a:pt x="420054" y="361235"/>
                  <a:pt x="423006" y="366400"/>
                </a:cubicBezTo>
                <a:cubicBezTo>
                  <a:pt x="426696" y="372304"/>
                  <a:pt x="429648" y="379684"/>
                  <a:pt x="428172" y="390015"/>
                </a:cubicBezTo>
                <a:cubicBezTo>
                  <a:pt x="423006" y="435769"/>
                  <a:pt x="391274" y="444625"/>
                  <a:pt x="391274" y="444625"/>
                </a:cubicBezTo>
                <a:cubicBezTo>
                  <a:pt x="386108" y="446101"/>
                  <a:pt x="382418" y="451267"/>
                  <a:pt x="381680" y="456432"/>
                </a:cubicBezTo>
                <a:cubicBezTo>
                  <a:pt x="380204" y="471930"/>
                  <a:pt x="368396" y="503662"/>
                  <a:pt x="348472" y="533181"/>
                </a:cubicBezTo>
                <a:cubicBezTo>
                  <a:pt x="328546" y="562700"/>
                  <a:pt x="301979" y="590742"/>
                  <a:pt x="271723" y="604764"/>
                </a:cubicBezTo>
                <a:cubicBezTo>
                  <a:pt x="269509" y="605502"/>
                  <a:pt x="267295" y="607715"/>
                  <a:pt x="265819" y="609929"/>
                </a:cubicBezTo>
                <a:cubicBezTo>
                  <a:pt x="258440" y="620999"/>
                  <a:pt x="245156" y="629117"/>
                  <a:pt x="230397" y="629117"/>
                </a:cubicBezTo>
                <a:cubicBezTo>
                  <a:pt x="215638" y="629117"/>
                  <a:pt x="202354" y="621737"/>
                  <a:pt x="194974" y="609929"/>
                </a:cubicBezTo>
                <a:cubicBezTo>
                  <a:pt x="193499" y="607715"/>
                  <a:pt x="191284" y="606240"/>
                  <a:pt x="189070" y="604764"/>
                </a:cubicBezTo>
                <a:cubicBezTo>
                  <a:pt x="158814" y="590742"/>
                  <a:pt x="131509" y="562700"/>
                  <a:pt x="112322" y="533181"/>
                </a:cubicBezTo>
                <a:cubicBezTo>
                  <a:pt x="92397" y="503662"/>
                  <a:pt x="80589" y="471930"/>
                  <a:pt x="78375" y="456432"/>
                </a:cubicBezTo>
                <a:cubicBezTo>
                  <a:pt x="77638" y="451267"/>
                  <a:pt x="73948" y="446839"/>
                  <a:pt x="68782" y="444625"/>
                </a:cubicBezTo>
                <a:cubicBezTo>
                  <a:pt x="68782" y="444625"/>
                  <a:pt x="37049" y="435031"/>
                  <a:pt x="31884" y="389277"/>
                </a:cubicBezTo>
                <a:cubicBezTo>
                  <a:pt x="30408" y="378946"/>
                  <a:pt x="33360" y="371566"/>
                  <a:pt x="37049" y="365662"/>
                </a:cubicBezTo>
                <a:cubicBezTo>
                  <a:pt x="38526" y="363449"/>
                  <a:pt x="40739" y="361235"/>
                  <a:pt x="42215" y="359759"/>
                </a:cubicBezTo>
                <a:cubicBezTo>
                  <a:pt x="43691" y="359759"/>
                  <a:pt x="44429" y="360497"/>
                  <a:pt x="45905" y="360497"/>
                </a:cubicBezTo>
                <a:cubicBezTo>
                  <a:pt x="73948" y="360497"/>
                  <a:pt x="83541" y="314005"/>
                  <a:pt x="88707" y="289652"/>
                </a:cubicBezTo>
                <a:cubicBezTo>
                  <a:pt x="97563" y="245374"/>
                  <a:pt x="146268" y="232828"/>
                  <a:pt x="216375" y="232828"/>
                </a:cubicBezTo>
                <a:cubicBezTo>
                  <a:pt x="282055" y="232090"/>
                  <a:pt x="318953" y="201834"/>
                  <a:pt x="336664" y="181171"/>
                </a:cubicBezTo>
                <a:close/>
                <a:moveTo>
                  <a:pt x="152172" y="359759"/>
                </a:moveTo>
                <a:cubicBezTo>
                  <a:pt x="140365" y="359759"/>
                  <a:pt x="130771" y="369352"/>
                  <a:pt x="130771" y="381160"/>
                </a:cubicBezTo>
                <a:cubicBezTo>
                  <a:pt x="130771" y="392967"/>
                  <a:pt x="140365" y="402561"/>
                  <a:pt x="152172" y="402561"/>
                </a:cubicBezTo>
                <a:cubicBezTo>
                  <a:pt x="163980" y="402561"/>
                  <a:pt x="173573" y="392967"/>
                  <a:pt x="173573" y="381160"/>
                </a:cubicBezTo>
                <a:cubicBezTo>
                  <a:pt x="173573" y="369352"/>
                  <a:pt x="163980" y="359759"/>
                  <a:pt x="152172" y="359759"/>
                </a:cubicBezTo>
                <a:close/>
                <a:moveTo>
                  <a:pt x="308621" y="359759"/>
                </a:moveTo>
                <a:cubicBezTo>
                  <a:pt x="296814" y="359759"/>
                  <a:pt x="287220" y="369352"/>
                  <a:pt x="287220" y="381160"/>
                </a:cubicBezTo>
                <a:cubicBezTo>
                  <a:pt x="287220" y="392967"/>
                  <a:pt x="296814" y="402561"/>
                  <a:pt x="308621" y="402561"/>
                </a:cubicBezTo>
                <a:cubicBezTo>
                  <a:pt x="320428" y="402561"/>
                  <a:pt x="330022" y="392967"/>
                  <a:pt x="330022" y="381160"/>
                </a:cubicBezTo>
                <a:cubicBezTo>
                  <a:pt x="330022" y="369352"/>
                  <a:pt x="319691" y="359759"/>
                  <a:pt x="308621" y="359759"/>
                </a:cubicBezTo>
                <a:close/>
              </a:path>
            </a:pathLst>
          </a:custGeom>
          <a:solidFill>
            <a:schemeClr val="accent3"/>
          </a:solidFill>
          <a:ln>
            <a:noFill/>
          </a:ln>
        </p:spPr>
        <p:txBody>
          <a:bodyPr anchor="ctr"/>
          <a:lstStyle/>
          <a:p>
            <a:pPr defTabSz="342892">
              <a:defRPr/>
            </a:pPr>
            <a:endParaRPr lang="en-US" sz="1013" dirty="0">
              <a:solidFill>
                <a:prstClr val="black"/>
              </a:solidFill>
              <a:latin typeface="Calibri"/>
            </a:endParaRPr>
          </a:p>
        </p:txBody>
      </p:sp>
      <p:pic>
        <p:nvPicPr>
          <p:cNvPr id="26" name="Blue Smart Phone"/>
          <p:cNvPicPr>
            <a:picLocks noChangeAspect="1"/>
          </p:cNvPicPr>
          <p:nvPr/>
        </p:nvPicPr>
        <p:blipFill>
          <a:blip r:embed="rId6">
            <a:duotone>
              <a:schemeClr val="accent1">
                <a:shade val="45000"/>
                <a:satMod val="135000"/>
              </a:schemeClr>
              <a:prstClr val="white"/>
            </a:duotone>
          </a:blip>
          <a:stretch>
            <a:fillRect/>
          </a:stretch>
        </p:blipFill>
        <p:spPr>
          <a:xfrm>
            <a:off x="5940620" y="3237661"/>
            <a:ext cx="295259" cy="467299"/>
          </a:xfrm>
          <a:prstGeom prst="rect">
            <a:avLst/>
          </a:prstGeom>
          <a:solidFill>
            <a:schemeClr val="accent1"/>
          </a:solidFill>
          <a:ln>
            <a:noFill/>
          </a:ln>
        </p:spPr>
      </p:pic>
      <p:pic>
        <p:nvPicPr>
          <p:cNvPr id="19" name="Red Shield" descr="Ico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8079" y="3349502"/>
            <a:ext cx="376295" cy="432054"/>
          </a:xfrm>
          <a:prstGeom prst="rect">
            <a:avLst/>
          </a:prstGeom>
        </p:spPr>
      </p:pic>
      <p:grpSp>
        <p:nvGrpSpPr>
          <p:cNvPr id="46" name="Blue Shade" hidden="1"/>
          <p:cNvGrpSpPr/>
          <p:nvPr/>
        </p:nvGrpSpPr>
        <p:grpSpPr>
          <a:xfrm>
            <a:off x="5414741" y="1881695"/>
            <a:ext cx="1291747" cy="3081941"/>
            <a:chOff x="7219653" y="1365925"/>
            <a:chExt cx="1722329" cy="4109255"/>
          </a:xfrm>
        </p:grpSpPr>
        <p:sp>
          <p:nvSpPr>
            <p:cNvPr id="29" name="Rectangle 28"/>
            <p:cNvSpPr/>
            <p:nvPr/>
          </p:nvSpPr>
          <p:spPr>
            <a:xfrm>
              <a:off x="7811323" y="3145080"/>
              <a:ext cx="593086" cy="699856"/>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35" name="Oval 34"/>
            <p:cNvSpPr/>
            <p:nvPr/>
          </p:nvSpPr>
          <p:spPr>
            <a:xfrm>
              <a:off x="7783782" y="4430427"/>
              <a:ext cx="597054" cy="604016"/>
            </a:xfrm>
            <a:prstGeom prst="ellipse">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44" name="Rectangle 43"/>
            <p:cNvSpPr/>
            <p:nvPr/>
          </p:nvSpPr>
          <p:spPr>
            <a:xfrm>
              <a:off x="7219653" y="1365925"/>
              <a:ext cx="1722329" cy="1193664"/>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45" name="Rectangle 44"/>
            <p:cNvSpPr/>
            <p:nvPr/>
          </p:nvSpPr>
          <p:spPr>
            <a:xfrm>
              <a:off x="7821121" y="5039517"/>
              <a:ext cx="593086" cy="435663"/>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grpSp>
      <p:grpSp>
        <p:nvGrpSpPr>
          <p:cNvPr id="110" name="Red Cover" hidden="1"/>
          <p:cNvGrpSpPr/>
          <p:nvPr/>
        </p:nvGrpSpPr>
        <p:grpSpPr>
          <a:xfrm>
            <a:off x="6758165" y="2126251"/>
            <a:ext cx="1714500" cy="3361153"/>
            <a:chOff x="9020411" y="1701525"/>
            <a:chExt cx="2286000" cy="4481537"/>
          </a:xfrm>
        </p:grpSpPr>
        <p:sp>
          <p:nvSpPr>
            <p:cNvPr id="30" name="Rectangle 29"/>
            <p:cNvSpPr/>
            <p:nvPr/>
          </p:nvSpPr>
          <p:spPr>
            <a:xfrm>
              <a:off x="9879245" y="3303685"/>
              <a:ext cx="593086" cy="6998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36" name="Oval 35"/>
            <p:cNvSpPr/>
            <p:nvPr/>
          </p:nvSpPr>
          <p:spPr>
            <a:xfrm>
              <a:off x="9874860" y="2220389"/>
              <a:ext cx="597471" cy="577811"/>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47" name="Rectangle 46"/>
            <p:cNvSpPr/>
            <p:nvPr/>
          </p:nvSpPr>
          <p:spPr>
            <a:xfrm>
              <a:off x="9020411" y="4686547"/>
              <a:ext cx="2286000" cy="149651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49" name="Rectangle 48"/>
            <p:cNvSpPr/>
            <p:nvPr/>
          </p:nvSpPr>
          <p:spPr>
            <a:xfrm>
              <a:off x="9879245" y="1701525"/>
              <a:ext cx="593086" cy="5133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grpSp>
      <p:grpSp>
        <p:nvGrpSpPr>
          <p:cNvPr id="109" name="Blue Cover" hidden="1"/>
          <p:cNvGrpSpPr/>
          <p:nvPr/>
        </p:nvGrpSpPr>
        <p:grpSpPr>
          <a:xfrm>
            <a:off x="5420107" y="1889930"/>
            <a:ext cx="1291747" cy="3081941"/>
            <a:chOff x="7226808" y="1376904"/>
            <a:chExt cx="1722329" cy="4109255"/>
          </a:xfrm>
        </p:grpSpPr>
        <p:sp>
          <p:nvSpPr>
            <p:cNvPr id="99" name="Rectangle 98"/>
            <p:cNvSpPr/>
            <p:nvPr/>
          </p:nvSpPr>
          <p:spPr>
            <a:xfrm>
              <a:off x="7818478" y="3156059"/>
              <a:ext cx="593086" cy="6998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100" name="Oval 99"/>
            <p:cNvSpPr/>
            <p:nvPr/>
          </p:nvSpPr>
          <p:spPr>
            <a:xfrm>
              <a:off x="7800135" y="4441405"/>
              <a:ext cx="587855" cy="631741"/>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101" name="Rectangle 100"/>
            <p:cNvSpPr/>
            <p:nvPr/>
          </p:nvSpPr>
          <p:spPr>
            <a:xfrm>
              <a:off x="7226808" y="1376904"/>
              <a:ext cx="1722329" cy="119366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102" name="Rectangle 101"/>
            <p:cNvSpPr/>
            <p:nvPr/>
          </p:nvSpPr>
          <p:spPr>
            <a:xfrm>
              <a:off x="7828276" y="5050496"/>
              <a:ext cx="593086" cy="4356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grpSp>
      <p:grpSp>
        <p:nvGrpSpPr>
          <p:cNvPr id="43" name="Green Shade" hidden="1"/>
          <p:cNvGrpSpPr/>
          <p:nvPr/>
        </p:nvGrpSpPr>
        <p:grpSpPr>
          <a:xfrm>
            <a:off x="3789315" y="2119459"/>
            <a:ext cx="1465680" cy="2938428"/>
            <a:chOff x="5052420" y="1682945"/>
            <a:chExt cx="1954240" cy="3917904"/>
          </a:xfrm>
        </p:grpSpPr>
        <p:sp>
          <p:nvSpPr>
            <p:cNvPr id="28" name="Rectangle 27"/>
            <p:cNvSpPr/>
            <p:nvPr/>
          </p:nvSpPr>
          <p:spPr>
            <a:xfrm>
              <a:off x="5703203" y="3285105"/>
              <a:ext cx="641739" cy="714694"/>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34" name="Oval 33"/>
            <p:cNvSpPr/>
            <p:nvPr/>
          </p:nvSpPr>
          <p:spPr>
            <a:xfrm>
              <a:off x="5741326" y="2201809"/>
              <a:ext cx="568095" cy="577811"/>
            </a:xfrm>
            <a:prstGeom prst="ellipse">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41" name="Rectangle 40"/>
            <p:cNvSpPr/>
            <p:nvPr/>
          </p:nvSpPr>
          <p:spPr>
            <a:xfrm>
              <a:off x="5052420" y="4686547"/>
              <a:ext cx="1954240" cy="914302"/>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42" name="Rectangle 41"/>
            <p:cNvSpPr/>
            <p:nvPr/>
          </p:nvSpPr>
          <p:spPr>
            <a:xfrm>
              <a:off x="5754789" y="1682945"/>
              <a:ext cx="641739" cy="497150"/>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grpSp>
      <p:grpSp>
        <p:nvGrpSpPr>
          <p:cNvPr id="91" name="Yellow Shade" hidden="1"/>
          <p:cNvGrpSpPr/>
          <p:nvPr/>
        </p:nvGrpSpPr>
        <p:grpSpPr>
          <a:xfrm>
            <a:off x="2111597" y="1932998"/>
            <a:ext cx="1727442" cy="2990927"/>
            <a:chOff x="2815463" y="1434330"/>
            <a:chExt cx="2303256" cy="3987902"/>
          </a:xfrm>
        </p:grpSpPr>
        <p:sp>
          <p:nvSpPr>
            <p:cNvPr id="52" name="Rectangle 51"/>
            <p:cNvSpPr/>
            <p:nvPr/>
          </p:nvSpPr>
          <p:spPr>
            <a:xfrm>
              <a:off x="3713150" y="3180768"/>
              <a:ext cx="532933" cy="651865"/>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54" name="Rectangle 53"/>
            <p:cNvSpPr/>
            <p:nvPr/>
          </p:nvSpPr>
          <p:spPr>
            <a:xfrm>
              <a:off x="3717484" y="5094275"/>
              <a:ext cx="532933" cy="327957"/>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88" name="Oval 87"/>
            <p:cNvSpPr/>
            <p:nvPr/>
          </p:nvSpPr>
          <p:spPr>
            <a:xfrm>
              <a:off x="3682322" y="4445875"/>
              <a:ext cx="568095" cy="577811"/>
            </a:xfrm>
            <a:prstGeom prst="ellipse">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55" name="Rectangle 54"/>
            <p:cNvSpPr/>
            <p:nvPr/>
          </p:nvSpPr>
          <p:spPr>
            <a:xfrm>
              <a:off x="2815463" y="1434330"/>
              <a:ext cx="2303256" cy="1026264"/>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grpSp>
      <p:grpSp>
        <p:nvGrpSpPr>
          <p:cNvPr id="97" name="Green Cover" hidden="1"/>
          <p:cNvGrpSpPr/>
          <p:nvPr/>
        </p:nvGrpSpPr>
        <p:grpSpPr>
          <a:xfrm>
            <a:off x="3797795" y="2131331"/>
            <a:ext cx="1465680" cy="2938428"/>
            <a:chOff x="5068774" y="1676081"/>
            <a:chExt cx="1954240" cy="3917904"/>
          </a:xfrm>
        </p:grpSpPr>
        <p:sp>
          <p:nvSpPr>
            <p:cNvPr id="93" name="Rectangle 92"/>
            <p:cNvSpPr/>
            <p:nvPr/>
          </p:nvSpPr>
          <p:spPr>
            <a:xfrm>
              <a:off x="5719557" y="3278241"/>
              <a:ext cx="641739" cy="71469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94" name="Oval 93"/>
            <p:cNvSpPr/>
            <p:nvPr/>
          </p:nvSpPr>
          <p:spPr>
            <a:xfrm>
              <a:off x="5705820" y="2157403"/>
              <a:ext cx="619956" cy="61535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95" name="Rectangle 94"/>
            <p:cNvSpPr/>
            <p:nvPr/>
          </p:nvSpPr>
          <p:spPr>
            <a:xfrm>
              <a:off x="5068774" y="4679683"/>
              <a:ext cx="1954240" cy="9143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96" name="Rectangle 95"/>
            <p:cNvSpPr/>
            <p:nvPr/>
          </p:nvSpPr>
          <p:spPr>
            <a:xfrm>
              <a:off x="5771143" y="1676081"/>
              <a:ext cx="641739" cy="4971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grpSp>
      <p:grpSp>
        <p:nvGrpSpPr>
          <p:cNvPr id="89" name="Yellow Cover" hidden="1"/>
          <p:cNvGrpSpPr/>
          <p:nvPr/>
        </p:nvGrpSpPr>
        <p:grpSpPr>
          <a:xfrm>
            <a:off x="2098189" y="1896718"/>
            <a:ext cx="1727442" cy="3265062"/>
            <a:chOff x="2812157" y="1385957"/>
            <a:chExt cx="2303256" cy="4353416"/>
          </a:xfrm>
        </p:grpSpPr>
        <p:sp>
          <p:nvSpPr>
            <p:cNvPr id="27" name="Rectangle 26"/>
            <p:cNvSpPr/>
            <p:nvPr/>
          </p:nvSpPr>
          <p:spPr>
            <a:xfrm>
              <a:off x="3714178" y="3193071"/>
              <a:ext cx="567373" cy="6518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33" name="Oval 32"/>
            <p:cNvSpPr/>
            <p:nvPr/>
          </p:nvSpPr>
          <p:spPr>
            <a:xfrm>
              <a:off x="3619858" y="4390353"/>
              <a:ext cx="681319" cy="633334"/>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38" name="Rectangle 37"/>
            <p:cNvSpPr/>
            <p:nvPr/>
          </p:nvSpPr>
          <p:spPr>
            <a:xfrm>
              <a:off x="3714178" y="5087508"/>
              <a:ext cx="532933" cy="6518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39" name="Rectangle 38"/>
            <p:cNvSpPr/>
            <p:nvPr/>
          </p:nvSpPr>
          <p:spPr>
            <a:xfrm>
              <a:off x="2812157" y="1385957"/>
              <a:ext cx="2303256" cy="102626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grpSp>
      <p:sp>
        <p:nvSpPr>
          <p:cNvPr id="25" name="Rectangle 24" hidden="1"/>
          <p:cNvSpPr/>
          <p:nvPr/>
        </p:nvSpPr>
        <p:spPr>
          <a:xfrm>
            <a:off x="1228551" y="3368202"/>
            <a:ext cx="399700" cy="488899"/>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31" name="Rectangle 30" hidden="1"/>
          <p:cNvSpPr/>
          <p:nvPr/>
        </p:nvSpPr>
        <p:spPr>
          <a:xfrm>
            <a:off x="1219008" y="2119460"/>
            <a:ext cx="399700" cy="333589"/>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32" name="Oval 31" hidden="1"/>
          <p:cNvSpPr/>
          <p:nvPr/>
        </p:nvSpPr>
        <p:spPr>
          <a:xfrm>
            <a:off x="1202180" y="2506537"/>
            <a:ext cx="426071" cy="433358"/>
          </a:xfrm>
          <a:prstGeom prst="ellipse">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sp>
        <p:nvSpPr>
          <p:cNvPr id="24" name="Rectangle 23" hidden="1"/>
          <p:cNvSpPr/>
          <p:nvPr/>
        </p:nvSpPr>
        <p:spPr>
          <a:xfrm>
            <a:off x="970174" y="4372161"/>
            <a:ext cx="896168" cy="933611"/>
          </a:xfrm>
          <a:prstGeom prst="rect">
            <a:avLst/>
          </a:prstGeom>
          <a:solidFill>
            <a:srgbClr val="FFFFFF">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a:endParaRPr lang="en-US" sz="1350" dirty="0">
              <a:solidFill>
                <a:prstClr val="white"/>
              </a:solidFill>
              <a:latin typeface="Calibri"/>
            </a:endParaRPr>
          </a:p>
        </p:txBody>
      </p:sp>
      <p:grpSp>
        <p:nvGrpSpPr>
          <p:cNvPr id="81" name="Over Red Lines" hidden="1"/>
          <p:cNvGrpSpPr/>
          <p:nvPr/>
        </p:nvGrpSpPr>
        <p:grpSpPr>
          <a:xfrm>
            <a:off x="6870020" y="2666416"/>
            <a:ext cx="1197069" cy="409466"/>
            <a:chOff x="9160026" y="2412222"/>
            <a:chExt cx="1596092" cy="545954"/>
          </a:xfrm>
        </p:grpSpPr>
        <p:cxnSp>
          <p:nvCxnSpPr>
            <p:cNvPr id="72" name="Straight Connector 71"/>
            <p:cNvCxnSpPr/>
            <p:nvPr/>
          </p:nvCxnSpPr>
          <p:spPr>
            <a:xfrm flipH="1" flipV="1">
              <a:off x="10121293" y="2412222"/>
              <a:ext cx="634825" cy="348882"/>
            </a:xfrm>
            <a:prstGeom prst="line">
              <a:avLst/>
            </a:prstGeom>
            <a:ln w="1016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V="1">
              <a:off x="9160026" y="2412222"/>
              <a:ext cx="1003769" cy="545954"/>
            </a:xfrm>
            <a:prstGeom prst="line">
              <a:avLst/>
            </a:prstGeom>
            <a:ln w="1016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8" name="Under Blue Lines" hidden="1"/>
          <p:cNvGrpSpPr/>
          <p:nvPr/>
        </p:nvGrpSpPr>
        <p:grpSpPr>
          <a:xfrm>
            <a:off x="5344065" y="4002603"/>
            <a:ext cx="1488376" cy="422255"/>
            <a:chOff x="3014955" y="4190639"/>
            <a:chExt cx="1984501" cy="563006"/>
          </a:xfrm>
        </p:grpSpPr>
        <p:cxnSp>
          <p:nvCxnSpPr>
            <p:cNvPr id="69" name="Straight Connector 68"/>
            <p:cNvCxnSpPr/>
            <p:nvPr/>
          </p:nvCxnSpPr>
          <p:spPr>
            <a:xfrm>
              <a:off x="3014955" y="4239012"/>
              <a:ext cx="998035" cy="514633"/>
            </a:xfrm>
            <a:prstGeom prst="line">
              <a:avLst/>
            </a:prstGeom>
            <a:ln w="1016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3973144" y="4190639"/>
              <a:ext cx="1026312" cy="557932"/>
            </a:xfrm>
            <a:prstGeom prst="line">
              <a:avLst/>
            </a:prstGeom>
            <a:ln w="1016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82" name="Over Green Lines" hidden="1"/>
          <p:cNvGrpSpPr/>
          <p:nvPr/>
        </p:nvGrpSpPr>
        <p:grpSpPr>
          <a:xfrm>
            <a:off x="3779531" y="2671330"/>
            <a:ext cx="1197069" cy="409466"/>
            <a:chOff x="9160026" y="2412222"/>
            <a:chExt cx="1596092" cy="545954"/>
          </a:xfrm>
        </p:grpSpPr>
        <p:cxnSp>
          <p:nvCxnSpPr>
            <p:cNvPr id="83" name="Straight Connector 82"/>
            <p:cNvCxnSpPr/>
            <p:nvPr/>
          </p:nvCxnSpPr>
          <p:spPr>
            <a:xfrm flipH="1" flipV="1">
              <a:off x="10121293" y="2412222"/>
              <a:ext cx="634825" cy="348882"/>
            </a:xfrm>
            <a:prstGeom prst="line">
              <a:avLst/>
            </a:prstGeom>
            <a:ln w="1016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9160026" y="2412222"/>
              <a:ext cx="1003769" cy="545954"/>
            </a:xfrm>
            <a:prstGeom prst="line">
              <a:avLst/>
            </a:prstGeom>
            <a:ln w="1016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Under Yellow Lines" hidden="1"/>
          <p:cNvGrpSpPr/>
          <p:nvPr/>
        </p:nvGrpSpPr>
        <p:grpSpPr>
          <a:xfrm>
            <a:off x="2261217" y="4000230"/>
            <a:ext cx="1488376" cy="422255"/>
            <a:chOff x="3014955" y="4190639"/>
            <a:chExt cx="1984501" cy="563006"/>
          </a:xfrm>
        </p:grpSpPr>
        <p:cxnSp>
          <p:nvCxnSpPr>
            <p:cNvPr id="58" name="Straight Connector 57"/>
            <p:cNvCxnSpPr/>
            <p:nvPr/>
          </p:nvCxnSpPr>
          <p:spPr>
            <a:xfrm>
              <a:off x="3014955" y="4239012"/>
              <a:ext cx="998035" cy="514633"/>
            </a:xfrm>
            <a:prstGeom prst="line">
              <a:avLst/>
            </a:prstGeom>
            <a:ln w="1016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3973144" y="4190639"/>
              <a:ext cx="1026312" cy="557932"/>
            </a:xfrm>
            <a:prstGeom prst="line">
              <a:avLst/>
            </a:prstGeom>
            <a:ln w="1016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tretch>
            <a:fillRect/>
          </a:stretch>
        </p:blipFill>
        <p:spPr>
          <a:xfrm>
            <a:off x="4318596" y="3375988"/>
            <a:ext cx="413471" cy="428108"/>
          </a:xfrm>
          <a:prstGeom prst="rect">
            <a:avLst/>
          </a:prstGeom>
        </p:spPr>
      </p:pic>
      <p:pic>
        <p:nvPicPr>
          <p:cNvPr id="18" name="Picture 17"/>
          <p:cNvPicPr>
            <a:picLocks noChangeAspect="1"/>
          </p:cNvPicPr>
          <p:nvPr/>
        </p:nvPicPr>
        <p:blipFill rotWithShape="1">
          <a:blip r:embed="rId10"/>
          <a:srcRect r="5571"/>
          <a:stretch/>
        </p:blipFill>
        <p:spPr>
          <a:xfrm>
            <a:off x="2768708" y="3254273"/>
            <a:ext cx="380525" cy="419560"/>
          </a:xfrm>
          <a:prstGeom prst="rect">
            <a:avLst/>
          </a:prstGeom>
        </p:spPr>
      </p:pic>
      <p:sp>
        <p:nvSpPr>
          <p:cNvPr id="21" name="TextBox 20"/>
          <p:cNvSpPr txBox="1"/>
          <p:nvPr/>
        </p:nvSpPr>
        <p:spPr>
          <a:xfrm>
            <a:off x="144967" y="968763"/>
            <a:ext cx="8327699" cy="461665"/>
          </a:xfrm>
          <a:prstGeom prst="rect">
            <a:avLst/>
          </a:prstGeom>
          <a:noFill/>
        </p:spPr>
        <p:txBody>
          <a:bodyPr wrap="square" rtlCol="0">
            <a:spAutoFit/>
          </a:bodyPr>
          <a:lstStyle/>
          <a:p>
            <a:pPr algn="ctr" defTabSz="342892"/>
            <a:r>
              <a:rPr lang="en-US" sz="2400" dirty="0">
                <a:solidFill>
                  <a:srgbClr val="0064A4"/>
                </a:solidFill>
                <a:latin typeface="Arial Black" panose="020B0A04020102020204" pitchFamily="34" charset="0"/>
              </a:rPr>
              <a:t>UCPath Access Request Online Form</a:t>
            </a:r>
          </a:p>
        </p:txBody>
      </p:sp>
    </p:spTree>
    <p:custDataLst>
      <p:tags r:id="rId1"/>
    </p:custDataLst>
    <p:extLst>
      <p:ext uri="{BB962C8B-B14F-4D97-AF65-F5344CB8AC3E}">
        <p14:creationId xmlns:p14="http://schemas.microsoft.com/office/powerpoint/2010/main" val="17026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8" fill="hold" nodeType="withEffect">
                                  <p:stCondLst>
                                    <p:cond delay="0"/>
                                  </p:stCondLst>
                                  <p:childTnLst>
                                    <p:animEffect transition="out" filter="wipe(left)">
                                      <p:cBhvr>
                                        <p:cTn id="6" dur="500"/>
                                        <p:tgtEl>
                                          <p:spTgt spid="89"/>
                                        </p:tgtEl>
                                      </p:cBhvr>
                                    </p:animEffect>
                                    <p:set>
                                      <p:cBhvr>
                                        <p:cTn id="7" dur="1" fill="hold">
                                          <p:stCondLst>
                                            <p:cond delay="499"/>
                                          </p:stCondLst>
                                        </p:cTn>
                                        <p:tgtEl>
                                          <p:spTgt spid="89"/>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67"/>
                                        </p:tgtEl>
                                      </p:cBhvr>
                                    </p:animEffect>
                                    <p:set>
                                      <p:cBhvr>
                                        <p:cTn id="10" dur="1" fill="hold">
                                          <p:stCondLst>
                                            <p:cond delay="499"/>
                                          </p:stCondLst>
                                        </p:cTn>
                                        <p:tgtEl>
                                          <p:spTgt spid="6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wipe(left)">
                                      <p:cBhvr>
                                        <p:cTn id="15" dur="500"/>
                                        <p:tgtEl>
                                          <p:spTgt spid="91"/>
                                        </p:tgtEl>
                                      </p:cBhvr>
                                    </p:animEffect>
                                  </p:childTnLst>
                                </p:cTn>
                              </p:par>
                              <p:par>
                                <p:cTn id="16" presetID="22" presetClass="exit" presetSubtype="8" fill="hold" nodeType="withEffect">
                                  <p:stCondLst>
                                    <p:cond delay="0"/>
                                  </p:stCondLst>
                                  <p:childTnLst>
                                    <p:animEffect transition="out" filter="wipe(left)">
                                      <p:cBhvr>
                                        <p:cTn id="17" dur="500"/>
                                        <p:tgtEl>
                                          <p:spTgt spid="97"/>
                                        </p:tgtEl>
                                      </p:cBhvr>
                                    </p:animEffect>
                                    <p:set>
                                      <p:cBhvr>
                                        <p:cTn id="18" dur="1" fill="hold">
                                          <p:stCondLst>
                                            <p:cond delay="499"/>
                                          </p:stCondLst>
                                        </p:cTn>
                                        <p:tgtEl>
                                          <p:spTgt spid="97"/>
                                        </p:tgtEl>
                                        <p:attrNameLst>
                                          <p:attrName>style.visibility</p:attrName>
                                        </p:attrNameLst>
                                      </p:cBhvr>
                                      <p:to>
                                        <p:strVal val="hidden"/>
                                      </p:to>
                                    </p:set>
                                  </p:childTnLst>
                                </p:cTn>
                              </p:par>
                              <p:par>
                                <p:cTn id="19" presetID="16" presetClass="exit" presetSubtype="21" fill="hold" nodeType="withEffect">
                                  <p:stCondLst>
                                    <p:cond delay="0"/>
                                  </p:stCondLst>
                                  <p:childTnLst>
                                    <p:animEffect transition="out" filter="barn(inVertical)">
                                      <p:cBhvr>
                                        <p:cTn id="20" dur="500"/>
                                        <p:tgtEl>
                                          <p:spTgt spid="82"/>
                                        </p:tgtEl>
                                      </p:cBhvr>
                                    </p:animEffect>
                                    <p:set>
                                      <p:cBhvr>
                                        <p:cTn id="21" dur="1" fill="hold">
                                          <p:stCondLst>
                                            <p:cond delay="499"/>
                                          </p:stCondLst>
                                        </p:cTn>
                                        <p:tgtEl>
                                          <p:spTgt spid="8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left)">
                                      <p:cBhvr>
                                        <p:cTn id="26" dur="500"/>
                                        <p:tgtEl>
                                          <p:spTgt spid="43"/>
                                        </p:tgtEl>
                                      </p:cBhvr>
                                    </p:animEffect>
                                  </p:childTnLst>
                                </p:cTn>
                              </p:par>
                              <p:par>
                                <p:cTn id="27" presetID="22" presetClass="exit" presetSubtype="8" fill="hold" nodeType="withEffect">
                                  <p:stCondLst>
                                    <p:cond delay="0"/>
                                  </p:stCondLst>
                                  <p:childTnLst>
                                    <p:animEffect transition="out" filter="wipe(left)">
                                      <p:cBhvr>
                                        <p:cTn id="28" dur="500"/>
                                        <p:tgtEl>
                                          <p:spTgt spid="109"/>
                                        </p:tgtEl>
                                      </p:cBhvr>
                                    </p:animEffect>
                                    <p:set>
                                      <p:cBhvr>
                                        <p:cTn id="29" dur="1" fill="hold">
                                          <p:stCondLst>
                                            <p:cond delay="499"/>
                                          </p:stCondLst>
                                        </p:cTn>
                                        <p:tgtEl>
                                          <p:spTgt spid="109"/>
                                        </p:tgtEl>
                                        <p:attrNameLst>
                                          <p:attrName>style.visibility</p:attrName>
                                        </p:attrNameLst>
                                      </p:cBhvr>
                                      <p:to>
                                        <p:strVal val="hidden"/>
                                      </p:to>
                                    </p:set>
                                  </p:childTnLst>
                                </p:cTn>
                              </p:par>
                              <p:par>
                                <p:cTn id="30" presetID="16" presetClass="exit" presetSubtype="21" fill="hold" nodeType="withEffect">
                                  <p:stCondLst>
                                    <p:cond delay="0"/>
                                  </p:stCondLst>
                                  <p:childTnLst>
                                    <p:animEffect transition="out" filter="barn(inVertical)">
                                      <p:cBhvr>
                                        <p:cTn id="31" dur="500"/>
                                        <p:tgtEl>
                                          <p:spTgt spid="68"/>
                                        </p:tgtEl>
                                      </p:cBhvr>
                                    </p:animEffect>
                                    <p:set>
                                      <p:cBhvr>
                                        <p:cTn id="32" dur="1" fill="hold">
                                          <p:stCondLst>
                                            <p:cond delay="499"/>
                                          </p:stCondLst>
                                        </p:cTn>
                                        <p:tgtEl>
                                          <p:spTgt spid="6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left)">
                                      <p:cBhvr>
                                        <p:cTn id="37" dur="500"/>
                                        <p:tgtEl>
                                          <p:spTgt spid="46"/>
                                        </p:tgtEl>
                                      </p:cBhvr>
                                    </p:animEffect>
                                  </p:childTnLst>
                                </p:cTn>
                              </p:par>
                              <p:par>
                                <p:cTn id="38" presetID="22" presetClass="exit" presetSubtype="8" fill="hold" nodeType="withEffect">
                                  <p:stCondLst>
                                    <p:cond delay="0"/>
                                  </p:stCondLst>
                                  <p:childTnLst>
                                    <p:animEffect transition="out" filter="wipe(left)">
                                      <p:cBhvr>
                                        <p:cTn id="39" dur="500"/>
                                        <p:tgtEl>
                                          <p:spTgt spid="110"/>
                                        </p:tgtEl>
                                      </p:cBhvr>
                                    </p:animEffect>
                                    <p:set>
                                      <p:cBhvr>
                                        <p:cTn id="40" dur="1" fill="hold">
                                          <p:stCondLst>
                                            <p:cond delay="499"/>
                                          </p:stCondLst>
                                        </p:cTn>
                                        <p:tgtEl>
                                          <p:spTgt spid="110"/>
                                        </p:tgtEl>
                                        <p:attrNameLst>
                                          <p:attrName>style.visibility</p:attrName>
                                        </p:attrNameLst>
                                      </p:cBhvr>
                                      <p:to>
                                        <p:strVal val="hidden"/>
                                      </p:to>
                                    </p:set>
                                  </p:childTnLst>
                                </p:cTn>
                              </p:par>
                              <p:par>
                                <p:cTn id="41" presetID="16" presetClass="exit" presetSubtype="21" fill="hold" nodeType="withEffect">
                                  <p:stCondLst>
                                    <p:cond delay="0"/>
                                  </p:stCondLst>
                                  <p:childTnLst>
                                    <p:animEffect transition="out" filter="barn(inVertical)">
                                      <p:cBhvr>
                                        <p:cTn id="42" dur="500"/>
                                        <p:tgtEl>
                                          <p:spTgt spid="81"/>
                                        </p:tgtEl>
                                      </p:cBhvr>
                                    </p:animEffect>
                                    <p:set>
                                      <p:cBhvr>
                                        <p:cTn id="43"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0"/>
            <a:ext cx="7597775" cy="914400"/>
          </a:xfrm>
        </p:spPr>
        <p:txBody>
          <a:bodyPr>
            <a:normAutofit/>
          </a:bodyPr>
          <a:lstStyle/>
          <a:p>
            <a:r>
              <a:rPr lang="en-US" dirty="0"/>
              <a:t>UCPath Security Access Form-FAQ</a:t>
            </a:r>
          </a:p>
        </p:txBody>
      </p:sp>
      <p:graphicFrame>
        <p:nvGraphicFramePr>
          <p:cNvPr id="4" name="Table 3"/>
          <p:cNvGraphicFramePr>
            <a:graphicFrameLocks noGrp="1"/>
          </p:cNvGraphicFramePr>
          <p:nvPr>
            <p:extLst>
              <p:ext uri="{D42A27DB-BD31-4B8C-83A1-F6EECF244321}">
                <p14:modId xmlns:p14="http://schemas.microsoft.com/office/powerpoint/2010/main" val="2472935012"/>
              </p:ext>
            </p:extLst>
          </p:nvPr>
        </p:nvGraphicFramePr>
        <p:xfrm>
          <a:off x="289674" y="745160"/>
          <a:ext cx="8066649" cy="5875020"/>
        </p:xfrm>
        <a:graphic>
          <a:graphicData uri="http://schemas.openxmlformats.org/drawingml/2006/table">
            <a:tbl>
              <a:tblPr firstRow="1" bandRow="1">
                <a:tableStyleId>{5C22544A-7EE6-4342-B048-85BDC9FD1C3A}</a:tableStyleId>
              </a:tblPr>
              <a:tblGrid>
                <a:gridCol w="382202">
                  <a:extLst>
                    <a:ext uri="{9D8B030D-6E8A-4147-A177-3AD203B41FA5}">
                      <a16:colId xmlns:a16="http://schemas.microsoft.com/office/drawing/2014/main" val="561094232"/>
                    </a:ext>
                  </a:extLst>
                </a:gridCol>
                <a:gridCol w="3288977">
                  <a:extLst>
                    <a:ext uri="{9D8B030D-6E8A-4147-A177-3AD203B41FA5}">
                      <a16:colId xmlns:a16="http://schemas.microsoft.com/office/drawing/2014/main" val="2237482344"/>
                    </a:ext>
                  </a:extLst>
                </a:gridCol>
                <a:gridCol w="4395470">
                  <a:extLst>
                    <a:ext uri="{9D8B030D-6E8A-4147-A177-3AD203B41FA5}">
                      <a16:colId xmlns:a16="http://schemas.microsoft.com/office/drawing/2014/main" val="3443960206"/>
                    </a:ext>
                  </a:extLst>
                </a:gridCol>
              </a:tblGrid>
              <a:tr h="228600">
                <a:tc>
                  <a:txBody>
                    <a:bodyPr/>
                    <a:lstStyle/>
                    <a:p>
                      <a:endParaRPr lang="en-US" sz="1400" dirty="0"/>
                    </a:p>
                  </a:txBody>
                  <a:tcPr marL="68580" marR="68580" marT="34290" marB="34290"/>
                </a:tc>
                <a:tc>
                  <a:txBody>
                    <a:bodyPr/>
                    <a:lstStyle/>
                    <a:p>
                      <a:r>
                        <a:rPr lang="en-US" sz="1400" dirty="0"/>
                        <a:t>Question</a:t>
                      </a:r>
                    </a:p>
                  </a:txBody>
                  <a:tcPr marL="68580" marR="68580" marT="34290" marB="34290"/>
                </a:tc>
                <a:tc>
                  <a:txBody>
                    <a:bodyPr/>
                    <a:lstStyle/>
                    <a:p>
                      <a:r>
                        <a:rPr lang="en-US" sz="1400" dirty="0"/>
                        <a:t>Answer</a:t>
                      </a:r>
                    </a:p>
                  </a:txBody>
                  <a:tcPr marL="68580" marR="68580" marT="34290" marB="34290"/>
                </a:tc>
                <a:extLst>
                  <a:ext uri="{0D108BD9-81ED-4DB2-BD59-A6C34878D82A}">
                    <a16:rowId xmlns:a16="http://schemas.microsoft.com/office/drawing/2014/main" val="1893582681"/>
                  </a:ext>
                </a:extLst>
              </a:tr>
              <a:tr h="228600">
                <a:tc>
                  <a:txBody>
                    <a:bodyPr/>
                    <a:lstStyle/>
                    <a:p>
                      <a:pPr marL="0" marR="0" lvl="0" indent="0" algn="l" defTabSz="342891" rtl="0" eaLnBrk="1" fontAlgn="auto" latinLnBrk="0" hangingPunct="1">
                        <a:lnSpc>
                          <a:spcPct val="100000"/>
                        </a:lnSpc>
                        <a:spcBef>
                          <a:spcPts val="0"/>
                        </a:spcBef>
                        <a:spcAft>
                          <a:spcPts val="0"/>
                        </a:spcAft>
                        <a:buClrTx/>
                        <a:buSzTx/>
                        <a:buFontTx/>
                        <a:buNone/>
                        <a:tabLst/>
                        <a:defRPr/>
                      </a:pPr>
                      <a:r>
                        <a:rPr lang="en-US" sz="1400" dirty="0"/>
                        <a:t>1</a:t>
                      </a:r>
                    </a:p>
                  </a:txBody>
                  <a:tcPr marL="68580" marR="68580" marT="34290" marB="34290"/>
                </a:tc>
                <a:tc>
                  <a:txBody>
                    <a:bodyPr/>
                    <a:lstStyle/>
                    <a:p>
                      <a:pPr marL="0" marR="0" lvl="0" indent="0" algn="l" defTabSz="342891" rtl="0" eaLnBrk="1" fontAlgn="auto" latinLnBrk="0" hangingPunct="1">
                        <a:lnSpc>
                          <a:spcPct val="100000"/>
                        </a:lnSpc>
                        <a:spcBef>
                          <a:spcPts val="0"/>
                        </a:spcBef>
                        <a:spcAft>
                          <a:spcPts val="0"/>
                        </a:spcAft>
                        <a:buClrTx/>
                        <a:buSzTx/>
                        <a:buFontTx/>
                        <a:buNone/>
                        <a:tabLst/>
                        <a:defRPr/>
                      </a:pPr>
                      <a:r>
                        <a:rPr lang="en-US" sz="1400" dirty="0"/>
                        <a:t>Do I need to submit the form each time?</a:t>
                      </a:r>
                    </a:p>
                  </a:txBody>
                  <a:tcPr marL="68580" marR="68580" marT="34290" marB="34290"/>
                </a:tc>
                <a:tc>
                  <a:txBody>
                    <a:bodyPr/>
                    <a:lstStyle/>
                    <a:p>
                      <a:r>
                        <a:rPr lang="en-US" sz="1400" dirty="0"/>
                        <a:t>Yes. The form covers information not in KSAMS.</a:t>
                      </a:r>
                    </a:p>
                  </a:txBody>
                  <a:tcPr marL="68580" marR="68580" marT="34290" marB="34290"/>
                </a:tc>
                <a:extLst>
                  <a:ext uri="{0D108BD9-81ED-4DB2-BD59-A6C34878D82A}">
                    <a16:rowId xmlns:a16="http://schemas.microsoft.com/office/drawing/2014/main" val="2046449923"/>
                  </a:ext>
                </a:extLst>
              </a:tr>
              <a:tr h="482594">
                <a:tc>
                  <a:txBody>
                    <a:bodyPr/>
                    <a:lstStyle/>
                    <a:p>
                      <a:r>
                        <a:rPr lang="en-US" sz="1400" dirty="0"/>
                        <a:t>2</a:t>
                      </a:r>
                    </a:p>
                  </a:txBody>
                  <a:tcPr marL="68580" marR="68580" marT="34290" marB="34290"/>
                </a:tc>
                <a:tc>
                  <a:txBody>
                    <a:bodyPr/>
                    <a:lstStyle/>
                    <a:p>
                      <a:r>
                        <a:rPr lang="en-US" sz="1400" dirty="0"/>
                        <a:t>How many people need to sign the form?</a:t>
                      </a:r>
                    </a:p>
                  </a:txBody>
                  <a:tcPr marL="68580" marR="68580" marT="34290" marB="34290"/>
                </a:tc>
                <a:tc>
                  <a:txBody>
                    <a:bodyPr/>
                    <a:lstStyle/>
                    <a:p>
                      <a:r>
                        <a:rPr lang="en-US" sz="1400" dirty="0"/>
                        <a:t>Two are required. Supervisor (requestor) and one other officer in user’s department hierarchy. Without 2 signatures, the form does</a:t>
                      </a:r>
                      <a:r>
                        <a:rPr lang="en-US" sz="1400" baseline="0" dirty="0"/>
                        <a:t> not go anywhere.</a:t>
                      </a:r>
                      <a:endParaRPr lang="en-US" sz="1400" dirty="0"/>
                    </a:p>
                  </a:txBody>
                  <a:tcPr marL="68580" marR="68580" marT="34290" marB="34290"/>
                </a:tc>
                <a:extLst>
                  <a:ext uri="{0D108BD9-81ED-4DB2-BD59-A6C34878D82A}">
                    <a16:rowId xmlns:a16="http://schemas.microsoft.com/office/drawing/2014/main" val="3575706717"/>
                  </a:ext>
                </a:extLst>
              </a:tr>
              <a:tr h="482594">
                <a:tc>
                  <a:txBody>
                    <a:bodyPr/>
                    <a:lstStyle/>
                    <a:p>
                      <a:r>
                        <a:rPr lang="en-US" sz="1400" dirty="0"/>
                        <a:t>3</a:t>
                      </a:r>
                    </a:p>
                  </a:txBody>
                  <a:tcPr marL="68580" marR="68580" marT="34290" marB="34290"/>
                </a:tc>
                <a:tc>
                  <a:txBody>
                    <a:bodyPr/>
                    <a:lstStyle/>
                    <a:p>
                      <a:r>
                        <a:rPr lang="en-US" sz="1400" dirty="0"/>
                        <a:t>Do I need to specify</a:t>
                      </a:r>
                      <a:r>
                        <a:rPr lang="en-US" sz="1400" baseline="0" dirty="0"/>
                        <a:t> HR DSA?</a:t>
                      </a:r>
                      <a:endParaRPr lang="en-US" sz="1400" dirty="0"/>
                    </a:p>
                  </a:txBody>
                  <a:tcPr marL="68580" marR="68580" marT="34290" marB="34290"/>
                </a:tc>
                <a:tc>
                  <a:txBody>
                    <a:bodyPr/>
                    <a:lstStyle/>
                    <a:p>
                      <a:r>
                        <a:rPr lang="en-US" sz="1400" dirty="0"/>
                        <a:t>Yes. The</a:t>
                      </a:r>
                      <a:r>
                        <a:rPr lang="en-US" sz="1400" baseline="0" dirty="0"/>
                        <a:t> forms provides information for the DSA to create a KSAMS request for access.</a:t>
                      </a:r>
                      <a:endParaRPr lang="en-US" sz="1400" dirty="0"/>
                    </a:p>
                  </a:txBody>
                  <a:tcPr marL="68580" marR="68580" marT="34290" marB="34290"/>
                </a:tc>
                <a:extLst>
                  <a:ext uri="{0D108BD9-81ED-4DB2-BD59-A6C34878D82A}">
                    <a16:rowId xmlns:a16="http://schemas.microsoft.com/office/drawing/2014/main" val="4043170302"/>
                  </a:ext>
                </a:extLst>
              </a:tr>
              <a:tr h="228600">
                <a:tc>
                  <a:txBody>
                    <a:bodyPr/>
                    <a:lstStyle/>
                    <a:p>
                      <a:r>
                        <a:rPr lang="en-US" sz="1400" dirty="0"/>
                        <a:t>4</a:t>
                      </a:r>
                    </a:p>
                  </a:txBody>
                  <a:tcPr marL="68580" marR="68580" marT="34290" marB="34290"/>
                </a:tc>
                <a:tc>
                  <a:txBody>
                    <a:bodyPr/>
                    <a:lstStyle/>
                    <a:p>
                      <a:r>
                        <a:rPr lang="en-US" sz="1400" dirty="0"/>
                        <a:t>Does the DSA sign?</a:t>
                      </a:r>
                    </a:p>
                  </a:txBody>
                  <a:tcPr marL="68580" marR="68580" marT="34290" marB="34290"/>
                </a:tc>
                <a:tc>
                  <a:txBody>
                    <a:bodyPr/>
                    <a:lstStyle/>
                    <a:p>
                      <a:r>
                        <a:rPr lang="en-US" sz="1400" dirty="0"/>
                        <a:t>No. DSA approves the KSAMS request, not the form.</a:t>
                      </a:r>
                    </a:p>
                  </a:txBody>
                  <a:tcPr marL="68580" marR="68580" marT="34290" marB="34290"/>
                </a:tc>
                <a:extLst>
                  <a:ext uri="{0D108BD9-81ED-4DB2-BD59-A6C34878D82A}">
                    <a16:rowId xmlns:a16="http://schemas.microsoft.com/office/drawing/2014/main" val="3438907174"/>
                  </a:ext>
                </a:extLst>
              </a:tr>
              <a:tr h="772150">
                <a:tc>
                  <a:txBody>
                    <a:bodyPr/>
                    <a:lstStyle/>
                    <a:p>
                      <a:r>
                        <a:rPr lang="en-US" sz="1400" dirty="0"/>
                        <a:t>5</a:t>
                      </a:r>
                    </a:p>
                  </a:txBody>
                  <a:tcPr marL="68580" marR="68580" marT="34290" marB="34290"/>
                </a:tc>
                <a:tc>
                  <a:txBody>
                    <a:bodyPr/>
                    <a:lstStyle/>
                    <a:p>
                      <a:r>
                        <a:rPr lang="en-US" sz="1400" baseline="0" dirty="0"/>
                        <a:t>Selected roles require training, can I submit form a) without checking box that training was completed or, </a:t>
                      </a:r>
                    </a:p>
                    <a:p>
                      <a:r>
                        <a:rPr lang="en-US" sz="1400" baseline="0" dirty="0"/>
                        <a:t>b) I check the box if employee plans to get trained?</a:t>
                      </a:r>
                      <a:endParaRPr lang="en-US" sz="1400" dirty="0"/>
                    </a:p>
                  </a:txBody>
                  <a:tcPr marL="68580" marR="68580" marT="34290" marB="34290"/>
                </a:tc>
                <a:tc>
                  <a:txBody>
                    <a:bodyPr/>
                    <a:lstStyle/>
                    <a:p>
                      <a:r>
                        <a:rPr lang="en-US" sz="1400" dirty="0"/>
                        <a:t>No. The form is submitted after all required training has been completed by employee</a:t>
                      </a:r>
                      <a:r>
                        <a:rPr lang="en-US" sz="1400" baseline="0" dirty="0"/>
                        <a:t> when selected role requires training.</a:t>
                      </a:r>
                      <a:endParaRPr lang="en-US" sz="1400" dirty="0"/>
                    </a:p>
                  </a:txBody>
                  <a:tcPr marL="68580" marR="68580" marT="34290" marB="34290"/>
                </a:tc>
                <a:extLst>
                  <a:ext uri="{0D108BD9-81ED-4DB2-BD59-A6C34878D82A}">
                    <a16:rowId xmlns:a16="http://schemas.microsoft.com/office/drawing/2014/main" val="3194969773"/>
                  </a:ext>
                </a:extLst>
              </a:tr>
              <a:tr h="482594">
                <a:tc>
                  <a:txBody>
                    <a:bodyPr/>
                    <a:lstStyle/>
                    <a:p>
                      <a:r>
                        <a:rPr lang="en-US" sz="1400" dirty="0"/>
                        <a:t>6</a:t>
                      </a:r>
                    </a:p>
                  </a:txBody>
                  <a:tcPr marL="68580" marR="68580" marT="34290" marB="34290"/>
                </a:tc>
                <a:tc>
                  <a:txBody>
                    <a:bodyPr/>
                    <a:lstStyle/>
                    <a:p>
                      <a:r>
                        <a:rPr lang="en-US" sz="1400" dirty="0"/>
                        <a:t>What if I</a:t>
                      </a:r>
                      <a:r>
                        <a:rPr lang="en-US" sz="1400" baseline="0" dirty="0"/>
                        <a:t> am the CPO or MAABO and/or the Supervisor of the employee, who would be the second signatory?</a:t>
                      </a:r>
                      <a:endParaRPr lang="en-US" sz="1400" dirty="0"/>
                    </a:p>
                  </a:txBody>
                  <a:tcPr marL="68580" marR="68580" marT="34290" marB="34290"/>
                </a:tc>
                <a:tc>
                  <a:txBody>
                    <a:bodyPr/>
                    <a:lstStyle/>
                    <a:p>
                      <a:r>
                        <a:rPr lang="en-US" sz="1400" dirty="0"/>
                        <a:t>A CPO or CAO can be the second signatory,</a:t>
                      </a:r>
                      <a:r>
                        <a:rPr lang="en-US" sz="1400" baseline="0" dirty="0"/>
                        <a:t> or even HR Business Partner, for example.</a:t>
                      </a:r>
                      <a:endParaRPr lang="en-US" sz="1400" dirty="0"/>
                    </a:p>
                  </a:txBody>
                  <a:tcPr marL="68580" marR="68580" marT="34290" marB="34290"/>
                </a:tc>
                <a:extLst>
                  <a:ext uri="{0D108BD9-81ED-4DB2-BD59-A6C34878D82A}">
                    <a16:rowId xmlns:a16="http://schemas.microsoft.com/office/drawing/2014/main" val="3993439036"/>
                  </a:ext>
                </a:extLst>
              </a:tr>
              <a:tr h="388620">
                <a:tc>
                  <a:txBody>
                    <a:bodyPr/>
                    <a:lstStyle/>
                    <a:p>
                      <a:r>
                        <a:rPr lang="en-US" sz="1400" dirty="0"/>
                        <a:t>7</a:t>
                      </a:r>
                    </a:p>
                  </a:txBody>
                  <a:tcPr marL="68580" marR="68580" marT="34290" marB="34290"/>
                </a:tc>
                <a:tc>
                  <a:txBody>
                    <a:bodyPr/>
                    <a:lstStyle/>
                    <a:p>
                      <a:r>
                        <a:rPr lang="en-US" sz="1400" dirty="0"/>
                        <a:t>How</a:t>
                      </a:r>
                      <a:r>
                        <a:rPr lang="en-US" sz="1400" baseline="0" dirty="0"/>
                        <a:t> do I know where the courses for roles requiring training are listed?</a:t>
                      </a:r>
                      <a:endParaRPr lang="en-US" sz="1400" dirty="0"/>
                    </a:p>
                  </a:txBody>
                  <a:tcPr marL="68580" marR="68580" marT="34290" marB="34290"/>
                </a:tc>
                <a:tc>
                  <a:txBody>
                    <a:bodyPr/>
                    <a:lstStyle/>
                    <a:p>
                      <a:pPr marL="0" indent="0">
                        <a:buNone/>
                      </a:pPr>
                      <a:r>
                        <a:rPr lang="en-US" sz="1400" dirty="0">
                          <a:hlinkClick r:id="rId2"/>
                        </a:rPr>
                        <a:t>UCPath Roles Wiki</a:t>
                      </a:r>
                      <a:r>
                        <a:rPr lang="en-US" sz="1400" dirty="0"/>
                        <a:t> or </a:t>
                      </a:r>
                      <a:r>
                        <a:rPr lang="en-US" sz="1400" dirty="0">
                          <a:hlinkClick r:id="rId3"/>
                        </a:rPr>
                        <a:t>Training Curriculum </a:t>
                      </a:r>
                      <a:r>
                        <a:rPr lang="en-US" sz="1400" dirty="0"/>
                        <a:t>both located on UCPath.uci.edu website </a:t>
                      </a:r>
                    </a:p>
                  </a:txBody>
                  <a:tcPr marL="68580" marR="68580" marT="34290" marB="34290"/>
                </a:tc>
                <a:extLst>
                  <a:ext uri="{0D108BD9-81ED-4DB2-BD59-A6C34878D82A}">
                    <a16:rowId xmlns:a16="http://schemas.microsoft.com/office/drawing/2014/main" val="1138124214"/>
                  </a:ext>
                </a:extLst>
              </a:tr>
              <a:tr h="337816">
                <a:tc>
                  <a:txBody>
                    <a:bodyPr/>
                    <a:lstStyle/>
                    <a:p>
                      <a:r>
                        <a:rPr lang="en-US" sz="1400" dirty="0"/>
                        <a:t>8</a:t>
                      </a:r>
                    </a:p>
                  </a:txBody>
                  <a:tcPr marL="68580" marR="68580" marT="34290" marB="34290"/>
                </a:tc>
                <a:tc>
                  <a:txBody>
                    <a:bodyPr/>
                    <a:lstStyle/>
                    <a:p>
                      <a:r>
                        <a:rPr lang="en-US" sz="1400" dirty="0"/>
                        <a:t>Can the form be used for DSS (Cognos) reports?</a:t>
                      </a:r>
                    </a:p>
                  </a:txBody>
                  <a:tcPr marL="68580" marR="68580" marT="34290" marB="34290"/>
                </a:tc>
                <a:tc>
                  <a:txBody>
                    <a:bodyPr/>
                    <a:lstStyle/>
                    <a:p>
                      <a:pPr marL="0" indent="0">
                        <a:buNone/>
                      </a:pPr>
                      <a:r>
                        <a:rPr lang="en-US" sz="1400" dirty="0"/>
                        <a:t>No. The form is designed only for </a:t>
                      </a:r>
                      <a:r>
                        <a:rPr lang="en-US" sz="1400" u="sng" dirty="0"/>
                        <a:t>UCPath Online </a:t>
                      </a:r>
                      <a:r>
                        <a:rPr lang="en-US" sz="1400" dirty="0"/>
                        <a:t>elevated access</a:t>
                      </a:r>
                      <a:r>
                        <a:rPr lang="en-US" sz="1400" baseline="0" dirty="0"/>
                        <a:t>.</a:t>
                      </a:r>
                      <a:endParaRPr lang="en-US" sz="1400" dirty="0"/>
                    </a:p>
                  </a:txBody>
                  <a:tcPr marL="68580" marR="68580" marT="34290" marB="34290"/>
                </a:tc>
                <a:extLst>
                  <a:ext uri="{0D108BD9-81ED-4DB2-BD59-A6C34878D82A}">
                    <a16:rowId xmlns:a16="http://schemas.microsoft.com/office/drawing/2014/main" val="3562428027"/>
                  </a:ext>
                </a:extLst>
              </a:tr>
              <a:tr h="388620">
                <a:tc>
                  <a:txBody>
                    <a:bodyPr/>
                    <a:lstStyle/>
                    <a:p>
                      <a:r>
                        <a:rPr lang="en-US" sz="1400" dirty="0"/>
                        <a:t>9</a:t>
                      </a:r>
                    </a:p>
                  </a:txBody>
                  <a:tcPr marL="68580" marR="68580" marT="34290" marB="34290"/>
                </a:tc>
                <a:tc>
                  <a:txBody>
                    <a:bodyPr/>
                    <a:lstStyle/>
                    <a:p>
                      <a:r>
                        <a:rPr lang="en-US" sz="1400" dirty="0"/>
                        <a:t>Do I need to save the PDF version of the completed</a:t>
                      </a:r>
                      <a:r>
                        <a:rPr lang="en-US" sz="1400" baseline="0" dirty="0"/>
                        <a:t> form?</a:t>
                      </a:r>
                      <a:endParaRPr lang="en-US" sz="1400" dirty="0"/>
                    </a:p>
                  </a:txBody>
                  <a:tcPr marL="68580" marR="68580" marT="34290" marB="34290"/>
                </a:tc>
                <a:tc>
                  <a:txBody>
                    <a:bodyPr/>
                    <a:lstStyle/>
                    <a:p>
                      <a:pPr marL="0" indent="0">
                        <a:buNone/>
                      </a:pPr>
                      <a:r>
                        <a:rPr lang="en-US" sz="1400" dirty="0"/>
                        <a:t>If</a:t>
                      </a:r>
                      <a:r>
                        <a:rPr lang="en-US" sz="1400" baseline="0" dirty="0"/>
                        <a:t> your unit’s process to maintain such records. For approvals, you do not.</a:t>
                      </a:r>
                      <a:endParaRPr lang="en-US" sz="1400" dirty="0"/>
                    </a:p>
                  </a:txBody>
                  <a:tcPr marL="68580" marR="68580" marT="34290" marB="34290"/>
                </a:tc>
                <a:extLst>
                  <a:ext uri="{0D108BD9-81ED-4DB2-BD59-A6C34878D82A}">
                    <a16:rowId xmlns:a16="http://schemas.microsoft.com/office/drawing/2014/main" val="3426185696"/>
                  </a:ext>
                </a:extLst>
              </a:tr>
              <a:tr h="337816">
                <a:tc>
                  <a:txBody>
                    <a:bodyPr/>
                    <a:lstStyle/>
                    <a:p>
                      <a:r>
                        <a:rPr lang="en-US" sz="1400" dirty="0"/>
                        <a:t>10</a:t>
                      </a:r>
                    </a:p>
                  </a:txBody>
                  <a:tcPr marL="68580" marR="68580" marT="34290" marB="34290"/>
                </a:tc>
                <a:tc>
                  <a:txBody>
                    <a:bodyPr/>
                    <a:lstStyle/>
                    <a:p>
                      <a:r>
                        <a:rPr lang="en-US" sz="1400" dirty="0"/>
                        <a:t>Where is the form?</a:t>
                      </a:r>
                    </a:p>
                  </a:txBody>
                  <a:tcPr marL="68580" marR="68580" marT="34290" marB="34290"/>
                </a:tc>
                <a:tc>
                  <a:txBody>
                    <a:bodyPr/>
                    <a:lstStyle/>
                    <a:p>
                      <a:pPr marL="0" indent="0">
                        <a:buNone/>
                      </a:pPr>
                      <a:r>
                        <a:rPr lang="en-US" sz="1400" dirty="0">
                          <a:hlinkClick r:id="rId4"/>
                        </a:rPr>
                        <a:t>Here</a:t>
                      </a:r>
                      <a:r>
                        <a:rPr lang="en-US" sz="1400" baseline="0" dirty="0"/>
                        <a:t> in DocuSign. A link is also on the </a:t>
                      </a:r>
                      <a:r>
                        <a:rPr lang="en-US" sz="1400" baseline="0" dirty="0">
                          <a:hlinkClick r:id="rId5"/>
                        </a:rPr>
                        <a:t>UCPath System Access (Security) page</a:t>
                      </a:r>
                      <a:r>
                        <a:rPr lang="en-US" sz="1400" baseline="0" dirty="0"/>
                        <a:t>.</a:t>
                      </a:r>
                      <a:endParaRPr lang="en-US" sz="1400" dirty="0"/>
                    </a:p>
                  </a:txBody>
                  <a:tcPr marL="68580" marR="68580" marT="34290" marB="34290"/>
                </a:tc>
                <a:extLst>
                  <a:ext uri="{0D108BD9-81ED-4DB2-BD59-A6C34878D82A}">
                    <a16:rowId xmlns:a16="http://schemas.microsoft.com/office/drawing/2014/main" val="340209897"/>
                  </a:ext>
                </a:extLst>
              </a:tr>
            </a:tbl>
          </a:graphicData>
        </a:graphic>
      </p:graphicFrame>
    </p:spTree>
    <p:extLst>
      <p:ext uri="{BB962C8B-B14F-4D97-AF65-F5344CB8AC3E}">
        <p14:creationId xmlns:p14="http://schemas.microsoft.com/office/powerpoint/2010/main" val="339126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Roles Wiki</a:t>
            </a:r>
          </a:p>
        </p:txBody>
      </p:sp>
      <p:sp>
        <p:nvSpPr>
          <p:cNvPr id="4" name="Content Placeholder 3"/>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16992" y="1034227"/>
            <a:ext cx="4805304" cy="2967068"/>
          </a:xfrm>
          <a:prstGeom prst="rect">
            <a:avLst/>
          </a:prstGeom>
        </p:spPr>
      </p:pic>
      <p:grpSp>
        <p:nvGrpSpPr>
          <p:cNvPr id="18" name="Group 17"/>
          <p:cNvGrpSpPr/>
          <p:nvPr/>
        </p:nvGrpSpPr>
        <p:grpSpPr>
          <a:xfrm>
            <a:off x="1798320" y="1825625"/>
            <a:ext cx="6918198" cy="4282567"/>
            <a:chOff x="1798320" y="1825625"/>
            <a:chExt cx="6918198" cy="4282567"/>
          </a:xfrm>
        </p:grpSpPr>
        <p:cxnSp>
          <p:nvCxnSpPr>
            <p:cNvPr id="7" name="Straight Arrow Connector 6"/>
            <p:cNvCxnSpPr/>
            <p:nvPr/>
          </p:nvCxnSpPr>
          <p:spPr>
            <a:xfrm flipH="1">
              <a:off x="1798320" y="2377440"/>
              <a:ext cx="4154424" cy="1426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10916" y="2377440"/>
              <a:ext cx="2441828" cy="11865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931664" y="2377440"/>
              <a:ext cx="1021080" cy="11730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952744" y="1825625"/>
              <a:ext cx="2763774" cy="4282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Due to cloud migration, these links broke and are being fixed. </a:t>
              </a:r>
            </a:p>
            <a:p>
              <a:endParaRPr lang="en-US" dirty="0"/>
            </a:p>
            <a:p>
              <a:r>
                <a:rPr lang="en-US" dirty="0"/>
                <a:t>Workarounds:</a:t>
              </a:r>
            </a:p>
            <a:p>
              <a:endParaRPr lang="en-US" dirty="0"/>
            </a:p>
            <a:p>
              <a:pPr marL="342900" indent="-342900">
                <a:buAutoNum type="arabicParenR"/>
              </a:pPr>
              <a:r>
                <a:rPr lang="en-US" dirty="0"/>
                <a:t>Request KSAMS role </a:t>
              </a:r>
              <a:endParaRPr lang="en-US" dirty="0">
                <a:solidFill>
                  <a:schemeClr val="bg1"/>
                </a:solidFill>
              </a:endParaRPr>
            </a:p>
            <a:p>
              <a:pPr algn="ctr"/>
              <a:r>
                <a:rPr lang="en-US" dirty="0">
                  <a:solidFill>
                    <a:srgbClr val="FFFF00"/>
                  </a:solidFill>
                </a:rPr>
                <a:t>ITSVC - Confluence - General Users</a:t>
              </a:r>
            </a:p>
            <a:p>
              <a:r>
                <a:rPr lang="en-US" dirty="0"/>
                <a:t>2) Leverage new Roles Summary</a:t>
              </a:r>
            </a:p>
            <a:p>
              <a:r>
                <a:rPr lang="en-US" dirty="0"/>
                <a:t>3) Training Curriculum </a:t>
              </a:r>
            </a:p>
          </p:txBody>
        </p:sp>
      </p:grpSp>
    </p:spTree>
    <p:extLst>
      <p:ext uri="{BB962C8B-B14F-4D97-AF65-F5344CB8AC3E}">
        <p14:creationId xmlns:p14="http://schemas.microsoft.com/office/powerpoint/2010/main" val="405868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Security Website Updates</a:t>
            </a: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a:hlinkClick r:id="rId2"/>
          </p:cNvPr>
          <p:cNvPicPr>
            <a:picLocks noChangeAspect="1"/>
          </p:cNvPicPr>
          <p:nvPr/>
        </p:nvPicPr>
        <p:blipFill>
          <a:blip r:embed="rId3"/>
          <a:stretch>
            <a:fillRect/>
          </a:stretch>
        </p:blipFill>
        <p:spPr>
          <a:xfrm>
            <a:off x="635793" y="1825625"/>
            <a:ext cx="7872413" cy="4149799"/>
          </a:xfrm>
          <a:prstGeom prst="rect">
            <a:avLst/>
          </a:prstGeom>
          <a:effectLst>
            <a:glow rad="63500">
              <a:schemeClr val="accent1">
                <a:satMod val="175000"/>
                <a:alpha val="40000"/>
              </a:schemeClr>
            </a:glow>
          </a:effectLst>
        </p:spPr>
      </p:pic>
      <p:cxnSp>
        <p:nvCxnSpPr>
          <p:cNvPr id="6" name="Straight Arrow Connector 5"/>
          <p:cNvCxnSpPr/>
          <p:nvPr/>
        </p:nvCxnSpPr>
        <p:spPr>
          <a:xfrm>
            <a:off x="2514600" y="5334000"/>
            <a:ext cx="838200" cy="508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81100" y="4838700"/>
            <a:ext cx="1333500" cy="1003300"/>
          </a:xfrm>
          <a:prstGeom prst="rect">
            <a:avLst/>
          </a:prstGeom>
          <a:solidFill>
            <a:schemeClr val="bg1">
              <a:lumMod val="95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Training for Roles Matrix</a:t>
            </a:r>
          </a:p>
        </p:txBody>
      </p:sp>
      <p:sp>
        <p:nvSpPr>
          <p:cNvPr id="8" name="Rectangle 7"/>
          <p:cNvSpPr/>
          <p:nvPr/>
        </p:nvSpPr>
        <p:spPr>
          <a:xfrm>
            <a:off x="628650" y="1346200"/>
            <a:ext cx="3943349" cy="344489"/>
          </a:xfrm>
          <a:prstGeom prst="rect">
            <a:avLst/>
          </a:prstGeom>
          <a:solidFill>
            <a:schemeClr val="bg1">
              <a:lumMod val="95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https://ucpath.uci.edu/security/</a:t>
            </a:r>
          </a:p>
        </p:txBody>
      </p:sp>
      <p:sp>
        <p:nvSpPr>
          <p:cNvPr id="5" name="Rectangle 7"/>
          <p:cNvSpPr/>
          <p:nvPr/>
        </p:nvSpPr>
        <p:spPr>
          <a:xfrm>
            <a:off x="628650" y="1346200"/>
            <a:ext cx="3943349" cy="344489"/>
          </a:xfrm>
          <a:prstGeom prst="rect">
            <a:avLst/>
          </a:prstGeom>
          <a:solidFill>
            <a:schemeClr val="bg1">
              <a:lumMod val="95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C00000"/>
                </a:solidFill>
              </a:rPr>
              <a:t>https://ucpath.uci.edu/security/</a:t>
            </a:r>
          </a:p>
        </p:txBody>
      </p:sp>
    </p:spTree>
    <p:extLst>
      <p:ext uri="{BB962C8B-B14F-4D97-AF65-F5344CB8AC3E}">
        <p14:creationId xmlns:p14="http://schemas.microsoft.com/office/powerpoint/2010/main" val="2417659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Training for Roles Matrix</a:t>
            </a:r>
          </a:p>
        </p:txBody>
      </p:sp>
      <p:sp>
        <p:nvSpPr>
          <p:cNvPr id="5" name="Text Box 1"/>
          <p:cNvSpPr txBox="1">
            <a:spLocks noChangeArrowheads="1"/>
          </p:cNvSpPr>
          <p:nvPr/>
        </p:nvSpPr>
        <p:spPr bwMode="auto">
          <a:xfrm>
            <a:off x="470723" y="5879145"/>
            <a:ext cx="8307515" cy="311150"/>
          </a:xfrm>
          <a:prstGeom prst="rect">
            <a:avLst/>
          </a:prstGeom>
          <a:solidFill>
            <a:srgbClr val="FFFFFF"/>
          </a:solidFill>
          <a:ln w="6350">
            <a:solidFill>
              <a:srgbClr val="000000"/>
            </a:solid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900" b="1" i="0" u="none" strike="noStrike" baseline="0" dirty="0">
                <a:solidFill>
                  <a:srgbClr val="000000"/>
                </a:solidFill>
                <a:latin typeface="Calibri"/>
                <a:cs typeface="Calibri"/>
              </a:rPr>
              <a:t>*NOTE:</a:t>
            </a:r>
            <a:r>
              <a:rPr lang="en-US" sz="900" b="0" i="0" u="none" strike="noStrike" baseline="0" dirty="0">
                <a:solidFill>
                  <a:srgbClr val="000000"/>
                </a:solidFill>
                <a:latin typeface="Calibri"/>
                <a:cs typeface="Calibri"/>
              </a:rPr>
              <a:t> All UCPath pre-requisite courses must be completed in UCLC prior to registering or attending any Instructor led training course marked with an asterisk (*).</a:t>
            </a:r>
          </a:p>
        </p:txBody>
      </p:sp>
      <p:graphicFrame>
        <p:nvGraphicFramePr>
          <p:cNvPr id="7" name="Table 6"/>
          <p:cNvGraphicFramePr>
            <a:graphicFrameLocks noGrp="1"/>
          </p:cNvGraphicFramePr>
          <p:nvPr>
            <p:extLst>
              <p:ext uri="{D42A27DB-BD31-4B8C-83A1-F6EECF244321}">
                <p14:modId xmlns:p14="http://schemas.microsoft.com/office/powerpoint/2010/main" val="2018662130"/>
              </p:ext>
            </p:extLst>
          </p:nvPr>
        </p:nvGraphicFramePr>
        <p:xfrm>
          <a:off x="681132" y="2172190"/>
          <a:ext cx="7886699" cy="3302152"/>
        </p:xfrm>
        <a:graphic>
          <a:graphicData uri="http://schemas.openxmlformats.org/drawingml/2006/table">
            <a:tbl>
              <a:tblPr/>
              <a:tblGrid>
                <a:gridCol w="2141981">
                  <a:extLst>
                    <a:ext uri="{9D8B030D-6E8A-4147-A177-3AD203B41FA5}">
                      <a16:colId xmlns:a16="http://schemas.microsoft.com/office/drawing/2014/main" val="3636871468"/>
                    </a:ext>
                  </a:extLst>
                </a:gridCol>
                <a:gridCol w="1060209">
                  <a:extLst>
                    <a:ext uri="{9D8B030D-6E8A-4147-A177-3AD203B41FA5}">
                      <a16:colId xmlns:a16="http://schemas.microsoft.com/office/drawing/2014/main" val="1263029114"/>
                    </a:ext>
                  </a:extLst>
                </a:gridCol>
                <a:gridCol w="1159250">
                  <a:extLst>
                    <a:ext uri="{9D8B030D-6E8A-4147-A177-3AD203B41FA5}">
                      <a16:colId xmlns:a16="http://schemas.microsoft.com/office/drawing/2014/main" val="2190878192"/>
                    </a:ext>
                  </a:extLst>
                </a:gridCol>
                <a:gridCol w="1244768">
                  <a:extLst>
                    <a:ext uri="{9D8B030D-6E8A-4147-A177-3AD203B41FA5}">
                      <a16:colId xmlns:a16="http://schemas.microsoft.com/office/drawing/2014/main" val="3262535704"/>
                    </a:ext>
                  </a:extLst>
                </a:gridCol>
                <a:gridCol w="1244768">
                  <a:extLst>
                    <a:ext uri="{9D8B030D-6E8A-4147-A177-3AD203B41FA5}">
                      <a16:colId xmlns:a16="http://schemas.microsoft.com/office/drawing/2014/main" val="2213020441"/>
                    </a:ext>
                  </a:extLst>
                </a:gridCol>
                <a:gridCol w="1035723">
                  <a:extLst>
                    <a:ext uri="{9D8B030D-6E8A-4147-A177-3AD203B41FA5}">
                      <a16:colId xmlns:a16="http://schemas.microsoft.com/office/drawing/2014/main" val="601303873"/>
                    </a:ext>
                  </a:extLst>
                </a:gridCol>
              </a:tblGrid>
              <a:tr h="175694">
                <a:tc gridSpan="6">
                  <a:txBody>
                    <a:bodyPr/>
                    <a:lstStyle/>
                    <a:p>
                      <a:pPr algn="ctr" fontAlgn="ctr"/>
                      <a:r>
                        <a:rPr lang="en-US" sz="1100" b="0" i="0" u="none" strike="noStrike" dirty="0">
                          <a:solidFill>
                            <a:srgbClr val="FFFFFF"/>
                          </a:solidFill>
                          <a:effectLst/>
                          <a:latin typeface="Calibri" panose="020F0502020204030204" pitchFamily="34" charset="0"/>
                        </a:rPr>
                        <a:t>To gain access to UCPath, required training courses must be completed through UCLC, courses on website are for reference and review only</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0064A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27831690"/>
                  </a:ext>
                </a:extLst>
              </a:tr>
              <a:tr h="204976">
                <a:tc gridSpan="6">
                  <a:txBody>
                    <a:bodyPr/>
                    <a:lstStyle/>
                    <a:p>
                      <a:pPr algn="ctr" fontAlgn="ctr"/>
                      <a:r>
                        <a:rPr lang="en-US" sz="1200" b="1" i="0" u="none" strike="noStrike">
                          <a:solidFill>
                            <a:srgbClr val="FFFFFF"/>
                          </a:solidFill>
                          <a:effectLst/>
                          <a:latin typeface="Calibri" panose="020F0502020204030204" pitchFamily="34" charset="0"/>
                        </a:rPr>
                        <a:t>UCPath Pre-Requisite Online Courses</a:t>
                      </a:r>
                    </a:p>
                  </a:txBody>
                  <a:tcPr marL="5856" marR="5856" marT="5856" marB="0" anchor="ctr">
                    <a:lnL>
                      <a:noFill/>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6AA2B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78444958"/>
                  </a:ext>
                </a:extLst>
              </a:tr>
              <a:tr h="175694">
                <a:tc rowSpan="2">
                  <a:txBody>
                    <a:bodyPr/>
                    <a:lstStyle/>
                    <a:p>
                      <a:pPr algn="ctr" fontAlgn="ctr"/>
                      <a:r>
                        <a:rPr lang="en-US" sz="1500" b="1" i="0" u="none" strike="noStrike">
                          <a:solidFill>
                            <a:srgbClr val="FFFFFF"/>
                          </a:solidFill>
                          <a:effectLst/>
                          <a:latin typeface="Calibri" panose="020F0502020204030204" pitchFamily="34" charset="0"/>
                        </a:rPr>
                        <a:t>Security Role</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6AA2B8"/>
                    </a:solidFill>
                  </a:tcPr>
                </a:tc>
                <a:tc>
                  <a:txBody>
                    <a:bodyPr/>
                    <a:lstStyle/>
                    <a:p>
                      <a:pPr algn="ctr" fontAlgn="ctr"/>
                      <a:r>
                        <a:rPr lang="en-US" sz="1600" b="1" i="0" u="none" strike="noStrike" dirty="0">
                          <a:solidFill>
                            <a:srgbClr val="FFFFFF"/>
                          </a:solidFill>
                          <a:effectLst/>
                          <a:latin typeface="Calibri" panose="020F0502020204030204" pitchFamily="34" charset="0"/>
                        </a:rPr>
                        <a:t>UCP101</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600" b="1" i="0" u="none" strike="noStrike">
                          <a:solidFill>
                            <a:srgbClr val="FFFFFF"/>
                          </a:solidFill>
                          <a:effectLst/>
                          <a:latin typeface="Calibri" panose="020F0502020204030204" pitchFamily="34" charset="0"/>
                        </a:rPr>
                        <a:t>POS101</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600" b="1" i="0" u="none" strike="noStrike">
                          <a:solidFill>
                            <a:srgbClr val="FFFFFF"/>
                          </a:solidFill>
                          <a:effectLst/>
                          <a:latin typeface="Calibri" panose="020F0502020204030204" pitchFamily="34" charset="0"/>
                        </a:rPr>
                        <a:t>FIN101</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600" b="1" i="0" u="none" strike="noStrike">
                          <a:solidFill>
                            <a:srgbClr val="FFFFFF"/>
                          </a:solidFill>
                          <a:effectLst/>
                          <a:latin typeface="Calibri" panose="020F0502020204030204" pitchFamily="34" charset="0"/>
                        </a:rPr>
                        <a:t>TEM101</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600" b="1" i="0" u="none" strike="noStrike">
                          <a:solidFill>
                            <a:srgbClr val="FFFFFF"/>
                          </a:solidFill>
                          <a:effectLst/>
                          <a:latin typeface="Calibri" panose="020F0502020204030204" pitchFamily="34" charset="0"/>
                        </a:rPr>
                        <a:t>PPA101</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extLst>
                  <a:ext uri="{0D108BD9-81ED-4DB2-BD59-A6C34878D82A}">
                    <a16:rowId xmlns:a16="http://schemas.microsoft.com/office/drawing/2014/main" val="2878349730"/>
                  </a:ext>
                </a:extLst>
              </a:tr>
              <a:tr h="140555">
                <a:tc vMerge="1">
                  <a:txBody>
                    <a:bodyPr/>
                    <a:lstStyle/>
                    <a:p>
                      <a:endParaRPr lang="en-US"/>
                    </a:p>
                  </a:txBody>
                  <a:tcPr/>
                </a:tc>
                <a:tc>
                  <a:txBody>
                    <a:bodyPr/>
                    <a:lstStyle/>
                    <a:p>
                      <a:pPr algn="ctr" fontAlgn="ctr"/>
                      <a:r>
                        <a:rPr lang="en-US" sz="1050" b="1" i="0" u="none" strike="noStrike" dirty="0">
                          <a:solidFill>
                            <a:srgbClr val="000000"/>
                          </a:solidFill>
                          <a:effectLst/>
                          <a:latin typeface="Calibri" panose="020F0502020204030204" pitchFamily="34" charset="0"/>
                        </a:rPr>
                        <a:t>Intro to UCPath</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050" b="1" i="0" u="none" strike="noStrike">
                          <a:solidFill>
                            <a:srgbClr val="000000"/>
                          </a:solidFill>
                          <a:effectLst/>
                          <a:latin typeface="Calibri" panose="020F0502020204030204" pitchFamily="34" charset="0"/>
                        </a:rPr>
                        <a:t> Intro to Position Mgmt.</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050" b="1" i="0" u="none" strike="noStrike">
                          <a:solidFill>
                            <a:srgbClr val="000000"/>
                          </a:solidFill>
                          <a:effectLst/>
                          <a:latin typeface="Calibri" panose="020F0502020204030204" pitchFamily="34" charset="0"/>
                        </a:rPr>
                        <a:t>Intro to Position Funding</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050" b="1" i="0" u="none" strike="noStrike">
                          <a:solidFill>
                            <a:srgbClr val="000000"/>
                          </a:solidFill>
                          <a:effectLst/>
                          <a:latin typeface="Calibri" panose="020F0502020204030204" pitchFamily="34" charset="0"/>
                        </a:rPr>
                        <a:t> Intro to Smart HR Templates</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050" b="1" i="0" u="none" strike="noStrike">
                          <a:solidFill>
                            <a:srgbClr val="000000"/>
                          </a:solidFill>
                          <a:effectLst/>
                          <a:latin typeface="Calibri" panose="020F0502020204030204" pitchFamily="34" charset="0"/>
                        </a:rPr>
                        <a:t>Intro to PayPath Actions</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extLst>
                  <a:ext uri="{0D108BD9-81ED-4DB2-BD59-A6C34878D82A}">
                    <a16:rowId xmlns:a16="http://schemas.microsoft.com/office/drawing/2014/main" val="2924154704"/>
                  </a:ext>
                </a:extLst>
              </a:tr>
              <a:tr h="152268">
                <a:tc>
                  <a:txBody>
                    <a:bodyPr/>
                    <a:lstStyle/>
                    <a:p>
                      <a:pPr algn="l" fontAlgn="ctr"/>
                      <a:r>
                        <a:rPr lang="en-US" sz="1400" b="0" i="0" u="none" strike="noStrike" dirty="0">
                          <a:solidFill>
                            <a:srgbClr val="000000"/>
                          </a:solidFill>
                          <a:effectLst/>
                          <a:latin typeface="Calibri" panose="020F0502020204030204" pitchFamily="34" charset="0"/>
                        </a:rPr>
                        <a:t>UCP – Campus HCM Initiator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C5BEB5"/>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extLst>
                  <a:ext uri="{0D108BD9-81ED-4DB2-BD59-A6C34878D82A}">
                    <a16:rowId xmlns:a16="http://schemas.microsoft.com/office/drawing/2014/main" val="3518670891"/>
                  </a:ext>
                </a:extLst>
              </a:tr>
              <a:tr h="152268">
                <a:tc>
                  <a:txBody>
                    <a:bodyPr/>
                    <a:lstStyle/>
                    <a:p>
                      <a:pPr algn="l" fontAlgn="ctr"/>
                      <a:r>
                        <a:rPr lang="en-US" sz="1400" b="0" i="0" u="none" strike="noStrike" dirty="0">
                          <a:solidFill>
                            <a:srgbClr val="000000"/>
                          </a:solidFill>
                          <a:effectLst/>
                          <a:latin typeface="Calibri" panose="020F0502020204030204" pitchFamily="34" charset="0"/>
                        </a:rPr>
                        <a:t>UCP – Campus HR Approver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C5BEB5"/>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extLst>
                  <a:ext uri="{0D108BD9-81ED-4DB2-BD59-A6C34878D82A}">
                    <a16:rowId xmlns:a16="http://schemas.microsoft.com/office/drawing/2014/main" val="2626412119"/>
                  </a:ext>
                </a:extLst>
              </a:tr>
              <a:tr h="152268">
                <a:tc>
                  <a:txBody>
                    <a:bodyPr/>
                    <a:lstStyle/>
                    <a:p>
                      <a:pPr algn="l" fontAlgn="ctr"/>
                      <a:r>
                        <a:rPr lang="en-US" sz="1400" b="0" i="0" u="none" strike="noStrike" dirty="0">
                          <a:solidFill>
                            <a:srgbClr val="000000"/>
                          </a:solidFill>
                          <a:effectLst/>
                          <a:latin typeface="Calibri" panose="020F0502020204030204" pitchFamily="34" charset="0"/>
                        </a:rPr>
                        <a:t>UCP – Campus HCM Inquiry</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C5BEB5"/>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extLst>
                  <a:ext uri="{0D108BD9-81ED-4DB2-BD59-A6C34878D82A}">
                    <a16:rowId xmlns:a16="http://schemas.microsoft.com/office/drawing/2014/main" val="1909643979"/>
                  </a:ext>
                </a:extLst>
              </a:tr>
              <a:tr h="152268">
                <a:tc>
                  <a:txBody>
                    <a:bodyPr/>
                    <a:lstStyle/>
                    <a:p>
                      <a:pPr algn="l" fontAlgn="ctr"/>
                      <a:r>
                        <a:rPr lang="en-US" sz="1400" b="0" i="0" u="none" strike="noStrike" dirty="0">
                          <a:solidFill>
                            <a:srgbClr val="000000"/>
                          </a:solidFill>
                          <a:effectLst/>
                          <a:latin typeface="Calibri" panose="020F0502020204030204" pitchFamily="34" charset="0"/>
                        </a:rPr>
                        <a:t>UCP - Campus Funding Initiator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7EB5F"/>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extLst>
                  <a:ext uri="{0D108BD9-81ED-4DB2-BD59-A6C34878D82A}">
                    <a16:rowId xmlns:a16="http://schemas.microsoft.com/office/drawing/2014/main" val="3276174875"/>
                  </a:ext>
                </a:extLst>
              </a:tr>
              <a:tr h="152268">
                <a:tc>
                  <a:txBody>
                    <a:bodyPr/>
                    <a:lstStyle/>
                    <a:p>
                      <a:pPr algn="l" fontAlgn="ctr"/>
                      <a:r>
                        <a:rPr lang="en-US" sz="1400" b="0" i="0" u="none" strike="noStrike" dirty="0">
                          <a:solidFill>
                            <a:srgbClr val="000000"/>
                          </a:solidFill>
                          <a:effectLst/>
                          <a:latin typeface="Calibri" panose="020F0502020204030204" pitchFamily="34" charset="0"/>
                        </a:rPr>
                        <a:t>UCP - Campus Budget Entry</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7EB5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extLst>
                  <a:ext uri="{0D108BD9-81ED-4DB2-BD59-A6C34878D82A}">
                    <a16:rowId xmlns:a16="http://schemas.microsoft.com/office/drawing/2014/main" val="1882296100"/>
                  </a:ext>
                </a:extLst>
              </a:tr>
              <a:tr h="152268">
                <a:tc>
                  <a:txBody>
                    <a:bodyPr/>
                    <a:lstStyle/>
                    <a:p>
                      <a:pPr algn="l" fontAlgn="ctr"/>
                      <a:r>
                        <a:rPr lang="en-US" sz="1400" b="0" i="0" u="none" strike="noStrike" dirty="0">
                          <a:solidFill>
                            <a:srgbClr val="000000"/>
                          </a:solidFill>
                          <a:effectLst/>
                          <a:latin typeface="Calibri" panose="020F0502020204030204" pitchFamily="34" charset="0"/>
                        </a:rPr>
                        <a:t>UCP - Campus Cost Transfer Initiator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7EB5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extLst>
                  <a:ext uri="{0D108BD9-81ED-4DB2-BD59-A6C34878D82A}">
                    <a16:rowId xmlns:a16="http://schemas.microsoft.com/office/drawing/2014/main" val="1903100029"/>
                  </a:ext>
                </a:extLst>
              </a:tr>
              <a:tr h="152268">
                <a:tc>
                  <a:txBody>
                    <a:bodyPr/>
                    <a:lstStyle/>
                    <a:p>
                      <a:pPr algn="l" fontAlgn="ctr"/>
                      <a:r>
                        <a:rPr lang="en-US" sz="1400" b="0" i="0" u="none" strike="noStrike" dirty="0">
                          <a:solidFill>
                            <a:srgbClr val="000000"/>
                          </a:solidFill>
                          <a:effectLst/>
                          <a:latin typeface="Calibri" panose="020F0502020204030204" pitchFamily="34" charset="0"/>
                        </a:rPr>
                        <a:t>UCP – Campus GL Approver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7EB5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extLst>
                  <a:ext uri="{0D108BD9-81ED-4DB2-BD59-A6C34878D82A}">
                    <a16:rowId xmlns:a16="http://schemas.microsoft.com/office/drawing/2014/main" val="3406642393"/>
                  </a:ext>
                </a:extLst>
              </a:tr>
              <a:tr h="152268">
                <a:tc>
                  <a:txBody>
                    <a:bodyPr/>
                    <a:lstStyle/>
                    <a:p>
                      <a:pPr algn="l" fontAlgn="ctr"/>
                      <a:r>
                        <a:rPr lang="en-US" sz="1400" b="0" i="0" u="none" strike="noStrike" dirty="0">
                          <a:solidFill>
                            <a:srgbClr val="000000"/>
                          </a:solidFill>
                          <a:effectLst/>
                          <a:latin typeface="Calibri" panose="020F0502020204030204" pitchFamily="34" charset="0"/>
                        </a:rPr>
                        <a:t>UCP – Campus GL Inquiry</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7EB5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FFFFFF"/>
                          </a:solidFill>
                          <a:effectLst/>
                          <a:latin typeface="Calibri" panose="020F0502020204030204" pitchFamily="34" charset="0"/>
                        </a:rPr>
                        <a:t>O</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FFFFFF"/>
                          </a:solidFill>
                          <a:effectLst/>
                          <a:latin typeface="Calibri" panose="020F0502020204030204" pitchFamily="34" charset="0"/>
                        </a:rPr>
                        <a:t>O</a:t>
                      </a:r>
                    </a:p>
                  </a:txBody>
                  <a:tcPr marL="5856" marR="5856" marT="5856"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extLst>
                  <a:ext uri="{0D108BD9-81ED-4DB2-BD59-A6C34878D82A}">
                    <a16:rowId xmlns:a16="http://schemas.microsoft.com/office/drawing/2014/main" val="104029446"/>
                  </a:ext>
                </a:extLst>
              </a:tr>
            </a:tbl>
          </a:graphicData>
        </a:graphic>
      </p:graphicFrame>
      <p:sp>
        <p:nvSpPr>
          <p:cNvPr id="8" name="Rectangle 7"/>
          <p:cNvSpPr/>
          <p:nvPr/>
        </p:nvSpPr>
        <p:spPr>
          <a:xfrm>
            <a:off x="681132" y="978855"/>
            <a:ext cx="6302764"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dirty="0">
                <a:solidFill>
                  <a:srgbClr val="C00000"/>
                </a:solidFill>
              </a:rPr>
              <a:t>1   </a:t>
            </a:r>
            <a:r>
              <a:rPr lang="en-US" dirty="0">
                <a:solidFill>
                  <a:srgbClr val="C00000"/>
                </a:solidFill>
              </a:rPr>
              <a:t> </a:t>
            </a:r>
            <a:r>
              <a:rPr lang="en-US" sz="3600" dirty="0">
                <a:solidFill>
                  <a:srgbClr val="C00000"/>
                </a:solidFill>
              </a:rPr>
              <a:t>Complete the Pre-Reqs</a:t>
            </a:r>
            <a:endParaRPr lang="en-US" dirty="0">
              <a:solidFill>
                <a:srgbClr val="C00000"/>
              </a:solidFill>
            </a:endParaRPr>
          </a:p>
        </p:txBody>
      </p:sp>
    </p:spTree>
    <p:extLst>
      <p:ext uri="{BB962C8B-B14F-4D97-AF65-F5344CB8AC3E}">
        <p14:creationId xmlns:p14="http://schemas.microsoft.com/office/powerpoint/2010/main" val="1501931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Training for Roles Matrix</a:t>
            </a:r>
          </a:p>
        </p:txBody>
      </p:sp>
      <p:sp>
        <p:nvSpPr>
          <p:cNvPr id="4" name="Rectangle 3"/>
          <p:cNvSpPr/>
          <p:nvPr/>
        </p:nvSpPr>
        <p:spPr>
          <a:xfrm>
            <a:off x="681131" y="1453042"/>
            <a:ext cx="6382277" cy="914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dirty="0">
                <a:solidFill>
                  <a:srgbClr val="C00000"/>
                </a:solidFill>
              </a:rPr>
              <a:t>2   </a:t>
            </a:r>
            <a:r>
              <a:rPr lang="en-US" dirty="0">
                <a:solidFill>
                  <a:srgbClr val="C00000"/>
                </a:solidFill>
              </a:rPr>
              <a:t> </a:t>
            </a:r>
            <a:r>
              <a:rPr lang="en-US" sz="3600" dirty="0">
                <a:solidFill>
                  <a:srgbClr val="C00000"/>
                </a:solidFill>
              </a:rPr>
              <a:t>Complete the Courses</a:t>
            </a:r>
            <a:endParaRPr lang="en-US" dirty="0">
              <a:solidFill>
                <a:srgbClr val="C00000"/>
              </a:solidFill>
            </a:endParaRPr>
          </a:p>
        </p:txBody>
      </p:sp>
      <p:graphicFrame>
        <p:nvGraphicFramePr>
          <p:cNvPr id="7" name="Table 6"/>
          <p:cNvGraphicFramePr>
            <a:graphicFrameLocks noGrp="1"/>
          </p:cNvGraphicFramePr>
          <p:nvPr/>
        </p:nvGraphicFramePr>
        <p:xfrm>
          <a:off x="379380" y="2470565"/>
          <a:ext cx="8252553" cy="3070699"/>
        </p:xfrm>
        <a:graphic>
          <a:graphicData uri="http://schemas.openxmlformats.org/drawingml/2006/table">
            <a:tbl>
              <a:tblPr/>
              <a:tblGrid>
                <a:gridCol w="1621907">
                  <a:extLst>
                    <a:ext uri="{9D8B030D-6E8A-4147-A177-3AD203B41FA5}">
                      <a16:colId xmlns:a16="http://schemas.microsoft.com/office/drawing/2014/main" val="1317548980"/>
                    </a:ext>
                  </a:extLst>
                </a:gridCol>
                <a:gridCol w="751057">
                  <a:extLst>
                    <a:ext uri="{9D8B030D-6E8A-4147-A177-3AD203B41FA5}">
                      <a16:colId xmlns:a16="http://schemas.microsoft.com/office/drawing/2014/main" val="353438656"/>
                    </a:ext>
                  </a:extLst>
                </a:gridCol>
                <a:gridCol w="859536">
                  <a:extLst>
                    <a:ext uri="{9D8B030D-6E8A-4147-A177-3AD203B41FA5}">
                      <a16:colId xmlns:a16="http://schemas.microsoft.com/office/drawing/2014/main" val="2772549491"/>
                    </a:ext>
                  </a:extLst>
                </a:gridCol>
                <a:gridCol w="918402">
                  <a:extLst>
                    <a:ext uri="{9D8B030D-6E8A-4147-A177-3AD203B41FA5}">
                      <a16:colId xmlns:a16="http://schemas.microsoft.com/office/drawing/2014/main" val="1681096766"/>
                    </a:ext>
                  </a:extLst>
                </a:gridCol>
                <a:gridCol w="782382">
                  <a:extLst>
                    <a:ext uri="{9D8B030D-6E8A-4147-A177-3AD203B41FA5}">
                      <a16:colId xmlns:a16="http://schemas.microsoft.com/office/drawing/2014/main" val="490238559"/>
                    </a:ext>
                  </a:extLst>
                </a:gridCol>
                <a:gridCol w="694944">
                  <a:extLst>
                    <a:ext uri="{9D8B030D-6E8A-4147-A177-3AD203B41FA5}">
                      <a16:colId xmlns:a16="http://schemas.microsoft.com/office/drawing/2014/main" val="678749280"/>
                    </a:ext>
                  </a:extLst>
                </a:gridCol>
                <a:gridCol w="585216">
                  <a:extLst>
                    <a:ext uri="{9D8B030D-6E8A-4147-A177-3AD203B41FA5}">
                      <a16:colId xmlns:a16="http://schemas.microsoft.com/office/drawing/2014/main" val="4255676455"/>
                    </a:ext>
                  </a:extLst>
                </a:gridCol>
                <a:gridCol w="457200">
                  <a:extLst>
                    <a:ext uri="{9D8B030D-6E8A-4147-A177-3AD203B41FA5}">
                      <a16:colId xmlns:a16="http://schemas.microsoft.com/office/drawing/2014/main" val="472506288"/>
                    </a:ext>
                  </a:extLst>
                </a:gridCol>
                <a:gridCol w="667305">
                  <a:extLst>
                    <a:ext uri="{9D8B030D-6E8A-4147-A177-3AD203B41FA5}">
                      <a16:colId xmlns:a16="http://schemas.microsoft.com/office/drawing/2014/main" val="1030223549"/>
                    </a:ext>
                  </a:extLst>
                </a:gridCol>
                <a:gridCol w="457302">
                  <a:extLst>
                    <a:ext uri="{9D8B030D-6E8A-4147-A177-3AD203B41FA5}">
                      <a16:colId xmlns:a16="http://schemas.microsoft.com/office/drawing/2014/main" val="3376966215"/>
                    </a:ext>
                  </a:extLst>
                </a:gridCol>
                <a:gridCol w="457302">
                  <a:extLst>
                    <a:ext uri="{9D8B030D-6E8A-4147-A177-3AD203B41FA5}">
                      <a16:colId xmlns:a16="http://schemas.microsoft.com/office/drawing/2014/main" val="1593552281"/>
                    </a:ext>
                  </a:extLst>
                </a:gridCol>
              </a:tblGrid>
              <a:tr h="143893">
                <a:tc gridSpan="11">
                  <a:txBody>
                    <a:bodyPr/>
                    <a:lstStyle/>
                    <a:p>
                      <a:pPr algn="ctr" fontAlgn="ctr"/>
                      <a:r>
                        <a:rPr lang="en-US" sz="1800" b="1" i="0" u="none" strike="noStrike" dirty="0">
                          <a:solidFill>
                            <a:srgbClr val="FFFFFF"/>
                          </a:solidFill>
                          <a:effectLst/>
                          <a:latin typeface="Calibri" panose="020F0502020204030204" pitchFamily="34" charset="0"/>
                        </a:rPr>
                        <a:t>UCPath Instructor Led Virtual Bootcamp Courses</a:t>
                      </a:r>
                    </a:p>
                  </a:txBody>
                  <a:tcPr marL="0" marR="0" marT="0" marB="0" anchor="ctr">
                    <a:lnL>
                      <a:noFill/>
                    </a:lnL>
                    <a:lnR w="6350" cap="flat" cmpd="sng" algn="ctr">
                      <a:solidFill>
                        <a:srgbClr val="FFE699"/>
                      </a:solidFill>
                      <a:prstDash val="solid"/>
                      <a:round/>
                      <a:headEnd type="none" w="med" len="med"/>
                      <a:tailEnd type="none" w="med" len="med"/>
                    </a:lnR>
                    <a:lnT>
                      <a:noFill/>
                    </a:lnT>
                    <a:lnB w="6350" cap="flat" cmpd="sng" algn="ctr">
                      <a:solidFill>
                        <a:srgbClr val="FFE699"/>
                      </a:solidFill>
                      <a:prstDash val="solid"/>
                      <a:round/>
                      <a:headEnd type="none" w="med" len="med"/>
                      <a:tailEnd type="none" w="med" len="med"/>
                    </a:lnB>
                    <a:solidFill>
                      <a:srgbClr val="6AA2B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9546923"/>
                  </a:ext>
                </a:extLst>
              </a:tr>
              <a:tr h="123337">
                <a:tc rowSpan="2">
                  <a:txBody>
                    <a:bodyPr/>
                    <a:lstStyle/>
                    <a:p>
                      <a:pPr algn="ctr" fontAlgn="ctr"/>
                      <a:r>
                        <a:rPr lang="en-US" sz="1600" b="1" i="0" u="none" strike="noStrike">
                          <a:solidFill>
                            <a:srgbClr val="FFFFFF"/>
                          </a:solidFill>
                          <a:effectLst/>
                          <a:latin typeface="Calibri" panose="020F0502020204030204" pitchFamily="34" charset="0"/>
                        </a:rPr>
                        <a:t>Security Role</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6AA2B8"/>
                    </a:solidFill>
                  </a:tcPr>
                </a:tc>
                <a:tc>
                  <a:txBody>
                    <a:bodyPr/>
                    <a:lstStyle/>
                    <a:p>
                      <a:pPr algn="ctr" fontAlgn="ctr"/>
                      <a:r>
                        <a:rPr lang="en-US" sz="1100" b="1" i="0" u="none" strike="noStrike" dirty="0">
                          <a:solidFill>
                            <a:srgbClr val="FFFFFF"/>
                          </a:solidFill>
                          <a:effectLst/>
                          <a:latin typeface="Calibri" panose="020F0502020204030204" pitchFamily="34" charset="0"/>
                        </a:rPr>
                        <a:t>POS201</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100" b="1" i="0" u="none" strike="noStrike" dirty="0">
                          <a:solidFill>
                            <a:srgbClr val="FFFFFF"/>
                          </a:solidFill>
                          <a:effectLst/>
                          <a:latin typeface="Calibri" panose="020F0502020204030204" pitchFamily="34" charset="0"/>
                        </a:rPr>
                        <a:t>FIN201</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100" b="1" i="0" u="none" strike="noStrike">
                          <a:solidFill>
                            <a:srgbClr val="FFFFFF"/>
                          </a:solidFill>
                          <a:effectLst/>
                          <a:latin typeface="Calibri" panose="020F0502020204030204" pitchFamily="34" charset="0"/>
                        </a:rPr>
                        <a:t>TEM301</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100" b="1" i="0" u="none" strike="noStrike">
                          <a:solidFill>
                            <a:srgbClr val="FFFFFF"/>
                          </a:solidFill>
                          <a:effectLst/>
                          <a:latin typeface="Calibri" panose="020F0502020204030204" pitchFamily="34" charset="0"/>
                        </a:rPr>
                        <a:t>TEM302</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100" b="1" i="0" u="none" strike="noStrike">
                          <a:solidFill>
                            <a:srgbClr val="FFFFFF"/>
                          </a:solidFill>
                          <a:effectLst/>
                          <a:latin typeface="Calibri" panose="020F0502020204030204" pitchFamily="34" charset="0"/>
                        </a:rPr>
                        <a:t>PPA310</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100" b="1" i="0" u="none" strike="noStrike">
                          <a:solidFill>
                            <a:srgbClr val="FFFFFF"/>
                          </a:solidFill>
                          <a:effectLst/>
                          <a:latin typeface="Calibri" panose="020F0502020204030204" pitchFamily="34" charset="0"/>
                        </a:rPr>
                        <a:t>PPA320</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100" b="1" i="0" u="none" strike="noStrike">
                          <a:solidFill>
                            <a:srgbClr val="FFFFFF"/>
                          </a:solidFill>
                          <a:effectLst/>
                          <a:latin typeface="Calibri" panose="020F0502020204030204" pitchFamily="34" charset="0"/>
                        </a:rPr>
                        <a:t>PRQ301</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100" b="1" i="0" u="none" strike="noStrike">
                          <a:solidFill>
                            <a:srgbClr val="FFFFFF"/>
                          </a:solidFill>
                          <a:effectLst/>
                          <a:latin typeface="Calibri" panose="020F0502020204030204" pitchFamily="34" charset="0"/>
                        </a:rPr>
                        <a:t>ABM320</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100" b="1" i="0" u="none" strike="noStrike">
                          <a:solidFill>
                            <a:srgbClr val="FFFFFF"/>
                          </a:solidFill>
                          <a:effectLst/>
                          <a:latin typeface="Calibri" panose="020F0502020204030204" pitchFamily="34" charset="0"/>
                        </a:rPr>
                        <a:t>DRD301</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tc>
                  <a:txBody>
                    <a:bodyPr/>
                    <a:lstStyle/>
                    <a:p>
                      <a:pPr algn="ctr" fontAlgn="ctr"/>
                      <a:r>
                        <a:rPr lang="en-US" sz="1100" b="1" i="0" u="none" strike="noStrike">
                          <a:solidFill>
                            <a:srgbClr val="FFFFFF"/>
                          </a:solidFill>
                          <a:effectLst/>
                          <a:latin typeface="Calibri" panose="020F0502020204030204" pitchFamily="34" charset="0"/>
                        </a:rPr>
                        <a:t>BDP100</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555759"/>
                    </a:solidFill>
                  </a:tcPr>
                </a:tc>
                <a:extLst>
                  <a:ext uri="{0D108BD9-81ED-4DB2-BD59-A6C34878D82A}">
                    <a16:rowId xmlns:a16="http://schemas.microsoft.com/office/drawing/2014/main" val="2708177381"/>
                  </a:ext>
                </a:extLst>
              </a:tr>
              <a:tr h="510379">
                <a:tc vMerge="1">
                  <a:txBody>
                    <a:bodyPr/>
                    <a:lstStyle/>
                    <a:p>
                      <a:endParaRPr lang="en-US"/>
                    </a:p>
                  </a:txBody>
                  <a:tcPr/>
                </a:tc>
                <a:tc>
                  <a:txBody>
                    <a:bodyPr/>
                    <a:lstStyle/>
                    <a:p>
                      <a:pPr algn="ctr" fontAlgn="ctr"/>
                      <a:r>
                        <a:rPr lang="en-US" sz="1100" b="1" i="0" u="none" strike="noStrike" dirty="0">
                          <a:solidFill>
                            <a:srgbClr val="000000"/>
                          </a:solidFill>
                          <a:effectLst/>
                          <a:latin typeface="Calibri" panose="020F0502020204030204" pitchFamily="34" charset="0"/>
                        </a:rPr>
                        <a:t>UCPath Nav &amp; Position Control</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100" b="1" i="0" u="none" strike="noStrike" dirty="0">
                          <a:solidFill>
                            <a:srgbClr val="000000"/>
                          </a:solidFill>
                          <a:effectLst/>
                          <a:latin typeface="Calibri" panose="020F0502020204030204" pitchFamily="34" charset="0"/>
                        </a:rPr>
                        <a:t>Position Funding Entry</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100" b="1" i="0" u="none" strike="noStrike" dirty="0">
                          <a:solidFill>
                            <a:srgbClr val="000000"/>
                          </a:solidFill>
                          <a:effectLst/>
                          <a:latin typeface="Calibri" panose="020F0502020204030204" pitchFamily="34" charset="0"/>
                        </a:rPr>
                        <a:t>Template Transactions Pt. I</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100" b="1" i="0" u="none" strike="noStrike">
                          <a:solidFill>
                            <a:srgbClr val="000000"/>
                          </a:solidFill>
                          <a:effectLst/>
                          <a:latin typeface="Calibri" panose="020F0502020204030204" pitchFamily="34" charset="0"/>
                        </a:rPr>
                        <a:t>Template Transactions Pt. II</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100" b="1" i="0" u="none" strike="noStrike">
                          <a:solidFill>
                            <a:srgbClr val="000000"/>
                          </a:solidFill>
                          <a:effectLst/>
                          <a:latin typeface="Calibri" panose="020F0502020204030204" pitchFamily="34" charset="0"/>
                        </a:rPr>
                        <a:t> PayPath Actions Pt. I</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100" b="1" i="0" u="none" strike="noStrike">
                          <a:solidFill>
                            <a:srgbClr val="000000"/>
                          </a:solidFill>
                          <a:effectLst/>
                          <a:latin typeface="Calibri" panose="020F0502020204030204" pitchFamily="34" charset="0"/>
                        </a:rPr>
                        <a:t>PayPath Actions Pt. II</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100" b="1" i="0" u="none" strike="noStrike">
                          <a:solidFill>
                            <a:srgbClr val="000000"/>
                          </a:solidFill>
                          <a:effectLst/>
                          <a:latin typeface="Calibri" panose="020F0502020204030204" pitchFamily="34" charset="0"/>
                        </a:rPr>
                        <a:t>Payroll Requests</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100" b="1" i="0" u="none" strike="noStrike">
                          <a:solidFill>
                            <a:srgbClr val="000000"/>
                          </a:solidFill>
                          <a:effectLst/>
                          <a:latin typeface="Calibri" panose="020F0502020204030204" pitchFamily="34" charset="0"/>
                        </a:rPr>
                        <a:t>Absence Mgmt.</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100" b="1" i="0" u="none" strike="noStrike">
                          <a:solidFill>
                            <a:srgbClr val="000000"/>
                          </a:solidFill>
                          <a:effectLst/>
                          <a:latin typeface="Calibri" panose="020F0502020204030204" pitchFamily="34" charset="0"/>
                        </a:rPr>
                        <a:t>Direct Retro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tc>
                  <a:txBody>
                    <a:bodyPr/>
                    <a:lstStyle/>
                    <a:p>
                      <a:pPr algn="ctr" fontAlgn="ctr"/>
                      <a:r>
                        <a:rPr lang="en-US" sz="1100" b="1" i="0" u="none" strike="noStrike">
                          <a:solidFill>
                            <a:srgbClr val="000000"/>
                          </a:solidFill>
                          <a:effectLst/>
                          <a:latin typeface="Calibri" panose="020F0502020204030204" pitchFamily="34" charset="0"/>
                        </a:rPr>
                        <a:t>Budget Distribution</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D200"/>
                    </a:solidFill>
                  </a:tcPr>
                </a:tc>
                <a:extLst>
                  <a:ext uri="{0D108BD9-81ED-4DB2-BD59-A6C34878D82A}">
                    <a16:rowId xmlns:a16="http://schemas.microsoft.com/office/drawing/2014/main" val="227798061"/>
                  </a:ext>
                </a:extLst>
              </a:tr>
              <a:tr h="114139">
                <a:tc>
                  <a:txBody>
                    <a:bodyPr/>
                    <a:lstStyle/>
                    <a:p>
                      <a:pPr algn="l" fontAlgn="ctr"/>
                      <a:r>
                        <a:rPr lang="en-US" sz="1050" b="0" i="0" u="none" strike="noStrike" dirty="0">
                          <a:solidFill>
                            <a:srgbClr val="000000"/>
                          </a:solidFill>
                          <a:effectLst/>
                          <a:latin typeface="Calibri" panose="020F0502020204030204" pitchFamily="34" charset="0"/>
                        </a:rPr>
                        <a:t>UCP – Campus HCM Initiator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C5BEB5"/>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extLst>
                  <a:ext uri="{0D108BD9-81ED-4DB2-BD59-A6C34878D82A}">
                    <a16:rowId xmlns:a16="http://schemas.microsoft.com/office/drawing/2014/main" val="2941805934"/>
                  </a:ext>
                </a:extLst>
              </a:tr>
              <a:tr h="106892">
                <a:tc>
                  <a:txBody>
                    <a:bodyPr/>
                    <a:lstStyle/>
                    <a:p>
                      <a:pPr algn="l" fontAlgn="ctr"/>
                      <a:r>
                        <a:rPr lang="en-US" sz="1050" b="0" i="0" u="none" strike="noStrike" dirty="0">
                          <a:solidFill>
                            <a:srgbClr val="000000"/>
                          </a:solidFill>
                          <a:effectLst/>
                          <a:latin typeface="Calibri" panose="020F0502020204030204" pitchFamily="34" charset="0"/>
                        </a:rPr>
                        <a:t>UCP – Campus HCM Approver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C5BEB5"/>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extLst>
                  <a:ext uri="{0D108BD9-81ED-4DB2-BD59-A6C34878D82A}">
                    <a16:rowId xmlns:a16="http://schemas.microsoft.com/office/drawing/2014/main" val="3768944665"/>
                  </a:ext>
                </a:extLst>
              </a:tr>
              <a:tr h="106892">
                <a:tc>
                  <a:txBody>
                    <a:bodyPr/>
                    <a:lstStyle/>
                    <a:p>
                      <a:pPr algn="l" fontAlgn="ctr"/>
                      <a:r>
                        <a:rPr lang="en-US" sz="1050" b="0" i="0" u="none" strike="noStrike" dirty="0">
                          <a:solidFill>
                            <a:srgbClr val="000000"/>
                          </a:solidFill>
                          <a:effectLst/>
                          <a:latin typeface="Calibri" panose="020F0502020204030204" pitchFamily="34" charset="0"/>
                        </a:rPr>
                        <a:t>UCP – Campus HCM Inquiry</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C5BEB5"/>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extLst>
                  <a:ext uri="{0D108BD9-81ED-4DB2-BD59-A6C34878D82A}">
                    <a16:rowId xmlns:a16="http://schemas.microsoft.com/office/drawing/2014/main" val="3784868526"/>
                  </a:ext>
                </a:extLst>
              </a:tr>
              <a:tr h="106892">
                <a:tc>
                  <a:txBody>
                    <a:bodyPr/>
                    <a:lstStyle/>
                    <a:p>
                      <a:pPr algn="l" fontAlgn="ctr"/>
                      <a:r>
                        <a:rPr lang="en-US" sz="1050" b="0" i="0" u="none" strike="noStrike" dirty="0">
                          <a:solidFill>
                            <a:srgbClr val="000000"/>
                          </a:solidFill>
                          <a:effectLst/>
                          <a:latin typeface="Calibri" panose="020F0502020204030204" pitchFamily="34" charset="0"/>
                        </a:rPr>
                        <a:t>UCP - Campus Funding Initiator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7EB5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extLst>
                  <a:ext uri="{0D108BD9-81ED-4DB2-BD59-A6C34878D82A}">
                    <a16:rowId xmlns:a16="http://schemas.microsoft.com/office/drawing/2014/main" val="1451019951"/>
                  </a:ext>
                </a:extLst>
              </a:tr>
              <a:tr h="106892">
                <a:tc>
                  <a:txBody>
                    <a:bodyPr/>
                    <a:lstStyle/>
                    <a:p>
                      <a:pPr algn="l" fontAlgn="ctr"/>
                      <a:r>
                        <a:rPr lang="en-US" sz="1050" b="0" i="0" u="none" strike="noStrike" dirty="0">
                          <a:solidFill>
                            <a:srgbClr val="000000"/>
                          </a:solidFill>
                          <a:effectLst/>
                          <a:latin typeface="Calibri" panose="020F0502020204030204" pitchFamily="34" charset="0"/>
                        </a:rPr>
                        <a:t>UCP - Campus Budget Entry</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7EB5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extLst>
                  <a:ext uri="{0D108BD9-81ED-4DB2-BD59-A6C34878D82A}">
                    <a16:rowId xmlns:a16="http://schemas.microsoft.com/office/drawing/2014/main" val="504318216"/>
                  </a:ext>
                </a:extLst>
              </a:tr>
              <a:tr h="106892">
                <a:tc>
                  <a:txBody>
                    <a:bodyPr/>
                    <a:lstStyle/>
                    <a:p>
                      <a:pPr algn="l" fontAlgn="ctr"/>
                      <a:r>
                        <a:rPr lang="en-US" sz="1050" b="0" i="0" u="none" strike="noStrike" dirty="0">
                          <a:solidFill>
                            <a:srgbClr val="000000"/>
                          </a:solidFill>
                          <a:effectLst/>
                          <a:latin typeface="Calibri" panose="020F0502020204030204" pitchFamily="34" charset="0"/>
                        </a:rPr>
                        <a:t>UCP - Campus Cost Transfer Initiator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7EB5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extLst>
                  <a:ext uri="{0D108BD9-81ED-4DB2-BD59-A6C34878D82A}">
                    <a16:rowId xmlns:a16="http://schemas.microsoft.com/office/drawing/2014/main" val="2438073707"/>
                  </a:ext>
                </a:extLst>
              </a:tr>
              <a:tr h="106892">
                <a:tc>
                  <a:txBody>
                    <a:bodyPr/>
                    <a:lstStyle/>
                    <a:p>
                      <a:pPr algn="l" fontAlgn="ctr"/>
                      <a:r>
                        <a:rPr lang="en-US" sz="1050" b="0" i="0" u="none" strike="noStrike" dirty="0">
                          <a:solidFill>
                            <a:srgbClr val="000000"/>
                          </a:solidFill>
                          <a:effectLst/>
                          <a:latin typeface="Calibri" panose="020F0502020204030204" pitchFamily="34" charset="0"/>
                        </a:rPr>
                        <a:t>UCP – Campus GL Approver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7EB5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dirty="0">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extLst>
                  <a:ext uri="{0D108BD9-81ED-4DB2-BD59-A6C34878D82A}">
                    <a16:rowId xmlns:a16="http://schemas.microsoft.com/office/drawing/2014/main" val="4272633110"/>
                  </a:ext>
                </a:extLst>
              </a:tr>
              <a:tr h="106892">
                <a:tc>
                  <a:txBody>
                    <a:bodyPr/>
                    <a:lstStyle/>
                    <a:p>
                      <a:pPr algn="l" fontAlgn="ctr"/>
                      <a:r>
                        <a:rPr lang="en-US" sz="1050" b="0" i="0" u="none" strike="noStrike" dirty="0">
                          <a:solidFill>
                            <a:srgbClr val="000000"/>
                          </a:solidFill>
                          <a:effectLst/>
                          <a:latin typeface="Calibri" panose="020F0502020204030204" pitchFamily="34" charset="0"/>
                        </a:rPr>
                        <a:t>UCP – Campus GL Inquiry</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7EB5F"/>
                    </a:solidFill>
                  </a:tcPr>
                </a:tc>
                <a:tc>
                  <a:txBody>
                    <a:bodyPr/>
                    <a:lstStyle/>
                    <a:p>
                      <a:pPr algn="ctr" fontAlgn="ctr"/>
                      <a:r>
                        <a:rPr lang="en-US" sz="1100" b="0" i="0" u="none" strike="noStrike">
                          <a:solidFill>
                            <a:srgbClr val="FFFFFF"/>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dirty="0">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000000"/>
                          </a:solidFill>
                          <a:effectLst/>
                          <a:latin typeface="Calibri" panose="020F0502020204030204" pitchFamily="34" charset="0"/>
                        </a:rPr>
                        <a:t>O</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FFFFFF"/>
                    </a:solidFill>
                  </a:tcPr>
                </a:tc>
                <a:tc>
                  <a:txBody>
                    <a:bodyPr/>
                    <a:lstStyle/>
                    <a:p>
                      <a:pPr algn="ctr" fontAlgn="ctr"/>
                      <a:r>
                        <a:rPr lang="en-US" sz="1100" b="0" i="0" u="none" strike="noStrike">
                          <a:solidFill>
                            <a:srgbClr val="FFFFFF"/>
                          </a:solidFill>
                          <a:effectLst/>
                          <a:latin typeface="Calibri" panose="020F0502020204030204" pitchFamily="34" charset="0"/>
                        </a:rPr>
                        <a:t>R</a:t>
                      </a:r>
                    </a:p>
                  </a:txBody>
                  <a:tcPr marL="0" marR="0" marT="0" marB="0" anchor="ctr">
                    <a:lnL w="6350" cap="flat" cmpd="sng" algn="ctr">
                      <a:solidFill>
                        <a:srgbClr val="FFE699"/>
                      </a:solidFill>
                      <a:prstDash val="solid"/>
                      <a:round/>
                      <a:headEnd type="none" w="med" len="med"/>
                      <a:tailEnd type="none" w="med" len="med"/>
                    </a:lnL>
                    <a:lnR w="6350" cap="flat" cmpd="sng" algn="ctr">
                      <a:solidFill>
                        <a:srgbClr val="FFE699"/>
                      </a:solidFill>
                      <a:prstDash val="solid"/>
                      <a:round/>
                      <a:headEnd type="none" w="med" len="med"/>
                      <a:tailEnd type="none" w="med" len="med"/>
                    </a:lnR>
                    <a:lnT w="6350" cap="flat" cmpd="sng" algn="ctr">
                      <a:solidFill>
                        <a:srgbClr val="FFE699"/>
                      </a:solidFill>
                      <a:prstDash val="solid"/>
                      <a:round/>
                      <a:headEnd type="none" w="med" len="med"/>
                      <a:tailEnd type="none" w="med" len="med"/>
                    </a:lnT>
                    <a:lnB w="6350" cap="flat" cmpd="sng" algn="ctr">
                      <a:solidFill>
                        <a:srgbClr val="FFE699"/>
                      </a:solidFill>
                      <a:prstDash val="solid"/>
                      <a:round/>
                      <a:headEnd type="none" w="med" len="med"/>
                      <a:tailEnd type="none" w="med" len="med"/>
                    </a:lnB>
                    <a:solidFill>
                      <a:srgbClr val="1B3D6D"/>
                    </a:solidFill>
                  </a:tcPr>
                </a:tc>
                <a:extLst>
                  <a:ext uri="{0D108BD9-81ED-4DB2-BD59-A6C34878D82A}">
                    <a16:rowId xmlns:a16="http://schemas.microsoft.com/office/drawing/2014/main" val="3632557847"/>
                  </a:ext>
                </a:extLst>
              </a:tr>
              <a:tr h="106892">
                <a:tc>
                  <a:txBody>
                    <a:bodyPr/>
                    <a:lstStyle/>
                    <a:p>
                      <a:pPr algn="l" fontAlgn="ctr"/>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FFE699"/>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FE699"/>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FE699"/>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FE699"/>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FE699"/>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FE699"/>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FE699"/>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FE699"/>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FE699"/>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FE699"/>
                      </a:solidFill>
                      <a:prstDash val="solid"/>
                      <a:round/>
                      <a:headEnd type="none" w="med" len="med"/>
                      <a:tailEnd type="none" w="med" len="med"/>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FFE699"/>
                      </a:solidFill>
                      <a:prstDash val="solid"/>
                      <a:round/>
                      <a:headEnd type="none" w="med" len="med"/>
                      <a:tailEnd type="none" w="med" len="med"/>
                    </a:lnT>
                    <a:lnB>
                      <a:noFill/>
                    </a:lnB>
                  </a:tcPr>
                </a:tc>
                <a:extLst>
                  <a:ext uri="{0D108BD9-81ED-4DB2-BD59-A6C34878D82A}">
                    <a16:rowId xmlns:a16="http://schemas.microsoft.com/office/drawing/2014/main" val="1317860897"/>
                  </a:ext>
                </a:extLst>
              </a:tr>
              <a:tr h="106892">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890173282"/>
                  </a:ext>
                </a:extLst>
              </a:tr>
            </a:tbl>
          </a:graphicData>
        </a:graphic>
      </p:graphicFrame>
      <p:sp>
        <p:nvSpPr>
          <p:cNvPr id="8" name="Text Box 1"/>
          <p:cNvSpPr txBox="1">
            <a:spLocks noChangeArrowheads="1"/>
          </p:cNvSpPr>
          <p:nvPr/>
        </p:nvSpPr>
        <p:spPr bwMode="auto">
          <a:xfrm>
            <a:off x="489154" y="5789105"/>
            <a:ext cx="8033004" cy="311150"/>
          </a:xfrm>
          <a:prstGeom prst="rect">
            <a:avLst/>
          </a:prstGeom>
          <a:solidFill>
            <a:srgbClr val="FFFFFF"/>
          </a:solidFill>
          <a:ln w="6350">
            <a:solidFill>
              <a:srgbClr val="000000"/>
            </a:solid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en-US" sz="1050" b="1" i="0" u="none" strike="noStrike" baseline="0" dirty="0">
                <a:solidFill>
                  <a:srgbClr val="000000"/>
                </a:solidFill>
                <a:latin typeface="Calibri"/>
                <a:cs typeface="Calibri"/>
              </a:rPr>
              <a:t>*NOTE:</a:t>
            </a:r>
            <a:r>
              <a:rPr lang="en-US" sz="1050" b="0" i="0" u="none" strike="noStrike" baseline="0" dirty="0">
                <a:solidFill>
                  <a:srgbClr val="000000"/>
                </a:solidFill>
                <a:latin typeface="Calibri"/>
                <a:cs typeface="Calibri"/>
              </a:rPr>
              <a:t> All UCPath pre-requisite courses must be completed in UCLC prior to registering or attending any Instructor led training course marked with an asterisk (*).</a:t>
            </a:r>
          </a:p>
        </p:txBody>
      </p:sp>
    </p:spTree>
    <p:extLst>
      <p:ext uri="{BB962C8B-B14F-4D97-AF65-F5344CB8AC3E}">
        <p14:creationId xmlns:p14="http://schemas.microsoft.com/office/powerpoint/2010/main" val="1205256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24105E-12D6-D556-57DE-838B9B825AEF}"/>
              </a:ext>
            </a:extLst>
          </p:cNvPr>
          <p:cNvSpPr>
            <a:spLocks noGrp="1"/>
          </p:cNvSpPr>
          <p:nvPr>
            <p:ph type="title"/>
          </p:nvPr>
        </p:nvSpPr>
        <p:spPr/>
        <p:txBody>
          <a:bodyPr/>
          <a:lstStyle/>
          <a:p>
            <a:r>
              <a:rPr lang="en-US" dirty="0"/>
              <a:t>UCPath Roles Summary </a:t>
            </a:r>
          </a:p>
        </p:txBody>
      </p:sp>
      <p:pic>
        <p:nvPicPr>
          <p:cNvPr id="6" name="Content Placeholder 5">
            <a:extLst>
              <a:ext uri="{FF2B5EF4-FFF2-40B4-BE49-F238E27FC236}">
                <a16:creationId xmlns:a16="http://schemas.microsoft.com/office/drawing/2014/main" id="{EE9C11EB-2612-0385-22CB-2040EF9D7130}"/>
              </a:ext>
            </a:extLst>
          </p:cNvPr>
          <p:cNvPicPr>
            <a:picLocks noGrp="1" noChangeAspect="1"/>
          </p:cNvPicPr>
          <p:nvPr>
            <p:ph idx="1"/>
          </p:nvPr>
        </p:nvPicPr>
        <p:blipFill>
          <a:blip r:embed="rId2"/>
          <a:stretch>
            <a:fillRect/>
          </a:stretch>
        </p:blipFill>
        <p:spPr>
          <a:xfrm>
            <a:off x="2173358" y="945395"/>
            <a:ext cx="6698278" cy="5362639"/>
          </a:xfrm>
        </p:spPr>
      </p:pic>
      <p:sp>
        <p:nvSpPr>
          <p:cNvPr id="2" name="Slide Number Placeholder 1">
            <a:extLst>
              <a:ext uri="{FF2B5EF4-FFF2-40B4-BE49-F238E27FC236}">
                <a16:creationId xmlns:a16="http://schemas.microsoft.com/office/drawing/2014/main" id="{A112207B-5E7B-6FC8-EE3F-B81419B9AF6E}"/>
              </a:ext>
            </a:extLst>
          </p:cNvPr>
          <p:cNvSpPr>
            <a:spLocks noGrp="1"/>
          </p:cNvSpPr>
          <p:nvPr>
            <p:ph type="sldNum" sz="quarter" idx="4"/>
          </p:nvPr>
        </p:nvSpPr>
        <p:spPr/>
        <p:txBody>
          <a:bodyPr/>
          <a:lstStyle/>
          <a:p>
            <a:fld id="{3C842EA4-F715-4656-A625-1238D78B36EB}" type="slidenum">
              <a:rPr lang="en-US" smtClean="0"/>
              <a:t>28</a:t>
            </a:fld>
            <a:endParaRPr lang="en-US"/>
          </a:p>
        </p:txBody>
      </p:sp>
      <p:pic>
        <p:nvPicPr>
          <p:cNvPr id="7" name="Picture 6">
            <a:extLst>
              <a:ext uri="{FF2B5EF4-FFF2-40B4-BE49-F238E27FC236}">
                <a16:creationId xmlns:a16="http://schemas.microsoft.com/office/drawing/2014/main" id="{4C6030E4-48FB-207F-E667-BE2EEA380B3B}"/>
              </a:ext>
            </a:extLst>
          </p:cNvPr>
          <p:cNvPicPr>
            <a:picLocks noChangeAspect="1"/>
          </p:cNvPicPr>
          <p:nvPr/>
        </p:nvPicPr>
        <p:blipFill rotWithShape="1">
          <a:blip r:embed="rId3"/>
          <a:srcRect l="3095" r="15112"/>
          <a:stretch/>
        </p:blipFill>
        <p:spPr>
          <a:xfrm>
            <a:off x="0" y="945395"/>
            <a:ext cx="2173358" cy="2076190"/>
          </a:xfrm>
          <a:prstGeom prst="rect">
            <a:avLst/>
          </a:prstGeom>
        </p:spPr>
      </p:pic>
    </p:spTree>
    <p:extLst>
      <p:ext uri="{BB962C8B-B14F-4D97-AF65-F5344CB8AC3E}">
        <p14:creationId xmlns:p14="http://schemas.microsoft.com/office/powerpoint/2010/main" val="2642388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Rectangle 5"/>
          <p:cNvSpPr/>
          <p:nvPr/>
        </p:nvSpPr>
        <p:spPr>
          <a:xfrm>
            <a:off x="0" y="55426"/>
            <a:ext cx="4586118" cy="6382052"/>
          </a:xfrm>
          <a:prstGeom prst="rect">
            <a:avLst/>
          </a:prstGeom>
          <a:solidFill>
            <a:srgbClr val="0064A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a:ea typeface="+mn-ea"/>
                <a:cs typeface="+mn-cs"/>
              </a:rPr>
              <a:t>Training Reminders </a:t>
            </a:r>
          </a:p>
        </p:txBody>
      </p:sp>
      <p:pic>
        <p:nvPicPr>
          <p:cNvPr id="7" name="Picture 6" descr="A picture containing circle&#10;&#10;Description automatically generated">
            <a:extLst>
              <a:ext uri="{FF2B5EF4-FFF2-40B4-BE49-F238E27FC236}">
                <a16:creationId xmlns:a16="http://schemas.microsoft.com/office/drawing/2014/main" id="{0BEFB0BD-F060-4777-B560-FB95613254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85730" y="1717742"/>
            <a:ext cx="4420716" cy="2883076"/>
          </a:xfrm>
          <a:prstGeom prst="rect">
            <a:avLst/>
          </a:prstGeom>
        </p:spPr>
      </p:pic>
    </p:spTree>
    <p:custDataLst>
      <p:tags r:id="rId1"/>
    </p:custDataLst>
    <p:extLst>
      <p:ext uri="{BB962C8B-B14F-4D97-AF65-F5344CB8AC3E}">
        <p14:creationId xmlns:p14="http://schemas.microsoft.com/office/powerpoint/2010/main" val="190589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084" y="285397"/>
            <a:ext cx="8685832" cy="897987"/>
          </a:xfrm>
        </p:spPr>
        <p:txBody>
          <a:bodyPr/>
          <a:lstStyle/>
          <a:p>
            <a:r>
              <a:rPr lang="en-US" b="1" dirty="0"/>
              <a:t>Next Finance Transaction Deadlines</a:t>
            </a:r>
          </a:p>
        </p:txBody>
      </p:sp>
      <p:sp>
        <p:nvSpPr>
          <p:cNvPr id="4" name="Slide Number Placeholder 3"/>
          <p:cNvSpPr>
            <a:spLocks noGrp="1"/>
          </p:cNvSpPr>
          <p:nvPr>
            <p:ph type="sldNum" sz="quarter" idx="4"/>
          </p:nvPr>
        </p:nvSpPr>
        <p:spPr>
          <a:xfrm>
            <a:off x="6817200" y="6207478"/>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9" name="Table 9">
            <a:extLst>
              <a:ext uri="{FF2B5EF4-FFF2-40B4-BE49-F238E27FC236}">
                <a16:creationId xmlns:a16="http://schemas.microsoft.com/office/drawing/2014/main" id="{18F87A01-ED3E-D012-8436-F5CEB75DC543}"/>
              </a:ext>
            </a:extLst>
          </p:cNvPr>
          <p:cNvGraphicFramePr>
            <a:graphicFrameLocks noGrp="1"/>
          </p:cNvGraphicFramePr>
          <p:nvPr>
            <p:extLst>
              <p:ext uri="{D42A27DB-BD31-4B8C-83A1-F6EECF244321}">
                <p14:modId xmlns:p14="http://schemas.microsoft.com/office/powerpoint/2010/main" val="4205635444"/>
              </p:ext>
            </p:extLst>
          </p:nvPr>
        </p:nvGraphicFramePr>
        <p:xfrm>
          <a:off x="1701833" y="1558823"/>
          <a:ext cx="5268809" cy="4263815"/>
        </p:xfrm>
        <a:graphic>
          <a:graphicData uri="http://schemas.openxmlformats.org/drawingml/2006/table">
            <a:tbl>
              <a:tblPr firstRow="1" bandRow="1">
                <a:tableStyleId>{EB9631B5-78F2-41C9-869B-9F39066F8104}</a:tableStyleId>
              </a:tblPr>
              <a:tblGrid>
                <a:gridCol w="1902758">
                  <a:extLst>
                    <a:ext uri="{9D8B030D-6E8A-4147-A177-3AD203B41FA5}">
                      <a16:colId xmlns:a16="http://schemas.microsoft.com/office/drawing/2014/main" val="339252"/>
                    </a:ext>
                  </a:extLst>
                </a:gridCol>
                <a:gridCol w="1404731">
                  <a:extLst>
                    <a:ext uri="{9D8B030D-6E8A-4147-A177-3AD203B41FA5}">
                      <a16:colId xmlns:a16="http://schemas.microsoft.com/office/drawing/2014/main" val="3774121215"/>
                    </a:ext>
                  </a:extLst>
                </a:gridCol>
                <a:gridCol w="1961320">
                  <a:extLst>
                    <a:ext uri="{9D8B030D-6E8A-4147-A177-3AD203B41FA5}">
                      <a16:colId xmlns:a16="http://schemas.microsoft.com/office/drawing/2014/main" val="3972461181"/>
                    </a:ext>
                  </a:extLst>
                </a:gridCol>
              </a:tblGrid>
              <a:tr h="1121064">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solidFill>
                            <a:srgbClr val="0064A4"/>
                          </a:solidFill>
                        </a:rPr>
                        <a:t>Funding Entry Approvals </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solidFill>
                            <a:srgbClr val="0064A4"/>
                          </a:solidFill>
                        </a:rPr>
                        <a:t>Due By:</a:t>
                      </a:r>
                      <a:endParaRPr lang="en-US" sz="1800" dirty="0">
                        <a:solidFill>
                          <a:srgbClr val="0064A4"/>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FFD200"/>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600" dirty="0">
                        <a:solidFill>
                          <a:srgbClr val="FFD2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lumMod val="65000"/>
                        <a:lumOff val="3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solidFill>
                            <a:srgbClr val="FFD200"/>
                          </a:solidFill>
                        </a:rPr>
                        <a:t>SCT (Direct Retro)</a:t>
                      </a:r>
                    </a:p>
                    <a:p>
                      <a:pPr marL="0" marR="0" lvl="0" indent="0" algn="ctr" defTabSz="914377" rtl="0" eaLnBrk="1" fontAlgn="auto" latinLnBrk="0" hangingPunct="1">
                        <a:lnSpc>
                          <a:spcPct val="100000"/>
                        </a:lnSpc>
                        <a:spcBef>
                          <a:spcPts val="0"/>
                        </a:spcBef>
                        <a:spcAft>
                          <a:spcPts val="0"/>
                        </a:spcAft>
                        <a:buClrTx/>
                        <a:buSzTx/>
                        <a:buFontTx/>
                        <a:buNone/>
                        <a:tabLst/>
                        <a:defRPr/>
                      </a:pPr>
                      <a:r>
                        <a:rPr lang="en-US" sz="1600" dirty="0">
                          <a:solidFill>
                            <a:srgbClr val="FFD200"/>
                          </a:solidFill>
                        </a:rPr>
                        <a:t>  Approval Deadline:</a:t>
                      </a:r>
                    </a:p>
                  </a:txBody>
                  <a:tcPr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4198525269"/>
                  </a:ext>
                </a:extLst>
              </a:tr>
              <a:tr h="948191">
                <a:tc>
                  <a:txBody>
                    <a:bodyPr/>
                    <a:lstStyle/>
                    <a:p>
                      <a:pPr algn="ctr"/>
                      <a:r>
                        <a:rPr lang="en-US" sz="1400" dirty="0"/>
                        <a:t>Tue </a:t>
                      </a:r>
                      <a:r>
                        <a:rPr lang="en-US" sz="1400" b="1" dirty="0"/>
                        <a:t>Apr 18 </a:t>
                      </a:r>
                      <a:r>
                        <a:rPr lang="en-US" sz="1400" dirty="0"/>
                        <a:t>@ </a:t>
                      </a:r>
                      <a:r>
                        <a:rPr lang="en-US" sz="1400" b="1" dirty="0"/>
                        <a:t>5pm</a:t>
                      </a:r>
                    </a:p>
                    <a:p>
                      <a:pPr algn="ctr"/>
                      <a:endParaRPr lang="en-US" sz="1400" b="1" dirty="0"/>
                    </a:p>
                    <a:p>
                      <a:pPr algn="ctr"/>
                      <a:r>
                        <a:rPr lang="en-US" sz="1200" b="1" i="1" dirty="0"/>
                        <a:t>Bi-Weekly Check Date: 4/26</a:t>
                      </a:r>
                      <a:endParaRPr 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endParaRPr lang="en-US" sz="1200" b="1" i="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r>
                        <a:rPr lang="en-US" sz="1400" b="0" dirty="0"/>
                        <a:t>Fri </a:t>
                      </a:r>
                      <a:r>
                        <a:rPr lang="en-US" sz="1400" b="1" dirty="0"/>
                        <a:t>Apr 14 </a:t>
                      </a:r>
                      <a:r>
                        <a:rPr lang="en-US" sz="1400" dirty="0"/>
                        <a:t>@ </a:t>
                      </a:r>
                      <a:r>
                        <a:rPr lang="en-US" sz="1400" b="1" dirty="0"/>
                        <a:t>5pm</a:t>
                      </a:r>
                    </a:p>
                    <a:p>
                      <a:pPr algn="ctr"/>
                      <a:endParaRPr lang="en-US" sz="1000" b="0" dirty="0"/>
                    </a:p>
                    <a:p>
                      <a:pPr algn="ctr"/>
                      <a:r>
                        <a:rPr lang="en-US" sz="1200" b="1" i="1" dirty="0"/>
                        <a:t>Available on DOPE: 4/19</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7484860"/>
                  </a:ext>
                </a:extLst>
              </a:tr>
              <a:tr h="948191">
                <a:tc>
                  <a:txBody>
                    <a:bodyPr/>
                    <a:lstStyle/>
                    <a:p>
                      <a:pPr algn="ctr"/>
                      <a:endParaRPr lang="en-US" sz="1400" dirty="0"/>
                    </a:p>
                    <a:p>
                      <a:pPr algn="ctr"/>
                      <a:r>
                        <a:rPr lang="en-US" sz="1400" dirty="0"/>
                        <a:t>Mon </a:t>
                      </a:r>
                      <a:r>
                        <a:rPr lang="en-US" sz="1400" b="1" dirty="0"/>
                        <a:t>Apr 24 </a:t>
                      </a:r>
                      <a:r>
                        <a:rPr lang="en-US" sz="1400" dirty="0"/>
                        <a:t>@ </a:t>
                      </a:r>
                      <a:r>
                        <a:rPr lang="en-US" sz="1400" b="1" dirty="0"/>
                        <a:t>5pm</a:t>
                      </a:r>
                    </a:p>
                    <a:p>
                      <a:pPr algn="ctr"/>
                      <a:endParaRPr lang="en-US" sz="1400" b="1" dirty="0"/>
                    </a:p>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i="1" dirty="0"/>
                        <a:t>Monthly Check Date: 5/1/23</a:t>
                      </a:r>
                      <a:endParaRPr 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endParaRPr lang="en-US" sz="1200" b="1" i="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sz="1400" b="0" dirty="0"/>
                        <a:t>Wed </a:t>
                      </a:r>
                      <a:r>
                        <a:rPr lang="en-US" sz="1400" b="1" dirty="0"/>
                        <a:t>Apr 26 @</a:t>
                      </a:r>
                      <a:r>
                        <a:rPr lang="en-US" sz="1400" dirty="0"/>
                        <a:t> </a:t>
                      </a:r>
                      <a:r>
                        <a:rPr lang="en-US" sz="1400" b="1" dirty="0"/>
                        <a:t>5pm</a:t>
                      </a:r>
                    </a:p>
                    <a:p>
                      <a:pPr algn="ctr"/>
                      <a:endParaRPr lang="en-US" sz="1050" b="0" dirty="0"/>
                    </a:p>
                    <a:p>
                      <a:pPr algn="ctr"/>
                      <a:r>
                        <a:rPr lang="en-US" sz="1200" b="1" i="1" dirty="0"/>
                        <a:t>Available on DOPE: 4/29</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0835880"/>
                  </a:ext>
                </a:extLst>
              </a:tr>
              <a:tr h="731553">
                <a:tc>
                  <a:txBody>
                    <a:bodyPr/>
                    <a:lstStyle/>
                    <a:p>
                      <a:pPr algn="ctr"/>
                      <a:endParaRPr lang="en-US" sz="1400" dirty="0"/>
                    </a:p>
                    <a:p>
                      <a:pPr algn="ctr"/>
                      <a:r>
                        <a:rPr lang="en-US" sz="1400" dirty="0"/>
                        <a:t> Tue </a:t>
                      </a:r>
                      <a:r>
                        <a:rPr lang="en-US" sz="1400" b="1" dirty="0"/>
                        <a:t>May 2 </a:t>
                      </a:r>
                      <a:r>
                        <a:rPr lang="en-US" sz="1400" dirty="0"/>
                        <a:t>@ </a:t>
                      </a:r>
                      <a:r>
                        <a:rPr lang="en-US" sz="1400" b="1" dirty="0"/>
                        <a:t>5pm</a:t>
                      </a:r>
                    </a:p>
                    <a:p>
                      <a:pPr algn="ctr"/>
                      <a:endParaRPr lang="en-US" sz="1400" b="1" dirty="0"/>
                    </a:p>
                    <a:p>
                      <a:pPr marL="0" marR="0" lvl="0" indent="0" algn="ctr" defTabSz="914377" rtl="0" eaLnBrk="1" fontAlgn="auto" latinLnBrk="0" hangingPunct="1">
                        <a:lnSpc>
                          <a:spcPct val="100000"/>
                        </a:lnSpc>
                        <a:spcBef>
                          <a:spcPts val="0"/>
                        </a:spcBef>
                        <a:spcAft>
                          <a:spcPts val="0"/>
                        </a:spcAft>
                        <a:buClrTx/>
                        <a:buSzTx/>
                        <a:buFontTx/>
                        <a:buNone/>
                        <a:tabLst/>
                        <a:defRPr/>
                      </a:pPr>
                      <a:r>
                        <a:rPr lang="en-US" sz="1200" b="1" i="1" dirty="0"/>
                        <a:t>Bi-Weekly Check Date: 5/10/23</a:t>
                      </a:r>
                      <a:endParaRPr lang="en-US" sz="12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endParaRPr lang="en-US" sz="1200" b="1" i="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ctr"/>
                      <a:r>
                        <a:rPr lang="en-US" sz="1400" b="0" dirty="0"/>
                        <a:t>Fri </a:t>
                      </a:r>
                      <a:r>
                        <a:rPr lang="en-US" sz="1400" b="1" dirty="0"/>
                        <a:t>Apr 28 </a:t>
                      </a:r>
                      <a:r>
                        <a:rPr lang="en-US" sz="1400" dirty="0"/>
                        <a:t>@ </a:t>
                      </a:r>
                      <a:r>
                        <a:rPr lang="en-US" sz="1400" b="1" dirty="0"/>
                        <a:t>5pm</a:t>
                      </a:r>
                    </a:p>
                    <a:p>
                      <a:pPr algn="ctr"/>
                      <a:endParaRPr lang="en-US" sz="1000" b="0" dirty="0"/>
                    </a:p>
                    <a:p>
                      <a:pPr algn="ctr"/>
                      <a:r>
                        <a:rPr lang="en-US" sz="1200" b="1" i="1" dirty="0"/>
                        <a:t>Available on DOPE: 5/3</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3002309365"/>
                  </a:ext>
                </a:extLst>
              </a:tr>
            </a:tbl>
          </a:graphicData>
        </a:graphic>
      </p:graphicFrame>
    </p:spTree>
    <p:custDataLst>
      <p:tags r:id="rId1"/>
    </p:custDataLst>
    <p:extLst>
      <p:ext uri="{BB962C8B-B14F-4D97-AF65-F5344CB8AC3E}">
        <p14:creationId xmlns:p14="http://schemas.microsoft.com/office/powerpoint/2010/main" val="4195373815"/>
      </p:ext>
    </p:extLst>
  </p:cSld>
  <p:clrMapOvr>
    <a:masterClrMapping/>
  </p:clrMapOvr>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CFD2EE-AF25-92C8-866C-74A268A48C5E}"/>
              </a:ext>
            </a:extLst>
          </p:cNvPr>
          <p:cNvSpPr>
            <a:spLocks noGrp="1"/>
          </p:cNvSpPr>
          <p:nvPr>
            <p:ph type="title"/>
          </p:nvPr>
        </p:nvSpPr>
        <p:spPr/>
        <p:txBody>
          <a:bodyPr/>
          <a:lstStyle/>
          <a:p>
            <a:r>
              <a:rPr lang="en-US" dirty="0"/>
              <a:t>Upcoming Training 	</a:t>
            </a:r>
          </a:p>
        </p:txBody>
      </p:sp>
      <p:sp>
        <p:nvSpPr>
          <p:cNvPr id="4" name="Content Placeholder 3">
            <a:extLst>
              <a:ext uri="{FF2B5EF4-FFF2-40B4-BE49-F238E27FC236}">
                <a16:creationId xmlns:a16="http://schemas.microsoft.com/office/drawing/2014/main" id="{EFF934E8-968F-6062-8AA1-0A66F7086521}"/>
              </a:ext>
            </a:extLst>
          </p:cNvPr>
          <p:cNvSpPr>
            <a:spLocks noGrp="1"/>
          </p:cNvSpPr>
          <p:nvPr>
            <p:ph idx="1"/>
          </p:nvPr>
        </p:nvSpPr>
        <p:spPr/>
        <p:txBody>
          <a:bodyPr>
            <a:normAutofit fontScale="92500" lnSpcReduction="10000"/>
          </a:bodyPr>
          <a:lstStyle/>
          <a:p>
            <a:r>
              <a:rPr lang="en-US" b="1" i="1" dirty="0"/>
              <a:t>*Last</a:t>
            </a:r>
            <a:r>
              <a:rPr lang="en-US" b="1" dirty="0"/>
              <a:t> Refresher Training*:</a:t>
            </a:r>
          </a:p>
          <a:p>
            <a:endParaRPr lang="en-US" sz="800" b="1" dirty="0"/>
          </a:p>
          <a:p>
            <a:pPr marL="1028683" lvl="1" indent="-342900">
              <a:buFont typeface="Wingdings" panose="05000000000000000000" pitchFamily="2" charset="2"/>
              <a:buChar char="Ø"/>
            </a:pPr>
            <a:r>
              <a:rPr lang="en-US" sz="1900" dirty="0"/>
              <a:t>April 25: 1p -2p    Budget Distribution Updates</a:t>
            </a:r>
          </a:p>
          <a:p>
            <a:pPr marL="1485871" lvl="2" indent="-342900"/>
            <a:r>
              <a:rPr lang="en-US" sz="2000" dirty="0">
                <a:hlinkClick r:id="rId2"/>
              </a:rPr>
              <a:t>Sign-up link </a:t>
            </a:r>
            <a:endParaRPr lang="en-US" sz="2000" dirty="0"/>
          </a:p>
          <a:p>
            <a:endParaRPr lang="en-US" dirty="0"/>
          </a:p>
          <a:p>
            <a:r>
              <a:rPr lang="en-US" b="1" dirty="0"/>
              <a:t>Summer Salary Training:</a:t>
            </a:r>
          </a:p>
          <a:p>
            <a:endParaRPr lang="en-US" sz="800" b="1" dirty="0"/>
          </a:p>
          <a:p>
            <a:pPr marL="1028683" lvl="1" indent="-342900">
              <a:buFont typeface="Wingdings" pitchFamily="2" charset="2"/>
              <a:buChar char="Ø"/>
            </a:pPr>
            <a:r>
              <a:rPr lang="en-US" sz="1900" dirty="0"/>
              <a:t>Two sessions for Campus: </a:t>
            </a:r>
          </a:p>
          <a:p>
            <a:pPr marL="1600171" lvl="2" indent="-457200">
              <a:buFont typeface="+mj-lt"/>
              <a:buAutoNum type="arabicPeriod"/>
            </a:pPr>
            <a:r>
              <a:rPr lang="en-US" b="1" dirty="0"/>
              <a:t>May 3:  10a-12p </a:t>
            </a:r>
          </a:p>
          <a:p>
            <a:pPr marL="1600171" lvl="2" indent="-457200">
              <a:buFont typeface="+mj-lt"/>
              <a:buAutoNum type="arabicPeriod"/>
            </a:pPr>
            <a:r>
              <a:rPr lang="en-US" b="1" dirty="0"/>
              <a:t>May 10: 1p -3p  </a:t>
            </a:r>
          </a:p>
          <a:p>
            <a:pPr lvl="1" indent="0">
              <a:buNone/>
            </a:pPr>
            <a:endParaRPr lang="en-US" sz="900" dirty="0">
              <a:hlinkClick r:id="rId3"/>
            </a:endParaRPr>
          </a:p>
          <a:p>
            <a:pPr lvl="2" indent="0">
              <a:buNone/>
            </a:pPr>
            <a:r>
              <a:rPr lang="en-US" dirty="0">
                <a:hlinkClick r:id="rId3"/>
              </a:rPr>
              <a:t>Campus Sign-up</a:t>
            </a:r>
            <a:endParaRPr lang="en-US" dirty="0"/>
          </a:p>
          <a:p>
            <a:endParaRPr lang="en-US" sz="1200" dirty="0"/>
          </a:p>
          <a:p>
            <a:r>
              <a:rPr lang="en-US" b="1" dirty="0"/>
              <a:t>Lived Name Training:</a:t>
            </a:r>
          </a:p>
          <a:p>
            <a:endParaRPr lang="en-US" sz="900" b="1" dirty="0"/>
          </a:p>
          <a:p>
            <a:pPr marL="1028683" lvl="1" indent="-342900">
              <a:buFont typeface="Wingdings" pitchFamily="2" charset="2"/>
              <a:buChar char="Ø"/>
            </a:pPr>
            <a:r>
              <a:rPr lang="en-US" sz="1900" dirty="0"/>
              <a:t>Mandatory 90 min. Zoom sessions to come late May / early June. </a:t>
            </a:r>
          </a:p>
          <a:p>
            <a:pPr marL="1028683" lvl="1" indent="-342900">
              <a:buFont typeface="Wingdings" pitchFamily="2" charset="2"/>
              <a:buChar char="Ø"/>
            </a:pPr>
            <a:r>
              <a:rPr lang="en-US" sz="1900" dirty="0"/>
              <a:t>Schedule to be announced soon </a:t>
            </a:r>
          </a:p>
        </p:txBody>
      </p:sp>
      <p:sp>
        <p:nvSpPr>
          <p:cNvPr id="2" name="Slide Number Placeholder 1">
            <a:extLst>
              <a:ext uri="{FF2B5EF4-FFF2-40B4-BE49-F238E27FC236}">
                <a16:creationId xmlns:a16="http://schemas.microsoft.com/office/drawing/2014/main" id="{A0E934B0-F4D5-B4D2-F1EB-30899A2E0EF3}"/>
              </a:ext>
            </a:extLst>
          </p:cNvPr>
          <p:cNvSpPr>
            <a:spLocks noGrp="1"/>
          </p:cNvSpPr>
          <p:nvPr>
            <p:ph type="sldNum" sz="quarter" idx="4"/>
          </p:nvPr>
        </p:nvSpPr>
        <p:spPr/>
        <p:txBody>
          <a:bodyPr/>
          <a:lstStyle/>
          <a:p>
            <a:fld id="{3C842EA4-F715-4656-A625-1238D78B36EB}" type="slidenum">
              <a:rPr lang="en-US" smtClean="0"/>
              <a:t>30</a:t>
            </a:fld>
            <a:endParaRPr lang="en-US"/>
          </a:p>
        </p:txBody>
      </p:sp>
    </p:spTree>
    <p:extLst>
      <p:ext uri="{BB962C8B-B14F-4D97-AF65-F5344CB8AC3E}">
        <p14:creationId xmlns:p14="http://schemas.microsoft.com/office/powerpoint/2010/main" val="8038146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A95AF-7910-9BD2-0E89-F48BBCAA6CB8}"/>
              </a:ext>
            </a:extLst>
          </p:cNvPr>
          <p:cNvSpPr>
            <a:spLocks noGrp="1"/>
          </p:cNvSpPr>
          <p:nvPr>
            <p:ph type="title"/>
          </p:nvPr>
        </p:nvSpPr>
        <p:spPr/>
        <p:txBody>
          <a:bodyPr/>
          <a:lstStyle/>
          <a:p>
            <a:r>
              <a:rPr lang="en-US" dirty="0"/>
              <a:t>Lived Name &amp; Other Training </a:t>
            </a:r>
          </a:p>
        </p:txBody>
      </p:sp>
      <p:sp>
        <p:nvSpPr>
          <p:cNvPr id="3" name="Content Placeholder 2">
            <a:extLst>
              <a:ext uri="{FF2B5EF4-FFF2-40B4-BE49-F238E27FC236}">
                <a16:creationId xmlns:a16="http://schemas.microsoft.com/office/drawing/2014/main" id="{C7A1C90B-27F8-1D67-5EF6-51D6A1B7B588}"/>
              </a:ext>
            </a:extLst>
          </p:cNvPr>
          <p:cNvSpPr>
            <a:spLocks noGrp="1"/>
          </p:cNvSpPr>
          <p:nvPr>
            <p:ph idx="1"/>
          </p:nvPr>
        </p:nvSpPr>
        <p:spPr>
          <a:xfrm>
            <a:off x="229084" y="1124796"/>
            <a:ext cx="8685832" cy="5133282"/>
          </a:xfrm>
        </p:spPr>
        <p:txBody>
          <a:bodyPr/>
          <a:lstStyle/>
          <a:p>
            <a:pPr marL="457200" indent="-457200">
              <a:buFont typeface="+mj-lt"/>
              <a:buAutoNum type="arabicPeriod"/>
            </a:pPr>
            <a:r>
              <a:rPr lang="en-US" dirty="0"/>
              <a:t>Training will be required for those people who will have access to Legal Name.  This includes these roles:</a:t>
            </a:r>
          </a:p>
          <a:p>
            <a:pPr marL="1142983" lvl="1" indent="-457200"/>
            <a:r>
              <a:rPr lang="en-US" b="1" dirty="0"/>
              <a:t>HCM Initiator, HCM Approver, HCM Inquiry, People Services, WFA No PII, HCF</a:t>
            </a:r>
          </a:p>
          <a:p>
            <a:pPr marL="457200" indent="-457200">
              <a:buFont typeface="+mj-lt"/>
              <a:buAutoNum type="arabicPeriod"/>
            </a:pPr>
            <a:r>
              <a:rPr lang="en-US" dirty="0"/>
              <a:t>Training for </a:t>
            </a:r>
            <a:r>
              <a:rPr lang="en-US" b="1" i="1" dirty="0"/>
              <a:t>Inquiry Only </a:t>
            </a:r>
            <a:r>
              <a:rPr lang="en-US" dirty="0"/>
              <a:t>roles will be available via e-learning on UCLC in late May. </a:t>
            </a:r>
          </a:p>
          <a:p>
            <a:pPr marL="457200" indent="-457200">
              <a:buFont typeface="+mj-lt"/>
              <a:buAutoNum type="arabicPeriod"/>
            </a:pPr>
            <a:r>
              <a:rPr lang="en-US" dirty="0"/>
              <a:t>Training for Initiator and Approver roles will be conducted in 90-minute Zoom sessions starting the week of May 22 through June 16 </a:t>
            </a:r>
          </a:p>
          <a:p>
            <a:pPr marL="457200" indent="-457200">
              <a:buFont typeface="+mj-lt"/>
              <a:buAutoNum type="arabicPeriod"/>
            </a:pPr>
            <a:r>
              <a:rPr lang="en-US" dirty="0"/>
              <a:t>Go-Live will be </a:t>
            </a:r>
            <a:r>
              <a:rPr lang="en-US" b="1" dirty="0"/>
              <a:t>June 20</a:t>
            </a:r>
            <a:r>
              <a:rPr lang="en-US" b="1" baseline="30000" dirty="0"/>
              <a:t>th</a:t>
            </a:r>
            <a:r>
              <a:rPr lang="en-US" b="1" dirty="0"/>
              <a:t>.</a:t>
            </a:r>
          </a:p>
          <a:p>
            <a:pPr marL="457200" indent="-457200">
              <a:buFont typeface="+mj-lt"/>
              <a:buAutoNum type="arabicPeriod"/>
            </a:pPr>
            <a:r>
              <a:rPr lang="en-US" dirty="0"/>
              <a:t>Detailed dates, times, and sign-up information will be available first week of May. </a:t>
            </a:r>
          </a:p>
        </p:txBody>
      </p:sp>
      <p:sp>
        <p:nvSpPr>
          <p:cNvPr id="4" name="Slide Number Placeholder 3">
            <a:extLst>
              <a:ext uri="{FF2B5EF4-FFF2-40B4-BE49-F238E27FC236}">
                <a16:creationId xmlns:a16="http://schemas.microsoft.com/office/drawing/2014/main" id="{B56A53E3-255F-0C44-0E33-A75E35B793B9}"/>
              </a:ext>
            </a:extLst>
          </p:cNvPr>
          <p:cNvSpPr>
            <a:spLocks noGrp="1"/>
          </p:cNvSpPr>
          <p:nvPr>
            <p:ph type="sldNum" sz="quarter" idx="4"/>
          </p:nvPr>
        </p:nvSpPr>
        <p:spPr/>
        <p:txBody>
          <a:bodyPr/>
          <a:lstStyle/>
          <a:p>
            <a:fld id="{3C842EA4-F715-4656-A625-1238D78B36EB}" type="slidenum">
              <a:rPr lang="en-US" smtClean="0"/>
              <a:t>31</a:t>
            </a:fld>
            <a:endParaRPr lang="en-US"/>
          </a:p>
        </p:txBody>
      </p:sp>
    </p:spTree>
    <p:extLst>
      <p:ext uri="{BB962C8B-B14F-4D97-AF65-F5344CB8AC3E}">
        <p14:creationId xmlns:p14="http://schemas.microsoft.com/office/powerpoint/2010/main" val="2915900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C842EA4-F715-4656-A625-1238D78B36EB}" type="slidenum">
              <a:rPr lang="en-US" smtClean="0"/>
              <a:t>32</a:t>
            </a:fld>
            <a:endParaRPr lang="en-US"/>
          </a:p>
        </p:txBody>
      </p:sp>
      <p:sp>
        <p:nvSpPr>
          <p:cNvPr id="6" name="Rectangle 5"/>
          <p:cNvSpPr/>
          <p:nvPr/>
        </p:nvSpPr>
        <p:spPr>
          <a:xfrm>
            <a:off x="1596506" y="530793"/>
            <a:ext cx="5237524"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55000" endA="300" endPos="45500" dir="5400000" sy="-100000" algn="bl" rotWithShape="0"/>
                </a:effectLst>
              </a:rPr>
              <a:t>Did You Know?</a:t>
            </a:r>
          </a:p>
        </p:txBody>
      </p:sp>
      <p:pic>
        <p:nvPicPr>
          <p:cNvPr id="8" name="Picture 7" descr="Idea Free Stock Photo - Public Domain Pictur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3686"/>
            <a:ext cx="1525080" cy="1525080"/>
          </a:xfrm>
          <a:prstGeom prst="rect">
            <a:avLst/>
          </a:prstGeom>
        </p:spPr>
      </p:pic>
      <p:sp>
        <p:nvSpPr>
          <p:cNvPr id="9" name="TextBox 8">
            <a:extLst>
              <a:ext uri="{FF2B5EF4-FFF2-40B4-BE49-F238E27FC236}">
                <a16:creationId xmlns:a16="http://schemas.microsoft.com/office/drawing/2014/main" id="{5633AC08-FEA3-3B52-DE1E-5EACBC8571DE}"/>
              </a:ext>
            </a:extLst>
          </p:cNvPr>
          <p:cNvSpPr txBox="1"/>
          <p:nvPr/>
        </p:nvSpPr>
        <p:spPr>
          <a:xfrm>
            <a:off x="636103" y="3853986"/>
            <a:ext cx="7394713" cy="369332"/>
          </a:xfrm>
          <a:prstGeom prst="rect">
            <a:avLst/>
          </a:prstGeom>
          <a:noFill/>
        </p:spPr>
        <p:txBody>
          <a:bodyPr wrap="square">
            <a:spAutoFit/>
          </a:bodyPr>
          <a:lstStyle/>
          <a:p>
            <a:r>
              <a:rPr lang="en-US" dirty="0"/>
              <a:t> </a:t>
            </a:r>
          </a:p>
        </p:txBody>
      </p:sp>
      <p:graphicFrame>
        <p:nvGraphicFramePr>
          <p:cNvPr id="7" name="Table 6">
            <a:extLst>
              <a:ext uri="{FF2B5EF4-FFF2-40B4-BE49-F238E27FC236}">
                <a16:creationId xmlns:a16="http://schemas.microsoft.com/office/drawing/2014/main" id="{FAB282EF-F075-345C-64C6-EA9795A15088}"/>
              </a:ext>
            </a:extLst>
          </p:cNvPr>
          <p:cNvGraphicFramePr>
            <a:graphicFrameLocks noGrp="1"/>
          </p:cNvGraphicFramePr>
          <p:nvPr>
            <p:extLst>
              <p:ext uri="{D42A27DB-BD31-4B8C-83A1-F6EECF244321}">
                <p14:modId xmlns:p14="http://schemas.microsoft.com/office/powerpoint/2010/main" val="158083944"/>
              </p:ext>
            </p:extLst>
          </p:nvPr>
        </p:nvGraphicFramePr>
        <p:xfrm>
          <a:off x="390109" y="4597996"/>
          <a:ext cx="7886700" cy="1082040"/>
        </p:xfrm>
        <a:graphic>
          <a:graphicData uri="http://schemas.openxmlformats.org/drawingml/2006/table">
            <a:tbl>
              <a:tblPr/>
              <a:tblGrid>
                <a:gridCol w="7886700">
                  <a:extLst>
                    <a:ext uri="{9D8B030D-6E8A-4147-A177-3AD203B41FA5}">
                      <a16:colId xmlns:a16="http://schemas.microsoft.com/office/drawing/2014/main" val="3392074604"/>
                    </a:ext>
                  </a:extLst>
                </a:gridCol>
              </a:tblGrid>
              <a:tr h="919669">
                <a:tc>
                  <a:txBody>
                    <a:bodyPr/>
                    <a:lstStyle/>
                    <a:p>
                      <a:pPr marL="0" marR="0" algn="l">
                        <a:spcBef>
                          <a:spcPts val="0"/>
                        </a:spcBef>
                        <a:spcAft>
                          <a:spcPts val="0"/>
                        </a:spcAft>
                      </a:pPr>
                      <a:r>
                        <a:rPr lang="en-US" sz="1800" b="1" dirty="0">
                          <a:effectLst/>
                          <a:latin typeface="Arial" panose="020B0604020202020204" pitchFamily="34" charset="0"/>
                          <a:ea typeface="Calibri" panose="020F0502020204030204" pitchFamily="34" charset="0"/>
                        </a:rPr>
                        <a:t>UCPath works differently for future dated hires!</a:t>
                      </a:r>
                      <a:endParaRPr lang="en-US" sz="1800" dirty="0">
                        <a:effectLst/>
                        <a:latin typeface="Calibri" panose="020F0502020204030204" pitchFamily="34" charset="0"/>
                        <a:ea typeface="Calibri" panose="020F0502020204030204" pitchFamily="34" charset="0"/>
                      </a:endParaRPr>
                    </a:p>
                    <a:p>
                      <a:pPr marL="342900" marR="0" lvl="0" indent="-342900" algn="l">
                        <a:spcBef>
                          <a:spcPts val="0"/>
                        </a:spcBef>
                        <a:spcAft>
                          <a:spcPts val="0"/>
                        </a:spcAft>
                        <a:buSzPts val="1000"/>
                        <a:buFont typeface="Symbol" panose="05050102010706020507" pitchFamily="18" charset="2"/>
                        <a:buChar char=""/>
                        <a:tabLst>
                          <a:tab pos="457200" algn="l"/>
                        </a:tabLst>
                      </a:pPr>
                      <a:r>
                        <a:rPr lang="en-US" sz="1400" dirty="0">
                          <a:effectLst/>
                          <a:latin typeface="Arial" panose="020B0604020202020204" pitchFamily="34" charset="0"/>
                          <a:ea typeface="Times New Roman" panose="02020603050405020304" pitchFamily="18" charset="0"/>
                        </a:rPr>
                        <a:t>Employees with a future dated hire cannot use UCPath to set up direct deposit until their start date</a:t>
                      </a:r>
                      <a:endParaRPr lang="en-US" sz="1400" dirty="0">
                        <a:effectLst/>
                        <a:latin typeface="Calibri" panose="020F0502020204030204" pitchFamily="34" charset="0"/>
                        <a:ea typeface="Calibri" panose="020F0502020204030204" pitchFamily="34" charset="0"/>
                      </a:endParaRPr>
                    </a:p>
                    <a:p>
                      <a:pPr marL="342900" marR="0" lvl="0" indent="-342900" algn="l">
                        <a:spcBef>
                          <a:spcPts val="0"/>
                        </a:spcBef>
                        <a:spcAft>
                          <a:spcPts val="0"/>
                        </a:spcAft>
                        <a:buSzPts val="1000"/>
                        <a:buFont typeface="Symbol" panose="05050102010706020507" pitchFamily="18" charset="2"/>
                        <a:buChar char=""/>
                        <a:tabLst>
                          <a:tab pos="457200" algn="l"/>
                        </a:tabLst>
                      </a:pPr>
                      <a:r>
                        <a:rPr lang="en-US" sz="1400" dirty="0">
                          <a:effectLst/>
                          <a:latin typeface="Arial" panose="020B0604020202020204" pitchFamily="34" charset="0"/>
                          <a:ea typeface="Times New Roman" panose="02020603050405020304" pitchFamily="18" charset="0"/>
                        </a:rPr>
                        <a:t>Future dated hires are not visible in Person Org summary </a:t>
                      </a:r>
                    </a:p>
                    <a:p>
                      <a:pPr marL="457200" marR="0" algn="l">
                        <a:spcBef>
                          <a:spcPts val="0"/>
                        </a:spcBef>
                        <a:spcAft>
                          <a:spcPts val="0"/>
                        </a:spcAft>
                      </a:pPr>
                      <a:r>
                        <a:rPr lang="en-US" sz="1100" dirty="0">
                          <a:effectLst/>
                          <a:latin typeface="Arial" panose="020B060402020202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txBody>
                  <a:tcPr marL="108585" marR="108585" marT="0" marB="0">
                    <a:lnL>
                      <a:noFill/>
                    </a:lnL>
                    <a:lnR>
                      <a:noFill/>
                    </a:lnR>
                    <a:lnT>
                      <a:noFill/>
                    </a:lnT>
                    <a:lnB>
                      <a:noFill/>
                    </a:lnB>
                  </a:tcPr>
                </a:tc>
                <a:extLst>
                  <a:ext uri="{0D108BD9-81ED-4DB2-BD59-A6C34878D82A}">
                    <a16:rowId xmlns:a16="http://schemas.microsoft.com/office/drawing/2014/main" val="2930122274"/>
                  </a:ext>
                </a:extLst>
              </a:tr>
            </a:tbl>
          </a:graphicData>
        </a:graphic>
      </p:graphicFrame>
      <p:sp>
        <p:nvSpPr>
          <p:cNvPr id="11" name="Rectangle 2">
            <a:extLst>
              <a:ext uri="{FF2B5EF4-FFF2-40B4-BE49-F238E27FC236}">
                <a16:creationId xmlns:a16="http://schemas.microsoft.com/office/drawing/2014/main" id="{FA25DC68-DCD4-157D-7BE9-138E19EA0A9A}"/>
              </a:ext>
            </a:extLst>
          </p:cNvPr>
          <p:cNvSpPr>
            <a:spLocks noChangeArrowheads="1"/>
          </p:cNvSpPr>
          <p:nvPr/>
        </p:nvSpPr>
        <p:spPr bwMode="auto">
          <a:xfrm>
            <a:off x="628650" y="3582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BD8014BE-D349-10BE-CC33-057EC6EA460D}"/>
              </a:ext>
            </a:extLst>
          </p:cNvPr>
          <p:cNvSpPr txBox="1"/>
          <p:nvPr/>
        </p:nvSpPr>
        <p:spPr>
          <a:xfrm>
            <a:off x="390109" y="1824248"/>
            <a:ext cx="7886700" cy="252376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dirty="0"/>
              <a:t>UCPath updated the effective date calendar for enrollments and changes to the Voluntary Retirement Savings plans. </a:t>
            </a:r>
          </a:p>
          <a:p>
            <a:pPr marL="742950" lvl="1" indent="-285750">
              <a:buFont typeface="Arial" panose="020B0604020202020204" pitchFamily="34" charset="0"/>
              <a:buChar char="•"/>
            </a:pPr>
            <a:r>
              <a:rPr lang="en-US" sz="1600" dirty="0"/>
              <a:t>Employees and location administrators can access the updated calendars for 2023 and view when their updated deductions will take effect. </a:t>
            </a:r>
          </a:p>
          <a:p>
            <a:pPr marL="742950" lvl="1" indent="-285750">
              <a:buFont typeface="Arial" panose="020B0604020202020204" pitchFamily="34" charset="0"/>
              <a:buChar char="•"/>
            </a:pPr>
            <a:r>
              <a:rPr lang="en-US" sz="1600" dirty="0"/>
              <a:t>Navigate to UCPath &gt; </a:t>
            </a:r>
            <a:r>
              <a:rPr lang="en-US" sz="1600" dirty="0" err="1"/>
              <a:t>Quicklinks</a:t>
            </a:r>
            <a:r>
              <a:rPr lang="en-US" sz="1600" dirty="0"/>
              <a:t> &gt; Benefit Resources &gt; Savings Plans Enrollment/Change Effective Dates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forms library is updated with the Payroll Adjustment Form template. Access the template by navigating to UCPath &gt; Forms Library &gt; Payroll</a:t>
            </a:r>
          </a:p>
        </p:txBody>
      </p:sp>
    </p:spTree>
    <p:custDataLst>
      <p:tags r:id="rId1"/>
    </p:custDataLst>
    <p:extLst>
      <p:ext uri="{BB962C8B-B14F-4D97-AF65-F5344CB8AC3E}">
        <p14:creationId xmlns:p14="http://schemas.microsoft.com/office/powerpoint/2010/main" val="3828297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7AE9EF-480D-6230-FF78-9971DB76DA47}"/>
              </a:ext>
            </a:extLst>
          </p:cNvPr>
          <p:cNvSpPr>
            <a:spLocks noGrp="1"/>
          </p:cNvSpPr>
          <p:nvPr>
            <p:ph type="sldNum" sz="quarter" idx="4"/>
          </p:nvPr>
        </p:nvSpPr>
        <p:spPr/>
        <p:txBody>
          <a:bodyPr/>
          <a:lstStyle/>
          <a:p>
            <a:fld id="{3C842EA4-F715-4656-A625-1238D78B36EB}" type="slidenum">
              <a:rPr lang="en-US" smtClean="0"/>
              <a:t>33</a:t>
            </a:fld>
            <a:endParaRPr lang="en-US"/>
          </a:p>
        </p:txBody>
      </p:sp>
      <p:sp>
        <p:nvSpPr>
          <p:cNvPr id="3" name="Rectangle 2">
            <a:extLst>
              <a:ext uri="{FF2B5EF4-FFF2-40B4-BE49-F238E27FC236}">
                <a16:creationId xmlns:a16="http://schemas.microsoft.com/office/drawing/2014/main" id="{D518E117-F127-1450-6724-38CA05940490}"/>
              </a:ext>
            </a:extLst>
          </p:cNvPr>
          <p:cNvSpPr/>
          <p:nvPr/>
        </p:nvSpPr>
        <p:spPr>
          <a:xfrm>
            <a:off x="731182" y="146128"/>
            <a:ext cx="5237524"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reflection blurRad="6350" stA="55000" endA="300" endPos="45500" dir="5400000" sy="-100000" algn="bl" rotWithShape="0"/>
                </a:effectLst>
              </a:rPr>
              <a:t>Did You Know?</a:t>
            </a:r>
          </a:p>
        </p:txBody>
      </p:sp>
      <p:sp>
        <p:nvSpPr>
          <p:cNvPr id="5" name="TextBox 4">
            <a:extLst>
              <a:ext uri="{FF2B5EF4-FFF2-40B4-BE49-F238E27FC236}">
                <a16:creationId xmlns:a16="http://schemas.microsoft.com/office/drawing/2014/main" id="{CF5F2EC7-5C13-7E1E-6A0B-8612E0B637D9}"/>
              </a:ext>
            </a:extLst>
          </p:cNvPr>
          <p:cNvSpPr txBox="1"/>
          <p:nvPr/>
        </p:nvSpPr>
        <p:spPr>
          <a:xfrm>
            <a:off x="636510" y="1163273"/>
            <a:ext cx="7984976" cy="1769715"/>
          </a:xfrm>
          <a:prstGeom prst="rect">
            <a:avLst/>
          </a:prstGeom>
          <a:noFill/>
        </p:spPr>
        <p:txBody>
          <a:bodyPr wrap="square" rtlCol="0">
            <a:spAutoFit/>
          </a:bodyPr>
          <a:lstStyle/>
          <a:p>
            <a:pPr marL="285750" indent="-285750">
              <a:buFont typeface="Arial" panose="020B0604020202020204" pitchFamily="34" charset="0"/>
              <a:buChar char="•"/>
            </a:pPr>
            <a:r>
              <a:rPr lang="en-US" dirty="0"/>
              <a:t>UCPath added a new note to the payroll processing schedule Employee Data change section, this includes:</a:t>
            </a:r>
            <a:endParaRPr lang="en-US" dirty="0">
              <a:effectLst/>
            </a:endParaRPr>
          </a:p>
          <a:p>
            <a:pPr marL="742950" marR="0" lvl="1" indent="-285750">
              <a:spcBef>
                <a:spcPts val="300"/>
              </a:spcBef>
              <a:spcAft>
                <a:spcPts val="1200"/>
              </a:spcAft>
              <a:buFont typeface="Arial" panose="020B0604020202020204" pitchFamily="34" charset="0"/>
              <a:buChar char="•"/>
            </a:pPr>
            <a:r>
              <a:rPr lang="en-US" sz="1100" i="1" dirty="0">
                <a:effectLst/>
                <a:latin typeface="Arial" panose="020B0604020202020204" pitchFamily="34" charset="0"/>
                <a:ea typeface="Times New Roman" panose="02020603050405020304" pitchFamily="18" charset="0"/>
              </a:rPr>
              <a:t> </a:t>
            </a:r>
            <a:r>
              <a:rPr lang="en-US" sz="1400" i="1" dirty="0">
                <a:effectLst/>
                <a:latin typeface="Arial" panose="020B0604020202020204" pitchFamily="34" charset="0"/>
                <a:ea typeface="Times New Roman" panose="02020603050405020304" pitchFamily="18" charset="0"/>
              </a:rPr>
              <a:t>Recurring Additional Pay entered via PayPath,</a:t>
            </a:r>
          </a:p>
          <a:p>
            <a:pPr marL="742950" lvl="1" indent="-285750">
              <a:spcBef>
                <a:spcPts val="300"/>
              </a:spcBef>
              <a:spcAft>
                <a:spcPts val="1200"/>
              </a:spcAft>
              <a:buFont typeface="Arial" panose="020B0604020202020204" pitchFamily="34" charset="0"/>
              <a:buChar char="•"/>
            </a:pPr>
            <a:r>
              <a:rPr lang="en-US" sz="1400" i="1" dirty="0">
                <a:effectLst/>
                <a:latin typeface="Arial" panose="020B0604020202020204" pitchFamily="34" charset="0"/>
                <a:ea typeface="Times New Roman" panose="02020603050405020304" pitchFamily="18" charset="0"/>
              </a:rPr>
              <a:t>Self-Service Transactions Links for One-Time Pay</a:t>
            </a:r>
            <a:r>
              <a:rPr lang="en-US" sz="1600" dirty="0">
                <a:effectLst/>
                <a:latin typeface="Arial" panose="020B0604020202020204" pitchFamily="34" charset="0"/>
                <a:ea typeface="Times New Roman" panose="02020603050405020304" pitchFamily="18" charset="0"/>
              </a:rPr>
              <a:t>  </a:t>
            </a:r>
            <a:endParaRPr lang="en-US" sz="1600" dirty="0">
              <a:effectLst/>
              <a:latin typeface="Calibri" panose="020F0502020204030204" pitchFamily="34" charset="0"/>
              <a:ea typeface="Calibri" panose="020F0502020204030204" pitchFamily="34" charset="0"/>
            </a:endParaRPr>
          </a:p>
          <a:p>
            <a:r>
              <a:rPr lang="en-US" dirty="0"/>
              <a:t>  </a:t>
            </a:r>
          </a:p>
        </p:txBody>
      </p:sp>
      <p:sp>
        <p:nvSpPr>
          <p:cNvPr id="7" name="TextBox 6">
            <a:extLst>
              <a:ext uri="{FF2B5EF4-FFF2-40B4-BE49-F238E27FC236}">
                <a16:creationId xmlns:a16="http://schemas.microsoft.com/office/drawing/2014/main" id="{A5DCB65C-19F7-E6A1-97E9-11C8B4D166E5}"/>
              </a:ext>
            </a:extLst>
          </p:cNvPr>
          <p:cNvSpPr txBox="1"/>
          <p:nvPr/>
        </p:nvSpPr>
        <p:spPr>
          <a:xfrm>
            <a:off x="731182" y="2773884"/>
            <a:ext cx="7602554" cy="655116"/>
          </a:xfrm>
          <a:prstGeom prst="rect">
            <a:avLst/>
          </a:prstGeom>
          <a:noFill/>
        </p:spPr>
        <p:txBody>
          <a:bodyPr wrap="square" rtlCol="0">
            <a:spAutoFit/>
          </a:bodyPr>
          <a:lstStyle/>
          <a:p>
            <a:pPr marL="285750" marR="0" lvl="0" indent="-285750">
              <a:lnSpc>
                <a:spcPct val="105000"/>
              </a:lnSpc>
              <a:spcBef>
                <a:spcPts val="0"/>
              </a:spcBef>
              <a:spcAft>
                <a:spcPts val="800"/>
              </a:spcAft>
              <a:buSzPts val="1000"/>
              <a:buFont typeface="Arial" panose="020B0604020202020204" pitchFamily="34" charset="0"/>
              <a:buChar char="•"/>
              <a:tabLst>
                <a:tab pos="457200" algn="l"/>
              </a:tabLst>
            </a:pPr>
            <a:r>
              <a:rPr lang="en-US" sz="1800" dirty="0">
                <a:effectLst/>
                <a:latin typeface="Arial" panose="020B0604020202020204" pitchFamily="34" charset="0"/>
                <a:ea typeface="Times New Roman" panose="02020603050405020304" pitchFamily="18" charset="0"/>
              </a:rPr>
              <a:t>UCPath will disposition accrual balance management cases, depending on case type and resolution</a:t>
            </a:r>
            <a:endParaRPr lang="en-US" sz="1800" dirty="0">
              <a:effectLst/>
              <a:latin typeface="Times New Roman" panose="02020603050405020304" pitchFamily="18" charset="0"/>
              <a:ea typeface="Times New Roman" panose="02020603050405020304" pitchFamily="18" charset="0"/>
            </a:endParaRPr>
          </a:p>
        </p:txBody>
      </p:sp>
      <p:pic>
        <p:nvPicPr>
          <p:cNvPr id="8" name="Picture 2" descr="Text&#10;&#10;Description automatically generated with medium confidence">
            <a:extLst>
              <a:ext uri="{FF2B5EF4-FFF2-40B4-BE49-F238E27FC236}">
                <a16:creationId xmlns:a16="http://schemas.microsoft.com/office/drawing/2014/main" id="{83D500A6-D167-4F2F-04B3-5FDF821C59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085"/>
          <a:stretch/>
        </p:blipFill>
        <p:spPr bwMode="auto">
          <a:xfrm>
            <a:off x="636510" y="3574088"/>
            <a:ext cx="7050056" cy="276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184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FD1F31-D283-D51F-F101-7E1EAC96CA89}"/>
              </a:ext>
            </a:extLst>
          </p:cNvPr>
          <p:cNvSpPr>
            <a:spLocks noGrp="1"/>
          </p:cNvSpPr>
          <p:nvPr>
            <p:ph type="title"/>
          </p:nvPr>
        </p:nvSpPr>
        <p:spPr/>
        <p:txBody>
          <a:bodyPr/>
          <a:lstStyle/>
          <a:p>
            <a:r>
              <a:rPr lang="en-US" dirty="0"/>
              <a:t>Questions?</a:t>
            </a:r>
          </a:p>
        </p:txBody>
      </p:sp>
      <p:sp>
        <p:nvSpPr>
          <p:cNvPr id="2" name="Slide Number Placeholder 1">
            <a:extLst>
              <a:ext uri="{FF2B5EF4-FFF2-40B4-BE49-F238E27FC236}">
                <a16:creationId xmlns:a16="http://schemas.microsoft.com/office/drawing/2014/main" id="{AB36E8CE-3718-7BD6-CC27-E4543FD2F698}"/>
              </a:ext>
            </a:extLst>
          </p:cNvPr>
          <p:cNvSpPr>
            <a:spLocks noGrp="1"/>
          </p:cNvSpPr>
          <p:nvPr>
            <p:ph type="sldNum" sz="quarter" idx="4294967295"/>
          </p:nvPr>
        </p:nvSpPr>
        <p:spPr>
          <a:xfrm>
            <a:off x="7086600" y="6437313"/>
            <a:ext cx="2057400" cy="365125"/>
          </a:xfrm>
        </p:spPr>
        <p:txBody>
          <a:bodyPr/>
          <a:lstStyle/>
          <a:p>
            <a:fld id="{3C842EA4-F715-4656-A625-1238D78B36EB}" type="slidenum">
              <a:rPr lang="en-US" smtClean="0"/>
              <a:t>34</a:t>
            </a:fld>
            <a:endParaRPr lang="en-US"/>
          </a:p>
        </p:txBody>
      </p:sp>
    </p:spTree>
    <p:extLst>
      <p:ext uri="{BB962C8B-B14F-4D97-AF65-F5344CB8AC3E}">
        <p14:creationId xmlns:p14="http://schemas.microsoft.com/office/powerpoint/2010/main" val="145243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4B800-5CB9-3969-C506-BFB796905B22}"/>
              </a:ext>
            </a:extLst>
          </p:cNvPr>
          <p:cNvSpPr>
            <a:spLocks noGrp="1"/>
          </p:cNvSpPr>
          <p:nvPr>
            <p:ph type="title"/>
          </p:nvPr>
        </p:nvSpPr>
        <p:spPr/>
        <p:txBody>
          <a:bodyPr/>
          <a:lstStyle/>
          <a:p>
            <a:r>
              <a:rPr lang="en-US" dirty="0"/>
              <a:t>Quick Reminder I</a:t>
            </a:r>
          </a:p>
        </p:txBody>
      </p:sp>
      <p:sp>
        <p:nvSpPr>
          <p:cNvPr id="9" name="Content Placeholder 8">
            <a:extLst>
              <a:ext uri="{FF2B5EF4-FFF2-40B4-BE49-F238E27FC236}">
                <a16:creationId xmlns:a16="http://schemas.microsoft.com/office/drawing/2014/main" id="{A29FA17B-B1FD-B61A-C2C9-49E2E538D657}"/>
              </a:ext>
            </a:extLst>
          </p:cNvPr>
          <p:cNvSpPr>
            <a:spLocks noGrp="1"/>
          </p:cNvSpPr>
          <p:nvPr>
            <p:ph idx="1"/>
          </p:nvPr>
        </p:nvSpPr>
        <p:spPr/>
        <p:txBody>
          <a:bodyPr>
            <a:normAutofit/>
          </a:bodyPr>
          <a:lstStyle/>
          <a:p>
            <a:pPr marR="0">
              <a:spcBef>
                <a:spcPts val="0"/>
              </a:spcBef>
              <a:spcAft>
                <a:spcPts val="0"/>
              </a:spcAft>
            </a:pPr>
            <a:r>
              <a:rPr lang="en-US" sz="2400" b="1" dirty="0">
                <a:solidFill>
                  <a:srgbClr val="1D579B"/>
                </a:solidFill>
                <a:effectLst/>
                <a:latin typeface="Arial" panose="020B0604020202020204" pitchFamily="34" charset="0"/>
                <a:ea typeface="Calibri" panose="020F0502020204030204" pitchFamily="34" charset="0"/>
              </a:rPr>
              <a:t>Verification of Employment</a:t>
            </a:r>
          </a:p>
          <a:p>
            <a:pPr marR="0">
              <a:spcBef>
                <a:spcPts val="0"/>
              </a:spcBef>
              <a:spcAft>
                <a:spcPts val="0"/>
              </a:spcAft>
            </a:pPr>
            <a:endParaRPr lang="en-US" dirty="0"/>
          </a:p>
          <a:p>
            <a:pPr marL="342900" marR="0" indent="-342900">
              <a:spcBef>
                <a:spcPts val="0"/>
              </a:spcBef>
              <a:spcAft>
                <a:spcPts val="0"/>
              </a:spcAft>
              <a:buFont typeface="Arial" panose="020B0604020202020204" pitchFamily="34" charset="0"/>
              <a:buChar char="•"/>
            </a:pPr>
            <a:r>
              <a:rPr lang="en-US" sz="2000" dirty="0"/>
              <a:t>Effective April 28 students needing verification of employment will now use the same process as other employees.  </a:t>
            </a:r>
          </a:p>
          <a:p>
            <a:pPr marL="1028683" lvl="1" indent="-342900">
              <a:spcBef>
                <a:spcPts val="0"/>
              </a:spcBef>
            </a:pPr>
            <a:r>
              <a:rPr lang="en-US" dirty="0"/>
              <a:t>They may opt-out via UCPath self-service&gt;Personal Information&gt;My Current Profile </a:t>
            </a:r>
            <a:endParaRPr lang="en-US"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Arial" panose="020B0604020202020204" pitchFamily="34" charset="0"/>
              <a:buChar char="•"/>
            </a:pPr>
            <a:r>
              <a:rPr lang="en-US" sz="2000" dirty="0">
                <a:solidFill>
                  <a:srgbClr val="000000"/>
                </a:solidFill>
                <a:effectLst/>
                <a:latin typeface="Arial" panose="020B0604020202020204" pitchFamily="34" charset="0"/>
                <a:ea typeface="Calibri" panose="020F0502020204030204" pitchFamily="34" charset="0"/>
              </a:rPr>
              <a:t>Student employees can generate their own verification of employment documents directly from UCPath &gt; Income and Taxes &gt; Verification of Employment &gt; Generate Summary Report</a:t>
            </a:r>
            <a:endParaRPr lang="en-US" sz="2000" dirty="0">
              <a:effectLst/>
              <a:latin typeface="Calibri" panose="020F0502020204030204" pitchFamily="34" charset="0"/>
              <a:ea typeface="Calibri" panose="020F0502020204030204" pitchFamily="34" charset="0"/>
            </a:endParaRPr>
          </a:p>
          <a:p>
            <a:pPr marL="800100" marR="0" indent="-342900">
              <a:spcBef>
                <a:spcPts val="0"/>
              </a:spcBef>
              <a:spcAft>
                <a:spcPts val="0"/>
              </a:spcAft>
              <a:buFont typeface="Arial" panose="020B0604020202020204" pitchFamily="34" charset="0"/>
              <a:buChar char="•"/>
            </a:pPr>
            <a:r>
              <a:rPr lang="en-US" sz="2000" dirty="0">
                <a:solidFill>
                  <a:srgbClr val="000000"/>
                </a:solidFill>
                <a:effectLst/>
                <a:latin typeface="Arial" panose="020B0604020202020204" pitchFamily="34" charset="0"/>
                <a:ea typeface="Calibri" panose="020F0502020204030204" pitchFamily="34" charset="0"/>
              </a:rPr>
              <a:t>Instructions on the page explain how verifiers (such as banks, employers or leasing agents) can verify employment using UC’s third-party partner, </a:t>
            </a:r>
            <a:r>
              <a:rPr lang="en-US" sz="2000" u="sng" dirty="0">
                <a:solidFill>
                  <a:srgbClr val="000000"/>
                </a:solidFill>
                <a:effectLst/>
                <a:latin typeface="Arial" panose="020B0604020202020204" pitchFamily="34" charset="0"/>
                <a:ea typeface="Calibri" panose="020F0502020204030204" pitchFamily="34" charset="0"/>
                <a:hlinkClick r:id="rId2"/>
              </a:rPr>
              <a:t>The Work Number</a:t>
            </a:r>
            <a:r>
              <a:rPr lang="en-US" sz="2000" dirty="0">
                <a:effectLst/>
                <a:latin typeface="Arial" panose="020B0604020202020204" pitchFamily="34" charset="0"/>
                <a:ea typeface="Calibri" panose="020F0502020204030204" pitchFamily="34" charset="0"/>
              </a:rPr>
              <a:t>.</a:t>
            </a:r>
            <a:r>
              <a:rPr lang="en-US" sz="2000" dirty="0">
                <a:solidFill>
                  <a:srgbClr val="000000"/>
                </a:solidFill>
                <a:effectLst/>
                <a:latin typeface="Arial" panose="020B0604020202020204" pitchFamily="34" charset="0"/>
                <a:ea typeface="Calibri" panose="020F0502020204030204" pitchFamily="34" charset="0"/>
              </a:rPr>
              <a:t> </a:t>
            </a:r>
          </a:p>
          <a:p>
            <a:pPr marL="800100" marR="0" indent="-342900">
              <a:spcBef>
                <a:spcPts val="0"/>
              </a:spcBef>
              <a:spcAft>
                <a:spcPts val="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rPr>
              <a:t>UCPath will send a targeted email to current student employees, as well as publish a banner on UCPath and a </a:t>
            </a:r>
            <a:r>
              <a:rPr lang="en-US" sz="2000" dirty="0" err="1">
                <a:effectLst/>
                <a:latin typeface="Calibri" panose="020F0502020204030204" pitchFamily="34" charset="0"/>
                <a:ea typeface="Calibri" panose="020F0502020204030204" pitchFamily="34" charset="0"/>
              </a:rPr>
              <a:t>UCNet</a:t>
            </a:r>
            <a:r>
              <a:rPr lang="en-US" sz="2000" dirty="0">
                <a:effectLst/>
                <a:latin typeface="Calibri" panose="020F0502020204030204" pitchFamily="34" charset="0"/>
                <a:ea typeface="Calibri" panose="020F0502020204030204" pitchFamily="34" charset="0"/>
              </a:rPr>
              <a:t> article </a:t>
            </a:r>
          </a:p>
        </p:txBody>
      </p:sp>
      <p:sp>
        <p:nvSpPr>
          <p:cNvPr id="4" name="Slide Number Placeholder 3">
            <a:extLst>
              <a:ext uri="{FF2B5EF4-FFF2-40B4-BE49-F238E27FC236}">
                <a16:creationId xmlns:a16="http://schemas.microsoft.com/office/drawing/2014/main" id="{64186980-A9DD-94B2-1E45-3C47974512B2}"/>
              </a:ext>
            </a:extLst>
          </p:cNvPr>
          <p:cNvSpPr>
            <a:spLocks noGrp="1"/>
          </p:cNvSpPr>
          <p:nvPr>
            <p:ph type="sldNum" sz="quarter" idx="4"/>
          </p:nvPr>
        </p:nvSpPr>
        <p:spPr/>
        <p:txBody>
          <a:bodyPr/>
          <a:lstStyle/>
          <a:p>
            <a:fld id="{3C842EA4-F715-4656-A625-1238D78B36EB}" type="slidenum">
              <a:rPr lang="en-US" smtClean="0"/>
              <a:t>4</a:t>
            </a:fld>
            <a:endParaRPr lang="en-US"/>
          </a:p>
        </p:txBody>
      </p:sp>
    </p:spTree>
    <p:extLst>
      <p:ext uri="{BB962C8B-B14F-4D97-AF65-F5344CB8AC3E}">
        <p14:creationId xmlns:p14="http://schemas.microsoft.com/office/powerpoint/2010/main" val="323696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AFC62-F924-85D9-B9BB-BD65944E42E0}"/>
              </a:ext>
            </a:extLst>
          </p:cNvPr>
          <p:cNvSpPr>
            <a:spLocks noGrp="1"/>
          </p:cNvSpPr>
          <p:nvPr>
            <p:ph type="title"/>
          </p:nvPr>
        </p:nvSpPr>
        <p:spPr/>
        <p:txBody>
          <a:bodyPr anchor="ctr">
            <a:normAutofit/>
          </a:bodyPr>
          <a:lstStyle/>
          <a:p>
            <a:r>
              <a:rPr lang="en-US" sz="3700" dirty="0"/>
              <a:t>Quick Reminders II</a:t>
            </a:r>
          </a:p>
        </p:txBody>
      </p:sp>
      <p:sp>
        <p:nvSpPr>
          <p:cNvPr id="3" name="Content Placeholder 2">
            <a:extLst>
              <a:ext uri="{FF2B5EF4-FFF2-40B4-BE49-F238E27FC236}">
                <a16:creationId xmlns:a16="http://schemas.microsoft.com/office/drawing/2014/main" id="{27BD6144-2A82-913C-0F54-1741BA4A6D47}"/>
              </a:ext>
            </a:extLst>
          </p:cNvPr>
          <p:cNvSpPr>
            <a:spLocks noGrp="1"/>
          </p:cNvSpPr>
          <p:nvPr>
            <p:ph idx="1"/>
          </p:nvPr>
        </p:nvSpPr>
        <p:spPr>
          <a:xfrm>
            <a:off x="229086" y="945395"/>
            <a:ext cx="8685832" cy="5467098"/>
          </a:xfrm>
        </p:spPr>
        <p:txBody>
          <a:bodyPr>
            <a:normAutofit/>
          </a:bodyPr>
          <a:lstStyle/>
          <a:p>
            <a:pPr marL="0" marR="0">
              <a:spcBef>
                <a:spcPts val="0"/>
              </a:spcBef>
              <a:spcAft>
                <a:spcPts val="0"/>
              </a:spcAft>
            </a:pPr>
            <a:r>
              <a:rPr lang="en-US" dirty="0">
                <a:effectLst/>
              </a:rPr>
              <a:t> </a:t>
            </a:r>
          </a:p>
          <a:p>
            <a:endParaRPr lang="en-US" dirty="0">
              <a:effectLst/>
            </a:endParaRPr>
          </a:p>
        </p:txBody>
      </p:sp>
      <p:sp>
        <p:nvSpPr>
          <p:cNvPr id="4" name="Slide Number Placeholder 3" hidden="1">
            <a:extLst>
              <a:ext uri="{FF2B5EF4-FFF2-40B4-BE49-F238E27FC236}">
                <a16:creationId xmlns:a16="http://schemas.microsoft.com/office/drawing/2014/main" id="{07AB71C2-3478-DB1E-598D-2417E8CC3042}"/>
              </a:ext>
            </a:extLst>
          </p:cNvPr>
          <p:cNvSpPr>
            <a:spLocks noGrp="1"/>
          </p:cNvSpPr>
          <p:nvPr>
            <p:ph type="sldNum" sz="quarter" idx="4"/>
          </p:nvPr>
        </p:nvSpPr>
        <p:spPr/>
        <p:txBody>
          <a:bodyPr/>
          <a:lstStyle/>
          <a:p>
            <a:pPr>
              <a:spcAft>
                <a:spcPts val="600"/>
              </a:spcAft>
            </a:pPr>
            <a:fld id="{3C842EA4-F715-4656-A625-1238D78B36EB}" type="slidenum">
              <a:rPr lang="en-US" smtClean="0"/>
              <a:pPr>
                <a:spcAft>
                  <a:spcPts val="600"/>
                </a:spcAft>
              </a:pPr>
              <a:t>5</a:t>
            </a:fld>
            <a:endParaRPr lang="en-US"/>
          </a:p>
        </p:txBody>
      </p:sp>
      <p:sp>
        <p:nvSpPr>
          <p:cNvPr id="6" name="TextBox 5">
            <a:extLst>
              <a:ext uri="{FF2B5EF4-FFF2-40B4-BE49-F238E27FC236}">
                <a16:creationId xmlns:a16="http://schemas.microsoft.com/office/drawing/2014/main" id="{B8F45A67-BDBB-B5C1-D6FB-C5612BBB8083}"/>
              </a:ext>
            </a:extLst>
          </p:cNvPr>
          <p:cNvSpPr txBox="1"/>
          <p:nvPr/>
        </p:nvSpPr>
        <p:spPr>
          <a:xfrm>
            <a:off x="299358" y="5095914"/>
            <a:ext cx="7822733" cy="1316579"/>
          </a:xfrm>
          <a:prstGeom prst="rect">
            <a:avLst/>
          </a:prstGeom>
          <a:noFill/>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sz="1400" dirty="0">
                <a:solidFill>
                  <a:srgbClr val="FF0000"/>
                </a:solidFill>
                <a:effectLst/>
                <a:latin typeface="Calibri" panose="020F0502020204030204" pitchFamily="34" charset="0"/>
                <a:ea typeface="Times New Roman" panose="02020603050405020304" pitchFamily="18" charset="0"/>
              </a:rPr>
              <a:t>Please review the Updates for 2023 Retirement processing published in UCPath Help Site </a:t>
            </a:r>
          </a:p>
          <a:p>
            <a:pPr marL="342900" marR="0" lvl="0" indent="-342900">
              <a:lnSpc>
                <a:spcPct val="115000"/>
              </a:lnSpc>
              <a:spcBef>
                <a:spcPts val="0"/>
              </a:spcBef>
              <a:spcAft>
                <a:spcPts val="0"/>
              </a:spcAft>
              <a:buFont typeface="Symbol" panose="05050102010706020507" pitchFamily="18" charset="2"/>
              <a:buChar char=""/>
            </a:pPr>
            <a:r>
              <a:rPr lang="en-US" sz="1400" dirty="0">
                <a:solidFill>
                  <a:srgbClr val="FF0000"/>
                </a:solidFill>
                <a:effectLst/>
                <a:latin typeface="Calibri" panose="020F0502020204030204" pitchFamily="34" charset="0"/>
                <a:ea typeface="Times New Roman" panose="02020603050405020304" pitchFamily="18" charset="0"/>
              </a:rPr>
              <a:t>Workforce Administration (PHCMWFAL260: Template Transactions - Part II):</a:t>
            </a:r>
            <a:endParaRPr lang="en-US" sz="1400" dirty="0">
              <a:solidFill>
                <a:srgbClr val="FF0000"/>
              </a:solidFill>
              <a:effectLst/>
              <a:latin typeface="Calibri" panose="020F0502020204030204" pitchFamily="34" charset="0"/>
              <a:ea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u="sng" dirty="0">
                <a:solidFill>
                  <a:srgbClr val="0563C1"/>
                </a:solidFill>
                <a:effectLst/>
                <a:latin typeface="Calibri" panose="020F0502020204030204" pitchFamily="34" charset="0"/>
                <a:ea typeface="Times New Roman" panose="02020603050405020304" pitchFamily="18" charset="0"/>
                <a:hlinkClick r:id="rId2"/>
              </a:rPr>
              <a:t>Job Aid: Emeriti Processing Following Retirement</a:t>
            </a:r>
            <a:endParaRPr lang="en-US" sz="1400" dirty="0">
              <a:effectLst/>
              <a:latin typeface="Calibri" panose="020F0502020204030204" pitchFamily="34" charset="0"/>
              <a:ea typeface="Calibri" panose="020F05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400" u="sng" dirty="0">
                <a:solidFill>
                  <a:srgbClr val="0563C1"/>
                </a:solidFill>
                <a:effectLst/>
                <a:latin typeface="Calibri" panose="020F0502020204030204" pitchFamily="34" charset="0"/>
                <a:ea typeface="Times New Roman" panose="02020603050405020304" pitchFamily="18" charset="0"/>
                <a:hlinkClick r:id="rId3"/>
              </a:rPr>
              <a:t>Job Aid: Retirement Transaction Process for July 1 Retirement Date - COLA</a:t>
            </a:r>
            <a:r>
              <a:rPr lang="en-US" sz="1400" dirty="0">
                <a:effectLst/>
                <a:latin typeface="Calibri" panose="020F050202020403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400" dirty="0">
                <a:effectLst/>
                <a:latin typeface="Calibri" panose="020F0502020204030204" pitchFamily="34" charset="0"/>
                <a:ea typeface="Times New Roman" panose="02020603050405020304" pitchFamily="18" charset="0"/>
              </a:rPr>
              <a:t>Updated</a:t>
            </a:r>
            <a:r>
              <a:rPr lang="en-US" sz="1400" dirty="0">
                <a:solidFill>
                  <a:srgbClr val="FF0000"/>
                </a:solidFill>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to reflect 2023 dates</a:t>
            </a:r>
            <a:endParaRPr lang="en-US" sz="14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CD2E08C8-99F8-B132-F8EB-DD490695F0A2}"/>
              </a:ext>
            </a:extLst>
          </p:cNvPr>
          <p:cNvSpPr txBox="1"/>
          <p:nvPr/>
        </p:nvSpPr>
        <p:spPr>
          <a:xfrm>
            <a:off x="406866" y="1024999"/>
            <a:ext cx="7822734" cy="2031325"/>
          </a:xfrm>
          <a:prstGeom prst="rect">
            <a:avLst/>
          </a:prstGeom>
          <a:noFill/>
        </p:spPr>
        <p:txBody>
          <a:bodyPr wrap="square">
            <a:spAutoFit/>
          </a:bodyPr>
          <a:lstStyle/>
          <a:p>
            <a:r>
              <a:rPr lang="en-US" b="1" dirty="0">
                <a:solidFill>
                  <a:srgbClr val="1D579B"/>
                </a:solidFill>
              </a:rPr>
              <a:t>Retirement Processing</a:t>
            </a:r>
          </a:p>
          <a:p>
            <a:r>
              <a:rPr lang="en-US" b="1" dirty="0"/>
              <a:t>General information provided by the RASC</a:t>
            </a:r>
          </a:p>
          <a:p>
            <a:r>
              <a:rPr lang="en-US" dirty="0"/>
              <a:t>• Employees in the UCRP 1976 Tier or Safety classification may be eligible for the Inactive COLA if they have at least one business day where they are not on active pay status prior to July 1st, and have a termination date no later than June 29, 2023. The RASC will receive the termination date as the separation date.</a:t>
            </a:r>
          </a:p>
        </p:txBody>
      </p:sp>
      <p:sp>
        <p:nvSpPr>
          <p:cNvPr id="10" name="TextBox 9">
            <a:extLst>
              <a:ext uri="{FF2B5EF4-FFF2-40B4-BE49-F238E27FC236}">
                <a16:creationId xmlns:a16="http://schemas.microsoft.com/office/drawing/2014/main" id="{2CF6EFA9-B5DA-2790-752B-3DB4ED0AB7C8}"/>
              </a:ext>
            </a:extLst>
          </p:cNvPr>
          <p:cNvSpPr txBox="1"/>
          <p:nvPr/>
        </p:nvSpPr>
        <p:spPr>
          <a:xfrm>
            <a:off x="914399" y="3034603"/>
            <a:ext cx="7329881" cy="2031325"/>
          </a:xfrm>
          <a:prstGeom prst="rect">
            <a:avLst/>
          </a:prstGeom>
          <a:noFill/>
        </p:spPr>
        <p:txBody>
          <a:bodyPr wrap="square">
            <a:spAutoFit/>
          </a:bodyPr>
          <a:lstStyle/>
          <a:p>
            <a:r>
              <a:rPr lang="en-US" dirty="0"/>
              <a:t>Process Steps </a:t>
            </a:r>
          </a:p>
          <a:p>
            <a:pPr marL="342900" indent="-342900">
              <a:buAutoNum type="arabicPeriod"/>
            </a:pPr>
            <a:r>
              <a:rPr lang="en-US" dirty="0"/>
              <a:t>Select the UC_RETIREMENT Smart HR Template </a:t>
            </a:r>
          </a:p>
          <a:p>
            <a:pPr marL="342900" indent="-342900">
              <a:buAutoNum type="arabicPeriod"/>
            </a:pPr>
            <a:r>
              <a:rPr lang="en-US" dirty="0"/>
              <a:t>Enter 6/30/2023 in the Effective Date field </a:t>
            </a:r>
          </a:p>
          <a:p>
            <a:pPr marL="342900" indent="-342900">
              <a:buAutoNum type="arabicPeriod"/>
            </a:pPr>
            <a:r>
              <a:rPr lang="en-US" dirty="0"/>
              <a:t>Enter the Employee ID and select the Employment Record Number</a:t>
            </a:r>
          </a:p>
          <a:p>
            <a:pPr marL="342900" indent="-342900">
              <a:buAutoNum type="arabicPeriod"/>
            </a:pPr>
            <a:r>
              <a:rPr lang="en-US" dirty="0"/>
              <a:t>Accept the default of 6/29/2023 in the Last Date Worked field, or enter the employee’s actual last working date if prior to 6/29/2023 </a:t>
            </a:r>
          </a:p>
          <a:p>
            <a:pPr marL="342900" indent="-342900">
              <a:buAutoNum type="arabicPeriod"/>
            </a:pPr>
            <a:r>
              <a:rPr lang="en-US" dirty="0"/>
              <a:t>Enter any Comments or Supporting documents as needed</a:t>
            </a:r>
          </a:p>
        </p:txBody>
      </p:sp>
    </p:spTree>
    <p:extLst>
      <p:ext uri="{BB962C8B-B14F-4D97-AF65-F5344CB8AC3E}">
        <p14:creationId xmlns:p14="http://schemas.microsoft.com/office/powerpoint/2010/main" val="112615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2F66-6E3D-9030-DA94-B668E568E3FF}"/>
              </a:ext>
            </a:extLst>
          </p:cNvPr>
          <p:cNvSpPr>
            <a:spLocks noGrp="1"/>
          </p:cNvSpPr>
          <p:nvPr>
            <p:ph type="title"/>
          </p:nvPr>
        </p:nvSpPr>
        <p:spPr/>
        <p:txBody>
          <a:bodyPr/>
          <a:lstStyle/>
          <a:p>
            <a:r>
              <a:rPr lang="en-US" dirty="0"/>
              <a:t>Quick Reminders III</a:t>
            </a:r>
            <a:endParaRPr lang="en-US" dirty="0">
              <a:solidFill>
                <a:srgbClr val="FF0000"/>
              </a:solidFill>
            </a:endParaRPr>
          </a:p>
        </p:txBody>
      </p:sp>
      <p:sp>
        <p:nvSpPr>
          <p:cNvPr id="3" name="Content Placeholder 2">
            <a:extLst>
              <a:ext uri="{FF2B5EF4-FFF2-40B4-BE49-F238E27FC236}">
                <a16:creationId xmlns:a16="http://schemas.microsoft.com/office/drawing/2014/main" id="{1B6E087C-21B4-CD82-58EA-701935A8F149}"/>
              </a:ext>
            </a:extLst>
          </p:cNvPr>
          <p:cNvSpPr>
            <a:spLocks noGrp="1"/>
          </p:cNvSpPr>
          <p:nvPr>
            <p:ph idx="1"/>
          </p:nvPr>
        </p:nvSpPr>
        <p:spPr/>
        <p:txBody>
          <a:bodyPr/>
          <a:lstStyle/>
          <a:p>
            <a:pPr marL="342900" indent="-342900">
              <a:buFont typeface="Arial" panose="020B0604020202020204" pitchFamily="34" charset="0"/>
              <a:buChar char="•"/>
            </a:pPr>
            <a:r>
              <a:rPr lang="en-US" b="1" dirty="0">
                <a:solidFill>
                  <a:srgbClr val="1D579B"/>
                </a:solidFill>
              </a:rPr>
              <a:t>UPDATE</a:t>
            </a:r>
            <a:r>
              <a:rPr lang="en-US" dirty="0">
                <a:solidFill>
                  <a:srgbClr val="1D579B"/>
                </a:solidFill>
              </a:rPr>
              <a:t>:  </a:t>
            </a:r>
            <a:r>
              <a:rPr lang="en-US" dirty="0"/>
              <a:t>The new action reason code for updating cubicle, room, or suite numbers for employees in PayPath has </a:t>
            </a:r>
            <a:r>
              <a:rPr lang="en-US" b="1" dirty="0"/>
              <a:t>been deployed.</a:t>
            </a:r>
          </a:p>
          <a:p>
            <a:pPr marL="342900" indent="-342900">
              <a:buFont typeface="Arial" panose="020B0604020202020204" pitchFamily="34" charset="0"/>
              <a:buChar char="•"/>
            </a:pPr>
            <a:r>
              <a:rPr lang="en-US" dirty="0"/>
              <a:t>In the past you were using DTA/COR </a:t>
            </a:r>
          </a:p>
          <a:p>
            <a:pPr marL="342900" indent="-342900">
              <a:buFont typeface="Arial" panose="020B0604020202020204" pitchFamily="34" charset="0"/>
              <a:buChar char="•"/>
            </a:pPr>
            <a:r>
              <a:rPr lang="en-US" dirty="0"/>
              <a:t>Now begin to use:  </a:t>
            </a:r>
          </a:p>
          <a:p>
            <a:pPr marL="1028683" lvl="1" indent="-342900"/>
            <a:r>
              <a:rPr lang="en-US" dirty="0"/>
              <a:t>New </a:t>
            </a:r>
            <a:r>
              <a:rPr lang="en-US" dirty="0">
                <a:highlight>
                  <a:srgbClr val="FFFF00"/>
                </a:highlight>
              </a:rPr>
              <a:t>DTA/CRS  </a:t>
            </a:r>
          </a:p>
          <a:p>
            <a:pPr marL="1028683" lvl="1" indent="-342900"/>
            <a:r>
              <a:rPr lang="en-US" dirty="0"/>
              <a:t>Used to updated employee’s cubicle room or suite assignment </a:t>
            </a:r>
          </a:p>
          <a:p>
            <a:pPr marL="1028683" lvl="1" indent="-342900"/>
            <a:r>
              <a:rPr lang="en-US" dirty="0"/>
              <a:t>Use when the </a:t>
            </a:r>
            <a:r>
              <a:rPr lang="en-US" dirty="0">
                <a:highlight>
                  <a:srgbClr val="FFFF00"/>
                </a:highlight>
              </a:rPr>
              <a:t>only field being updated is the cubicle field </a:t>
            </a:r>
            <a:r>
              <a:rPr lang="en-US" dirty="0"/>
              <a:t>in the Job data section.  Job aids in UCPath have been updated.</a:t>
            </a:r>
          </a:p>
        </p:txBody>
      </p:sp>
      <p:sp>
        <p:nvSpPr>
          <p:cNvPr id="4" name="Slide Number Placeholder 3">
            <a:extLst>
              <a:ext uri="{FF2B5EF4-FFF2-40B4-BE49-F238E27FC236}">
                <a16:creationId xmlns:a16="http://schemas.microsoft.com/office/drawing/2014/main" id="{256100DD-C217-1649-D2CA-6BBAA8F89622}"/>
              </a:ext>
            </a:extLst>
          </p:cNvPr>
          <p:cNvSpPr>
            <a:spLocks noGrp="1"/>
          </p:cNvSpPr>
          <p:nvPr>
            <p:ph type="sldNum" sz="quarter" idx="4"/>
          </p:nvPr>
        </p:nvSpPr>
        <p:spPr/>
        <p:txBody>
          <a:bodyPr/>
          <a:lstStyle/>
          <a:p>
            <a:fld id="{3C842EA4-F715-4656-A625-1238D78B36EB}" type="slidenum">
              <a:rPr lang="en-US" smtClean="0"/>
              <a:t>6</a:t>
            </a:fld>
            <a:endParaRPr lang="en-US"/>
          </a:p>
        </p:txBody>
      </p:sp>
      <p:pic>
        <p:nvPicPr>
          <p:cNvPr id="5" name="Picture 4">
            <a:extLst>
              <a:ext uri="{FF2B5EF4-FFF2-40B4-BE49-F238E27FC236}">
                <a16:creationId xmlns:a16="http://schemas.microsoft.com/office/drawing/2014/main" id="{AF55974C-A2E8-5DC5-16F4-A17A4F41D605}"/>
              </a:ext>
            </a:extLst>
          </p:cNvPr>
          <p:cNvPicPr>
            <a:picLocks noChangeAspect="1"/>
          </p:cNvPicPr>
          <p:nvPr/>
        </p:nvPicPr>
        <p:blipFill>
          <a:blip r:embed="rId2"/>
          <a:stretch>
            <a:fillRect/>
          </a:stretch>
        </p:blipFill>
        <p:spPr>
          <a:xfrm>
            <a:off x="1540263" y="4407336"/>
            <a:ext cx="5425910" cy="2030144"/>
          </a:xfrm>
          <a:prstGeom prst="rect">
            <a:avLst/>
          </a:prstGeom>
        </p:spPr>
      </p:pic>
    </p:spTree>
    <p:extLst>
      <p:ext uri="{BB962C8B-B14F-4D97-AF65-F5344CB8AC3E}">
        <p14:creationId xmlns:p14="http://schemas.microsoft.com/office/powerpoint/2010/main" val="221526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AE023-7997-354A-3AE5-D730FC71796A}"/>
              </a:ext>
            </a:extLst>
          </p:cNvPr>
          <p:cNvSpPr>
            <a:spLocks noGrp="1"/>
          </p:cNvSpPr>
          <p:nvPr>
            <p:ph type="title"/>
          </p:nvPr>
        </p:nvSpPr>
        <p:spPr/>
        <p:txBody>
          <a:bodyPr/>
          <a:lstStyle/>
          <a:p>
            <a:r>
              <a:rPr lang="en-US" dirty="0"/>
              <a:t>Quick Reminder IV</a:t>
            </a:r>
          </a:p>
        </p:txBody>
      </p:sp>
      <p:sp>
        <p:nvSpPr>
          <p:cNvPr id="3" name="Content Placeholder 2">
            <a:extLst>
              <a:ext uri="{FF2B5EF4-FFF2-40B4-BE49-F238E27FC236}">
                <a16:creationId xmlns:a16="http://schemas.microsoft.com/office/drawing/2014/main" id="{A89EF45E-0C8F-2553-99A2-2101A1A7EF87}"/>
              </a:ext>
            </a:extLst>
          </p:cNvPr>
          <p:cNvSpPr>
            <a:spLocks noGrp="1"/>
          </p:cNvSpPr>
          <p:nvPr>
            <p:ph idx="1"/>
          </p:nvPr>
        </p:nvSpPr>
        <p:spPr/>
        <p:txBody>
          <a:bodyPr/>
          <a:lstStyle/>
          <a:p>
            <a:pPr marL="342900" indent="-342900">
              <a:buFont typeface="Arial" panose="020B0604020202020204" pitchFamily="34" charset="0"/>
              <a:buChar char="•"/>
            </a:pPr>
            <a:r>
              <a:rPr lang="en-US" dirty="0"/>
              <a:t>Changes to FTE for Grad Students </a:t>
            </a:r>
          </a:p>
          <a:p>
            <a:pPr marL="342900" indent="-342900">
              <a:buFont typeface="Arial" panose="020B0604020202020204" pitchFamily="34" charset="0"/>
              <a:buChar char="•"/>
            </a:pPr>
            <a:r>
              <a:rPr lang="en-US" dirty="0"/>
              <a:t>If you are needing to update an FTE effective 4/1/23 the date was used as part of the pay and step change processed by UCPath</a:t>
            </a:r>
          </a:p>
          <a:p>
            <a:pPr marL="342900" indent="-342900">
              <a:buFont typeface="Arial" panose="020B0604020202020204" pitchFamily="34" charset="0"/>
              <a:buChar char="•"/>
            </a:pPr>
            <a:r>
              <a:rPr lang="en-US" dirty="0"/>
              <a:t>This will now require a case and position update form.  </a:t>
            </a:r>
          </a:p>
          <a:p>
            <a:pPr marL="342900" indent="-342900">
              <a:buFont typeface="Arial" panose="020B0604020202020204" pitchFamily="34" charset="0"/>
              <a:buChar char="•"/>
            </a:pPr>
            <a:r>
              <a:rPr lang="en-US" dirty="0"/>
              <a:t>We currently have a case to do large volume via spreadsheet</a:t>
            </a:r>
          </a:p>
          <a:p>
            <a:pPr marL="342900" indent="-342900">
              <a:buFont typeface="Arial" panose="020B0604020202020204" pitchFamily="34" charset="0"/>
              <a:buChar char="•"/>
            </a:pPr>
            <a:r>
              <a:rPr lang="en-US" dirty="0"/>
              <a:t>If you have a large number of changes, please contact Debbie </a:t>
            </a:r>
            <a:r>
              <a:rPr lang="en-US" b="1" dirty="0"/>
              <a:t>today</a:t>
            </a:r>
            <a:r>
              <a:rPr lang="en-US" dirty="0"/>
              <a:t> to see if we can add to our open case.  </a:t>
            </a:r>
          </a:p>
        </p:txBody>
      </p:sp>
      <p:sp>
        <p:nvSpPr>
          <p:cNvPr id="4" name="Slide Number Placeholder 3">
            <a:extLst>
              <a:ext uri="{FF2B5EF4-FFF2-40B4-BE49-F238E27FC236}">
                <a16:creationId xmlns:a16="http://schemas.microsoft.com/office/drawing/2014/main" id="{F2D1FE12-EF7C-A732-602A-8AD230D83750}"/>
              </a:ext>
            </a:extLst>
          </p:cNvPr>
          <p:cNvSpPr>
            <a:spLocks noGrp="1"/>
          </p:cNvSpPr>
          <p:nvPr>
            <p:ph type="sldNum" sz="quarter" idx="4"/>
          </p:nvPr>
        </p:nvSpPr>
        <p:spPr/>
        <p:txBody>
          <a:bodyPr/>
          <a:lstStyle/>
          <a:p>
            <a:fld id="{3C842EA4-F715-4656-A625-1238D78B36EB}" type="slidenum">
              <a:rPr lang="en-US" smtClean="0"/>
              <a:t>7</a:t>
            </a:fld>
            <a:endParaRPr lang="en-US"/>
          </a:p>
        </p:txBody>
      </p:sp>
    </p:spTree>
    <p:extLst>
      <p:ext uri="{BB962C8B-B14F-4D97-AF65-F5344CB8AC3E}">
        <p14:creationId xmlns:p14="http://schemas.microsoft.com/office/powerpoint/2010/main" val="39922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6448-5091-A038-3508-390B20B69C05}"/>
              </a:ext>
            </a:extLst>
          </p:cNvPr>
          <p:cNvSpPr>
            <a:spLocks noGrp="1"/>
          </p:cNvSpPr>
          <p:nvPr>
            <p:ph type="title"/>
          </p:nvPr>
        </p:nvSpPr>
        <p:spPr/>
        <p:txBody>
          <a:bodyPr/>
          <a:lstStyle/>
          <a:p>
            <a:r>
              <a:rPr lang="en-US" dirty="0"/>
              <a:t>Future BW Training Tips Meetings</a:t>
            </a:r>
          </a:p>
        </p:txBody>
      </p:sp>
      <p:sp>
        <p:nvSpPr>
          <p:cNvPr id="3" name="Content Placeholder 2">
            <a:extLst>
              <a:ext uri="{FF2B5EF4-FFF2-40B4-BE49-F238E27FC236}">
                <a16:creationId xmlns:a16="http://schemas.microsoft.com/office/drawing/2014/main" id="{3C1442BB-F08B-AF36-9B70-9524C6070C61}"/>
              </a:ext>
            </a:extLst>
          </p:cNvPr>
          <p:cNvSpPr>
            <a:spLocks noGrp="1"/>
          </p:cNvSpPr>
          <p:nvPr>
            <p:ph idx="1"/>
          </p:nvPr>
        </p:nvSpPr>
        <p:spPr/>
        <p:txBody>
          <a:bodyPr/>
          <a:lstStyle/>
          <a:p>
            <a:pPr marL="342900" indent="-342900">
              <a:buFont typeface="Arial" panose="020B0604020202020204" pitchFamily="34" charset="0"/>
              <a:buChar char="•"/>
            </a:pPr>
            <a:r>
              <a:rPr lang="en-US" dirty="0"/>
              <a:t>May 2</a:t>
            </a:r>
          </a:p>
          <a:p>
            <a:pPr marL="342900" indent="-342900">
              <a:buFont typeface="Arial" panose="020B0604020202020204" pitchFamily="34" charset="0"/>
              <a:buChar char="•"/>
            </a:pPr>
            <a:r>
              <a:rPr lang="en-US" dirty="0"/>
              <a:t>May 16</a:t>
            </a:r>
          </a:p>
          <a:p>
            <a:pPr marL="342900" indent="-342900">
              <a:buFont typeface="Arial" panose="020B0604020202020204" pitchFamily="34" charset="0"/>
              <a:buChar char="•"/>
            </a:pPr>
            <a:r>
              <a:rPr lang="en-US" dirty="0"/>
              <a:t>May 30</a:t>
            </a:r>
          </a:p>
          <a:p>
            <a:pPr marL="342900" indent="-342900">
              <a:buFont typeface="Arial" panose="020B0604020202020204" pitchFamily="34" charset="0"/>
              <a:buChar char="•"/>
            </a:pPr>
            <a:r>
              <a:rPr lang="en-US" dirty="0"/>
              <a:t>June 13</a:t>
            </a:r>
          </a:p>
          <a:p>
            <a:pPr marL="342900" indent="-342900">
              <a:buFont typeface="Arial" panose="020B0604020202020204" pitchFamily="34" charset="0"/>
              <a:buChar char="•"/>
            </a:pPr>
            <a:r>
              <a:rPr lang="en-US" dirty="0"/>
              <a:t>June 27</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BC3145D3-13A2-E74C-F00C-0030F7B6154D}"/>
              </a:ext>
            </a:extLst>
          </p:cNvPr>
          <p:cNvSpPr>
            <a:spLocks noGrp="1"/>
          </p:cNvSpPr>
          <p:nvPr>
            <p:ph type="sldNum" sz="quarter" idx="4"/>
          </p:nvPr>
        </p:nvSpPr>
        <p:spPr/>
        <p:txBody>
          <a:bodyPr/>
          <a:lstStyle/>
          <a:p>
            <a:fld id="{3C842EA4-F715-4656-A625-1238D78B36EB}" type="slidenum">
              <a:rPr lang="en-US" smtClean="0"/>
              <a:t>8</a:t>
            </a:fld>
            <a:endParaRPr lang="en-US"/>
          </a:p>
        </p:txBody>
      </p:sp>
    </p:spTree>
    <p:extLst>
      <p:ext uri="{BB962C8B-B14F-4D97-AF65-F5344CB8AC3E}">
        <p14:creationId xmlns:p14="http://schemas.microsoft.com/office/powerpoint/2010/main" val="2804816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Agenda</a:t>
            </a:r>
          </a:p>
        </p:txBody>
      </p:sp>
      <p:sp>
        <p:nvSpPr>
          <p:cNvPr id="3" name="Content Placeholder 2"/>
          <p:cNvSpPr>
            <a:spLocks noGrp="1"/>
          </p:cNvSpPr>
          <p:nvPr>
            <p:ph idx="1"/>
          </p:nvPr>
        </p:nvSpPr>
        <p:spPr/>
        <p:txBody>
          <a:bodyPr/>
          <a:lstStyle/>
          <a:p>
            <a:endParaRPr lang="en-US" dirty="0"/>
          </a:p>
          <a:p>
            <a:endParaRPr lang="en-US" dirty="0"/>
          </a:p>
        </p:txBody>
      </p:sp>
      <p:pic>
        <p:nvPicPr>
          <p:cNvPr id="13" name="Picture 12" descr="Do You Have an Agend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140">
            <a:off x="7038363" y="4486728"/>
            <a:ext cx="1727020" cy="1639516"/>
          </a:xfrm>
          <a:prstGeom prst="rect">
            <a:avLst/>
          </a:prstGeom>
        </p:spPr>
      </p:pic>
      <p:sp>
        <p:nvSpPr>
          <p:cNvPr id="4" name="TextBox 3"/>
          <p:cNvSpPr txBox="1"/>
          <p:nvPr/>
        </p:nvSpPr>
        <p:spPr>
          <a:xfrm>
            <a:off x="229084" y="1153489"/>
            <a:ext cx="8685831" cy="501675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solidFill>
                  <a:prstClr val="black"/>
                </a:solidFill>
                <a:latin typeface="Helvetica" panose="020B0604020202020204" pitchFamily="34" charset="0"/>
                <a:cs typeface="Helvetica" panose="020B0604020202020204" pitchFamily="34" charset="0"/>
              </a:rPr>
              <a:t>Ask UCPath Enhancements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Budget Calendar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200" dirty="0">
                <a:solidFill>
                  <a:prstClr val="black"/>
                </a:solidFill>
                <a:latin typeface="Helvetica" panose="020B0604020202020204" pitchFamily="34" charset="0"/>
                <a:cs typeface="Helvetica" panose="020B0604020202020204" pitchFamily="34" charset="0"/>
              </a:rPr>
              <a:t>Updating Extended Absence Process</a:t>
            </a:r>
            <a:endPar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Security Update </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Summer Salary Training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3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Q&amp;A</a:t>
            </a:r>
          </a:p>
          <a:p>
            <a:pPr marL="457200" indent="-457200">
              <a:buFont typeface="Wingdings" panose="05000000000000000000" pitchFamily="2" charset="2"/>
              <a:buChar char="§"/>
              <a:defRPr/>
            </a:pPr>
            <a:endParaRPr lang="en-US" sz="2000" dirty="0">
              <a:solidFill>
                <a:srgbClr val="222222"/>
              </a:solidFill>
              <a:effectLst/>
              <a:latin typeface="Helvetica" panose="020B0604020202020204" pitchFamily="34" charset="0"/>
              <a:ea typeface="Calibri" panose="020F0502020204030204" pitchFamily="34" charset="0"/>
              <a:cs typeface="Helvetica" panose="020B0604020202020204" pitchFamily="34" charset="0"/>
            </a:endParaRPr>
          </a:p>
          <a:p>
            <a:pPr marL="457200" indent="-457200">
              <a:buFont typeface="Wingdings" panose="05000000000000000000" pitchFamily="2" charset="2"/>
              <a:buChar char="§"/>
              <a:defRPr/>
            </a:pPr>
            <a:endParaRPr lang="en-US" sz="2000" dirty="0">
              <a:solidFill>
                <a:srgbClr val="222222"/>
              </a:solidFill>
              <a:effectLst/>
              <a:latin typeface="Helvetica" panose="020B0604020202020204" pitchFamily="34" charset="0"/>
              <a:ea typeface="Calibri" panose="020F0502020204030204" pitchFamily="34" charset="0"/>
              <a:cs typeface="Helvetica"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2000" dirty="0">
              <a:solidFill>
                <a:prstClr val="black"/>
              </a:solidFill>
              <a:latin typeface="Helvetica" panose="020B0604020202020204" pitchFamily="34" charset="0"/>
              <a:cs typeface="Helvetica"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000" b="0" i="0" u="none" strike="noStrike" kern="1200" cap="none" spc="0" normalizeH="0" baseline="0" noProof="0" dirty="0">
              <a:ln>
                <a:noFill/>
              </a:ln>
              <a:solidFill>
                <a:prstClr val="black"/>
              </a:solidFill>
              <a:effectLst/>
              <a:uLnTx/>
              <a:uFillTx/>
              <a:latin typeface="Helvetica" panose="020B0604020202020204" pitchFamily="34" charset="0"/>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41911267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FA Standard Screen PPT Template">
  <a:themeElements>
    <a:clrScheme name="UCI">
      <a:dk1>
        <a:sysClr val="windowText" lastClr="000000"/>
      </a:dk1>
      <a:lt1>
        <a:sysClr val="window" lastClr="FFFFFF"/>
      </a:lt1>
      <a:dk2>
        <a:srgbClr val="1F497D"/>
      </a:dk2>
      <a:lt2>
        <a:srgbClr val="EEECE1"/>
      </a:lt2>
      <a:accent1>
        <a:srgbClr val="6AA2B8"/>
      </a:accent1>
      <a:accent2>
        <a:srgbClr val="FFD200"/>
      </a:accent2>
      <a:accent3>
        <a:srgbClr val="1B3D6D"/>
      </a:accent3>
      <a:accent4>
        <a:srgbClr val="0064A4"/>
      </a:accent4>
      <a:accent5>
        <a:srgbClr val="6AA2B8"/>
      </a:accent5>
      <a:accent6>
        <a:srgbClr val="F78D2D"/>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dfa-standard-screen-template" id="{085FA25C-E160-4F41-82D5-15C5F5196075}" vid="{04E02BA0-7A10-44B0-A17E-F486C255F5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106815</TotalTime>
  <Words>2520</Words>
  <Application>Microsoft Office PowerPoint</Application>
  <PresentationFormat>On-screen Show (4:3)</PresentationFormat>
  <Paragraphs>501</Paragraphs>
  <Slides>34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Black</vt:lpstr>
      <vt:lpstr>Calibri</vt:lpstr>
      <vt:lpstr>Courier New</vt:lpstr>
      <vt:lpstr>Helvetica</vt:lpstr>
      <vt:lpstr>Symbol</vt:lpstr>
      <vt:lpstr>Times New Roman</vt:lpstr>
      <vt:lpstr>Wingdings</vt:lpstr>
      <vt:lpstr>DFA Standard Screen PPT Template</vt:lpstr>
      <vt:lpstr>Training Tips  April 18, 2023</vt:lpstr>
      <vt:lpstr>HR Transaction Deadlines</vt:lpstr>
      <vt:lpstr>Next Finance Transaction Deadlines</vt:lpstr>
      <vt:lpstr>Quick Reminder I</vt:lpstr>
      <vt:lpstr>Quick Reminders II</vt:lpstr>
      <vt:lpstr>Quick Reminders III</vt:lpstr>
      <vt:lpstr>Quick Reminder IV</vt:lpstr>
      <vt:lpstr>Future BW Training Tips Meetings</vt:lpstr>
      <vt:lpstr>Agenda</vt:lpstr>
      <vt:lpstr>PowerPoint Presentation</vt:lpstr>
      <vt:lpstr>Enhanced Ask UCPath</vt:lpstr>
      <vt:lpstr>PowerPoint Presentation</vt:lpstr>
      <vt:lpstr>PowerPoint Presentation</vt:lpstr>
      <vt:lpstr>Budget Distribution Calendar </vt:lpstr>
      <vt:lpstr>Budget Distribution Calendar Cont’d </vt:lpstr>
      <vt:lpstr>PowerPoint Presentation</vt:lpstr>
      <vt:lpstr>Ways to Edit Extended Absences</vt:lpstr>
      <vt:lpstr>Method 1 – Administer Extended Absence Page</vt:lpstr>
      <vt:lpstr>Common Mistakes – Not Saving &amp; Submitting!</vt:lpstr>
      <vt:lpstr>Method 2 – Request Extended Absence Page</vt:lpstr>
      <vt:lpstr>PowerPoint Presentation</vt:lpstr>
      <vt:lpstr>User Access Approval Process </vt:lpstr>
      <vt:lpstr>UCPath Security Access Form-FAQ</vt:lpstr>
      <vt:lpstr>Roles Wiki</vt:lpstr>
      <vt:lpstr>Security Website Updates</vt:lpstr>
      <vt:lpstr>Training for Roles Matrix</vt:lpstr>
      <vt:lpstr>Training for Roles Matrix</vt:lpstr>
      <vt:lpstr>UCPath Roles Summary </vt:lpstr>
      <vt:lpstr>PowerPoint Presentation</vt:lpstr>
      <vt:lpstr>Upcoming Training  </vt:lpstr>
      <vt:lpstr>Lived Name &amp; Other Training </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Tips  May 17, 2022</dc:title>
  <dc:creator>Deborah Kistler</dc:creator>
  <cp:lastModifiedBy>Andrea Knaub</cp:lastModifiedBy>
  <cp:revision>183</cp:revision>
  <cp:lastPrinted>2023-02-18T08:42:02Z</cp:lastPrinted>
  <dcterms:created xsi:type="dcterms:W3CDTF">2022-05-24T14:15:47Z</dcterms:created>
  <dcterms:modified xsi:type="dcterms:W3CDTF">2023-04-18T21:40:26Z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33AF6159-FDAC-439D-B401-A469DA7B5AFB</vt:lpwstr>
  </property>
  <property fmtid="{D5CDD505-2E9C-101B-9397-08002B2CF9AE}" pid="3" name="ArticulatePath">
    <vt:lpwstr>TTT_10_4_2022 (1)</vt:lpwstr>
  </property>
</Properties>
</file>