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7" r:id="rId3"/>
    <p:sldId id="258" r:id="rId4"/>
    <p:sldId id="259" r:id="rId5"/>
    <p:sldId id="260" r:id="rId6"/>
    <p:sldId id="307" r:id="rId7"/>
    <p:sldId id="308" r:id="rId8"/>
    <p:sldId id="299" r:id="rId9"/>
    <p:sldId id="277" r:id="rId10"/>
    <p:sldId id="300" r:id="rId11"/>
    <p:sldId id="272" r:id="rId12"/>
    <p:sldId id="301" r:id="rId13"/>
    <p:sldId id="305" r:id="rId14"/>
    <p:sldId id="270" r:id="rId15"/>
    <p:sldId id="271" r:id="rId16"/>
    <p:sldId id="287" r:id="rId17"/>
    <p:sldId id="288" r:id="rId18"/>
    <p:sldId id="289" r:id="rId19"/>
    <p:sldId id="310" r:id="rId20"/>
    <p:sldId id="291" r:id="rId21"/>
    <p:sldId id="302" r:id="rId22"/>
    <p:sldId id="309" r:id="rId23"/>
    <p:sldId id="274" r:id="rId24"/>
    <p:sldId id="276" r:id="rId25"/>
    <p:sldId id="304" r:id="rId26"/>
    <p:sldId id="294" r:id="rId27"/>
    <p:sldId id="311" r:id="rId28"/>
    <p:sldId id="296" r:id="rId29"/>
    <p:sldId id="297" r:id="rId30"/>
    <p:sldId id="306" r:id="rId31"/>
    <p:sldId id="31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istler" initials="DK" lastIdx="18" clrIdx="0">
    <p:extLst>
      <p:ext uri="{19B8F6BF-5375-455C-9EA6-DF929625EA0E}">
        <p15:presenceInfo xmlns:p15="http://schemas.microsoft.com/office/powerpoint/2012/main" userId="S-1-5-21-497440546-3349810628-3187559507-38962" providerId="AD"/>
      </p:ext>
    </p:extLst>
  </p:cmAuthor>
  <p:cmAuthor id="2" name="Mercer, Sheila" initials="MS" lastIdx="9" clrIdx="1">
    <p:extLst>
      <p:ext uri="{19B8F6BF-5375-455C-9EA6-DF929625EA0E}">
        <p15:presenceInfo xmlns:p15="http://schemas.microsoft.com/office/powerpoint/2012/main" userId="S-1-5-21-258568706-1946969735-1210196690-1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3AB3E6"/>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4" d="100"/>
          <a:sy n="84" d="100"/>
        </p:scale>
        <p:origin x="12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7" name="Rectangle 16"/>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26093" y="2738245"/>
            <a:ext cx="7310244" cy="1325757"/>
          </a:xfrm>
          <a:noFill/>
        </p:spPr>
        <p:txBody>
          <a:bodyPr>
            <a:normAutofit/>
          </a:bodyPr>
          <a:lstStyle>
            <a:lvl1pPr algn="ctr">
              <a:defRPr sz="4000" b="1">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926094" y="4194099"/>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txBox="1">
            <a:spLocks/>
          </p:cNvSpPr>
          <p:nvPr userDrawn="1"/>
        </p:nvSpPr>
        <p:spPr>
          <a:xfrm>
            <a:off x="7448900" y="6420058"/>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z="1000" smtClean="0">
                <a:solidFill>
                  <a:schemeClr val="tx1"/>
                </a:solidFill>
              </a:rPr>
              <a:pPr/>
              <a:t>12/16/2019</a:t>
            </a:fld>
            <a:endParaRPr lang="en-US" sz="1000" dirty="0">
              <a:solidFill>
                <a:schemeClr val="tx1"/>
              </a:solidFill>
            </a:endParaRPr>
          </a:p>
        </p:txBody>
      </p:sp>
      <p:sp>
        <p:nvSpPr>
          <p:cNvPr id="9" name="Rectangle 8"/>
          <p:cNvSpPr/>
          <p:nvPr userDrawn="1"/>
        </p:nvSpPr>
        <p:spPr>
          <a:xfrm>
            <a:off x="-10096" y="0"/>
            <a:ext cx="9144000" cy="233600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UCI14_UCPath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5300" y="810800"/>
            <a:ext cx="5433403" cy="714404"/>
          </a:xfrm>
          <a:prstGeom prst="rect">
            <a:avLst/>
          </a:prstGeom>
        </p:spPr>
      </p:pic>
      <p:pic>
        <p:nvPicPr>
          <p:cNvPr id="4" name="Picture 3"/>
          <p:cNvPicPr>
            <a:picLocks noChangeAspect="1"/>
          </p:cNvPicPr>
          <p:nvPr userDrawn="1"/>
        </p:nvPicPr>
        <p:blipFill>
          <a:blip r:embed="rId4"/>
          <a:stretch>
            <a:fillRect/>
          </a:stretch>
        </p:blipFill>
        <p:spPr>
          <a:xfrm>
            <a:off x="3680957" y="6370278"/>
            <a:ext cx="1761897" cy="487722"/>
          </a:xfrm>
          <a:prstGeom prst="rect">
            <a:avLst/>
          </a:prstGeom>
        </p:spPr>
      </p:pic>
    </p:spTree>
    <p:custDataLst>
      <p:tags r:id="rId1"/>
    </p:custDataLst>
    <p:extLst>
      <p:ext uri="{BB962C8B-B14F-4D97-AF65-F5344CB8AC3E}">
        <p14:creationId xmlns:p14="http://schemas.microsoft.com/office/powerpoint/2010/main" val="179699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3" y="1135347"/>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2" name="Rectangle 1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Rectangle 14"/>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7" name="Rectangle 1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9" name="Rectangle 18"/>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1" name="Rectangle 2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11"/>
          <p:cNvSpPr txBox="1">
            <a:spLocks/>
          </p:cNvSpPr>
          <p:nvPr/>
        </p:nvSpPr>
        <p:spPr>
          <a:xfrm>
            <a:off x="2911571" y="6338720"/>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
        <p:nvSpPr>
          <p:cNvPr id="23" name="Rectangle 22"/>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75974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lvl1pPr>
              <a:defRPr>
                <a:solidFill>
                  <a:schemeClr val="tx1"/>
                </a:solidFill>
              </a:defRPr>
            </a:lvl1pPr>
          </a:lstStyle>
          <a:p>
            <a:fld id="{D27D3C37-BFEB-BA4B-B781-4564C6A0B2B2}" type="slidenum">
              <a:rPr lang="en-US" smtClean="0"/>
              <a:pPr/>
              <a:t>‹#›</a:t>
            </a:fld>
            <a:endParaRPr lang="en-US" dirty="0"/>
          </a:p>
        </p:txBody>
      </p:sp>
      <p:sp>
        <p:nvSpPr>
          <p:cNvPr id="13" name="Rectangle 12"/>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Rectangle 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Text Placeholder 7"/>
          <p:cNvSpPr>
            <a:spLocks noGrp="1"/>
          </p:cNvSpPr>
          <p:nvPr>
            <p:ph type="body" sz="quarter" idx="11"/>
          </p:nvPr>
        </p:nvSpPr>
        <p:spPr>
          <a:xfrm>
            <a:off x="1469338" y="700908"/>
            <a:ext cx="7611163" cy="5365936"/>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177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4" y="1371600"/>
            <a:ext cx="5816745"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2"/>
          <p:cNvSpPr>
            <a:spLocks noGrp="1"/>
          </p:cNvSpPr>
          <p:nvPr>
            <p:ph type="sldNum" sz="quarter" idx="13"/>
          </p:nvPr>
        </p:nvSpPr>
        <p:spPr>
          <a:xfrm>
            <a:off x="4326793"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70460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7"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20702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62889"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56106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7" name="Rectangle 16"/>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926093" y="2738245"/>
            <a:ext cx="7310244" cy="1325757"/>
          </a:xfrm>
          <a:noFill/>
        </p:spPr>
        <p:txBody>
          <a:bodyPr>
            <a:normAutofit/>
          </a:bodyPr>
          <a:lstStyle>
            <a:lvl1pPr algn="ctr">
              <a:defRPr sz="4000" b="1">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926094" y="4194099"/>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txBox="1">
            <a:spLocks/>
          </p:cNvSpPr>
          <p:nvPr userDrawn="1"/>
        </p:nvSpPr>
        <p:spPr>
          <a:xfrm>
            <a:off x="7448900" y="6420058"/>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mtClean="0">
                <a:solidFill>
                  <a:prstClr val="black"/>
                </a:solidFill>
              </a:rPr>
              <a:pPr/>
              <a:t>12/16/2019</a:t>
            </a:fld>
            <a:endParaRPr lang="en-US" dirty="0">
              <a:solidFill>
                <a:prstClr val="black"/>
              </a:solidFill>
            </a:endParaRPr>
          </a:p>
        </p:txBody>
      </p:sp>
      <p:sp>
        <p:nvSpPr>
          <p:cNvPr id="9" name="Rectangle 8"/>
          <p:cNvSpPr/>
          <p:nvPr userDrawn="1"/>
        </p:nvSpPr>
        <p:spPr>
          <a:xfrm>
            <a:off x="-10096" y="0"/>
            <a:ext cx="9144000" cy="233600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UCI14_UCPath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5300" y="810800"/>
            <a:ext cx="5433403" cy="714404"/>
          </a:xfrm>
          <a:prstGeom prst="rect">
            <a:avLst/>
          </a:prstGeom>
        </p:spPr>
      </p:pic>
      <p:pic>
        <p:nvPicPr>
          <p:cNvPr id="4" name="Picture 3"/>
          <p:cNvPicPr>
            <a:picLocks noChangeAspect="1"/>
          </p:cNvPicPr>
          <p:nvPr userDrawn="1"/>
        </p:nvPicPr>
        <p:blipFill>
          <a:blip r:embed="rId4"/>
          <a:stretch>
            <a:fillRect/>
          </a:stretch>
        </p:blipFill>
        <p:spPr>
          <a:xfrm>
            <a:off x="3680957" y="6370278"/>
            <a:ext cx="1761897" cy="487722"/>
          </a:xfrm>
          <a:prstGeom prst="rect">
            <a:avLst/>
          </a:prstGeom>
        </p:spPr>
      </p:pic>
    </p:spTree>
    <p:custDataLst>
      <p:tags r:id="rId1"/>
    </p:custDataLst>
    <p:extLst>
      <p:ext uri="{BB962C8B-B14F-4D97-AF65-F5344CB8AC3E}">
        <p14:creationId xmlns:p14="http://schemas.microsoft.com/office/powerpoint/2010/main" val="340704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926592"/>
            <a:ext cx="8705088" cy="5327904"/>
          </a:xfrm>
        </p:spPr>
        <p:txBody>
          <a:bodyPr/>
          <a:lstStyle>
            <a:lvl1pPr marL="342900" indent="-342900">
              <a:buClr>
                <a:srgbClr val="1F497D"/>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4749" y="76759"/>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8" name="Straight Connector 7"/>
          <p:cNvCxnSpPr/>
          <p:nvPr userDrawn="1"/>
        </p:nvCxnSpPr>
        <p:spPr>
          <a:xfrm>
            <a:off x="0" y="7962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4274104"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676302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cxnSp>
        <p:nvCxnSpPr>
          <p:cNvPr id="11" name="Straight Connector 10"/>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8650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55801" y="6428371"/>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
        <p:nvSpPr>
          <p:cNvPr id="8" name="Rectangle 7"/>
          <p:cNvSpPr/>
          <p:nvPr userDrawn="1"/>
        </p:nvSpPr>
        <p:spPr>
          <a:xfrm rot="16200000">
            <a:off x="4908989" y="2122084"/>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Placeholder 1"/>
          <p:cNvSpPr>
            <a:spLocks noGrp="1"/>
          </p:cNvSpPr>
          <p:nvPr>
            <p:ph type="title"/>
          </p:nvPr>
        </p:nvSpPr>
        <p:spPr>
          <a:xfrm>
            <a:off x="668677"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56775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5409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65596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926592"/>
            <a:ext cx="8705088" cy="5327904"/>
          </a:xfrm>
        </p:spPr>
        <p:txBody>
          <a:bodyPr/>
          <a:lstStyle>
            <a:lvl1pPr marL="342900" indent="-342900">
              <a:buClr>
                <a:srgbClr val="FFD200"/>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4749" y="76759"/>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8" name="Straight Connector 7"/>
          <p:cNvCxnSpPr/>
          <p:nvPr userDrawn="1"/>
        </p:nvCxnSpPr>
        <p:spPr>
          <a:xfrm>
            <a:off x="0" y="7962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4274104"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411822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21239" y="6435299"/>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672417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192437"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25534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ctrTitle"/>
          </p:nvPr>
        </p:nvSpPr>
        <p:spPr>
          <a:xfrm>
            <a:off x="462639" y="396704"/>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p:nvPr>
        </p:nvSpPr>
        <p:spPr>
          <a:xfrm>
            <a:off x="462639" y="2045145"/>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410774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visuals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5251" y="740833"/>
            <a:ext cx="8944035" cy="5308746"/>
          </a:xfrm>
          <a:prstGeom prst="rect">
            <a:avLst/>
          </a:prstGeom>
        </p:spPr>
        <p:txBody>
          <a:bodyPr/>
          <a:lstStyle>
            <a:lvl1pPr>
              <a:defRPr>
                <a:solidFill>
                  <a:schemeClr val="bg1"/>
                </a:solidFill>
              </a:defRPr>
            </a:lvl1pPr>
          </a:lstStyle>
          <a:p>
            <a:r>
              <a:rPr lang="en-US" dirty="0"/>
              <a:t>Click icon to add picture</a:t>
            </a:r>
          </a:p>
        </p:txBody>
      </p:sp>
      <p:sp>
        <p:nvSpPr>
          <p:cNvPr id="8" name="Title 3"/>
          <p:cNvSpPr>
            <a:spLocks noGrp="1"/>
          </p:cNvSpPr>
          <p:nvPr>
            <p:ph type="title"/>
          </p:nvPr>
        </p:nvSpPr>
        <p:spPr>
          <a:xfrm>
            <a:off x="95250" y="37034"/>
            <a:ext cx="9144000" cy="517104"/>
          </a:xfrm>
          <a:prstGeom prst="rect">
            <a:avLst/>
          </a:prstGeom>
        </p:spPr>
        <p:txBody>
          <a:bodyPr vert="horz"/>
          <a:lstStyle>
            <a:lvl1pPr>
              <a:defRPr sz="2800" b="1">
                <a:solidFill>
                  <a:schemeClr val="bg2"/>
                </a:solidFill>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DF6CD61D-383B-8C4C-A586-A9FA29BEA8BE}" type="slidenum">
              <a:rPr lang="en-US" smtClean="0">
                <a:solidFill>
                  <a:prstClr val="black"/>
                </a:solidFill>
              </a:rPr>
              <a:pPr/>
              <a:t>‹#›</a:t>
            </a:fld>
            <a:endParaRPr lang="en-US" dirty="0">
              <a:solidFill>
                <a:prstClr val="black"/>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custDataLst>
      <p:tags r:id="rId1"/>
    </p:custDataLst>
    <p:extLst>
      <p:ext uri="{BB962C8B-B14F-4D97-AF65-F5344CB8AC3E}">
        <p14:creationId xmlns:p14="http://schemas.microsoft.com/office/powerpoint/2010/main" val="3771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3" y="1135347"/>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2" name="Rectangle 1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ectangle 1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 Placeholder 11"/>
          <p:cNvSpPr txBox="1">
            <a:spLocks/>
          </p:cNvSpPr>
          <p:nvPr/>
        </p:nvSpPr>
        <p:spPr>
          <a:xfrm>
            <a:off x="2911571" y="6338720"/>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
        <p:nvSpPr>
          <p:cNvPr id="23" name="Rectangle 22"/>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73761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lvl1pPr>
              <a:defRPr>
                <a:solidFill>
                  <a:schemeClr val="tx1"/>
                </a:solidFill>
              </a:defRPr>
            </a:lvl1pPr>
          </a:lstStyle>
          <a:p>
            <a:fld id="{D27D3C37-BFEB-BA4B-B781-4564C6A0B2B2}" type="slidenum">
              <a:rPr lang="en-US" smtClean="0">
                <a:solidFill>
                  <a:prstClr val="black"/>
                </a:solidFill>
              </a:rPr>
              <a:pPr/>
              <a:t>‹#›</a:t>
            </a:fld>
            <a:endParaRPr lang="en-US" dirty="0">
              <a:solidFill>
                <a:prstClr val="black"/>
              </a:solidFill>
            </a:endParaRPr>
          </a:p>
        </p:txBody>
      </p:sp>
      <p:sp>
        <p:nvSpPr>
          <p:cNvPr id="13" name="Rectangle 12"/>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8" y="700908"/>
            <a:ext cx="7611163" cy="5365936"/>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9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4" y="1371600"/>
            <a:ext cx="5816745"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2"/>
          <p:cNvSpPr>
            <a:spLocks noGrp="1"/>
          </p:cNvSpPr>
          <p:nvPr>
            <p:ph type="sldNum" sz="quarter" idx="13"/>
          </p:nvPr>
        </p:nvSpPr>
        <p:spPr>
          <a:xfrm>
            <a:off x="4326793"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0084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7"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4669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62889"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378553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2" y="751153"/>
            <a:ext cx="8970219" cy="5472666"/>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Courier New" panose="02070309020205020404" pitchFamily="49" charset="0"/>
              <a:buChar char="o"/>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69872" y="61738"/>
            <a:ext cx="8970219" cy="545690"/>
          </a:xfrm>
          <a:prstGeom prst="rect">
            <a:avLst/>
          </a:prstGeom>
        </p:spPr>
        <p:txBody>
          <a:bodyPr vert="horz" lIns="91440" tIns="45720" rIns="91440" bIns="45720" rtlCol="0" anchor="ctr">
            <a:normAutofit/>
          </a:bodyPr>
          <a:lstStyle>
            <a:lvl1pPr>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3"/>
          <p:cNvSpPr>
            <a:spLocks noGrp="1"/>
          </p:cNvSpPr>
          <p:nvPr>
            <p:ph type="dt" sz="half" idx="2"/>
          </p:nvPr>
        </p:nvSpPr>
        <p:spPr>
          <a:xfrm>
            <a:off x="777386" y="6454594"/>
            <a:ext cx="874433" cy="365125"/>
          </a:xfrm>
          <a:prstGeom prst="rect">
            <a:avLst/>
          </a:prstGeom>
        </p:spPr>
        <p:txBody>
          <a:bodyPr vert="horz" lIns="91440" tIns="45720" rIns="91440" bIns="45720" rtlCol="0" anchor="ctr"/>
          <a:lstStyle>
            <a:lvl1pPr algn="l">
              <a:defRPr sz="1000">
                <a:solidFill>
                  <a:schemeClr val="bg1"/>
                </a:solidFill>
              </a:defRPr>
            </a:lvl1pPr>
          </a:lstStyle>
          <a:p>
            <a:fld id="{DF4FBB3B-AA7B-4D75-AEA2-F1929FB80EAF}" type="datetime1">
              <a:rPr lang="en-US" smtClean="0">
                <a:solidFill>
                  <a:prstClr val="white"/>
                </a:solidFill>
              </a:rPr>
              <a:pPr/>
              <a:t>12/16/2019</a:t>
            </a:fld>
            <a:endParaRPr lang="en-US" dirty="0">
              <a:solidFill>
                <a:prstClr val="white"/>
              </a:solidFill>
            </a:endParaRPr>
          </a:p>
        </p:txBody>
      </p:sp>
      <p:sp>
        <p:nvSpPr>
          <p:cNvPr id="7" name="Slide Number Placeholder 5"/>
          <p:cNvSpPr>
            <a:spLocks noGrp="1"/>
          </p:cNvSpPr>
          <p:nvPr>
            <p:ph type="sldNum" sz="quarter" idx="4"/>
          </p:nvPr>
        </p:nvSpPr>
        <p:spPr>
          <a:xfrm>
            <a:off x="69872" y="6457509"/>
            <a:ext cx="412075"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a:off x="0" y="674334"/>
            <a:ext cx="9144000" cy="0"/>
          </a:xfrm>
          <a:prstGeom prst="line">
            <a:avLst/>
          </a:prstGeom>
          <a:ln w="127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65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cxnSp>
        <p:nvCxnSpPr>
          <p:cNvPr id="11" name="Straight Connector 10"/>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46909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0" y="0"/>
            <a:ext cx="9144000" cy="850911"/>
          </a:xfrm>
          <a:prstGeom prst="rect">
            <a:avLst/>
          </a:prstGeom>
        </p:spPr>
        <p:txBody>
          <a:bodyPr vert="horz" lIns="91440" tIns="45720" rIns="91440" bIns="45720" rtlCol="0" anchor="ctr">
            <a:normAutofit/>
          </a:bodyPr>
          <a:lstStyle>
            <a:lvl1pPr>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3"/>
          <p:cNvSpPr>
            <a:spLocks noGrp="1"/>
          </p:cNvSpPr>
          <p:nvPr>
            <p:ph type="dt" sz="half" idx="10"/>
          </p:nvPr>
        </p:nvSpPr>
        <p:spPr>
          <a:xfrm>
            <a:off x="696271" y="6418598"/>
            <a:ext cx="1714500" cy="365125"/>
          </a:xfrm>
          <a:prstGeom prst="rect">
            <a:avLst/>
          </a:prstGeom>
        </p:spPr>
        <p:txBody>
          <a:bodyPr vert="horz" lIns="91440" tIns="45720" rIns="91440" bIns="45720" rtlCol="0" anchor="ctr"/>
          <a:lstStyle>
            <a:lvl1pPr algn="l">
              <a:defRPr sz="1000">
                <a:solidFill>
                  <a:schemeClr val="bg1"/>
                </a:solidFill>
              </a:defRPr>
            </a:lvl1pPr>
          </a:lstStyle>
          <a:p>
            <a:fld id="{EC754B75-36FE-4017-96D0-5D0444EECF6A}" type="datetime1">
              <a:rPr lang="en-US" smtClean="0">
                <a:solidFill>
                  <a:prstClr val="white"/>
                </a:solidFill>
              </a:rPr>
              <a:pPr/>
              <a:t>12/16/2019</a:t>
            </a:fld>
            <a:endParaRPr lang="en-US" dirty="0">
              <a:solidFill>
                <a:prstClr val="white"/>
              </a:solidFill>
            </a:endParaRPr>
          </a:p>
        </p:txBody>
      </p:sp>
      <p:sp>
        <p:nvSpPr>
          <p:cNvPr id="8" name="Slide Number Placeholder 5"/>
          <p:cNvSpPr>
            <a:spLocks noGrp="1"/>
          </p:cNvSpPr>
          <p:nvPr>
            <p:ph type="sldNum" sz="quarter" idx="4"/>
          </p:nvPr>
        </p:nvSpPr>
        <p:spPr>
          <a:xfrm>
            <a:off x="0" y="6421513"/>
            <a:ext cx="412075"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cxnSp>
        <p:nvCxnSpPr>
          <p:cNvPr id="9" name="Straight Connector 8"/>
          <p:cNvCxnSpPr/>
          <p:nvPr userDrawn="1"/>
        </p:nvCxnSpPr>
        <p:spPr>
          <a:xfrm>
            <a:off x="0" y="674334"/>
            <a:ext cx="9144000" cy="0"/>
          </a:xfrm>
          <a:prstGeom prst="line">
            <a:avLst/>
          </a:prstGeom>
          <a:ln w="508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510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rot="16200000">
            <a:off x="4908989" y="2122083"/>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Placeholder 1"/>
          <p:cNvSpPr>
            <a:spLocks noGrp="1"/>
          </p:cNvSpPr>
          <p:nvPr>
            <p:ph type="title"/>
          </p:nvPr>
        </p:nvSpPr>
        <p:spPr>
          <a:xfrm>
            <a:off x="874714"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3"/>
          <p:cNvSpPr>
            <a:spLocks noGrp="1"/>
          </p:cNvSpPr>
          <p:nvPr>
            <p:ph type="dt" sz="half" idx="2"/>
          </p:nvPr>
        </p:nvSpPr>
        <p:spPr>
          <a:xfrm>
            <a:off x="666773" y="6420056"/>
            <a:ext cx="756446" cy="365125"/>
          </a:xfrm>
          <a:prstGeom prst="rect">
            <a:avLst/>
          </a:prstGeom>
        </p:spPr>
        <p:txBody>
          <a:bodyPr vert="horz" lIns="91440" tIns="45720" rIns="91440" bIns="45720" rtlCol="0" anchor="ctr"/>
          <a:lstStyle>
            <a:lvl1pPr algn="l">
              <a:defRPr sz="1000">
                <a:solidFill>
                  <a:schemeClr val="bg1"/>
                </a:solidFill>
              </a:defRPr>
            </a:lvl1pPr>
          </a:lstStyle>
          <a:p>
            <a:fld id="{39B54BC9-B772-4199-B98E-82614A4E5403}" type="datetime1">
              <a:rPr lang="en-US" smtClean="0">
                <a:solidFill>
                  <a:prstClr val="white"/>
                </a:solidFill>
              </a:rPr>
              <a:pPr/>
              <a:t>12/16/2019</a:t>
            </a:fld>
            <a:endParaRPr lang="en-US" dirty="0">
              <a:solidFill>
                <a:prstClr val="white"/>
              </a:solidFill>
            </a:endParaRPr>
          </a:p>
        </p:txBody>
      </p:sp>
      <p:sp>
        <p:nvSpPr>
          <p:cNvPr id="6" name="Slide Number Placeholder 5"/>
          <p:cNvSpPr>
            <a:spLocks noGrp="1"/>
          </p:cNvSpPr>
          <p:nvPr>
            <p:ph type="sldNum" sz="quarter" idx="4"/>
          </p:nvPr>
        </p:nvSpPr>
        <p:spPr>
          <a:xfrm>
            <a:off x="0" y="6422971"/>
            <a:ext cx="414890"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77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55801" y="6428371"/>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
        <p:nvSpPr>
          <p:cNvPr id="8" name="Rectangle 7"/>
          <p:cNvSpPr/>
          <p:nvPr userDrawn="1"/>
        </p:nvSpPr>
        <p:spPr>
          <a:xfrm rot="16200000">
            <a:off x="4908989" y="2122084"/>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Placeholder 1"/>
          <p:cNvSpPr>
            <a:spLocks noGrp="1"/>
          </p:cNvSpPr>
          <p:nvPr>
            <p:ph type="title"/>
          </p:nvPr>
        </p:nvSpPr>
        <p:spPr>
          <a:xfrm>
            <a:off x="668677"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2665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5409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171476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21239" y="6435299"/>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5110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192437"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142640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462639" y="396704"/>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p:nvPr>
        </p:nvSpPr>
        <p:spPr>
          <a:xfrm>
            <a:off x="462639" y="2045145"/>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260530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visuals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5251" y="740833"/>
            <a:ext cx="8944035" cy="5308746"/>
          </a:xfrm>
          <a:prstGeom prst="rect">
            <a:avLst/>
          </a:prstGeom>
        </p:spPr>
        <p:txBody>
          <a:bodyPr/>
          <a:lstStyle>
            <a:lvl1pPr>
              <a:defRPr>
                <a:solidFill>
                  <a:schemeClr val="bg1"/>
                </a:solidFill>
              </a:defRPr>
            </a:lvl1pPr>
          </a:lstStyle>
          <a:p>
            <a:r>
              <a:rPr lang="en-US" dirty="0"/>
              <a:t>Click icon to add picture</a:t>
            </a:r>
          </a:p>
        </p:txBody>
      </p:sp>
      <p:sp>
        <p:nvSpPr>
          <p:cNvPr id="8"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DF6CD61D-383B-8C4C-A586-A9FA29BEA8BE}" type="slidenum">
              <a:rPr lang="en-US" smtClean="0"/>
              <a:pPr/>
              <a:t>‹#›</a:t>
            </a:fld>
            <a:endParaRPr lang="en-US" dirty="0"/>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custDataLst>
      <p:tags r:id="rId1"/>
    </p:custDataLst>
    <p:extLst>
      <p:ext uri="{BB962C8B-B14F-4D97-AF65-F5344CB8AC3E}">
        <p14:creationId xmlns:p14="http://schemas.microsoft.com/office/powerpoint/2010/main" val="279062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image" Target="../media/image2.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ags" Target="../tags/tag1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9620" y="272242"/>
            <a:ext cx="8227181" cy="850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9620" y="1381512"/>
            <a:ext cx="8227181" cy="4744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4355868" y="6422970"/>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pic>
        <p:nvPicPr>
          <p:cNvPr id="4" name="Picture 3" descr="UCI14_UCPath_W.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81943" y="6465553"/>
            <a:ext cx="2279067" cy="299660"/>
          </a:xfrm>
          <a:prstGeom prst="rect">
            <a:avLst/>
          </a:prstGeom>
        </p:spPr>
      </p:pic>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24165" y="6373276"/>
            <a:ext cx="1762636" cy="484725"/>
          </a:xfrm>
          <a:prstGeom prst="rect">
            <a:avLst/>
          </a:prstGeom>
        </p:spPr>
      </p:pic>
    </p:spTree>
    <p:custDataLst>
      <p:tags r:id="rId16"/>
    </p:custDataLst>
    <p:extLst>
      <p:ext uri="{BB962C8B-B14F-4D97-AF65-F5344CB8AC3E}">
        <p14:creationId xmlns:p14="http://schemas.microsoft.com/office/powerpoint/2010/main" val="162710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baseline="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459620" y="272242"/>
            <a:ext cx="8227181" cy="850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9620" y="1381512"/>
            <a:ext cx="8227181" cy="4744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4355868" y="6422970"/>
            <a:ext cx="412075" cy="362210"/>
          </a:xfrm>
          <a:prstGeom prst="rect">
            <a:avLst/>
          </a:prstGeom>
        </p:spPr>
        <p:txBody>
          <a:bodyPr vert="horz" lIns="0" tIns="0" rIns="0" bIns="0" rtlCol="0" anchor="ctr"/>
          <a:lstStyle>
            <a:lvl1pPr algn="ctr">
              <a:defRPr sz="1000">
                <a:solidFill>
                  <a:schemeClr val="tx1"/>
                </a:solidFill>
              </a:defRPr>
            </a:lvl1pPr>
          </a:lstStyle>
          <a:p>
            <a:pPr defTabSz="457200"/>
            <a:fld id="{67AA6EFB-DE16-2749-9DB8-9B2BD9BF76D4}" type="slidenum">
              <a:rPr lang="en-US" smtClean="0">
                <a:solidFill>
                  <a:prstClr val="black"/>
                </a:solidFill>
              </a:rPr>
              <a:pPr defTabSz="457200"/>
              <a:t>‹#›</a:t>
            </a:fld>
            <a:endParaRPr lang="en-US" dirty="0">
              <a:solidFill>
                <a:prstClr val="black"/>
              </a:solidFill>
            </a:endParaRPr>
          </a:p>
        </p:txBody>
      </p:sp>
      <p:pic>
        <p:nvPicPr>
          <p:cNvPr id="4" name="Picture 3" descr="UCI14_UCPath_W.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81943" y="6465553"/>
            <a:ext cx="2279067" cy="299660"/>
          </a:xfrm>
          <a:prstGeom prst="rect">
            <a:avLst/>
          </a:prstGeom>
        </p:spPr>
      </p:pic>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924165" y="6373276"/>
            <a:ext cx="1762636" cy="484725"/>
          </a:xfrm>
          <a:prstGeom prst="rect">
            <a:avLst/>
          </a:prstGeom>
        </p:spPr>
      </p:pic>
    </p:spTree>
    <p:custDataLst>
      <p:tags r:id="rId19"/>
    </p:custDataLst>
    <p:extLst>
      <p:ext uri="{BB962C8B-B14F-4D97-AF65-F5344CB8AC3E}">
        <p14:creationId xmlns:p14="http://schemas.microsoft.com/office/powerpoint/2010/main" val="234803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lvl1pPr algn="l" defTabSz="457200" rtl="0" eaLnBrk="1" latinLnBrk="0" hangingPunct="1">
        <a:spcBef>
          <a:spcPct val="0"/>
        </a:spcBef>
        <a:buNone/>
        <a:defRPr sz="4400" kern="1200" baseline="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ucpath.uci.edu" TargetMode="External"/><Relationship Id="rId2" Type="http://schemas.openxmlformats.org/officeDocument/2006/relationships/hyperlink" Target="mailto:ucpath@uci.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oit.uci.edu/" TargetMode="External"/><Relationship Id="rId7" Type="http://schemas.openxmlformats.org/officeDocument/2006/relationships/image" Target="../media/image7.PNG"/><Relationship Id="rId2" Type="http://schemas.openxmlformats.org/officeDocument/2006/relationships/hyperlink" Target="https://atyourserviceonline.ucop.edu/ayso/"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www.oit.uci.edu/m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UCPath Manager/Supervisor Roadshows</a:t>
            </a:r>
            <a:br>
              <a:rPr lang="en-US" dirty="0"/>
            </a:br>
            <a:r>
              <a:rPr lang="en-US" dirty="0"/>
              <a:t>Health Sciences</a:t>
            </a:r>
          </a:p>
        </p:txBody>
      </p:sp>
      <p:sp>
        <p:nvSpPr>
          <p:cNvPr id="4" name="Subtitle 3"/>
          <p:cNvSpPr>
            <a:spLocks noGrp="1"/>
          </p:cNvSpPr>
          <p:nvPr>
            <p:ph type="subTitle" idx="1"/>
          </p:nvPr>
        </p:nvSpPr>
        <p:spPr/>
        <p:txBody>
          <a:bodyPr/>
          <a:lstStyle/>
          <a:p>
            <a:r>
              <a:rPr lang="en-US" dirty="0"/>
              <a:t>October and November 2019</a:t>
            </a:r>
          </a:p>
        </p:txBody>
      </p:sp>
    </p:spTree>
    <p:extLst>
      <p:ext uri="{BB962C8B-B14F-4D97-AF65-F5344CB8AC3E}">
        <p14:creationId xmlns:p14="http://schemas.microsoft.com/office/powerpoint/2010/main" val="306973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04672" y="950976"/>
            <a:ext cx="7095744" cy="12913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Security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10</a:t>
            </a:fld>
            <a:endParaRPr lang="en-US" dirty="0"/>
          </a:p>
        </p:txBody>
      </p:sp>
      <p:sp>
        <p:nvSpPr>
          <p:cNvPr id="6" name="Rectangle 5"/>
          <p:cNvSpPr/>
          <p:nvPr/>
        </p:nvSpPr>
        <p:spPr>
          <a:xfrm>
            <a:off x="927566" y="1042044"/>
            <a:ext cx="7046002" cy="1200329"/>
          </a:xfrm>
          <a:prstGeom prst="rect">
            <a:avLst/>
          </a:prstGeom>
        </p:spPr>
        <p:txBody>
          <a:bodyPr wrap="square">
            <a:spAutoFit/>
          </a:bodyPr>
          <a:lstStyle/>
          <a:p>
            <a:r>
              <a:rPr lang="en-US" sz="2400" b="0" i="0" dirty="0">
                <a:effectLst/>
                <a:latin typeface="Arial" panose="020B0604020202020204" pitchFamily="34" charset="0"/>
              </a:rPr>
              <a:t>• Use each question once.  Choose 5 to answer.</a:t>
            </a:r>
            <a:br>
              <a:rPr lang="en-US" sz="2400" dirty="0"/>
            </a:br>
            <a:r>
              <a:rPr lang="en-US" sz="2400" b="0" i="0" dirty="0">
                <a:effectLst/>
                <a:latin typeface="Arial" panose="020B0604020202020204" pitchFamily="34" charset="0"/>
              </a:rPr>
              <a:t>• Choose questions only you know the answer.</a:t>
            </a:r>
            <a:br>
              <a:rPr lang="en-US" sz="2400" dirty="0"/>
            </a:br>
            <a:r>
              <a:rPr lang="en-US" sz="2400" b="0" i="0" dirty="0">
                <a:effectLst/>
                <a:latin typeface="Arial" panose="020B0604020202020204" pitchFamily="34" charset="0"/>
              </a:rPr>
              <a:t>• Answers must be a minimum of four characters.</a:t>
            </a:r>
            <a:endParaRPr lang="en-US" sz="2400" dirty="0"/>
          </a:p>
        </p:txBody>
      </p:sp>
      <p:cxnSp>
        <p:nvCxnSpPr>
          <p:cNvPr id="9" name="Straight Connector 8"/>
          <p:cNvCxnSpPr/>
          <p:nvPr/>
        </p:nvCxnSpPr>
        <p:spPr>
          <a:xfrm>
            <a:off x="1834651" y="2619814"/>
            <a:ext cx="0" cy="3539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834652" y="6158880"/>
            <a:ext cx="575121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85857" y="2584495"/>
            <a:ext cx="8098797" cy="3554819"/>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city would you most like to live in?</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dream car?</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book?</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drink?</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food?</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hobby or pastime?</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movie?</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was the name of your favorite childhood pet?</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Who is your childhood best friend?</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Who is your favorite musician?</a:t>
            </a:r>
          </a:p>
        </p:txBody>
      </p:sp>
    </p:spTree>
    <p:extLst>
      <p:ext uri="{BB962C8B-B14F-4D97-AF65-F5344CB8AC3E}">
        <p14:creationId xmlns:p14="http://schemas.microsoft.com/office/powerpoint/2010/main" val="351885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End of Security Question Setup</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A6EFB-DE16-2749-9DB8-9B2BD9BF76D4}"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6" t="-853" r="636" b="16267"/>
          <a:stretch/>
        </p:blipFill>
        <p:spPr>
          <a:xfrm>
            <a:off x="1291397" y="819302"/>
            <a:ext cx="6577483" cy="5530291"/>
          </a:xfrm>
          <a:prstGeom prst="rect">
            <a:avLst/>
          </a:prstGeom>
        </p:spPr>
      </p:pic>
      <p:pic>
        <p:nvPicPr>
          <p:cNvPr id="5" name="Content Placeholder 4"/>
          <p:cNvPicPr>
            <a:picLocks noGrp="1" noChangeAspect="1"/>
          </p:cNvPicPr>
          <p:nvPr>
            <p:ph idx="1"/>
          </p:nvPr>
        </p:nvPicPr>
        <p:blipFill rotWithShape="1">
          <a:blip r:embed="rId3"/>
          <a:srcRect l="3251" t="6837" r="35715" b="4261"/>
          <a:stretch/>
        </p:blipFill>
        <p:spPr>
          <a:xfrm>
            <a:off x="1726507" y="1222540"/>
            <a:ext cx="5793519" cy="3442009"/>
          </a:xfrm>
          <a:prstGeom prst="rect">
            <a:avLst/>
          </a:prstGeom>
        </p:spPr>
      </p:pic>
    </p:spTree>
    <p:extLst>
      <p:ext uri="{BB962C8B-B14F-4D97-AF65-F5344CB8AC3E}">
        <p14:creationId xmlns:p14="http://schemas.microsoft.com/office/powerpoint/2010/main" val="210447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49" y="76759"/>
            <a:ext cx="9813192" cy="623163"/>
          </a:xfrm>
        </p:spPr>
        <p:txBody>
          <a:bodyPr>
            <a:normAutofit fontScale="90000"/>
          </a:bodyPr>
          <a:lstStyle/>
          <a:p>
            <a:r>
              <a:rPr lang="en-US" dirty="0"/>
              <a:t>Demographic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12</a:t>
            </a:fld>
            <a:endParaRPr lang="en-US" dirty="0"/>
          </a:p>
        </p:txBody>
      </p:sp>
      <p:pic>
        <p:nvPicPr>
          <p:cNvPr id="2" name="Picture 1"/>
          <p:cNvPicPr>
            <a:picLocks noChangeAspect="1"/>
          </p:cNvPicPr>
          <p:nvPr/>
        </p:nvPicPr>
        <p:blipFill>
          <a:blip r:embed="rId2"/>
          <a:stretch>
            <a:fillRect/>
          </a:stretch>
        </p:blipFill>
        <p:spPr>
          <a:xfrm>
            <a:off x="117043" y="820387"/>
            <a:ext cx="8836762" cy="5513589"/>
          </a:xfrm>
          <a:prstGeom prst="rect">
            <a:avLst/>
          </a:prstGeom>
        </p:spPr>
      </p:pic>
      <p:sp>
        <p:nvSpPr>
          <p:cNvPr id="5" name="Rectangle 4"/>
          <p:cNvSpPr/>
          <p:nvPr/>
        </p:nvSpPr>
        <p:spPr>
          <a:xfrm>
            <a:off x="225778" y="1332089"/>
            <a:ext cx="1343378" cy="2144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84776" y="2972017"/>
            <a:ext cx="3194756" cy="923330"/>
          </a:xfrm>
          <a:prstGeom prst="rect">
            <a:avLst/>
          </a:prstGeom>
          <a:noFill/>
          <a:ln w="12700">
            <a:solidFill>
              <a:schemeClr val="tx1"/>
            </a:solidFill>
          </a:ln>
        </p:spPr>
        <p:txBody>
          <a:bodyPr wrap="square" rtlCol="0">
            <a:spAutoFit/>
          </a:bodyPr>
          <a:lstStyle/>
          <a:p>
            <a:r>
              <a:rPr lang="en-US" dirty="0"/>
              <a:t>Additional questions include: </a:t>
            </a:r>
          </a:p>
          <a:p>
            <a:r>
              <a:rPr lang="en-US" dirty="0"/>
              <a:t>Veteran Status</a:t>
            </a:r>
          </a:p>
          <a:p>
            <a:r>
              <a:rPr lang="en-US" dirty="0"/>
              <a:t>Disability </a:t>
            </a:r>
          </a:p>
        </p:txBody>
      </p:sp>
    </p:spTree>
    <p:extLst>
      <p:ext uri="{BB962C8B-B14F-4D97-AF65-F5344CB8AC3E}">
        <p14:creationId xmlns:p14="http://schemas.microsoft.com/office/powerpoint/2010/main" val="286461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27597" y="1274714"/>
            <a:ext cx="8705088" cy="5327904"/>
          </a:xfrm>
        </p:spPr>
        <p:txBody>
          <a:bodyPr>
            <a:normAutofit/>
          </a:bodyPr>
          <a:lstStyle/>
          <a:p>
            <a:pPr marL="0" indent="0" algn="ctr">
              <a:buNone/>
            </a:pPr>
            <a:r>
              <a:rPr lang="en-US" sz="2400" dirty="0"/>
              <a:t>UCPath Online Dashboard </a:t>
            </a:r>
          </a:p>
          <a:p>
            <a:pPr marL="0" indent="0" algn="ctr">
              <a:buNone/>
            </a:pPr>
            <a:r>
              <a:rPr lang="en-US" sz="2400" dirty="0"/>
              <a:t>View Paycheck, Vacation and Sick Leave Balances</a:t>
            </a:r>
          </a:p>
          <a:p>
            <a:pPr marL="0" indent="0" algn="ctr">
              <a:buNone/>
            </a:pPr>
            <a:r>
              <a:rPr lang="en-US" sz="2400" dirty="0"/>
              <a:t>Update personal information, such as home and mailing address, direct deposit and benefits enrollment. </a:t>
            </a:r>
          </a:p>
        </p:txBody>
      </p:sp>
      <p:sp>
        <p:nvSpPr>
          <p:cNvPr id="3" name="Title 2"/>
          <p:cNvSpPr>
            <a:spLocks noGrp="1"/>
          </p:cNvSpPr>
          <p:nvPr>
            <p:ph type="title"/>
          </p:nvPr>
        </p:nvSpPr>
        <p:spPr>
          <a:xfrm>
            <a:off x="14748" y="102383"/>
            <a:ext cx="9007332" cy="623163"/>
          </a:xfrm>
        </p:spPr>
        <p:txBody>
          <a:bodyPr>
            <a:noAutofit/>
          </a:bodyPr>
          <a:lstStyle/>
          <a:p>
            <a:r>
              <a:rPr lang="en-US" sz="2800" dirty="0">
                <a:solidFill>
                  <a:schemeClr val="accent5">
                    <a:lumMod val="75000"/>
                  </a:schemeClr>
                </a:solidFill>
                <a:latin typeface="Arial" panose="020B0604020202020204" pitchFamily="34" charset="0"/>
                <a:cs typeface="Arial" panose="020B0604020202020204" pitchFamily="34" charset="0"/>
              </a:rPr>
              <a:t>UCPath Online: Employee Self Service Portal (ESS)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27D3C37-BFEB-BA4B-B781-4564C6A0B2B2}"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0" y="3495783"/>
            <a:ext cx="9144000" cy="2376562"/>
          </a:xfrm>
          <a:prstGeom prst="rect">
            <a:avLst/>
          </a:prstGeom>
        </p:spPr>
      </p:pic>
    </p:spTree>
    <p:extLst>
      <p:ext uri="{BB962C8B-B14F-4D97-AF65-F5344CB8AC3E}">
        <p14:creationId xmlns:p14="http://schemas.microsoft.com/office/powerpoint/2010/main" val="362862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902" y="1777594"/>
            <a:ext cx="9026432" cy="3501682"/>
          </a:xfrm>
          <a:prstGeom prst="rect">
            <a:avLst/>
          </a:prstGeom>
        </p:spPr>
      </p:pic>
      <p:sp>
        <p:nvSpPr>
          <p:cNvPr id="3" name="Title 2"/>
          <p:cNvSpPr>
            <a:spLocks noGrp="1"/>
          </p:cNvSpPr>
          <p:nvPr>
            <p:ph type="title"/>
          </p:nvPr>
        </p:nvSpPr>
        <p:spPr/>
        <p:txBody>
          <a:bodyPr>
            <a:normAutofit fontScale="90000"/>
          </a:bodyPr>
          <a:lstStyle/>
          <a:p>
            <a:r>
              <a:rPr lang="en-US" dirty="0"/>
              <a:t>Actions Available in UCPath Online</a:t>
            </a:r>
          </a:p>
        </p:txBody>
      </p:sp>
      <p:sp>
        <p:nvSpPr>
          <p:cNvPr id="4" name="Slide Number Placeholder 3"/>
          <p:cNvSpPr>
            <a:spLocks noGrp="1"/>
          </p:cNvSpPr>
          <p:nvPr>
            <p:ph type="sldNum" sz="quarter" idx="4"/>
          </p:nvPr>
        </p:nvSpPr>
        <p:spPr/>
        <p:txBody>
          <a:bodyPr/>
          <a:lstStyle/>
          <a:p>
            <a:fld id="{67AA6EFB-DE16-2749-9DB8-9B2BD9BF76D4}" type="slidenum">
              <a:rPr lang="en-US" smtClean="0">
                <a:solidFill>
                  <a:prstClr val="black"/>
                </a:solidFill>
              </a:rPr>
              <a:pPr/>
              <a:t>14</a:t>
            </a:fld>
            <a:endParaRPr lang="en-US" dirty="0">
              <a:solidFill>
                <a:prstClr val="black"/>
              </a:solidFill>
            </a:endParaRPr>
          </a:p>
        </p:txBody>
      </p:sp>
      <p:cxnSp>
        <p:nvCxnSpPr>
          <p:cNvPr id="7" name="Straight Arrow Connector 6"/>
          <p:cNvCxnSpPr/>
          <p:nvPr/>
        </p:nvCxnSpPr>
        <p:spPr>
          <a:xfrm>
            <a:off x="2476222" y="3444018"/>
            <a:ext cx="160187" cy="266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10800000" flipV="1">
            <a:off x="5666611" y="3570831"/>
            <a:ext cx="480561" cy="18688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762389" y="3477389"/>
            <a:ext cx="861004" cy="280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1902" y="3296653"/>
            <a:ext cx="1403919" cy="13716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5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solidFill>
                  <a:schemeClr val="accent1">
                    <a:lumMod val="75000"/>
                  </a:schemeClr>
                </a:solidFill>
              </a:rPr>
              <a:t>Determines who you will see in Manager Self Service </a:t>
            </a:r>
          </a:p>
          <a:p>
            <a:pPr lvl="2"/>
            <a:r>
              <a:rPr lang="en-US" dirty="0">
                <a:solidFill>
                  <a:srgbClr val="1B3D6D"/>
                </a:solidFill>
              </a:rPr>
              <a:t>View employee absence balances</a:t>
            </a:r>
          </a:p>
          <a:p>
            <a:pPr lvl="2"/>
            <a:r>
              <a:rPr lang="en-US" dirty="0">
                <a:solidFill>
                  <a:srgbClr val="1B3D6D"/>
                </a:solidFill>
              </a:rPr>
              <a:t>View Employee Information: 	</a:t>
            </a:r>
          </a:p>
          <a:p>
            <a:pPr lvl="4"/>
            <a:r>
              <a:rPr lang="en-US" i="1" dirty="0"/>
              <a:t>Email Address</a:t>
            </a:r>
          </a:p>
          <a:p>
            <a:pPr lvl="4"/>
            <a:r>
              <a:rPr lang="en-US" i="1" dirty="0"/>
              <a:t>Emergency Contacts</a:t>
            </a:r>
          </a:p>
          <a:p>
            <a:pPr lvl="4"/>
            <a:r>
              <a:rPr lang="en-US" i="1" dirty="0"/>
              <a:t>Home and mailing addresses, Phone #’s</a:t>
            </a:r>
          </a:p>
          <a:p>
            <a:pPr lvl="2"/>
            <a:r>
              <a:rPr lang="en-US" dirty="0">
                <a:solidFill>
                  <a:srgbClr val="1B3D6D"/>
                </a:solidFill>
              </a:rPr>
              <a:t>View Current Team Profile:</a:t>
            </a:r>
          </a:p>
          <a:p>
            <a:pPr lvl="4"/>
            <a:r>
              <a:rPr lang="en-US" i="1" dirty="0"/>
              <a:t>Education</a:t>
            </a:r>
          </a:p>
          <a:p>
            <a:pPr lvl="4"/>
            <a:r>
              <a:rPr lang="en-US" i="1" dirty="0"/>
              <a:t>Honors and Awards</a:t>
            </a:r>
          </a:p>
          <a:p>
            <a:pPr lvl="4"/>
            <a:r>
              <a:rPr lang="en-US" i="1" dirty="0"/>
              <a:t>Licenses and certifications </a:t>
            </a:r>
          </a:p>
          <a:p>
            <a:pPr lvl="2"/>
            <a:r>
              <a:rPr lang="en-US" dirty="0">
                <a:solidFill>
                  <a:srgbClr val="1B3D6D"/>
                </a:solidFill>
              </a:rPr>
              <a:t>View Compensation History</a:t>
            </a:r>
          </a:p>
        </p:txBody>
      </p:sp>
      <p:sp>
        <p:nvSpPr>
          <p:cNvPr id="3" name="Title 2"/>
          <p:cNvSpPr>
            <a:spLocks noGrp="1"/>
          </p:cNvSpPr>
          <p:nvPr>
            <p:ph type="title"/>
          </p:nvPr>
        </p:nvSpPr>
        <p:spPr>
          <a:xfrm>
            <a:off x="14750" y="76767"/>
            <a:ext cx="9007330" cy="623163"/>
          </a:xfrm>
        </p:spPr>
        <p:txBody>
          <a:bodyPr>
            <a:normAutofit/>
          </a:bodyPr>
          <a:lstStyle/>
          <a:p>
            <a:r>
              <a:rPr lang="en-US" sz="3200" dirty="0"/>
              <a:t>What is the Role of “Reports To” in UCPath</a:t>
            </a:r>
          </a:p>
        </p:txBody>
      </p:sp>
      <p:sp>
        <p:nvSpPr>
          <p:cNvPr id="4" name="Slide Number Placeholder 3"/>
          <p:cNvSpPr>
            <a:spLocks noGrp="1"/>
          </p:cNvSpPr>
          <p:nvPr>
            <p:ph type="sldNum" sz="quarter" idx="4"/>
          </p:nvPr>
        </p:nvSpPr>
        <p:spPr/>
        <p:txBody>
          <a:bodyPr/>
          <a:lstStyle/>
          <a:p>
            <a:fld id="{67AA6EFB-DE16-2749-9DB8-9B2BD9BF76D4}" type="slidenum">
              <a:rPr lang="en-US">
                <a:solidFill>
                  <a:prstClr val="black"/>
                </a:solidFill>
                <a:latin typeface="Calibri"/>
              </a:rPr>
              <a:pPr/>
              <a:t>15</a:t>
            </a:fld>
            <a:endParaRPr lang="en-US" dirty="0">
              <a:solidFill>
                <a:prstClr val="black"/>
              </a:solidFill>
              <a:latin typeface="Calibri"/>
            </a:endParaRPr>
          </a:p>
        </p:txBody>
      </p:sp>
    </p:spTree>
    <p:custDataLst>
      <p:tags r:id="rId1"/>
    </p:custDataLst>
    <p:extLst>
      <p:ext uri="{BB962C8B-B14F-4D97-AF65-F5344CB8AC3E}">
        <p14:creationId xmlns:p14="http://schemas.microsoft.com/office/powerpoint/2010/main" val="387760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Employee Information Available</a:t>
            </a:r>
          </a:p>
        </p:txBody>
      </p:sp>
      <p:sp>
        <p:nvSpPr>
          <p:cNvPr id="4" name="Slide Number Placeholder 3"/>
          <p:cNvSpPr>
            <a:spLocks noGrp="1"/>
          </p:cNvSpPr>
          <p:nvPr>
            <p:ph type="sldNum" sz="quarter" idx="4"/>
          </p:nvPr>
        </p:nvSpPr>
        <p:spPr/>
        <p:txBody>
          <a:bodyPr/>
          <a:lstStyle/>
          <a:p>
            <a:fld id="{67AA6EFB-DE16-2749-9DB8-9B2BD9BF76D4}" type="slidenum">
              <a:rPr lang="en-US" smtClean="0"/>
              <a:pPr/>
              <a:t>16</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36" t="-853" r="636" b="26709"/>
          <a:stretch/>
        </p:blipFill>
        <p:spPr>
          <a:xfrm>
            <a:off x="755717" y="812889"/>
            <a:ext cx="7529051" cy="5548873"/>
          </a:xfrm>
          <a:prstGeom prst="rect">
            <a:avLst/>
          </a:prstGeom>
        </p:spPr>
      </p:pic>
      <p:pic>
        <p:nvPicPr>
          <p:cNvPr id="5" name="Content Placeholder 4"/>
          <p:cNvPicPr>
            <a:picLocks noGrp="1" noChangeAspect="1"/>
          </p:cNvPicPr>
          <p:nvPr>
            <p:ph idx="1"/>
          </p:nvPr>
        </p:nvPicPr>
        <p:blipFill>
          <a:blip r:embed="rId3"/>
          <a:stretch>
            <a:fillRect/>
          </a:stretch>
        </p:blipFill>
        <p:spPr>
          <a:xfrm>
            <a:off x="1239253" y="1095584"/>
            <a:ext cx="6677526" cy="4131720"/>
          </a:xfrm>
          <a:prstGeom prst="rect">
            <a:avLst/>
          </a:prstGeom>
        </p:spPr>
      </p:pic>
    </p:spTree>
    <p:extLst>
      <p:ext uri="{BB962C8B-B14F-4D97-AF65-F5344CB8AC3E}">
        <p14:creationId xmlns:p14="http://schemas.microsoft.com/office/powerpoint/2010/main" val="404162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6" t="-853" r="636" b="26709"/>
          <a:stretch/>
        </p:blipFill>
        <p:spPr>
          <a:xfrm>
            <a:off x="755717" y="812889"/>
            <a:ext cx="7529051" cy="5548873"/>
          </a:xfrm>
          <a:prstGeom prst="rect">
            <a:avLst/>
          </a:prstGeom>
        </p:spPr>
      </p:pic>
      <p:pic>
        <p:nvPicPr>
          <p:cNvPr id="7" name="Content Placeholder 6"/>
          <p:cNvPicPr>
            <a:picLocks noGrp="1" noChangeAspect="1"/>
          </p:cNvPicPr>
          <p:nvPr>
            <p:ph idx="1"/>
          </p:nvPr>
        </p:nvPicPr>
        <p:blipFill>
          <a:blip r:embed="rId3"/>
          <a:stretch>
            <a:fillRect/>
          </a:stretch>
        </p:blipFill>
        <p:spPr>
          <a:xfrm>
            <a:off x="2416608" y="1147079"/>
            <a:ext cx="4122449" cy="4074626"/>
          </a:xfrm>
          <a:prstGeom prst="rect">
            <a:avLst/>
          </a:prstGeom>
        </p:spPr>
      </p:pic>
      <p:sp>
        <p:nvSpPr>
          <p:cNvPr id="3" name="Title 2"/>
          <p:cNvSpPr>
            <a:spLocks noGrp="1"/>
          </p:cNvSpPr>
          <p:nvPr>
            <p:ph type="title"/>
          </p:nvPr>
        </p:nvSpPr>
        <p:spPr/>
        <p:txBody>
          <a:bodyPr>
            <a:normAutofit fontScale="90000"/>
          </a:bodyPr>
          <a:lstStyle/>
          <a:p>
            <a:r>
              <a:rPr lang="en-US" dirty="0"/>
              <a:t>Reports To Additional Information</a:t>
            </a:r>
          </a:p>
        </p:txBody>
      </p:sp>
      <p:sp>
        <p:nvSpPr>
          <p:cNvPr id="4" name="Slide Number Placeholder 3"/>
          <p:cNvSpPr>
            <a:spLocks noGrp="1"/>
          </p:cNvSpPr>
          <p:nvPr>
            <p:ph type="sldNum" sz="quarter" idx="4"/>
          </p:nvPr>
        </p:nvSpPr>
        <p:spPr/>
        <p:txBody>
          <a:bodyPr/>
          <a:lstStyle/>
          <a:p>
            <a:fld id="{67AA6EFB-DE16-2749-9DB8-9B2BD9BF76D4}" type="slidenum">
              <a:rPr lang="en-US" smtClean="0"/>
              <a:pPr/>
              <a:t>17</a:t>
            </a:fld>
            <a:endParaRPr lang="en-US" dirty="0"/>
          </a:p>
        </p:txBody>
      </p:sp>
    </p:spTree>
    <p:extLst>
      <p:ext uri="{BB962C8B-B14F-4D97-AF65-F5344CB8AC3E}">
        <p14:creationId xmlns:p14="http://schemas.microsoft.com/office/powerpoint/2010/main" val="100982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5534" y="784194"/>
            <a:ext cx="7529213" cy="5553937"/>
          </a:xfrm>
          <a:prstGeom prst="rect">
            <a:avLst/>
          </a:prstGeom>
        </p:spPr>
      </p:pic>
      <p:pic>
        <p:nvPicPr>
          <p:cNvPr id="5" name="Content Placeholder 4"/>
          <p:cNvPicPr>
            <a:picLocks noGrp="1" noChangeAspect="1"/>
          </p:cNvPicPr>
          <p:nvPr>
            <p:ph idx="1"/>
          </p:nvPr>
        </p:nvPicPr>
        <p:blipFill>
          <a:blip r:embed="rId3"/>
          <a:stretch>
            <a:fillRect/>
          </a:stretch>
        </p:blipFill>
        <p:spPr>
          <a:xfrm>
            <a:off x="1259169" y="1107574"/>
            <a:ext cx="6580176" cy="4066005"/>
          </a:xfrm>
          <a:prstGeom prst="rect">
            <a:avLst/>
          </a:prstGeom>
        </p:spPr>
      </p:pic>
      <p:sp>
        <p:nvSpPr>
          <p:cNvPr id="3" name="Title 2"/>
          <p:cNvSpPr>
            <a:spLocks noGrp="1"/>
          </p:cNvSpPr>
          <p:nvPr>
            <p:ph type="title"/>
          </p:nvPr>
        </p:nvSpPr>
        <p:spPr/>
        <p:txBody>
          <a:bodyPr>
            <a:normAutofit fontScale="90000"/>
          </a:bodyPr>
          <a:lstStyle/>
          <a:p>
            <a:r>
              <a:rPr lang="en-US" dirty="0"/>
              <a:t>View Employee Absence Balances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A6EFB-DE16-2749-9DB8-9B2BD9BF76D4}"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ounded Rectangle 1"/>
          <p:cNvSpPr/>
          <p:nvPr/>
        </p:nvSpPr>
        <p:spPr>
          <a:xfrm>
            <a:off x="6685979" y="3404937"/>
            <a:ext cx="1174313" cy="520682"/>
          </a:xfrm>
          <a:prstGeom prst="roundRect">
            <a:avLst>
              <a:gd name="adj" fmla="val 0"/>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rotWithShape="1">
          <a:blip r:embed="rId4"/>
          <a:srcRect t="16961"/>
          <a:stretch/>
        </p:blipFill>
        <p:spPr>
          <a:xfrm>
            <a:off x="2649786" y="5318933"/>
            <a:ext cx="3660707" cy="1019198"/>
          </a:xfrm>
          <a:prstGeom prst="rect">
            <a:avLst/>
          </a:prstGeom>
        </p:spPr>
      </p:pic>
    </p:spTree>
    <p:extLst>
      <p:ext uri="{BB962C8B-B14F-4D97-AF65-F5344CB8AC3E}">
        <p14:creationId xmlns:p14="http://schemas.microsoft.com/office/powerpoint/2010/main" val="59147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5534" y="784194"/>
            <a:ext cx="7529213" cy="5553937"/>
          </a:xfrm>
          <a:prstGeom prst="rect">
            <a:avLst/>
          </a:prstGeom>
        </p:spPr>
      </p:pic>
      <p:pic>
        <p:nvPicPr>
          <p:cNvPr id="5" name="Content Placeholder 4"/>
          <p:cNvPicPr>
            <a:picLocks noGrp="1" noChangeAspect="1"/>
          </p:cNvPicPr>
          <p:nvPr>
            <p:ph idx="1"/>
          </p:nvPr>
        </p:nvPicPr>
        <p:blipFill>
          <a:blip r:embed="rId3"/>
          <a:stretch>
            <a:fillRect/>
          </a:stretch>
        </p:blipFill>
        <p:spPr>
          <a:xfrm>
            <a:off x="1191125" y="2153653"/>
            <a:ext cx="6655193" cy="1827906"/>
          </a:xfrm>
          <a:prstGeom prst="rect">
            <a:avLst/>
          </a:prstGeom>
        </p:spPr>
      </p:pic>
      <p:sp>
        <p:nvSpPr>
          <p:cNvPr id="3" name="Title 2"/>
          <p:cNvSpPr>
            <a:spLocks noGrp="1"/>
          </p:cNvSpPr>
          <p:nvPr>
            <p:ph type="title"/>
          </p:nvPr>
        </p:nvSpPr>
        <p:spPr/>
        <p:txBody>
          <a:bodyPr>
            <a:normAutofit fontScale="90000"/>
          </a:bodyPr>
          <a:lstStyle/>
          <a:p>
            <a:r>
              <a:rPr lang="en-US" dirty="0"/>
              <a:t>Employee Compensation History</a:t>
            </a:r>
          </a:p>
        </p:txBody>
      </p:sp>
      <p:sp>
        <p:nvSpPr>
          <p:cNvPr id="4" name="Slide Number Placeholder 3"/>
          <p:cNvSpPr>
            <a:spLocks noGrp="1"/>
          </p:cNvSpPr>
          <p:nvPr>
            <p:ph type="sldNum" sz="quarter" idx="4"/>
          </p:nvPr>
        </p:nvSpPr>
        <p:spPr/>
        <p:txBody>
          <a:bodyPr/>
          <a:lstStyle/>
          <a:p>
            <a:fld id="{67AA6EFB-DE16-2749-9DB8-9B2BD9BF76D4}" type="slidenum">
              <a:rPr lang="en-US" smtClean="0"/>
              <a:pPr/>
              <a:t>19</a:t>
            </a:fld>
            <a:endParaRPr lang="en-US" dirty="0"/>
          </a:p>
        </p:txBody>
      </p:sp>
    </p:spTree>
    <p:extLst>
      <p:ext uri="{BB962C8B-B14F-4D97-AF65-F5344CB8AC3E}">
        <p14:creationId xmlns:p14="http://schemas.microsoft.com/office/powerpoint/2010/main" val="105878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90574" y="850531"/>
            <a:ext cx="7309222" cy="5353566"/>
            <a:chOff x="894282" y="1115691"/>
            <a:chExt cx="7309222" cy="4813424"/>
          </a:xfrm>
        </p:grpSpPr>
        <p:sp>
          <p:nvSpPr>
            <p:cNvPr id="7" name="Freeform 6"/>
            <p:cNvSpPr/>
            <p:nvPr/>
          </p:nvSpPr>
          <p:spPr>
            <a:xfrm>
              <a:off x="1009976" y="1115691"/>
              <a:ext cx="7000645" cy="462134"/>
            </a:xfrm>
            <a:custGeom>
              <a:avLst/>
              <a:gdLst>
                <a:gd name="connsiteX0" fmla="*/ 0 w 8697772"/>
                <a:gd name="connsiteY0" fmla="*/ 95337 h 572009"/>
                <a:gd name="connsiteX1" fmla="*/ 95337 w 8697772"/>
                <a:gd name="connsiteY1" fmla="*/ 0 h 572009"/>
                <a:gd name="connsiteX2" fmla="*/ 8602435 w 8697772"/>
                <a:gd name="connsiteY2" fmla="*/ 0 h 572009"/>
                <a:gd name="connsiteX3" fmla="*/ 8697772 w 8697772"/>
                <a:gd name="connsiteY3" fmla="*/ 95337 h 572009"/>
                <a:gd name="connsiteX4" fmla="*/ 8697772 w 8697772"/>
                <a:gd name="connsiteY4" fmla="*/ 476672 h 572009"/>
                <a:gd name="connsiteX5" fmla="*/ 8602435 w 8697772"/>
                <a:gd name="connsiteY5" fmla="*/ 572009 h 572009"/>
                <a:gd name="connsiteX6" fmla="*/ 95337 w 8697772"/>
                <a:gd name="connsiteY6" fmla="*/ 572009 h 572009"/>
                <a:gd name="connsiteX7" fmla="*/ 0 w 8697772"/>
                <a:gd name="connsiteY7" fmla="*/ 476672 h 572009"/>
                <a:gd name="connsiteX8" fmla="*/ 0 w 8697772"/>
                <a:gd name="connsiteY8" fmla="*/ 95337 h 57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572009">
                  <a:moveTo>
                    <a:pt x="0" y="95337"/>
                  </a:moveTo>
                  <a:cubicBezTo>
                    <a:pt x="0" y="42684"/>
                    <a:pt x="42684" y="0"/>
                    <a:pt x="95337" y="0"/>
                  </a:cubicBezTo>
                  <a:lnTo>
                    <a:pt x="8602435" y="0"/>
                  </a:lnTo>
                  <a:cubicBezTo>
                    <a:pt x="8655088" y="0"/>
                    <a:pt x="8697772" y="42684"/>
                    <a:pt x="8697772" y="95337"/>
                  </a:cubicBezTo>
                  <a:lnTo>
                    <a:pt x="8697772" y="476672"/>
                  </a:lnTo>
                  <a:cubicBezTo>
                    <a:pt x="8697772" y="529325"/>
                    <a:pt x="8655088" y="572009"/>
                    <a:pt x="8602435" y="572009"/>
                  </a:cubicBezTo>
                  <a:lnTo>
                    <a:pt x="95337" y="572009"/>
                  </a:lnTo>
                  <a:cubicBezTo>
                    <a:pt x="42684" y="572009"/>
                    <a:pt x="0" y="529325"/>
                    <a:pt x="0" y="476672"/>
                  </a:cubicBezTo>
                  <a:lnTo>
                    <a:pt x="0" y="953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119363" tIns="119363" rIns="119363" bIns="119363" numCol="1" spcCol="1270" anchor="ctr" anchorCtr="0">
              <a:noAutofit/>
            </a:bodyPr>
            <a:lstStyle/>
            <a:p>
              <a:pPr lvl="0" algn="ctr" defTabSz="1066800" rtl="0">
                <a:lnSpc>
                  <a:spcPct val="90000"/>
                </a:lnSpc>
                <a:spcBef>
                  <a:spcPct val="0"/>
                </a:spcBef>
                <a:spcAft>
                  <a:spcPct val="35000"/>
                </a:spcAft>
              </a:pPr>
              <a:r>
                <a:rPr lang="en-US" sz="2400" kern="1200" dirty="0"/>
                <a:t>What is UCPath and how does it impact employees?</a:t>
              </a:r>
            </a:p>
          </p:txBody>
        </p:sp>
        <p:sp>
          <p:nvSpPr>
            <p:cNvPr id="8" name="Freeform 7"/>
            <p:cNvSpPr/>
            <p:nvPr/>
          </p:nvSpPr>
          <p:spPr>
            <a:xfrm>
              <a:off x="2295327" y="1647783"/>
              <a:ext cx="4389119" cy="415835"/>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80236"/>
                <a:satOff val="1694"/>
                <a:lumOff val="4514"/>
                <a:alphaOff val="0"/>
              </a:schemeClr>
            </a:fillRef>
            <a:effectRef idx="1">
              <a:schemeClr val="accent2">
                <a:shade val="80000"/>
                <a:hueOff val="-80236"/>
                <a:satOff val="1694"/>
                <a:lumOff val="4514"/>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need to do to prepare?</a:t>
              </a:r>
            </a:p>
          </p:txBody>
        </p:sp>
        <p:sp>
          <p:nvSpPr>
            <p:cNvPr id="9" name="Freeform 8"/>
            <p:cNvSpPr/>
            <p:nvPr/>
          </p:nvSpPr>
          <p:spPr>
            <a:xfrm>
              <a:off x="2628169" y="2209277"/>
              <a:ext cx="3723436" cy="467330"/>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60472"/>
                <a:satOff val="3389"/>
                <a:lumOff val="9027"/>
                <a:alphaOff val="0"/>
              </a:schemeClr>
            </a:fillRef>
            <a:effectRef idx="1">
              <a:schemeClr val="accent2">
                <a:shade val="80000"/>
                <a:hueOff val="-160472"/>
                <a:satOff val="3389"/>
                <a:lumOff val="9027"/>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will I do differently?</a:t>
              </a:r>
            </a:p>
          </p:txBody>
        </p:sp>
        <p:sp>
          <p:nvSpPr>
            <p:cNvPr id="10" name="Freeform 9"/>
            <p:cNvSpPr/>
            <p:nvPr/>
          </p:nvSpPr>
          <p:spPr>
            <a:xfrm>
              <a:off x="2604690" y="2848342"/>
              <a:ext cx="3811218" cy="457088"/>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40708"/>
                <a:satOff val="5083"/>
                <a:lumOff val="13541"/>
                <a:alphaOff val="0"/>
              </a:schemeClr>
            </a:fillRef>
            <a:effectRef idx="1">
              <a:schemeClr val="accent2">
                <a:shade val="80000"/>
                <a:hueOff val="-240708"/>
                <a:satOff val="5083"/>
                <a:lumOff val="13541"/>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do on January 2?</a:t>
              </a:r>
            </a:p>
          </p:txBody>
        </p:sp>
        <p:sp>
          <p:nvSpPr>
            <p:cNvPr id="11" name="Freeform 10"/>
            <p:cNvSpPr/>
            <p:nvPr/>
          </p:nvSpPr>
          <p:spPr>
            <a:xfrm>
              <a:off x="1598849" y="4028602"/>
              <a:ext cx="5910681" cy="387191"/>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943"/>
                <a:satOff val="6777"/>
                <a:lumOff val="18054"/>
                <a:alphaOff val="0"/>
              </a:schemeClr>
            </a:fillRef>
            <a:effectRef idx="1">
              <a:schemeClr val="accent2">
                <a:shade val="80000"/>
                <a:hueOff val="-320943"/>
                <a:satOff val="6777"/>
                <a:lumOff val="18054"/>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should I look for in my first paycheck?</a:t>
              </a:r>
            </a:p>
          </p:txBody>
        </p:sp>
        <p:sp>
          <p:nvSpPr>
            <p:cNvPr id="12" name="Freeform 11"/>
            <p:cNvSpPr/>
            <p:nvPr/>
          </p:nvSpPr>
          <p:spPr>
            <a:xfrm>
              <a:off x="894282" y="4592580"/>
              <a:ext cx="7304226" cy="441283"/>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01179"/>
                <a:satOff val="8472"/>
                <a:lumOff val="22568"/>
                <a:alphaOff val="0"/>
              </a:schemeClr>
            </a:fillRef>
            <a:effectRef idx="1">
              <a:schemeClr val="accent2">
                <a:shade val="80000"/>
                <a:hueOff val="-401179"/>
                <a:satOff val="8472"/>
                <a:lumOff val="22568"/>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do if my paycheck doesn’t look right?</a:t>
              </a:r>
            </a:p>
          </p:txBody>
        </p:sp>
        <p:sp>
          <p:nvSpPr>
            <p:cNvPr id="13" name="Freeform 12"/>
            <p:cNvSpPr/>
            <p:nvPr/>
          </p:nvSpPr>
          <p:spPr>
            <a:xfrm>
              <a:off x="904873" y="5229041"/>
              <a:ext cx="7298631" cy="700074"/>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81415"/>
                <a:satOff val="10166"/>
                <a:lumOff val="27081"/>
                <a:alphaOff val="0"/>
              </a:schemeClr>
            </a:fillRef>
            <a:effectRef idx="1">
              <a:schemeClr val="accent2">
                <a:shade val="80000"/>
                <a:hueOff val="-481415"/>
                <a:satOff val="10166"/>
                <a:lumOff val="27081"/>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Where do I go if I have questions about pay, benefits or how to use the system?</a:t>
              </a:r>
            </a:p>
          </p:txBody>
        </p:sp>
      </p:grpSp>
      <p:sp>
        <p:nvSpPr>
          <p:cNvPr id="3" name="Title 2"/>
          <p:cNvSpPr>
            <a:spLocks noGrp="1"/>
          </p:cNvSpPr>
          <p:nvPr>
            <p:ph type="title"/>
          </p:nvPr>
        </p:nvSpPr>
        <p:spPr/>
        <p:txBody>
          <a:bodyPr>
            <a:normAutofit fontScale="90000"/>
          </a:bodyPr>
          <a:lstStyle/>
          <a:p>
            <a:r>
              <a:rPr lang="en-US" dirty="0"/>
              <a:t>Agenda </a:t>
            </a:r>
          </a:p>
        </p:txBody>
      </p:sp>
      <p:sp>
        <p:nvSpPr>
          <p:cNvPr id="4" name="Slide Number Placeholder 3"/>
          <p:cNvSpPr>
            <a:spLocks noGrp="1"/>
          </p:cNvSpPr>
          <p:nvPr>
            <p:ph type="sldNum" sz="quarter" idx="4"/>
          </p:nvPr>
        </p:nvSpPr>
        <p:spPr/>
        <p:txBody>
          <a:bodyPr/>
          <a:lstStyle/>
          <a:p>
            <a:fld id="{67AA6EFB-DE16-2749-9DB8-9B2BD9BF76D4}" type="slidenum">
              <a:rPr lang="en-US" smtClean="0"/>
              <a:pPr/>
              <a:t>2</a:t>
            </a:fld>
            <a:endParaRPr lang="en-US" dirty="0"/>
          </a:p>
        </p:txBody>
      </p:sp>
      <p:sp>
        <p:nvSpPr>
          <p:cNvPr id="14" name="Freeform 13"/>
          <p:cNvSpPr/>
          <p:nvPr/>
        </p:nvSpPr>
        <p:spPr>
          <a:xfrm>
            <a:off x="1926937" y="3436603"/>
            <a:ext cx="5518484" cy="457088"/>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40708"/>
              <a:satOff val="5083"/>
              <a:lumOff val="13541"/>
              <a:alphaOff val="0"/>
            </a:schemeClr>
          </a:fillRef>
          <a:effectRef idx="1">
            <a:schemeClr val="accent2">
              <a:shade val="80000"/>
              <a:hueOff val="-240708"/>
              <a:satOff val="5083"/>
              <a:lumOff val="13541"/>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have access to as a Supervisor?</a:t>
            </a:r>
          </a:p>
        </p:txBody>
      </p:sp>
    </p:spTree>
    <p:extLst>
      <p:ext uri="{BB962C8B-B14F-4D97-AF65-F5344CB8AC3E}">
        <p14:creationId xmlns:p14="http://schemas.microsoft.com/office/powerpoint/2010/main" val="331971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1715" y="1111048"/>
            <a:ext cx="8696851" cy="4779377"/>
            <a:chOff x="131715" y="1111048"/>
            <a:chExt cx="8696851" cy="4779377"/>
          </a:xfrm>
        </p:grpSpPr>
        <p:sp>
          <p:nvSpPr>
            <p:cNvPr id="25" name="Freeform 24"/>
            <p:cNvSpPr/>
            <p:nvPr/>
          </p:nvSpPr>
          <p:spPr>
            <a:xfrm>
              <a:off x="5486924" y="3715314"/>
              <a:ext cx="2671537" cy="537930"/>
            </a:xfrm>
            <a:custGeom>
              <a:avLst/>
              <a:gdLst/>
              <a:ahLst/>
              <a:cxnLst/>
              <a:rect l="0" t="0" r="0" b="0"/>
              <a:pathLst>
                <a:path>
                  <a:moveTo>
                    <a:pt x="0" y="0"/>
                  </a:moveTo>
                  <a:lnTo>
                    <a:pt x="0" y="366584"/>
                  </a:lnTo>
                  <a:lnTo>
                    <a:pt x="2671537" y="366584"/>
                  </a:lnTo>
                  <a:lnTo>
                    <a:pt x="2671537"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4643549" y="3715314"/>
              <a:ext cx="182076" cy="537930"/>
            </a:xfrm>
            <a:custGeom>
              <a:avLst/>
              <a:gdLst/>
              <a:ahLst/>
              <a:cxnLst/>
              <a:rect l="0" t="0" r="0" b="0"/>
              <a:pathLst>
                <a:path>
                  <a:moveTo>
                    <a:pt x="182076" y="0"/>
                  </a:moveTo>
                  <a:lnTo>
                    <a:pt x="182076"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963842" y="3715314"/>
              <a:ext cx="2853614" cy="537930"/>
            </a:xfrm>
            <a:custGeom>
              <a:avLst/>
              <a:gdLst/>
              <a:ahLst/>
              <a:cxnLst/>
              <a:rect l="0" t="0" r="0" b="0"/>
              <a:pathLst>
                <a:path>
                  <a:moveTo>
                    <a:pt x="2853614" y="0"/>
                  </a:moveTo>
                  <a:lnTo>
                    <a:pt x="2853614"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054566" y="2002875"/>
              <a:ext cx="1379170" cy="537930"/>
            </a:xfrm>
            <a:custGeom>
              <a:avLst/>
              <a:gdLst/>
              <a:ahLst/>
              <a:cxnLst/>
              <a:rect l="0" t="0" r="0" b="0"/>
              <a:pathLst>
                <a:path>
                  <a:moveTo>
                    <a:pt x="0" y="0"/>
                  </a:moveTo>
                  <a:lnTo>
                    <a:pt x="0" y="366584"/>
                  </a:lnTo>
                  <a:lnTo>
                    <a:pt x="1379170" y="366584"/>
                  </a:lnTo>
                  <a:lnTo>
                    <a:pt x="137917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1545386" y="2002875"/>
              <a:ext cx="1509179" cy="537930"/>
            </a:xfrm>
            <a:custGeom>
              <a:avLst/>
              <a:gdLst/>
              <a:ahLst/>
              <a:cxnLst/>
              <a:rect l="0" t="0" r="0" b="0"/>
              <a:pathLst>
                <a:path>
                  <a:moveTo>
                    <a:pt x="1509179" y="0"/>
                  </a:moveTo>
                  <a:lnTo>
                    <a:pt x="1509179"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Rounded Rectangle 29"/>
            <p:cNvSpPr/>
            <p:nvPr/>
          </p:nvSpPr>
          <p:spPr>
            <a:xfrm>
              <a:off x="131715" y="1111048"/>
              <a:ext cx="5845701" cy="8918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337228" y="1306285"/>
              <a:ext cx="5845701" cy="891827"/>
            </a:xfrm>
            <a:custGeom>
              <a:avLst/>
              <a:gdLst>
                <a:gd name="connsiteX0" fmla="*/ 0 w 5845701"/>
                <a:gd name="connsiteY0" fmla="*/ 89183 h 891827"/>
                <a:gd name="connsiteX1" fmla="*/ 89183 w 5845701"/>
                <a:gd name="connsiteY1" fmla="*/ 0 h 891827"/>
                <a:gd name="connsiteX2" fmla="*/ 5756518 w 5845701"/>
                <a:gd name="connsiteY2" fmla="*/ 0 h 891827"/>
                <a:gd name="connsiteX3" fmla="*/ 5845701 w 5845701"/>
                <a:gd name="connsiteY3" fmla="*/ 89183 h 891827"/>
                <a:gd name="connsiteX4" fmla="*/ 5845701 w 5845701"/>
                <a:gd name="connsiteY4" fmla="*/ 802644 h 891827"/>
                <a:gd name="connsiteX5" fmla="*/ 5756518 w 5845701"/>
                <a:gd name="connsiteY5" fmla="*/ 891827 h 891827"/>
                <a:gd name="connsiteX6" fmla="*/ 89183 w 5845701"/>
                <a:gd name="connsiteY6" fmla="*/ 891827 h 891827"/>
                <a:gd name="connsiteX7" fmla="*/ 0 w 5845701"/>
                <a:gd name="connsiteY7" fmla="*/ 802644 h 891827"/>
                <a:gd name="connsiteX8" fmla="*/ 0 w 5845701"/>
                <a:gd name="connsiteY8" fmla="*/ 89183 h 89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701" h="891827">
                  <a:moveTo>
                    <a:pt x="0" y="89183"/>
                  </a:moveTo>
                  <a:cubicBezTo>
                    <a:pt x="0" y="39929"/>
                    <a:pt x="39929" y="0"/>
                    <a:pt x="89183" y="0"/>
                  </a:cubicBezTo>
                  <a:lnTo>
                    <a:pt x="5756518" y="0"/>
                  </a:lnTo>
                  <a:cubicBezTo>
                    <a:pt x="5805772" y="0"/>
                    <a:pt x="5845701" y="39929"/>
                    <a:pt x="5845701" y="89183"/>
                  </a:cubicBezTo>
                  <a:lnTo>
                    <a:pt x="5845701" y="802644"/>
                  </a:lnTo>
                  <a:cubicBezTo>
                    <a:pt x="5845701" y="851898"/>
                    <a:pt x="5805772" y="891827"/>
                    <a:pt x="5756518" y="891827"/>
                  </a:cubicBezTo>
                  <a:lnTo>
                    <a:pt x="89183" y="891827"/>
                  </a:lnTo>
                  <a:cubicBezTo>
                    <a:pt x="39929" y="891827"/>
                    <a:pt x="0" y="851898"/>
                    <a:pt x="0" y="802644"/>
                  </a:cubicBezTo>
                  <a:lnTo>
                    <a:pt x="0" y="8918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561" tIns="117561" rIns="117561" bIns="11756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Compare your UCPath January paycheck with previous paychecks </a:t>
              </a:r>
            </a:p>
          </p:txBody>
        </p:sp>
        <p:sp>
          <p:nvSpPr>
            <p:cNvPr id="32" name="Rounded Rectangle 31"/>
            <p:cNvSpPr/>
            <p:nvPr/>
          </p:nvSpPr>
          <p:spPr>
            <a:xfrm>
              <a:off x="1506569" y="2540806"/>
              <a:ext cx="2347314" cy="11745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1712082" y="2736043"/>
              <a:ext cx="2347314" cy="1174507"/>
            </a:xfrm>
            <a:custGeom>
              <a:avLst/>
              <a:gdLst>
                <a:gd name="connsiteX0" fmla="*/ 0 w 2347314"/>
                <a:gd name="connsiteY0" fmla="*/ 117451 h 1174507"/>
                <a:gd name="connsiteX1" fmla="*/ 117451 w 2347314"/>
                <a:gd name="connsiteY1" fmla="*/ 0 h 1174507"/>
                <a:gd name="connsiteX2" fmla="*/ 2229863 w 2347314"/>
                <a:gd name="connsiteY2" fmla="*/ 0 h 1174507"/>
                <a:gd name="connsiteX3" fmla="*/ 2347314 w 2347314"/>
                <a:gd name="connsiteY3" fmla="*/ 117451 h 1174507"/>
                <a:gd name="connsiteX4" fmla="*/ 2347314 w 2347314"/>
                <a:gd name="connsiteY4" fmla="*/ 1057056 h 1174507"/>
                <a:gd name="connsiteX5" fmla="*/ 2229863 w 2347314"/>
                <a:gd name="connsiteY5" fmla="*/ 1174507 h 1174507"/>
                <a:gd name="connsiteX6" fmla="*/ 117451 w 2347314"/>
                <a:gd name="connsiteY6" fmla="*/ 1174507 h 1174507"/>
                <a:gd name="connsiteX7" fmla="*/ 0 w 2347314"/>
                <a:gd name="connsiteY7" fmla="*/ 1057056 h 1174507"/>
                <a:gd name="connsiteX8" fmla="*/ 0 w 2347314"/>
                <a:gd name="connsiteY8" fmla="*/ 117451 h 1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314" h="1174507">
                  <a:moveTo>
                    <a:pt x="0" y="117451"/>
                  </a:moveTo>
                  <a:cubicBezTo>
                    <a:pt x="0" y="52585"/>
                    <a:pt x="52585" y="0"/>
                    <a:pt x="117451" y="0"/>
                  </a:cubicBezTo>
                  <a:lnTo>
                    <a:pt x="2229863" y="0"/>
                  </a:lnTo>
                  <a:cubicBezTo>
                    <a:pt x="2294729" y="0"/>
                    <a:pt x="2347314" y="52585"/>
                    <a:pt x="2347314" y="117451"/>
                  </a:cubicBezTo>
                  <a:lnTo>
                    <a:pt x="2347314" y="1057056"/>
                  </a:lnTo>
                  <a:cubicBezTo>
                    <a:pt x="2347314" y="1121922"/>
                    <a:pt x="2294729" y="1174507"/>
                    <a:pt x="2229863" y="1174507"/>
                  </a:cubicBezTo>
                  <a:lnTo>
                    <a:pt x="117451" y="1174507"/>
                  </a:lnTo>
                  <a:cubicBezTo>
                    <a:pt x="52585" y="1174507"/>
                    <a:pt x="0" y="1121922"/>
                    <a:pt x="0" y="1057056"/>
                  </a:cubicBezTo>
                  <a:lnTo>
                    <a:pt x="0" y="11745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00" tIns="110600" rIns="110600" bIns="110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Compare gross pay is it as expected</a:t>
              </a:r>
            </a:p>
          </p:txBody>
        </p:sp>
        <p:sp>
          <p:nvSpPr>
            <p:cNvPr id="34" name="Rounded Rectangle 33"/>
            <p:cNvSpPr/>
            <p:nvPr/>
          </p:nvSpPr>
          <p:spPr>
            <a:xfrm>
              <a:off x="4264909" y="2540806"/>
              <a:ext cx="2607333" cy="11745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4"/>
            <p:cNvSpPr/>
            <p:nvPr/>
          </p:nvSpPr>
          <p:spPr>
            <a:xfrm>
              <a:off x="4457173" y="2736042"/>
              <a:ext cx="2486332" cy="1174507"/>
            </a:xfrm>
            <a:custGeom>
              <a:avLst/>
              <a:gdLst>
                <a:gd name="connsiteX0" fmla="*/ 0 w 2607333"/>
                <a:gd name="connsiteY0" fmla="*/ 117451 h 1174507"/>
                <a:gd name="connsiteX1" fmla="*/ 117451 w 2607333"/>
                <a:gd name="connsiteY1" fmla="*/ 0 h 1174507"/>
                <a:gd name="connsiteX2" fmla="*/ 2489882 w 2607333"/>
                <a:gd name="connsiteY2" fmla="*/ 0 h 1174507"/>
                <a:gd name="connsiteX3" fmla="*/ 2607333 w 2607333"/>
                <a:gd name="connsiteY3" fmla="*/ 117451 h 1174507"/>
                <a:gd name="connsiteX4" fmla="*/ 2607333 w 2607333"/>
                <a:gd name="connsiteY4" fmla="*/ 1057056 h 1174507"/>
                <a:gd name="connsiteX5" fmla="*/ 2489882 w 2607333"/>
                <a:gd name="connsiteY5" fmla="*/ 1174507 h 1174507"/>
                <a:gd name="connsiteX6" fmla="*/ 117451 w 2607333"/>
                <a:gd name="connsiteY6" fmla="*/ 1174507 h 1174507"/>
                <a:gd name="connsiteX7" fmla="*/ 0 w 2607333"/>
                <a:gd name="connsiteY7" fmla="*/ 1057056 h 1174507"/>
                <a:gd name="connsiteX8" fmla="*/ 0 w 2607333"/>
                <a:gd name="connsiteY8" fmla="*/ 117451 h 1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333" h="1174507">
                  <a:moveTo>
                    <a:pt x="0" y="117451"/>
                  </a:moveTo>
                  <a:cubicBezTo>
                    <a:pt x="0" y="52585"/>
                    <a:pt x="52585" y="0"/>
                    <a:pt x="117451" y="0"/>
                  </a:cubicBezTo>
                  <a:lnTo>
                    <a:pt x="2489882" y="0"/>
                  </a:lnTo>
                  <a:cubicBezTo>
                    <a:pt x="2554748" y="0"/>
                    <a:pt x="2607333" y="52585"/>
                    <a:pt x="2607333" y="117451"/>
                  </a:cubicBezTo>
                  <a:lnTo>
                    <a:pt x="2607333" y="1057056"/>
                  </a:lnTo>
                  <a:cubicBezTo>
                    <a:pt x="2607333" y="1121922"/>
                    <a:pt x="2554748" y="1174507"/>
                    <a:pt x="2489882" y="1174507"/>
                  </a:cubicBezTo>
                  <a:lnTo>
                    <a:pt x="117451" y="1174507"/>
                  </a:lnTo>
                  <a:cubicBezTo>
                    <a:pt x="52585" y="1174507"/>
                    <a:pt x="0" y="1121922"/>
                    <a:pt x="0" y="1057056"/>
                  </a:cubicBezTo>
                  <a:lnTo>
                    <a:pt x="0" y="11745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00" tIns="110600" rIns="110600" bIns="110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Review deductions for unexpected differences</a:t>
              </a:r>
            </a:p>
          </p:txBody>
        </p:sp>
        <p:sp>
          <p:nvSpPr>
            <p:cNvPr id="36" name="Rounded Rectangle 35"/>
            <p:cNvSpPr/>
            <p:nvPr/>
          </p:nvSpPr>
          <p:spPr>
            <a:xfrm>
              <a:off x="244420" y="4253244"/>
              <a:ext cx="2671404" cy="14419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36"/>
            <p:cNvSpPr/>
            <p:nvPr/>
          </p:nvSpPr>
          <p:spPr>
            <a:xfrm>
              <a:off x="449933" y="4448482"/>
              <a:ext cx="2671404" cy="1441943"/>
            </a:xfrm>
            <a:custGeom>
              <a:avLst/>
              <a:gdLst>
                <a:gd name="connsiteX0" fmla="*/ 0 w 2671404"/>
                <a:gd name="connsiteY0" fmla="*/ 144194 h 1441943"/>
                <a:gd name="connsiteX1" fmla="*/ 144194 w 2671404"/>
                <a:gd name="connsiteY1" fmla="*/ 0 h 1441943"/>
                <a:gd name="connsiteX2" fmla="*/ 2527210 w 2671404"/>
                <a:gd name="connsiteY2" fmla="*/ 0 h 1441943"/>
                <a:gd name="connsiteX3" fmla="*/ 2671404 w 2671404"/>
                <a:gd name="connsiteY3" fmla="*/ 144194 h 1441943"/>
                <a:gd name="connsiteX4" fmla="*/ 2671404 w 2671404"/>
                <a:gd name="connsiteY4" fmla="*/ 1297749 h 1441943"/>
                <a:gd name="connsiteX5" fmla="*/ 2527210 w 2671404"/>
                <a:gd name="connsiteY5" fmla="*/ 1441943 h 1441943"/>
                <a:gd name="connsiteX6" fmla="*/ 144194 w 2671404"/>
                <a:gd name="connsiteY6" fmla="*/ 1441943 h 1441943"/>
                <a:gd name="connsiteX7" fmla="*/ 0 w 2671404"/>
                <a:gd name="connsiteY7" fmla="*/ 1297749 h 1441943"/>
                <a:gd name="connsiteX8" fmla="*/ 0 w 2671404"/>
                <a:gd name="connsiteY8" fmla="*/ 144194 h 14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1404" h="1441943">
                  <a:moveTo>
                    <a:pt x="0" y="144194"/>
                  </a:moveTo>
                  <a:cubicBezTo>
                    <a:pt x="0" y="64558"/>
                    <a:pt x="64558" y="0"/>
                    <a:pt x="144194" y="0"/>
                  </a:cubicBezTo>
                  <a:lnTo>
                    <a:pt x="2527210" y="0"/>
                  </a:lnTo>
                  <a:cubicBezTo>
                    <a:pt x="2606846" y="0"/>
                    <a:pt x="2671404" y="64558"/>
                    <a:pt x="2671404" y="144194"/>
                  </a:cubicBezTo>
                  <a:lnTo>
                    <a:pt x="2671404" y="1297749"/>
                  </a:lnTo>
                  <a:cubicBezTo>
                    <a:pt x="2671404" y="1377385"/>
                    <a:pt x="2606846" y="1441943"/>
                    <a:pt x="2527210" y="1441943"/>
                  </a:cubicBezTo>
                  <a:lnTo>
                    <a:pt x="144194" y="1441943"/>
                  </a:lnTo>
                  <a:cubicBezTo>
                    <a:pt x="64558" y="1441943"/>
                    <a:pt x="0" y="1377385"/>
                    <a:pt x="0" y="1297749"/>
                  </a:cubicBezTo>
                  <a:lnTo>
                    <a:pt x="0" y="14419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13" tIns="110813" rIns="110813" bIns="11081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Benefit deductions change in January due to open enrollment changes and new deduction amounts</a:t>
              </a:r>
            </a:p>
          </p:txBody>
        </p:sp>
        <p:sp>
          <p:nvSpPr>
            <p:cNvPr id="38" name="Rounded Rectangle 37"/>
            <p:cNvSpPr/>
            <p:nvPr/>
          </p:nvSpPr>
          <p:spPr>
            <a:xfrm>
              <a:off x="3326850" y="4253244"/>
              <a:ext cx="1849618" cy="13636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38"/>
            <p:cNvSpPr/>
            <p:nvPr/>
          </p:nvSpPr>
          <p:spPr>
            <a:xfrm>
              <a:off x="3532364" y="4448482"/>
              <a:ext cx="1849618" cy="1363685"/>
            </a:xfrm>
            <a:custGeom>
              <a:avLst/>
              <a:gdLst>
                <a:gd name="connsiteX0" fmla="*/ 0 w 1849618"/>
                <a:gd name="connsiteY0" fmla="*/ 136369 h 1363685"/>
                <a:gd name="connsiteX1" fmla="*/ 136369 w 1849618"/>
                <a:gd name="connsiteY1" fmla="*/ 0 h 1363685"/>
                <a:gd name="connsiteX2" fmla="*/ 1713250 w 1849618"/>
                <a:gd name="connsiteY2" fmla="*/ 0 h 1363685"/>
                <a:gd name="connsiteX3" fmla="*/ 1849619 w 1849618"/>
                <a:gd name="connsiteY3" fmla="*/ 136369 h 1363685"/>
                <a:gd name="connsiteX4" fmla="*/ 1849618 w 1849618"/>
                <a:gd name="connsiteY4" fmla="*/ 1227317 h 1363685"/>
                <a:gd name="connsiteX5" fmla="*/ 1713249 w 1849618"/>
                <a:gd name="connsiteY5" fmla="*/ 1363686 h 1363685"/>
                <a:gd name="connsiteX6" fmla="*/ 136369 w 1849618"/>
                <a:gd name="connsiteY6" fmla="*/ 1363685 h 1363685"/>
                <a:gd name="connsiteX7" fmla="*/ 0 w 1849618"/>
                <a:gd name="connsiteY7" fmla="*/ 1227316 h 1363685"/>
                <a:gd name="connsiteX8" fmla="*/ 0 w 1849618"/>
                <a:gd name="connsiteY8" fmla="*/ 136369 h 13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618" h="1363685">
                  <a:moveTo>
                    <a:pt x="0" y="136369"/>
                  </a:moveTo>
                  <a:cubicBezTo>
                    <a:pt x="0" y="61054"/>
                    <a:pt x="61054" y="0"/>
                    <a:pt x="136369" y="0"/>
                  </a:cubicBezTo>
                  <a:lnTo>
                    <a:pt x="1713250" y="0"/>
                  </a:lnTo>
                  <a:cubicBezTo>
                    <a:pt x="1788565" y="0"/>
                    <a:pt x="1849619" y="61054"/>
                    <a:pt x="1849619" y="136369"/>
                  </a:cubicBezTo>
                  <a:cubicBezTo>
                    <a:pt x="1849619" y="500018"/>
                    <a:pt x="1849618" y="863668"/>
                    <a:pt x="1849618" y="1227317"/>
                  </a:cubicBezTo>
                  <a:cubicBezTo>
                    <a:pt x="1849618" y="1302632"/>
                    <a:pt x="1788564" y="1363686"/>
                    <a:pt x="1713249" y="1363686"/>
                  </a:cubicBezTo>
                  <a:lnTo>
                    <a:pt x="136369" y="1363685"/>
                  </a:lnTo>
                  <a:cubicBezTo>
                    <a:pt x="61054" y="1363685"/>
                    <a:pt x="0" y="1302631"/>
                    <a:pt x="0" y="1227316"/>
                  </a:cubicBezTo>
                  <a:lnTo>
                    <a:pt x="0" y="1363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521" tIns="108521" rIns="108521" bIns="10852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Tax rates often change each year</a:t>
              </a:r>
            </a:p>
          </p:txBody>
        </p:sp>
        <p:sp>
          <p:nvSpPr>
            <p:cNvPr id="40" name="Rounded Rectangle 39"/>
            <p:cNvSpPr/>
            <p:nvPr/>
          </p:nvSpPr>
          <p:spPr>
            <a:xfrm>
              <a:off x="5587495" y="4253244"/>
              <a:ext cx="3035557" cy="13507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Freeform 40"/>
            <p:cNvSpPr/>
            <p:nvPr/>
          </p:nvSpPr>
          <p:spPr>
            <a:xfrm>
              <a:off x="5793009" y="4448482"/>
              <a:ext cx="3035557" cy="1350742"/>
            </a:xfrm>
            <a:custGeom>
              <a:avLst/>
              <a:gdLst>
                <a:gd name="connsiteX0" fmla="*/ 0 w 3035557"/>
                <a:gd name="connsiteY0" fmla="*/ 135074 h 1350742"/>
                <a:gd name="connsiteX1" fmla="*/ 135074 w 3035557"/>
                <a:gd name="connsiteY1" fmla="*/ 0 h 1350742"/>
                <a:gd name="connsiteX2" fmla="*/ 2900483 w 3035557"/>
                <a:gd name="connsiteY2" fmla="*/ 0 h 1350742"/>
                <a:gd name="connsiteX3" fmla="*/ 3035557 w 3035557"/>
                <a:gd name="connsiteY3" fmla="*/ 135074 h 1350742"/>
                <a:gd name="connsiteX4" fmla="*/ 3035557 w 3035557"/>
                <a:gd name="connsiteY4" fmla="*/ 1215668 h 1350742"/>
                <a:gd name="connsiteX5" fmla="*/ 2900483 w 3035557"/>
                <a:gd name="connsiteY5" fmla="*/ 1350742 h 1350742"/>
                <a:gd name="connsiteX6" fmla="*/ 135074 w 3035557"/>
                <a:gd name="connsiteY6" fmla="*/ 1350742 h 1350742"/>
                <a:gd name="connsiteX7" fmla="*/ 0 w 3035557"/>
                <a:gd name="connsiteY7" fmla="*/ 1215668 h 1350742"/>
                <a:gd name="connsiteX8" fmla="*/ 0 w 3035557"/>
                <a:gd name="connsiteY8" fmla="*/ 135074 h 13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5557" h="1350742">
                  <a:moveTo>
                    <a:pt x="0" y="135074"/>
                  </a:moveTo>
                  <a:cubicBezTo>
                    <a:pt x="0" y="60475"/>
                    <a:pt x="60475" y="0"/>
                    <a:pt x="135074" y="0"/>
                  </a:cubicBezTo>
                  <a:lnTo>
                    <a:pt x="2900483" y="0"/>
                  </a:lnTo>
                  <a:cubicBezTo>
                    <a:pt x="2975082" y="0"/>
                    <a:pt x="3035557" y="60475"/>
                    <a:pt x="3035557" y="135074"/>
                  </a:cubicBezTo>
                  <a:lnTo>
                    <a:pt x="3035557" y="1215668"/>
                  </a:lnTo>
                  <a:cubicBezTo>
                    <a:pt x="3035557" y="1290267"/>
                    <a:pt x="2975082" y="1350742"/>
                    <a:pt x="2900483" y="1350742"/>
                  </a:cubicBezTo>
                  <a:lnTo>
                    <a:pt x="135074" y="1350742"/>
                  </a:lnTo>
                  <a:cubicBezTo>
                    <a:pt x="60475" y="1350742"/>
                    <a:pt x="0" y="1290267"/>
                    <a:pt x="0" y="1215668"/>
                  </a:cubicBezTo>
                  <a:lnTo>
                    <a:pt x="0" y="1350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142" tIns="108142" rIns="108142" bIns="10814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Small differences may be the result of updated, more accurate calculations from PPS in line with industry standards  </a:t>
              </a:r>
            </a:p>
          </p:txBody>
        </p:sp>
      </p:grpSp>
      <p:sp>
        <p:nvSpPr>
          <p:cNvPr id="3" name="Title 2"/>
          <p:cNvSpPr>
            <a:spLocks noGrp="1"/>
          </p:cNvSpPr>
          <p:nvPr>
            <p:ph type="title"/>
          </p:nvPr>
        </p:nvSpPr>
        <p:spPr>
          <a:xfrm>
            <a:off x="14749" y="76759"/>
            <a:ext cx="9129251" cy="623163"/>
          </a:xfrm>
        </p:spPr>
        <p:txBody>
          <a:bodyPr>
            <a:noAutofit/>
          </a:bodyPr>
          <a:lstStyle/>
          <a:p>
            <a:br>
              <a:rPr lang="en-US" sz="3200" dirty="0"/>
            </a:br>
            <a:r>
              <a:rPr lang="en-US" sz="3200" dirty="0"/>
              <a:t>What should I look for in my first paycheck?</a:t>
            </a:r>
            <a:br>
              <a:rPr lang="en-US" sz="3200" dirty="0"/>
            </a:br>
            <a:endParaRPr lang="en-US" sz="32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A6EFB-DE16-2749-9DB8-9B2BD9BF76D4}"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5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92121" y="5679936"/>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592121" y="4800927"/>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584806" y="3923723"/>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592121" y="3023033"/>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584806" y="2085474"/>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584806" y="1188044"/>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Changes in Paychecks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21</a:t>
            </a:fld>
            <a:endParaRPr lang="en-US" dirty="0"/>
          </a:p>
        </p:txBody>
      </p:sp>
      <p:grpSp>
        <p:nvGrpSpPr>
          <p:cNvPr id="7" name="Group 6"/>
          <p:cNvGrpSpPr/>
          <p:nvPr/>
        </p:nvGrpSpPr>
        <p:grpSpPr>
          <a:xfrm>
            <a:off x="151582" y="821341"/>
            <a:ext cx="9122483" cy="5644694"/>
            <a:chOff x="-240304" y="821341"/>
            <a:chExt cx="9122483" cy="5573174"/>
          </a:xfrm>
        </p:grpSpPr>
        <p:sp>
          <p:nvSpPr>
            <p:cNvPr id="8" name="Straight Connector 7"/>
            <p:cNvSpPr/>
            <p:nvPr/>
          </p:nvSpPr>
          <p:spPr>
            <a:xfrm>
              <a:off x="78103" y="821341"/>
              <a:ext cx="8804076" cy="0"/>
            </a:xfrm>
            <a:prstGeom prst="line">
              <a:avLst/>
            </a:pr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240304" y="3203578"/>
              <a:ext cx="1122132" cy="388484"/>
            </a:xfrm>
            <a:custGeom>
              <a:avLst/>
              <a:gdLst>
                <a:gd name="connsiteX0" fmla="*/ 0 w 1122132"/>
                <a:gd name="connsiteY0" fmla="*/ 0 h 5597435"/>
                <a:gd name="connsiteX1" fmla="*/ 1122132 w 1122132"/>
                <a:gd name="connsiteY1" fmla="*/ 0 h 5597435"/>
                <a:gd name="connsiteX2" fmla="*/ 1122132 w 1122132"/>
                <a:gd name="connsiteY2" fmla="*/ 5597435 h 5597435"/>
                <a:gd name="connsiteX3" fmla="*/ 0 w 1122132"/>
                <a:gd name="connsiteY3" fmla="*/ 5597435 h 5597435"/>
                <a:gd name="connsiteX4" fmla="*/ 0 w 1122132"/>
                <a:gd name="connsiteY4" fmla="*/ 0 h 559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132" h="5597435">
                  <a:moveTo>
                    <a:pt x="0" y="0"/>
                  </a:moveTo>
                  <a:lnTo>
                    <a:pt x="1122132" y="0"/>
                  </a:lnTo>
                  <a:lnTo>
                    <a:pt x="1122132" y="5597435"/>
                  </a:lnTo>
                  <a:lnTo>
                    <a:pt x="0" y="5597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Changes</a:t>
              </a:r>
            </a:p>
          </p:txBody>
        </p:sp>
        <p:sp>
          <p:nvSpPr>
            <p:cNvPr id="10" name="Freeform 9"/>
            <p:cNvSpPr/>
            <p:nvPr/>
          </p:nvSpPr>
          <p:spPr>
            <a:xfrm>
              <a:off x="1332296" y="842352"/>
              <a:ext cx="6911199" cy="327257"/>
            </a:xfrm>
            <a:custGeom>
              <a:avLst/>
              <a:gdLst>
                <a:gd name="connsiteX0" fmla="*/ 0 w 6911199"/>
                <a:gd name="connsiteY0" fmla="*/ 0 h 327257"/>
                <a:gd name="connsiteX1" fmla="*/ 6911199 w 6911199"/>
                <a:gd name="connsiteY1" fmla="*/ 0 h 327257"/>
                <a:gd name="connsiteX2" fmla="*/ 6911199 w 6911199"/>
                <a:gd name="connsiteY2" fmla="*/ 327257 h 327257"/>
                <a:gd name="connsiteX3" fmla="*/ 0 w 6911199"/>
                <a:gd name="connsiteY3" fmla="*/ 327257 h 327257"/>
                <a:gd name="connsiteX4" fmla="*/ 0 w 6911199"/>
                <a:gd name="connsiteY4" fmla="*/ 0 h 32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27257">
                  <a:moveTo>
                    <a:pt x="0" y="0"/>
                  </a:moveTo>
                  <a:lnTo>
                    <a:pt x="6911199" y="0"/>
                  </a:lnTo>
                  <a:lnTo>
                    <a:pt x="6911199" y="327257"/>
                  </a:lnTo>
                  <a:lnTo>
                    <a:pt x="0" y="327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Paycheck format (e.g., deductions have different labels)	</a:t>
              </a:r>
            </a:p>
          </p:txBody>
        </p:sp>
        <p:sp>
          <p:nvSpPr>
            <p:cNvPr id="11" name="Straight Connector 10"/>
            <p:cNvSpPr/>
            <p:nvPr/>
          </p:nvSpPr>
          <p:spPr>
            <a:xfrm>
              <a:off x="1200235" y="116960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332296" y="1190620"/>
              <a:ext cx="6911199" cy="338245"/>
            </a:xfrm>
            <a:custGeom>
              <a:avLst/>
              <a:gdLst>
                <a:gd name="connsiteX0" fmla="*/ 0 w 6911199"/>
                <a:gd name="connsiteY0" fmla="*/ 0 h 338245"/>
                <a:gd name="connsiteX1" fmla="*/ 6911199 w 6911199"/>
                <a:gd name="connsiteY1" fmla="*/ 0 h 338245"/>
                <a:gd name="connsiteX2" fmla="*/ 6911199 w 6911199"/>
                <a:gd name="connsiteY2" fmla="*/ 338245 h 338245"/>
                <a:gd name="connsiteX3" fmla="*/ 0 w 6911199"/>
                <a:gd name="connsiteY3" fmla="*/ 338245 h 338245"/>
                <a:gd name="connsiteX4" fmla="*/ 0 w 6911199"/>
                <a:gd name="connsiteY4" fmla="*/ 0 h 33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38245">
                  <a:moveTo>
                    <a:pt x="0" y="0"/>
                  </a:moveTo>
                  <a:lnTo>
                    <a:pt x="6911199" y="0"/>
                  </a:lnTo>
                  <a:lnTo>
                    <a:pt x="6911199" y="338245"/>
                  </a:lnTo>
                  <a:lnTo>
                    <a:pt x="0" y="338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New employee ID</a:t>
              </a:r>
            </a:p>
          </p:txBody>
        </p:sp>
        <p:sp>
          <p:nvSpPr>
            <p:cNvPr id="13" name="Straight Connector 12"/>
            <p:cNvSpPr/>
            <p:nvPr/>
          </p:nvSpPr>
          <p:spPr>
            <a:xfrm>
              <a:off x="1200235" y="152886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332296" y="1549877"/>
              <a:ext cx="6911199" cy="505652"/>
            </a:xfrm>
            <a:custGeom>
              <a:avLst/>
              <a:gdLst>
                <a:gd name="connsiteX0" fmla="*/ 0 w 6911199"/>
                <a:gd name="connsiteY0" fmla="*/ 0 h 505652"/>
                <a:gd name="connsiteX1" fmla="*/ 6911199 w 6911199"/>
                <a:gd name="connsiteY1" fmla="*/ 0 h 505652"/>
                <a:gd name="connsiteX2" fmla="*/ 6911199 w 6911199"/>
                <a:gd name="connsiteY2" fmla="*/ 505652 h 505652"/>
                <a:gd name="connsiteX3" fmla="*/ 0 w 6911199"/>
                <a:gd name="connsiteY3" fmla="*/ 505652 h 505652"/>
                <a:gd name="connsiteX4" fmla="*/ 0 w 6911199"/>
                <a:gd name="connsiteY4" fmla="*/ 0 h 50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05652">
                  <a:moveTo>
                    <a:pt x="0" y="0"/>
                  </a:moveTo>
                  <a:lnTo>
                    <a:pt x="6911199" y="0"/>
                  </a:lnTo>
                  <a:lnTo>
                    <a:pt x="6911199" y="505652"/>
                  </a:lnTo>
                  <a:lnTo>
                    <a:pt x="0" y="5056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Vacation and sick leave balances are no longer displayed on the earnings statement; they are on the UCPath portal</a:t>
              </a:r>
            </a:p>
          </p:txBody>
        </p:sp>
        <p:sp>
          <p:nvSpPr>
            <p:cNvPr id="15" name="Straight Connector 14"/>
            <p:cNvSpPr/>
            <p:nvPr/>
          </p:nvSpPr>
          <p:spPr>
            <a:xfrm>
              <a:off x="1200235" y="205552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332296" y="2076540"/>
              <a:ext cx="6911199" cy="313696"/>
            </a:xfrm>
            <a:custGeom>
              <a:avLst/>
              <a:gdLst>
                <a:gd name="connsiteX0" fmla="*/ 0 w 6911199"/>
                <a:gd name="connsiteY0" fmla="*/ 0 h 313696"/>
                <a:gd name="connsiteX1" fmla="*/ 6911199 w 6911199"/>
                <a:gd name="connsiteY1" fmla="*/ 0 h 313696"/>
                <a:gd name="connsiteX2" fmla="*/ 6911199 w 6911199"/>
                <a:gd name="connsiteY2" fmla="*/ 313696 h 313696"/>
                <a:gd name="connsiteX3" fmla="*/ 0 w 6911199"/>
                <a:gd name="connsiteY3" fmla="*/ 313696 h 313696"/>
                <a:gd name="connsiteX4" fmla="*/ 0 w 6911199"/>
                <a:gd name="connsiteY4" fmla="*/ 0 h 31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13696">
                  <a:moveTo>
                    <a:pt x="0" y="0"/>
                  </a:moveTo>
                  <a:lnTo>
                    <a:pt x="6911199" y="0"/>
                  </a:lnTo>
                  <a:lnTo>
                    <a:pt x="6911199" y="313696"/>
                  </a:lnTo>
                  <a:lnTo>
                    <a:pt x="0" y="313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You may have up to three direct deposit accounts</a:t>
              </a:r>
            </a:p>
          </p:txBody>
        </p:sp>
        <p:sp>
          <p:nvSpPr>
            <p:cNvPr id="17" name="Straight Connector 16"/>
            <p:cNvSpPr/>
            <p:nvPr/>
          </p:nvSpPr>
          <p:spPr>
            <a:xfrm>
              <a:off x="1200235" y="239023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32296" y="2411247"/>
              <a:ext cx="6911199" cy="569962"/>
            </a:xfrm>
            <a:custGeom>
              <a:avLst/>
              <a:gdLst>
                <a:gd name="connsiteX0" fmla="*/ 0 w 6911199"/>
                <a:gd name="connsiteY0" fmla="*/ 0 h 569962"/>
                <a:gd name="connsiteX1" fmla="*/ 6911199 w 6911199"/>
                <a:gd name="connsiteY1" fmla="*/ 0 h 569962"/>
                <a:gd name="connsiteX2" fmla="*/ 6911199 w 6911199"/>
                <a:gd name="connsiteY2" fmla="*/ 569962 h 569962"/>
                <a:gd name="connsiteX3" fmla="*/ 0 w 6911199"/>
                <a:gd name="connsiteY3" fmla="*/ 569962 h 569962"/>
                <a:gd name="connsiteX4" fmla="*/ 0 w 6911199"/>
                <a:gd name="connsiteY4" fmla="*/ 0 h 56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69962">
                  <a:moveTo>
                    <a:pt x="0" y="0"/>
                  </a:moveTo>
                  <a:lnTo>
                    <a:pt x="6911199" y="0"/>
                  </a:lnTo>
                  <a:lnTo>
                    <a:pt x="6911199" y="569962"/>
                  </a:lnTo>
                  <a:lnTo>
                    <a:pt x="0" y="5699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calculation differences for percentage 403b and 457b deductions when both are taken in the same pay period</a:t>
              </a:r>
            </a:p>
          </p:txBody>
        </p:sp>
        <p:sp>
          <p:nvSpPr>
            <p:cNvPr id="19" name="Straight Connector 18"/>
            <p:cNvSpPr/>
            <p:nvPr/>
          </p:nvSpPr>
          <p:spPr>
            <a:xfrm>
              <a:off x="1200235" y="298120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1332296" y="3002220"/>
              <a:ext cx="6911199" cy="321390"/>
            </a:xfrm>
            <a:custGeom>
              <a:avLst/>
              <a:gdLst>
                <a:gd name="connsiteX0" fmla="*/ 0 w 6911199"/>
                <a:gd name="connsiteY0" fmla="*/ 0 h 321390"/>
                <a:gd name="connsiteX1" fmla="*/ 6911199 w 6911199"/>
                <a:gd name="connsiteY1" fmla="*/ 0 h 321390"/>
                <a:gd name="connsiteX2" fmla="*/ 6911199 w 6911199"/>
                <a:gd name="connsiteY2" fmla="*/ 321390 h 321390"/>
                <a:gd name="connsiteX3" fmla="*/ 0 w 6911199"/>
                <a:gd name="connsiteY3" fmla="*/ 321390 h 321390"/>
                <a:gd name="connsiteX4" fmla="*/ 0 w 6911199"/>
                <a:gd name="connsiteY4" fmla="*/ 0 h 32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21390">
                  <a:moveTo>
                    <a:pt x="0" y="0"/>
                  </a:moveTo>
                  <a:lnTo>
                    <a:pt x="6911199" y="0"/>
                  </a:lnTo>
                  <a:lnTo>
                    <a:pt x="6911199" y="321390"/>
                  </a:lnTo>
                  <a:lnTo>
                    <a:pt x="0" y="3213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tax calculation differences; out-of-state and local taxes are now automated</a:t>
              </a:r>
            </a:p>
          </p:txBody>
        </p:sp>
        <p:sp>
          <p:nvSpPr>
            <p:cNvPr id="21" name="Straight Connector 20"/>
            <p:cNvSpPr/>
            <p:nvPr/>
          </p:nvSpPr>
          <p:spPr>
            <a:xfrm>
              <a:off x="1200235" y="3323611"/>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332296" y="3344622"/>
              <a:ext cx="6911199" cy="544303"/>
            </a:xfrm>
            <a:custGeom>
              <a:avLst/>
              <a:gdLst>
                <a:gd name="connsiteX0" fmla="*/ 0 w 6911199"/>
                <a:gd name="connsiteY0" fmla="*/ 0 h 544303"/>
                <a:gd name="connsiteX1" fmla="*/ 6911199 w 6911199"/>
                <a:gd name="connsiteY1" fmla="*/ 0 h 544303"/>
                <a:gd name="connsiteX2" fmla="*/ 6911199 w 6911199"/>
                <a:gd name="connsiteY2" fmla="*/ 544303 h 544303"/>
                <a:gd name="connsiteX3" fmla="*/ 0 w 6911199"/>
                <a:gd name="connsiteY3" fmla="*/ 544303 h 544303"/>
                <a:gd name="connsiteX4" fmla="*/ 0 w 6911199"/>
                <a:gd name="connsiteY4" fmla="*/ 0 h 544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44303">
                  <a:moveTo>
                    <a:pt x="0" y="0"/>
                  </a:moveTo>
                  <a:lnTo>
                    <a:pt x="6911199" y="0"/>
                  </a:lnTo>
                  <a:lnTo>
                    <a:pt x="6911199" y="544303"/>
                  </a:lnTo>
                  <a:lnTo>
                    <a:pt x="0" y="5443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Executive life insurance is taxed in the current period and displayed on the earnings statement</a:t>
              </a:r>
            </a:p>
          </p:txBody>
        </p:sp>
        <p:sp>
          <p:nvSpPr>
            <p:cNvPr id="23" name="Straight Connector 22"/>
            <p:cNvSpPr/>
            <p:nvPr/>
          </p:nvSpPr>
          <p:spPr>
            <a:xfrm>
              <a:off x="1200235" y="388892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1332296" y="3909937"/>
              <a:ext cx="6911199" cy="297068"/>
            </a:xfrm>
            <a:custGeom>
              <a:avLst/>
              <a:gdLst>
                <a:gd name="connsiteX0" fmla="*/ 0 w 6911199"/>
                <a:gd name="connsiteY0" fmla="*/ 0 h 297068"/>
                <a:gd name="connsiteX1" fmla="*/ 6911199 w 6911199"/>
                <a:gd name="connsiteY1" fmla="*/ 0 h 297068"/>
                <a:gd name="connsiteX2" fmla="*/ 6911199 w 6911199"/>
                <a:gd name="connsiteY2" fmla="*/ 297068 h 297068"/>
                <a:gd name="connsiteX3" fmla="*/ 0 w 6911199"/>
                <a:gd name="connsiteY3" fmla="*/ 297068 h 297068"/>
                <a:gd name="connsiteX4" fmla="*/ 0 w 6911199"/>
                <a:gd name="connsiteY4" fmla="*/ 0 h 29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297068">
                  <a:moveTo>
                    <a:pt x="0" y="0"/>
                  </a:moveTo>
                  <a:lnTo>
                    <a:pt x="6911199" y="0"/>
                  </a:lnTo>
                  <a:lnTo>
                    <a:pt x="6911199" y="297068"/>
                  </a:lnTo>
                  <a:lnTo>
                    <a:pt x="0" y="2970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FICA taxes applied in the current pay period, not the following pay period</a:t>
              </a:r>
            </a:p>
          </p:txBody>
        </p:sp>
        <p:sp>
          <p:nvSpPr>
            <p:cNvPr id="25" name="Straight Connector 24"/>
            <p:cNvSpPr/>
            <p:nvPr/>
          </p:nvSpPr>
          <p:spPr>
            <a:xfrm>
              <a:off x="1200235" y="420700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1332296" y="4228016"/>
              <a:ext cx="6911199" cy="530369"/>
            </a:xfrm>
            <a:custGeom>
              <a:avLst/>
              <a:gdLst>
                <a:gd name="connsiteX0" fmla="*/ 0 w 6911199"/>
                <a:gd name="connsiteY0" fmla="*/ 0 h 530369"/>
                <a:gd name="connsiteX1" fmla="*/ 6911199 w 6911199"/>
                <a:gd name="connsiteY1" fmla="*/ 0 h 530369"/>
                <a:gd name="connsiteX2" fmla="*/ 6911199 w 6911199"/>
                <a:gd name="connsiteY2" fmla="*/ 530369 h 530369"/>
                <a:gd name="connsiteX3" fmla="*/ 0 w 6911199"/>
                <a:gd name="connsiteY3" fmla="*/ 530369 h 530369"/>
                <a:gd name="connsiteX4" fmla="*/ 0 w 6911199"/>
                <a:gd name="connsiteY4" fmla="*/ 0 h 53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30369">
                  <a:moveTo>
                    <a:pt x="0" y="0"/>
                  </a:moveTo>
                  <a:lnTo>
                    <a:pt x="6911199" y="0"/>
                  </a:lnTo>
                  <a:lnTo>
                    <a:pt x="6911199" y="530369"/>
                  </a:lnTo>
                  <a:lnTo>
                    <a:pt x="0" y="5303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Employer contributions split between first and second biweekly earnings statements instead of all in the first earnings statement</a:t>
              </a:r>
            </a:p>
          </p:txBody>
        </p:sp>
        <p:sp>
          <p:nvSpPr>
            <p:cNvPr id="27" name="Straight Connector 26"/>
            <p:cNvSpPr/>
            <p:nvPr/>
          </p:nvSpPr>
          <p:spPr>
            <a:xfrm>
              <a:off x="1200235" y="475838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1332296" y="4779396"/>
              <a:ext cx="6911199" cy="301115"/>
            </a:xfrm>
            <a:custGeom>
              <a:avLst/>
              <a:gdLst>
                <a:gd name="connsiteX0" fmla="*/ 0 w 6911199"/>
                <a:gd name="connsiteY0" fmla="*/ 0 h 301115"/>
                <a:gd name="connsiteX1" fmla="*/ 6911199 w 6911199"/>
                <a:gd name="connsiteY1" fmla="*/ 0 h 301115"/>
                <a:gd name="connsiteX2" fmla="*/ 6911199 w 6911199"/>
                <a:gd name="connsiteY2" fmla="*/ 301115 h 301115"/>
                <a:gd name="connsiteX3" fmla="*/ 0 w 6911199"/>
                <a:gd name="connsiteY3" fmla="*/ 301115 h 301115"/>
                <a:gd name="connsiteX4" fmla="*/ 0 w 6911199"/>
                <a:gd name="connsiteY4" fmla="*/ 0 h 3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01115">
                  <a:moveTo>
                    <a:pt x="0" y="0"/>
                  </a:moveTo>
                  <a:lnTo>
                    <a:pt x="6911199" y="0"/>
                  </a:lnTo>
                  <a:lnTo>
                    <a:pt x="6911199" y="301115"/>
                  </a:lnTo>
                  <a:lnTo>
                    <a:pt x="0" y="301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Credit union deductions made via direct deposit</a:t>
              </a:r>
            </a:p>
          </p:txBody>
        </p:sp>
        <p:sp>
          <p:nvSpPr>
            <p:cNvPr id="29" name="Straight Connector 28"/>
            <p:cNvSpPr/>
            <p:nvPr/>
          </p:nvSpPr>
          <p:spPr>
            <a:xfrm>
              <a:off x="1200235" y="5080512"/>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1332296" y="5101523"/>
              <a:ext cx="6911199" cy="520712"/>
            </a:xfrm>
            <a:custGeom>
              <a:avLst/>
              <a:gdLst>
                <a:gd name="connsiteX0" fmla="*/ 0 w 6911199"/>
                <a:gd name="connsiteY0" fmla="*/ 0 h 520712"/>
                <a:gd name="connsiteX1" fmla="*/ 6911199 w 6911199"/>
                <a:gd name="connsiteY1" fmla="*/ 0 h 520712"/>
                <a:gd name="connsiteX2" fmla="*/ 6911199 w 6911199"/>
                <a:gd name="connsiteY2" fmla="*/ 520712 h 520712"/>
                <a:gd name="connsiteX3" fmla="*/ 0 w 6911199"/>
                <a:gd name="connsiteY3" fmla="*/ 520712 h 520712"/>
                <a:gd name="connsiteX4" fmla="*/ 0 w 6911199"/>
                <a:gd name="connsiteY4" fmla="*/ 0 h 5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20712">
                  <a:moveTo>
                    <a:pt x="0" y="0"/>
                  </a:moveTo>
                  <a:lnTo>
                    <a:pt x="6911199" y="0"/>
                  </a:lnTo>
                  <a:lnTo>
                    <a:pt x="6911199" y="520712"/>
                  </a:lnTo>
                  <a:lnTo>
                    <a:pt x="0" y="5207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Garnishments now shown on earnings statements; percentage garnishments are automatically calculated</a:t>
              </a:r>
            </a:p>
          </p:txBody>
        </p:sp>
        <p:sp>
          <p:nvSpPr>
            <p:cNvPr id="31" name="Straight Connector 30"/>
            <p:cNvSpPr/>
            <p:nvPr/>
          </p:nvSpPr>
          <p:spPr>
            <a:xfrm>
              <a:off x="1200235" y="562223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1332296" y="5643246"/>
              <a:ext cx="6911199" cy="310040"/>
            </a:xfrm>
            <a:custGeom>
              <a:avLst/>
              <a:gdLst>
                <a:gd name="connsiteX0" fmla="*/ 0 w 6911199"/>
                <a:gd name="connsiteY0" fmla="*/ 0 h 310040"/>
                <a:gd name="connsiteX1" fmla="*/ 6911199 w 6911199"/>
                <a:gd name="connsiteY1" fmla="*/ 0 h 310040"/>
                <a:gd name="connsiteX2" fmla="*/ 6911199 w 6911199"/>
                <a:gd name="connsiteY2" fmla="*/ 310040 h 310040"/>
                <a:gd name="connsiteX3" fmla="*/ 0 w 6911199"/>
                <a:gd name="connsiteY3" fmla="*/ 310040 h 310040"/>
                <a:gd name="connsiteX4" fmla="*/ 0 w 6911199"/>
                <a:gd name="connsiteY4" fmla="*/ 0 h 3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10040">
                  <a:moveTo>
                    <a:pt x="0" y="0"/>
                  </a:moveTo>
                  <a:lnTo>
                    <a:pt x="6911199" y="0"/>
                  </a:lnTo>
                  <a:lnTo>
                    <a:pt x="6911199" y="310040"/>
                  </a:lnTo>
                  <a:lnTo>
                    <a:pt x="0" y="310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calculation differences in FLSA earnings</a:t>
              </a:r>
            </a:p>
          </p:txBody>
        </p:sp>
        <p:sp>
          <p:nvSpPr>
            <p:cNvPr id="33" name="Straight Connector 32"/>
            <p:cNvSpPr/>
            <p:nvPr/>
          </p:nvSpPr>
          <p:spPr>
            <a:xfrm>
              <a:off x="1200235" y="5953287"/>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1332295" y="5974298"/>
              <a:ext cx="6911199" cy="420217"/>
            </a:xfrm>
            <a:custGeom>
              <a:avLst/>
              <a:gdLst>
                <a:gd name="connsiteX0" fmla="*/ 0 w 6911199"/>
                <a:gd name="connsiteY0" fmla="*/ 0 h 420217"/>
                <a:gd name="connsiteX1" fmla="*/ 6911199 w 6911199"/>
                <a:gd name="connsiteY1" fmla="*/ 0 h 420217"/>
                <a:gd name="connsiteX2" fmla="*/ 6911199 w 6911199"/>
                <a:gd name="connsiteY2" fmla="*/ 420217 h 420217"/>
                <a:gd name="connsiteX3" fmla="*/ 0 w 6911199"/>
                <a:gd name="connsiteY3" fmla="*/ 420217 h 420217"/>
                <a:gd name="connsiteX4" fmla="*/ 0 w 6911199"/>
                <a:gd name="connsiteY4" fmla="*/ 0 h 42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420217">
                  <a:moveTo>
                    <a:pt x="0" y="0"/>
                  </a:moveTo>
                  <a:lnTo>
                    <a:pt x="6911199" y="0"/>
                  </a:lnTo>
                  <a:lnTo>
                    <a:pt x="6911199" y="420217"/>
                  </a:lnTo>
                  <a:lnTo>
                    <a:pt x="0" y="420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Flat tax amounts now deducted evenly across all pay periods</a:t>
              </a:r>
            </a:p>
          </p:txBody>
        </p:sp>
      </p:grpSp>
      <p:sp>
        <p:nvSpPr>
          <p:cNvPr id="36" name="Left Brace 35"/>
          <p:cNvSpPr/>
          <p:nvPr/>
        </p:nvSpPr>
        <p:spPr>
          <a:xfrm>
            <a:off x="1167493" y="987879"/>
            <a:ext cx="489856" cy="5249635"/>
          </a:xfrm>
          <a:prstGeom prst="leftBrace">
            <a:avLst>
              <a:gd name="adj1" fmla="val 8333"/>
              <a:gd name="adj2" fmla="val 4704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rotWithShape="1">
          <a:blip r:embed="rId2"/>
          <a:srcRect t="33533" r="20554" b="15950"/>
          <a:stretch/>
        </p:blipFill>
        <p:spPr>
          <a:xfrm>
            <a:off x="5855440" y="4891271"/>
            <a:ext cx="2958950" cy="223284"/>
          </a:xfrm>
          <a:prstGeom prst="rect">
            <a:avLst/>
          </a:prstGeom>
        </p:spPr>
      </p:pic>
    </p:spTree>
    <p:extLst>
      <p:ext uri="{BB962C8B-B14F-4D97-AF65-F5344CB8AC3E}">
        <p14:creationId xmlns:p14="http://schemas.microsoft.com/office/powerpoint/2010/main" val="313567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Sample Monthly Earnings Statement</a:t>
            </a:r>
          </a:p>
        </p:txBody>
      </p:sp>
      <p:sp>
        <p:nvSpPr>
          <p:cNvPr id="4" name="Slide Number Placeholder 3"/>
          <p:cNvSpPr>
            <a:spLocks noGrp="1"/>
          </p:cNvSpPr>
          <p:nvPr>
            <p:ph type="sldNum" sz="quarter" idx="4"/>
          </p:nvPr>
        </p:nvSpPr>
        <p:spPr/>
        <p:txBody>
          <a:bodyPr/>
          <a:lstStyle/>
          <a:p>
            <a:fld id="{67AA6EFB-DE16-2749-9DB8-9B2BD9BF76D4}" type="slidenum">
              <a:rPr lang="en-US" smtClean="0"/>
              <a:pPr/>
              <a:t>22</a:t>
            </a:fld>
            <a:endParaRPr lang="en-US" dirty="0"/>
          </a:p>
        </p:txBody>
      </p:sp>
      <p:pic>
        <p:nvPicPr>
          <p:cNvPr id="7" name="Content Placeholder 6"/>
          <p:cNvPicPr>
            <a:picLocks noGrp="1" noChangeAspect="1"/>
          </p:cNvPicPr>
          <p:nvPr>
            <p:ph idx="1"/>
          </p:nvPr>
        </p:nvPicPr>
        <p:blipFill rotWithShape="1">
          <a:blip r:embed="rId2"/>
          <a:srcRect l="1377" t="2164" r="37223"/>
          <a:stretch/>
        </p:blipFill>
        <p:spPr>
          <a:xfrm>
            <a:off x="87542" y="1413021"/>
            <a:ext cx="5480500" cy="4515194"/>
          </a:xfrm>
          <a:prstGeom prst="rect">
            <a:avLst/>
          </a:prstGeom>
        </p:spPr>
      </p:pic>
      <p:sp>
        <p:nvSpPr>
          <p:cNvPr id="2" name="TextBox 1"/>
          <p:cNvSpPr txBox="1"/>
          <p:nvPr/>
        </p:nvSpPr>
        <p:spPr>
          <a:xfrm>
            <a:off x="87542" y="837060"/>
            <a:ext cx="3952429" cy="461665"/>
          </a:xfrm>
          <a:prstGeom prst="rect">
            <a:avLst/>
          </a:prstGeom>
          <a:noFill/>
        </p:spPr>
        <p:txBody>
          <a:bodyPr wrap="none" rtlCol="0">
            <a:spAutoFit/>
          </a:bodyPr>
          <a:lstStyle/>
          <a:p>
            <a:r>
              <a:rPr lang="en-US" sz="2400" b="1" dirty="0">
                <a:solidFill>
                  <a:srgbClr val="3AB3E6"/>
                </a:solidFill>
              </a:rPr>
              <a:t>Understanding Your Paycheck</a:t>
            </a:r>
          </a:p>
        </p:txBody>
      </p:sp>
      <p:sp>
        <p:nvSpPr>
          <p:cNvPr id="5" name="Rectangle 4"/>
          <p:cNvSpPr/>
          <p:nvPr/>
        </p:nvSpPr>
        <p:spPr>
          <a:xfrm>
            <a:off x="4416758" y="953708"/>
            <a:ext cx="4261295" cy="307777"/>
          </a:xfrm>
          <a:prstGeom prst="rect">
            <a:avLst/>
          </a:prstGeom>
        </p:spPr>
        <p:txBody>
          <a:bodyPr wrap="none">
            <a:spAutoFit/>
          </a:bodyPr>
          <a:lstStyle/>
          <a:p>
            <a:r>
              <a:rPr lang="en-US" sz="1400" b="1" dirty="0"/>
              <a:t>Employee Actions &gt; Income and Taxes &gt; View Paycheck</a:t>
            </a:r>
          </a:p>
        </p:txBody>
      </p:sp>
      <p:sp>
        <p:nvSpPr>
          <p:cNvPr id="6" name="TextBox 5"/>
          <p:cNvSpPr txBox="1"/>
          <p:nvPr/>
        </p:nvSpPr>
        <p:spPr>
          <a:xfrm>
            <a:off x="5568042" y="1336078"/>
            <a:ext cx="3437891" cy="5447645"/>
          </a:xfrm>
          <a:prstGeom prst="rect">
            <a:avLst/>
          </a:prstGeom>
          <a:noFill/>
        </p:spPr>
        <p:txBody>
          <a:bodyPr wrap="square" rtlCol="0">
            <a:spAutoFit/>
          </a:bodyPr>
          <a:lstStyle/>
          <a:p>
            <a:pPr marL="342900" indent="-342900">
              <a:spcAft>
                <a:spcPts val="1200"/>
              </a:spcAft>
              <a:buAutoNum type="arabicPeriod"/>
            </a:pPr>
            <a:r>
              <a:rPr lang="en-US" sz="1200" dirty="0"/>
              <a:t>Current name and address in UCPath.</a:t>
            </a:r>
          </a:p>
          <a:p>
            <a:pPr marL="342900" indent="-342900">
              <a:spcAft>
                <a:spcPts val="1200"/>
              </a:spcAft>
              <a:buAutoNum type="arabicPeriod"/>
            </a:pPr>
            <a:r>
              <a:rPr lang="en-US" sz="1200" dirty="0"/>
              <a:t>Newly assigned Employee ID number.</a:t>
            </a:r>
          </a:p>
          <a:p>
            <a:pPr marL="342900" indent="-342900">
              <a:spcAft>
                <a:spcPts val="1200"/>
              </a:spcAft>
              <a:buAutoNum type="arabicPeriod"/>
            </a:pPr>
            <a:r>
              <a:rPr lang="en-US" sz="1200" dirty="0"/>
              <a:t>Filing status and allowances for state and federal tax forms.</a:t>
            </a:r>
          </a:p>
          <a:p>
            <a:pPr marL="342900" indent="-342900">
              <a:spcAft>
                <a:spcPts val="1200"/>
              </a:spcAft>
              <a:buAutoNum type="arabicPeriod"/>
            </a:pPr>
            <a:r>
              <a:rPr lang="en-US" sz="1200" dirty="0"/>
              <a:t>Earnings displayed for the month and year-to-date. Vacation and sick time used are included in the hours and earning display. </a:t>
            </a:r>
          </a:p>
          <a:p>
            <a:pPr marL="342900" indent="-342900">
              <a:spcAft>
                <a:spcPts val="1200"/>
              </a:spcAft>
              <a:buAutoNum type="arabicPeriod"/>
            </a:pPr>
            <a:r>
              <a:rPr lang="en-US" sz="1200" dirty="0"/>
              <a:t>Federal and state tax withholdings for the current pay period and the year to date.</a:t>
            </a:r>
          </a:p>
          <a:p>
            <a:pPr marL="342900" indent="-342900">
              <a:spcAft>
                <a:spcPts val="1200"/>
              </a:spcAft>
              <a:buAutoNum type="arabicPeriod"/>
            </a:pPr>
            <a:r>
              <a:rPr lang="en-US" sz="1200" dirty="0"/>
              <a:t>Before tax and after tax deductions are displayed separately. </a:t>
            </a:r>
          </a:p>
          <a:p>
            <a:pPr marL="342900" indent="-342900">
              <a:spcAft>
                <a:spcPts val="1200"/>
              </a:spcAft>
              <a:buAutoNum type="arabicPeriod"/>
            </a:pPr>
            <a:r>
              <a:rPr lang="en-US" sz="1200" dirty="0"/>
              <a:t>All contributions UC pays on your behalf to health and welfare plans and retirement. </a:t>
            </a:r>
          </a:p>
          <a:p>
            <a:pPr marL="342900" indent="-342900">
              <a:spcAft>
                <a:spcPts val="1200"/>
              </a:spcAft>
              <a:buAutoNum type="arabicPeriod"/>
            </a:pPr>
            <a:r>
              <a:rPr lang="en-US" sz="1200" dirty="0"/>
              <a:t>OASDI (Social Security) and MED (Medicare) gross amounts are included in current year and year-to-date display. </a:t>
            </a:r>
          </a:p>
          <a:p>
            <a:pPr marL="342900" indent="-342900">
              <a:spcAft>
                <a:spcPts val="1200"/>
              </a:spcAft>
              <a:buAutoNum type="arabicPeriod"/>
            </a:pPr>
            <a:r>
              <a:rPr lang="en-US" sz="1200" dirty="0"/>
              <a:t>Check (advice) numbers, account type, and total amount of pay deposited to accounts. You may have up to three direct deposit elections. </a:t>
            </a:r>
          </a:p>
          <a:p>
            <a:pPr marL="342900" indent="-342900">
              <a:buAutoNum type="arabicPeriod"/>
            </a:pPr>
            <a:endParaRPr lang="en-US" dirty="0"/>
          </a:p>
        </p:txBody>
      </p:sp>
    </p:spTree>
    <p:extLst>
      <p:ext uri="{BB962C8B-B14F-4D97-AF65-F5344CB8AC3E}">
        <p14:creationId xmlns:p14="http://schemas.microsoft.com/office/powerpoint/2010/main" val="116026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500" y="1359391"/>
            <a:ext cx="8704263" cy="4463067"/>
          </a:xfrm>
          <a:prstGeom prst="rect">
            <a:avLst/>
          </a:prstGeom>
        </p:spPr>
      </p:pic>
      <p:sp>
        <p:nvSpPr>
          <p:cNvPr id="3" name="Title 2"/>
          <p:cNvSpPr>
            <a:spLocks noGrp="1"/>
          </p:cNvSpPr>
          <p:nvPr>
            <p:ph type="title"/>
          </p:nvPr>
        </p:nvSpPr>
        <p:spPr>
          <a:xfrm>
            <a:off x="14749" y="76759"/>
            <a:ext cx="8696114" cy="623163"/>
          </a:xfrm>
        </p:spPr>
        <p:txBody>
          <a:bodyPr>
            <a:normAutofit fontScale="90000"/>
          </a:bodyPr>
          <a:lstStyle/>
          <a:p>
            <a:r>
              <a:rPr lang="en-US" dirty="0"/>
              <a:t>Bi-Weekly Earnings Statement Sample</a:t>
            </a:r>
          </a:p>
        </p:txBody>
      </p:sp>
      <p:sp>
        <p:nvSpPr>
          <p:cNvPr id="4" name="Slide Number Placeholder 3"/>
          <p:cNvSpPr>
            <a:spLocks noGrp="1"/>
          </p:cNvSpPr>
          <p:nvPr>
            <p:ph type="sldNum" sz="quarter" idx="4"/>
          </p:nvPr>
        </p:nvSpPr>
        <p:spPr/>
        <p:txBody>
          <a:bodyPr/>
          <a:lstStyle/>
          <a:p>
            <a:fld id="{67AA6EFB-DE16-2749-9DB8-9B2BD9BF76D4}" type="slidenum">
              <a:rPr lang="en-US" smtClean="0"/>
              <a:pPr/>
              <a:t>23</a:t>
            </a:fld>
            <a:endParaRPr lang="en-US" dirty="0"/>
          </a:p>
        </p:txBody>
      </p:sp>
    </p:spTree>
    <p:extLst>
      <p:ext uri="{BB962C8B-B14F-4D97-AF65-F5344CB8AC3E}">
        <p14:creationId xmlns:p14="http://schemas.microsoft.com/office/powerpoint/2010/main" val="5490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1820376" y="819908"/>
            <a:ext cx="5480801" cy="5538110"/>
            <a:chOff x="927633" y="-819141"/>
            <a:chExt cx="4904834" cy="6128523"/>
          </a:xfrm>
        </p:grpSpPr>
        <p:sp>
          <p:nvSpPr>
            <p:cNvPr id="7" name="Right Arrow 6"/>
            <p:cNvSpPr/>
            <p:nvPr/>
          </p:nvSpPr>
          <p:spPr>
            <a:xfrm>
              <a:off x="927633" y="-267179"/>
              <a:ext cx="4904834" cy="5024594"/>
            </a:xfrm>
            <a:prstGeom prst="rightArrow">
              <a:avLst/>
            </a:prstGeom>
            <a:solidFill>
              <a:schemeClr val="accent1">
                <a:lumMod val="60000"/>
                <a:lumOff val="4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rot="16200000">
              <a:off x="-1567474" y="1955175"/>
              <a:ext cx="6103401" cy="605013"/>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Review your benefits to ensure they reflect the choices from your recent open enrollment </a:t>
              </a:r>
            </a:p>
          </p:txBody>
        </p:sp>
        <p:sp>
          <p:nvSpPr>
            <p:cNvPr id="9" name="Freeform 8"/>
            <p:cNvSpPr/>
            <p:nvPr/>
          </p:nvSpPr>
          <p:spPr>
            <a:xfrm rot="16200000">
              <a:off x="-831659" y="2050396"/>
              <a:ext cx="6111774" cy="406198"/>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p:spPr>
          <p:style>
            <a:lnRef idx="2">
              <a:schemeClr val="lt1">
                <a:hueOff val="0"/>
                <a:satOff val="0"/>
                <a:lumOff val="0"/>
                <a:alphaOff val="0"/>
              </a:schemeClr>
            </a:lnRef>
            <a:fillRef idx="1">
              <a:schemeClr val="accent2">
                <a:shade val="80000"/>
                <a:hueOff val="-96283"/>
                <a:satOff val="2033"/>
                <a:lumOff val="5416"/>
                <a:alphaOff val="0"/>
              </a:schemeClr>
            </a:fillRef>
            <a:effectRef idx="0">
              <a:schemeClr val="accent2">
                <a:shade val="80000"/>
                <a:hueOff val="-96283"/>
                <a:satOff val="2033"/>
                <a:lumOff val="5416"/>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Review that dependents are listed correctly </a:t>
              </a:r>
            </a:p>
          </p:txBody>
        </p:sp>
        <p:sp>
          <p:nvSpPr>
            <p:cNvPr id="10" name="Freeform 9"/>
            <p:cNvSpPr/>
            <p:nvPr/>
          </p:nvSpPr>
          <p:spPr>
            <a:xfrm rot="16200000">
              <a:off x="-169579" y="2030649"/>
              <a:ext cx="6111774" cy="428941"/>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192566"/>
                <a:satOff val="4066"/>
                <a:lumOff val="10832"/>
                <a:alphaOff val="0"/>
              </a:schemeClr>
            </a:fillRef>
            <a:effectRef idx="0">
              <a:schemeClr val="accent2">
                <a:shade val="80000"/>
                <a:hueOff val="-192566"/>
                <a:satOff val="4066"/>
                <a:lumOff val="10832"/>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ts val="556"/>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Review other personal information for accuracy</a:t>
              </a:r>
            </a:p>
          </p:txBody>
        </p:sp>
        <p:sp>
          <p:nvSpPr>
            <p:cNvPr id="11" name="Freeform 10"/>
            <p:cNvSpPr/>
            <p:nvPr/>
          </p:nvSpPr>
          <p:spPr>
            <a:xfrm rot="16200000">
              <a:off x="497468" y="2080190"/>
              <a:ext cx="6103400" cy="338234"/>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288849"/>
                <a:satOff val="6100"/>
                <a:lumOff val="16249"/>
                <a:alphaOff val="0"/>
              </a:schemeClr>
            </a:fillRef>
            <a:effectRef idx="0">
              <a:schemeClr val="accent2">
                <a:shade val="80000"/>
                <a:hueOff val="-288849"/>
                <a:satOff val="6100"/>
                <a:lumOff val="16249"/>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Enter emergency contact information</a:t>
              </a:r>
            </a:p>
          </p:txBody>
        </p:sp>
        <p:sp>
          <p:nvSpPr>
            <p:cNvPr id="12" name="Freeform 11"/>
            <p:cNvSpPr/>
            <p:nvPr/>
          </p:nvSpPr>
          <p:spPr>
            <a:xfrm rot="16200000">
              <a:off x="1203311" y="1938603"/>
              <a:ext cx="6111773" cy="613033"/>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385132"/>
                <a:satOff val="8133"/>
                <a:lumOff val="21665"/>
                <a:alphaOff val="0"/>
              </a:schemeClr>
            </a:fillRef>
            <a:effectRef idx="0">
              <a:schemeClr val="accent2">
                <a:shade val="80000"/>
                <a:hueOff val="-385132"/>
                <a:satOff val="8133"/>
                <a:lumOff val="21665"/>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Update any other missing or </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inaccurate information </a:t>
              </a:r>
            </a:p>
          </p:txBody>
        </p:sp>
        <p:sp>
          <p:nvSpPr>
            <p:cNvPr id="13" name="Freeform 12"/>
            <p:cNvSpPr/>
            <p:nvPr/>
          </p:nvSpPr>
          <p:spPr>
            <a:xfrm rot="16200000">
              <a:off x="2178448" y="1769407"/>
              <a:ext cx="6111774" cy="934678"/>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txBody>
            <a:bodyPr spcFirstLastPara="0" vert="horz" wrap="square" lIns="117484" tIns="117484" rIns="117484" bIns="117484"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Any questions about non-critical information will be addressed after all critical pay and benefits issues have been resolved</a:t>
              </a:r>
            </a:p>
          </p:txBody>
        </p:sp>
      </p:grpSp>
      <p:sp>
        <p:nvSpPr>
          <p:cNvPr id="3" name="Title 2"/>
          <p:cNvSpPr>
            <a:spLocks noGrp="1"/>
          </p:cNvSpPr>
          <p:nvPr>
            <p:ph type="title"/>
          </p:nvPr>
        </p:nvSpPr>
        <p:spPr>
          <a:xfrm>
            <a:off x="14749" y="76759"/>
            <a:ext cx="8530940" cy="623163"/>
          </a:xfrm>
        </p:spPr>
        <p:txBody>
          <a:bodyPr>
            <a:normAutofit fontScale="90000"/>
          </a:bodyPr>
          <a:lstStyle/>
          <a:p>
            <a:r>
              <a:rPr lang="en-US" dirty="0"/>
              <a:t>What else do I do on January 2, 2020?</a:t>
            </a:r>
          </a:p>
        </p:txBody>
      </p:sp>
      <p:sp>
        <p:nvSpPr>
          <p:cNvPr id="2" name="Slide Number Placeholder 1"/>
          <p:cNvSpPr>
            <a:spLocks noGrp="1"/>
          </p:cNvSpPr>
          <p:nvPr>
            <p:ph type="sldNum" sz="quarter" idx="4294967295"/>
          </p:nvPr>
        </p:nvSpPr>
        <p:spPr>
          <a:xfrm>
            <a:off x="8870950" y="6329363"/>
            <a:ext cx="273050" cy="1031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E39AC3-0E75-AD46-AE71-AE18BB921AE3}"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15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000" dirty="0"/>
              <a:t>UCI UCPath Support Model </a:t>
            </a:r>
            <a:br>
              <a:rPr lang="en-US" dirty="0"/>
            </a:br>
            <a:r>
              <a:rPr lang="en-US" sz="1650" dirty="0"/>
              <a:t>EEC Support Stakeholder Contributors</a:t>
            </a:r>
          </a:p>
        </p:txBody>
      </p:sp>
      <p:sp>
        <p:nvSpPr>
          <p:cNvPr id="5" name="Slide Number Placeholder 3"/>
          <p:cNvSpPr>
            <a:spLocks noGrp="1"/>
          </p:cNvSpPr>
          <p:nvPr>
            <p:ph type="sldNum" sz="quarter" idx="4"/>
          </p:nvPr>
        </p:nvSpPr>
        <p:spPr/>
        <p:txBody>
          <a:bodyPr/>
          <a:lstStyle/>
          <a:p>
            <a:fld id="{67AA6EFB-DE16-2749-9DB8-9B2BD9BF76D4}" type="slidenum">
              <a:rPr lang="en-US" sz="1050"/>
              <a:pPr/>
              <a:t>25</a:t>
            </a:fld>
            <a:endParaRPr lang="en-US" sz="825" dirty="0"/>
          </a:p>
        </p:txBody>
      </p:sp>
      <p:sp>
        <p:nvSpPr>
          <p:cNvPr id="2" name="TextBox 1"/>
          <p:cNvSpPr txBox="1"/>
          <p:nvPr/>
        </p:nvSpPr>
        <p:spPr>
          <a:xfrm>
            <a:off x="156029" y="5905987"/>
            <a:ext cx="8648218" cy="515526"/>
          </a:xfrm>
          <a:prstGeom prst="rect">
            <a:avLst/>
          </a:prstGeom>
          <a:noFill/>
          <a:ln>
            <a:noFill/>
          </a:ln>
          <a:scene3d>
            <a:camera prst="orthographicFront"/>
            <a:lightRig rig="threePt" dir="t"/>
          </a:scene3d>
          <a:sp3d>
            <a:bevelT/>
          </a:sp3d>
        </p:spPr>
        <p:txBody>
          <a:bodyPr wrap="square" rtlCol="0">
            <a:spAutoFit/>
          </a:bodyPr>
          <a:lstStyle/>
          <a:p>
            <a:r>
              <a:rPr lang="en-US" sz="1000" b="1" dirty="0"/>
              <a:t>*Note</a:t>
            </a:r>
            <a:r>
              <a:rPr lang="en-US" sz="1000" dirty="0"/>
              <a:t>: The </a:t>
            </a:r>
            <a:r>
              <a:rPr lang="en-US" sz="1000" b="1" dirty="0"/>
              <a:t>Faculty Advisory Group</a:t>
            </a:r>
            <a:r>
              <a:rPr lang="en-US" sz="1000" dirty="0"/>
              <a:t> includes individuals from the following schools: Grad Division, Claire Trevor School of Arts, School of Biological Sciences, Health Sciences, School of Humanities, School of Physical Sciences, School of Social Sciences</a:t>
            </a:r>
          </a:p>
          <a:p>
            <a:r>
              <a:rPr lang="en-US" sz="750" dirty="0"/>
              <a:t> </a:t>
            </a:r>
          </a:p>
        </p:txBody>
      </p:sp>
      <p:sp>
        <p:nvSpPr>
          <p:cNvPr id="4" name="Rectangle 3"/>
          <p:cNvSpPr/>
          <p:nvPr/>
        </p:nvSpPr>
        <p:spPr>
          <a:xfrm>
            <a:off x="3546144" y="2088161"/>
            <a:ext cx="1867989" cy="74096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Payroll </a:t>
            </a:r>
            <a:r>
              <a:rPr lang="en-US" dirty="0"/>
              <a:t>Campus, HS &amp; MC</a:t>
            </a:r>
          </a:p>
        </p:txBody>
      </p:sp>
      <p:sp>
        <p:nvSpPr>
          <p:cNvPr id="8" name="Rectangle 7"/>
          <p:cNvSpPr/>
          <p:nvPr/>
        </p:nvSpPr>
        <p:spPr>
          <a:xfrm>
            <a:off x="1371180" y="2083546"/>
            <a:ext cx="1867989" cy="7455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HR</a:t>
            </a:r>
          </a:p>
        </p:txBody>
      </p:sp>
      <p:sp>
        <p:nvSpPr>
          <p:cNvPr id="9" name="Rectangle 8"/>
          <p:cNvSpPr/>
          <p:nvPr/>
        </p:nvSpPr>
        <p:spPr>
          <a:xfrm>
            <a:off x="4787114" y="1089966"/>
            <a:ext cx="1867989" cy="745986"/>
          </a:xfrm>
          <a:prstGeom prst="rect">
            <a:avLst/>
          </a:prstGeom>
          <a:solidFill>
            <a:schemeClr val="accent5">
              <a:lumMod val="5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Finance</a:t>
            </a:r>
          </a:p>
        </p:txBody>
      </p:sp>
      <p:sp>
        <p:nvSpPr>
          <p:cNvPr id="10" name="Rectangle 9"/>
          <p:cNvSpPr/>
          <p:nvPr/>
        </p:nvSpPr>
        <p:spPr>
          <a:xfrm>
            <a:off x="2612150" y="1089965"/>
            <a:ext cx="1867989" cy="754715"/>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Academic Personnel</a:t>
            </a:r>
            <a:endParaRPr lang="en-US" sz="2400" dirty="0">
              <a:ea typeface="Times New Roman" panose="02020603050405020304" pitchFamily="18" charset="0"/>
              <a:cs typeface="Times New Roman" panose="02020603050405020304" pitchFamily="18" charset="0"/>
            </a:endParaRPr>
          </a:p>
        </p:txBody>
      </p:sp>
      <p:sp>
        <p:nvSpPr>
          <p:cNvPr id="12" name="Rectangle 11"/>
          <p:cNvSpPr/>
          <p:nvPr/>
        </p:nvSpPr>
        <p:spPr>
          <a:xfrm>
            <a:off x="437186" y="1089965"/>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Medical Center</a:t>
            </a:r>
          </a:p>
        </p:txBody>
      </p:sp>
      <p:sp>
        <p:nvSpPr>
          <p:cNvPr id="13" name="Rectangle 12"/>
          <p:cNvSpPr/>
          <p:nvPr/>
        </p:nvSpPr>
        <p:spPr>
          <a:xfrm>
            <a:off x="6969025" y="1089965"/>
            <a:ext cx="1867989" cy="7588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OVPTL</a:t>
            </a:r>
          </a:p>
        </p:txBody>
      </p:sp>
      <p:sp>
        <p:nvSpPr>
          <p:cNvPr id="14" name="Rectangle 13"/>
          <p:cNvSpPr/>
          <p:nvPr/>
        </p:nvSpPr>
        <p:spPr>
          <a:xfrm>
            <a:off x="1371180" y="4000680"/>
            <a:ext cx="1867989" cy="775524"/>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Law</a:t>
            </a:r>
          </a:p>
        </p:txBody>
      </p:sp>
      <p:sp>
        <p:nvSpPr>
          <p:cNvPr id="15" name="Rectangle 14"/>
          <p:cNvSpPr/>
          <p:nvPr/>
        </p:nvSpPr>
        <p:spPr>
          <a:xfrm>
            <a:off x="4078337" y="3045482"/>
            <a:ext cx="1867989" cy="75337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UCPath Project Team</a:t>
            </a:r>
            <a:endParaRPr lang="en-US" sz="2400" dirty="0">
              <a:ea typeface="Times New Roman" panose="02020603050405020304" pitchFamily="18" charset="0"/>
              <a:cs typeface="Times New Roman" panose="02020603050405020304" pitchFamily="18" charset="0"/>
            </a:endParaRPr>
          </a:p>
        </p:txBody>
      </p:sp>
      <p:sp>
        <p:nvSpPr>
          <p:cNvPr id="16" name="Rectangle 15"/>
          <p:cNvSpPr/>
          <p:nvPr/>
        </p:nvSpPr>
        <p:spPr>
          <a:xfrm>
            <a:off x="1792884" y="3045483"/>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a:t>
            </a:r>
          </a:p>
          <a:p>
            <a:pPr algn="ctr"/>
            <a:r>
              <a:rPr lang="en-US" sz="2400" dirty="0"/>
              <a:t>Bio Sci</a:t>
            </a:r>
          </a:p>
        </p:txBody>
      </p:sp>
      <p:sp>
        <p:nvSpPr>
          <p:cNvPr id="17" name="Rectangle 16"/>
          <p:cNvSpPr/>
          <p:nvPr/>
        </p:nvSpPr>
        <p:spPr>
          <a:xfrm>
            <a:off x="400213" y="4943199"/>
            <a:ext cx="1867989" cy="75722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People Services</a:t>
            </a:r>
          </a:p>
        </p:txBody>
      </p:sp>
      <p:sp>
        <p:nvSpPr>
          <p:cNvPr id="18" name="Rectangle 17"/>
          <p:cNvSpPr/>
          <p:nvPr/>
        </p:nvSpPr>
        <p:spPr>
          <a:xfrm>
            <a:off x="3546144" y="4000680"/>
            <a:ext cx="1867989" cy="77503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Social Sciences</a:t>
            </a:r>
          </a:p>
        </p:txBody>
      </p:sp>
      <p:sp>
        <p:nvSpPr>
          <p:cNvPr id="20" name="Rectangle 19"/>
          <p:cNvSpPr/>
          <p:nvPr/>
        </p:nvSpPr>
        <p:spPr>
          <a:xfrm>
            <a:off x="5721108" y="2080587"/>
            <a:ext cx="1867989" cy="748535"/>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Health Sciences</a:t>
            </a:r>
          </a:p>
        </p:txBody>
      </p:sp>
      <p:sp>
        <p:nvSpPr>
          <p:cNvPr id="21" name="Rectangle 20"/>
          <p:cNvSpPr/>
          <p:nvPr/>
        </p:nvSpPr>
        <p:spPr>
          <a:xfrm>
            <a:off x="6421751" y="3047670"/>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Engineering</a:t>
            </a:r>
          </a:p>
        </p:txBody>
      </p:sp>
      <p:sp>
        <p:nvSpPr>
          <p:cNvPr id="22" name="Rectangle 21"/>
          <p:cNvSpPr/>
          <p:nvPr/>
        </p:nvSpPr>
        <p:spPr>
          <a:xfrm>
            <a:off x="5721108" y="4000680"/>
            <a:ext cx="1867989" cy="775031"/>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DFA &amp; Third Party</a:t>
            </a:r>
          </a:p>
        </p:txBody>
      </p:sp>
      <p:sp>
        <p:nvSpPr>
          <p:cNvPr id="23" name="Rectangle 22"/>
          <p:cNvSpPr/>
          <p:nvPr/>
        </p:nvSpPr>
        <p:spPr>
          <a:xfrm>
            <a:off x="2612149" y="4943199"/>
            <a:ext cx="1867989" cy="75722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Faculty Advisory Grp</a:t>
            </a:r>
          </a:p>
        </p:txBody>
      </p:sp>
      <p:sp>
        <p:nvSpPr>
          <p:cNvPr id="24" name="Rectangle 23"/>
          <p:cNvSpPr/>
          <p:nvPr/>
        </p:nvSpPr>
        <p:spPr>
          <a:xfrm>
            <a:off x="4787113" y="4943199"/>
            <a:ext cx="1867989" cy="75722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OIR</a:t>
            </a:r>
          </a:p>
        </p:txBody>
      </p:sp>
      <p:sp>
        <p:nvSpPr>
          <p:cNvPr id="25" name="Rectangle 24"/>
          <p:cNvSpPr/>
          <p:nvPr/>
        </p:nvSpPr>
        <p:spPr>
          <a:xfrm>
            <a:off x="7039597" y="4943199"/>
            <a:ext cx="1867989" cy="75722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OIT</a:t>
            </a:r>
          </a:p>
        </p:txBody>
      </p:sp>
    </p:spTree>
    <p:extLst>
      <p:ext uri="{BB962C8B-B14F-4D97-AF65-F5344CB8AC3E}">
        <p14:creationId xmlns:p14="http://schemas.microsoft.com/office/powerpoint/2010/main" val="235925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Employee Experience Center </a:t>
            </a:r>
          </a:p>
          <a:p>
            <a:pPr lvl="1"/>
            <a:r>
              <a:rPr lang="en-US" dirty="0"/>
              <a:t>949-824-0500 or EEC.hr.uci.edu website </a:t>
            </a:r>
          </a:p>
          <a:p>
            <a:pPr lvl="1"/>
            <a:r>
              <a:rPr lang="en-US" dirty="0"/>
              <a:t>Knowledge articles</a:t>
            </a:r>
          </a:p>
          <a:p>
            <a:pPr lvl="1"/>
            <a:r>
              <a:rPr lang="en-US" dirty="0"/>
              <a:t>Open case to ask a question, ask for help</a:t>
            </a:r>
          </a:p>
          <a:p>
            <a:r>
              <a:rPr lang="en-US" dirty="0"/>
              <a:t>UCPath.uci.edu website </a:t>
            </a:r>
          </a:p>
          <a:p>
            <a:pPr lvl="1"/>
            <a:r>
              <a:rPr lang="en-US" dirty="0"/>
              <a:t>Links to UCPath Online </a:t>
            </a:r>
          </a:p>
          <a:p>
            <a:pPr lvl="1"/>
            <a:r>
              <a:rPr lang="en-US" dirty="0"/>
              <a:t>FAQ, job aids, etc.</a:t>
            </a:r>
          </a:p>
          <a:p>
            <a:r>
              <a:rPr lang="en-US" b="1" dirty="0"/>
              <a:t>With U </a:t>
            </a:r>
            <a:r>
              <a:rPr lang="en-US" b="1" dirty="0">
                <a:sym typeface="Symbol" panose="05050102010706020507" pitchFamily="18" charset="2"/>
              </a:rPr>
              <a:t> </a:t>
            </a:r>
            <a:r>
              <a:rPr lang="en-US" b="1" dirty="0"/>
              <a:t>For U App</a:t>
            </a:r>
            <a:endParaRPr lang="en-US" dirty="0"/>
          </a:p>
        </p:txBody>
      </p:sp>
      <p:sp>
        <p:nvSpPr>
          <p:cNvPr id="3" name="Title 2"/>
          <p:cNvSpPr>
            <a:spLocks noGrp="1"/>
          </p:cNvSpPr>
          <p:nvPr>
            <p:ph type="title"/>
          </p:nvPr>
        </p:nvSpPr>
        <p:spPr>
          <a:xfrm>
            <a:off x="14749" y="76759"/>
            <a:ext cx="9007331" cy="623163"/>
          </a:xfrm>
        </p:spPr>
        <p:txBody>
          <a:bodyPr>
            <a:normAutofit/>
          </a:bodyPr>
          <a:lstStyle/>
          <a:p>
            <a:r>
              <a:rPr lang="en-US" sz="2800" dirty="0"/>
              <a:t>Where do I go if I have paycheck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4853354" y="3879949"/>
            <a:ext cx="3985846" cy="2374547"/>
          </a:xfrm>
          <a:prstGeom prst="rect">
            <a:avLst/>
          </a:prstGeom>
        </p:spPr>
      </p:pic>
    </p:spTree>
    <p:extLst>
      <p:ext uri="{BB962C8B-B14F-4D97-AF65-F5344CB8AC3E}">
        <p14:creationId xmlns:p14="http://schemas.microsoft.com/office/powerpoint/2010/main" val="354111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49" y="76759"/>
            <a:ext cx="8764365" cy="623163"/>
          </a:xfrm>
        </p:spPr>
        <p:txBody>
          <a:bodyPr>
            <a:normAutofit fontScale="90000"/>
          </a:bodyPr>
          <a:lstStyle/>
          <a:p>
            <a:r>
              <a:rPr lang="en-US" sz="3100" dirty="0"/>
              <a:t>Employee Service Made Simple</a:t>
            </a:r>
            <a:br>
              <a:rPr lang="en-US" sz="3100" dirty="0"/>
            </a:br>
            <a:r>
              <a:rPr lang="en-US" sz="1650" dirty="0"/>
              <a:t>Dedicated Support Team</a:t>
            </a:r>
          </a:p>
        </p:txBody>
      </p:sp>
      <p:sp>
        <p:nvSpPr>
          <p:cNvPr id="8" name="Text Placeholder 7"/>
          <p:cNvSpPr>
            <a:spLocks noGrp="1"/>
          </p:cNvSpPr>
          <p:nvPr>
            <p:ph type="body" sz="quarter" idx="4294967295"/>
          </p:nvPr>
        </p:nvSpPr>
        <p:spPr>
          <a:xfrm>
            <a:off x="367174" y="1162847"/>
            <a:ext cx="4130398" cy="5222875"/>
          </a:xfrm>
        </p:spPr>
        <p:txBody>
          <a:bodyPr>
            <a:normAutofit/>
          </a:bodyPr>
          <a:lstStyle/>
          <a:p>
            <a:pPr>
              <a:spcAft>
                <a:spcPts val="1200"/>
              </a:spcAft>
            </a:pPr>
            <a:r>
              <a:rPr lang="en-US" sz="2800" dirty="0">
                <a:solidFill>
                  <a:schemeClr val="accent5">
                    <a:lumMod val="50000"/>
                  </a:schemeClr>
                </a:solidFill>
              </a:rPr>
              <a:t>Ensure Employees know where to go</a:t>
            </a:r>
          </a:p>
          <a:p>
            <a:pPr>
              <a:spcAft>
                <a:spcPts val="1200"/>
              </a:spcAft>
            </a:pPr>
            <a:r>
              <a:rPr lang="en-US" sz="2800" dirty="0">
                <a:solidFill>
                  <a:schemeClr val="accent5">
                    <a:lumMod val="50000"/>
                  </a:schemeClr>
                </a:solidFill>
              </a:rPr>
              <a:t>Eliminate duplication of services and efforts</a:t>
            </a:r>
          </a:p>
          <a:p>
            <a:pPr>
              <a:spcAft>
                <a:spcPts val="1200"/>
              </a:spcAft>
            </a:pPr>
            <a:r>
              <a:rPr lang="en-US" sz="2800" dirty="0">
                <a:solidFill>
                  <a:schemeClr val="accent5">
                    <a:lumMod val="50000"/>
                  </a:schemeClr>
                </a:solidFill>
              </a:rPr>
              <a:t>Keep local issues local</a:t>
            </a:r>
          </a:p>
          <a:p>
            <a:pPr>
              <a:spcAft>
                <a:spcPts val="1200"/>
              </a:spcAft>
            </a:pPr>
            <a:r>
              <a:rPr lang="en-US" sz="2800" dirty="0">
                <a:solidFill>
                  <a:schemeClr val="accent5">
                    <a:lumMod val="50000"/>
                  </a:schemeClr>
                </a:solidFill>
              </a:rPr>
              <a:t>Ensure UCI employees are getting the assistance they need and deserve</a:t>
            </a:r>
          </a:p>
        </p:txBody>
      </p:sp>
      <p:pic>
        <p:nvPicPr>
          <p:cNvPr id="1028" name="Picture 4" descr="C:\Users\swhelan2\AppData\Local\Temp\SNAGHTML10e79ef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24" y="255838"/>
            <a:ext cx="4266334" cy="659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8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74750" y="1027316"/>
            <a:ext cx="2421153" cy="1086247"/>
          </a:xfrm>
          <a:prstGeom prst="rect">
            <a:avLst/>
          </a:prstGeom>
        </p:spPr>
      </p:pic>
      <p:sp>
        <p:nvSpPr>
          <p:cNvPr id="28" name="Title 27"/>
          <p:cNvSpPr>
            <a:spLocks noGrp="1"/>
          </p:cNvSpPr>
          <p:nvPr>
            <p:ph type="title"/>
          </p:nvPr>
        </p:nvSpPr>
        <p:spPr>
          <a:xfrm>
            <a:off x="14749" y="76759"/>
            <a:ext cx="8986844" cy="623163"/>
          </a:xfrm>
        </p:spPr>
        <p:txBody>
          <a:bodyPr>
            <a:normAutofit/>
          </a:bodyPr>
          <a:lstStyle/>
          <a:p>
            <a:r>
              <a:rPr lang="en-US" sz="2800" dirty="0">
                <a:solidFill>
                  <a:schemeClr val="accent5">
                    <a:lumMod val="75000"/>
                  </a:schemeClr>
                </a:solidFill>
              </a:rPr>
              <a:t>Future State: UCI Employee Facing Support  </a:t>
            </a:r>
            <a:endParaRPr lang="en-US" sz="2800" i="1" dirty="0">
              <a:solidFill>
                <a:schemeClr val="accent5">
                  <a:lumMod val="75000"/>
                </a:schemeClr>
              </a:solidFill>
            </a:endParaRPr>
          </a:p>
        </p:txBody>
      </p:sp>
      <p:sp>
        <p:nvSpPr>
          <p:cNvPr id="2" name="Slide Number Placeholder 1"/>
          <p:cNvSpPr>
            <a:spLocks noGrp="1"/>
          </p:cNvSpPr>
          <p:nvPr>
            <p:ph type="sldNum" sz="quarter" idx="4"/>
          </p:nvPr>
        </p:nvSpPr>
        <p:spPr/>
        <p:txBody>
          <a:bodyPr/>
          <a:lstStyle/>
          <a:p>
            <a:fld id="{3C842EA4-F715-4656-A625-1238D78B36EB}" type="slidenum">
              <a:rPr lang="en-US" smtClean="0"/>
              <a:t>28</a:t>
            </a:fld>
            <a:endParaRPr lang="en-US" dirty="0"/>
          </a:p>
        </p:txBody>
      </p:sp>
      <p:sp>
        <p:nvSpPr>
          <p:cNvPr id="3" name="Rectangle 2"/>
          <p:cNvSpPr/>
          <p:nvPr/>
        </p:nvSpPr>
        <p:spPr>
          <a:xfrm>
            <a:off x="2667458" y="1244687"/>
            <a:ext cx="5023114" cy="408411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685800">
              <a:defRPr/>
            </a:pPr>
            <a:endParaRPr lang="en-US" sz="1013" kern="0" dirty="0">
              <a:solidFill>
                <a:prstClr val="black"/>
              </a:solidFill>
              <a:latin typeface="+mj-lt"/>
            </a:endParaRPr>
          </a:p>
        </p:txBody>
      </p:sp>
      <p:sp>
        <p:nvSpPr>
          <p:cNvPr id="4" name="Rectangle 3"/>
          <p:cNvSpPr/>
          <p:nvPr/>
        </p:nvSpPr>
        <p:spPr>
          <a:xfrm>
            <a:off x="2791954" y="2485950"/>
            <a:ext cx="2110289" cy="2751024"/>
          </a:xfrm>
          <a:prstGeom prst="rect">
            <a:avLst/>
          </a:prstGeom>
          <a:solidFill>
            <a:srgbClr val="5B9BD5">
              <a:lumMod val="75000"/>
            </a:srgbClr>
          </a:solidFill>
          <a:ln w="9525" cap="flat" cmpd="sng" algn="ctr">
            <a:solidFill>
              <a:srgbClr val="2E75B6"/>
            </a:solidFill>
            <a:prstDash val="solid"/>
          </a:ln>
          <a:effectLst>
            <a:outerShdw blurRad="40000" dist="23000" dir="5400000" rotWithShape="0">
              <a:srgbClr val="000000">
                <a:alpha val="35000"/>
              </a:srgbClr>
            </a:outerShdw>
          </a:effectLst>
        </p:spPr>
        <p:txBody>
          <a:bodyPr rtlCol="0" anchor="ctr"/>
          <a:lstStyle/>
          <a:p>
            <a:pPr algn="ctr" defTabSz="685800">
              <a:defRPr/>
            </a:pPr>
            <a:r>
              <a:rPr lang="en-US" sz="1125" b="1" kern="0" dirty="0">
                <a:solidFill>
                  <a:prstClr val="white"/>
                </a:solidFill>
                <a:latin typeface="+mj-lt"/>
              </a:rPr>
              <a:t>Employee Experience Center (EEC)</a:t>
            </a:r>
          </a:p>
          <a:p>
            <a:pPr marL="96441" indent="-96441" defTabSz="685800">
              <a:buFont typeface="Arial" panose="020B0604020202020204" pitchFamily="34" charset="0"/>
              <a:buChar char="•"/>
              <a:defRPr/>
            </a:pPr>
            <a:r>
              <a:rPr lang="en-US" sz="1200" kern="0" dirty="0">
                <a:solidFill>
                  <a:prstClr val="white"/>
                </a:solidFill>
                <a:latin typeface="+mj-lt"/>
              </a:rPr>
              <a:t>Payroll, Taxes, Time Reporting </a:t>
            </a:r>
          </a:p>
          <a:p>
            <a:pPr marL="96441" indent="-96441" defTabSz="685800">
              <a:buFont typeface="Arial" panose="020B0604020202020204" pitchFamily="34" charset="0"/>
              <a:buChar char="•"/>
              <a:defRPr/>
            </a:pPr>
            <a:r>
              <a:rPr lang="en-US" sz="1200" kern="0" dirty="0">
                <a:solidFill>
                  <a:prstClr val="white"/>
                </a:solidFill>
                <a:latin typeface="+mj-lt"/>
              </a:rPr>
              <a:t>Benefits</a:t>
            </a:r>
          </a:p>
          <a:p>
            <a:pPr marL="96441" indent="-96441" defTabSz="685800">
              <a:buFont typeface="Arial" panose="020B0604020202020204" pitchFamily="34" charset="0"/>
              <a:buChar char="•"/>
              <a:defRPr/>
            </a:pPr>
            <a:r>
              <a:rPr lang="en-US" sz="1200" kern="0" dirty="0">
                <a:solidFill>
                  <a:prstClr val="white"/>
                </a:solidFill>
                <a:latin typeface="+mj-lt"/>
              </a:rPr>
              <a:t>Leave</a:t>
            </a:r>
          </a:p>
          <a:p>
            <a:pPr marL="96441" indent="-96441" defTabSz="685800">
              <a:buFont typeface="Arial" panose="020B0604020202020204" pitchFamily="34" charset="0"/>
              <a:buChar char="•"/>
              <a:defRPr/>
            </a:pPr>
            <a:r>
              <a:rPr lang="en-US" sz="1200" kern="0" dirty="0">
                <a:solidFill>
                  <a:prstClr val="white"/>
                </a:solidFill>
                <a:latin typeface="+mj-lt"/>
              </a:rPr>
              <a:t>HR Systems </a:t>
            </a:r>
          </a:p>
          <a:p>
            <a:pPr marL="274320" lvl="1" indent="-96441" defTabSz="685800">
              <a:buFont typeface="Arial" panose="020B0604020202020204" pitchFamily="34" charset="0"/>
              <a:buChar char="•"/>
              <a:defRPr/>
            </a:pPr>
            <a:r>
              <a:rPr lang="en-US" sz="1200" kern="0" dirty="0">
                <a:solidFill>
                  <a:prstClr val="white"/>
                </a:solidFill>
                <a:latin typeface="+mj-lt"/>
              </a:rPr>
              <a:t>TAM, ePerformance</a:t>
            </a:r>
          </a:p>
          <a:p>
            <a:pPr marL="96441" indent="-96441" defTabSz="685800">
              <a:buFont typeface="Arial" panose="020B0604020202020204" pitchFamily="34" charset="0"/>
              <a:buChar char="•"/>
              <a:defRPr/>
            </a:pPr>
            <a:r>
              <a:rPr lang="en-US" sz="1200" kern="0" dirty="0">
                <a:solidFill>
                  <a:prstClr val="white"/>
                </a:solidFill>
                <a:latin typeface="+mj-lt"/>
              </a:rPr>
              <a:t>UCPath Support</a:t>
            </a:r>
          </a:p>
          <a:p>
            <a:pPr marL="274320" lvl="1" indent="-96441" defTabSz="685800">
              <a:buFont typeface="Arial" panose="020B0604020202020204" pitchFamily="34" charset="0"/>
              <a:buChar char="•"/>
              <a:defRPr/>
            </a:pPr>
            <a:r>
              <a:rPr lang="en-US" sz="1200" kern="0" dirty="0">
                <a:solidFill>
                  <a:prstClr val="white"/>
                </a:solidFill>
                <a:latin typeface="+mj-lt"/>
              </a:rPr>
              <a:t>AWE Admin</a:t>
            </a:r>
          </a:p>
          <a:p>
            <a:pPr marL="274320" lvl="1" indent="-96441" defTabSz="685800">
              <a:buFont typeface="Arial" panose="020B0604020202020204" pitchFamily="34" charset="0"/>
              <a:buChar char="•"/>
              <a:defRPr/>
            </a:pPr>
            <a:r>
              <a:rPr lang="en-US" sz="1200" kern="0" dirty="0">
                <a:solidFill>
                  <a:prstClr val="white"/>
                </a:solidFill>
                <a:latin typeface="+mj-lt"/>
              </a:rPr>
              <a:t>Security Admin</a:t>
            </a:r>
          </a:p>
          <a:p>
            <a:pPr marL="274320" lvl="1" indent="-96441" defTabSz="685800">
              <a:buFont typeface="Arial" panose="020B0604020202020204" pitchFamily="34" charset="0"/>
              <a:buChar char="•"/>
              <a:defRPr/>
            </a:pPr>
            <a:r>
              <a:rPr lang="en-US" sz="1200" kern="0" dirty="0">
                <a:solidFill>
                  <a:prstClr val="white"/>
                </a:solidFill>
                <a:latin typeface="+mj-lt"/>
              </a:rPr>
              <a:t>UCPath Communications</a:t>
            </a:r>
          </a:p>
          <a:p>
            <a:pPr marL="274320" lvl="1" indent="-96441" defTabSz="685800">
              <a:buFont typeface="Arial" panose="020B0604020202020204" pitchFamily="34" charset="0"/>
              <a:buChar char="•"/>
              <a:defRPr/>
            </a:pPr>
            <a:r>
              <a:rPr lang="en-US" sz="1200" kern="0" dirty="0">
                <a:solidFill>
                  <a:prstClr val="white"/>
                </a:solidFill>
                <a:latin typeface="+mj-lt"/>
              </a:rPr>
              <a:t>UCPath Reports</a:t>
            </a:r>
          </a:p>
          <a:p>
            <a:pPr marL="274320" lvl="1" indent="-96441" defTabSz="685800">
              <a:buFont typeface="Arial" panose="020B0604020202020204" pitchFamily="34" charset="0"/>
              <a:buChar char="•"/>
              <a:defRPr/>
            </a:pPr>
            <a:r>
              <a:rPr lang="en-US" sz="1200" kern="0" dirty="0">
                <a:solidFill>
                  <a:prstClr val="white"/>
                </a:solidFill>
                <a:latin typeface="+mj-lt"/>
              </a:rPr>
              <a:t>UCPath Transactors Training and Support</a:t>
            </a:r>
          </a:p>
        </p:txBody>
      </p:sp>
      <p:sp>
        <p:nvSpPr>
          <p:cNvPr id="5" name="Rectangle 4"/>
          <p:cNvSpPr/>
          <p:nvPr/>
        </p:nvSpPr>
        <p:spPr>
          <a:xfrm>
            <a:off x="5451537" y="2485950"/>
            <a:ext cx="2129477" cy="654696"/>
          </a:xfrm>
          <a:prstGeom prst="rect">
            <a:avLst/>
          </a:prstGeom>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r>
              <a:rPr lang="en-US" b="1" kern="0" dirty="0">
                <a:solidFill>
                  <a:prstClr val="black"/>
                </a:solidFill>
                <a:latin typeface="+mj-lt"/>
              </a:rPr>
              <a:t>Local Point of Contact </a:t>
            </a:r>
          </a:p>
        </p:txBody>
      </p:sp>
      <p:sp>
        <p:nvSpPr>
          <p:cNvPr id="6" name="TextBox 5"/>
          <p:cNvSpPr txBox="1"/>
          <p:nvPr/>
        </p:nvSpPr>
        <p:spPr>
          <a:xfrm>
            <a:off x="3693980" y="830533"/>
            <a:ext cx="2458815" cy="369332"/>
          </a:xfrm>
          <a:prstGeom prst="rect">
            <a:avLst/>
          </a:prstGeom>
          <a:noFill/>
        </p:spPr>
        <p:txBody>
          <a:bodyPr wrap="none" rtlCol="0">
            <a:spAutoFit/>
          </a:bodyPr>
          <a:lstStyle/>
          <a:p>
            <a:r>
              <a:rPr lang="en-US" dirty="0">
                <a:solidFill>
                  <a:prstClr val="black"/>
                </a:solidFill>
                <a:latin typeface="+mj-lt"/>
              </a:rPr>
              <a:t>Where to go for support</a:t>
            </a:r>
          </a:p>
        </p:txBody>
      </p:sp>
      <p:sp>
        <p:nvSpPr>
          <p:cNvPr id="7" name="Rectangle 6"/>
          <p:cNvSpPr/>
          <p:nvPr/>
        </p:nvSpPr>
        <p:spPr>
          <a:xfrm>
            <a:off x="3262879" y="5658428"/>
            <a:ext cx="4193888" cy="214724"/>
          </a:xfrm>
          <a:prstGeom prst="rect">
            <a:avLst/>
          </a:prstGeom>
          <a:solidFill>
            <a:sysClr val="window" lastClr="FFFFFF"/>
          </a:solidFill>
          <a:ln w="25400" cap="flat" cmpd="sng" algn="ctr">
            <a:solidFill>
              <a:srgbClr val="5B9BD5"/>
            </a:solidFill>
            <a:prstDash val="solid"/>
          </a:ln>
          <a:effectLst/>
        </p:spPr>
        <p:txBody>
          <a:bodyPr rtlCol="0" anchor="ctr"/>
          <a:lstStyle/>
          <a:p>
            <a:pPr algn="ctr" defTabSz="685800">
              <a:defRPr/>
            </a:pPr>
            <a:r>
              <a:rPr lang="en-US" sz="1013" kern="0" dirty="0">
                <a:solidFill>
                  <a:prstClr val="black"/>
                </a:solidFill>
                <a:latin typeface="+mj-lt"/>
              </a:rPr>
              <a:t>UCPath Center (UCPC) and Quality Care Unit (QCU)</a:t>
            </a:r>
          </a:p>
        </p:txBody>
      </p:sp>
      <p:sp>
        <p:nvSpPr>
          <p:cNvPr id="8" name="TextBox 7"/>
          <p:cNvSpPr txBox="1"/>
          <p:nvPr/>
        </p:nvSpPr>
        <p:spPr>
          <a:xfrm>
            <a:off x="8109694" y="2825077"/>
            <a:ext cx="950730" cy="861774"/>
          </a:xfrm>
          <a:prstGeom prst="rect">
            <a:avLst/>
          </a:prstGeom>
          <a:solidFill>
            <a:sysClr val="window" lastClr="FFFFFF"/>
          </a:solidFill>
          <a:ln w="25400" cap="flat" cmpd="sng" algn="ctr">
            <a:solidFill>
              <a:srgbClr val="A5A5A5"/>
            </a:solidFill>
            <a:prstDash val="solid"/>
          </a:ln>
          <a:effectLst/>
        </p:spPr>
        <p:txBody>
          <a:bodyPr wrap="square" rtlCol="0">
            <a:spAutoFit/>
          </a:bodyPr>
          <a:lstStyle/>
          <a:p>
            <a:pPr defTabSz="685800">
              <a:defRPr/>
            </a:pPr>
            <a:r>
              <a:rPr lang="en-US" sz="1000" kern="0" dirty="0">
                <a:solidFill>
                  <a:prstClr val="black"/>
                </a:solidFill>
                <a:latin typeface="+mj-lt"/>
              </a:rPr>
              <a:t>Support for local issues managed at UCI on same platform</a:t>
            </a:r>
          </a:p>
        </p:txBody>
      </p:sp>
      <p:sp>
        <p:nvSpPr>
          <p:cNvPr id="10" name="Rectangle 9"/>
          <p:cNvSpPr/>
          <p:nvPr/>
        </p:nvSpPr>
        <p:spPr>
          <a:xfrm>
            <a:off x="5451537" y="3629798"/>
            <a:ext cx="1920240" cy="1473830"/>
          </a:xfrm>
          <a:prstGeom prst="rect">
            <a:avLst/>
          </a:prstGeom>
          <a:solidFill>
            <a:srgbClr val="5B9BD5">
              <a:lumMod val="75000"/>
            </a:srgbClr>
          </a:solidFill>
          <a:ln w="9525" cap="flat" cmpd="sng" algn="ctr">
            <a:solidFill>
              <a:srgbClr val="4472C4">
                <a:lumMod val="50000"/>
              </a:srgbClr>
            </a:solidFill>
            <a:prstDash val="solid"/>
          </a:ln>
          <a:effectLst>
            <a:outerShdw blurRad="40000" dist="23000" dir="5400000" rotWithShape="0">
              <a:srgbClr val="000000">
                <a:alpha val="35000"/>
              </a:srgbClr>
            </a:outerShdw>
          </a:effectLst>
        </p:spPr>
        <p:txBody>
          <a:bodyPr rtlCol="0" anchor="ctr"/>
          <a:lstStyle/>
          <a:p>
            <a:pPr algn="ctr" defTabSz="685800">
              <a:spcAft>
                <a:spcPts val="225"/>
              </a:spcAft>
              <a:defRPr/>
            </a:pPr>
            <a:r>
              <a:rPr lang="en-US" sz="1200" b="1" kern="0" dirty="0">
                <a:solidFill>
                  <a:prstClr val="white"/>
                </a:solidFill>
                <a:latin typeface="+mj-lt"/>
              </a:rPr>
              <a:t>Confidential:  HR/AP Case Managers</a:t>
            </a:r>
          </a:p>
          <a:p>
            <a:pPr marL="160735" indent="-160735" defTabSz="685800">
              <a:buFont typeface="Arial" panose="020B0604020202020204" pitchFamily="34" charset="0"/>
              <a:buChar char="•"/>
              <a:defRPr/>
            </a:pPr>
            <a:r>
              <a:rPr lang="en-US" sz="1200" kern="0" dirty="0">
                <a:solidFill>
                  <a:prstClr val="white"/>
                </a:solidFill>
                <a:latin typeface="+mj-lt"/>
              </a:rPr>
              <a:t>Subject Matter Experts</a:t>
            </a:r>
          </a:p>
          <a:p>
            <a:pPr marL="160735" indent="-160735" defTabSz="685800">
              <a:buFont typeface="Arial" panose="020B0604020202020204" pitchFamily="34" charset="0"/>
              <a:buChar char="•"/>
              <a:defRPr/>
            </a:pPr>
            <a:r>
              <a:rPr lang="en-US" sz="1200" kern="0" dirty="0">
                <a:solidFill>
                  <a:prstClr val="white"/>
                </a:solidFill>
                <a:latin typeface="+mj-lt"/>
              </a:rPr>
              <a:t>Enterprise Wide Work Groups</a:t>
            </a:r>
          </a:p>
          <a:p>
            <a:pPr marL="160735" indent="-160735" defTabSz="685800">
              <a:buFont typeface="Arial" panose="020B0604020202020204" pitchFamily="34" charset="0"/>
              <a:buChar char="•"/>
              <a:defRPr/>
            </a:pPr>
            <a:endParaRPr lang="en-US" sz="1013" kern="0" dirty="0">
              <a:solidFill>
                <a:prstClr val="white"/>
              </a:solidFill>
              <a:latin typeface="+mj-lt"/>
            </a:endParaRPr>
          </a:p>
        </p:txBody>
      </p:sp>
      <p:sp>
        <p:nvSpPr>
          <p:cNvPr id="16" name="Rectangle 15"/>
          <p:cNvSpPr/>
          <p:nvPr/>
        </p:nvSpPr>
        <p:spPr>
          <a:xfrm>
            <a:off x="3532960" y="6050054"/>
            <a:ext cx="269564" cy="210723"/>
          </a:xfrm>
          <a:prstGeom prst="rect">
            <a:avLst/>
          </a:prstGeom>
          <a:solidFill>
            <a:srgbClr val="2E75B6"/>
          </a:solidFill>
          <a:ln w="9525" cap="flat" cmpd="sng" algn="ctr">
            <a:solidFill>
              <a:srgbClr val="44546A"/>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350" kern="0" dirty="0">
              <a:solidFill>
                <a:prstClr val="white"/>
              </a:solidFill>
              <a:latin typeface="+mj-lt"/>
            </a:endParaRPr>
          </a:p>
        </p:txBody>
      </p:sp>
      <p:sp>
        <p:nvSpPr>
          <p:cNvPr id="17" name="Rectangle 16"/>
          <p:cNvSpPr/>
          <p:nvPr/>
        </p:nvSpPr>
        <p:spPr>
          <a:xfrm>
            <a:off x="5085955" y="6050054"/>
            <a:ext cx="269564" cy="210723"/>
          </a:xfrm>
          <a:prstGeom prst="rect">
            <a:avLst/>
          </a:prstGeom>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18" name="TextBox 17"/>
          <p:cNvSpPr txBox="1"/>
          <p:nvPr/>
        </p:nvSpPr>
        <p:spPr>
          <a:xfrm>
            <a:off x="3779056" y="6050054"/>
            <a:ext cx="1005403" cy="230832"/>
          </a:xfrm>
          <a:prstGeom prst="rect">
            <a:avLst/>
          </a:prstGeom>
          <a:noFill/>
        </p:spPr>
        <p:txBody>
          <a:bodyPr wrap="none" rtlCol="0">
            <a:spAutoFit/>
          </a:bodyPr>
          <a:lstStyle/>
          <a:p>
            <a:r>
              <a:rPr lang="en-US" sz="900" dirty="0">
                <a:solidFill>
                  <a:prstClr val="black"/>
                </a:solidFill>
                <a:latin typeface="+mj-lt"/>
              </a:rPr>
              <a:t>Central Functions</a:t>
            </a:r>
          </a:p>
        </p:txBody>
      </p:sp>
      <p:sp>
        <p:nvSpPr>
          <p:cNvPr id="19" name="TextBox 18"/>
          <p:cNvSpPr txBox="1"/>
          <p:nvPr/>
        </p:nvSpPr>
        <p:spPr>
          <a:xfrm>
            <a:off x="5355519" y="6050054"/>
            <a:ext cx="1293944" cy="230832"/>
          </a:xfrm>
          <a:prstGeom prst="rect">
            <a:avLst/>
          </a:prstGeom>
          <a:noFill/>
        </p:spPr>
        <p:txBody>
          <a:bodyPr wrap="none" rtlCol="0">
            <a:spAutoFit/>
          </a:bodyPr>
          <a:lstStyle/>
          <a:p>
            <a:r>
              <a:rPr lang="en-US" sz="900" dirty="0">
                <a:solidFill>
                  <a:prstClr val="black"/>
                </a:solidFill>
                <a:latin typeface="+mj-lt"/>
              </a:rPr>
              <a:t>Decentralized functions</a:t>
            </a:r>
          </a:p>
        </p:txBody>
      </p:sp>
      <p:sp>
        <p:nvSpPr>
          <p:cNvPr id="20" name="Rectangle 19"/>
          <p:cNvSpPr/>
          <p:nvPr/>
        </p:nvSpPr>
        <p:spPr>
          <a:xfrm>
            <a:off x="6808468" y="6050054"/>
            <a:ext cx="269564" cy="210723"/>
          </a:xfrm>
          <a:prstGeom prst="rect">
            <a:avLst/>
          </a:prstGeom>
          <a:solidFill>
            <a:sysClr val="window" lastClr="FFFFFF">
              <a:lumMod val="85000"/>
            </a:sysClr>
          </a:soli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21" name="TextBox 20"/>
          <p:cNvSpPr txBox="1"/>
          <p:nvPr/>
        </p:nvSpPr>
        <p:spPr>
          <a:xfrm>
            <a:off x="7051995" y="6050054"/>
            <a:ext cx="346570" cy="230832"/>
          </a:xfrm>
          <a:prstGeom prst="rect">
            <a:avLst/>
          </a:prstGeom>
          <a:noFill/>
        </p:spPr>
        <p:txBody>
          <a:bodyPr wrap="none" rtlCol="0">
            <a:spAutoFit/>
          </a:bodyPr>
          <a:lstStyle/>
          <a:p>
            <a:r>
              <a:rPr lang="en-US" sz="900" dirty="0">
                <a:solidFill>
                  <a:prstClr val="black"/>
                </a:solidFill>
                <a:latin typeface="+mj-lt"/>
              </a:rPr>
              <a:t>OIT</a:t>
            </a:r>
          </a:p>
        </p:txBody>
      </p:sp>
      <p:sp>
        <p:nvSpPr>
          <p:cNvPr id="22" name="Right Brace 21"/>
          <p:cNvSpPr/>
          <p:nvPr/>
        </p:nvSpPr>
        <p:spPr>
          <a:xfrm>
            <a:off x="7866138" y="1244687"/>
            <a:ext cx="172355" cy="4041365"/>
          </a:xfrm>
          <a:prstGeom prst="rightBrace">
            <a:avLst/>
          </a:prstGeom>
          <a:noFill/>
          <a:ln w="25400" cap="flat" cmpd="sng" algn="ctr">
            <a:solidFill>
              <a:srgbClr val="5B9BD5"/>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24" name="Rectangle 23"/>
          <p:cNvSpPr/>
          <p:nvPr/>
        </p:nvSpPr>
        <p:spPr>
          <a:xfrm>
            <a:off x="2791955" y="1346524"/>
            <a:ext cx="4789060" cy="663671"/>
          </a:xfrm>
          <a:prstGeom prst="rect">
            <a:avLst/>
          </a:prstGeom>
          <a:solidFill>
            <a:srgbClr val="5B9BD5"/>
          </a:solidFill>
          <a:ln>
            <a:noFill/>
          </a:ln>
          <a:effectLst/>
        </p:spPr>
        <p:txBody>
          <a:bodyPr rtlCol="0" anchor="ctr"/>
          <a:lstStyle/>
          <a:p>
            <a:pPr algn="ctr" defTabSz="685800">
              <a:defRPr/>
            </a:pPr>
            <a:r>
              <a:rPr lang="en-US" sz="2000" b="1" kern="0" dirty="0">
                <a:solidFill>
                  <a:prstClr val="white"/>
                </a:solidFill>
                <a:latin typeface="+mj-lt"/>
              </a:rPr>
              <a:t>Academics, Staff, Retirees, Non-Employees, </a:t>
            </a:r>
          </a:p>
          <a:p>
            <a:pPr algn="ctr" defTabSz="685800">
              <a:defRPr/>
            </a:pPr>
            <a:r>
              <a:rPr lang="en-US" sz="2000" b="1" kern="0" dirty="0">
                <a:solidFill>
                  <a:prstClr val="white"/>
                </a:solidFill>
                <a:latin typeface="+mj-lt"/>
              </a:rPr>
              <a:t>Student Workers</a:t>
            </a:r>
          </a:p>
        </p:txBody>
      </p:sp>
      <p:sp>
        <p:nvSpPr>
          <p:cNvPr id="29" name="Up-Down Arrow 28"/>
          <p:cNvSpPr/>
          <p:nvPr/>
        </p:nvSpPr>
        <p:spPr>
          <a:xfrm>
            <a:off x="3571862" y="1970163"/>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1" name="Up-Down Arrow 30"/>
          <p:cNvSpPr/>
          <p:nvPr/>
        </p:nvSpPr>
        <p:spPr>
          <a:xfrm>
            <a:off x="5051869" y="5117835"/>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2" name="Up-Down Arrow 31"/>
          <p:cNvSpPr/>
          <p:nvPr/>
        </p:nvSpPr>
        <p:spPr>
          <a:xfrm>
            <a:off x="6381653" y="1984477"/>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3" name="Up-Down Arrow 32"/>
          <p:cNvSpPr/>
          <p:nvPr/>
        </p:nvSpPr>
        <p:spPr>
          <a:xfrm rot="16200000">
            <a:off x="5038555" y="2518986"/>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4" name="Up-Down Arrow 33"/>
          <p:cNvSpPr/>
          <p:nvPr/>
        </p:nvSpPr>
        <p:spPr>
          <a:xfrm rot="16200000">
            <a:off x="5038556" y="4071076"/>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5" name="Up-Down Arrow 34"/>
          <p:cNvSpPr/>
          <p:nvPr/>
        </p:nvSpPr>
        <p:spPr>
          <a:xfrm>
            <a:off x="6381653" y="3126962"/>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Tree>
    <p:extLst>
      <p:ext uri="{BB962C8B-B14F-4D97-AF65-F5344CB8AC3E}">
        <p14:creationId xmlns:p14="http://schemas.microsoft.com/office/powerpoint/2010/main" val="388066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49" y="76759"/>
            <a:ext cx="8764365" cy="623163"/>
          </a:xfrm>
        </p:spPr>
        <p:txBody>
          <a:bodyPr>
            <a:normAutofit fontScale="90000"/>
          </a:bodyPr>
          <a:lstStyle/>
          <a:p>
            <a:r>
              <a:rPr lang="en-US" sz="3200" dirty="0">
                <a:solidFill>
                  <a:schemeClr val="accent5">
                    <a:lumMod val="75000"/>
                  </a:schemeClr>
                </a:solidFill>
              </a:rPr>
              <a:t>UCI UCPath Support Model </a:t>
            </a:r>
            <a:br>
              <a:rPr lang="en-US" sz="3200" dirty="0">
                <a:solidFill>
                  <a:schemeClr val="accent5">
                    <a:lumMod val="75000"/>
                  </a:schemeClr>
                </a:solidFill>
              </a:rPr>
            </a:br>
            <a:r>
              <a:rPr lang="en-US" sz="1800" dirty="0">
                <a:solidFill>
                  <a:schemeClr val="accent5">
                    <a:lumMod val="75000"/>
                  </a:schemeClr>
                </a:solidFill>
              </a:rPr>
              <a:t>Landing Page Example </a:t>
            </a:r>
            <a:endParaRPr lang="en-US" sz="1650" dirty="0"/>
          </a:p>
        </p:txBody>
      </p:sp>
      <p:pic>
        <p:nvPicPr>
          <p:cNvPr id="1027"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3" y="866911"/>
            <a:ext cx="7905751" cy="540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0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491" y="960227"/>
            <a:ext cx="8494586" cy="2279722"/>
          </a:xfrm>
        </p:spPr>
        <p:txBody>
          <a:bodyPr>
            <a:normAutofit/>
          </a:bodyPr>
          <a:lstStyle/>
          <a:p>
            <a:pPr>
              <a:spcBef>
                <a:spcPts val="1200"/>
              </a:spcBef>
            </a:pPr>
            <a:r>
              <a:rPr lang="en-US" sz="2200" dirty="0"/>
              <a:t>UCPath is a project launched by the University of California (UC) to modernize its current, nearly 40-year-old payroll system(PPS) for all UC locations.</a:t>
            </a:r>
          </a:p>
          <a:p>
            <a:pPr>
              <a:spcBef>
                <a:spcPts val="1200"/>
              </a:spcBef>
            </a:pPr>
            <a:r>
              <a:rPr lang="en-US" sz="2200" dirty="0"/>
              <a:t>TRS will continue to be the timekeeping system for most UCI employees. Some minor changes to enable interface with UCPath.  </a:t>
            </a:r>
          </a:p>
          <a:p>
            <a:endParaRPr lang="en-US" dirty="0"/>
          </a:p>
          <a:p>
            <a:endParaRPr lang="en-US" dirty="0"/>
          </a:p>
        </p:txBody>
      </p:sp>
      <p:sp>
        <p:nvSpPr>
          <p:cNvPr id="3" name="Title 2"/>
          <p:cNvSpPr>
            <a:spLocks noGrp="1"/>
          </p:cNvSpPr>
          <p:nvPr>
            <p:ph type="title"/>
          </p:nvPr>
        </p:nvSpPr>
        <p:spPr>
          <a:xfrm>
            <a:off x="0" y="0"/>
            <a:ext cx="9129251" cy="623163"/>
          </a:xfrm>
        </p:spPr>
        <p:txBody>
          <a:bodyPr>
            <a:normAutofit fontScale="90000"/>
          </a:bodyPr>
          <a:lstStyle/>
          <a:p>
            <a:br>
              <a:rPr lang="en-US" sz="3100" dirty="0"/>
            </a:br>
            <a:r>
              <a:rPr lang="en-US" dirty="0"/>
              <a:t>What is UCPath?</a:t>
            </a:r>
          </a:p>
        </p:txBody>
      </p:sp>
      <p:sp>
        <p:nvSpPr>
          <p:cNvPr id="4" name="Slide Number Placeholder 3"/>
          <p:cNvSpPr>
            <a:spLocks noGrp="1"/>
          </p:cNvSpPr>
          <p:nvPr>
            <p:ph type="sldNum" sz="quarter" idx="4"/>
          </p:nvPr>
        </p:nvSpPr>
        <p:spPr/>
        <p:txBody>
          <a:bodyPr/>
          <a:lstStyle/>
          <a:p>
            <a:fld id="{67AA6EFB-DE16-2749-9DB8-9B2BD9BF76D4}" type="slidenum">
              <a:rPr lang="en-US" smtClean="0"/>
              <a:pPr/>
              <a:t>3</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04" t="917" r="1672" b="-1"/>
          <a:stretch/>
        </p:blipFill>
        <p:spPr>
          <a:xfrm>
            <a:off x="2709862" y="3239949"/>
            <a:ext cx="3540557" cy="2834024"/>
          </a:xfrm>
          <a:prstGeom prst="rect">
            <a:avLst/>
          </a:prstGeom>
        </p:spPr>
      </p:pic>
      <p:sp>
        <p:nvSpPr>
          <p:cNvPr id="6" name="TextBox 5"/>
          <p:cNvSpPr txBox="1"/>
          <p:nvPr/>
        </p:nvSpPr>
        <p:spPr>
          <a:xfrm>
            <a:off x="3913632" y="3314760"/>
            <a:ext cx="5230368" cy="677108"/>
          </a:xfrm>
          <a:prstGeom prst="rect">
            <a:avLst/>
          </a:prstGeom>
          <a:noFill/>
        </p:spPr>
        <p:txBody>
          <a:bodyPr wrap="square" rtlCol="0">
            <a:spAutoFit/>
          </a:bodyPr>
          <a:lstStyle/>
          <a:p>
            <a:pPr marL="1200150" lvl="2" indent="-285750">
              <a:buClr>
                <a:schemeClr val="accent4">
                  <a:lumMod val="60000"/>
                  <a:lumOff val="40000"/>
                </a:schemeClr>
              </a:buClr>
              <a:buFont typeface="Wingdings" panose="05000000000000000000" pitchFamily="2" charset="2"/>
              <a:buChar char="§"/>
            </a:pPr>
            <a:endParaRPr lang="en-US" sz="2000" dirty="0"/>
          </a:p>
          <a:p>
            <a:pPr marL="285750" indent="-285750">
              <a:buClr>
                <a:schemeClr val="accent4">
                  <a:lumMod val="60000"/>
                  <a:lumOff val="40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174577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rot="5400000">
            <a:off x="4909109" y="4188455"/>
            <a:ext cx="3372248" cy="85372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9"/>
              <a:gd name="connsiteX1" fmla="*/ 10000 w 10000"/>
              <a:gd name="connsiteY1" fmla="*/ 0 h 10179"/>
              <a:gd name="connsiteX2" fmla="*/ 8000 w 10000"/>
              <a:gd name="connsiteY2" fmla="*/ 10000 h 10179"/>
              <a:gd name="connsiteX3" fmla="*/ 6356 w 10000"/>
              <a:gd name="connsiteY3" fmla="*/ 10179 h 10179"/>
              <a:gd name="connsiteX4" fmla="*/ 0 w 10000"/>
              <a:gd name="connsiteY4" fmla="*/ 0 h 1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79">
                <a:moveTo>
                  <a:pt x="0" y="0"/>
                </a:moveTo>
                <a:lnTo>
                  <a:pt x="10000" y="0"/>
                </a:lnTo>
                <a:lnTo>
                  <a:pt x="8000" y="10000"/>
                </a:lnTo>
                <a:lnTo>
                  <a:pt x="6356" y="10179"/>
                </a:lnTo>
                <a:lnTo>
                  <a:pt x="0" y="0"/>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p:cNvSpPr>
            <a:spLocks noGrp="1"/>
          </p:cNvSpPr>
          <p:nvPr>
            <p:ph type="title"/>
          </p:nvPr>
        </p:nvSpPr>
        <p:spPr>
          <a:xfrm>
            <a:off x="90727" y="382820"/>
            <a:ext cx="9850630" cy="623163"/>
          </a:xfrm>
        </p:spPr>
        <p:txBody>
          <a:bodyPr>
            <a:noAutofit/>
          </a:bodyPr>
          <a:lstStyle/>
          <a:p>
            <a:r>
              <a:rPr lang="en-US" sz="3200" dirty="0"/>
              <a:t>Where can I get additional information now? </a:t>
            </a:r>
            <a:br>
              <a:rPr lang="en-US" sz="3200" dirty="0"/>
            </a:br>
            <a:endParaRPr lang="en-US" sz="3200" dirty="0"/>
          </a:p>
        </p:txBody>
      </p:sp>
      <p:sp>
        <p:nvSpPr>
          <p:cNvPr id="8" name="Text Placeholder 7"/>
          <p:cNvSpPr>
            <a:spLocks noGrp="1"/>
          </p:cNvSpPr>
          <p:nvPr>
            <p:ph type="body" sz="quarter" idx="4294967295"/>
          </p:nvPr>
        </p:nvSpPr>
        <p:spPr>
          <a:xfrm>
            <a:off x="90727" y="940806"/>
            <a:ext cx="4315613" cy="5222875"/>
          </a:xfrm>
        </p:spPr>
        <p:txBody>
          <a:bodyPr>
            <a:normAutofit/>
          </a:bodyPr>
          <a:lstStyle/>
          <a:p>
            <a:r>
              <a:rPr lang="en-US" b="1" dirty="0"/>
              <a:t>UCPath.uci.edu </a:t>
            </a:r>
          </a:p>
          <a:p>
            <a:endParaRPr lang="en-US" sz="2800" dirty="0"/>
          </a:p>
          <a:p>
            <a:endParaRPr lang="en-US" sz="2800" dirty="0"/>
          </a:p>
          <a:p>
            <a:endParaRPr lang="en-US" sz="2800" dirty="0"/>
          </a:p>
          <a:p>
            <a:endParaRPr lang="en-US" sz="2800" dirty="0"/>
          </a:p>
          <a:p>
            <a:r>
              <a:rPr lang="en-US" b="1" dirty="0"/>
              <a:t>With U </a:t>
            </a:r>
            <a:r>
              <a:rPr lang="en-US" b="1" dirty="0">
                <a:sym typeface="Symbol" panose="05050102010706020507" pitchFamily="18" charset="2"/>
              </a:rPr>
              <a:t> </a:t>
            </a:r>
            <a:r>
              <a:rPr lang="en-US" b="1" dirty="0"/>
              <a:t>For U </a:t>
            </a:r>
            <a:r>
              <a:rPr lang="en-US" dirty="0"/>
              <a:t>mobile app</a:t>
            </a:r>
          </a:p>
          <a:p>
            <a:pPr marL="0" indent="0">
              <a:buNone/>
            </a:pPr>
            <a:endParaRPr lang="en-US" sz="2800" dirty="0"/>
          </a:p>
        </p:txBody>
      </p:sp>
      <p:pic>
        <p:nvPicPr>
          <p:cNvPr id="7" name="Picture 6"/>
          <p:cNvPicPr>
            <a:picLocks noChangeAspect="1"/>
          </p:cNvPicPr>
          <p:nvPr/>
        </p:nvPicPr>
        <p:blipFill>
          <a:blip r:embed="rId2"/>
          <a:stretch>
            <a:fillRect/>
          </a:stretch>
        </p:blipFill>
        <p:spPr>
          <a:xfrm>
            <a:off x="4591493" y="2914841"/>
            <a:ext cx="1829624" cy="3386599"/>
          </a:xfrm>
          <a:prstGeom prst="rect">
            <a:avLst/>
          </a:prstGeom>
        </p:spPr>
      </p:pic>
      <p:pic>
        <p:nvPicPr>
          <p:cNvPr id="12" name="Picture 11"/>
          <p:cNvPicPr>
            <a:picLocks noChangeAspect="1"/>
          </p:cNvPicPr>
          <p:nvPr/>
        </p:nvPicPr>
        <p:blipFill>
          <a:blip r:embed="rId3"/>
          <a:stretch>
            <a:fillRect/>
          </a:stretch>
        </p:blipFill>
        <p:spPr>
          <a:xfrm>
            <a:off x="7022095" y="2929192"/>
            <a:ext cx="1822449" cy="3372248"/>
          </a:xfrm>
          <a:prstGeom prst="rect">
            <a:avLst/>
          </a:prstGeom>
        </p:spPr>
      </p:pic>
      <p:sp>
        <p:nvSpPr>
          <p:cNvPr id="17" name="Right Arrow 16"/>
          <p:cNvSpPr/>
          <p:nvPr/>
        </p:nvSpPr>
        <p:spPr>
          <a:xfrm>
            <a:off x="3732655" y="5118473"/>
            <a:ext cx="733845" cy="404734"/>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283150" y="1649253"/>
            <a:ext cx="3816427" cy="1700931"/>
          </a:xfrm>
          <a:prstGeom prst="rect">
            <a:avLst/>
          </a:prstGeom>
        </p:spPr>
      </p:pic>
    </p:spTree>
    <p:extLst>
      <p:ext uri="{BB962C8B-B14F-4D97-AF65-F5344CB8AC3E}">
        <p14:creationId xmlns:p14="http://schemas.microsoft.com/office/powerpoint/2010/main" val="28465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86179" y="1075334"/>
            <a:ext cx="3957112" cy="4798771"/>
          </a:xfrm>
          <a:prstGeom prst="round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ounded Rectangle 3"/>
          <p:cNvSpPr/>
          <p:nvPr/>
        </p:nvSpPr>
        <p:spPr>
          <a:xfrm>
            <a:off x="316992" y="1075335"/>
            <a:ext cx="3957112" cy="4798771"/>
          </a:xfrm>
          <a:prstGeom prst="roundRect">
            <a:avLst/>
          </a:prstGeom>
          <a:solidFill>
            <a:schemeClr val="accent4">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80467" y="2077515"/>
            <a:ext cx="4323283" cy="59984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265786" y="1960474"/>
            <a:ext cx="3942893" cy="2377440"/>
          </a:xfrm>
        </p:spPr>
        <p:txBody>
          <a:bodyPr/>
          <a:lstStyle/>
          <a:p>
            <a:pPr marL="0" indent="0" algn="ctr">
              <a:buNone/>
            </a:pPr>
            <a:r>
              <a:rPr lang="en-US" sz="4400" dirty="0"/>
              <a:t>Email  </a:t>
            </a:r>
          </a:p>
          <a:p>
            <a:pPr marL="0" indent="0" algn="ctr">
              <a:buNone/>
            </a:pPr>
            <a:endParaRPr lang="en-US" sz="4400" dirty="0"/>
          </a:p>
          <a:p>
            <a:pPr marL="0" indent="0" algn="ctr">
              <a:buNone/>
            </a:pPr>
            <a:r>
              <a:rPr lang="en-US" sz="4400" dirty="0">
                <a:hlinkClick r:id="rId2"/>
              </a:rPr>
              <a:t>ucpath@uci.edu</a:t>
            </a:r>
            <a:endParaRPr lang="en-US" sz="4400" dirty="0"/>
          </a:p>
          <a:p>
            <a:pPr marL="0" indent="0">
              <a:buNone/>
            </a:pPr>
            <a:endParaRPr lang="en-US" dirty="0"/>
          </a:p>
        </p:txBody>
      </p:sp>
      <p:sp>
        <p:nvSpPr>
          <p:cNvPr id="5" name="Title 4"/>
          <p:cNvSpPr>
            <a:spLocks noGrp="1"/>
          </p:cNvSpPr>
          <p:nvPr>
            <p:ph type="title"/>
          </p:nvPr>
        </p:nvSpPr>
        <p:spPr/>
        <p:txBody>
          <a:bodyPr>
            <a:normAutofit fontScale="90000"/>
          </a:bodyPr>
          <a:lstStyle/>
          <a:p>
            <a:r>
              <a:rPr lang="en-US" dirty="0"/>
              <a:t>Questions?</a:t>
            </a:r>
          </a:p>
        </p:txBody>
      </p:sp>
      <p:sp>
        <p:nvSpPr>
          <p:cNvPr id="3" name="Slide Number Placeholder 2"/>
          <p:cNvSpPr>
            <a:spLocks noGrp="1"/>
          </p:cNvSpPr>
          <p:nvPr>
            <p:ph type="sldNum" sz="quarter" idx="4"/>
          </p:nvPr>
        </p:nvSpPr>
        <p:spPr/>
        <p:txBody>
          <a:bodyPr/>
          <a:lstStyle/>
          <a:p>
            <a:fld id="{3C842EA4-F715-4656-A625-1238D78B36EB}" type="slidenum">
              <a:rPr lang="en-US" smtClean="0"/>
              <a:t>31</a:t>
            </a:fld>
            <a:endParaRPr lang="en-US" dirty="0"/>
          </a:p>
        </p:txBody>
      </p:sp>
      <p:sp>
        <p:nvSpPr>
          <p:cNvPr id="10" name="Rectangle 9"/>
          <p:cNvSpPr/>
          <p:nvPr/>
        </p:nvSpPr>
        <p:spPr>
          <a:xfrm>
            <a:off x="4503093" y="2077515"/>
            <a:ext cx="4323283" cy="59984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5"/>
          <p:cNvSpPr txBox="1">
            <a:spLocks/>
          </p:cNvSpPr>
          <p:nvPr/>
        </p:nvSpPr>
        <p:spPr>
          <a:xfrm>
            <a:off x="4618293" y="1960474"/>
            <a:ext cx="4024998" cy="23774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D2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t>Website </a:t>
            </a:r>
          </a:p>
          <a:p>
            <a:pPr marL="0" indent="0" algn="ctr">
              <a:buNone/>
            </a:pPr>
            <a:endParaRPr lang="en-US" sz="4400" dirty="0"/>
          </a:p>
          <a:p>
            <a:pPr marL="0" indent="0" algn="ctr">
              <a:buNone/>
            </a:pPr>
            <a:r>
              <a:rPr lang="en-US" sz="4400" dirty="0">
                <a:hlinkClick r:id="rId3" action="ppaction://hlinkfile"/>
              </a:rPr>
              <a:t>ucpath.uci.edu</a:t>
            </a:r>
            <a:endParaRPr lang="en-US" sz="4400" dirty="0"/>
          </a:p>
          <a:p>
            <a:endParaRPr lang="en-US" dirty="0"/>
          </a:p>
        </p:txBody>
      </p:sp>
    </p:spTree>
    <p:extLst>
      <p:ext uri="{BB962C8B-B14F-4D97-AF65-F5344CB8AC3E}">
        <p14:creationId xmlns:p14="http://schemas.microsoft.com/office/powerpoint/2010/main" val="297430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121" y="1906332"/>
            <a:ext cx="8924544" cy="2999232"/>
          </a:xfrm>
        </p:spPr>
        <p:txBody>
          <a:bodyPr>
            <a:noAutofit/>
          </a:bodyPr>
          <a:lstStyle/>
          <a:p>
            <a:pPr lvl="1">
              <a:buClr>
                <a:schemeClr val="accent2">
                  <a:lumMod val="75000"/>
                </a:schemeClr>
              </a:buClr>
              <a:buFont typeface="Wingdings" panose="05000000000000000000" pitchFamily="2" charset="2"/>
              <a:buChar char="ü"/>
            </a:pPr>
            <a:r>
              <a:rPr lang="en-US" sz="2400" dirty="0"/>
              <a:t>Viewing Paycheck information</a:t>
            </a:r>
          </a:p>
          <a:p>
            <a:pPr lvl="1">
              <a:buClr>
                <a:schemeClr val="accent2">
                  <a:lumMod val="75000"/>
                </a:schemeClr>
              </a:buClr>
              <a:buFont typeface="Wingdings" panose="05000000000000000000" pitchFamily="2" charset="2"/>
              <a:buChar char="ü"/>
            </a:pPr>
            <a:r>
              <a:rPr lang="en-US" sz="2400" dirty="0"/>
              <a:t>Updating personal information</a:t>
            </a:r>
          </a:p>
          <a:p>
            <a:pPr lvl="2">
              <a:buClr>
                <a:schemeClr val="tx1"/>
              </a:buClr>
            </a:pPr>
            <a:r>
              <a:rPr lang="en-US" dirty="0"/>
              <a:t>Home address</a:t>
            </a:r>
          </a:p>
          <a:p>
            <a:pPr lvl="2">
              <a:buClr>
                <a:schemeClr val="tx1"/>
              </a:buClr>
            </a:pPr>
            <a:r>
              <a:rPr lang="en-US" dirty="0"/>
              <a:t>Home email</a:t>
            </a:r>
          </a:p>
          <a:p>
            <a:pPr lvl="2">
              <a:buClr>
                <a:schemeClr val="tx1"/>
              </a:buClr>
            </a:pPr>
            <a:r>
              <a:rPr lang="en-US" dirty="0"/>
              <a:t>Emergency contact information</a:t>
            </a:r>
          </a:p>
          <a:p>
            <a:pPr lvl="2">
              <a:buClr>
                <a:schemeClr val="tx1"/>
              </a:buClr>
            </a:pPr>
            <a:r>
              <a:rPr lang="en-US" dirty="0"/>
              <a:t>Recording life events – Birth, marriage, etc.  </a:t>
            </a:r>
          </a:p>
          <a:p>
            <a:pPr lvl="1">
              <a:buClr>
                <a:schemeClr val="accent2">
                  <a:lumMod val="75000"/>
                </a:schemeClr>
              </a:buClr>
              <a:buFont typeface="Wingdings" panose="05000000000000000000" pitchFamily="2" charset="2"/>
              <a:buChar char="ü"/>
            </a:pPr>
            <a:r>
              <a:rPr lang="en-US" sz="2400" dirty="0"/>
              <a:t>Adding or changing Direct Deposits (can elect up to 3 bank accounts)</a:t>
            </a:r>
          </a:p>
          <a:p>
            <a:pPr lvl="1">
              <a:buClr>
                <a:schemeClr val="accent2">
                  <a:lumMod val="75000"/>
                </a:schemeClr>
              </a:buClr>
              <a:buFont typeface="Wingdings" panose="05000000000000000000" pitchFamily="2" charset="2"/>
              <a:buChar char="ü"/>
            </a:pPr>
            <a:r>
              <a:rPr lang="en-US" sz="2400" dirty="0"/>
              <a:t>Changing tax information</a:t>
            </a:r>
          </a:p>
          <a:p>
            <a:pPr lvl="1">
              <a:buClr>
                <a:schemeClr val="accent2">
                  <a:lumMod val="75000"/>
                </a:schemeClr>
              </a:buClr>
              <a:buFont typeface="Wingdings" panose="05000000000000000000" pitchFamily="2" charset="2"/>
              <a:buChar char="ü"/>
            </a:pPr>
            <a:r>
              <a:rPr lang="en-US" sz="2400" dirty="0"/>
              <a:t>Enrolling in benefits </a:t>
            </a:r>
          </a:p>
        </p:txBody>
      </p:sp>
      <p:sp>
        <p:nvSpPr>
          <p:cNvPr id="3" name="Title 2"/>
          <p:cNvSpPr>
            <a:spLocks noGrp="1"/>
          </p:cNvSpPr>
          <p:nvPr>
            <p:ph type="title"/>
          </p:nvPr>
        </p:nvSpPr>
        <p:spPr/>
        <p:txBody>
          <a:bodyPr>
            <a:normAutofit fontScale="90000"/>
          </a:bodyPr>
          <a:lstStyle/>
          <a:p>
            <a:br>
              <a:rPr lang="en-US" dirty="0"/>
            </a:br>
            <a:r>
              <a:rPr lang="en-US" dirty="0"/>
              <a:t>How does it impact employees?</a:t>
            </a:r>
            <a:br>
              <a:rPr lang="en-US" dirty="0"/>
            </a:br>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4</a:t>
            </a:fld>
            <a:endParaRPr lang="en-US" dirty="0"/>
          </a:p>
        </p:txBody>
      </p:sp>
      <p:sp>
        <p:nvSpPr>
          <p:cNvPr id="5" name="TextBox 4"/>
          <p:cNvSpPr txBox="1"/>
          <p:nvPr/>
        </p:nvSpPr>
        <p:spPr>
          <a:xfrm>
            <a:off x="408588" y="958291"/>
            <a:ext cx="83330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ln w="0"/>
                <a:solidFill>
                  <a:schemeClr val="tx1"/>
                </a:solidFill>
                <a:effectLst>
                  <a:outerShdw blurRad="38100" dist="19050" dir="2700000" algn="tl" rotWithShape="0">
                    <a:schemeClr val="dk1">
                      <a:alpha val="40000"/>
                    </a:schemeClr>
                  </a:outerShdw>
                </a:effectLst>
              </a:rPr>
              <a:t>UCPath Online will replace AYSO for most human resources and payroll transactions:</a:t>
            </a:r>
          </a:p>
        </p:txBody>
      </p:sp>
    </p:spTree>
    <p:extLst>
      <p:ext uri="{BB962C8B-B14F-4D97-AF65-F5344CB8AC3E}">
        <p14:creationId xmlns:p14="http://schemas.microsoft.com/office/powerpoint/2010/main" val="401449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do I need to do to prepare?</a:t>
            </a:r>
          </a:p>
        </p:txBody>
      </p:sp>
      <p:sp>
        <p:nvSpPr>
          <p:cNvPr id="4" name="Slide Number Placeholder 3"/>
          <p:cNvSpPr>
            <a:spLocks noGrp="1"/>
          </p:cNvSpPr>
          <p:nvPr>
            <p:ph type="sldNum" sz="quarter" idx="4"/>
          </p:nvPr>
        </p:nvSpPr>
        <p:spPr/>
        <p:txBody>
          <a:bodyPr/>
          <a:lstStyle/>
          <a:p>
            <a:fld id="{67AA6EFB-DE16-2749-9DB8-9B2BD9BF76D4}" type="slidenum">
              <a:rPr lang="en-US" smtClean="0"/>
              <a:pPr/>
              <a:t>5</a:t>
            </a:fld>
            <a:endParaRPr lang="en-US" dirty="0"/>
          </a:p>
        </p:txBody>
      </p:sp>
      <p:grpSp>
        <p:nvGrpSpPr>
          <p:cNvPr id="8" name="Group 7"/>
          <p:cNvGrpSpPr/>
          <p:nvPr/>
        </p:nvGrpSpPr>
        <p:grpSpPr>
          <a:xfrm>
            <a:off x="403153" y="886867"/>
            <a:ext cx="8285650" cy="5347700"/>
            <a:chOff x="-23917" y="934207"/>
            <a:chExt cx="7297399" cy="4255533"/>
          </a:xfrm>
        </p:grpSpPr>
        <p:sp>
          <p:nvSpPr>
            <p:cNvPr id="9" name="Rounded Rectangle 8"/>
            <p:cNvSpPr/>
            <p:nvPr/>
          </p:nvSpPr>
          <p:spPr>
            <a:xfrm>
              <a:off x="1309001" y="934207"/>
              <a:ext cx="5964481" cy="1065293"/>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Make sure personal information is correct in</a:t>
              </a:r>
              <a:r>
                <a:rPr lang="en-US" sz="2000" kern="1200" dirty="0">
                  <a:solidFill>
                    <a:srgbClr val="1B3D6D"/>
                  </a:solidFill>
                </a:rPr>
                <a:t> </a:t>
              </a:r>
              <a:r>
                <a:rPr lang="en-US" sz="2000" b="1" kern="1200" dirty="0">
                  <a:solidFill>
                    <a:srgbClr val="1B3D6D"/>
                  </a:solidFill>
                  <a:hlinkClick r:id="rId2"/>
                </a:rPr>
                <a:t>At Your Service Online</a:t>
              </a:r>
              <a:r>
                <a:rPr lang="en-US" sz="2000" b="1" kern="1200" dirty="0">
                  <a:solidFill>
                    <a:srgbClr val="1B3D6D"/>
                  </a:solidFill>
                </a:rPr>
                <a:t> Local h</a:t>
              </a:r>
              <a:r>
                <a:rPr lang="en-US" sz="2000" kern="1200" dirty="0"/>
                <a:t>ome address will be the mail destination for paper paychecks.  P.O. Box not accepted</a:t>
              </a:r>
            </a:p>
          </p:txBody>
        </p:sp>
        <p:sp>
          <p:nvSpPr>
            <p:cNvPr id="11" name="Rounded Rectangle 10"/>
            <p:cNvSpPr/>
            <p:nvPr/>
          </p:nvSpPr>
          <p:spPr>
            <a:xfrm>
              <a:off x="-23917" y="2148265"/>
              <a:ext cx="6100514" cy="1088157"/>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If you don’t already have </a:t>
              </a:r>
              <a:r>
                <a:rPr lang="en-US" sz="2000" b="1" u="sng" kern="1200" dirty="0">
                  <a:solidFill>
                    <a:srgbClr val="0563C1"/>
                  </a:solidFill>
                </a:rPr>
                <a:t>Direct Deposit</a:t>
              </a:r>
              <a:r>
                <a:rPr lang="en-US" sz="2000" kern="1200" dirty="0"/>
                <a:t>, sign up for it now on ZotPortal. Sign up by Nov. 14 to ensure it is set up for January pay.  You can sign up after January 2, using UCPath Online.</a:t>
              </a:r>
              <a:br>
                <a:rPr lang="en-US" sz="800" kern="1200" dirty="0"/>
              </a:br>
              <a:endParaRPr lang="en-US" sz="800" kern="1200" dirty="0"/>
            </a:p>
          </p:txBody>
        </p:sp>
        <p:sp>
          <p:nvSpPr>
            <p:cNvPr id="13" name="Rounded Rectangle 12"/>
            <p:cNvSpPr/>
            <p:nvPr/>
          </p:nvSpPr>
          <p:spPr>
            <a:xfrm>
              <a:off x="1225977" y="3385188"/>
              <a:ext cx="6047505" cy="814969"/>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2000" kern="1200" dirty="0"/>
                <a:t>Know your UCInetID, which you will need to login to UCPath Online. Visit</a:t>
              </a:r>
              <a:r>
                <a:rPr lang="en-US" sz="2000" b="1" kern="1200" dirty="0">
                  <a:solidFill>
                    <a:srgbClr val="1B3D6D"/>
                  </a:solidFill>
                </a:rPr>
                <a:t> </a:t>
              </a:r>
              <a:r>
                <a:rPr lang="en-US" sz="2000" b="1" u="sng" kern="1200" dirty="0">
                  <a:solidFill>
                    <a:srgbClr val="1B3D6D"/>
                  </a:solidFill>
                  <a:hlinkClick r:id="rId3"/>
                </a:rPr>
                <a:t>oit.uci.edu</a:t>
              </a:r>
              <a:r>
                <a:rPr lang="en-US" sz="2000" kern="1200" dirty="0"/>
                <a:t> or contact your supervisor with UCInetID questions.</a:t>
              </a:r>
              <a:br>
                <a:rPr lang="en-US" sz="2000" kern="1200" dirty="0"/>
              </a:br>
              <a:endParaRPr lang="en-US" sz="2000" kern="1200" dirty="0"/>
            </a:p>
          </p:txBody>
        </p:sp>
        <p:sp>
          <p:nvSpPr>
            <p:cNvPr id="15" name="Rounded Rectangle 14"/>
            <p:cNvSpPr/>
            <p:nvPr/>
          </p:nvSpPr>
          <p:spPr>
            <a:xfrm>
              <a:off x="-23917" y="4385620"/>
              <a:ext cx="6100514" cy="804120"/>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2000" kern="1200" dirty="0"/>
                <a:t>DUO Multi-Factor Authentication is a second layer of security which will be required to access UCPath Online. Sign up at </a:t>
              </a:r>
              <a:r>
                <a:rPr lang="en-US" sz="2000" b="1" u="sng" kern="1200" dirty="0">
                  <a:hlinkClick r:id="rId4"/>
                </a:rPr>
                <a:t>oit.uci.edu/</a:t>
              </a:r>
              <a:r>
                <a:rPr lang="en-US" sz="2000" b="1" u="sng" kern="1200" dirty="0" err="1">
                  <a:hlinkClick r:id="rId4"/>
                </a:rPr>
                <a:t>mfa</a:t>
              </a:r>
              <a:r>
                <a:rPr lang="en-US" sz="2000" kern="1200" dirty="0"/>
                <a:t>.</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594" y="857238"/>
            <a:ext cx="1368325" cy="13683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634" y="2558915"/>
            <a:ext cx="1611924" cy="107461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139" t="2059" r="1517" b="31740"/>
          <a:stretch/>
        </p:blipFill>
        <p:spPr>
          <a:xfrm>
            <a:off x="87903" y="4056605"/>
            <a:ext cx="1639016" cy="87384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7793" y="5268961"/>
            <a:ext cx="965606" cy="965606"/>
          </a:xfrm>
          <a:prstGeom prst="rect">
            <a:avLst/>
          </a:prstGeom>
        </p:spPr>
      </p:pic>
    </p:spTree>
    <p:extLst>
      <p:ext uri="{BB962C8B-B14F-4D97-AF65-F5344CB8AC3E}">
        <p14:creationId xmlns:p14="http://schemas.microsoft.com/office/powerpoint/2010/main" val="419663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49" y="61769"/>
            <a:ext cx="8125935" cy="623163"/>
          </a:xfrm>
        </p:spPr>
        <p:txBody>
          <a:bodyPr>
            <a:normAutofit fontScale="90000"/>
          </a:bodyPr>
          <a:lstStyle/>
          <a:p>
            <a:r>
              <a:rPr lang="en-US" dirty="0"/>
              <a:t>What will I do differently?</a:t>
            </a:r>
          </a:p>
        </p:txBody>
      </p:sp>
      <p:sp>
        <p:nvSpPr>
          <p:cNvPr id="4" name="Slide Number Placeholder 3"/>
          <p:cNvSpPr>
            <a:spLocks noGrp="1"/>
          </p:cNvSpPr>
          <p:nvPr>
            <p:ph type="sldNum" sz="quarter" idx="4"/>
          </p:nvPr>
        </p:nvSpPr>
        <p:spPr/>
        <p:txBody>
          <a:bodyPr/>
          <a:lstStyle/>
          <a:p>
            <a:fld id="{67AA6EFB-DE16-2749-9DB8-9B2BD9BF76D4}" type="slidenum">
              <a:rPr lang="en-US" smtClean="0"/>
              <a:pPr/>
              <a:t>6</a:t>
            </a:fld>
            <a:endParaRPr lang="en-US" dirty="0"/>
          </a:p>
        </p:txBody>
      </p:sp>
      <p:grpSp>
        <p:nvGrpSpPr>
          <p:cNvPr id="7" name="Group 6"/>
          <p:cNvGrpSpPr/>
          <p:nvPr/>
        </p:nvGrpSpPr>
        <p:grpSpPr>
          <a:xfrm>
            <a:off x="170897" y="1344992"/>
            <a:ext cx="8671000" cy="4487849"/>
            <a:chOff x="170897" y="1344992"/>
            <a:chExt cx="8671000" cy="4487849"/>
          </a:xfrm>
        </p:grpSpPr>
        <p:sp>
          <p:nvSpPr>
            <p:cNvPr id="14" name="Freeform 13"/>
            <p:cNvSpPr/>
            <p:nvPr/>
          </p:nvSpPr>
          <p:spPr>
            <a:xfrm>
              <a:off x="592301" y="3071112"/>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View vacation and sick leave balances in UCPath Online</a:t>
              </a:r>
            </a:p>
          </p:txBody>
        </p:sp>
        <p:sp>
          <p:nvSpPr>
            <p:cNvPr id="8" name="Freeform 7"/>
            <p:cNvSpPr/>
            <p:nvPr/>
          </p:nvSpPr>
          <p:spPr>
            <a:xfrm>
              <a:off x="584976" y="1344992"/>
              <a:ext cx="3921421" cy="1498468"/>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Log in to UCPath Online instead of AYSO to view your paystub via ucpath.uci.edu. </a:t>
              </a:r>
            </a:p>
            <a:p>
              <a:pPr lvl="0" algn="l" defTabSz="889000">
                <a:lnSpc>
                  <a:spcPct val="90000"/>
                </a:lnSpc>
                <a:spcBef>
                  <a:spcPct val="0"/>
                </a:spcBef>
                <a:spcAft>
                  <a:spcPct val="35000"/>
                </a:spcAft>
              </a:pPr>
              <a:r>
                <a:rPr lang="en-US" sz="2000" dirty="0"/>
                <a:t>Use Smart Phone, Tablet or Computer </a:t>
              </a:r>
              <a:endParaRPr lang="en-US" sz="2000" kern="1200" dirty="0"/>
            </a:p>
          </p:txBody>
        </p:sp>
        <p:sp>
          <p:nvSpPr>
            <p:cNvPr id="9" name="Rectangle 8"/>
            <p:cNvSpPr/>
            <p:nvPr/>
          </p:nvSpPr>
          <p:spPr>
            <a:xfrm>
              <a:off x="170897" y="1344992"/>
              <a:ext cx="1108497"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920476" y="1522001"/>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Ensure that you meet deadlines for timecard submission and approval</a:t>
              </a:r>
            </a:p>
          </p:txBody>
        </p:sp>
        <p:sp>
          <p:nvSpPr>
            <p:cNvPr id="11" name="Rectangle 10"/>
            <p:cNvSpPr/>
            <p:nvPr/>
          </p:nvSpPr>
          <p:spPr>
            <a:xfrm>
              <a:off x="4586630" y="1344992"/>
              <a:ext cx="102826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4920475" y="3071112"/>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New employee ID will be visible in UCPath Online</a:t>
              </a:r>
            </a:p>
          </p:txBody>
        </p:sp>
        <p:sp>
          <p:nvSpPr>
            <p:cNvPr id="13" name="Rectangle 12"/>
            <p:cNvSpPr/>
            <p:nvPr/>
          </p:nvSpPr>
          <p:spPr>
            <a:xfrm>
              <a:off x="170897" y="2887691"/>
              <a:ext cx="1108497"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4586630" y="2887691"/>
              <a:ext cx="102826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752726" y="4607397"/>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a:t>No need to get new ID Cards</a:t>
              </a:r>
              <a:endParaRPr lang="en-US" sz="2000" kern="1200" dirty="0"/>
            </a:p>
          </p:txBody>
        </p:sp>
        <p:sp>
          <p:nvSpPr>
            <p:cNvPr id="17" name="Rectangle 16"/>
            <p:cNvSpPr/>
            <p:nvPr/>
          </p:nvSpPr>
          <p:spPr>
            <a:xfrm>
              <a:off x="2392070" y="4430389"/>
              <a:ext cx="105507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076" y="1677232"/>
            <a:ext cx="964137" cy="6748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680" y="1240225"/>
            <a:ext cx="1496249" cy="149624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367" y="4843945"/>
            <a:ext cx="597124" cy="59712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283" y="4888176"/>
            <a:ext cx="597124" cy="508662"/>
          </a:xfrm>
          <a:prstGeom prst="rect">
            <a:avLst/>
          </a:prstGeom>
        </p:spPr>
      </p:pic>
      <p:pic>
        <p:nvPicPr>
          <p:cNvPr id="2" name="Picture 1"/>
          <p:cNvPicPr>
            <a:picLocks noChangeAspect="1"/>
          </p:cNvPicPr>
          <p:nvPr/>
        </p:nvPicPr>
        <p:blipFill>
          <a:blip r:embed="rId6"/>
          <a:stretch>
            <a:fillRect/>
          </a:stretch>
        </p:blipFill>
        <p:spPr>
          <a:xfrm>
            <a:off x="4686179" y="3174837"/>
            <a:ext cx="882520" cy="722062"/>
          </a:xfrm>
          <a:prstGeom prst="rect">
            <a:avLst/>
          </a:prstGeom>
        </p:spPr>
      </p:pic>
      <p:sp>
        <p:nvSpPr>
          <p:cNvPr id="22" name="Rectangle 21"/>
          <p:cNvSpPr/>
          <p:nvPr/>
        </p:nvSpPr>
        <p:spPr>
          <a:xfrm>
            <a:off x="4717351" y="3200395"/>
            <a:ext cx="709910" cy="930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stretch>
            <a:fillRect/>
          </a:stretch>
        </p:blipFill>
        <p:spPr>
          <a:xfrm>
            <a:off x="260262" y="3041589"/>
            <a:ext cx="946951" cy="855310"/>
          </a:xfrm>
          <a:prstGeom prst="rect">
            <a:avLst/>
          </a:prstGeom>
        </p:spPr>
      </p:pic>
    </p:spTree>
    <p:extLst>
      <p:ext uri="{BB962C8B-B14F-4D97-AF65-F5344CB8AC3E}">
        <p14:creationId xmlns:p14="http://schemas.microsoft.com/office/powerpoint/2010/main" val="57962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288" y="954620"/>
            <a:ext cx="8999781" cy="5327904"/>
            <a:chOff x="64288" y="954620"/>
            <a:chExt cx="8999781" cy="5327904"/>
          </a:xfrm>
        </p:grpSpPr>
        <p:sp>
          <p:nvSpPr>
            <p:cNvPr id="7" name="Right Arrow 6"/>
            <p:cNvSpPr/>
            <p:nvPr/>
          </p:nvSpPr>
          <p:spPr>
            <a:xfrm>
              <a:off x="785722" y="954620"/>
              <a:ext cx="7458751" cy="5327904"/>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4288" y="2203182"/>
              <a:ext cx="1746993" cy="2862661"/>
            </a:xfrm>
            <a:custGeom>
              <a:avLst/>
              <a:gdLst>
                <a:gd name="connsiteX0" fmla="*/ 0 w 1825456"/>
                <a:gd name="connsiteY0" fmla="*/ 304249 h 2862661"/>
                <a:gd name="connsiteX1" fmla="*/ 304249 w 1825456"/>
                <a:gd name="connsiteY1" fmla="*/ 0 h 2862661"/>
                <a:gd name="connsiteX2" fmla="*/ 1521207 w 1825456"/>
                <a:gd name="connsiteY2" fmla="*/ 0 h 2862661"/>
                <a:gd name="connsiteX3" fmla="*/ 1825456 w 1825456"/>
                <a:gd name="connsiteY3" fmla="*/ 304249 h 2862661"/>
                <a:gd name="connsiteX4" fmla="*/ 1825456 w 1825456"/>
                <a:gd name="connsiteY4" fmla="*/ 2558412 h 2862661"/>
                <a:gd name="connsiteX5" fmla="*/ 1521207 w 1825456"/>
                <a:gd name="connsiteY5" fmla="*/ 2862661 h 2862661"/>
                <a:gd name="connsiteX6" fmla="*/ 304249 w 1825456"/>
                <a:gd name="connsiteY6" fmla="*/ 2862661 h 2862661"/>
                <a:gd name="connsiteX7" fmla="*/ 0 w 1825456"/>
                <a:gd name="connsiteY7" fmla="*/ 2558412 h 2862661"/>
                <a:gd name="connsiteX8" fmla="*/ 0 w 1825456"/>
                <a:gd name="connsiteY8" fmla="*/ 304249 h 286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5456" h="2862661">
                  <a:moveTo>
                    <a:pt x="0" y="304249"/>
                  </a:moveTo>
                  <a:cubicBezTo>
                    <a:pt x="0" y="136217"/>
                    <a:pt x="136217" y="0"/>
                    <a:pt x="304249" y="0"/>
                  </a:cubicBezTo>
                  <a:lnTo>
                    <a:pt x="1521207" y="0"/>
                  </a:lnTo>
                  <a:cubicBezTo>
                    <a:pt x="1689239" y="0"/>
                    <a:pt x="1825456" y="136217"/>
                    <a:pt x="1825456" y="304249"/>
                  </a:cubicBezTo>
                  <a:lnTo>
                    <a:pt x="1825456" y="2558412"/>
                  </a:lnTo>
                  <a:cubicBezTo>
                    <a:pt x="1825456" y="2726444"/>
                    <a:pt x="1689239" y="2862661"/>
                    <a:pt x="1521207" y="2862661"/>
                  </a:cubicBezTo>
                  <a:lnTo>
                    <a:pt x="304249" y="2862661"/>
                  </a:lnTo>
                  <a:cubicBezTo>
                    <a:pt x="136217" y="2862661"/>
                    <a:pt x="0" y="2726444"/>
                    <a:pt x="0" y="2558412"/>
                  </a:cubicBezTo>
                  <a:lnTo>
                    <a:pt x="0" y="304249"/>
                  </a:lnTo>
                  <a:close/>
                </a:path>
              </a:pathLst>
            </a:custGeom>
            <a:solidFill>
              <a:srgbClr val="528CC1"/>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691" tIns="157691" rIns="157691" bIns="157691"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Go to </a:t>
              </a:r>
              <a:r>
                <a:rPr kumimoji="0" lang="en-US" sz="1800" b="1" i="0" u="none" strike="noStrike" kern="1200" cap="none" spc="0" normalizeH="0" baseline="0" noProof="0" dirty="0">
                  <a:ln>
                    <a:noFill/>
                  </a:ln>
                  <a:solidFill>
                    <a:prstClr val="white"/>
                  </a:solidFill>
                  <a:effectLst/>
                  <a:uLnTx/>
                  <a:uFillTx/>
                  <a:latin typeface="Calibri"/>
                  <a:ea typeface="+mn-ea"/>
                  <a:cs typeface="+mn-cs"/>
                </a:rPr>
                <a:t>ucpath.uci.edu</a:t>
              </a:r>
              <a:r>
                <a:rPr kumimoji="0" lang="en-US" sz="1800" b="0" i="0" u="none" strike="noStrike" kern="1200" cap="none" spc="0" normalizeH="0" baseline="0" noProof="0" dirty="0">
                  <a:ln>
                    <a:noFill/>
                  </a:ln>
                  <a:solidFill>
                    <a:prstClr val="white"/>
                  </a:solidFill>
                  <a:effectLst/>
                  <a:uLnTx/>
                  <a:uFillTx/>
                  <a:latin typeface="Calibri"/>
                  <a:ea typeface="+mn-ea"/>
                  <a:cs typeface="+mn-cs"/>
                </a:rPr>
                <a:t> and click        the UCPath Online button</a:t>
              </a:r>
            </a:p>
          </p:txBody>
        </p:sp>
        <p:sp>
          <p:nvSpPr>
            <p:cNvPr id="9" name="Freeform 8"/>
            <p:cNvSpPr/>
            <p:nvPr/>
          </p:nvSpPr>
          <p:spPr>
            <a:xfrm>
              <a:off x="1935491" y="2203182"/>
              <a:ext cx="1944619" cy="2878602"/>
            </a:xfrm>
            <a:custGeom>
              <a:avLst/>
              <a:gdLst>
                <a:gd name="connsiteX0" fmla="*/ 0 w 1944619"/>
                <a:gd name="connsiteY0" fmla="*/ 324110 h 2878602"/>
                <a:gd name="connsiteX1" fmla="*/ 324110 w 1944619"/>
                <a:gd name="connsiteY1" fmla="*/ 0 h 2878602"/>
                <a:gd name="connsiteX2" fmla="*/ 1620509 w 1944619"/>
                <a:gd name="connsiteY2" fmla="*/ 0 h 2878602"/>
                <a:gd name="connsiteX3" fmla="*/ 1944619 w 1944619"/>
                <a:gd name="connsiteY3" fmla="*/ 324110 h 2878602"/>
                <a:gd name="connsiteX4" fmla="*/ 1944619 w 1944619"/>
                <a:gd name="connsiteY4" fmla="*/ 2554492 h 2878602"/>
                <a:gd name="connsiteX5" fmla="*/ 1620509 w 1944619"/>
                <a:gd name="connsiteY5" fmla="*/ 2878602 h 2878602"/>
                <a:gd name="connsiteX6" fmla="*/ 324110 w 1944619"/>
                <a:gd name="connsiteY6" fmla="*/ 2878602 h 2878602"/>
                <a:gd name="connsiteX7" fmla="*/ 0 w 1944619"/>
                <a:gd name="connsiteY7" fmla="*/ 2554492 h 2878602"/>
                <a:gd name="connsiteX8" fmla="*/ 0 w 1944619"/>
                <a:gd name="connsiteY8" fmla="*/ 324110 h 287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619" h="2878602">
                  <a:moveTo>
                    <a:pt x="0" y="324110"/>
                  </a:moveTo>
                  <a:cubicBezTo>
                    <a:pt x="0" y="145109"/>
                    <a:pt x="145109" y="0"/>
                    <a:pt x="324110" y="0"/>
                  </a:cubicBezTo>
                  <a:lnTo>
                    <a:pt x="1620509" y="0"/>
                  </a:lnTo>
                  <a:cubicBezTo>
                    <a:pt x="1799510" y="0"/>
                    <a:pt x="1944619" y="145109"/>
                    <a:pt x="1944619" y="324110"/>
                  </a:cubicBezTo>
                  <a:lnTo>
                    <a:pt x="1944619" y="2554492"/>
                  </a:lnTo>
                  <a:cubicBezTo>
                    <a:pt x="1944619" y="2733493"/>
                    <a:pt x="1799510" y="2878602"/>
                    <a:pt x="1620509" y="2878602"/>
                  </a:cubicBezTo>
                  <a:lnTo>
                    <a:pt x="324110" y="2878602"/>
                  </a:lnTo>
                  <a:cubicBezTo>
                    <a:pt x="145109" y="2878602"/>
                    <a:pt x="0" y="2733493"/>
                    <a:pt x="0" y="2554492"/>
                  </a:cubicBezTo>
                  <a:lnTo>
                    <a:pt x="0" y="324110"/>
                  </a:lnTo>
                  <a:close/>
                </a:path>
              </a:pathLst>
            </a:custGeom>
            <a:solidFill>
              <a:srgbClr val="528CC1"/>
            </a:solidFill>
          </p:spPr>
          <p:style>
            <a:lnRef idx="2">
              <a:schemeClr val="lt1">
                <a:hueOff val="0"/>
                <a:satOff val="0"/>
                <a:lumOff val="0"/>
                <a:alphaOff val="0"/>
              </a:schemeClr>
            </a:lnRef>
            <a:fillRef idx="1">
              <a:schemeClr val="accent1">
                <a:shade val="80000"/>
                <a:hueOff val="67816"/>
                <a:satOff val="1294"/>
                <a:lumOff val="5714"/>
                <a:alphaOff val="0"/>
              </a:schemeClr>
            </a:fillRef>
            <a:effectRef idx="0">
              <a:schemeClr val="accent1">
                <a:shade val="80000"/>
                <a:hueOff val="67816"/>
                <a:satOff val="1294"/>
                <a:lumOff val="5714"/>
                <a:alphaOff val="0"/>
              </a:schemeClr>
            </a:effectRef>
            <a:fontRef idx="minor">
              <a:schemeClr val="lt1"/>
            </a:fontRef>
          </p:style>
          <p:txBody>
            <a:bodyPr spcFirstLastPara="0" vert="horz" wrap="square" lIns="163508" tIns="163508" rIns="163508" bIns="16350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Log-in to UCPath Online using your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UCINet</a:t>
              </a:r>
              <a:r>
                <a:rPr kumimoji="0" lang="en-US" sz="1800" b="0" i="0" u="none" strike="noStrike" kern="1200" cap="none" spc="0" normalizeH="0" baseline="0" noProof="0" dirty="0">
                  <a:ln>
                    <a:noFill/>
                  </a:ln>
                  <a:solidFill>
                    <a:prstClr val="white"/>
                  </a:solidFill>
                  <a:effectLst/>
                  <a:uLnTx/>
                  <a:uFillTx/>
                  <a:latin typeface="Calibri"/>
                  <a:ea typeface="+mn-ea"/>
                  <a:cs typeface="+mn-cs"/>
                </a:rPr>
                <a:t> ID and password</a:t>
              </a:r>
            </a:p>
          </p:txBody>
        </p:sp>
        <p:sp>
          <p:nvSpPr>
            <p:cNvPr id="10" name="Freeform 9"/>
            <p:cNvSpPr/>
            <p:nvPr/>
          </p:nvSpPr>
          <p:spPr>
            <a:xfrm>
              <a:off x="4014973" y="2223811"/>
              <a:ext cx="1720845" cy="2877281"/>
            </a:xfrm>
            <a:custGeom>
              <a:avLst/>
              <a:gdLst>
                <a:gd name="connsiteX0" fmla="*/ 0 w 1539415"/>
                <a:gd name="connsiteY0" fmla="*/ 256574 h 2877281"/>
                <a:gd name="connsiteX1" fmla="*/ 256574 w 1539415"/>
                <a:gd name="connsiteY1" fmla="*/ 0 h 2877281"/>
                <a:gd name="connsiteX2" fmla="*/ 1282841 w 1539415"/>
                <a:gd name="connsiteY2" fmla="*/ 0 h 2877281"/>
                <a:gd name="connsiteX3" fmla="*/ 1539415 w 1539415"/>
                <a:gd name="connsiteY3" fmla="*/ 256574 h 2877281"/>
                <a:gd name="connsiteX4" fmla="*/ 1539415 w 1539415"/>
                <a:gd name="connsiteY4" fmla="*/ 2620707 h 2877281"/>
                <a:gd name="connsiteX5" fmla="*/ 1282841 w 1539415"/>
                <a:gd name="connsiteY5" fmla="*/ 2877281 h 2877281"/>
                <a:gd name="connsiteX6" fmla="*/ 256574 w 1539415"/>
                <a:gd name="connsiteY6" fmla="*/ 2877281 h 2877281"/>
                <a:gd name="connsiteX7" fmla="*/ 0 w 1539415"/>
                <a:gd name="connsiteY7" fmla="*/ 2620707 h 2877281"/>
                <a:gd name="connsiteX8" fmla="*/ 0 w 1539415"/>
                <a:gd name="connsiteY8" fmla="*/ 256574 h 28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415" h="2877281">
                  <a:moveTo>
                    <a:pt x="0" y="256574"/>
                  </a:moveTo>
                  <a:cubicBezTo>
                    <a:pt x="0" y="114872"/>
                    <a:pt x="114872" y="0"/>
                    <a:pt x="256574" y="0"/>
                  </a:cubicBezTo>
                  <a:lnTo>
                    <a:pt x="1282841" y="0"/>
                  </a:lnTo>
                  <a:cubicBezTo>
                    <a:pt x="1424543" y="0"/>
                    <a:pt x="1539415" y="114872"/>
                    <a:pt x="1539415" y="256574"/>
                  </a:cubicBezTo>
                  <a:lnTo>
                    <a:pt x="1539415" y="2620707"/>
                  </a:lnTo>
                  <a:cubicBezTo>
                    <a:pt x="1539415" y="2762409"/>
                    <a:pt x="1424543" y="2877281"/>
                    <a:pt x="1282841" y="2877281"/>
                  </a:cubicBezTo>
                  <a:lnTo>
                    <a:pt x="256574" y="2877281"/>
                  </a:lnTo>
                  <a:cubicBezTo>
                    <a:pt x="114872" y="2877281"/>
                    <a:pt x="0" y="2762409"/>
                    <a:pt x="0" y="2620707"/>
                  </a:cubicBezTo>
                  <a:lnTo>
                    <a:pt x="0" y="256574"/>
                  </a:lnTo>
                  <a:close/>
                </a:path>
              </a:pathLst>
            </a:custGeom>
            <a:solidFill>
              <a:srgbClr val="528CC1"/>
            </a:solidFill>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143728" tIns="143728" rIns="143728" bIns="14372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Continue with required DUO Multi-Factor authentication </a:t>
              </a:r>
            </a:p>
          </p:txBody>
        </p:sp>
        <p:sp>
          <p:nvSpPr>
            <p:cNvPr id="11" name="Freeform 10"/>
            <p:cNvSpPr/>
            <p:nvPr/>
          </p:nvSpPr>
          <p:spPr>
            <a:xfrm>
              <a:off x="5839310" y="2223811"/>
              <a:ext cx="1497247" cy="2877281"/>
            </a:xfrm>
            <a:custGeom>
              <a:avLst/>
              <a:gdLst>
                <a:gd name="connsiteX0" fmla="*/ 0 w 1497247"/>
                <a:gd name="connsiteY0" fmla="*/ 249546 h 2877281"/>
                <a:gd name="connsiteX1" fmla="*/ 249546 w 1497247"/>
                <a:gd name="connsiteY1" fmla="*/ 0 h 2877281"/>
                <a:gd name="connsiteX2" fmla="*/ 1247701 w 1497247"/>
                <a:gd name="connsiteY2" fmla="*/ 0 h 2877281"/>
                <a:gd name="connsiteX3" fmla="*/ 1497247 w 1497247"/>
                <a:gd name="connsiteY3" fmla="*/ 249546 h 2877281"/>
                <a:gd name="connsiteX4" fmla="*/ 1497247 w 1497247"/>
                <a:gd name="connsiteY4" fmla="*/ 2627735 h 2877281"/>
                <a:gd name="connsiteX5" fmla="*/ 1247701 w 1497247"/>
                <a:gd name="connsiteY5" fmla="*/ 2877281 h 2877281"/>
                <a:gd name="connsiteX6" fmla="*/ 249546 w 1497247"/>
                <a:gd name="connsiteY6" fmla="*/ 2877281 h 2877281"/>
                <a:gd name="connsiteX7" fmla="*/ 0 w 1497247"/>
                <a:gd name="connsiteY7" fmla="*/ 2627735 h 2877281"/>
                <a:gd name="connsiteX8" fmla="*/ 0 w 1497247"/>
                <a:gd name="connsiteY8" fmla="*/ 249546 h 28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247" h="2877281">
                  <a:moveTo>
                    <a:pt x="0" y="249546"/>
                  </a:moveTo>
                  <a:cubicBezTo>
                    <a:pt x="0" y="111726"/>
                    <a:pt x="111726" y="0"/>
                    <a:pt x="249546" y="0"/>
                  </a:cubicBezTo>
                  <a:lnTo>
                    <a:pt x="1247701" y="0"/>
                  </a:lnTo>
                  <a:cubicBezTo>
                    <a:pt x="1385521" y="0"/>
                    <a:pt x="1497247" y="111726"/>
                    <a:pt x="1497247" y="249546"/>
                  </a:cubicBezTo>
                  <a:lnTo>
                    <a:pt x="1497247" y="2627735"/>
                  </a:lnTo>
                  <a:cubicBezTo>
                    <a:pt x="1497247" y="2765555"/>
                    <a:pt x="1385521" y="2877281"/>
                    <a:pt x="1247701" y="2877281"/>
                  </a:cubicBezTo>
                  <a:lnTo>
                    <a:pt x="249546" y="2877281"/>
                  </a:lnTo>
                  <a:cubicBezTo>
                    <a:pt x="111726" y="2877281"/>
                    <a:pt x="0" y="2765555"/>
                    <a:pt x="0" y="2627735"/>
                  </a:cubicBezTo>
                  <a:lnTo>
                    <a:pt x="0" y="249546"/>
                  </a:lnTo>
                  <a:close/>
                </a:path>
              </a:pathLst>
            </a:custGeom>
            <a:solidFill>
              <a:srgbClr val="528CC1"/>
            </a:solidFill>
          </p:spPr>
          <p:style>
            <a:lnRef idx="2">
              <a:schemeClr val="lt1">
                <a:hueOff val="0"/>
                <a:satOff val="0"/>
                <a:lumOff val="0"/>
                <a:alphaOff val="0"/>
              </a:schemeClr>
            </a:lnRef>
            <a:fillRef idx="1">
              <a:schemeClr val="accent1">
                <a:shade val="80000"/>
                <a:hueOff val="203448"/>
                <a:satOff val="3881"/>
                <a:lumOff val="17141"/>
                <a:alphaOff val="0"/>
              </a:schemeClr>
            </a:fillRef>
            <a:effectRef idx="0">
              <a:schemeClr val="accent1">
                <a:shade val="80000"/>
                <a:hueOff val="203448"/>
                <a:satOff val="3881"/>
                <a:lumOff val="17141"/>
                <a:alphaOff val="0"/>
              </a:schemeClr>
            </a:effectRef>
            <a:fontRef idx="minor">
              <a:schemeClr val="lt1"/>
            </a:fontRef>
          </p:style>
          <p:txBody>
            <a:bodyPr spcFirstLastPara="0" vert="horz" wrap="square" lIns="141670" tIns="141670" rIns="141670" bIns="14167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First time log-in will require setting up five security questions</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100" b="0" i="1" u="none" strike="noStrike" kern="1200" cap="none" spc="0" normalizeH="0" baseline="0" noProof="0" dirty="0">
                  <a:ln>
                    <a:noFill/>
                  </a:ln>
                  <a:solidFill>
                    <a:prstClr val="white"/>
                  </a:solidFill>
                  <a:effectLst/>
                  <a:uLnTx/>
                  <a:uFillTx/>
                  <a:latin typeface="Calibri"/>
                  <a:ea typeface="+mn-ea"/>
                  <a:cs typeface="+mn-cs"/>
                </a:rPr>
                <a:t>See next slide for your security question options</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11"/>
            <p:cNvSpPr/>
            <p:nvPr/>
          </p:nvSpPr>
          <p:spPr>
            <a:xfrm>
              <a:off x="7440049" y="2257868"/>
              <a:ext cx="1624020" cy="2799323"/>
            </a:xfrm>
            <a:custGeom>
              <a:avLst/>
              <a:gdLst>
                <a:gd name="connsiteX0" fmla="*/ 0 w 1362642"/>
                <a:gd name="connsiteY0" fmla="*/ 227112 h 2799323"/>
                <a:gd name="connsiteX1" fmla="*/ 227112 w 1362642"/>
                <a:gd name="connsiteY1" fmla="*/ 0 h 2799323"/>
                <a:gd name="connsiteX2" fmla="*/ 1135530 w 1362642"/>
                <a:gd name="connsiteY2" fmla="*/ 0 h 2799323"/>
                <a:gd name="connsiteX3" fmla="*/ 1362642 w 1362642"/>
                <a:gd name="connsiteY3" fmla="*/ 227112 h 2799323"/>
                <a:gd name="connsiteX4" fmla="*/ 1362642 w 1362642"/>
                <a:gd name="connsiteY4" fmla="*/ 2572211 h 2799323"/>
                <a:gd name="connsiteX5" fmla="*/ 1135530 w 1362642"/>
                <a:gd name="connsiteY5" fmla="*/ 2799323 h 2799323"/>
                <a:gd name="connsiteX6" fmla="*/ 227112 w 1362642"/>
                <a:gd name="connsiteY6" fmla="*/ 2799323 h 2799323"/>
                <a:gd name="connsiteX7" fmla="*/ 0 w 1362642"/>
                <a:gd name="connsiteY7" fmla="*/ 2572211 h 2799323"/>
                <a:gd name="connsiteX8" fmla="*/ 0 w 1362642"/>
                <a:gd name="connsiteY8" fmla="*/ 227112 h 27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642" h="2799323">
                  <a:moveTo>
                    <a:pt x="0" y="227112"/>
                  </a:moveTo>
                  <a:cubicBezTo>
                    <a:pt x="0" y="101682"/>
                    <a:pt x="101682" y="0"/>
                    <a:pt x="227112" y="0"/>
                  </a:cubicBezTo>
                  <a:lnTo>
                    <a:pt x="1135530" y="0"/>
                  </a:lnTo>
                  <a:cubicBezTo>
                    <a:pt x="1260960" y="0"/>
                    <a:pt x="1362642" y="101682"/>
                    <a:pt x="1362642" y="227112"/>
                  </a:cubicBezTo>
                  <a:lnTo>
                    <a:pt x="1362642" y="2572211"/>
                  </a:lnTo>
                  <a:cubicBezTo>
                    <a:pt x="1362642" y="2697641"/>
                    <a:pt x="1260960" y="2799323"/>
                    <a:pt x="1135530" y="2799323"/>
                  </a:cubicBezTo>
                  <a:lnTo>
                    <a:pt x="227112" y="2799323"/>
                  </a:lnTo>
                  <a:cubicBezTo>
                    <a:pt x="101682" y="2799323"/>
                    <a:pt x="0" y="2697641"/>
                    <a:pt x="0" y="2572211"/>
                  </a:cubicBezTo>
                  <a:lnTo>
                    <a:pt x="0" y="227112"/>
                  </a:lnTo>
                  <a:close/>
                </a:path>
              </a:pathLst>
            </a:custGeom>
            <a:solidFill>
              <a:srgbClr val="528CC1"/>
            </a:solidFill>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135099" tIns="135099" rIns="135099" bIns="13509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You will also need to answer  demographic questions the first time only (state-mandated)</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100" b="0" i="1" u="none" strike="noStrike" kern="1200" cap="none" spc="0" normalizeH="0" baseline="0" noProof="0" dirty="0">
                  <a:ln>
                    <a:noFill/>
                  </a:ln>
                  <a:solidFill>
                    <a:prstClr val="white"/>
                  </a:solidFill>
                  <a:effectLst/>
                  <a:uLnTx/>
                  <a:uFillTx/>
                  <a:latin typeface="Calibri"/>
                  <a:ea typeface="+mn-ea"/>
                  <a:cs typeface="+mn-cs"/>
                </a:rPr>
                <a:t>See the next slides for examples of these questions.</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Title 2"/>
          <p:cNvSpPr>
            <a:spLocks noGrp="1"/>
          </p:cNvSpPr>
          <p:nvPr>
            <p:ph type="title"/>
          </p:nvPr>
        </p:nvSpPr>
        <p:spPr/>
        <p:txBody>
          <a:bodyPr>
            <a:normAutofit fontScale="90000"/>
          </a:bodyPr>
          <a:lstStyle/>
          <a:p>
            <a:r>
              <a:rPr lang="en-US" dirty="0"/>
              <a:t>What do I do on January 2, 2020?</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A6EFB-DE16-2749-9DB8-9B2BD9BF76D4}"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781851" y="5507142"/>
            <a:ext cx="7804206" cy="646331"/>
          </a:xfrm>
          <a:prstGeom prst="rect">
            <a:avLst/>
          </a:prstGeom>
          <a:noFill/>
          <a:ln w="28575">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Monthly paid employees should review their paycheck including all deductions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Bi-Weekly employees will review on January 8, 2020</a:t>
            </a:r>
          </a:p>
        </p:txBody>
      </p:sp>
    </p:spTree>
    <p:extLst>
      <p:ext uri="{BB962C8B-B14F-4D97-AF65-F5344CB8AC3E}">
        <p14:creationId xmlns:p14="http://schemas.microsoft.com/office/powerpoint/2010/main" val="334624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928599"/>
            <a:ext cx="2721254" cy="746577"/>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29467" y="1975104"/>
            <a:ext cx="9173467" cy="3767327"/>
          </a:xfrm>
          <a:prstGeom prst="rect">
            <a:avLst/>
          </a:prstGeom>
        </p:spPr>
      </p:pic>
      <p:sp>
        <p:nvSpPr>
          <p:cNvPr id="3" name="Title 2"/>
          <p:cNvSpPr>
            <a:spLocks noGrp="1"/>
          </p:cNvSpPr>
          <p:nvPr>
            <p:ph type="title"/>
          </p:nvPr>
        </p:nvSpPr>
        <p:spPr/>
        <p:txBody>
          <a:bodyPr>
            <a:normAutofit fontScale="90000"/>
          </a:bodyPr>
          <a:lstStyle/>
          <a:p>
            <a:r>
              <a:rPr lang="en-US" dirty="0"/>
              <a:t>UCPath Online </a:t>
            </a:r>
          </a:p>
        </p:txBody>
      </p:sp>
      <p:sp>
        <p:nvSpPr>
          <p:cNvPr id="4" name="Slide Number Placeholder 3"/>
          <p:cNvSpPr>
            <a:spLocks noGrp="1"/>
          </p:cNvSpPr>
          <p:nvPr>
            <p:ph type="sldNum" sz="quarter" idx="4"/>
          </p:nvPr>
        </p:nvSpPr>
        <p:spPr/>
        <p:txBody>
          <a:bodyPr/>
          <a:lstStyle/>
          <a:p>
            <a:fld id="{67AA6EFB-DE16-2749-9DB8-9B2BD9BF76D4}" type="slidenum">
              <a:rPr lang="en-US" smtClean="0"/>
              <a:pPr/>
              <a:t>8</a:t>
            </a:fld>
            <a:endParaRPr lang="en-US" dirty="0"/>
          </a:p>
        </p:txBody>
      </p:sp>
      <p:sp>
        <p:nvSpPr>
          <p:cNvPr id="6" name="Rectangle 5"/>
          <p:cNvSpPr/>
          <p:nvPr/>
        </p:nvSpPr>
        <p:spPr>
          <a:xfrm>
            <a:off x="29260" y="2012011"/>
            <a:ext cx="801362" cy="13865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p:cNvSpPr txBox="1"/>
          <p:nvPr/>
        </p:nvSpPr>
        <p:spPr>
          <a:xfrm>
            <a:off x="373769" y="928599"/>
            <a:ext cx="2212981" cy="646331"/>
          </a:xfrm>
          <a:prstGeom prst="rect">
            <a:avLst/>
          </a:prstGeom>
          <a:noFill/>
        </p:spPr>
        <p:txBody>
          <a:bodyPr wrap="square" rtlCol="0">
            <a:spAutoFit/>
          </a:bodyPr>
          <a:lstStyle/>
          <a:p>
            <a:r>
              <a:rPr lang="en-US" sz="3600" dirty="0"/>
              <a:t>First Step</a:t>
            </a:r>
          </a:p>
        </p:txBody>
      </p:sp>
    </p:spTree>
    <p:extLst>
      <p:ext uri="{BB962C8B-B14F-4D97-AF65-F5344CB8AC3E}">
        <p14:creationId xmlns:p14="http://schemas.microsoft.com/office/powerpoint/2010/main" val="77135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UCPath Online </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A6EFB-DE16-2749-9DB8-9B2BD9BF76D4}"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1282922" y="814795"/>
            <a:ext cx="6578154" cy="5535648"/>
          </a:xfrm>
          <a:prstGeom prst="rect">
            <a:avLst/>
          </a:prstGeom>
        </p:spPr>
      </p:pic>
      <p:pic>
        <p:nvPicPr>
          <p:cNvPr id="5" name="Content Placeholder 4"/>
          <p:cNvPicPr>
            <a:picLocks noGrp="1" noChangeAspect="1"/>
          </p:cNvPicPr>
          <p:nvPr>
            <p:ph idx="1"/>
          </p:nvPr>
        </p:nvPicPr>
        <p:blipFill>
          <a:blip r:embed="rId3"/>
          <a:stretch>
            <a:fillRect/>
          </a:stretch>
        </p:blipFill>
        <p:spPr>
          <a:xfrm>
            <a:off x="1717711" y="1068018"/>
            <a:ext cx="5810029" cy="3620343"/>
          </a:xfrm>
          <a:prstGeom prst="rect">
            <a:avLst/>
          </a:prstGeom>
        </p:spPr>
      </p:pic>
    </p:spTree>
    <p:extLst>
      <p:ext uri="{BB962C8B-B14F-4D97-AF65-F5344CB8AC3E}">
        <p14:creationId xmlns:p14="http://schemas.microsoft.com/office/powerpoint/2010/main" val="970758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3051</TotalTime>
  <Words>1578</Words>
  <Application>Microsoft Office PowerPoint</Application>
  <PresentationFormat>On-screen Show (4:3)</PresentationFormat>
  <Paragraphs>234</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Courier New</vt:lpstr>
      <vt:lpstr>Wingdings</vt:lpstr>
      <vt:lpstr>1_Office Theme</vt:lpstr>
      <vt:lpstr>2_Office Theme</vt:lpstr>
      <vt:lpstr>UCPath Manager/Supervisor Roadshows Health Sciences</vt:lpstr>
      <vt:lpstr>Agenda </vt:lpstr>
      <vt:lpstr> What is UCPath?</vt:lpstr>
      <vt:lpstr> How does it impact employees? </vt:lpstr>
      <vt:lpstr>What do I need to do to prepare?</vt:lpstr>
      <vt:lpstr>What will I do differently?</vt:lpstr>
      <vt:lpstr>What do I do on January 2, 2020?</vt:lpstr>
      <vt:lpstr>UCPath Online </vt:lpstr>
      <vt:lpstr>UCPath Online </vt:lpstr>
      <vt:lpstr>Security Questions </vt:lpstr>
      <vt:lpstr>End of Security Question Setup</vt:lpstr>
      <vt:lpstr>Demographic Questions </vt:lpstr>
      <vt:lpstr>UCPath Online: Employee Self Service Portal (ESS)</vt:lpstr>
      <vt:lpstr>Actions Available in UCPath Online</vt:lpstr>
      <vt:lpstr>What is the Role of “Reports To” in UCPath</vt:lpstr>
      <vt:lpstr>Employee Information Available</vt:lpstr>
      <vt:lpstr>Reports To Additional Information</vt:lpstr>
      <vt:lpstr>View Employee Absence Balances</vt:lpstr>
      <vt:lpstr>Employee Compensation History</vt:lpstr>
      <vt:lpstr> What should I look for in my first paycheck? </vt:lpstr>
      <vt:lpstr>Changes in Paychecks </vt:lpstr>
      <vt:lpstr>Sample Monthly Earnings Statement</vt:lpstr>
      <vt:lpstr>Bi-Weekly Earnings Statement Sample</vt:lpstr>
      <vt:lpstr>What else do I do on January 2, 2020?</vt:lpstr>
      <vt:lpstr>UCI UCPath Support Model  EEC Support Stakeholder Contributors</vt:lpstr>
      <vt:lpstr>Where do I go if I have paycheck questions? </vt:lpstr>
      <vt:lpstr>Employee Service Made Simple Dedicated Support Team</vt:lpstr>
      <vt:lpstr>Future State: UCI Employee Facing Support  </vt:lpstr>
      <vt:lpstr>UCI UCPath Support Model  Landing Page Example </vt:lpstr>
      <vt:lpstr>Where can I get additional information now?  </vt:lpstr>
      <vt:lpstr>Questions?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Employee Roadshows</dc:title>
  <dc:creator>Deborah Kistler</dc:creator>
  <cp:lastModifiedBy>Andrea Knaub</cp:lastModifiedBy>
  <cp:revision>77</cp:revision>
  <dcterms:created xsi:type="dcterms:W3CDTF">2019-09-22T21:01:49Z</dcterms:created>
  <dcterms:modified xsi:type="dcterms:W3CDTF">2019-12-17T01:12:18Z</dcterms:modified>
</cp:coreProperties>
</file>