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3"/>
  </p:notesMasterIdLst>
  <p:sldIdLst>
    <p:sldId id="264" r:id="rId3"/>
    <p:sldId id="278" r:id="rId4"/>
    <p:sldId id="331" r:id="rId5"/>
    <p:sldId id="386" r:id="rId6"/>
    <p:sldId id="257" r:id="rId7"/>
    <p:sldId id="377" r:id="rId8"/>
    <p:sldId id="387" r:id="rId9"/>
    <p:sldId id="388" r:id="rId10"/>
    <p:sldId id="389" r:id="rId11"/>
    <p:sldId id="390" r:id="rId12"/>
    <p:sldId id="391" r:id="rId13"/>
    <p:sldId id="392" r:id="rId14"/>
    <p:sldId id="397" r:id="rId15"/>
    <p:sldId id="394" r:id="rId16"/>
    <p:sldId id="395" r:id="rId17"/>
    <p:sldId id="396" r:id="rId18"/>
    <p:sldId id="398" r:id="rId19"/>
    <p:sldId id="399" r:id="rId20"/>
    <p:sldId id="401" r:id="rId21"/>
    <p:sldId id="315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7" autoAdjust="0"/>
    <p:restoredTop sz="94660"/>
  </p:normalViewPr>
  <p:slideViewPr>
    <p:cSldViewPr snapToGrid="0">
      <p:cViewPr>
        <p:scale>
          <a:sx n="70" d="100"/>
          <a:sy n="70" d="100"/>
        </p:scale>
        <p:origin x="133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4CDBD-6083-4294-B280-588674CBCDC4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A907F-B03C-441F-832F-0F423C52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158875"/>
            <a:ext cx="4175125" cy="3130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492369" y="4461678"/>
            <a:ext cx="6084277" cy="365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10" name="Google Shape;110;p1:notes"/>
          <p:cNvSpPr txBox="1">
            <a:spLocks noGrp="1"/>
          </p:cNvSpPr>
          <p:nvPr>
            <p:ph type="sldNum" idx="12"/>
          </p:nvPr>
        </p:nvSpPr>
        <p:spPr>
          <a:xfrm>
            <a:off x="3956558" y="8805843"/>
            <a:ext cx="3026833" cy="46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37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E229F-C150-474F-8980-931399A2ED4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1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E229F-C150-474F-8980-931399A2ED4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3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E229F-C150-474F-8980-931399A2ED4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4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E229F-C150-474F-8980-931399A2ED4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28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E229F-C150-474F-8980-931399A2ED4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08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E229F-C150-474F-8980-931399A2ED4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02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E229F-C150-474F-8980-931399A2ED4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35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Please enter data on this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page from left to right. You will encounter errors if you start entering information out of order.</a:t>
            </a: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 you’re entering the correct account/fund. UCPath doesn’t validate the correct usage of funds. However the system will inform the initiator if the incorrect account combination is entered.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The system will allow users to enter any </a:t>
            </a:r>
            <a:r>
              <a:rPr lang="en-US" sz="800" kern="1200" dirty="0" err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chartfield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combination that lives in KFS. Incorrect accounts/funds</a:t>
            </a:r>
            <a:r>
              <a:rPr lang="en-US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can be denied within the Funding</a:t>
            </a:r>
            <a:r>
              <a:rPr lang="en-US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Entry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AWE process and may impact employee’s pay.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If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there are errors, when the Funding Distribution Preview button is clicked the system will identify items that need to be addressed.</a:t>
            </a: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E229F-C150-474F-8980-931399A2ED4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5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1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1" y="6322499"/>
            <a:ext cx="9134475" cy="546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7"/>
          <p:cNvSpPr txBox="1">
            <a:spLocks noGrp="1"/>
          </p:cNvSpPr>
          <p:nvPr>
            <p:ph type="ctrTitle"/>
          </p:nvPr>
        </p:nvSpPr>
        <p:spPr>
          <a:xfrm>
            <a:off x="926093" y="2738245"/>
            <a:ext cx="7310244" cy="132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7"/>
          <p:cNvSpPr txBox="1">
            <a:spLocks noGrp="1"/>
          </p:cNvSpPr>
          <p:nvPr>
            <p:ph type="subTitle" idx="1"/>
          </p:nvPr>
        </p:nvSpPr>
        <p:spPr>
          <a:xfrm>
            <a:off x="926094" y="4194099"/>
            <a:ext cx="7307224" cy="1508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17"/>
          <p:cNvSpPr txBox="1"/>
          <p:nvPr/>
        </p:nvSpPr>
        <p:spPr>
          <a:xfrm>
            <a:off x="7817390" y="6420058"/>
            <a:ext cx="1165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1/21/2020</a:t>
            </a:r>
            <a:endParaRPr sz="1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17"/>
          <p:cNvSpPr/>
          <p:nvPr/>
        </p:nvSpPr>
        <p:spPr>
          <a:xfrm>
            <a:off x="-10096" y="0"/>
            <a:ext cx="9144000" cy="1463040"/>
          </a:xfrm>
          <a:prstGeom prst="rect">
            <a:avLst/>
          </a:prstGeom>
          <a:gradFill>
            <a:gsLst>
              <a:gs pos="0">
                <a:srgbClr val="1D579B"/>
              </a:gs>
              <a:gs pos="100000">
                <a:srgbClr val="90B0FF"/>
              </a:gs>
            </a:gsLst>
            <a:lin ang="16200000" scaled="0"/>
          </a:gra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17" descr="UCI14_UCPath_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498" y="257009"/>
            <a:ext cx="5433403" cy="714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17"/>
          <p:cNvSpPr/>
          <p:nvPr/>
        </p:nvSpPr>
        <p:spPr>
          <a:xfrm>
            <a:off x="-7222" y="6319761"/>
            <a:ext cx="284257" cy="539496"/>
          </a:xfrm>
          <a:prstGeom prst="rect">
            <a:avLst/>
          </a:prstGeom>
          <a:solidFill>
            <a:srgbClr val="1D57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17"/>
          <p:cNvSpPr/>
          <p:nvPr/>
        </p:nvSpPr>
        <p:spPr>
          <a:xfrm>
            <a:off x="926093" y="6420058"/>
            <a:ext cx="2922576" cy="365125"/>
          </a:xfrm>
          <a:prstGeom prst="rect">
            <a:avLst/>
          </a:prstGeom>
          <a:solidFill>
            <a:srgbClr val="09548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117" descr="Anti Taller Software Libre: Richard Stallman habla sobre el Copyrigh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614" y="6462418"/>
            <a:ext cx="261262" cy="24145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17"/>
          <p:cNvSpPr txBox="1"/>
          <p:nvPr/>
        </p:nvSpPr>
        <p:spPr>
          <a:xfrm>
            <a:off x="1009935" y="6392760"/>
            <a:ext cx="296286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UCI UCPath 2019</a:t>
            </a:r>
            <a:endParaRPr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3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9"/>
          <p:cNvSpPr txBox="1">
            <a:spLocks noGrp="1"/>
          </p:cNvSpPr>
          <p:nvPr>
            <p:ph type="title"/>
          </p:nvPr>
        </p:nvSpPr>
        <p:spPr>
          <a:xfrm>
            <a:off x="459620" y="53872"/>
            <a:ext cx="8684381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9"/>
          <p:cNvSpPr txBox="1">
            <a:spLocks noGrp="1"/>
          </p:cNvSpPr>
          <p:nvPr>
            <p:ph type="body" idx="1"/>
          </p:nvPr>
        </p:nvSpPr>
        <p:spPr>
          <a:xfrm rot="5400000">
            <a:off x="2200883" y="-359753"/>
            <a:ext cx="4744652" cy="822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41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0"/>
          <p:cNvSpPr/>
          <p:nvPr/>
        </p:nvSpPr>
        <p:spPr>
          <a:xfrm flipH="1">
            <a:off x="462638" y="389223"/>
            <a:ext cx="8221476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30"/>
          <p:cNvSpPr/>
          <p:nvPr/>
        </p:nvSpPr>
        <p:spPr>
          <a:xfrm>
            <a:off x="462638" y="1922278"/>
            <a:ext cx="8221476" cy="45719"/>
          </a:xfrm>
          <a:prstGeom prst="rect">
            <a:avLst/>
          </a:prstGeom>
          <a:solidFill>
            <a:srgbClr val="1E438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0"/>
          <p:cNvSpPr/>
          <p:nvPr/>
        </p:nvSpPr>
        <p:spPr>
          <a:xfrm>
            <a:off x="0" y="0"/>
            <a:ext cx="9144000" cy="1969842"/>
          </a:xfrm>
          <a:prstGeom prst="rect">
            <a:avLst/>
          </a:prstGeom>
          <a:gradFill>
            <a:gsLst>
              <a:gs pos="0">
                <a:srgbClr val="0064A8"/>
              </a:gs>
              <a:gs pos="100000">
                <a:srgbClr val="1E4386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0"/>
          <p:cNvSpPr txBox="1">
            <a:spLocks noGrp="1"/>
          </p:cNvSpPr>
          <p:nvPr>
            <p:ph type="ctrTitle"/>
          </p:nvPr>
        </p:nvSpPr>
        <p:spPr>
          <a:xfrm>
            <a:off x="462639" y="396704"/>
            <a:ext cx="8221476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0"/>
          <p:cNvSpPr txBox="1">
            <a:spLocks noGrp="1"/>
          </p:cNvSpPr>
          <p:nvPr>
            <p:ph type="subTitle" idx="1"/>
          </p:nvPr>
        </p:nvSpPr>
        <p:spPr>
          <a:xfrm>
            <a:off x="462639" y="2045145"/>
            <a:ext cx="8221476" cy="410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0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&quot;takeaway&quot;/quote">
  <p:cSld name="Basic &quot;takeaway&quot;/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1"/>
          <p:cNvSpPr txBox="1">
            <a:spLocks noGrp="1"/>
          </p:cNvSpPr>
          <p:nvPr>
            <p:ph type="body" idx="1"/>
          </p:nvPr>
        </p:nvSpPr>
        <p:spPr>
          <a:xfrm>
            <a:off x="2782653" y="1135347"/>
            <a:ext cx="6297848" cy="487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1"/>
          <p:cNvSpPr txBox="1"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 Black"/>
              <a:buNone/>
              <a:defRPr sz="21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1"/>
          <p:cNvSpPr txBox="1"/>
          <p:nvPr/>
        </p:nvSpPr>
        <p:spPr>
          <a:xfrm>
            <a:off x="2911571" y="6338720"/>
            <a:ext cx="5410666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788" b="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21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m Pic and Text 2">
  <p:cSld name="Slim Pic and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2"/>
          <p:cNvSpPr txBox="1"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 Black"/>
              <a:buNone/>
              <a:defRPr sz="21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2"/>
          <p:cNvSpPr txBox="1">
            <a:spLocks noGrp="1"/>
          </p:cNvSpPr>
          <p:nvPr>
            <p:ph type="body" idx="1"/>
          </p:nvPr>
        </p:nvSpPr>
        <p:spPr>
          <a:xfrm>
            <a:off x="1469338" y="1281034"/>
            <a:ext cx="7611163" cy="478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  <a:defRPr>
                <a:solidFill>
                  <a:schemeClr val="lt1"/>
                </a:solidFill>
              </a:defRPr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587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3"/>
          <p:cNvSpPr txBox="1">
            <a:spLocks noGrp="1"/>
          </p:cNvSpPr>
          <p:nvPr>
            <p:ph type="title"/>
          </p:nvPr>
        </p:nvSpPr>
        <p:spPr>
          <a:xfrm>
            <a:off x="668677" y="2422689"/>
            <a:ext cx="5786324" cy="197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" y="16208"/>
            <a:ext cx="8227181" cy="850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rgbClr val="1E43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799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25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64" name="Google Shape;64;p125"/>
          <p:cNvSpPr txBox="1">
            <a:spLocks noGrp="1"/>
          </p:cNvSpPr>
          <p:nvPr>
            <p:ph type="title"/>
          </p:nvPr>
        </p:nvSpPr>
        <p:spPr>
          <a:xfrm>
            <a:off x="1" y="16208"/>
            <a:ext cx="8227181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4386"/>
              </a:buClr>
              <a:buSzPts val="4000"/>
              <a:buFont typeface="Arial"/>
              <a:buNone/>
              <a:defRPr sz="3000" b="1">
                <a:solidFill>
                  <a:srgbClr val="1E438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19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62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52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Subtitle" type="twoTxTwoObj">
  <p:cSld name="Two Content with Sub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8"/>
          <p:cNvSpPr txBox="1">
            <a:spLocks noGrp="1"/>
          </p:cNvSpPr>
          <p:nvPr>
            <p:ph type="body" idx="1"/>
          </p:nvPr>
        </p:nvSpPr>
        <p:spPr>
          <a:xfrm>
            <a:off x="4590288" y="2195512"/>
            <a:ext cx="4114800" cy="397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8"/>
          <p:cNvSpPr txBox="1">
            <a:spLocks noGrp="1"/>
          </p:cNvSpPr>
          <p:nvPr>
            <p:ph type="body" idx="2"/>
          </p:nvPr>
        </p:nvSpPr>
        <p:spPr>
          <a:xfrm>
            <a:off x="4590287" y="1371600"/>
            <a:ext cx="4114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4" name="Google Shape;34;p118"/>
          <p:cNvSpPr txBox="1">
            <a:spLocks noGrp="1"/>
          </p:cNvSpPr>
          <p:nvPr>
            <p:ph type="body" idx="3"/>
          </p:nvPr>
        </p:nvSpPr>
        <p:spPr>
          <a:xfrm>
            <a:off x="475488" y="2195512"/>
            <a:ext cx="4114800" cy="397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8"/>
          <p:cNvSpPr txBox="1">
            <a:spLocks noGrp="1"/>
          </p:cNvSpPr>
          <p:nvPr>
            <p:ph type="body" idx="4"/>
          </p:nvPr>
        </p:nvSpPr>
        <p:spPr>
          <a:xfrm>
            <a:off x="475488" y="1371600"/>
            <a:ext cx="4114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118"/>
          <p:cNvSpPr txBox="1">
            <a:spLocks noGrp="1"/>
          </p:cNvSpPr>
          <p:nvPr>
            <p:ph type="title"/>
          </p:nvPr>
        </p:nvSpPr>
        <p:spPr>
          <a:xfrm>
            <a:off x="393192" y="5866"/>
            <a:ext cx="836676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102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03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9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45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60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51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1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70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32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350856" y="6434278"/>
            <a:ext cx="412075" cy="362210"/>
          </a:xfrm>
          <a:prstGeom prst="rect">
            <a:avLst/>
          </a:prstGeom>
        </p:spPr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06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9"/>
          <p:cNvSpPr txBox="1">
            <a:spLocks noGrp="1"/>
          </p:cNvSpPr>
          <p:nvPr>
            <p:ph type="body" idx="1"/>
          </p:nvPr>
        </p:nvSpPr>
        <p:spPr>
          <a:xfrm>
            <a:off x="457200" y="2011680"/>
            <a:ext cx="8229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9"/>
          <p:cNvSpPr txBox="1">
            <a:spLocks noGrp="1"/>
          </p:cNvSpPr>
          <p:nvPr>
            <p:ph type="body" idx="2"/>
          </p:nvPr>
        </p:nvSpPr>
        <p:spPr>
          <a:xfrm>
            <a:off x="457200" y="137160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119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9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90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0"/>
          <p:cNvSpPr txBox="1">
            <a:spLocks noGrp="1"/>
          </p:cNvSpPr>
          <p:nvPr>
            <p:ph type="body" idx="1"/>
          </p:nvPr>
        </p:nvSpPr>
        <p:spPr>
          <a:xfrm>
            <a:off x="459620" y="1381512"/>
            <a:ext cx="8227181" cy="474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0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0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97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ule Cover" type="secHead">
  <p:cSld name="Module Cov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1"/>
          <p:cNvSpPr txBox="1">
            <a:spLocks noGrp="1"/>
          </p:cNvSpPr>
          <p:nvPr>
            <p:ph type="body" idx="1"/>
          </p:nvPr>
        </p:nvSpPr>
        <p:spPr>
          <a:xfrm>
            <a:off x="393192" y="3044952"/>
            <a:ext cx="834847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21"/>
          <p:cNvSpPr txBox="1">
            <a:spLocks noGrp="1"/>
          </p:cNvSpPr>
          <p:nvPr>
            <p:ph type="title"/>
          </p:nvPr>
        </p:nvSpPr>
        <p:spPr>
          <a:xfrm>
            <a:off x="393192" y="2121408"/>
            <a:ext cx="8366760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Black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1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41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Asymmetrical" type="twoObj">
  <p:cSld name="Two Content Asymmetrica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2"/>
          <p:cNvSpPr txBox="1">
            <a:spLocks noGrp="1"/>
          </p:cNvSpPr>
          <p:nvPr>
            <p:ph type="body" idx="1"/>
          </p:nvPr>
        </p:nvSpPr>
        <p:spPr>
          <a:xfrm>
            <a:off x="2888344" y="1371600"/>
            <a:ext cx="581674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2"/>
          <p:cNvSpPr txBox="1">
            <a:spLocks noGrp="1"/>
          </p:cNvSpPr>
          <p:nvPr>
            <p:ph type="body" idx="2"/>
          </p:nvPr>
        </p:nvSpPr>
        <p:spPr>
          <a:xfrm>
            <a:off x="475488" y="1371600"/>
            <a:ext cx="2267712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2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2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2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6"/>
          <p:cNvSpPr txBox="1">
            <a:spLocks noGrp="1"/>
          </p:cNvSpPr>
          <p:nvPr>
            <p:ph type="body" idx="1"/>
          </p:nvPr>
        </p:nvSpPr>
        <p:spPr>
          <a:xfrm>
            <a:off x="316992" y="1064526"/>
            <a:ext cx="8705088" cy="518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Arial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6"/>
          <p:cNvSpPr txBox="1">
            <a:spLocks noGrp="1"/>
          </p:cNvSpPr>
          <p:nvPr>
            <p:ph type="title"/>
          </p:nvPr>
        </p:nvSpPr>
        <p:spPr>
          <a:xfrm>
            <a:off x="14749" y="76759"/>
            <a:ext cx="8125935" cy="62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4386"/>
              </a:buClr>
              <a:buSzPts val="4000"/>
              <a:buFont typeface="Arial"/>
              <a:buNone/>
              <a:defRPr sz="3000" b="1">
                <a:solidFill>
                  <a:srgbClr val="1E438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571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7"/>
          <p:cNvSpPr txBox="1">
            <a:spLocks noGrp="1"/>
          </p:cNvSpPr>
          <p:nvPr>
            <p:ph type="title"/>
          </p:nvPr>
        </p:nvSpPr>
        <p:spPr>
          <a:xfrm>
            <a:off x="457201" y="1105471"/>
            <a:ext cx="3008313" cy="95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7"/>
          <p:cNvSpPr txBox="1">
            <a:spLocks noGrp="1"/>
          </p:cNvSpPr>
          <p:nvPr>
            <p:ph type="body" idx="1"/>
          </p:nvPr>
        </p:nvSpPr>
        <p:spPr>
          <a:xfrm>
            <a:off x="3575050" y="1105469"/>
            <a:ext cx="5111750" cy="502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/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1500"/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71" name="Google Shape;71;p127"/>
          <p:cNvSpPr txBox="1">
            <a:spLocks noGrp="1"/>
          </p:cNvSpPr>
          <p:nvPr>
            <p:ph type="body" idx="2"/>
          </p:nvPr>
        </p:nvSpPr>
        <p:spPr>
          <a:xfrm>
            <a:off x="457201" y="2267520"/>
            <a:ext cx="3008313" cy="385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85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8"/>
          <p:cNvSpPr>
            <a:spLocks noGrp="1"/>
          </p:cNvSpPr>
          <p:nvPr>
            <p:ph type="pic" idx="2"/>
          </p:nvPr>
        </p:nvSpPr>
        <p:spPr>
          <a:xfrm>
            <a:off x="1792288" y="1132765"/>
            <a:ext cx="5486400" cy="359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32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6"/>
          <p:cNvSpPr/>
          <p:nvPr/>
        </p:nvSpPr>
        <p:spPr>
          <a:xfrm>
            <a:off x="2385875" y="6377089"/>
            <a:ext cx="6758125" cy="502920"/>
          </a:xfrm>
          <a:prstGeom prst="rect">
            <a:avLst/>
          </a:prstGeom>
          <a:solidFill>
            <a:srgbClr val="1D57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16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Black"/>
              <a:buNone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16"/>
          <p:cNvSpPr txBox="1">
            <a:spLocks noGrp="1"/>
          </p:cNvSpPr>
          <p:nvPr>
            <p:ph type="body" idx="1"/>
          </p:nvPr>
        </p:nvSpPr>
        <p:spPr>
          <a:xfrm>
            <a:off x="459620" y="1381512"/>
            <a:ext cx="8227181" cy="474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16" descr="UCI14_UCPath_W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430043" y="6469276"/>
            <a:ext cx="2279067" cy="2996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6"/>
          <p:cNvSpPr txBox="1"/>
          <p:nvPr/>
        </p:nvSpPr>
        <p:spPr>
          <a:xfrm>
            <a:off x="5709110" y="6344167"/>
            <a:ext cx="255796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5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Training</a:t>
            </a:r>
            <a:endParaRPr sz="1350"/>
          </a:p>
        </p:txBody>
      </p:sp>
      <p:cxnSp>
        <p:nvCxnSpPr>
          <p:cNvPr id="15" name="Google Shape;15;p116"/>
          <p:cNvCxnSpPr/>
          <p:nvPr/>
        </p:nvCxnSpPr>
        <p:spPr>
          <a:xfrm>
            <a:off x="0" y="948654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" name="Google Shape;16;p116"/>
          <p:cNvSpPr txBox="1"/>
          <p:nvPr/>
        </p:nvSpPr>
        <p:spPr>
          <a:xfrm>
            <a:off x="8480254" y="6438001"/>
            <a:ext cx="549608" cy="36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50" b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50" b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1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735549"/>
            <a:ext cx="9144000" cy="790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6"/>
          <p:cNvSpPr/>
          <p:nvPr/>
        </p:nvSpPr>
        <p:spPr>
          <a:xfrm>
            <a:off x="-12878" y="6379161"/>
            <a:ext cx="2401237" cy="5029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1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62552" y="6373472"/>
            <a:ext cx="50292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3570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B9A6-A043-4F83-9AEB-F5CEF8FD52E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8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9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1683477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kern="0" dirty="0" smtClean="0"/>
              <a:t>UCPath Training Updates</a:t>
            </a:r>
            <a:endParaRPr lang="en-US" sz="5400" kern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000" y="3379259"/>
            <a:ext cx="6858000" cy="1241822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Tips &amp; Lessons Learned</a:t>
            </a:r>
          </a:p>
          <a:p>
            <a:r>
              <a:rPr lang="en-US" sz="2400" i="1" dirty="0" smtClean="0"/>
              <a:t>8/18/20</a:t>
            </a:r>
            <a:endParaRPr lang="en-US" sz="2400" i="1" dirty="0" smtClean="0"/>
          </a:p>
          <a:p>
            <a:endParaRPr lang="en-US" sz="2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8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0776" y="161371"/>
            <a:ext cx="8442539" cy="87867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Request Form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909" y="946549"/>
            <a:ext cx="8713833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All items must be completed for processing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Check Information </a:t>
            </a:r>
            <a:r>
              <a:rPr lang="en-US" sz="2400" dirty="0" smtClean="0"/>
              <a:t>- is how the expense was charged on the paycheck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Change to </a:t>
            </a:r>
            <a:r>
              <a:rPr lang="en-US" sz="2400" dirty="0" smtClean="0"/>
              <a:t>- is what it should be changed to; can be multiple rows if needed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Multiple checks should be separated by gray filled row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167" y="3526047"/>
            <a:ext cx="8299385" cy="320399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1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244" y="40224"/>
            <a:ext cx="8238862" cy="85091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UCPath Center – UCPC Case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245" y="851847"/>
            <a:ext cx="88531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UCPC </a:t>
            </a:r>
            <a:r>
              <a:rPr lang="en-US" sz="2800" dirty="0" smtClean="0"/>
              <a:t>cases are entered via the yellow Ask UCPath Center button in UCPath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This button is located at the top of all pages in UCPath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These cases are reviewed and resolved via the UCPC team and not the UCI UCPath team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413" y="3402106"/>
            <a:ext cx="6942641" cy="31205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9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244" y="40224"/>
            <a:ext cx="8238862" cy="85091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UCPC Case Entry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457" y="818583"/>
            <a:ext cx="379093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 the information below to complete the UCPC Case:</a:t>
            </a:r>
          </a:p>
          <a:p>
            <a:pPr marL="342900" lvl="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Enter your phone number and email address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Requested by: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Topic: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Payroll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Category: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 Form – Payroll Administration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Subject: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Reclassify Earn Code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Description: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 an explanation of the change you want to make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Attach the spreadsheet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Click the </a:t>
            </a:r>
            <a:r>
              <a:rPr lang="en-US" sz="2000" b="1" dirty="0" smtClean="0"/>
              <a:t>Submit Inquiry </a:t>
            </a:r>
            <a:r>
              <a:rPr lang="en-US" sz="2000" dirty="0" smtClean="0"/>
              <a:t>button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7622" y="791689"/>
            <a:ext cx="4995013" cy="598991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06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5022" y="40224"/>
            <a:ext cx="7748332" cy="85091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Know So Far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245" y="858924"/>
            <a:ext cx="885318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This does not happen overnight; it will take several days or weeks for this correction to be finalized.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Payroll has to reverse this entry and rerun it.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This may result in an overpayment, underpayment or same pay due to the difference in eligibility for retirement contribution or  other factors, as applicable.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The update to the CBR, GL and KFS will not occur until the Post GL Confirm process runs.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This process may have to run for the specific pay cycle, such as BW or Monthly.</a:t>
            </a:r>
            <a:endParaRPr lang="en-US" sz="24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1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414" y="157308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Using 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 in UCPath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77" y="1482871"/>
            <a:ext cx="7886700" cy="5032375"/>
          </a:xfrm>
        </p:spPr>
        <p:txBody>
          <a:bodyPr>
            <a:normAutofit/>
          </a:bodyPr>
          <a:lstStyle/>
          <a:p>
            <a:r>
              <a:rPr lang="en-US" b="1" dirty="0" smtClean="0"/>
              <a:t>Job Earnings Distribution information only needs to be identified when earnings are being distributed to an Earn Code other than REG.</a:t>
            </a:r>
          </a:p>
          <a:p>
            <a:endParaRPr lang="en-US" sz="1600" b="1" dirty="0" smtClean="0"/>
          </a:p>
          <a:p>
            <a:r>
              <a:rPr lang="en-US" dirty="0" smtClean="0"/>
              <a:t>JED </a:t>
            </a:r>
            <a:r>
              <a:rPr lang="en-US" dirty="0"/>
              <a:t>percentages can be entered as partial percentages that equal to </a:t>
            </a:r>
            <a:r>
              <a:rPr lang="en-US" b="1" dirty="0"/>
              <a:t>100.00</a:t>
            </a:r>
            <a:r>
              <a:rPr lang="en-US" dirty="0"/>
              <a:t>, entered in a specific format. For example, 20.5 and 79.5 can be entered as percentages equaling 100. </a:t>
            </a:r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UCPath </a:t>
            </a:r>
            <a:r>
              <a:rPr lang="en-US" dirty="0"/>
              <a:t>cannot accept 0.205 and 0.795 because adding those numbers equal 1.0 they must equal 100.00.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07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86" y="1669983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JED MUST be distributed </a:t>
            </a:r>
            <a:r>
              <a:rPr lang="en-US" sz="2400" b="1" dirty="0"/>
              <a:t>B</a:t>
            </a:r>
            <a:r>
              <a:rPr lang="en-US" sz="2400" b="1" dirty="0" smtClean="0"/>
              <a:t>y Percent</a:t>
            </a:r>
          </a:p>
          <a:p>
            <a:r>
              <a:rPr lang="en-US" sz="2400" dirty="0" smtClean="0"/>
              <a:t>Summer Salary: GAP Earn code should be entered in the Earnings Distribution section </a:t>
            </a:r>
            <a:r>
              <a:rPr lang="en-US" sz="2400" b="1" dirty="0" smtClean="0"/>
              <a:t>ONLY IF </a:t>
            </a:r>
            <a:r>
              <a:rPr lang="en-US" sz="2400" dirty="0" smtClean="0"/>
              <a:t>the department is </a:t>
            </a:r>
            <a:r>
              <a:rPr lang="en-US" sz="2400" b="1" dirty="0" smtClean="0"/>
              <a:t>NOT</a:t>
            </a:r>
            <a:r>
              <a:rPr lang="en-US" sz="2400" dirty="0" smtClean="0"/>
              <a:t> Paying for the cap gap amount.</a:t>
            </a:r>
          </a:p>
          <a:p>
            <a:r>
              <a:rPr lang="en-US" sz="2400" b="1" dirty="0" smtClean="0"/>
              <a:t>If the cap gap will be paid</a:t>
            </a:r>
            <a:r>
              <a:rPr lang="en-US" sz="2400" dirty="0" smtClean="0"/>
              <a:t>, identify the KFS account that will pay the gap on the </a:t>
            </a:r>
            <a:r>
              <a:rPr lang="en-US" sz="2400" b="1" dirty="0" smtClean="0"/>
              <a:t>MCOP Worksheet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If ALL earnings, irrespective of capped funds, are being charged to a specific EARN CODE, distribute accordingly.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16" y="4795312"/>
            <a:ext cx="8621831" cy="1955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5686" y="0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Salary &amp; JED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447" y="1021437"/>
            <a:ext cx="47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Eras Bold ITC" panose="020B0907030504020204" pitchFamily="34" charset="0"/>
              </a:rPr>
              <a:t>KEY NOTES !!!!</a:t>
            </a:r>
            <a:endParaRPr lang="en-US" sz="2800" b="1" dirty="0">
              <a:solidFill>
                <a:schemeClr val="accent2"/>
              </a:solidFill>
              <a:latin typeface="Eras Bold ITC" panose="020B0907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242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05969"/>
            <a:ext cx="9034818" cy="5008729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Arial" panose="020B0604020202020204" pitchFamily="34" charset="0"/>
              </a:rPr>
              <a:t>The Salary Cap/ MCOP Funding Worksheet is required when an employee is compensated with funds that have a salary cap and their compensation </a:t>
            </a:r>
            <a:r>
              <a:rPr lang="en-US" b="1" dirty="0">
                <a:cs typeface="Arial" panose="020B0604020202020204" pitchFamily="34" charset="0"/>
              </a:rPr>
              <a:t>exceeds</a:t>
            </a:r>
            <a:r>
              <a:rPr lang="en-US" dirty="0">
                <a:cs typeface="Arial" panose="020B0604020202020204" pitchFamily="34" charset="0"/>
              </a:rPr>
              <a:t> the amount allowed for the capped fund. </a:t>
            </a:r>
            <a:endParaRPr lang="en-US" dirty="0" smtClean="0">
              <a:cs typeface="Arial" panose="020B0604020202020204" pitchFamily="34" charset="0"/>
            </a:endParaRPr>
          </a:p>
          <a:p>
            <a:endParaRPr lang="en-US" sz="1000" dirty="0" smtClean="0"/>
          </a:p>
          <a:p>
            <a:r>
              <a:rPr lang="en-US" dirty="0" smtClean="0"/>
              <a:t>If the department is using a </a:t>
            </a:r>
            <a:r>
              <a:rPr lang="en-US" b="1" dirty="0" smtClean="0"/>
              <a:t>capped fund </a:t>
            </a:r>
            <a:r>
              <a:rPr lang="en-US" dirty="0" smtClean="0"/>
              <a:t>to pay for an employee’s summer salary appointment, use </a:t>
            </a:r>
            <a:r>
              <a:rPr lang="en-US" b="1" dirty="0" smtClean="0"/>
              <a:t>Salary/MCOP Funding Worksheet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dirty="0" smtClean="0"/>
              <a:t>Vacant positions </a:t>
            </a:r>
            <a:r>
              <a:rPr lang="en-US" b="1" u="sng" dirty="0" smtClean="0"/>
              <a:t>cannot</a:t>
            </a:r>
            <a:r>
              <a:rPr lang="en-US" dirty="0" smtClean="0"/>
              <a:t> have Multiple Components of Pay entered because employee compensation has not been identified in the system yet.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Compensation is determined on the Smart HR Hire Template.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5414" y="15730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Multiple Components of Pay &amp; Summer Salary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593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05" y="166051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Salary/MCOP Worksheet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29805" y="1437467"/>
            <a:ext cx="8669215" cy="170746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1D579B"/>
              </a:buClr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Salary Cap/MCOP Funding Worksheet </a:t>
            </a:r>
            <a:r>
              <a:rPr lang="en-US" sz="2200" dirty="0" smtClean="0"/>
              <a:t>link is located at the bottom of the Funding Entry page.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1D579B"/>
              </a:buClr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1D579B"/>
              </a:buClr>
              <a:buNone/>
            </a:pPr>
            <a:endParaRPr lang="en-US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1D579B"/>
              </a:buClr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1D579B"/>
              </a:buClr>
              <a:buNone/>
            </a:pPr>
            <a:endParaRPr lang="en-US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1D579B"/>
              </a:buClr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1D579B"/>
              </a:buClr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41" y="2377828"/>
            <a:ext cx="7953809" cy="42158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61541" y="3454176"/>
            <a:ext cx="7867182" cy="95508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348" descr="5%"/>
          <p:cNvSpPr txBox="1">
            <a:spLocks noChangeArrowheads="1"/>
          </p:cNvSpPr>
          <p:nvPr/>
        </p:nvSpPr>
        <p:spPr bwMode="auto">
          <a:xfrm>
            <a:off x="3546377" y="2019739"/>
            <a:ext cx="4968973" cy="8049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rot="0" vert="horz" wrap="square" lIns="91440" tIns="91440" rIns="91440" bIns="45720" anchor="t" anchorCtr="0" upright="1">
            <a:noAutofit/>
          </a:bodyPr>
          <a:lstStyle>
            <a:defPPr>
              <a:defRPr lang="en-US"/>
            </a:defPPr>
            <a:lvl1pPr>
              <a:spcBef>
                <a:spcPts val="600"/>
              </a:spcBef>
              <a:defRPr sz="1200" b="1"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lvl1pPr>
          </a:lstStyle>
          <a:p>
            <a:r>
              <a:rPr lang="en-US" b="0" dirty="0" smtClean="0"/>
              <a:t>In order to access the worksheet, an incumbent must be hired into the position. Incumbent information is located within the </a:t>
            </a:r>
            <a:r>
              <a:rPr lang="en-US" dirty="0" smtClean="0"/>
              <a:t>Job Data Snapshot</a:t>
            </a:r>
            <a:r>
              <a:rPr lang="en-US" b="0" dirty="0" smtClean="0"/>
              <a:t>. </a:t>
            </a:r>
            <a:endParaRPr lang="en-US" b="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74731" y="2824693"/>
            <a:ext cx="3027870" cy="734314"/>
          </a:xfrm>
          <a:prstGeom prst="straightConnector1">
            <a:avLst/>
          </a:prstGeom>
          <a:ln>
            <a:solidFill>
              <a:srgbClr val="1D579B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0116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67" y="219781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Funding Profiles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567" y="1545344"/>
            <a:ext cx="88074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Default </a:t>
            </a:r>
            <a:r>
              <a:rPr lang="en-US" sz="2200" b="1" dirty="0"/>
              <a:t>F</a:t>
            </a:r>
            <a:r>
              <a:rPr lang="en-US" sz="2200" b="1" dirty="0" smtClean="0"/>
              <a:t>unding Profile </a:t>
            </a:r>
            <a:r>
              <a:rPr lang="en-US" sz="2200" dirty="0" smtClean="0"/>
              <a:t>section is set up to ensure that payroll expenses are charged to the correct KFS account/fund. Initiators have to indicate which account and fund will pay up to the cap and which will pay over the cap. 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Effective </a:t>
            </a:r>
            <a:r>
              <a:rPr lang="en-US" sz="2200" b="1" dirty="0" smtClean="0"/>
              <a:t>Date </a:t>
            </a:r>
            <a:r>
              <a:rPr lang="en-US" sz="2200" dirty="0" smtClean="0"/>
              <a:t>– indicates </a:t>
            </a:r>
            <a:r>
              <a:rPr lang="en-US" sz="2200" dirty="0"/>
              <a:t>when the </a:t>
            </a:r>
            <a:r>
              <a:rPr lang="en-US" sz="2200" dirty="0" smtClean="0"/>
              <a:t>use of this funding should </a:t>
            </a:r>
            <a:r>
              <a:rPr lang="en-US" sz="2200" dirty="0"/>
              <a:t>begin. </a:t>
            </a:r>
            <a:endParaRPr lang="en-US" sz="2200" dirty="0" smtClean="0"/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These dates can be in the future, though it is recommended to not plan too far in the future should the funding need to change.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3" y="4638012"/>
            <a:ext cx="8906005" cy="177882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97056" y="6197523"/>
            <a:ext cx="431515" cy="174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9"/>
          <p:cNvSpPr/>
          <p:nvPr/>
        </p:nvSpPr>
        <p:spPr>
          <a:xfrm flipH="1">
            <a:off x="5354514" y="4198718"/>
            <a:ext cx="3223403" cy="717813"/>
          </a:xfrm>
          <a:prstGeom prst="borderCallout1">
            <a:avLst>
              <a:gd name="adj1" fmla="val 99067"/>
              <a:gd name="adj2" fmla="val 24605"/>
              <a:gd name="adj3" fmla="val 166700"/>
              <a:gd name="adj4" fmla="val 20747"/>
            </a:avLst>
          </a:prstGeom>
          <a:solidFill>
            <a:srgbClr val="FFFF00"/>
          </a:solidFill>
          <a:ln w="25400" cap="sq" cmpd="sng" algn="ctr">
            <a:solidFill>
              <a:srgbClr val="09548C"/>
            </a:solidFill>
            <a:prstDash val="solid"/>
            <a:tailEnd type="triangle" w="lg" len="lg"/>
          </a:ln>
          <a:effectLst/>
        </p:spPr>
        <p:txBody>
          <a:bodyPr rot="0" spcFirstLastPara="0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 smtClean="0"/>
              <a:t>The </a:t>
            </a:r>
            <a:r>
              <a:rPr lang="en-US" sz="1400" b="1" dirty="0" smtClean="0"/>
              <a:t>Distribution %</a:t>
            </a:r>
            <a:r>
              <a:rPr lang="en-US" sz="1400" dirty="0" smtClean="0"/>
              <a:t> shows the percentage paid by earn code.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40226" y="6089598"/>
            <a:ext cx="7917126" cy="175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Callout 1 11"/>
          <p:cNvSpPr/>
          <p:nvPr/>
        </p:nvSpPr>
        <p:spPr>
          <a:xfrm flipH="1">
            <a:off x="2714015" y="6358782"/>
            <a:ext cx="4252200" cy="499218"/>
          </a:xfrm>
          <a:prstGeom prst="borderCallout1">
            <a:avLst>
              <a:gd name="adj1" fmla="val 42226"/>
              <a:gd name="adj2" fmla="val 99787"/>
              <a:gd name="adj3" fmla="val -40480"/>
              <a:gd name="adj4" fmla="val 126088"/>
            </a:avLst>
          </a:prstGeom>
          <a:solidFill>
            <a:srgbClr val="FFFF00"/>
          </a:solidFill>
          <a:ln w="25400" cap="sq" cmpd="sng" algn="ctr">
            <a:solidFill>
              <a:srgbClr val="09548C"/>
            </a:solidFill>
            <a:prstDash val="solid"/>
            <a:tailEnd type="triangle" w="lg" len="lg"/>
          </a:ln>
          <a:effectLst/>
        </p:spPr>
        <p:txBody>
          <a:bodyPr rot="0" spcFirstLastPara="0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 smtClean="0"/>
              <a:t>The </a:t>
            </a:r>
            <a:r>
              <a:rPr lang="en-US" sz="1400" b="1" dirty="0" smtClean="0"/>
              <a:t>OTC Indicator </a:t>
            </a:r>
            <a:r>
              <a:rPr lang="en-US" sz="1400" dirty="0" smtClean="0"/>
              <a:t>displays which accounts will/won’t cover the over the cap amount.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199385" y="4895937"/>
            <a:ext cx="2161222" cy="1807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28571" y="5603960"/>
            <a:ext cx="570036" cy="5935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2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501" y="40224"/>
            <a:ext cx="8227181" cy="8509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Distribution Worksheet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830" y="1060817"/>
            <a:ext cx="883600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Funding </a:t>
            </a:r>
            <a:r>
              <a:rPr lang="en-US" sz="2400" b="1" dirty="0"/>
              <a:t>D</a:t>
            </a:r>
            <a:r>
              <a:rPr lang="en-US" sz="2400" b="1" dirty="0" smtClean="0"/>
              <a:t>istribution Worksheet </a:t>
            </a:r>
            <a:r>
              <a:rPr lang="en-US" sz="2400" dirty="0" smtClean="0"/>
              <a:t>section allows the initiator to identify the desired funding sources for employee payroll expenses.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The </a:t>
            </a:r>
            <a:r>
              <a:rPr lang="en-US" sz="2000" b="1" dirty="0">
                <a:cs typeface="Arial" panose="020B0604020202020204" pitchFamily="34" charset="0"/>
              </a:rPr>
              <a:t>Begin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cs typeface="Arial" panose="020B0604020202020204" pitchFamily="34" charset="0"/>
              </a:rPr>
              <a:t>Dates</a:t>
            </a:r>
            <a:r>
              <a:rPr lang="en-US" sz="2000" dirty="0" smtClean="0">
                <a:cs typeface="Arial" panose="020B0604020202020204" pitchFamily="34" charset="0"/>
              </a:rPr>
              <a:t> and </a:t>
            </a:r>
            <a:r>
              <a:rPr lang="en-US" sz="2000" b="1" dirty="0">
                <a:cs typeface="Arial" panose="020B0604020202020204" pitchFamily="34" charset="0"/>
              </a:rPr>
              <a:t>End Dates </a:t>
            </a:r>
            <a:r>
              <a:rPr lang="en-US" sz="2000" dirty="0">
                <a:cs typeface="Arial" panose="020B0604020202020204" pitchFamily="34" charset="0"/>
              </a:rPr>
              <a:t>are specified to inform UCPath when the KFS Account should begin and end paying from the distribution line.</a:t>
            </a:r>
            <a:endParaRPr lang="en-US" sz="2000" b="1" dirty="0" smtClean="0"/>
          </a:p>
          <a:p>
            <a:pPr marL="800100" lvl="1" indent="-3429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b="1" dirty="0" smtClean="0"/>
              <a:t>Begin Date </a:t>
            </a:r>
            <a:r>
              <a:rPr lang="en-US" dirty="0" smtClean="0"/>
              <a:t>should match the Effective Date in the Default Funding Profile section.</a:t>
            </a:r>
          </a:p>
          <a:p>
            <a:pPr marL="800100" lvl="1" indent="-342900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b="1" dirty="0" smtClean="0"/>
              <a:t>End Date </a:t>
            </a:r>
            <a:r>
              <a:rPr lang="en-US" dirty="0" smtClean="0"/>
              <a:t>should not go past the fiscal year end date of 6/30/YYYY.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b="1" dirty="0" smtClean="0"/>
              <a:t>Percent of Pay </a:t>
            </a:r>
            <a:r>
              <a:rPr lang="en-US" sz="2000" dirty="0" smtClean="0"/>
              <a:t>and </a:t>
            </a:r>
            <a:r>
              <a:rPr lang="en-US" sz="2000" b="1" dirty="0" smtClean="0"/>
              <a:t>Percent of Effort </a:t>
            </a:r>
            <a:r>
              <a:rPr lang="en-US" sz="2000" dirty="0" smtClean="0"/>
              <a:t>fields must sum to 100% for each line entered. </a:t>
            </a:r>
            <a:endParaRPr lang="en-US" sz="2200" dirty="0" smtClean="0"/>
          </a:p>
          <a:p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08" y="4317477"/>
            <a:ext cx="9049732" cy="1979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501" y="5175317"/>
            <a:ext cx="8559641" cy="6410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830" y="5986022"/>
            <a:ext cx="895546" cy="311085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1 7"/>
          <p:cNvSpPr/>
          <p:nvPr/>
        </p:nvSpPr>
        <p:spPr>
          <a:xfrm flipH="1">
            <a:off x="2133093" y="4387491"/>
            <a:ext cx="3223403" cy="717813"/>
          </a:xfrm>
          <a:prstGeom prst="borderCallout1">
            <a:avLst>
              <a:gd name="adj1" fmla="val 100229"/>
              <a:gd name="adj2" fmla="val 67531"/>
              <a:gd name="adj3" fmla="val 220985"/>
              <a:gd name="adj4" fmla="val 131658"/>
            </a:avLst>
          </a:prstGeom>
          <a:solidFill>
            <a:srgbClr val="FFFF00"/>
          </a:solidFill>
          <a:ln w="25400" cap="sq" cmpd="sng" algn="ctr">
            <a:solidFill>
              <a:srgbClr val="09548C"/>
            </a:solidFill>
            <a:prstDash val="solid"/>
            <a:tailEnd type="triangle" w="lg" len="lg"/>
          </a:ln>
          <a:effectLst/>
        </p:spPr>
        <p:txBody>
          <a:bodyPr rot="0" spcFirstLastPara="0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 smtClean="0"/>
              <a:t>Click the </a:t>
            </a:r>
            <a:r>
              <a:rPr lang="en-US" sz="1400" b="1" dirty="0" smtClean="0"/>
              <a:t>Funding Distribution Preview</a:t>
            </a:r>
            <a:r>
              <a:rPr lang="en-US" sz="1400" dirty="0" smtClean="0"/>
              <a:t> button to validate entry for errors.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77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Reminders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735" y="1474839"/>
            <a:ext cx="90112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Training has started!</a:t>
            </a:r>
          </a:p>
          <a:p>
            <a:r>
              <a:rPr lang="en-US" sz="2400" dirty="0" smtClean="0"/>
              <a:t>- Please visit UCLC if you have not registered.</a:t>
            </a:r>
            <a:endParaRPr lang="en-US" sz="2400" dirty="0" smtClean="0"/>
          </a:p>
          <a:p>
            <a:endParaRPr lang="en-US" sz="2400" b="1" dirty="0"/>
          </a:p>
          <a:p>
            <a:r>
              <a:rPr lang="en-US" sz="2400" b="1" dirty="0" smtClean="0"/>
              <a:t>Deadlines for Bi-Weekly transactions are due this week!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If possible, do not wait to submit transactions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Retro pay transactions (</a:t>
            </a:r>
            <a:r>
              <a:rPr lang="en-US" sz="2400" b="1" dirty="0" err="1" smtClean="0"/>
              <a:t>addt’l</a:t>
            </a:r>
            <a:r>
              <a:rPr lang="en-US" sz="2400" b="1" dirty="0" smtClean="0"/>
              <a:t> pay, merits, promotions, etc.) PLEASE RE-REVIEW transactions before submitting.</a:t>
            </a: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5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2" y="2359762"/>
            <a:ext cx="7221595" cy="303048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9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idx="1"/>
          </p:nvPr>
        </p:nvSpPr>
        <p:spPr>
          <a:xfrm>
            <a:off x="532771" y="1270675"/>
            <a:ext cx="8227181" cy="4744652"/>
          </a:xfrm>
        </p:spPr>
        <p:txBody>
          <a:bodyPr>
            <a:normAutofit fontScale="92500" lnSpcReduction="10000"/>
          </a:bodyPr>
          <a:lstStyle/>
          <a:p>
            <a:pPr marL="85725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Training Documents - Updated.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US" dirty="0"/>
              <a:t>Some documents updated and renamed</a:t>
            </a:r>
            <a:r>
              <a:rPr lang="en-US" dirty="0" smtClean="0"/>
              <a:t>.</a:t>
            </a:r>
          </a:p>
          <a:p>
            <a:pPr marL="85725" lvl="0" indent="0">
              <a:buNone/>
            </a:pPr>
            <a:endParaRPr lang="en-US" dirty="0"/>
          </a:p>
          <a:p>
            <a:pPr marL="85725" lv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Look for NEW Support Documents this week.</a:t>
            </a:r>
          </a:p>
          <a:p>
            <a:pPr lvl="0"/>
            <a:r>
              <a:rPr lang="en-US" dirty="0" smtClean="0"/>
              <a:t>Finding </a:t>
            </a:r>
            <a:r>
              <a:rPr lang="en-US" dirty="0"/>
              <a:t>Transactions</a:t>
            </a:r>
          </a:p>
          <a:p>
            <a:pPr lvl="0"/>
            <a:r>
              <a:rPr lang="en-US" dirty="0"/>
              <a:t>Job Data Page</a:t>
            </a:r>
          </a:p>
          <a:p>
            <a:pPr lvl="0"/>
            <a:r>
              <a:rPr lang="en-US" dirty="0" err="1"/>
              <a:t>PayPath</a:t>
            </a:r>
            <a:r>
              <a:rPr lang="en-US" dirty="0"/>
              <a:t> Entries</a:t>
            </a:r>
          </a:p>
          <a:p>
            <a:pPr lvl="0"/>
            <a:r>
              <a:rPr lang="en-US" dirty="0"/>
              <a:t>Position Control Mandatory Fields</a:t>
            </a:r>
          </a:p>
          <a:p>
            <a:pPr lvl="0"/>
            <a:r>
              <a:rPr lang="en-US" dirty="0"/>
              <a:t>UCPath Off-Cycle Dashboard</a:t>
            </a:r>
          </a:p>
          <a:p>
            <a:pPr lvl="0"/>
            <a:r>
              <a:rPr lang="en-US" dirty="0"/>
              <a:t>WOS (Without Salary)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5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3576" y="1173694"/>
            <a:ext cx="8227181" cy="474465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Summer Salary</a:t>
            </a:r>
          </a:p>
          <a:p>
            <a:pPr lvl="1"/>
            <a:r>
              <a:rPr lang="en-US" sz="2400" b="1" dirty="0" smtClean="0">
                <a:solidFill>
                  <a:schemeClr val="accent2"/>
                </a:solidFill>
              </a:rPr>
              <a:t>Positions: </a:t>
            </a:r>
            <a:r>
              <a:rPr lang="en-US" sz="2400" dirty="0" smtClean="0"/>
              <a:t>Should be created at the true FTE value for the first summer month.</a:t>
            </a:r>
          </a:p>
          <a:p>
            <a:pPr lvl="1"/>
            <a:r>
              <a:rPr lang="en-US" sz="2400" b="1" dirty="0" smtClean="0">
                <a:solidFill>
                  <a:schemeClr val="accent2"/>
                </a:solidFill>
              </a:rPr>
              <a:t>FTE: </a:t>
            </a:r>
            <a:r>
              <a:rPr lang="en-US" sz="2400" dirty="0" smtClean="0"/>
              <a:t>Positions will only go to </a:t>
            </a:r>
            <a:r>
              <a:rPr lang="en-US" sz="2400" b="1" dirty="0" smtClean="0"/>
              <a:t>4 decimal values &amp; will round up.</a:t>
            </a:r>
            <a:r>
              <a:rPr lang="en-US" sz="2400" dirty="0" smtClean="0"/>
              <a:t> Summer Salary Worksheet has been updated to reflect this change.</a:t>
            </a:r>
          </a:p>
          <a:p>
            <a:pPr lvl="1"/>
            <a:r>
              <a:rPr lang="en-US" sz="2400" dirty="0" smtClean="0"/>
              <a:t>Continue to Manage FTE on the position data tab for preceding Summer Salary Months.</a:t>
            </a:r>
          </a:p>
          <a:p>
            <a:pPr lvl="1"/>
            <a:endParaRPr lang="en-US" sz="2400" dirty="0"/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There is a defect with Salary Cost Transfers</a:t>
            </a:r>
          </a:p>
          <a:p>
            <a:pPr lvl="1"/>
            <a:r>
              <a:rPr lang="en-US" sz="2400" dirty="0"/>
              <a:t>Notice to be sent out to all initiators in each division.</a:t>
            </a:r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II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30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344"/>
            <a:ext cx="8332470" cy="5032375"/>
          </a:xfrm>
        </p:spPr>
        <p:txBody>
          <a:bodyPr>
            <a:normAutofit/>
          </a:bodyPr>
          <a:lstStyle/>
          <a:p>
            <a:r>
              <a:rPr lang="en-US" sz="3200" b="1" dirty="0"/>
              <a:t>Earn Code Change Form</a:t>
            </a:r>
          </a:p>
          <a:p>
            <a:r>
              <a:rPr lang="en-US" sz="3200" b="1" dirty="0" smtClean="0"/>
              <a:t>Using JED </a:t>
            </a:r>
            <a:r>
              <a:rPr lang="en-US" sz="3200" b="1" dirty="0"/>
              <a:t>Values</a:t>
            </a:r>
          </a:p>
          <a:p>
            <a:r>
              <a:rPr lang="en-US" sz="3200" b="1" dirty="0"/>
              <a:t>Summer Salary MCOP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8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7312" y="1200872"/>
            <a:ext cx="7379275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Earn Code Change form </a:t>
            </a:r>
            <a:r>
              <a:rPr lang="en-US" dirty="0" smtClean="0"/>
              <a:t>needs to be used whenever there is a need to retroactively change an earn code that was charged on an employee paycheck.</a:t>
            </a:r>
          </a:p>
          <a:p>
            <a:endParaRPr lang="en-US" dirty="0"/>
          </a:p>
          <a:p>
            <a:r>
              <a:rPr lang="en-US" dirty="0" smtClean="0"/>
              <a:t>The form can be located on our UCPath website, and can also be requested via a case to the UCPath Center (Ask UCPath).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887" y="0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Earn Code Changes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witching banks could save you £6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11" y="4693951"/>
            <a:ext cx="4118262" cy="2059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945" y="5367544"/>
            <a:ext cx="119149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REG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0545" y="5978372"/>
            <a:ext cx="119149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ACR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7" y="537845"/>
            <a:ext cx="84702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to Change </a:t>
            </a:r>
            <a:b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Earn Code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078" y="3966883"/>
            <a:ext cx="7597588" cy="144655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 </a:t>
            </a: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ACR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3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243" y="40224"/>
            <a:ext cx="8691815" cy="85091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Reclassification of Earning Request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245" y="878741"/>
            <a:ext cx="869181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Direct </a:t>
            </a:r>
            <a:r>
              <a:rPr lang="en-US" sz="2600" dirty="0" smtClean="0"/>
              <a:t>Retro </a:t>
            </a:r>
            <a:r>
              <a:rPr lang="en-US" sz="2600" dirty="0" smtClean="0"/>
              <a:t>cannot be used to reclassify Earn Codes.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This spreadsheet must be completed and submitted using the yellow Ask UCPath button.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966" y="2419465"/>
            <a:ext cx="6543676" cy="408500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08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244" y="40224"/>
            <a:ext cx="8238862" cy="85091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Tabs at the Bottom of the File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244" y="919082"/>
            <a:ext cx="8960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are two tabs at the bottom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Example</a:t>
            </a:r>
            <a:r>
              <a:rPr lang="en-US" sz="2400" dirty="0" smtClean="0"/>
              <a:t> – shows how to complete the file with mock data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Request</a:t>
            </a:r>
            <a:r>
              <a:rPr lang="en-US" sz="2400" dirty="0"/>
              <a:t> – is where you enter data </a:t>
            </a:r>
            <a:r>
              <a:rPr lang="en-US" sz="2400" dirty="0" smtClean="0"/>
              <a:t>to </a:t>
            </a:r>
            <a:r>
              <a:rPr lang="en-US" sz="2400" dirty="0"/>
              <a:t>be </a:t>
            </a:r>
            <a:r>
              <a:rPr lang="en-US" sz="2400" dirty="0" smtClean="0"/>
              <a:t>changed</a:t>
            </a:r>
            <a:endParaRPr lang="en-US" sz="2400" dirty="0"/>
          </a:p>
        </p:txBody>
      </p:sp>
      <p:pic>
        <p:nvPicPr>
          <p:cNvPr id="1026" name="Picture 2" descr="C:\Users\garrisa1\AppData\Local\Temp\SNAGHTML116b2af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83" y="2630301"/>
            <a:ext cx="4539234" cy="391426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00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111411</TotalTime>
  <Words>1223</Words>
  <Application>Microsoft Office PowerPoint</Application>
  <PresentationFormat>On-screen Show (4:3)</PresentationFormat>
  <Paragraphs>134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Courier New</vt:lpstr>
      <vt:lpstr>Eras Bold ITC</vt:lpstr>
      <vt:lpstr>Noto Sans Symbols</vt:lpstr>
      <vt:lpstr>Times New Roman</vt:lpstr>
      <vt:lpstr>Verdana</vt:lpstr>
      <vt:lpstr>Wingdings</vt:lpstr>
      <vt:lpstr>1_Office Theme</vt:lpstr>
      <vt:lpstr>Office Theme</vt:lpstr>
      <vt:lpstr>PowerPoint Presentation</vt:lpstr>
      <vt:lpstr>Important Reminders</vt:lpstr>
      <vt:lpstr>Quick Announcements</vt:lpstr>
      <vt:lpstr>Quick Announcements II</vt:lpstr>
      <vt:lpstr>Agenda</vt:lpstr>
      <vt:lpstr>1. Earn Code Changes</vt:lpstr>
      <vt:lpstr>PowerPoint Presentation</vt:lpstr>
      <vt:lpstr>Reclassification of Earning Request</vt:lpstr>
      <vt:lpstr>Tabs at the Bottom of the File</vt:lpstr>
      <vt:lpstr>Completing the Request Form</vt:lpstr>
      <vt:lpstr>Ask UCPath Center – UCPC Case</vt:lpstr>
      <vt:lpstr>UCPC Case Entry</vt:lpstr>
      <vt:lpstr>What We Know So Far</vt:lpstr>
      <vt:lpstr>2. Using JED in UCPath</vt:lpstr>
      <vt:lpstr>Summer Salary &amp; JED</vt:lpstr>
      <vt:lpstr>PowerPoint Presentation</vt:lpstr>
      <vt:lpstr>Salary/MCOP Worksheet</vt:lpstr>
      <vt:lpstr>Default Funding Profiles</vt:lpstr>
      <vt:lpstr>Funding Distribution Worksheet</vt:lpstr>
      <vt:lpstr>5. Q&amp;A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PayPath Updates</dc:title>
  <dc:creator>Angel Rivera</dc:creator>
  <cp:lastModifiedBy>Angel Rivera</cp:lastModifiedBy>
  <cp:revision>273</cp:revision>
  <dcterms:created xsi:type="dcterms:W3CDTF">2020-04-07T20:02:25Z</dcterms:created>
  <dcterms:modified xsi:type="dcterms:W3CDTF">2020-08-18T19:26:18Z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39A3810A-3814-4184-B1E2-AA62BF1EED34</vt:lpwstr>
  </property>
  <property fmtid="{D5CDD505-2E9C-101B-9397-08002B2CF9AE}" pid="3" name="ArticulatePath">
    <vt:lpwstr>Presentation3</vt:lpwstr>
  </property>
</Properties>
</file>