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9"/>
  </p:notesMasterIdLst>
  <p:sldIdLst>
    <p:sldId id="264" r:id="rId3"/>
    <p:sldId id="331" r:id="rId4"/>
    <p:sldId id="386" r:id="rId5"/>
    <p:sldId id="257" r:id="rId6"/>
    <p:sldId id="377" r:id="rId7"/>
    <p:sldId id="388" r:id="rId8"/>
    <p:sldId id="402" r:id="rId9"/>
    <p:sldId id="403" r:id="rId10"/>
    <p:sldId id="404" r:id="rId11"/>
    <p:sldId id="405" r:id="rId12"/>
    <p:sldId id="406" r:id="rId13"/>
    <p:sldId id="407" r:id="rId14"/>
    <p:sldId id="408" r:id="rId15"/>
    <p:sldId id="395" r:id="rId16"/>
    <p:sldId id="396" r:id="rId17"/>
    <p:sldId id="315"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47" autoAdjust="0"/>
    <p:restoredTop sz="94660"/>
  </p:normalViewPr>
  <p:slideViewPr>
    <p:cSldViewPr snapToGrid="0">
      <p:cViewPr varScale="1">
        <p:scale>
          <a:sx n="69" d="100"/>
          <a:sy n="69" d="100"/>
        </p:scale>
        <p:origin x="2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4CDBD-6083-4294-B280-588674CBCDC4}" type="datetimeFigureOut">
              <a:rPr lang="en-US" smtClean="0"/>
              <a:t>8/25/2020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A907F-B03C-441F-832F-0F423C528703}" type="slidenum">
              <a:rPr lang="en-US" smtClean="0"/>
              <a:t>‹#›</a:t>
            </a:fld>
            <a:endParaRPr lang="en-US"/>
          </a:p>
        </p:txBody>
      </p:sp>
    </p:spTree>
    <p:extLst>
      <p:ext uri="{BB962C8B-B14F-4D97-AF65-F5344CB8AC3E}">
        <p14:creationId xmlns:p14="http://schemas.microsoft.com/office/powerpoint/2010/main" val="270008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1404938" y="1158875"/>
            <a:ext cx="4175125"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p>
        </p:txBody>
      </p:sp>
      <p:sp>
        <p:nvSpPr>
          <p:cNvPr id="110" name="Google Shape;110;p1: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2437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6</a:t>
            </a:fld>
            <a:endParaRPr lang="en-US" dirty="0"/>
          </a:p>
        </p:txBody>
      </p:sp>
    </p:spTree>
    <p:extLst>
      <p:ext uri="{BB962C8B-B14F-4D97-AF65-F5344CB8AC3E}">
        <p14:creationId xmlns:p14="http://schemas.microsoft.com/office/powerpoint/2010/main" val="67303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Business e-mail and business address are updated through the UCI Identify management system. </a:t>
            </a:r>
            <a:endParaRPr lang="en-US" baseline="0" dirty="0"/>
          </a:p>
          <a:p>
            <a:pPr marL="0" indent="0">
              <a:buFont typeface="Arial" panose="020B0604020202020204" pitchFamily="34" charset="0"/>
              <a:buNone/>
            </a:pPr>
            <a:r>
              <a:rPr lang="en-US" baseline="0" dirty="0"/>
              <a:t>Paperwork has to be submitted to legally update an employee’s gender. If your department or school is participating in the Onboarding Pilot you do not do the Social Security Number Verification (SSNVS) anymore.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2992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training covers</a:t>
            </a:r>
            <a:r>
              <a:rPr lang="en-US" baseline="0" dirty="0"/>
              <a:t> the following methods that can be performed by a Template Initiator:</a:t>
            </a:r>
          </a:p>
          <a:p>
            <a:pPr marL="171450" indent="-171450">
              <a:buFont typeface="Arial" panose="020B0604020202020204" pitchFamily="34" charset="0"/>
              <a:buChar char="•"/>
            </a:pPr>
            <a:r>
              <a:rPr lang="en-US" sz="1100" b="1" dirty="0"/>
              <a:t>UCPath Template Transaction</a:t>
            </a:r>
            <a:endParaRPr lang="en-US" sz="1100" b="1" baseline="0" dirty="0"/>
          </a:p>
          <a:p>
            <a:pPr marL="171450" indent="-171450">
              <a:buFont typeface="Arial" panose="020B0604020202020204" pitchFamily="34" charset="0"/>
              <a:buChar char="•"/>
            </a:pPr>
            <a:endParaRPr lang="en-US" sz="11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AWE is not used when a personal data change is requested using</a:t>
            </a:r>
            <a:r>
              <a:rPr lang="en-US" baseline="0" dirty="0"/>
              <a:t> Case Management</a:t>
            </a:r>
            <a:r>
              <a:rPr lang="en-US" dirty="0"/>
              <a:t>.</a:t>
            </a:r>
            <a:endParaRPr lang="en-US" sz="1100" b="0" dirty="0"/>
          </a:p>
          <a:p>
            <a:pPr marL="0" indent="0">
              <a:buFont typeface="Arial" panose="020B0604020202020204" pitchFamily="34" charset="0"/>
              <a:buNone/>
            </a:pPr>
            <a:endParaRPr lang="en-US" sz="1100" b="0" dirty="0"/>
          </a:p>
          <a:p>
            <a:pPr marL="0" indent="0">
              <a:buFont typeface="Arial" panose="020B0604020202020204" pitchFamily="34" charset="0"/>
              <a:buNone/>
            </a:pPr>
            <a:r>
              <a:rPr lang="en-US" sz="1100" b="0" dirty="0"/>
              <a:t>Refer to the </a:t>
            </a:r>
            <a:r>
              <a:rPr lang="en-US" sz="1100" b="1" dirty="0"/>
              <a:t>PHCMPOR110</a:t>
            </a:r>
            <a:r>
              <a:rPr lang="en-US" sz="1100" b="0" dirty="0"/>
              <a:t> course folder</a:t>
            </a:r>
            <a:r>
              <a:rPr lang="en-US" sz="1100" b="0" baseline="0" dirty="0"/>
              <a:t> (in the </a:t>
            </a:r>
            <a:r>
              <a:rPr lang="en-US" sz="1100" b="1" baseline="0" dirty="0"/>
              <a:t>Portal and Self Service </a:t>
            </a:r>
            <a:r>
              <a:rPr lang="en-US" sz="1100" b="0" baseline="0" dirty="0"/>
              <a:t>folder) for additional information on submitting a case/inquiry.</a:t>
            </a:r>
            <a:endParaRPr lang="en-US" sz="1100" b="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80538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sections available for employees to go in and make updates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Legal/Preferred Name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Home/Mailing Address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Phones Numbers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Emergency Contacts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Email Addresses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Ethnic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Other Personal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39232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 update for the preferred name happens as soon as the transaction is saved.  Changes to the legal name will approve documentation and approval</a:t>
            </a:r>
            <a:r>
              <a:rPr lang="en-US" baseline="0" dirty="0" smtClean="0"/>
              <a:t>. When an employee changes their preferred name, unfortunately no notification is provided to their manager/supervisor. The new name will start appearing on the employee roster.</a:t>
            </a: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Click animation to display the Edit Name page.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20365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spTree>
      <p:nvGrpSpPr>
        <p:cNvPr id="1" name="Shape 20"/>
        <p:cNvGrpSpPr/>
        <p:nvPr/>
      </p:nvGrpSpPr>
      <p:grpSpPr>
        <a:xfrm>
          <a:off x="0" y="0"/>
          <a:ext cx="0" cy="0"/>
          <a:chOff x="0" y="0"/>
          <a:chExt cx="0" cy="0"/>
        </a:xfrm>
      </p:grpSpPr>
      <p:pic>
        <p:nvPicPr>
          <p:cNvPr id="21" name="Google Shape;21;p117"/>
          <p:cNvPicPr preferRelativeResize="0"/>
          <p:nvPr/>
        </p:nvPicPr>
        <p:blipFill rotWithShape="1">
          <a:blip r:embed="rId3">
            <a:alphaModFix/>
          </a:blip>
          <a:srcRect/>
          <a:stretch/>
        </p:blipFill>
        <p:spPr>
          <a:xfrm>
            <a:off x="17201" y="6322499"/>
            <a:ext cx="9134475" cy="546847"/>
          </a:xfrm>
          <a:prstGeom prst="rect">
            <a:avLst/>
          </a:prstGeom>
          <a:noFill/>
          <a:ln>
            <a:noFill/>
          </a:ln>
        </p:spPr>
      </p:pic>
      <p:sp>
        <p:nvSpPr>
          <p:cNvPr id="22" name="Google Shape;22;p117"/>
          <p:cNvSpPr txBox="1">
            <a:spLocks noGrp="1"/>
          </p:cNvSpPr>
          <p:nvPr>
            <p:ph type="ctrTitle"/>
          </p:nvPr>
        </p:nvSpPr>
        <p:spPr>
          <a:xfrm>
            <a:off x="926093" y="2738245"/>
            <a:ext cx="7310244" cy="13257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3000" b="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7"/>
          <p:cNvSpPr txBox="1">
            <a:spLocks noGrp="1"/>
          </p:cNvSpPr>
          <p:nvPr>
            <p:ph type="subTitle" idx="1"/>
          </p:nvPr>
        </p:nvSpPr>
        <p:spPr>
          <a:xfrm>
            <a:off x="926094" y="4194099"/>
            <a:ext cx="7307224" cy="1508047"/>
          </a:xfrm>
          <a:prstGeom prst="rect">
            <a:avLst/>
          </a:prstGeom>
          <a:noFill/>
          <a:ln>
            <a:noFill/>
          </a:ln>
        </p:spPr>
        <p:txBody>
          <a:bodyPr spcFirstLastPara="1" wrap="square" lIns="91425" tIns="45700" rIns="91425" bIns="45700" anchor="t" anchorCtr="0">
            <a:normAutofit/>
          </a:bodyPr>
          <a:lstStyle>
            <a:lvl1pPr lvl="0" algn="ctr">
              <a:spcBef>
                <a:spcPts val="360"/>
              </a:spcBef>
              <a:spcAft>
                <a:spcPts val="0"/>
              </a:spcAft>
              <a:buClr>
                <a:schemeClr val="dk1"/>
              </a:buClr>
              <a:buSzPts val="2400"/>
              <a:buNone/>
              <a:defRPr sz="1800">
                <a:solidFill>
                  <a:schemeClr val="dk1"/>
                </a:solidFill>
              </a:defRPr>
            </a:lvl1pPr>
            <a:lvl2pPr lvl="1" algn="ctr">
              <a:spcBef>
                <a:spcPts val="420"/>
              </a:spcBef>
              <a:spcAft>
                <a:spcPts val="0"/>
              </a:spcAft>
              <a:buClr>
                <a:srgbClr val="888888"/>
              </a:buClr>
              <a:buSzPts val="28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
        <p:nvSpPr>
          <p:cNvPr id="24" name="Google Shape;24;p117"/>
          <p:cNvSpPr txBox="1"/>
          <p:nvPr/>
        </p:nvSpPr>
        <p:spPr>
          <a:xfrm>
            <a:off x="7817390" y="6420058"/>
            <a:ext cx="1165713" cy="365125"/>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en-US" sz="1050" b="1" dirty="0" smtClean="0">
                <a:solidFill>
                  <a:schemeClr val="dk1"/>
                </a:solidFill>
                <a:latin typeface="Calibri"/>
                <a:ea typeface="Calibri"/>
                <a:cs typeface="Calibri"/>
                <a:sym typeface="Calibri"/>
              </a:rPr>
              <a:t>1/21/2020</a:t>
            </a:r>
            <a:endParaRPr sz="1050" b="1" dirty="0">
              <a:solidFill>
                <a:schemeClr val="dk1"/>
              </a:solidFill>
              <a:latin typeface="Calibri"/>
              <a:ea typeface="Calibri"/>
              <a:cs typeface="Calibri"/>
              <a:sym typeface="Calibri"/>
            </a:endParaRPr>
          </a:p>
        </p:txBody>
      </p:sp>
      <p:sp>
        <p:nvSpPr>
          <p:cNvPr id="25" name="Google Shape;25;p117"/>
          <p:cNvSpPr/>
          <p:nvPr/>
        </p:nvSpPr>
        <p:spPr>
          <a:xfrm>
            <a:off x="-10096" y="0"/>
            <a:ext cx="9144000" cy="1463040"/>
          </a:xfrm>
          <a:prstGeom prst="rect">
            <a:avLst/>
          </a:prstGeom>
          <a:gradFill>
            <a:gsLst>
              <a:gs pos="0">
                <a:srgbClr val="1D579B"/>
              </a:gs>
              <a:gs pos="100000">
                <a:srgbClr val="90B0FF"/>
              </a:gs>
            </a:gsLst>
            <a:lin ang="16200000" scaled="0"/>
          </a:gradFill>
          <a:ln w="9525" cap="flat" cmpd="sng">
            <a:solidFill>
              <a:srgbClr val="3E6E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6" name="Google Shape;26;p117" descr="UCI14_UCPath_W.png"/>
          <p:cNvPicPr preferRelativeResize="0"/>
          <p:nvPr/>
        </p:nvPicPr>
        <p:blipFill rotWithShape="1">
          <a:blip r:embed="rId4">
            <a:alphaModFix/>
          </a:blip>
          <a:srcRect/>
          <a:stretch/>
        </p:blipFill>
        <p:spPr>
          <a:xfrm>
            <a:off x="2015498" y="257009"/>
            <a:ext cx="5433403" cy="714404"/>
          </a:xfrm>
          <a:prstGeom prst="rect">
            <a:avLst/>
          </a:prstGeom>
          <a:noFill/>
          <a:ln>
            <a:noFill/>
          </a:ln>
        </p:spPr>
      </p:pic>
      <p:sp>
        <p:nvSpPr>
          <p:cNvPr id="27" name="Google Shape;27;p117"/>
          <p:cNvSpPr/>
          <p:nvPr/>
        </p:nvSpPr>
        <p:spPr>
          <a:xfrm>
            <a:off x="-7222" y="6319761"/>
            <a:ext cx="284257" cy="539496"/>
          </a:xfrm>
          <a:prstGeom prst="rect">
            <a:avLst/>
          </a:prstGeom>
          <a:solidFill>
            <a:srgbClr val="1D579B"/>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8" name="Google Shape;28;p117"/>
          <p:cNvSpPr/>
          <p:nvPr/>
        </p:nvSpPr>
        <p:spPr>
          <a:xfrm>
            <a:off x="926093" y="6420058"/>
            <a:ext cx="2922576" cy="365125"/>
          </a:xfrm>
          <a:prstGeom prst="rect">
            <a:avLst/>
          </a:prstGeom>
          <a:solidFill>
            <a:srgbClr val="09548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9" name="Google Shape;29;p117" descr="Anti Taller Software Libre: Richard Stallman habla sobre el Copyright"/>
          <p:cNvPicPr preferRelativeResize="0"/>
          <p:nvPr/>
        </p:nvPicPr>
        <p:blipFill rotWithShape="1">
          <a:blip r:embed="rId5">
            <a:alphaModFix/>
          </a:blip>
          <a:srcRect/>
          <a:stretch/>
        </p:blipFill>
        <p:spPr>
          <a:xfrm>
            <a:off x="789614" y="6462418"/>
            <a:ext cx="261262" cy="241451"/>
          </a:xfrm>
          <a:prstGeom prst="rect">
            <a:avLst/>
          </a:prstGeom>
          <a:noFill/>
          <a:ln>
            <a:noFill/>
          </a:ln>
        </p:spPr>
      </p:pic>
      <p:sp>
        <p:nvSpPr>
          <p:cNvPr id="30" name="Google Shape;30;p117"/>
          <p:cNvSpPr txBox="1"/>
          <p:nvPr/>
        </p:nvSpPr>
        <p:spPr>
          <a:xfrm>
            <a:off x="1009935" y="6392760"/>
            <a:ext cx="2962866" cy="276969"/>
          </a:xfrm>
          <a:prstGeom prst="rect">
            <a:avLst/>
          </a:prstGeom>
          <a:noFill/>
          <a:ln>
            <a:noFill/>
          </a:ln>
        </p:spPr>
        <p:txBody>
          <a:bodyPr spcFirstLastPara="1" wrap="square" lIns="68569" tIns="34275" rIns="68569" bIns="34275" anchor="t" anchorCtr="0">
            <a:spAutoFit/>
          </a:bodyPr>
          <a:lstStyle/>
          <a:p>
            <a:pPr marL="0" marR="0" lvl="0" indent="0" algn="l" rtl="0">
              <a:spcBef>
                <a:spcPts val="0"/>
              </a:spcBef>
              <a:spcAft>
                <a:spcPts val="0"/>
              </a:spcAft>
              <a:buNone/>
            </a:pPr>
            <a:r>
              <a:rPr lang="en-US" sz="1350" b="0">
                <a:solidFill>
                  <a:schemeClr val="lt1"/>
                </a:solidFill>
                <a:latin typeface="Calibri"/>
                <a:ea typeface="Calibri"/>
                <a:cs typeface="Calibri"/>
                <a:sym typeface="Calibri"/>
              </a:rPr>
              <a:t>Copyright UCI UCPath 2019</a:t>
            </a:r>
            <a:endParaRPr sz="1350"/>
          </a:p>
        </p:txBody>
      </p:sp>
    </p:spTree>
    <p:custDataLst>
      <p:tags r:id="rId1"/>
    </p:custDataLst>
    <p:extLst>
      <p:ext uri="{BB962C8B-B14F-4D97-AF65-F5344CB8AC3E}">
        <p14:creationId xmlns:p14="http://schemas.microsoft.com/office/powerpoint/2010/main" val="17123179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129"/>
          <p:cNvSpPr txBox="1">
            <a:spLocks noGrp="1"/>
          </p:cNvSpPr>
          <p:nvPr>
            <p:ph type="title"/>
          </p:nvPr>
        </p:nvSpPr>
        <p:spPr>
          <a:xfrm>
            <a:off x="459620" y="53872"/>
            <a:ext cx="8684381"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9"/>
          <p:cNvSpPr txBox="1">
            <a:spLocks noGrp="1"/>
          </p:cNvSpPr>
          <p:nvPr>
            <p:ph type="body" idx="1"/>
          </p:nvPr>
        </p:nvSpPr>
        <p:spPr>
          <a:xfrm rot="5400000">
            <a:off x="2200883" y="-359753"/>
            <a:ext cx="4744652" cy="8227181"/>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3241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9"/>
        <p:cNvGrpSpPr/>
        <p:nvPr/>
      </p:nvGrpSpPr>
      <p:grpSpPr>
        <a:xfrm>
          <a:off x="0" y="0"/>
          <a:ext cx="0" cy="0"/>
          <a:chOff x="0" y="0"/>
          <a:chExt cx="0" cy="0"/>
        </a:xfrm>
      </p:grpSpPr>
      <p:sp>
        <p:nvSpPr>
          <p:cNvPr id="80" name="Google Shape;80;p130"/>
          <p:cNvSpPr/>
          <p:nvPr/>
        </p:nvSpPr>
        <p:spPr>
          <a:xfrm flipH="1">
            <a:off x="462638" y="389223"/>
            <a:ext cx="8221476" cy="1470024"/>
          </a:xfrm>
          <a:prstGeom prst="rect">
            <a:avLst/>
          </a:prstGeom>
          <a:no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1" name="Google Shape;81;p130"/>
          <p:cNvSpPr/>
          <p:nvPr/>
        </p:nvSpPr>
        <p:spPr>
          <a:xfrm>
            <a:off x="462638" y="1922278"/>
            <a:ext cx="8221476" cy="45719"/>
          </a:xfrm>
          <a:prstGeom prst="rect">
            <a:avLst/>
          </a:prstGeom>
          <a:solidFill>
            <a:srgbClr val="1E4386"/>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2" name="Google Shape;82;p130"/>
          <p:cNvSpPr/>
          <p:nvPr/>
        </p:nvSpPr>
        <p:spPr>
          <a:xfrm>
            <a:off x="0" y="0"/>
            <a:ext cx="9144000" cy="1969842"/>
          </a:xfrm>
          <a:prstGeom prst="rect">
            <a:avLst/>
          </a:prstGeom>
          <a:gradFill>
            <a:gsLst>
              <a:gs pos="0">
                <a:srgbClr val="0064A8"/>
              </a:gs>
              <a:gs pos="100000">
                <a:srgbClr val="1E4386"/>
              </a:gs>
            </a:gsLst>
            <a:lin ang="16200000" scaled="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3" name="Google Shape;83;p130"/>
          <p:cNvSpPr txBox="1">
            <a:spLocks noGrp="1"/>
          </p:cNvSpPr>
          <p:nvPr>
            <p:ph type="ctrTitle"/>
          </p:nvPr>
        </p:nvSpPr>
        <p:spPr>
          <a:xfrm>
            <a:off x="462639" y="396704"/>
            <a:ext cx="8221476"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4000"/>
              <a:buFont typeface="Arial"/>
              <a:buNone/>
              <a:defRPr b="1">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0"/>
          <p:cNvSpPr txBox="1">
            <a:spLocks noGrp="1"/>
          </p:cNvSpPr>
          <p:nvPr>
            <p:ph type="subTitle" idx="1"/>
          </p:nvPr>
        </p:nvSpPr>
        <p:spPr>
          <a:xfrm>
            <a:off x="462639" y="2045145"/>
            <a:ext cx="8221476" cy="4108963"/>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Clr>
                <a:schemeClr val="dk1"/>
              </a:buClr>
              <a:buSzPts val="3200"/>
              <a:buNone/>
              <a:defRPr>
                <a:solidFill>
                  <a:schemeClr val="dk1"/>
                </a:solidFill>
              </a:defRPr>
            </a:lvl1pPr>
            <a:lvl2pPr lvl="1" algn="ctr">
              <a:spcBef>
                <a:spcPts val="420"/>
              </a:spcBef>
              <a:spcAft>
                <a:spcPts val="0"/>
              </a:spcAft>
              <a:buClr>
                <a:srgbClr val="888888"/>
              </a:buClr>
              <a:buSzPts val="28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425002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sic &quot;takeaway&quot;/quote">
  <p:cSld name="Basic &quot;takeaway&quot;/quote">
    <p:spTree>
      <p:nvGrpSpPr>
        <p:cNvPr id="1" name="Shape 85"/>
        <p:cNvGrpSpPr/>
        <p:nvPr/>
      </p:nvGrpSpPr>
      <p:grpSpPr>
        <a:xfrm>
          <a:off x="0" y="0"/>
          <a:ext cx="0" cy="0"/>
          <a:chOff x="0" y="0"/>
          <a:chExt cx="0" cy="0"/>
        </a:xfrm>
      </p:grpSpPr>
      <p:sp>
        <p:nvSpPr>
          <p:cNvPr id="86" name="Google Shape;86;p131"/>
          <p:cNvSpPr txBox="1">
            <a:spLocks noGrp="1"/>
          </p:cNvSpPr>
          <p:nvPr>
            <p:ph type="body" idx="1"/>
          </p:nvPr>
        </p:nvSpPr>
        <p:spPr>
          <a:xfrm>
            <a:off x="2782653" y="1135347"/>
            <a:ext cx="6297848" cy="4875229"/>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lt1"/>
              </a:buClr>
              <a:buSzPts val="3200"/>
              <a:buChar char="•"/>
              <a:defRPr>
                <a:solidFill>
                  <a:schemeClr val="lt1"/>
                </a:solidFill>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87" name="Google Shape;87;p131"/>
          <p:cNvSpPr txBox="1">
            <a:spLocks noGrp="1"/>
          </p:cNvSpPr>
          <p:nvPr>
            <p:ph type="title"/>
          </p:nvPr>
        </p:nvSpPr>
        <p:spPr>
          <a:xfrm>
            <a:off x="0" y="63501"/>
            <a:ext cx="9144000" cy="5171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2800"/>
              <a:buFont typeface="Arial Black"/>
              <a:buNone/>
              <a:defRPr sz="21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89" name="Google Shape;89;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0" name="Google Shape;90;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1" name="Google Shape;91;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2" name="Google Shape;92;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3" name="Google Shape;93;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4" name="Google Shape;94;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5" name="Google Shape;95;p131"/>
          <p:cNvSpPr txBox="1"/>
          <p:nvPr/>
        </p:nvSpPr>
        <p:spPr>
          <a:xfrm>
            <a:off x="2911571" y="6338720"/>
            <a:ext cx="5410666" cy="522287"/>
          </a:xfrm>
          <a:prstGeom prst="rect">
            <a:avLst/>
          </a:prstGeom>
          <a:noFill/>
          <a:ln>
            <a:noFill/>
          </a:ln>
        </p:spPr>
        <p:txBody>
          <a:bodyPr spcFirstLastPara="1" wrap="square" lIns="68569" tIns="34275" rIns="68569" bIns="34275" anchor="ctr" anchorCtr="0">
            <a:noAutofit/>
          </a:bodyPr>
          <a:lstStyle/>
          <a:p>
            <a:pPr marL="0" marR="0" lvl="0" indent="0" algn="r" rtl="0">
              <a:lnSpc>
                <a:spcPct val="90000"/>
              </a:lnSpc>
              <a:spcBef>
                <a:spcPts val="0"/>
              </a:spcBef>
              <a:spcAft>
                <a:spcPts val="0"/>
              </a:spcAft>
              <a:buClr>
                <a:schemeClr val="dk1"/>
              </a:buClr>
              <a:buSzPts val="1050"/>
              <a:buFont typeface="Noto Sans Symbols"/>
              <a:buNone/>
            </a:pPr>
            <a:endParaRPr sz="788" b="0" i="0">
              <a:solidFill>
                <a:srgbClr val="FFFFFF"/>
              </a:solidFill>
              <a:latin typeface="Arial"/>
              <a:ea typeface="Arial"/>
              <a:cs typeface="Arial"/>
              <a:sym typeface="Arial"/>
            </a:endParaRPr>
          </a:p>
        </p:txBody>
      </p:sp>
    </p:spTree>
    <p:extLst>
      <p:ext uri="{BB962C8B-B14F-4D97-AF65-F5344CB8AC3E}">
        <p14:creationId xmlns:p14="http://schemas.microsoft.com/office/powerpoint/2010/main" val="267821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m Pic and Text 2">
  <p:cSld name="Slim Pic and Text 2">
    <p:spTree>
      <p:nvGrpSpPr>
        <p:cNvPr id="1" name="Shape 96"/>
        <p:cNvGrpSpPr/>
        <p:nvPr/>
      </p:nvGrpSpPr>
      <p:grpSpPr>
        <a:xfrm>
          <a:off x="0" y="0"/>
          <a:ext cx="0" cy="0"/>
          <a:chOff x="0" y="0"/>
          <a:chExt cx="0" cy="0"/>
        </a:xfrm>
      </p:grpSpPr>
      <p:sp>
        <p:nvSpPr>
          <p:cNvPr id="97" name="Google Shape;97;p132"/>
          <p:cNvSpPr txBox="1">
            <a:spLocks noGrp="1"/>
          </p:cNvSpPr>
          <p:nvPr>
            <p:ph type="title"/>
          </p:nvPr>
        </p:nvSpPr>
        <p:spPr>
          <a:xfrm>
            <a:off x="0" y="63501"/>
            <a:ext cx="9144000" cy="5171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2800"/>
              <a:buFont typeface="Arial Black"/>
              <a:buNone/>
              <a:defRPr sz="21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9" name="Google Shape;99;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0" name="Google Shape;100;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1" name="Google Shape;101;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2" name="Google Shape;102;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3" name="Google Shape;103;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4" name="Google Shape;104;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5" name="Google Shape;105;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6" name="Google Shape;106;p132"/>
          <p:cNvSpPr txBox="1">
            <a:spLocks noGrp="1"/>
          </p:cNvSpPr>
          <p:nvPr>
            <p:ph type="body" idx="1"/>
          </p:nvPr>
        </p:nvSpPr>
        <p:spPr>
          <a:xfrm>
            <a:off x="1469338" y="1281034"/>
            <a:ext cx="7611163" cy="4785810"/>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lt1"/>
              </a:buClr>
              <a:buSzPts val="3200"/>
              <a:buChar char="•"/>
              <a:defRPr>
                <a:solidFill>
                  <a:schemeClr val="lt1"/>
                </a:solidFill>
              </a:defRPr>
            </a:lvl1pPr>
            <a:lvl2pPr marL="685800" lvl="1" indent="-304800" algn="l">
              <a:spcBef>
                <a:spcPts val="420"/>
              </a:spcBef>
              <a:spcAft>
                <a:spcPts val="0"/>
              </a:spcAft>
              <a:buClr>
                <a:schemeClr val="lt1"/>
              </a:buClr>
              <a:buSzPts val="2800"/>
              <a:buFont typeface="Arial"/>
              <a:buChar char="•"/>
              <a:defRPr>
                <a:solidFill>
                  <a:schemeClr val="lt1"/>
                </a:solidFill>
              </a:defRPr>
            </a:lvl2pPr>
            <a:lvl3pPr marL="1028700" lvl="2" indent="-285750" algn="l">
              <a:spcBef>
                <a:spcPts val="360"/>
              </a:spcBef>
              <a:spcAft>
                <a:spcPts val="0"/>
              </a:spcAft>
              <a:buClr>
                <a:schemeClr val="lt1"/>
              </a:buClr>
              <a:buSzPts val="2400"/>
              <a:buFont typeface="Courier New"/>
              <a:buChar char="o"/>
              <a:defRPr>
                <a:solidFill>
                  <a:schemeClr val="lt1"/>
                </a:solidFill>
              </a:defRPr>
            </a:lvl3pPr>
            <a:lvl4pPr marL="1371600" lvl="3" indent="-266700" algn="l">
              <a:spcBef>
                <a:spcPts val="300"/>
              </a:spcBef>
              <a:spcAft>
                <a:spcPts val="0"/>
              </a:spcAft>
              <a:buClr>
                <a:schemeClr val="lt1"/>
              </a:buClr>
              <a:buSzPts val="2000"/>
              <a:buChar char="•"/>
              <a:defRPr>
                <a:solidFill>
                  <a:schemeClr val="lt1"/>
                </a:solidFill>
              </a:defRPr>
            </a:lvl4pPr>
            <a:lvl5pPr marL="1714500" lvl="4" indent="-266700" algn="l">
              <a:spcBef>
                <a:spcPts val="300"/>
              </a:spcBef>
              <a:spcAft>
                <a:spcPts val="0"/>
              </a:spcAft>
              <a:buClr>
                <a:schemeClr val="lt1"/>
              </a:buClr>
              <a:buSzPts val="2000"/>
              <a:buChar char="•"/>
              <a:defRPr>
                <a:solidFill>
                  <a:schemeClr val="lt1"/>
                </a:solidFill>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64587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5"/>
        <p:cNvGrpSpPr/>
        <p:nvPr/>
      </p:nvGrpSpPr>
      <p:grpSpPr>
        <a:xfrm>
          <a:off x="0" y="0"/>
          <a:ext cx="0" cy="0"/>
          <a:chOff x="0" y="0"/>
          <a:chExt cx="0" cy="0"/>
        </a:xfrm>
      </p:grpSpPr>
      <p:sp>
        <p:nvSpPr>
          <p:cNvPr id="56" name="Google Shape;56;p123"/>
          <p:cNvSpPr txBox="1">
            <a:spLocks noGrp="1"/>
          </p:cNvSpPr>
          <p:nvPr>
            <p:ph type="title"/>
          </p:nvPr>
        </p:nvSpPr>
        <p:spPr>
          <a:xfrm>
            <a:off x="668677" y="2422689"/>
            <a:ext cx="5786324" cy="197970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0000"/>
              </a:buClr>
              <a:buSzPts val="40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ustDataLst>
      <p:tags r:id="rId1"/>
    </p:custDataLst>
    <p:extLst>
      <p:ext uri="{BB962C8B-B14F-4D97-AF65-F5344CB8AC3E}">
        <p14:creationId xmlns:p14="http://schemas.microsoft.com/office/powerpoint/2010/main" val="42835725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1" y="16208"/>
            <a:ext cx="8227181" cy="850911"/>
          </a:xfrm>
          <a:prstGeom prst="rect">
            <a:avLst/>
          </a:prstGeom>
        </p:spPr>
        <p:txBody>
          <a:bodyPr vert="horz" lIns="91440" tIns="45720" rIns="91440" bIns="45720" rtlCol="0" anchor="ctr">
            <a:normAutofit/>
          </a:bodyPr>
          <a:lstStyle>
            <a:lvl1pPr>
              <a:defRPr sz="3000" b="1">
                <a:solidFill>
                  <a:srgbClr val="1E4386"/>
                </a:solidFill>
                <a:latin typeface="Arial" panose="020B0604020202020204" pitchFamily="34" charset="0"/>
                <a:cs typeface="Arial" panose="020B0604020202020204" pitchFamily="34"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195799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61"/>
        <p:cNvGrpSpPr/>
        <p:nvPr/>
      </p:nvGrpSpPr>
      <p:grpSpPr>
        <a:xfrm>
          <a:off x="0" y="0"/>
          <a:ext cx="0" cy="0"/>
          <a:chOff x="0" y="0"/>
          <a:chExt cx="0" cy="0"/>
        </a:xfrm>
      </p:grpSpPr>
      <p:sp>
        <p:nvSpPr>
          <p:cNvPr id="62" name="Google Shape;62;p125"/>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rmAutofit/>
          </a:bodyPr>
          <a:lstStyle>
            <a:lvl1pPr marL="342900" lvl="0" indent="-304800" algn="l">
              <a:spcBef>
                <a:spcPts val="420"/>
              </a:spcBef>
              <a:spcAft>
                <a:spcPts val="0"/>
              </a:spcAft>
              <a:buClr>
                <a:schemeClr val="dk1"/>
              </a:buClr>
              <a:buSzPts val="2800"/>
              <a:buChar char="•"/>
              <a:defRPr sz="2100"/>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63" name="Google Shape;63;p125"/>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rmAutofit/>
          </a:bodyPr>
          <a:lstStyle>
            <a:lvl1pPr marL="342900" lvl="0" indent="-304800" algn="l">
              <a:spcBef>
                <a:spcPts val="420"/>
              </a:spcBef>
              <a:spcAft>
                <a:spcPts val="0"/>
              </a:spcAft>
              <a:buClr>
                <a:schemeClr val="dk1"/>
              </a:buClr>
              <a:buSzPts val="2800"/>
              <a:buChar char="•"/>
              <a:defRPr sz="2100"/>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64" name="Google Shape;64;p125"/>
          <p:cNvSpPr txBox="1">
            <a:spLocks noGrp="1"/>
          </p:cNvSpPr>
          <p:nvPr>
            <p:ph type="title"/>
          </p:nvPr>
        </p:nvSpPr>
        <p:spPr>
          <a:xfrm>
            <a:off x="1" y="16208"/>
            <a:ext cx="8227181" cy="85091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4386"/>
              </a:buClr>
              <a:buSzPts val="4000"/>
              <a:buFont typeface="Arial"/>
              <a:buNone/>
              <a:defRPr sz="3000" b="1">
                <a:solidFill>
                  <a:srgbClr val="1E438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ustDataLst>
      <p:tags r:id="rId1"/>
    </p:custDataLst>
    <p:extLst>
      <p:ext uri="{BB962C8B-B14F-4D97-AF65-F5344CB8AC3E}">
        <p14:creationId xmlns:p14="http://schemas.microsoft.com/office/powerpoint/2010/main" val="6891918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07B9A6-A043-4F83-9AEB-F5CEF8FD52E1}"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87446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7B9A6-A043-4F83-9AEB-F5CEF8FD52E1}"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1960952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07B9A6-A043-4F83-9AEB-F5CEF8FD52E1}"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420844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with Subtitle" type="twoTxTwoObj">
  <p:cSld name="Two Content with Subtitle">
    <p:spTree>
      <p:nvGrpSpPr>
        <p:cNvPr id="1" name="Shape 31"/>
        <p:cNvGrpSpPr/>
        <p:nvPr/>
      </p:nvGrpSpPr>
      <p:grpSpPr>
        <a:xfrm>
          <a:off x="0" y="0"/>
          <a:ext cx="0" cy="0"/>
          <a:chOff x="0" y="0"/>
          <a:chExt cx="0" cy="0"/>
        </a:xfrm>
      </p:grpSpPr>
      <p:sp>
        <p:nvSpPr>
          <p:cNvPr id="32" name="Google Shape;32;p118"/>
          <p:cNvSpPr txBox="1">
            <a:spLocks noGrp="1"/>
          </p:cNvSpPr>
          <p:nvPr>
            <p:ph type="body" idx="1"/>
          </p:nvPr>
        </p:nvSpPr>
        <p:spPr>
          <a:xfrm>
            <a:off x="4590288" y="2195512"/>
            <a:ext cx="4114800" cy="3976688"/>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33" name="Google Shape;33;p118"/>
          <p:cNvSpPr txBox="1">
            <a:spLocks noGrp="1"/>
          </p:cNvSpPr>
          <p:nvPr>
            <p:ph type="body" idx="2"/>
          </p:nvPr>
        </p:nvSpPr>
        <p:spPr>
          <a:xfrm>
            <a:off x="4590287" y="1371600"/>
            <a:ext cx="4114800" cy="823912"/>
          </a:xfrm>
          <a:prstGeom prst="rect">
            <a:avLst/>
          </a:prstGeom>
          <a:noFill/>
          <a:ln>
            <a:noFill/>
          </a:ln>
        </p:spPr>
        <p:txBody>
          <a:bodyPr spcFirstLastPara="1" wrap="square" lIns="91425" tIns="45700" rIns="91425" bIns="45700" anchor="ctr" anchorCtr="0">
            <a:norm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34" name="Google Shape;34;p118"/>
          <p:cNvSpPr txBox="1">
            <a:spLocks noGrp="1"/>
          </p:cNvSpPr>
          <p:nvPr>
            <p:ph type="body" idx="3"/>
          </p:nvPr>
        </p:nvSpPr>
        <p:spPr>
          <a:xfrm>
            <a:off x="475488" y="2195512"/>
            <a:ext cx="4114800" cy="3976688"/>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35" name="Google Shape;35;p118"/>
          <p:cNvSpPr txBox="1">
            <a:spLocks noGrp="1"/>
          </p:cNvSpPr>
          <p:nvPr>
            <p:ph type="body" idx="4"/>
          </p:nvPr>
        </p:nvSpPr>
        <p:spPr>
          <a:xfrm>
            <a:off x="475488" y="1371600"/>
            <a:ext cx="4114800" cy="823912"/>
          </a:xfrm>
          <a:prstGeom prst="rect">
            <a:avLst/>
          </a:prstGeom>
          <a:noFill/>
          <a:ln>
            <a:noFill/>
          </a:ln>
        </p:spPr>
        <p:txBody>
          <a:bodyPr spcFirstLastPara="1" wrap="square" lIns="91425" tIns="45700" rIns="91425" bIns="45700" anchor="ctr" anchorCtr="0">
            <a:norm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36" name="Google Shape;36;p118"/>
          <p:cNvSpPr txBox="1">
            <a:spLocks noGrp="1"/>
          </p:cNvSpPr>
          <p:nvPr>
            <p:ph type="title"/>
          </p:nvPr>
        </p:nvSpPr>
        <p:spPr>
          <a:xfrm>
            <a:off x="393192" y="5866"/>
            <a:ext cx="8366760" cy="9601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43102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07B9A6-A043-4F83-9AEB-F5CEF8FD52E1}"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1928303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07B9A6-A043-4F83-9AEB-F5CEF8FD52E1}"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4276489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7B9A6-A043-4F83-9AEB-F5CEF8FD52E1}" type="datetimeFigureOut">
              <a:rPr lang="en-US" smtClean="0"/>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3856245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7B9A6-A043-4F83-9AEB-F5CEF8FD52E1}" type="datetimeFigureOut">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483460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07B9A6-A043-4F83-9AEB-F5CEF8FD52E1}"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1263551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07B9A6-A043-4F83-9AEB-F5CEF8FD52E1}"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210611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7B9A6-A043-4F83-9AEB-F5CEF8FD52E1}"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608370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7B9A6-A043-4F83-9AEB-F5CEF8FD52E1}"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1381532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0" y="16208"/>
            <a:ext cx="8227181" cy="850911"/>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93732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37"/>
        <p:cNvGrpSpPr/>
        <p:nvPr/>
      </p:nvGrpSpPr>
      <p:grpSpPr>
        <a:xfrm>
          <a:off x="0" y="0"/>
          <a:ext cx="0" cy="0"/>
          <a:chOff x="0" y="0"/>
          <a:chExt cx="0" cy="0"/>
        </a:xfrm>
      </p:grpSpPr>
      <p:sp>
        <p:nvSpPr>
          <p:cNvPr id="38" name="Google Shape;38;p119"/>
          <p:cNvSpPr txBox="1">
            <a:spLocks noGrp="1"/>
          </p:cNvSpPr>
          <p:nvPr>
            <p:ph type="body" idx="1"/>
          </p:nvPr>
        </p:nvSpPr>
        <p:spPr>
          <a:xfrm>
            <a:off x="457200" y="2011680"/>
            <a:ext cx="8229600" cy="416052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39" name="Google Shape;39;p119"/>
          <p:cNvSpPr txBox="1">
            <a:spLocks noGrp="1"/>
          </p:cNvSpPr>
          <p:nvPr>
            <p:ph type="body" idx="2"/>
          </p:nvPr>
        </p:nvSpPr>
        <p:spPr>
          <a:xfrm>
            <a:off x="457200" y="1371600"/>
            <a:ext cx="8229600" cy="640080"/>
          </a:xfrm>
          <a:prstGeom prst="rect">
            <a:avLst/>
          </a:prstGeom>
          <a:noFill/>
          <a:ln>
            <a:noFill/>
          </a:ln>
        </p:spPr>
        <p:txBody>
          <a:bodyPr spcFirstLastPara="1" wrap="square" lIns="91425" tIns="45700" rIns="91425" bIns="45700" anchor="ctr" anchorCtr="0">
            <a:norm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40" name="Google Shape;40;p119"/>
          <p:cNvSpPr txBox="1">
            <a:spLocks noGrp="1"/>
          </p:cNvSpPr>
          <p:nvPr>
            <p:ph type="title"/>
          </p:nvPr>
        </p:nvSpPr>
        <p:spPr>
          <a:xfrm>
            <a:off x="393576" y="131823"/>
            <a:ext cx="8750424"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19"/>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000000"/>
                </a:solidFill>
                <a:latin typeface="Calibri"/>
                <a:ea typeface="Calibri"/>
                <a:cs typeface="Calibri"/>
                <a:sym typeface="Calibri"/>
              </a:defRPr>
            </a:lvl1pPr>
            <a:lvl2pPr marL="0" marR="0" lvl="1" indent="0" algn="r" rtl="0">
              <a:spcBef>
                <a:spcPts val="0"/>
              </a:spcBef>
              <a:buNone/>
              <a:defRPr sz="900">
                <a:solidFill>
                  <a:srgbClr val="000000"/>
                </a:solidFill>
                <a:latin typeface="Calibri"/>
                <a:ea typeface="Calibri"/>
                <a:cs typeface="Calibri"/>
                <a:sym typeface="Calibri"/>
              </a:defRPr>
            </a:lvl2pPr>
            <a:lvl3pPr marL="0" marR="0" lvl="2" indent="0" algn="r" rtl="0">
              <a:spcBef>
                <a:spcPts val="0"/>
              </a:spcBef>
              <a:buNone/>
              <a:defRPr sz="900">
                <a:solidFill>
                  <a:srgbClr val="000000"/>
                </a:solidFill>
                <a:latin typeface="Calibri"/>
                <a:ea typeface="Calibri"/>
                <a:cs typeface="Calibri"/>
                <a:sym typeface="Calibri"/>
              </a:defRPr>
            </a:lvl3pPr>
            <a:lvl4pPr marL="0" marR="0" lvl="3" indent="0" algn="r" rtl="0">
              <a:spcBef>
                <a:spcPts val="0"/>
              </a:spcBef>
              <a:buNone/>
              <a:defRPr sz="900">
                <a:solidFill>
                  <a:srgbClr val="000000"/>
                </a:solidFill>
                <a:latin typeface="Calibri"/>
                <a:ea typeface="Calibri"/>
                <a:cs typeface="Calibri"/>
                <a:sym typeface="Calibri"/>
              </a:defRPr>
            </a:lvl4pPr>
            <a:lvl5pPr marL="0" marR="0" lvl="4" indent="0" algn="r" rtl="0">
              <a:spcBef>
                <a:spcPts val="0"/>
              </a:spcBef>
              <a:buNone/>
              <a:defRPr sz="900">
                <a:solidFill>
                  <a:srgbClr val="000000"/>
                </a:solidFill>
                <a:latin typeface="Calibri"/>
                <a:ea typeface="Calibri"/>
                <a:cs typeface="Calibri"/>
                <a:sym typeface="Calibri"/>
              </a:defRPr>
            </a:lvl5pPr>
            <a:lvl6pPr marL="0" marR="0" lvl="5" indent="0" algn="r" rtl="0">
              <a:spcBef>
                <a:spcPts val="0"/>
              </a:spcBef>
              <a:buNone/>
              <a:defRPr sz="900">
                <a:solidFill>
                  <a:srgbClr val="000000"/>
                </a:solidFill>
                <a:latin typeface="Calibri"/>
                <a:ea typeface="Calibri"/>
                <a:cs typeface="Calibri"/>
                <a:sym typeface="Calibri"/>
              </a:defRPr>
            </a:lvl6pPr>
            <a:lvl7pPr marL="0" marR="0" lvl="6" indent="0" algn="r" rtl="0">
              <a:spcBef>
                <a:spcPts val="0"/>
              </a:spcBef>
              <a:buNone/>
              <a:defRPr sz="900">
                <a:solidFill>
                  <a:srgbClr val="000000"/>
                </a:solidFill>
                <a:latin typeface="Calibri"/>
                <a:ea typeface="Calibri"/>
                <a:cs typeface="Calibri"/>
                <a:sym typeface="Calibri"/>
              </a:defRPr>
            </a:lvl7pPr>
            <a:lvl8pPr marL="0" marR="0" lvl="7" indent="0" algn="r" rtl="0">
              <a:spcBef>
                <a:spcPts val="0"/>
              </a:spcBef>
              <a:buNone/>
              <a:defRPr sz="900">
                <a:solidFill>
                  <a:srgbClr val="000000"/>
                </a:solidFill>
                <a:latin typeface="Calibri"/>
                <a:ea typeface="Calibri"/>
                <a:cs typeface="Calibri"/>
                <a:sym typeface="Calibri"/>
              </a:defRPr>
            </a:lvl8pPr>
            <a:lvl9pPr marL="0" marR="0" lvl="8" indent="0" algn="r" rtl="0">
              <a:spcBef>
                <a:spcPts val="0"/>
              </a:spcBef>
              <a:buNone/>
              <a:defRPr sz="9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ustDataLst>
      <p:tags r:id="rId1"/>
    </p:custDataLst>
    <p:extLst>
      <p:ext uri="{BB962C8B-B14F-4D97-AF65-F5344CB8AC3E}">
        <p14:creationId xmlns:p14="http://schemas.microsoft.com/office/powerpoint/2010/main" val="16599062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42"/>
        <p:cNvGrpSpPr/>
        <p:nvPr/>
      </p:nvGrpSpPr>
      <p:grpSpPr>
        <a:xfrm>
          <a:off x="0" y="0"/>
          <a:ext cx="0" cy="0"/>
          <a:chOff x="0" y="0"/>
          <a:chExt cx="0" cy="0"/>
        </a:xfrm>
      </p:grpSpPr>
      <p:sp>
        <p:nvSpPr>
          <p:cNvPr id="43" name="Google Shape;43;p120"/>
          <p:cNvSpPr txBox="1">
            <a:spLocks noGrp="1"/>
          </p:cNvSpPr>
          <p:nvPr>
            <p:ph type="body" idx="1"/>
          </p:nvPr>
        </p:nvSpPr>
        <p:spPr>
          <a:xfrm>
            <a:off x="459620" y="1381512"/>
            <a:ext cx="8227181" cy="4744652"/>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44" name="Google Shape;44;p120"/>
          <p:cNvSpPr txBox="1">
            <a:spLocks noGrp="1"/>
          </p:cNvSpPr>
          <p:nvPr>
            <p:ph type="title"/>
          </p:nvPr>
        </p:nvSpPr>
        <p:spPr>
          <a:xfrm>
            <a:off x="393576" y="131823"/>
            <a:ext cx="8750424"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20"/>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000000"/>
                </a:solidFill>
                <a:latin typeface="Calibri"/>
                <a:ea typeface="Calibri"/>
                <a:cs typeface="Calibri"/>
                <a:sym typeface="Calibri"/>
              </a:defRPr>
            </a:lvl1pPr>
            <a:lvl2pPr marL="0" marR="0" lvl="1" indent="0" algn="r" rtl="0">
              <a:spcBef>
                <a:spcPts val="0"/>
              </a:spcBef>
              <a:buNone/>
              <a:defRPr sz="900">
                <a:solidFill>
                  <a:srgbClr val="000000"/>
                </a:solidFill>
                <a:latin typeface="Calibri"/>
                <a:ea typeface="Calibri"/>
                <a:cs typeface="Calibri"/>
                <a:sym typeface="Calibri"/>
              </a:defRPr>
            </a:lvl2pPr>
            <a:lvl3pPr marL="0" marR="0" lvl="2" indent="0" algn="r" rtl="0">
              <a:spcBef>
                <a:spcPts val="0"/>
              </a:spcBef>
              <a:buNone/>
              <a:defRPr sz="900">
                <a:solidFill>
                  <a:srgbClr val="000000"/>
                </a:solidFill>
                <a:latin typeface="Calibri"/>
                <a:ea typeface="Calibri"/>
                <a:cs typeface="Calibri"/>
                <a:sym typeface="Calibri"/>
              </a:defRPr>
            </a:lvl3pPr>
            <a:lvl4pPr marL="0" marR="0" lvl="3" indent="0" algn="r" rtl="0">
              <a:spcBef>
                <a:spcPts val="0"/>
              </a:spcBef>
              <a:buNone/>
              <a:defRPr sz="900">
                <a:solidFill>
                  <a:srgbClr val="000000"/>
                </a:solidFill>
                <a:latin typeface="Calibri"/>
                <a:ea typeface="Calibri"/>
                <a:cs typeface="Calibri"/>
                <a:sym typeface="Calibri"/>
              </a:defRPr>
            </a:lvl4pPr>
            <a:lvl5pPr marL="0" marR="0" lvl="4" indent="0" algn="r" rtl="0">
              <a:spcBef>
                <a:spcPts val="0"/>
              </a:spcBef>
              <a:buNone/>
              <a:defRPr sz="900">
                <a:solidFill>
                  <a:srgbClr val="000000"/>
                </a:solidFill>
                <a:latin typeface="Calibri"/>
                <a:ea typeface="Calibri"/>
                <a:cs typeface="Calibri"/>
                <a:sym typeface="Calibri"/>
              </a:defRPr>
            </a:lvl5pPr>
            <a:lvl6pPr marL="0" marR="0" lvl="5" indent="0" algn="r" rtl="0">
              <a:spcBef>
                <a:spcPts val="0"/>
              </a:spcBef>
              <a:buNone/>
              <a:defRPr sz="900">
                <a:solidFill>
                  <a:srgbClr val="000000"/>
                </a:solidFill>
                <a:latin typeface="Calibri"/>
                <a:ea typeface="Calibri"/>
                <a:cs typeface="Calibri"/>
                <a:sym typeface="Calibri"/>
              </a:defRPr>
            </a:lvl6pPr>
            <a:lvl7pPr marL="0" marR="0" lvl="6" indent="0" algn="r" rtl="0">
              <a:spcBef>
                <a:spcPts val="0"/>
              </a:spcBef>
              <a:buNone/>
              <a:defRPr sz="900">
                <a:solidFill>
                  <a:srgbClr val="000000"/>
                </a:solidFill>
                <a:latin typeface="Calibri"/>
                <a:ea typeface="Calibri"/>
                <a:cs typeface="Calibri"/>
                <a:sym typeface="Calibri"/>
              </a:defRPr>
            </a:lvl7pPr>
            <a:lvl8pPr marL="0" marR="0" lvl="7" indent="0" algn="r" rtl="0">
              <a:spcBef>
                <a:spcPts val="0"/>
              </a:spcBef>
              <a:buNone/>
              <a:defRPr sz="900">
                <a:solidFill>
                  <a:srgbClr val="000000"/>
                </a:solidFill>
                <a:latin typeface="Calibri"/>
                <a:ea typeface="Calibri"/>
                <a:cs typeface="Calibri"/>
                <a:sym typeface="Calibri"/>
              </a:defRPr>
            </a:lvl8pPr>
            <a:lvl9pPr marL="0" marR="0" lvl="8" indent="0" algn="r" rtl="0">
              <a:spcBef>
                <a:spcPts val="0"/>
              </a:spcBef>
              <a:buNone/>
              <a:defRPr sz="9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ustDataLst>
      <p:tags r:id="rId1"/>
    </p:custDataLst>
    <p:extLst>
      <p:ext uri="{BB962C8B-B14F-4D97-AF65-F5344CB8AC3E}">
        <p14:creationId xmlns:p14="http://schemas.microsoft.com/office/powerpoint/2010/main" val="34799795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odule Cover" type="secHead">
  <p:cSld name="Module Cover">
    <p:spTree>
      <p:nvGrpSpPr>
        <p:cNvPr id="1" name="Shape 46"/>
        <p:cNvGrpSpPr/>
        <p:nvPr/>
      </p:nvGrpSpPr>
      <p:grpSpPr>
        <a:xfrm>
          <a:off x="0" y="0"/>
          <a:ext cx="0" cy="0"/>
          <a:chOff x="0" y="0"/>
          <a:chExt cx="0" cy="0"/>
        </a:xfrm>
      </p:grpSpPr>
      <p:sp>
        <p:nvSpPr>
          <p:cNvPr id="47" name="Google Shape;47;p121"/>
          <p:cNvSpPr txBox="1">
            <a:spLocks noGrp="1"/>
          </p:cNvSpPr>
          <p:nvPr>
            <p:ph type="body" idx="1"/>
          </p:nvPr>
        </p:nvSpPr>
        <p:spPr>
          <a:xfrm>
            <a:off x="393192" y="3044952"/>
            <a:ext cx="8348472" cy="457200"/>
          </a:xfrm>
          <a:prstGeom prst="rect">
            <a:avLst/>
          </a:prstGeom>
          <a:noFill/>
          <a:ln>
            <a:noFill/>
          </a:ln>
        </p:spPr>
        <p:txBody>
          <a:bodyPr spcFirstLastPara="1" wrap="square" lIns="91425" tIns="45700" rIns="91425" bIns="45700" anchor="t" anchorCtr="0">
            <a:noAutofit/>
          </a:bodyPr>
          <a:lstStyle>
            <a:lvl1pPr marL="342900" lvl="0" indent="-171450" algn="l">
              <a:spcBef>
                <a:spcPts val="420"/>
              </a:spcBef>
              <a:spcAft>
                <a:spcPts val="0"/>
              </a:spcAft>
              <a:buClr>
                <a:srgbClr val="000000"/>
              </a:buClr>
              <a:buSzPts val="2800"/>
              <a:buNone/>
              <a:defRPr sz="2100">
                <a:solidFill>
                  <a:srgbClr val="000000"/>
                </a:solidFill>
                <a:latin typeface="Arial"/>
                <a:ea typeface="Arial"/>
                <a:cs typeface="Arial"/>
                <a:sym typeface="Arial"/>
              </a:defRPr>
            </a:lvl1pPr>
            <a:lvl2pPr marL="685800" lvl="1" indent="-171450" algn="l">
              <a:spcBef>
                <a:spcPts val="300"/>
              </a:spcBef>
              <a:spcAft>
                <a:spcPts val="0"/>
              </a:spcAft>
              <a:buClr>
                <a:srgbClr val="888888"/>
              </a:buClr>
              <a:buSzPts val="2000"/>
              <a:buNone/>
              <a:defRPr sz="1500">
                <a:solidFill>
                  <a:srgbClr val="888888"/>
                </a:solidFill>
              </a:defRPr>
            </a:lvl2pPr>
            <a:lvl3pPr marL="1028700" lvl="2" indent="-171450" algn="l">
              <a:spcBef>
                <a:spcPts val="270"/>
              </a:spcBef>
              <a:spcAft>
                <a:spcPts val="0"/>
              </a:spcAft>
              <a:buClr>
                <a:srgbClr val="888888"/>
              </a:buClr>
              <a:buSzPts val="1800"/>
              <a:buNone/>
              <a:defRPr sz="1350">
                <a:solidFill>
                  <a:srgbClr val="888888"/>
                </a:solidFill>
              </a:defRPr>
            </a:lvl3pPr>
            <a:lvl4pPr marL="1371600" lvl="3" indent="-171450" algn="l">
              <a:spcBef>
                <a:spcPts val="240"/>
              </a:spcBef>
              <a:spcAft>
                <a:spcPts val="0"/>
              </a:spcAft>
              <a:buClr>
                <a:srgbClr val="888888"/>
              </a:buClr>
              <a:buSzPts val="1600"/>
              <a:buNone/>
              <a:defRPr sz="1200">
                <a:solidFill>
                  <a:srgbClr val="888888"/>
                </a:solidFill>
              </a:defRPr>
            </a:lvl4pPr>
            <a:lvl5pPr marL="1714500" lvl="4" indent="-171450" algn="l">
              <a:spcBef>
                <a:spcPts val="240"/>
              </a:spcBef>
              <a:spcAft>
                <a:spcPts val="0"/>
              </a:spcAft>
              <a:buClr>
                <a:srgbClr val="888888"/>
              </a:buClr>
              <a:buSzPts val="1600"/>
              <a:buNone/>
              <a:defRPr sz="1200">
                <a:solidFill>
                  <a:srgbClr val="888888"/>
                </a:solidFill>
              </a:defRPr>
            </a:lvl5pPr>
            <a:lvl6pPr marL="2057400" lvl="5" indent="-171450" algn="l">
              <a:spcBef>
                <a:spcPts val="240"/>
              </a:spcBef>
              <a:spcAft>
                <a:spcPts val="0"/>
              </a:spcAft>
              <a:buClr>
                <a:srgbClr val="888888"/>
              </a:buClr>
              <a:buSzPts val="1600"/>
              <a:buNone/>
              <a:defRPr sz="1200">
                <a:solidFill>
                  <a:srgbClr val="888888"/>
                </a:solidFill>
              </a:defRPr>
            </a:lvl6pPr>
            <a:lvl7pPr marL="2400300" lvl="6" indent="-171450" algn="l">
              <a:spcBef>
                <a:spcPts val="240"/>
              </a:spcBef>
              <a:spcAft>
                <a:spcPts val="0"/>
              </a:spcAft>
              <a:buClr>
                <a:srgbClr val="888888"/>
              </a:buClr>
              <a:buSzPts val="1600"/>
              <a:buNone/>
              <a:defRPr sz="1200">
                <a:solidFill>
                  <a:srgbClr val="888888"/>
                </a:solidFill>
              </a:defRPr>
            </a:lvl7pPr>
            <a:lvl8pPr marL="2743200" lvl="7" indent="-171450" algn="l">
              <a:spcBef>
                <a:spcPts val="240"/>
              </a:spcBef>
              <a:spcAft>
                <a:spcPts val="0"/>
              </a:spcAft>
              <a:buClr>
                <a:srgbClr val="888888"/>
              </a:buClr>
              <a:buSzPts val="1600"/>
              <a:buNone/>
              <a:defRPr sz="1200">
                <a:solidFill>
                  <a:srgbClr val="888888"/>
                </a:solidFill>
              </a:defRPr>
            </a:lvl8pPr>
            <a:lvl9pPr marL="3086100" lvl="8" indent="-171450" algn="l">
              <a:spcBef>
                <a:spcPts val="240"/>
              </a:spcBef>
              <a:spcAft>
                <a:spcPts val="0"/>
              </a:spcAft>
              <a:buClr>
                <a:srgbClr val="888888"/>
              </a:buClr>
              <a:buSzPts val="1600"/>
              <a:buNone/>
              <a:defRPr sz="1200">
                <a:solidFill>
                  <a:srgbClr val="888888"/>
                </a:solidFill>
              </a:defRPr>
            </a:lvl9pPr>
          </a:lstStyle>
          <a:p>
            <a:endParaRPr/>
          </a:p>
        </p:txBody>
      </p:sp>
      <p:sp>
        <p:nvSpPr>
          <p:cNvPr id="48" name="Google Shape;48;p121"/>
          <p:cNvSpPr txBox="1">
            <a:spLocks noGrp="1"/>
          </p:cNvSpPr>
          <p:nvPr>
            <p:ph type="title"/>
          </p:nvPr>
        </p:nvSpPr>
        <p:spPr>
          <a:xfrm>
            <a:off x="393192" y="2121408"/>
            <a:ext cx="8366760" cy="74980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0000"/>
              </a:buClr>
              <a:buSzPts val="4000"/>
              <a:buFont typeface="Arial Black"/>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21"/>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000000"/>
                </a:solidFill>
                <a:latin typeface="Calibri"/>
                <a:ea typeface="Calibri"/>
                <a:cs typeface="Calibri"/>
                <a:sym typeface="Calibri"/>
              </a:defRPr>
            </a:lvl1pPr>
            <a:lvl2pPr marL="0" marR="0" lvl="1" indent="0" algn="r" rtl="0">
              <a:spcBef>
                <a:spcPts val="0"/>
              </a:spcBef>
              <a:buNone/>
              <a:defRPr sz="900">
                <a:solidFill>
                  <a:srgbClr val="000000"/>
                </a:solidFill>
                <a:latin typeface="Calibri"/>
                <a:ea typeface="Calibri"/>
                <a:cs typeface="Calibri"/>
                <a:sym typeface="Calibri"/>
              </a:defRPr>
            </a:lvl2pPr>
            <a:lvl3pPr marL="0" marR="0" lvl="2" indent="0" algn="r" rtl="0">
              <a:spcBef>
                <a:spcPts val="0"/>
              </a:spcBef>
              <a:buNone/>
              <a:defRPr sz="900">
                <a:solidFill>
                  <a:srgbClr val="000000"/>
                </a:solidFill>
                <a:latin typeface="Calibri"/>
                <a:ea typeface="Calibri"/>
                <a:cs typeface="Calibri"/>
                <a:sym typeface="Calibri"/>
              </a:defRPr>
            </a:lvl3pPr>
            <a:lvl4pPr marL="0" marR="0" lvl="3" indent="0" algn="r" rtl="0">
              <a:spcBef>
                <a:spcPts val="0"/>
              </a:spcBef>
              <a:buNone/>
              <a:defRPr sz="900">
                <a:solidFill>
                  <a:srgbClr val="000000"/>
                </a:solidFill>
                <a:latin typeface="Calibri"/>
                <a:ea typeface="Calibri"/>
                <a:cs typeface="Calibri"/>
                <a:sym typeface="Calibri"/>
              </a:defRPr>
            </a:lvl4pPr>
            <a:lvl5pPr marL="0" marR="0" lvl="4" indent="0" algn="r" rtl="0">
              <a:spcBef>
                <a:spcPts val="0"/>
              </a:spcBef>
              <a:buNone/>
              <a:defRPr sz="900">
                <a:solidFill>
                  <a:srgbClr val="000000"/>
                </a:solidFill>
                <a:latin typeface="Calibri"/>
                <a:ea typeface="Calibri"/>
                <a:cs typeface="Calibri"/>
                <a:sym typeface="Calibri"/>
              </a:defRPr>
            </a:lvl5pPr>
            <a:lvl6pPr marL="0" marR="0" lvl="5" indent="0" algn="r" rtl="0">
              <a:spcBef>
                <a:spcPts val="0"/>
              </a:spcBef>
              <a:buNone/>
              <a:defRPr sz="900">
                <a:solidFill>
                  <a:srgbClr val="000000"/>
                </a:solidFill>
                <a:latin typeface="Calibri"/>
                <a:ea typeface="Calibri"/>
                <a:cs typeface="Calibri"/>
                <a:sym typeface="Calibri"/>
              </a:defRPr>
            </a:lvl6pPr>
            <a:lvl7pPr marL="0" marR="0" lvl="6" indent="0" algn="r" rtl="0">
              <a:spcBef>
                <a:spcPts val="0"/>
              </a:spcBef>
              <a:buNone/>
              <a:defRPr sz="900">
                <a:solidFill>
                  <a:srgbClr val="000000"/>
                </a:solidFill>
                <a:latin typeface="Calibri"/>
                <a:ea typeface="Calibri"/>
                <a:cs typeface="Calibri"/>
                <a:sym typeface="Calibri"/>
              </a:defRPr>
            </a:lvl7pPr>
            <a:lvl8pPr marL="0" marR="0" lvl="7" indent="0" algn="r" rtl="0">
              <a:spcBef>
                <a:spcPts val="0"/>
              </a:spcBef>
              <a:buNone/>
              <a:defRPr sz="900">
                <a:solidFill>
                  <a:srgbClr val="000000"/>
                </a:solidFill>
                <a:latin typeface="Calibri"/>
                <a:ea typeface="Calibri"/>
                <a:cs typeface="Calibri"/>
                <a:sym typeface="Calibri"/>
              </a:defRPr>
            </a:lvl8pPr>
            <a:lvl9pPr marL="0" marR="0" lvl="8" indent="0" algn="r" rtl="0">
              <a:spcBef>
                <a:spcPts val="0"/>
              </a:spcBef>
              <a:buNone/>
              <a:defRPr sz="9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ustDataLst>
      <p:tags r:id="rId1"/>
    </p:custDataLst>
    <p:extLst>
      <p:ext uri="{BB962C8B-B14F-4D97-AF65-F5344CB8AC3E}">
        <p14:creationId xmlns:p14="http://schemas.microsoft.com/office/powerpoint/2010/main" val="41894158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Asymmetrical" type="twoObj">
  <p:cSld name="Two Content Asymmetrical">
    <p:spTree>
      <p:nvGrpSpPr>
        <p:cNvPr id="1" name="Shape 50"/>
        <p:cNvGrpSpPr/>
        <p:nvPr/>
      </p:nvGrpSpPr>
      <p:grpSpPr>
        <a:xfrm>
          <a:off x="0" y="0"/>
          <a:ext cx="0" cy="0"/>
          <a:chOff x="0" y="0"/>
          <a:chExt cx="0" cy="0"/>
        </a:xfrm>
      </p:grpSpPr>
      <p:sp>
        <p:nvSpPr>
          <p:cNvPr id="51" name="Google Shape;51;p122"/>
          <p:cNvSpPr txBox="1">
            <a:spLocks noGrp="1"/>
          </p:cNvSpPr>
          <p:nvPr>
            <p:ph type="body" idx="1"/>
          </p:nvPr>
        </p:nvSpPr>
        <p:spPr>
          <a:xfrm>
            <a:off x="2888344" y="1371600"/>
            <a:ext cx="5816745" cy="48006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52" name="Google Shape;52;p122"/>
          <p:cNvSpPr txBox="1">
            <a:spLocks noGrp="1"/>
          </p:cNvSpPr>
          <p:nvPr>
            <p:ph type="body" idx="2"/>
          </p:nvPr>
        </p:nvSpPr>
        <p:spPr>
          <a:xfrm>
            <a:off x="475488" y="1371600"/>
            <a:ext cx="2267712" cy="48006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53" name="Google Shape;53;p122"/>
          <p:cNvSpPr txBox="1">
            <a:spLocks noGrp="1"/>
          </p:cNvSpPr>
          <p:nvPr>
            <p:ph type="title"/>
          </p:nvPr>
        </p:nvSpPr>
        <p:spPr>
          <a:xfrm>
            <a:off x="393576" y="131823"/>
            <a:ext cx="8750424"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22"/>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000000"/>
                </a:solidFill>
                <a:latin typeface="Calibri"/>
                <a:ea typeface="Calibri"/>
                <a:cs typeface="Calibri"/>
                <a:sym typeface="Calibri"/>
              </a:defRPr>
            </a:lvl1pPr>
            <a:lvl2pPr marL="0" marR="0" lvl="1" indent="0" algn="r" rtl="0">
              <a:spcBef>
                <a:spcPts val="0"/>
              </a:spcBef>
              <a:buNone/>
              <a:defRPr sz="900">
                <a:solidFill>
                  <a:srgbClr val="000000"/>
                </a:solidFill>
                <a:latin typeface="Calibri"/>
                <a:ea typeface="Calibri"/>
                <a:cs typeface="Calibri"/>
                <a:sym typeface="Calibri"/>
              </a:defRPr>
            </a:lvl2pPr>
            <a:lvl3pPr marL="0" marR="0" lvl="2" indent="0" algn="r" rtl="0">
              <a:spcBef>
                <a:spcPts val="0"/>
              </a:spcBef>
              <a:buNone/>
              <a:defRPr sz="900">
                <a:solidFill>
                  <a:srgbClr val="000000"/>
                </a:solidFill>
                <a:latin typeface="Calibri"/>
                <a:ea typeface="Calibri"/>
                <a:cs typeface="Calibri"/>
                <a:sym typeface="Calibri"/>
              </a:defRPr>
            </a:lvl3pPr>
            <a:lvl4pPr marL="0" marR="0" lvl="3" indent="0" algn="r" rtl="0">
              <a:spcBef>
                <a:spcPts val="0"/>
              </a:spcBef>
              <a:buNone/>
              <a:defRPr sz="900">
                <a:solidFill>
                  <a:srgbClr val="000000"/>
                </a:solidFill>
                <a:latin typeface="Calibri"/>
                <a:ea typeface="Calibri"/>
                <a:cs typeface="Calibri"/>
                <a:sym typeface="Calibri"/>
              </a:defRPr>
            </a:lvl4pPr>
            <a:lvl5pPr marL="0" marR="0" lvl="4" indent="0" algn="r" rtl="0">
              <a:spcBef>
                <a:spcPts val="0"/>
              </a:spcBef>
              <a:buNone/>
              <a:defRPr sz="900">
                <a:solidFill>
                  <a:srgbClr val="000000"/>
                </a:solidFill>
                <a:latin typeface="Calibri"/>
                <a:ea typeface="Calibri"/>
                <a:cs typeface="Calibri"/>
                <a:sym typeface="Calibri"/>
              </a:defRPr>
            </a:lvl5pPr>
            <a:lvl6pPr marL="0" marR="0" lvl="5" indent="0" algn="r" rtl="0">
              <a:spcBef>
                <a:spcPts val="0"/>
              </a:spcBef>
              <a:buNone/>
              <a:defRPr sz="900">
                <a:solidFill>
                  <a:srgbClr val="000000"/>
                </a:solidFill>
                <a:latin typeface="Calibri"/>
                <a:ea typeface="Calibri"/>
                <a:cs typeface="Calibri"/>
                <a:sym typeface="Calibri"/>
              </a:defRPr>
            </a:lvl6pPr>
            <a:lvl7pPr marL="0" marR="0" lvl="6" indent="0" algn="r" rtl="0">
              <a:spcBef>
                <a:spcPts val="0"/>
              </a:spcBef>
              <a:buNone/>
              <a:defRPr sz="900">
                <a:solidFill>
                  <a:srgbClr val="000000"/>
                </a:solidFill>
                <a:latin typeface="Calibri"/>
                <a:ea typeface="Calibri"/>
                <a:cs typeface="Calibri"/>
                <a:sym typeface="Calibri"/>
              </a:defRPr>
            </a:lvl7pPr>
            <a:lvl8pPr marL="0" marR="0" lvl="7" indent="0" algn="r" rtl="0">
              <a:spcBef>
                <a:spcPts val="0"/>
              </a:spcBef>
              <a:buNone/>
              <a:defRPr sz="900">
                <a:solidFill>
                  <a:srgbClr val="000000"/>
                </a:solidFill>
                <a:latin typeface="Calibri"/>
                <a:ea typeface="Calibri"/>
                <a:cs typeface="Calibri"/>
                <a:sym typeface="Calibri"/>
              </a:defRPr>
            </a:lvl8pPr>
            <a:lvl9pPr marL="0" marR="0" lvl="8" indent="0" algn="r" rtl="0">
              <a:spcBef>
                <a:spcPts val="0"/>
              </a:spcBef>
              <a:buNone/>
              <a:defRPr sz="9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ustDataLst>
      <p:tags r:id="rId1"/>
    </p:custDataLst>
    <p:extLst>
      <p:ext uri="{BB962C8B-B14F-4D97-AF65-F5344CB8AC3E}">
        <p14:creationId xmlns:p14="http://schemas.microsoft.com/office/powerpoint/2010/main" val="6632872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5"/>
        <p:cNvGrpSpPr/>
        <p:nvPr/>
      </p:nvGrpSpPr>
      <p:grpSpPr>
        <a:xfrm>
          <a:off x="0" y="0"/>
          <a:ext cx="0" cy="0"/>
          <a:chOff x="0" y="0"/>
          <a:chExt cx="0" cy="0"/>
        </a:xfrm>
      </p:grpSpPr>
      <p:sp>
        <p:nvSpPr>
          <p:cNvPr id="66" name="Google Shape;66;p126"/>
          <p:cNvSpPr txBox="1">
            <a:spLocks noGrp="1"/>
          </p:cNvSpPr>
          <p:nvPr>
            <p:ph type="body" idx="1"/>
          </p:nvPr>
        </p:nvSpPr>
        <p:spPr>
          <a:xfrm>
            <a:off x="316992" y="1064526"/>
            <a:ext cx="8705088" cy="5189971"/>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rgbClr val="1F497D"/>
              </a:buClr>
              <a:buSzPts val="3200"/>
              <a:buFont typeface="Arial"/>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67" name="Google Shape;67;p126"/>
          <p:cNvSpPr txBox="1">
            <a:spLocks noGrp="1"/>
          </p:cNvSpPr>
          <p:nvPr>
            <p:ph type="title"/>
          </p:nvPr>
        </p:nvSpPr>
        <p:spPr>
          <a:xfrm>
            <a:off x="14749" y="76759"/>
            <a:ext cx="8125935" cy="62316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4386"/>
              </a:buClr>
              <a:buSzPts val="4000"/>
              <a:buFont typeface="Arial"/>
              <a:buNone/>
              <a:defRPr sz="3000" b="1">
                <a:solidFill>
                  <a:srgbClr val="1E438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2571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8"/>
        <p:cNvGrpSpPr/>
        <p:nvPr/>
      </p:nvGrpSpPr>
      <p:grpSpPr>
        <a:xfrm>
          <a:off x="0" y="0"/>
          <a:ext cx="0" cy="0"/>
          <a:chOff x="0" y="0"/>
          <a:chExt cx="0" cy="0"/>
        </a:xfrm>
      </p:grpSpPr>
      <p:sp>
        <p:nvSpPr>
          <p:cNvPr id="69" name="Google Shape;69;p127"/>
          <p:cNvSpPr txBox="1">
            <a:spLocks noGrp="1"/>
          </p:cNvSpPr>
          <p:nvPr>
            <p:ph type="title"/>
          </p:nvPr>
        </p:nvSpPr>
        <p:spPr>
          <a:xfrm>
            <a:off x="457201" y="1105471"/>
            <a:ext cx="3008313" cy="9558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0000"/>
              </a:buClr>
              <a:buSzPts val="2000"/>
              <a:buFont typeface="Arial Black"/>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7"/>
          <p:cNvSpPr txBox="1">
            <a:spLocks noGrp="1"/>
          </p:cNvSpPr>
          <p:nvPr>
            <p:ph type="body" idx="1"/>
          </p:nvPr>
        </p:nvSpPr>
        <p:spPr>
          <a:xfrm>
            <a:off x="3575050" y="1105469"/>
            <a:ext cx="5111750" cy="5020694"/>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dk1"/>
              </a:buClr>
              <a:buSzPts val="3200"/>
              <a:buChar char="•"/>
              <a:defRPr sz="2400"/>
            </a:lvl1pPr>
            <a:lvl2pPr marL="685800" lvl="1" indent="-304800" algn="l">
              <a:spcBef>
                <a:spcPts val="420"/>
              </a:spcBef>
              <a:spcAft>
                <a:spcPts val="0"/>
              </a:spcAft>
              <a:buClr>
                <a:schemeClr val="dk1"/>
              </a:buClr>
              <a:buSzPts val="2800"/>
              <a:buFont typeface="Arial"/>
              <a:buChar char="•"/>
              <a:defRPr sz="2100"/>
            </a:lvl2pPr>
            <a:lvl3pPr marL="1028700" lvl="2" indent="-285750" algn="l">
              <a:spcBef>
                <a:spcPts val="360"/>
              </a:spcBef>
              <a:spcAft>
                <a:spcPts val="0"/>
              </a:spcAft>
              <a:buClr>
                <a:schemeClr val="dk1"/>
              </a:buClr>
              <a:buSzPts val="2400"/>
              <a:buFont typeface="Arial"/>
              <a:buChar char="•"/>
              <a:defRPr sz="1800"/>
            </a:lvl3pPr>
            <a:lvl4pPr marL="1371600" lvl="3" indent="-266700" algn="l">
              <a:spcBef>
                <a:spcPts val="300"/>
              </a:spcBef>
              <a:spcAft>
                <a:spcPts val="0"/>
              </a:spcAft>
              <a:buClr>
                <a:schemeClr val="dk1"/>
              </a:buClr>
              <a:buSzPts val="2000"/>
              <a:buFont typeface="Noto Sans Symbols"/>
              <a:buChar char="▪"/>
              <a:defRPr sz="1500"/>
            </a:lvl4pPr>
            <a:lvl5pPr marL="1714500" lvl="4" indent="-266700" algn="l">
              <a:spcBef>
                <a:spcPts val="300"/>
              </a:spcBef>
              <a:spcAft>
                <a:spcPts val="0"/>
              </a:spcAft>
              <a:buClr>
                <a:schemeClr val="dk1"/>
              </a:buClr>
              <a:buSzPts val="2000"/>
              <a:buChar char="•"/>
              <a:defRPr sz="1500"/>
            </a:lvl5pPr>
            <a:lvl6pPr marL="2057400" lvl="5" indent="-266700" algn="l">
              <a:spcBef>
                <a:spcPts val="300"/>
              </a:spcBef>
              <a:spcAft>
                <a:spcPts val="0"/>
              </a:spcAft>
              <a:buClr>
                <a:schemeClr val="dk1"/>
              </a:buClr>
              <a:buSzPts val="2000"/>
              <a:buChar char="•"/>
              <a:defRPr sz="1500"/>
            </a:lvl6pPr>
            <a:lvl7pPr marL="2400300" lvl="6" indent="-266700" algn="l">
              <a:spcBef>
                <a:spcPts val="300"/>
              </a:spcBef>
              <a:spcAft>
                <a:spcPts val="0"/>
              </a:spcAft>
              <a:buClr>
                <a:schemeClr val="dk1"/>
              </a:buClr>
              <a:buSzPts val="2000"/>
              <a:buChar char="•"/>
              <a:defRPr sz="1500"/>
            </a:lvl7pPr>
            <a:lvl8pPr marL="2743200" lvl="7" indent="-266700" algn="l">
              <a:spcBef>
                <a:spcPts val="300"/>
              </a:spcBef>
              <a:spcAft>
                <a:spcPts val="0"/>
              </a:spcAft>
              <a:buClr>
                <a:schemeClr val="dk1"/>
              </a:buClr>
              <a:buSzPts val="2000"/>
              <a:buChar char="•"/>
              <a:defRPr sz="1500"/>
            </a:lvl8pPr>
            <a:lvl9pPr marL="3086100" lvl="8" indent="-266700" algn="l">
              <a:spcBef>
                <a:spcPts val="300"/>
              </a:spcBef>
              <a:spcAft>
                <a:spcPts val="0"/>
              </a:spcAft>
              <a:buClr>
                <a:schemeClr val="dk1"/>
              </a:buClr>
              <a:buSzPts val="2000"/>
              <a:buChar char="•"/>
              <a:defRPr sz="1500"/>
            </a:lvl9pPr>
          </a:lstStyle>
          <a:p>
            <a:endParaRPr/>
          </a:p>
        </p:txBody>
      </p:sp>
      <p:sp>
        <p:nvSpPr>
          <p:cNvPr id="71" name="Google Shape;71;p127"/>
          <p:cNvSpPr txBox="1">
            <a:spLocks noGrp="1"/>
          </p:cNvSpPr>
          <p:nvPr>
            <p:ph type="body" idx="2"/>
          </p:nvPr>
        </p:nvSpPr>
        <p:spPr>
          <a:xfrm>
            <a:off x="457201" y="2267520"/>
            <a:ext cx="3008313" cy="3858644"/>
          </a:xfrm>
          <a:prstGeom prst="rect">
            <a:avLst/>
          </a:prstGeom>
          <a:noFill/>
          <a:ln>
            <a:noFill/>
          </a:ln>
        </p:spPr>
        <p:txBody>
          <a:bodyPr spcFirstLastPara="1" wrap="square" lIns="91425" tIns="45700" rIns="91425" bIns="45700" anchor="t" anchorCtr="0">
            <a:normAutofit/>
          </a:bodyPr>
          <a:lstStyle>
            <a:lvl1pPr marL="342900" lvl="0" indent="-171450" algn="l">
              <a:spcBef>
                <a:spcPts val="210"/>
              </a:spcBef>
              <a:spcAft>
                <a:spcPts val="0"/>
              </a:spcAft>
              <a:buClr>
                <a:schemeClr val="dk1"/>
              </a:buClr>
              <a:buSzPts val="1400"/>
              <a:buNone/>
              <a:defRPr sz="105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750"/>
            </a:lvl3pPr>
            <a:lvl4pPr marL="1371600" lvl="3" indent="-171450" algn="l">
              <a:spcBef>
                <a:spcPts val="135"/>
              </a:spcBef>
              <a:spcAft>
                <a:spcPts val="0"/>
              </a:spcAft>
              <a:buClr>
                <a:schemeClr val="dk1"/>
              </a:buClr>
              <a:buSzPts val="900"/>
              <a:buNone/>
              <a:defRPr sz="675"/>
            </a:lvl4pPr>
            <a:lvl5pPr marL="1714500" lvl="4" indent="-171450" algn="l">
              <a:spcBef>
                <a:spcPts val="135"/>
              </a:spcBef>
              <a:spcAft>
                <a:spcPts val="0"/>
              </a:spcAft>
              <a:buClr>
                <a:schemeClr val="dk1"/>
              </a:buClr>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Tree>
    <p:extLst>
      <p:ext uri="{BB962C8B-B14F-4D97-AF65-F5344CB8AC3E}">
        <p14:creationId xmlns:p14="http://schemas.microsoft.com/office/powerpoint/2010/main" val="313985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0000"/>
              </a:buClr>
              <a:buSzPts val="2000"/>
              <a:buFont typeface="Arial Black"/>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8"/>
          <p:cNvSpPr>
            <a:spLocks noGrp="1"/>
          </p:cNvSpPr>
          <p:nvPr>
            <p:ph type="pic" idx="2"/>
          </p:nvPr>
        </p:nvSpPr>
        <p:spPr>
          <a:xfrm>
            <a:off x="1792288" y="1132765"/>
            <a:ext cx="5486400" cy="3594811"/>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spcBef>
                <a:spcPts val="42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5" name="Google Shape;75;p1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342900" lvl="0" indent="-171450" algn="l">
              <a:spcBef>
                <a:spcPts val="210"/>
              </a:spcBef>
              <a:spcAft>
                <a:spcPts val="0"/>
              </a:spcAft>
              <a:buClr>
                <a:schemeClr val="dk1"/>
              </a:buClr>
              <a:buSzPts val="1400"/>
              <a:buNone/>
              <a:defRPr sz="105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750"/>
            </a:lvl3pPr>
            <a:lvl4pPr marL="1371600" lvl="3" indent="-171450" algn="l">
              <a:spcBef>
                <a:spcPts val="135"/>
              </a:spcBef>
              <a:spcAft>
                <a:spcPts val="0"/>
              </a:spcAft>
              <a:buClr>
                <a:schemeClr val="dk1"/>
              </a:buClr>
              <a:buSzPts val="900"/>
              <a:buNone/>
              <a:defRPr sz="675"/>
            </a:lvl4pPr>
            <a:lvl5pPr marL="1714500" lvl="4" indent="-171450" algn="l">
              <a:spcBef>
                <a:spcPts val="135"/>
              </a:spcBef>
              <a:spcAft>
                <a:spcPts val="0"/>
              </a:spcAft>
              <a:buClr>
                <a:schemeClr val="dk1"/>
              </a:buClr>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Tree>
    <p:extLst>
      <p:ext uri="{BB962C8B-B14F-4D97-AF65-F5344CB8AC3E}">
        <p14:creationId xmlns:p14="http://schemas.microsoft.com/office/powerpoint/2010/main" val="50132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6"/>
          <p:cNvSpPr/>
          <p:nvPr/>
        </p:nvSpPr>
        <p:spPr>
          <a:xfrm>
            <a:off x="2385875" y="6377089"/>
            <a:ext cx="6758125" cy="502920"/>
          </a:xfrm>
          <a:prstGeom prst="rect">
            <a:avLst/>
          </a:prstGeom>
          <a:solidFill>
            <a:srgbClr val="1D579B"/>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1" name="Google Shape;11;p116"/>
          <p:cNvSpPr txBox="1">
            <a:spLocks noGrp="1"/>
          </p:cNvSpPr>
          <p:nvPr>
            <p:ph type="title"/>
          </p:nvPr>
        </p:nvSpPr>
        <p:spPr>
          <a:xfrm>
            <a:off x="393576" y="131823"/>
            <a:ext cx="8750424" cy="8509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0000"/>
              </a:buClr>
              <a:buSzPts val="4000"/>
              <a:buFont typeface="Arial Black"/>
              <a:buNone/>
              <a:defRPr sz="4000" b="0" i="0" u="none" strike="noStrike" cap="none">
                <a:solidFill>
                  <a:srgbClr val="000000"/>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16"/>
          <p:cNvSpPr txBox="1">
            <a:spLocks noGrp="1"/>
          </p:cNvSpPr>
          <p:nvPr>
            <p:ph type="body" idx="1"/>
          </p:nvPr>
        </p:nvSpPr>
        <p:spPr>
          <a:xfrm>
            <a:off x="459620" y="1381512"/>
            <a:ext cx="8227181" cy="474465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16" descr="UCI14_UCPath_W.png"/>
          <p:cNvPicPr preferRelativeResize="0"/>
          <p:nvPr/>
        </p:nvPicPr>
        <p:blipFill rotWithShape="1">
          <a:blip r:embed="rId18">
            <a:alphaModFix/>
          </a:blip>
          <a:srcRect/>
          <a:stretch/>
        </p:blipFill>
        <p:spPr>
          <a:xfrm>
            <a:off x="3430043" y="6469276"/>
            <a:ext cx="2279067" cy="299660"/>
          </a:xfrm>
          <a:prstGeom prst="rect">
            <a:avLst/>
          </a:prstGeom>
          <a:noFill/>
          <a:ln>
            <a:noFill/>
          </a:ln>
        </p:spPr>
      </p:pic>
      <p:sp>
        <p:nvSpPr>
          <p:cNvPr id="14" name="Google Shape;14;p116"/>
          <p:cNvSpPr txBox="1"/>
          <p:nvPr/>
        </p:nvSpPr>
        <p:spPr>
          <a:xfrm>
            <a:off x="5709110" y="6344167"/>
            <a:ext cx="2557965" cy="415468"/>
          </a:xfrm>
          <a:prstGeom prst="rect">
            <a:avLst/>
          </a:prstGeom>
          <a:noFill/>
          <a:ln>
            <a:noFill/>
          </a:ln>
        </p:spPr>
        <p:txBody>
          <a:bodyPr spcFirstLastPara="1" wrap="square" lIns="68569" tIns="34275" rIns="68569" bIns="34275" anchor="t" anchorCtr="0">
            <a:spAutoFit/>
          </a:bodyPr>
          <a:lstStyle/>
          <a:p>
            <a:pPr marL="0" marR="0" lvl="0" indent="0" algn="l" rtl="0">
              <a:spcBef>
                <a:spcPts val="0"/>
              </a:spcBef>
              <a:spcAft>
                <a:spcPts val="0"/>
              </a:spcAft>
              <a:buNone/>
            </a:pPr>
            <a:r>
              <a:rPr lang="en-US" sz="2100" b="0" i="0" u="none" strike="noStrike" cap="none">
                <a:solidFill>
                  <a:schemeClr val="lt1"/>
                </a:solidFill>
                <a:latin typeface="Verdana"/>
                <a:ea typeface="Verdana"/>
                <a:cs typeface="Verdana"/>
                <a:sym typeface="Verdana"/>
              </a:rPr>
              <a:t>-</a:t>
            </a:r>
            <a:r>
              <a:rPr lang="en-US" sz="2100" b="0" i="0" u="none" strike="noStrike" cap="none">
                <a:solidFill>
                  <a:schemeClr val="dk1"/>
                </a:solidFill>
                <a:latin typeface="Verdana"/>
                <a:ea typeface="Verdana"/>
                <a:cs typeface="Verdana"/>
                <a:sym typeface="Verdana"/>
              </a:rPr>
              <a:t> </a:t>
            </a:r>
            <a:r>
              <a:rPr lang="en-US" sz="2250" b="1" i="0" u="none" strike="noStrike" cap="none">
                <a:solidFill>
                  <a:schemeClr val="lt1"/>
                </a:solidFill>
                <a:latin typeface="Verdana"/>
                <a:ea typeface="Verdana"/>
                <a:cs typeface="Verdana"/>
                <a:sym typeface="Verdana"/>
              </a:rPr>
              <a:t>Training</a:t>
            </a:r>
            <a:endParaRPr sz="1350"/>
          </a:p>
        </p:txBody>
      </p:sp>
      <p:cxnSp>
        <p:nvCxnSpPr>
          <p:cNvPr id="15" name="Google Shape;15;p116"/>
          <p:cNvCxnSpPr/>
          <p:nvPr/>
        </p:nvCxnSpPr>
        <p:spPr>
          <a:xfrm>
            <a:off x="0" y="948654"/>
            <a:ext cx="9144000" cy="0"/>
          </a:xfrm>
          <a:prstGeom prst="straightConnector1">
            <a:avLst/>
          </a:prstGeom>
          <a:noFill/>
          <a:ln w="28575" cap="flat" cmpd="sng">
            <a:solidFill>
              <a:srgbClr val="2E75B5"/>
            </a:solidFill>
            <a:prstDash val="solid"/>
            <a:round/>
            <a:headEnd type="none" w="sm" len="sm"/>
            <a:tailEnd type="none" w="sm" len="sm"/>
          </a:ln>
          <a:effectLst>
            <a:outerShdw blurRad="40000" dist="20000" dir="5400000" rotWithShape="0">
              <a:srgbClr val="000000">
                <a:alpha val="37647"/>
              </a:srgbClr>
            </a:outerShdw>
          </a:effectLst>
        </p:spPr>
      </p:cxnSp>
      <p:sp>
        <p:nvSpPr>
          <p:cNvPr id="16" name="Google Shape;16;p116"/>
          <p:cNvSpPr txBox="1"/>
          <p:nvPr/>
        </p:nvSpPr>
        <p:spPr>
          <a:xfrm>
            <a:off x="8480254" y="6438001"/>
            <a:ext cx="549608" cy="362210"/>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fld id="{00000000-1234-1234-1234-123412341234}" type="slidenum">
              <a:rPr lang="en-US" sz="1350" b="1" u="none">
                <a:solidFill>
                  <a:schemeClr val="lt1"/>
                </a:solidFill>
                <a:latin typeface="Calibri"/>
                <a:ea typeface="Calibri"/>
                <a:cs typeface="Calibri"/>
                <a:sym typeface="Calibri"/>
              </a:rPr>
              <a:pPr marL="0" marR="0" lvl="0" indent="0" algn="l" rtl="0">
                <a:spcBef>
                  <a:spcPts val="0"/>
                </a:spcBef>
                <a:spcAft>
                  <a:spcPts val="0"/>
                </a:spcAft>
                <a:buNone/>
              </a:pPr>
              <a:t>‹#›</a:t>
            </a:fld>
            <a:endParaRPr sz="1350" b="1" u="none">
              <a:solidFill>
                <a:schemeClr val="lt1"/>
              </a:solidFill>
              <a:latin typeface="Calibri"/>
              <a:ea typeface="Calibri"/>
              <a:cs typeface="Calibri"/>
              <a:sym typeface="Calibri"/>
            </a:endParaRPr>
          </a:p>
        </p:txBody>
      </p:sp>
      <p:pic>
        <p:nvPicPr>
          <p:cNvPr id="17" name="Google Shape;17;p116"/>
          <p:cNvPicPr preferRelativeResize="0"/>
          <p:nvPr/>
        </p:nvPicPr>
        <p:blipFill rotWithShape="1">
          <a:blip r:embed="rId19">
            <a:alphaModFix/>
          </a:blip>
          <a:srcRect/>
          <a:stretch/>
        </p:blipFill>
        <p:spPr>
          <a:xfrm>
            <a:off x="0" y="735549"/>
            <a:ext cx="9144000" cy="790079"/>
          </a:xfrm>
          <a:prstGeom prst="rect">
            <a:avLst/>
          </a:prstGeom>
          <a:noFill/>
          <a:ln>
            <a:noFill/>
          </a:ln>
        </p:spPr>
      </p:pic>
      <p:sp>
        <p:nvSpPr>
          <p:cNvPr id="18" name="Google Shape;18;p116"/>
          <p:cNvSpPr/>
          <p:nvPr/>
        </p:nvSpPr>
        <p:spPr>
          <a:xfrm>
            <a:off x="-12878" y="6379161"/>
            <a:ext cx="2401237" cy="502920"/>
          </a:xfrm>
          <a:prstGeom prst="rect">
            <a:avLst/>
          </a:prstGeom>
          <a:solidFill>
            <a:srgbClr val="FFC00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9" name="Google Shape;19;p116"/>
          <p:cNvPicPr preferRelativeResize="0"/>
          <p:nvPr/>
        </p:nvPicPr>
        <p:blipFill rotWithShape="1">
          <a:blip r:embed="rId20">
            <a:alphaModFix/>
          </a:blip>
          <a:srcRect/>
          <a:stretch/>
        </p:blipFill>
        <p:spPr>
          <a:xfrm>
            <a:off x="962552" y="6373472"/>
            <a:ext cx="502920" cy="502920"/>
          </a:xfrm>
          <a:prstGeom prst="rect">
            <a:avLst/>
          </a:prstGeom>
          <a:noFill/>
          <a:ln>
            <a:noFill/>
          </a:ln>
        </p:spPr>
      </p:pic>
    </p:spTree>
    <p:extLst>
      <p:ext uri="{BB962C8B-B14F-4D97-AF65-F5344CB8AC3E}">
        <p14:creationId xmlns:p14="http://schemas.microsoft.com/office/powerpoint/2010/main" val="43835707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7B9A6-A043-4F83-9AEB-F5CEF8FD52E1}" type="datetimeFigureOut">
              <a:rPr lang="en-US" smtClean="0"/>
              <a:t>8/25/2020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8A65B-20A8-4343-99D6-E12B93F7E6A8}" type="slidenum">
              <a:rPr lang="en-US" smtClean="0"/>
              <a:t>‹#›</a:t>
            </a:fld>
            <a:endParaRPr lang="en-US"/>
          </a:p>
        </p:txBody>
      </p:sp>
    </p:spTree>
    <p:extLst>
      <p:ext uri="{BB962C8B-B14F-4D97-AF65-F5344CB8AC3E}">
        <p14:creationId xmlns:p14="http://schemas.microsoft.com/office/powerpoint/2010/main" val="6163879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xml"/><Relationship Id="rId1" Type="http://schemas.openxmlformats.org/officeDocument/2006/relationships/tags" Target="../tags/tag20.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8.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8.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8.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6.xml"/><Relationship Id="rId5" Type="http://schemas.openxmlformats.org/officeDocument/2006/relationships/image" Target="../media/image6.png"/><Relationship Id="rId4" Type="http://schemas.openxmlformats.org/officeDocument/2006/relationships/hyperlink" Target="https://zoom.us/j/8519035805"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8.xml"/><Relationship Id="rId1" Type="http://schemas.openxmlformats.org/officeDocument/2006/relationships/themeOverride" Target="../theme/themeOverride1.xml"/><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xml"/><Relationship Id="rId1" Type="http://schemas.openxmlformats.org/officeDocument/2006/relationships/tags" Target="../tags/tag1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4" name="Title 1"/>
          <p:cNvSpPr txBox="1">
            <a:spLocks/>
          </p:cNvSpPr>
          <p:nvPr/>
        </p:nvSpPr>
        <p:spPr>
          <a:xfrm>
            <a:off x="1143000" y="1683477"/>
            <a:ext cx="6858000" cy="1790700"/>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5400" kern="0" dirty="0" smtClean="0"/>
              <a:t>UCPath Training Updates</a:t>
            </a:r>
            <a:endParaRPr lang="en-US" sz="5400" kern="0" dirty="0"/>
          </a:p>
        </p:txBody>
      </p:sp>
      <p:sp>
        <p:nvSpPr>
          <p:cNvPr id="5" name="Subtitle 2"/>
          <p:cNvSpPr>
            <a:spLocks noGrp="1"/>
          </p:cNvSpPr>
          <p:nvPr>
            <p:ph type="subTitle" idx="1"/>
          </p:nvPr>
        </p:nvSpPr>
        <p:spPr>
          <a:xfrm>
            <a:off x="1143000" y="3379259"/>
            <a:ext cx="6858000" cy="1241822"/>
          </a:xfrm>
        </p:spPr>
        <p:txBody>
          <a:bodyPr>
            <a:normAutofit/>
          </a:bodyPr>
          <a:lstStyle/>
          <a:p>
            <a:r>
              <a:rPr lang="en-US" sz="2400" i="1" dirty="0" smtClean="0"/>
              <a:t>Tips &amp; Lessons Learned</a:t>
            </a:r>
          </a:p>
          <a:p>
            <a:r>
              <a:rPr lang="en-US" sz="2400" i="1" dirty="0" smtClean="0"/>
              <a:t>8/25/20</a:t>
            </a:r>
          </a:p>
          <a:p>
            <a:endParaRPr lang="en-US" sz="2400" i="1" dirty="0"/>
          </a:p>
        </p:txBody>
      </p:sp>
    </p:spTree>
    <p:custDataLst>
      <p:tags r:id="rId1"/>
    </p:custDataLst>
    <p:extLst>
      <p:ext uri="{BB962C8B-B14F-4D97-AF65-F5344CB8AC3E}">
        <p14:creationId xmlns:p14="http://schemas.microsoft.com/office/powerpoint/2010/main" val="2581839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98400" y="1220205"/>
            <a:ext cx="8749746" cy="3293263"/>
          </a:xfrm>
        </p:spPr>
        <p:txBody>
          <a:bodyPr>
            <a:normAutofit/>
          </a:bodyPr>
          <a:lstStyle/>
          <a:p>
            <a:pPr>
              <a:spcAft>
                <a:spcPts val="1200"/>
              </a:spcAft>
              <a:buClr>
                <a:srgbClr val="1D579B"/>
              </a:buClr>
              <a:buFont typeface="Arial" panose="020B0604020202020204" pitchFamily="34" charset="0"/>
              <a:buChar char="•"/>
            </a:pPr>
            <a:r>
              <a:rPr lang="en-US" sz="2200" dirty="0"/>
              <a:t>Update preferred name in UCPath with no required documentation</a:t>
            </a:r>
          </a:p>
        </p:txBody>
      </p:sp>
      <p:sp>
        <p:nvSpPr>
          <p:cNvPr id="5" name="Title 4"/>
          <p:cNvSpPr>
            <a:spLocks noGrp="1"/>
          </p:cNvSpPr>
          <p:nvPr>
            <p:ph type="title"/>
          </p:nvPr>
        </p:nvSpPr>
        <p:spPr>
          <a:xfrm>
            <a:off x="32897" y="25733"/>
            <a:ext cx="8227181" cy="850911"/>
          </a:xfrm>
        </p:spPr>
        <p:txBody>
          <a:bodyPr vert="horz" lIns="91440" tIns="45720" rIns="91440" bIns="45720" rtlCol="0" anchor="ctr">
            <a:normAutofit/>
          </a:bodyPr>
          <a:lstStyle/>
          <a:p>
            <a:r>
              <a:rPr lang="en-US" dirty="0">
                <a:solidFill>
                  <a:srgbClr val="0070C0"/>
                </a:solidFill>
              </a:rPr>
              <a:t>Legal/Preferred Name Updates</a:t>
            </a:r>
          </a:p>
        </p:txBody>
      </p:sp>
      <p:pic>
        <p:nvPicPr>
          <p:cNvPr id="3074" name="Picture 2" descr="C:\Users\arriver2\AppData\Local\Temp\SNAGHTML43af8c6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79" y="1949884"/>
            <a:ext cx="8296387" cy="39112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C:\Users\arriver2\AppData\Local\Temp\SNAGHTML43b0d67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97" y="1949884"/>
            <a:ext cx="9111103" cy="30155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69836" y="3679519"/>
            <a:ext cx="734518" cy="5626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25079" y="4287187"/>
            <a:ext cx="4163369" cy="392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arriver2\AppData\Local\Temp\SNAGHTML43af8c6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67" y="2127438"/>
            <a:ext cx="8296387" cy="39112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952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07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07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74754" y="1180476"/>
            <a:ext cx="8312046" cy="4525963"/>
          </a:xfrm>
        </p:spPr>
        <p:txBody>
          <a:bodyPr/>
          <a:lstStyle/>
          <a:p>
            <a:r>
              <a:rPr lang="en-US" dirty="0" smtClean="0"/>
              <a:t>Employees are now able to update their Social Security numbers in </a:t>
            </a:r>
            <a:r>
              <a:rPr lang="en-US" dirty="0" smtClean="0"/>
              <a:t>UCPath via </a:t>
            </a:r>
            <a:r>
              <a:rPr lang="en-US" dirty="0" smtClean="0"/>
              <a:t>Self-Service.</a:t>
            </a:r>
            <a:endParaRPr lang="en-US" dirty="0"/>
          </a:p>
        </p:txBody>
      </p:sp>
      <p:sp>
        <p:nvSpPr>
          <p:cNvPr id="4" name="Title 3"/>
          <p:cNvSpPr>
            <a:spLocks noGrp="1"/>
          </p:cNvSpPr>
          <p:nvPr>
            <p:ph type="title"/>
          </p:nvPr>
        </p:nvSpPr>
        <p:spPr/>
        <p:txBody>
          <a:bodyPr vert="horz" lIns="91440" tIns="45720" rIns="91440" bIns="45720" rtlCol="0" anchor="ctr">
            <a:normAutofit/>
          </a:bodyPr>
          <a:lstStyle/>
          <a:p>
            <a:r>
              <a:rPr lang="en-US" dirty="0">
                <a:solidFill>
                  <a:srgbClr val="0070C0"/>
                </a:solidFill>
              </a:rPr>
              <a:t>Social Security Updates</a:t>
            </a:r>
            <a:endParaRPr lang="en-US" dirty="0">
              <a:solidFill>
                <a:srgbClr val="0070C0"/>
              </a:solidFill>
            </a:endParaRPr>
          </a:p>
        </p:txBody>
      </p:sp>
      <p:pic>
        <p:nvPicPr>
          <p:cNvPr id="4098" name="Picture 2" descr="C:\Users\arriver2\AppData\Local\Temp\SNAGHTML43bb375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54" y="2768641"/>
            <a:ext cx="8234207" cy="345022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54569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35527" y="1316182"/>
            <a:ext cx="8908473" cy="5541818"/>
          </a:xfrm>
        </p:spPr>
        <p:txBody>
          <a:bodyPr>
            <a:normAutofit/>
          </a:bodyPr>
          <a:lstStyle/>
          <a:p>
            <a:pPr marL="514350" indent="-514350">
              <a:buClr>
                <a:schemeClr val="accent2"/>
              </a:buClr>
              <a:buFont typeface="+mj-lt"/>
              <a:buAutoNum type="arabicPeriod"/>
            </a:pPr>
            <a:r>
              <a:rPr lang="en-US" dirty="0" smtClean="0"/>
              <a:t>Please update the position FTE via </a:t>
            </a:r>
            <a:r>
              <a:rPr lang="en-US" dirty="0" err="1" smtClean="0"/>
              <a:t>PayPath</a:t>
            </a:r>
            <a:r>
              <a:rPr lang="en-US" dirty="0" smtClean="0"/>
              <a:t> Actions for any Faculty Summer Salary coming up in September.</a:t>
            </a:r>
            <a:endParaRPr lang="en-US" dirty="0"/>
          </a:p>
          <a:p>
            <a:pPr marL="514350" indent="-514350">
              <a:buClr>
                <a:schemeClr val="accent2"/>
              </a:buClr>
              <a:buFont typeface="+mj-lt"/>
              <a:buAutoNum type="arabicPeriod"/>
            </a:pPr>
            <a:r>
              <a:rPr lang="en-US" dirty="0"/>
              <a:t>For </a:t>
            </a:r>
            <a:r>
              <a:rPr lang="en-US" b="1" u="sng" dirty="0"/>
              <a:t>new</a:t>
            </a:r>
            <a:r>
              <a:rPr lang="en-US" dirty="0"/>
              <a:t> Summer Salary entries, please ensure the position information is correct prior to submitting the hire template</a:t>
            </a:r>
            <a:r>
              <a:rPr lang="en-US" dirty="0" smtClean="0"/>
              <a:t>.</a:t>
            </a:r>
          </a:p>
          <a:p>
            <a:pPr marL="514350" indent="-514350">
              <a:buClr>
                <a:schemeClr val="accent2"/>
              </a:buClr>
              <a:buFont typeface="+mj-lt"/>
              <a:buAutoNum type="arabicPeriod" startAt="3"/>
            </a:pPr>
            <a:r>
              <a:rPr lang="en-US" dirty="0" smtClean="0"/>
              <a:t>For departments using capped funds, the Salary/MCOP </a:t>
            </a:r>
            <a:r>
              <a:rPr lang="en-US" dirty="0"/>
              <a:t>Worksheet is only available once an employee is active in the position</a:t>
            </a:r>
            <a:r>
              <a:rPr lang="en-US" dirty="0" smtClean="0"/>
              <a:t>.</a:t>
            </a:r>
            <a:endParaRPr lang="en-US" dirty="0"/>
          </a:p>
          <a:p>
            <a:pPr marL="514350" indent="-514350">
              <a:buClr>
                <a:schemeClr val="accent2"/>
              </a:buClr>
              <a:buFont typeface="+mj-lt"/>
              <a:buAutoNum type="arabicPeriod" startAt="3"/>
            </a:pPr>
            <a:r>
              <a:rPr lang="en-US" dirty="0"/>
              <a:t>JED Must be identified AFTER the hire has been processed by UCPC</a:t>
            </a:r>
            <a:r>
              <a:rPr lang="en-US" dirty="0" smtClean="0"/>
              <a:t>.</a:t>
            </a:r>
            <a:endParaRPr lang="en-US" dirty="0"/>
          </a:p>
          <a:p>
            <a:pPr marL="514350" indent="-514350">
              <a:buClr>
                <a:schemeClr val="accent2"/>
              </a:buClr>
              <a:buFont typeface="+mj-lt"/>
              <a:buAutoNum type="arabicPeriod" startAt="3"/>
            </a:pPr>
            <a:r>
              <a:rPr lang="en-US" dirty="0"/>
              <a:t>JED will be entered in </a:t>
            </a:r>
            <a:r>
              <a:rPr lang="en-US" dirty="0" err="1"/>
              <a:t>PayPath</a:t>
            </a:r>
            <a:r>
              <a:rPr lang="en-US" dirty="0"/>
              <a:t> </a:t>
            </a:r>
            <a:r>
              <a:rPr lang="en-US" dirty="0" smtClean="0"/>
              <a:t>Actions</a:t>
            </a:r>
            <a:endParaRPr lang="en-US" dirty="0"/>
          </a:p>
        </p:txBody>
      </p:sp>
      <p:sp>
        <p:nvSpPr>
          <p:cNvPr id="4" name="Title 3"/>
          <p:cNvSpPr>
            <a:spLocks noGrp="1"/>
          </p:cNvSpPr>
          <p:nvPr>
            <p:ph type="title"/>
          </p:nvPr>
        </p:nvSpPr>
        <p:spPr>
          <a:xfrm>
            <a:off x="124691" y="99336"/>
            <a:ext cx="8227181" cy="850911"/>
          </a:xfrm>
        </p:spPr>
        <p:txBody>
          <a:bodyPr vert="horz" lIns="91440" tIns="45720" rIns="91440" bIns="45720" rtlCol="0" anchor="ctr">
            <a:normAutofit/>
          </a:bodyPr>
          <a:lstStyle/>
          <a:p>
            <a:r>
              <a:rPr lang="en-US" dirty="0" smtClean="0">
                <a:solidFill>
                  <a:srgbClr val="0070C0"/>
                </a:solidFill>
              </a:rPr>
              <a:t>3. Summer </a:t>
            </a:r>
            <a:r>
              <a:rPr lang="en-US" dirty="0">
                <a:solidFill>
                  <a:srgbClr val="0070C0"/>
                </a:solidFill>
              </a:rPr>
              <a:t>Salary Reminders</a:t>
            </a:r>
          </a:p>
        </p:txBody>
      </p:sp>
    </p:spTree>
    <p:custDataLst>
      <p:tags r:id="rId1"/>
    </p:custDataLst>
    <p:extLst>
      <p:ext uri="{BB962C8B-B14F-4D97-AF65-F5344CB8AC3E}">
        <p14:creationId xmlns:p14="http://schemas.microsoft.com/office/powerpoint/2010/main" val="3782749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396" y="1607561"/>
            <a:ext cx="7886700" cy="4973348"/>
          </a:xfrm>
        </p:spPr>
        <p:txBody>
          <a:bodyPr>
            <a:normAutofit/>
          </a:bodyPr>
          <a:lstStyle/>
          <a:p>
            <a:r>
              <a:rPr lang="en-US" b="1" dirty="0" smtClean="0"/>
              <a:t>Retro Effective Dated concurrent hire entries that are submitted and approved AFTER a pay period has closed, will required an off-cycle payroll request if they miss pay</a:t>
            </a:r>
            <a:r>
              <a:rPr lang="en-US" b="1" dirty="0" smtClean="0"/>
              <a:t>.</a:t>
            </a:r>
          </a:p>
          <a:p>
            <a:pPr marL="0" indent="0">
              <a:buNone/>
            </a:pPr>
            <a:endParaRPr lang="en-US" sz="1100" b="1" dirty="0" smtClean="0"/>
          </a:p>
          <a:p>
            <a:r>
              <a:rPr lang="en-US" dirty="0" smtClean="0"/>
              <a:t>The system will NOT automatically pay these employees for missed pay-periods once the hire transaction has been completed</a:t>
            </a:r>
            <a:r>
              <a:rPr lang="en-US" dirty="0" smtClean="0"/>
              <a:t>.</a:t>
            </a:r>
          </a:p>
          <a:p>
            <a:endParaRPr lang="en-US" dirty="0" smtClean="0"/>
          </a:p>
          <a:p>
            <a:r>
              <a:rPr lang="en-US" dirty="0" smtClean="0"/>
              <a:t>Please submit an EEC ticket if additional assistance is required.</a:t>
            </a:r>
            <a:endParaRPr lang="en-US" dirty="0"/>
          </a:p>
        </p:txBody>
      </p:sp>
      <p:sp>
        <p:nvSpPr>
          <p:cNvPr id="3" name="Title 2"/>
          <p:cNvSpPr>
            <a:spLocks noGrp="1"/>
          </p:cNvSpPr>
          <p:nvPr>
            <p:ph type="title"/>
          </p:nvPr>
        </p:nvSpPr>
        <p:spPr>
          <a:xfrm>
            <a:off x="337705" y="281998"/>
            <a:ext cx="7886700" cy="1325563"/>
          </a:xfrm>
        </p:spPr>
        <p:txBody>
          <a:bodyPr vert="horz" lIns="91440" tIns="45720" rIns="91440" bIns="45720" rtlCol="0" anchor="ctr">
            <a:normAutofit/>
          </a:bodyPr>
          <a:lstStyle/>
          <a:p>
            <a:r>
              <a:rPr lang="en-US" sz="4000" b="1" dirty="0">
                <a:solidFill>
                  <a:srgbClr val="0070C0"/>
                </a:solidFill>
                <a:latin typeface="Arial" panose="020B0604020202020204" pitchFamily="34" charset="0"/>
                <a:cs typeface="Arial" panose="020B0604020202020204" pitchFamily="34" charset="0"/>
              </a:rPr>
              <a:t>Retro Dated Concurrent Hires</a:t>
            </a:r>
            <a:endParaRPr lang="en-US" sz="40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77137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86" y="1669983"/>
            <a:ext cx="7886700" cy="4351338"/>
          </a:xfrm>
        </p:spPr>
        <p:txBody>
          <a:bodyPr>
            <a:normAutofit/>
          </a:bodyPr>
          <a:lstStyle/>
          <a:p>
            <a:r>
              <a:rPr lang="en-US" sz="2400" dirty="0" smtClean="0"/>
              <a:t>JED MUST be distributed </a:t>
            </a:r>
            <a:r>
              <a:rPr lang="en-US" sz="2400" b="1" dirty="0"/>
              <a:t>B</a:t>
            </a:r>
            <a:r>
              <a:rPr lang="en-US" sz="2400" b="1" dirty="0" smtClean="0"/>
              <a:t>y Percent</a:t>
            </a:r>
          </a:p>
          <a:p>
            <a:r>
              <a:rPr lang="en-US" sz="2400" dirty="0" smtClean="0"/>
              <a:t>Summer Salary: GAP Earn code should be entered in the Earnings Distribution section </a:t>
            </a:r>
            <a:r>
              <a:rPr lang="en-US" sz="2400" b="1" dirty="0" smtClean="0"/>
              <a:t>ONLY IF </a:t>
            </a:r>
            <a:r>
              <a:rPr lang="en-US" sz="2400" dirty="0" smtClean="0"/>
              <a:t>the department is </a:t>
            </a:r>
            <a:r>
              <a:rPr lang="en-US" sz="2400" b="1" dirty="0" smtClean="0"/>
              <a:t>NOT</a:t>
            </a:r>
            <a:r>
              <a:rPr lang="en-US" sz="2400" dirty="0" smtClean="0"/>
              <a:t> Paying for the cap gap amount.</a:t>
            </a:r>
          </a:p>
          <a:p>
            <a:r>
              <a:rPr lang="en-US" sz="2400" b="1" dirty="0" smtClean="0"/>
              <a:t>If the cap gap will be paid</a:t>
            </a:r>
            <a:r>
              <a:rPr lang="en-US" sz="2400" dirty="0" smtClean="0"/>
              <a:t>, identify the KFS account that will pay the gap on the </a:t>
            </a:r>
            <a:r>
              <a:rPr lang="en-US" sz="2400" b="1" dirty="0" smtClean="0"/>
              <a:t>MCOP Worksheet</a:t>
            </a:r>
            <a:r>
              <a:rPr lang="en-US" sz="2400" dirty="0" smtClean="0"/>
              <a:t>.</a:t>
            </a:r>
          </a:p>
          <a:p>
            <a:r>
              <a:rPr lang="en-US" sz="2400" dirty="0" smtClean="0"/>
              <a:t>If ALL earnings, irrespective of capped funds, are being charged to a specific EARN CODE, distribute accordingly. </a:t>
            </a:r>
          </a:p>
        </p:txBody>
      </p:sp>
      <p:pic>
        <p:nvPicPr>
          <p:cNvPr id="4" name="Picture 3"/>
          <p:cNvPicPr>
            <a:picLocks noChangeAspect="1"/>
          </p:cNvPicPr>
          <p:nvPr/>
        </p:nvPicPr>
        <p:blipFill>
          <a:blip r:embed="rId3"/>
          <a:stretch>
            <a:fillRect/>
          </a:stretch>
        </p:blipFill>
        <p:spPr>
          <a:xfrm>
            <a:off x="232616" y="4795312"/>
            <a:ext cx="8621831" cy="1955684"/>
          </a:xfrm>
          <a:prstGeom prst="rect">
            <a:avLst/>
          </a:prstGeom>
          <a:effectLst>
            <a:outerShdw blurRad="50800" dist="38100" dir="2700000" algn="tl" rotWithShape="0">
              <a:prstClr val="black">
                <a:alpha val="40000"/>
              </a:prstClr>
            </a:outerShdw>
          </a:effectLst>
        </p:spPr>
      </p:pic>
      <p:sp>
        <p:nvSpPr>
          <p:cNvPr id="5" name="Title 1"/>
          <p:cNvSpPr>
            <a:spLocks noGrp="1"/>
          </p:cNvSpPr>
          <p:nvPr>
            <p:ph type="title"/>
          </p:nvPr>
        </p:nvSpPr>
        <p:spPr>
          <a:xfrm>
            <a:off x="355686" y="0"/>
            <a:ext cx="7886700" cy="1325563"/>
          </a:xfrm>
        </p:spPr>
        <p:txBody>
          <a:bodyPr vert="horz" lIns="91440" tIns="45720" rIns="91440" bIns="45720" rtlCol="0" anchor="ctr">
            <a:normAutofit/>
          </a:bodyPr>
          <a:lstStyle/>
          <a:p>
            <a:r>
              <a:rPr lang="en-US" sz="4000" b="1" dirty="0" smtClean="0">
                <a:solidFill>
                  <a:srgbClr val="0070C0"/>
                </a:solidFill>
                <a:latin typeface="Arial" panose="020B0604020202020204" pitchFamily="34" charset="0"/>
                <a:cs typeface="Arial" panose="020B0604020202020204" pitchFamily="34" charset="0"/>
              </a:rPr>
              <a:t>Summer Salary &amp; JED</a:t>
            </a:r>
            <a:endParaRPr lang="en-US" sz="4000" b="1"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524447" y="1021437"/>
            <a:ext cx="4767400" cy="523220"/>
          </a:xfrm>
          <a:prstGeom prst="rect">
            <a:avLst/>
          </a:prstGeom>
          <a:noFill/>
        </p:spPr>
        <p:txBody>
          <a:bodyPr wrap="square" rtlCol="0">
            <a:spAutoFit/>
          </a:bodyPr>
          <a:lstStyle/>
          <a:p>
            <a:r>
              <a:rPr lang="en-US" sz="2800" b="1" dirty="0" smtClean="0">
                <a:solidFill>
                  <a:schemeClr val="accent2"/>
                </a:solidFill>
                <a:latin typeface="Eras Bold ITC" panose="020B0907030504020204" pitchFamily="34" charset="0"/>
              </a:rPr>
              <a:t>KEY NOTES !!!!</a:t>
            </a:r>
            <a:endParaRPr lang="en-US" sz="2800" b="1" dirty="0">
              <a:solidFill>
                <a:schemeClr val="accent2"/>
              </a:solidFill>
              <a:latin typeface="Eras Bold ITC" panose="020B0907030504020204" pitchFamily="34" charset="0"/>
            </a:endParaRPr>
          </a:p>
        </p:txBody>
      </p:sp>
    </p:spTree>
    <p:custDataLst>
      <p:tags r:id="rId1"/>
    </p:custDataLst>
    <p:extLst>
      <p:ext uri="{BB962C8B-B14F-4D97-AF65-F5344CB8AC3E}">
        <p14:creationId xmlns:p14="http://schemas.microsoft.com/office/powerpoint/2010/main" val="2792423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705969"/>
            <a:ext cx="9034818" cy="5008729"/>
          </a:xfrm>
        </p:spPr>
        <p:txBody>
          <a:bodyPr>
            <a:normAutofit lnSpcReduction="10000"/>
          </a:bodyPr>
          <a:lstStyle/>
          <a:p>
            <a:r>
              <a:rPr lang="en-US" dirty="0">
                <a:cs typeface="Arial" panose="020B0604020202020204" pitchFamily="34" charset="0"/>
              </a:rPr>
              <a:t>The Salary Cap/ MCOP Funding Worksheet is required when an employee is compensated with funds that have a salary cap and their compensation </a:t>
            </a:r>
            <a:r>
              <a:rPr lang="en-US" b="1" dirty="0">
                <a:cs typeface="Arial" panose="020B0604020202020204" pitchFamily="34" charset="0"/>
              </a:rPr>
              <a:t>exceeds</a:t>
            </a:r>
            <a:r>
              <a:rPr lang="en-US" dirty="0">
                <a:cs typeface="Arial" panose="020B0604020202020204" pitchFamily="34" charset="0"/>
              </a:rPr>
              <a:t> the amount allowed for the capped fund. </a:t>
            </a:r>
            <a:endParaRPr lang="en-US" dirty="0" smtClean="0">
              <a:cs typeface="Arial" panose="020B0604020202020204" pitchFamily="34" charset="0"/>
            </a:endParaRPr>
          </a:p>
          <a:p>
            <a:endParaRPr lang="en-US" sz="1000" dirty="0" smtClean="0"/>
          </a:p>
          <a:p>
            <a:r>
              <a:rPr lang="en-US" dirty="0" smtClean="0"/>
              <a:t>If the department is using a </a:t>
            </a:r>
            <a:r>
              <a:rPr lang="en-US" b="1" dirty="0" smtClean="0"/>
              <a:t>capped fund </a:t>
            </a:r>
            <a:r>
              <a:rPr lang="en-US" dirty="0" smtClean="0"/>
              <a:t>to pay for an employee’s summer salary appointment, use </a:t>
            </a:r>
            <a:r>
              <a:rPr lang="en-US" b="1" dirty="0" smtClean="0"/>
              <a:t>Salary/MCOP Funding Worksheet</a:t>
            </a:r>
            <a:r>
              <a:rPr lang="en-US" dirty="0" smtClean="0"/>
              <a:t>.</a:t>
            </a:r>
          </a:p>
          <a:p>
            <a:pPr marL="0" indent="0">
              <a:buNone/>
            </a:pPr>
            <a:endParaRPr lang="en-US" sz="1300" dirty="0"/>
          </a:p>
          <a:p>
            <a:r>
              <a:rPr lang="en-US" dirty="0" smtClean="0"/>
              <a:t>Vacant positions </a:t>
            </a:r>
            <a:r>
              <a:rPr lang="en-US" b="1" u="sng" dirty="0" smtClean="0"/>
              <a:t>cannot</a:t>
            </a:r>
            <a:r>
              <a:rPr lang="en-US" dirty="0" smtClean="0"/>
              <a:t> have Multiple Components of Pay entered because employee compensation has not been identified in the system yet.</a:t>
            </a:r>
          </a:p>
          <a:p>
            <a:pPr lvl="1"/>
            <a:r>
              <a:rPr lang="en-US" dirty="0"/>
              <a:t>	</a:t>
            </a:r>
            <a:r>
              <a:rPr lang="en-US" dirty="0" smtClean="0"/>
              <a:t>Compensation is determined on the Smart HR Hire Template. </a:t>
            </a:r>
            <a:endParaRPr lang="en-US" dirty="0"/>
          </a:p>
        </p:txBody>
      </p:sp>
      <p:sp>
        <p:nvSpPr>
          <p:cNvPr id="4" name="Title 1"/>
          <p:cNvSpPr txBox="1">
            <a:spLocks/>
          </p:cNvSpPr>
          <p:nvPr/>
        </p:nvSpPr>
        <p:spPr>
          <a:xfrm>
            <a:off x="365414" y="15730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0070C0"/>
                </a:solidFill>
                <a:latin typeface="Arial" panose="020B0604020202020204" pitchFamily="34" charset="0"/>
                <a:cs typeface="Arial" panose="020B0604020202020204" pitchFamily="34" charset="0"/>
              </a:rPr>
              <a:t>Multiple </a:t>
            </a:r>
            <a:r>
              <a:rPr lang="en-US" sz="4000" b="1" dirty="0" smtClean="0">
                <a:solidFill>
                  <a:srgbClr val="0070C0"/>
                </a:solidFill>
                <a:latin typeface="Arial" panose="020B0604020202020204" pitchFamily="34" charset="0"/>
                <a:cs typeface="Arial" panose="020B0604020202020204" pitchFamily="34" charset="0"/>
              </a:rPr>
              <a:t>Components of Pay &amp; Summer Salary</a:t>
            </a:r>
            <a:endParaRPr lang="en-US" sz="40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87593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nSpc>
                <a:spcPct val="100000"/>
              </a:lnSpc>
            </a:pPr>
            <a:r>
              <a:rPr lang="en-US" sz="4000" b="1" dirty="0">
                <a:solidFill>
                  <a:srgbClr val="0070C0"/>
                </a:solidFill>
                <a:latin typeface="Arial" panose="020B0604020202020204" pitchFamily="34" charset="0"/>
                <a:cs typeface="Arial" panose="020B0604020202020204" pitchFamily="34" charset="0"/>
              </a:rPr>
              <a:t>5. </a:t>
            </a:r>
            <a:r>
              <a:rPr lang="en-US" sz="4000" b="1" dirty="0" smtClean="0">
                <a:solidFill>
                  <a:srgbClr val="0070C0"/>
                </a:solidFill>
                <a:latin typeface="Arial" panose="020B0604020202020204" pitchFamily="34" charset="0"/>
                <a:cs typeface="Arial" panose="020B0604020202020204" pitchFamily="34" charset="0"/>
              </a:rPr>
              <a:t>Q&amp;A</a:t>
            </a:r>
            <a:endParaRPr lang="en-US" sz="4000" b="1" dirty="0">
              <a:solidFill>
                <a:srgbClr val="0070C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1202" y="2359762"/>
            <a:ext cx="7221595" cy="3030489"/>
          </a:xfrm>
        </p:spPr>
      </p:pic>
    </p:spTree>
    <p:custDataLst>
      <p:tags r:id="rId1"/>
    </p:custDataLst>
    <p:extLst>
      <p:ext uri="{BB962C8B-B14F-4D97-AF65-F5344CB8AC3E}">
        <p14:creationId xmlns:p14="http://schemas.microsoft.com/office/powerpoint/2010/main" val="583957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Quick Announcements</a:t>
            </a:r>
            <a:endParaRPr lang="en-US" dirty="0"/>
          </a:p>
        </p:txBody>
      </p:sp>
      <p:sp>
        <p:nvSpPr>
          <p:cNvPr id="7" name="Text Placeholder 1"/>
          <p:cNvSpPr>
            <a:spLocks noGrp="1"/>
          </p:cNvSpPr>
          <p:nvPr>
            <p:ph type="body" idx="1"/>
          </p:nvPr>
        </p:nvSpPr>
        <p:spPr>
          <a:xfrm>
            <a:off x="532771" y="1270675"/>
            <a:ext cx="8227181" cy="4744652"/>
          </a:xfrm>
        </p:spPr>
        <p:txBody>
          <a:bodyPr>
            <a:normAutofit fontScale="92500" lnSpcReduction="10000"/>
          </a:bodyPr>
          <a:lstStyle/>
          <a:p>
            <a:pPr marL="85725" indent="0">
              <a:buNone/>
            </a:pPr>
            <a:r>
              <a:rPr lang="en-US" b="1" dirty="0" smtClean="0">
                <a:solidFill>
                  <a:schemeClr val="accent1">
                    <a:lumMod val="50000"/>
                  </a:schemeClr>
                </a:solidFill>
              </a:rPr>
              <a:t>Training Documents - Updated.</a:t>
            </a:r>
            <a:endParaRPr lang="en-US" b="1" dirty="0">
              <a:solidFill>
                <a:schemeClr val="accent1">
                  <a:lumMod val="50000"/>
                </a:schemeClr>
              </a:solidFill>
            </a:endParaRPr>
          </a:p>
          <a:p>
            <a:pPr lvl="0"/>
            <a:r>
              <a:rPr lang="en-US" dirty="0"/>
              <a:t>Some documents updated and renamed</a:t>
            </a:r>
            <a:r>
              <a:rPr lang="en-US" dirty="0" smtClean="0"/>
              <a:t>.</a:t>
            </a:r>
          </a:p>
          <a:p>
            <a:pPr marL="85725" lvl="0" indent="0">
              <a:buNone/>
            </a:pPr>
            <a:endParaRPr lang="en-US" dirty="0"/>
          </a:p>
          <a:p>
            <a:pPr marL="85725" lvl="0" indent="0">
              <a:buNone/>
            </a:pPr>
            <a:r>
              <a:rPr lang="en-US" b="1" dirty="0" smtClean="0">
                <a:solidFill>
                  <a:schemeClr val="accent1">
                    <a:lumMod val="50000"/>
                  </a:schemeClr>
                </a:solidFill>
              </a:rPr>
              <a:t>Sponsored IDs</a:t>
            </a:r>
            <a:endParaRPr lang="en-US" b="1" dirty="0">
              <a:solidFill>
                <a:schemeClr val="accent1">
                  <a:lumMod val="50000"/>
                </a:schemeClr>
              </a:solidFill>
            </a:endParaRPr>
          </a:p>
          <a:p>
            <a:r>
              <a:rPr lang="en-US" dirty="0" smtClean="0"/>
              <a:t>Sponsored ID can no longer be requested for employees that are going to be hired at UCI.</a:t>
            </a:r>
          </a:p>
          <a:p>
            <a:r>
              <a:rPr lang="en-US" dirty="0" smtClean="0"/>
              <a:t>Please submit the appropriate Smart HR template to hire the employee.</a:t>
            </a:r>
          </a:p>
          <a:p>
            <a:r>
              <a:rPr lang="en-US" dirty="0" smtClean="0"/>
              <a:t>Do not wait until last minute to submit transaction.</a:t>
            </a:r>
            <a:endParaRPr lang="en-US" dirty="0"/>
          </a:p>
        </p:txBody>
      </p:sp>
    </p:spTree>
    <p:custDataLst>
      <p:tags r:id="rId1"/>
    </p:custDataLst>
    <p:extLst>
      <p:ext uri="{BB962C8B-B14F-4D97-AF65-F5344CB8AC3E}">
        <p14:creationId xmlns:p14="http://schemas.microsoft.com/office/powerpoint/2010/main" val="3131506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93576" y="1173694"/>
            <a:ext cx="8227181" cy="4744652"/>
          </a:xfrm>
        </p:spPr>
        <p:txBody>
          <a:bodyPr>
            <a:normAutofit/>
          </a:bodyPr>
          <a:lstStyle/>
          <a:p>
            <a:pPr marL="85725" indent="0">
              <a:buNone/>
            </a:pPr>
            <a:r>
              <a:rPr lang="en-US" sz="3600" b="1" dirty="0" smtClean="0">
                <a:solidFill>
                  <a:schemeClr val="accent1">
                    <a:lumMod val="50000"/>
                  </a:schemeClr>
                </a:solidFill>
              </a:rPr>
              <a:t>UCPath Center Tickets/Cases</a:t>
            </a:r>
          </a:p>
          <a:p>
            <a:pPr lvl="1"/>
            <a:r>
              <a:rPr lang="en-US" dirty="0" smtClean="0">
                <a:solidFill>
                  <a:schemeClr val="tx1"/>
                </a:solidFill>
              </a:rPr>
              <a:t>When submitting an “Ask UCPath” ticket, please be patient as the service level agreement for responses is 3-5 days.</a:t>
            </a:r>
          </a:p>
          <a:p>
            <a:pPr lvl="1"/>
            <a:r>
              <a:rPr lang="en-US" dirty="0" smtClean="0">
                <a:solidFill>
                  <a:schemeClr val="tx1"/>
                </a:solidFill>
              </a:rPr>
              <a:t>Submitting multiple inquiries into the same transaction can cause unwanted delays and confusion.</a:t>
            </a:r>
          </a:p>
          <a:p>
            <a:pPr lvl="1"/>
            <a:r>
              <a:rPr lang="en-US" dirty="0" smtClean="0">
                <a:solidFill>
                  <a:schemeClr val="tx1"/>
                </a:solidFill>
              </a:rPr>
              <a:t>Please escalate the matter if 5 or more days have passed without a response from the UCPath Center.</a:t>
            </a:r>
            <a:endParaRPr lang="en-US" dirty="0">
              <a:solidFill>
                <a:schemeClr val="tx1"/>
              </a:solidFill>
            </a:endParaRPr>
          </a:p>
        </p:txBody>
      </p:sp>
      <p:sp>
        <p:nvSpPr>
          <p:cNvPr id="3" name="Title 2"/>
          <p:cNvSpPr>
            <a:spLocks noGrp="1"/>
          </p:cNvSpPr>
          <p:nvPr>
            <p:ph type="title"/>
          </p:nvPr>
        </p:nvSpPr>
        <p:spPr/>
        <p:txBody>
          <a:bodyPr/>
          <a:lstStyle/>
          <a:p>
            <a:r>
              <a:rPr lang="en-US" dirty="0" smtClean="0"/>
              <a:t>Quick Announcements II</a:t>
            </a:r>
            <a:endParaRPr lang="en-US" dirty="0"/>
          </a:p>
        </p:txBody>
      </p:sp>
    </p:spTree>
    <p:custDataLst>
      <p:tags r:id="rId1"/>
    </p:custDataLst>
    <p:extLst>
      <p:ext uri="{BB962C8B-B14F-4D97-AF65-F5344CB8AC3E}">
        <p14:creationId xmlns:p14="http://schemas.microsoft.com/office/powerpoint/2010/main" val="1103091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a:solidFill>
                  <a:schemeClr val="accent2"/>
                </a:solidFill>
                <a:latin typeface="Arial" panose="020B0604020202020204" pitchFamily="34" charset="0"/>
                <a:cs typeface="Arial" panose="020B0604020202020204" pitchFamily="34" charset="0"/>
              </a:rPr>
              <a:t>Agenda</a:t>
            </a:r>
          </a:p>
        </p:txBody>
      </p:sp>
      <p:sp>
        <p:nvSpPr>
          <p:cNvPr id="3" name="Content Placeholder 2"/>
          <p:cNvSpPr>
            <a:spLocks noGrp="1"/>
          </p:cNvSpPr>
          <p:nvPr>
            <p:ph idx="1"/>
          </p:nvPr>
        </p:nvSpPr>
        <p:spPr>
          <a:xfrm>
            <a:off x="628650" y="2009344"/>
            <a:ext cx="8332470" cy="5032375"/>
          </a:xfrm>
        </p:spPr>
        <p:txBody>
          <a:bodyPr>
            <a:normAutofit/>
          </a:bodyPr>
          <a:lstStyle/>
          <a:p>
            <a:r>
              <a:rPr lang="en-US" sz="3600" b="1" dirty="0" smtClean="0"/>
              <a:t>Mass Hire Process Support</a:t>
            </a:r>
            <a:endParaRPr lang="en-US" sz="3600" b="1" dirty="0"/>
          </a:p>
          <a:p>
            <a:r>
              <a:rPr lang="en-US" sz="3600" b="1" dirty="0" smtClean="0"/>
              <a:t>Personal Data Changes</a:t>
            </a:r>
            <a:endParaRPr lang="en-US" sz="3600" b="1" dirty="0"/>
          </a:p>
          <a:p>
            <a:r>
              <a:rPr lang="en-US" sz="3600" b="1" dirty="0"/>
              <a:t>Summer </a:t>
            </a:r>
            <a:r>
              <a:rPr lang="en-US" sz="3600" b="1" dirty="0" smtClean="0"/>
              <a:t>Salary</a:t>
            </a:r>
            <a:endParaRPr lang="en-US" sz="3600" b="1" dirty="0"/>
          </a:p>
        </p:txBody>
      </p:sp>
    </p:spTree>
    <p:custDataLst>
      <p:tags r:id="rId1"/>
    </p:custDataLst>
    <p:extLst>
      <p:ext uri="{BB962C8B-B14F-4D97-AF65-F5344CB8AC3E}">
        <p14:creationId xmlns:p14="http://schemas.microsoft.com/office/powerpoint/2010/main" val="994865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887" y="1122218"/>
            <a:ext cx="8520544" cy="4724400"/>
          </a:xfrm>
        </p:spPr>
        <p:txBody>
          <a:bodyPr>
            <a:noAutofit/>
          </a:bodyPr>
          <a:lstStyle/>
          <a:p>
            <a:r>
              <a:rPr lang="en-US" dirty="0" smtClean="0"/>
              <a:t>Mass Hire transactions are being prepared for entry for the fall.</a:t>
            </a:r>
          </a:p>
          <a:p>
            <a:pPr lvl="1"/>
            <a:r>
              <a:rPr lang="en-US" dirty="0" smtClean="0"/>
              <a:t>Individuals have been identified to enter transactions.</a:t>
            </a:r>
          </a:p>
          <a:p>
            <a:pPr marL="457200" lvl="1" indent="0">
              <a:buNone/>
            </a:pPr>
            <a:endParaRPr lang="en-US" sz="1100" dirty="0"/>
          </a:p>
          <a:p>
            <a:r>
              <a:rPr lang="en-US" dirty="0"/>
              <a:t>Mass Hire process is ONLY for Concurrent Hires &amp; CWR</a:t>
            </a:r>
            <a:r>
              <a:rPr lang="en-US" dirty="0" smtClean="0"/>
              <a:t>.</a:t>
            </a:r>
          </a:p>
          <a:p>
            <a:pPr marL="0" indent="0">
              <a:buNone/>
            </a:pPr>
            <a:endParaRPr lang="en-US" sz="900" dirty="0"/>
          </a:p>
          <a:p>
            <a:r>
              <a:rPr lang="en-US" b="1" dirty="0" smtClean="0"/>
              <a:t>Newly created positions should have an effective date of 7/1</a:t>
            </a:r>
            <a:r>
              <a:rPr lang="en-US" dirty="0" smtClean="0"/>
              <a:t>.</a:t>
            </a:r>
          </a:p>
          <a:p>
            <a:pPr marL="0" indent="0">
              <a:buNone/>
            </a:pPr>
            <a:endParaRPr lang="en-US" sz="100" dirty="0" smtClean="0"/>
          </a:p>
          <a:p>
            <a:r>
              <a:rPr lang="en-US" dirty="0" smtClean="0"/>
              <a:t>Graduate Students that need a WOS appointment, should be entered </a:t>
            </a:r>
            <a:r>
              <a:rPr lang="en-US" dirty="0" smtClean="0"/>
              <a:t>now</a:t>
            </a:r>
            <a:r>
              <a:rPr lang="en-US" dirty="0"/>
              <a:t> </a:t>
            </a:r>
            <a:r>
              <a:rPr lang="en-US" dirty="0" smtClean="0"/>
              <a:t>– DO NOT WAIT.</a:t>
            </a:r>
            <a:endParaRPr lang="en-US" dirty="0" smtClean="0"/>
          </a:p>
          <a:p>
            <a:pPr marL="0" indent="0">
              <a:buNone/>
            </a:pPr>
            <a:endParaRPr lang="en-US" sz="100" dirty="0" smtClean="0"/>
          </a:p>
          <a:p>
            <a:r>
              <a:rPr lang="en-US" dirty="0" smtClean="0"/>
              <a:t>Hires without SSN due to COVID-19 need to have comments entered on the template addressing this situation.</a:t>
            </a:r>
            <a:endParaRPr lang="en-US" dirty="0" smtClean="0"/>
          </a:p>
          <a:p>
            <a:endParaRPr lang="en-US" dirty="0"/>
          </a:p>
          <a:p>
            <a:endParaRPr lang="en-US" dirty="0"/>
          </a:p>
        </p:txBody>
      </p:sp>
      <p:sp>
        <p:nvSpPr>
          <p:cNvPr id="3" name="Title 2"/>
          <p:cNvSpPr>
            <a:spLocks noGrp="1"/>
          </p:cNvSpPr>
          <p:nvPr>
            <p:ph type="title"/>
          </p:nvPr>
        </p:nvSpPr>
        <p:spPr>
          <a:xfrm>
            <a:off x="129887" y="0"/>
            <a:ext cx="7886700" cy="1325563"/>
          </a:xfrm>
        </p:spPr>
        <p:txBody>
          <a:bodyPr vert="horz" lIns="91440" tIns="45720" rIns="91440" bIns="45720" rtlCol="0" anchor="ctr">
            <a:normAutofit/>
          </a:bodyPr>
          <a:lstStyle/>
          <a:p>
            <a:r>
              <a:rPr lang="en-US" sz="4000" b="1" dirty="0" smtClean="0">
                <a:solidFill>
                  <a:srgbClr val="0070C0"/>
                </a:solidFill>
                <a:latin typeface="Arial" panose="020B0604020202020204" pitchFamily="34" charset="0"/>
                <a:cs typeface="Arial" panose="020B0604020202020204" pitchFamily="34" charset="0"/>
              </a:rPr>
              <a:t>1. Mass </a:t>
            </a:r>
            <a:r>
              <a:rPr lang="en-US" sz="4000" b="1" smtClean="0">
                <a:solidFill>
                  <a:srgbClr val="0070C0"/>
                </a:solidFill>
                <a:latin typeface="Arial" panose="020B0604020202020204" pitchFamily="34" charset="0"/>
                <a:cs typeface="Arial" panose="020B0604020202020204" pitchFamily="34" charset="0"/>
              </a:rPr>
              <a:t>Hire Process</a:t>
            </a:r>
            <a:endParaRPr lang="en-US" sz="40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1799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086" y="386588"/>
            <a:ext cx="8691815" cy="850911"/>
          </a:xfrm>
        </p:spPr>
        <p:txBody>
          <a:bodyPr>
            <a:normAutofit/>
          </a:bodyPr>
          <a:lstStyle/>
          <a:p>
            <a:r>
              <a:rPr lang="en-US" sz="4000" b="1" dirty="0" smtClean="0">
                <a:solidFill>
                  <a:srgbClr val="0070C0"/>
                </a:solidFill>
                <a:latin typeface="Arial" panose="020B0604020202020204" pitchFamily="34" charset="0"/>
                <a:cs typeface="Arial" panose="020B0604020202020204" pitchFamily="34" charset="0"/>
              </a:rPr>
              <a:t>Mass Hire Support</a:t>
            </a:r>
            <a:endParaRPr lang="en-US" sz="4000" b="1"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214087" y="1488341"/>
            <a:ext cx="8691814" cy="3693319"/>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t>Philip Nguyen will be supporting individuals entering Mass Hire Transactions from 3pm – 5pm daily (M-F) until further notice.</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smtClean="0"/>
              <a:t>Please use the drop-in support center call information to access support from 3pm – 5pm </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smtClean="0"/>
              <a:t>Zoom link: </a:t>
            </a:r>
            <a:r>
              <a:rPr lang="en-US" sz="2000" u="sng" dirty="0">
                <a:hlinkClick r:id="rId4"/>
              </a:rPr>
              <a:t>https://zoom.us/j/8519035805</a:t>
            </a:r>
            <a:r>
              <a:rPr lang="en-US" sz="2000" dirty="0"/>
              <a:t> </a:t>
            </a:r>
          </a:p>
          <a:p>
            <a:pPr marL="457200" indent="-457200">
              <a:buFont typeface="Arial" panose="020B0604020202020204" pitchFamily="34" charset="0"/>
              <a:buChar char="•"/>
            </a:pPr>
            <a:endParaRPr lang="en-US" sz="2600" dirty="0" smtClean="0"/>
          </a:p>
        </p:txBody>
      </p:sp>
      <p:pic>
        <p:nvPicPr>
          <p:cNvPr id="3" name="Picture 2" descr="Support Help Hotline · Free vector graphic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6982" y="4743178"/>
            <a:ext cx="3388919" cy="1853315"/>
          </a:xfrm>
          <a:prstGeom prst="rect">
            <a:avLst/>
          </a:prstGeom>
        </p:spPr>
      </p:pic>
    </p:spTree>
    <p:custDataLst>
      <p:tags r:id="rId1"/>
    </p:custDataLst>
    <p:extLst>
      <p:ext uri="{BB962C8B-B14F-4D97-AF65-F5344CB8AC3E}">
        <p14:creationId xmlns:p14="http://schemas.microsoft.com/office/powerpoint/2010/main" val="3210880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66255"/>
            <a:ext cx="9282545" cy="850911"/>
          </a:xfrm>
        </p:spPr>
        <p:txBody>
          <a:bodyPr vert="horz" lIns="91440" tIns="45720" rIns="91440" bIns="45720" rtlCol="0" anchor="ctr">
            <a:normAutofit/>
          </a:bodyPr>
          <a:lstStyle/>
          <a:p>
            <a:r>
              <a:rPr lang="en-US" sz="4000" b="1" dirty="0">
                <a:solidFill>
                  <a:srgbClr val="0070C0"/>
                </a:solidFill>
                <a:latin typeface="Arial" panose="020B0604020202020204" pitchFamily="34" charset="0"/>
                <a:cs typeface="Arial" panose="020B0604020202020204" pitchFamily="34" charset="0"/>
              </a:rPr>
              <a:t>2. Personal </a:t>
            </a:r>
            <a:r>
              <a:rPr lang="en-US" sz="4000" b="1" dirty="0">
                <a:solidFill>
                  <a:srgbClr val="0070C0"/>
                </a:solidFill>
                <a:latin typeface="Arial" panose="020B0604020202020204" pitchFamily="34" charset="0"/>
                <a:cs typeface="Arial" panose="020B0604020202020204" pitchFamily="34" charset="0"/>
              </a:rPr>
              <a:t>Data Change Methods</a:t>
            </a:r>
          </a:p>
        </p:txBody>
      </p:sp>
      <p:sp>
        <p:nvSpPr>
          <p:cNvPr id="8" name="Content Placeholder 5"/>
          <p:cNvSpPr txBox="1">
            <a:spLocks/>
          </p:cNvSpPr>
          <p:nvPr/>
        </p:nvSpPr>
        <p:spPr>
          <a:xfrm>
            <a:off x="240707" y="1210567"/>
            <a:ext cx="8686800" cy="50553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4A4"/>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4A4"/>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428750" indent="-514350" algn="l" defTabSz="914400" rtl="0" eaLnBrk="1" latinLnBrk="0" hangingPunct="1">
              <a:lnSpc>
                <a:spcPct val="90000"/>
              </a:lnSpc>
              <a:spcBef>
                <a:spcPts val="500"/>
              </a:spcBef>
              <a:buClr>
                <a:srgbClr val="0064A4"/>
              </a:buClr>
              <a:buFont typeface="+mj-lt"/>
              <a:buAutoNum type="romanLcPeriod"/>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
                <a:srgbClr val="0064A4"/>
              </a:buClr>
              <a:buSzTx/>
              <a:buFont typeface="Wingdings" panose="05000000000000000000" pitchFamily="2" charset="2"/>
              <a:buNone/>
              <a:tabLst/>
              <a:defRPr/>
            </a:pPr>
            <a:r>
              <a:rPr kumimoji="0" lang="en-US" sz="2800" b="0" i="0" u="none" strike="noStrike" kern="1200" cap="none" spc="0" normalizeH="0" baseline="0" noProof="0" dirty="0">
                <a:ln>
                  <a:noFill/>
                </a:ln>
                <a:solidFill>
                  <a:sysClr val="windowText" lastClr="000000"/>
                </a:solidFill>
                <a:effectLst/>
                <a:uLnTx/>
                <a:uFillTx/>
              </a:rPr>
              <a:t>There are </a:t>
            </a:r>
            <a:r>
              <a:rPr lang="en-US" sz="2800" dirty="0">
                <a:solidFill>
                  <a:sysClr val="windowText" lastClr="000000"/>
                </a:solidFill>
              </a:rPr>
              <a:t>3</a:t>
            </a:r>
            <a:r>
              <a:rPr kumimoji="0" lang="en-US" sz="2800" b="0" i="0" u="none" strike="noStrike" kern="1200" cap="none" spc="0" normalizeH="0" baseline="0" noProof="0" dirty="0" smtClean="0">
                <a:ln>
                  <a:noFill/>
                </a:ln>
                <a:solidFill>
                  <a:sysClr val="windowText" lastClr="000000"/>
                </a:solidFill>
                <a:effectLst/>
                <a:uLnTx/>
                <a:uFillTx/>
              </a:rPr>
              <a:t> </a:t>
            </a:r>
            <a:r>
              <a:rPr kumimoji="0" lang="en-US" sz="2800" b="0" i="0" u="none" strike="noStrike" kern="1200" cap="none" spc="0" normalizeH="0" baseline="0" noProof="0" dirty="0">
                <a:ln>
                  <a:noFill/>
                </a:ln>
                <a:solidFill>
                  <a:sysClr val="windowText" lastClr="000000"/>
                </a:solidFill>
                <a:effectLst/>
                <a:uLnTx/>
                <a:uFillTx/>
              </a:rPr>
              <a:t>methods to update </a:t>
            </a:r>
            <a:r>
              <a:rPr kumimoji="0" lang="en-US" sz="2800" b="0" i="0" u="none" strike="noStrike" kern="1200" cap="none" spc="0" normalizeH="0" baseline="0" noProof="0" dirty="0" smtClean="0">
                <a:ln>
                  <a:noFill/>
                </a:ln>
                <a:solidFill>
                  <a:sysClr val="windowText" lastClr="000000"/>
                </a:solidFill>
                <a:effectLst/>
                <a:uLnTx/>
                <a:uFillTx/>
              </a:rPr>
              <a:t>personal / employee </a:t>
            </a:r>
            <a:r>
              <a:rPr kumimoji="0" lang="en-US" sz="2800" b="0" i="0" u="none" strike="noStrike" kern="1200" cap="none" spc="0" normalizeH="0" baseline="0" noProof="0" dirty="0">
                <a:ln>
                  <a:noFill/>
                </a:ln>
                <a:solidFill>
                  <a:sysClr val="windowText" lastClr="000000"/>
                </a:solidFill>
                <a:effectLst/>
                <a:uLnTx/>
                <a:uFillTx/>
              </a:rPr>
              <a:t>data in UCPath.</a:t>
            </a:r>
          </a:p>
          <a:p>
            <a:pPr marL="457200" marR="0" lvl="0" indent="-457200" algn="l" defTabSz="914400" rtl="0" eaLnBrk="1" fontAlgn="auto" latinLnBrk="0" hangingPunct="1">
              <a:lnSpc>
                <a:spcPct val="90000"/>
              </a:lnSpc>
              <a:spcBef>
                <a:spcPts val="1200"/>
              </a:spcBef>
              <a:spcAft>
                <a:spcPts val="0"/>
              </a:spcAft>
              <a:buClr>
                <a:srgbClr val="0064A4"/>
              </a:buClr>
              <a:buSzTx/>
              <a:buFont typeface="+mj-lt"/>
              <a:buAutoNum type="arabicPeriod"/>
              <a:tabLst/>
              <a:defRPr/>
            </a:pPr>
            <a:r>
              <a:rPr kumimoji="0" lang="en-US" sz="2200" b="1" i="0" u="none" strike="noStrike" kern="1200" cap="none" spc="0" normalizeH="0" baseline="0" noProof="0" dirty="0">
                <a:ln>
                  <a:noFill/>
                </a:ln>
                <a:solidFill>
                  <a:srgbClr val="0064A4"/>
                </a:solidFill>
                <a:effectLst/>
                <a:uLnTx/>
                <a:uFillTx/>
                <a:latin typeface="Arial" panose="020B0604020202020204" pitchFamily="34" charset="0"/>
                <a:ea typeface="+mn-ea"/>
                <a:cs typeface="Arial" panose="020B0604020202020204" pitchFamily="34" charset="0"/>
              </a:rPr>
              <a:t>UCPath </a:t>
            </a:r>
            <a:r>
              <a:rPr kumimoji="0" lang="en-US" sz="2200" b="1" i="0" u="none" strike="noStrike" kern="1200" cap="none" spc="0" normalizeH="0" baseline="0" noProof="0" dirty="0" smtClean="0">
                <a:ln>
                  <a:noFill/>
                </a:ln>
                <a:solidFill>
                  <a:srgbClr val="0064A4"/>
                </a:solidFill>
                <a:effectLst/>
                <a:uLnTx/>
                <a:uFillTx/>
                <a:latin typeface="Arial" panose="020B0604020202020204" pitchFamily="34" charset="0"/>
                <a:ea typeface="+mn-ea"/>
                <a:cs typeface="Arial" panose="020B0604020202020204" pitchFamily="34" charset="0"/>
              </a:rPr>
              <a:t>Employee Self-Service</a:t>
            </a:r>
            <a:endParaRPr kumimoji="0" lang="en-US" sz="2200" b="1" i="0" u="none" strike="noStrike" kern="1200" cap="none" spc="0" normalizeH="0" baseline="0" noProof="0" dirty="0">
              <a:ln>
                <a:noFill/>
              </a:ln>
              <a:solidFill>
                <a:srgbClr val="0064A4"/>
              </a:solidFill>
              <a:effectLst/>
              <a:uLnTx/>
              <a:uFillTx/>
              <a:latin typeface="Arial" panose="020B0604020202020204" pitchFamily="34" charset="0"/>
              <a:ea typeface="+mn-ea"/>
              <a:cs typeface="Arial" panose="020B0604020202020204" pitchFamily="34" charset="0"/>
            </a:endParaRPr>
          </a:p>
          <a:p>
            <a:pPr lvl="1">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In most cases, employees enter their own personal data changes using the </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UCPath Employee Actions. </a:t>
            </a:r>
          </a:p>
          <a:p>
            <a:pPr lvl="1">
              <a:defRPr/>
            </a:pPr>
            <a:r>
              <a:rPr kumimoji="0" lang="en-US" sz="20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Updates </a:t>
            </a:r>
            <a:r>
              <a:rPr kumimoji="0" 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that can be </a:t>
            </a:r>
            <a:r>
              <a:rPr kumimoji="0" lang="en-US" sz="20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made</a:t>
            </a:r>
            <a:r>
              <a:rPr kumimoji="0" lang="en-US" sz="2000" b="1" i="0" u="none" strike="noStrike" kern="1200" cap="none" spc="0" normalizeH="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 includes: </a:t>
            </a:r>
            <a:r>
              <a:rPr kumimoji="0" lang="en-US" sz="2000" i="0" u="none" strike="noStrike" kern="1200" cap="none" spc="0" normalizeH="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Legal/Preferred</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name, </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SSN,</a:t>
            </a:r>
            <a:r>
              <a:rPr kumimoji="0" lang="en-US" sz="2000" b="0" i="0" u="none" strike="noStrike" kern="1200" cap="none" spc="0" normalizeH="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personal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email, emergency contacts, home and mailing address</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employee disclosures, phone number, ethnic groups, military status and disability status</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lvl="1">
              <a:defRPr/>
            </a:pPr>
            <a:endPar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200"/>
              </a:spcBef>
              <a:spcAft>
                <a:spcPts val="0"/>
              </a:spcAft>
              <a:buClr>
                <a:srgbClr val="0064A4"/>
              </a:buClr>
              <a:buSzTx/>
              <a:buFont typeface="+mj-lt"/>
              <a:buAutoNum type="arabicPeriod"/>
              <a:tabLst/>
              <a:defRPr/>
            </a:pPr>
            <a:r>
              <a:rPr kumimoji="0" lang="en-US" sz="2200" b="1" i="0" u="none" strike="noStrike" kern="1200" cap="none" spc="0" normalizeH="0" baseline="0" noProof="0" dirty="0">
                <a:ln>
                  <a:noFill/>
                </a:ln>
                <a:solidFill>
                  <a:srgbClr val="0064A4"/>
                </a:solidFill>
                <a:effectLst/>
                <a:uLnTx/>
                <a:uFillTx/>
                <a:latin typeface="Arial" panose="020B0604020202020204" pitchFamily="34" charset="0"/>
                <a:ea typeface="+mn-ea"/>
                <a:cs typeface="Arial" panose="020B0604020202020204" pitchFamily="34" charset="0"/>
              </a:rPr>
              <a:t>UCPath </a:t>
            </a:r>
            <a:r>
              <a:rPr kumimoji="0" lang="en-US" sz="2200" b="1" i="0" u="none" strike="noStrike" kern="1200" cap="none" spc="0" normalizeH="0" baseline="0" noProof="0" dirty="0" smtClean="0">
                <a:ln>
                  <a:noFill/>
                </a:ln>
                <a:solidFill>
                  <a:srgbClr val="0064A4"/>
                </a:solidFill>
                <a:effectLst/>
                <a:uLnTx/>
                <a:uFillTx/>
                <a:latin typeface="Arial" panose="020B0604020202020204" pitchFamily="34" charset="0"/>
                <a:ea typeface="+mn-ea"/>
                <a:cs typeface="Arial" panose="020B0604020202020204" pitchFamily="34" charset="0"/>
              </a:rPr>
              <a:t>“Person Data Change” Template </a:t>
            </a:r>
            <a:r>
              <a:rPr kumimoji="0" lang="en-US" sz="2200" b="1" i="0" u="none" strike="noStrike" kern="1200" cap="none" spc="0" normalizeH="0" baseline="0" noProof="0" dirty="0">
                <a:ln>
                  <a:noFill/>
                </a:ln>
                <a:solidFill>
                  <a:srgbClr val="0064A4"/>
                </a:solidFill>
                <a:effectLst/>
                <a:uLnTx/>
                <a:uFillTx/>
                <a:latin typeface="Arial" panose="020B0604020202020204" pitchFamily="34" charset="0"/>
                <a:ea typeface="+mn-ea"/>
                <a:cs typeface="Arial" panose="020B0604020202020204" pitchFamily="34" charset="0"/>
              </a:rPr>
              <a:t>Transaction</a:t>
            </a:r>
          </a:p>
          <a:p>
            <a:pPr lvl="1">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This method can be used to update the personal data mentioned </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above</a:t>
            </a:r>
            <a:r>
              <a:rPr lang="en-US" sz="2000" dirty="0">
                <a:solidFill>
                  <a:sysClr val="windowText" lastClr="000000"/>
                </a:solidFill>
              </a:rPr>
              <a:t>.</a:t>
            </a:r>
            <a:endParaRPr kumimoji="0" lang="en-US" sz="2000" b="1" i="0" u="none" strike="noStrike" kern="1200" cap="none" spc="0" normalizeH="0" baseline="0" noProof="0" dirty="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94430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49303" y="0"/>
            <a:ext cx="9143999" cy="850911"/>
          </a:xfrm>
        </p:spPr>
        <p:txBody>
          <a:bodyPr vert="horz" lIns="91440" tIns="45720" rIns="91440" bIns="45720" rtlCol="0" anchor="ctr">
            <a:normAutofit fontScale="90000"/>
          </a:bodyPr>
          <a:lstStyle/>
          <a:p>
            <a:r>
              <a:rPr lang="en-US" sz="4000" b="1" dirty="0">
                <a:solidFill>
                  <a:srgbClr val="0070C0"/>
                </a:solidFill>
                <a:latin typeface="Arial" panose="020B0604020202020204" pitchFamily="34" charset="0"/>
                <a:cs typeface="Arial" panose="020B0604020202020204" pitchFamily="34" charset="0"/>
              </a:rPr>
              <a:t>Personal Data Change Methods (cont’d)</a:t>
            </a:r>
          </a:p>
        </p:txBody>
      </p:sp>
      <p:sp>
        <p:nvSpPr>
          <p:cNvPr id="8" name="Content Placeholder 5"/>
          <p:cNvSpPr txBox="1">
            <a:spLocks/>
          </p:cNvSpPr>
          <p:nvPr/>
        </p:nvSpPr>
        <p:spPr>
          <a:xfrm>
            <a:off x="382386" y="1230283"/>
            <a:ext cx="8477835" cy="4800600"/>
          </a:xfrm>
          <a:prstGeom prst="rect">
            <a:avLst/>
          </a:prstGeom>
          <a:effectLst>
            <a:glow rad="101600">
              <a:schemeClr val="accent3">
                <a:satMod val="175000"/>
                <a:alpha val="40000"/>
              </a:schemeClr>
            </a:glow>
          </a:effectLst>
          <a:scene3d>
            <a:camera prst="orthographicFront"/>
            <a:lightRig rig="threePt" dir="t"/>
          </a:scene3d>
          <a:sp3d>
            <a:bevelT w="165100" prst="coolSlant"/>
          </a:sp3d>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4A4"/>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4A4"/>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428750" indent="-514350" algn="l" defTabSz="914400" rtl="0" eaLnBrk="1" latinLnBrk="0" hangingPunct="1">
              <a:lnSpc>
                <a:spcPct val="90000"/>
              </a:lnSpc>
              <a:spcBef>
                <a:spcPts val="500"/>
              </a:spcBef>
              <a:buClr>
                <a:srgbClr val="0064A4"/>
              </a:buClr>
              <a:buFont typeface="+mj-lt"/>
              <a:buAutoNum type="romanLcPeriod"/>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defRPr/>
            </a:pPr>
            <a:r>
              <a:rPr kumimoji="0" lang="en-US" sz="2200" b="1" i="0" u="none" strike="noStrike" kern="1200" cap="none" spc="0" normalizeH="0" baseline="0" noProof="0" dirty="0" smtClean="0">
                <a:ln>
                  <a:noFill/>
                </a:ln>
                <a:solidFill>
                  <a:srgbClr val="0064A4"/>
                </a:solidFill>
                <a:effectLst/>
                <a:uLnTx/>
                <a:uFillTx/>
                <a:latin typeface="Arial" panose="020B0604020202020204" pitchFamily="34" charset="0"/>
                <a:ea typeface="+mn-ea"/>
                <a:cs typeface="Arial" panose="020B0604020202020204" pitchFamily="34" charset="0"/>
              </a:rPr>
              <a:t>Submit “Ask</a:t>
            </a:r>
            <a:r>
              <a:rPr kumimoji="0" lang="en-US" sz="2200" b="1" i="0" u="none" strike="noStrike" kern="1200" cap="none" spc="0" normalizeH="0" noProof="0" dirty="0" smtClean="0">
                <a:ln>
                  <a:noFill/>
                </a:ln>
                <a:solidFill>
                  <a:srgbClr val="0064A4"/>
                </a:solidFill>
                <a:effectLst/>
                <a:uLnTx/>
                <a:uFillTx/>
                <a:latin typeface="Arial" panose="020B0604020202020204" pitchFamily="34" charset="0"/>
                <a:ea typeface="+mn-ea"/>
                <a:cs typeface="Arial" panose="020B0604020202020204" pitchFamily="34" charset="0"/>
              </a:rPr>
              <a:t> UCPath” ticket </a:t>
            </a:r>
            <a:r>
              <a:rPr lang="en-US" sz="2200" b="1" dirty="0">
                <a:solidFill>
                  <a:srgbClr val="0064A4"/>
                </a:solidFill>
              </a:rPr>
              <a:t>on Behalf of Employee</a:t>
            </a:r>
            <a:r>
              <a:rPr lang="en-US" sz="2200" b="1" dirty="0" smtClean="0">
                <a:solidFill>
                  <a:srgbClr val="0064A4"/>
                </a:solidFill>
              </a:rPr>
              <a:t>*</a:t>
            </a:r>
            <a:endParaRPr kumimoji="0" lang="en-US" sz="2200" b="1" i="0" u="none" strike="noStrike" kern="1200" cap="none" spc="0" normalizeH="0" baseline="0" noProof="0" dirty="0">
              <a:ln>
                <a:noFill/>
              </a:ln>
              <a:solidFill>
                <a:srgbClr val="0064A4"/>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90000"/>
              </a:lnSpc>
              <a:spcBef>
                <a:spcPts val="1200"/>
              </a:spcBef>
              <a:spcAft>
                <a:spcPts val="0"/>
              </a:spcAft>
              <a:buClr>
                <a:srgbClr val="0064A4"/>
              </a:buClr>
              <a:buSzTx/>
              <a:buNone/>
              <a:tabLst/>
              <a:defRPr/>
            </a:pP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This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method is used when </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the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Initiator is requested to update certain personal information </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or submit a UCPC ticket “on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behalf </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of”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an employee. Examples include </a:t>
            </a:r>
            <a:r>
              <a:rPr kumimoji="0" lang="en-US" sz="20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Legal Name, Date of Birth, Address, Phone number, gender, etc.</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457200" lvl="1" indent="0">
              <a:spcBef>
                <a:spcPts val="1200"/>
              </a:spcBef>
              <a:buNone/>
              <a:defRPr/>
            </a:pPr>
            <a:r>
              <a:rPr lang="en-US" sz="2000" dirty="0" smtClean="0">
                <a:solidFill>
                  <a:sysClr val="windowText" lastClr="000000"/>
                </a:solidFill>
              </a:rPr>
              <a:t>Initiator opens a </a:t>
            </a:r>
            <a:r>
              <a:rPr lang="en-US" sz="2000" dirty="0">
                <a:solidFill>
                  <a:sysClr val="windowText" lastClr="000000"/>
                </a:solidFill>
              </a:rPr>
              <a:t>case </a:t>
            </a:r>
            <a:r>
              <a:rPr lang="en-US" sz="2000" dirty="0" smtClean="0">
                <a:solidFill>
                  <a:sysClr val="windowText" lastClr="000000"/>
                </a:solidFill>
              </a:rPr>
              <a:t>with the request, and </a:t>
            </a:r>
            <a:r>
              <a:rPr lang="en-US" sz="2000" dirty="0">
                <a:solidFill>
                  <a:sysClr val="windowText" lastClr="000000"/>
                </a:solidFill>
              </a:rPr>
              <a:t>UCPC WFA team enters the update directly in UCPath. </a:t>
            </a:r>
            <a:endParaRPr lang="en-US" sz="2000" dirty="0" smtClean="0">
              <a:solidFill>
                <a:sysClr val="windowText" lastClr="000000"/>
              </a:solidFill>
            </a:endParaRPr>
          </a:p>
          <a:p>
            <a:pPr marL="457200" lvl="1" indent="0">
              <a:spcBef>
                <a:spcPts val="1200"/>
              </a:spcBef>
              <a:buNone/>
              <a:defRPr/>
            </a:pPr>
            <a:r>
              <a:rPr lang="en-US" sz="2000" dirty="0">
                <a:solidFill>
                  <a:sysClr val="windowText" lastClr="000000"/>
                </a:solidFill>
              </a:rPr>
              <a:t>	</a:t>
            </a:r>
            <a:r>
              <a:rPr lang="en-US" sz="2000" b="1" i="1" dirty="0" smtClean="0">
                <a:solidFill>
                  <a:sysClr val="windowText" lastClr="000000"/>
                </a:solidFill>
              </a:rPr>
              <a:t>For example: </a:t>
            </a:r>
            <a:r>
              <a:rPr lang="en-US" sz="2000" dirty="0" smtClean="0">
                <a:solidFill>
                  <a:sysClr val="windowText" lastClr="000000"/>
                </a:solidFill>
              </a:rPr>
              <a:t>For </a:t>
            </a:r>
            <a:r>
              <a:rPr lang="en-US" sz="2000" dirty="0">
                <a:solidFill>
                  <a:sysClr val="windowText" lastClr="000000"/>
                </a:solidFill>
              </a:rPr>
              <a:t>a gender marker change, the employee must submit a copy of a government issued ID, which indicates gender, to substantiate the request.</a:t>
            </a:r>
          </a:p>
          <a:p>
            <a:pPr marL="182880" indent="0">
              <a:spcBef>
                <a:spcPts val="1800"/>
              </a:spcBef>
              <a:buNone/>
              <a:defRPr/>
            </a:pPr>
            <a:endParaRPr lang="en-US" sz="1600" dirty="0">
              <a:solidFill>
                <a:schemeClr val="tx1">
                  <a:lumMod val="65000"/>
                  <a:lumOff val="35000"/>
                </a:schemeClr>
              </a:solidFill>
            </a:endParaRPr>
          </a:p>
          <a:p>
            <a:pPr marL="182880" indent="0">
              <a:spcBef>
                <a:spcPts val="1800"/>
              </a:spcBef>
              <a:buNone/>
              <a:defRPr/>
            </a:pPr>
            <a:r>
              <a:rPr lang="en-US" sz="1600" dirty="0" smtClean="0">
                <a:solidFill>
                  <a:schemeClr val="tx1">
                    <a:lumMod val="65000"/>
                    <a:lumOff val="35000"/>
                  </a:schemeClr>
                </a:solidFill>
              </a:rPr>
              <a:t>* </a:t>
            </a:r>
            <a:r>
              <a:rPr lang="en-US" sz="1600" dirty="0">
                <a:solidFill>
                  <a:schemeClr val="tx1">
                    <a:lumMod val="65000"/>
                    <a:lumOff val="35000"/>
                  </a:schemeClr>
                </a:solidFill>
              </a:rPr>
              <a:t>A special security </a:t>
            </a:r>
            <a:r>
              <a:rPr lang="en-US" sz="1600" dirty="0" smtClean="0">
                <a:solidFill>
                  <a:schemeClr val="tx1">
                    <a:lumMod val="65000"/>
                    <a:lumOff val="35000"/>
                  </a:schemeClr>
                </a:solidFill>
              </a:rPr>
              <a:t>role (SOBO) </a:t>
            </a:r>
            <a:r>
              <a:rPr lang="en-US" sz="1600" dirty="0">
                <a:solidFill>
                  <a:schemeClr val="tx1">
                    <a:lumMod val="65000"/>
                    <a:lumOff val="35000"/>
                  </a:schemeClr>
                </a:solidFill>
              </a:rPr>
              <a:t>must be granted in order to enter transactions on behalf of an employee</a:t>
            </a:r>
            <a:endParaRPr kumimoji="0" lang="en-US" sz="1600" b="0" i="0" u="none" strike="noStrike" kern="1200" cap="none" spc="0" normalizeH="0" baseline="0" noProof="0" dirty="0">
              <a:ln>
                <a:noFill/>
              </a:ln>
              <a:solidFill>
                <a:schemeClr val="tx1">
                  <a:lumMod val="65000"/>
                  <a:lumOff val="35000"/>
                </a:schemeClr>
              </a:solidFill>
              <a:effectLst/>
              <a:uLnTx/>
              <a:uFillTx/>
            </a:endParaRPr>
          </a:p>
        </p:txBody>
      </p:sp>
    </p:spTree>
    <p:custDataLst>
      <p:tags r:id="rId2"/>
    </p:custDataLst>
    <p:extLst>
      <p:ext uri="{BB962C8B-B14F-4D97-AF65-F5344CB8AC3E}">
        <p14:creationId xmlns:p14="http://schemas.microsoft.com/office/powerpoint/2010/main" val="39060118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43371" y="1079291"/>
            <a:ext cx="8749746" cy="3838911"/>
          </a:xfrm>
        </p:spPr>
        <p:txBody>
          <a:bodyPr>
            <a:normAutofit/>
          </a:bodyPr>
          <a:lstStyle/>
          <a:p>
            <a:pPr>
              <a:spcAft>
                <a:spcPts val="1200"/>
              </a:spcAft>
              <a:buClr>
                <a:srgbClr val="1D579B"/>
              </a:buClr>
              <a:buFont typeface="Arial" panose="020B0604020202020204" pitchFamily="34" charset="0"/>
              <a:buChar char="•"/>
            </a:pPr>
            <a:r>
              <a:rPr lang="en-US" sz="2200" dirty="0"/>
              <a:t>Employees can update much of their personal information using Employee Self Service via the UCPath Portal</a:t>
            </a:r>
            <a:r>
              <a:rPr lang="en-US" sz="2200" dirty="0" smtClean="0"/>
              <a:t>.</a:t>
            </a:r>
          </a:p>
          <a:p>
            <a:pPr>
              <a:spcAft>
                <a:spcPts val="1200"/>
              </a:spcAft>
              <a:buClr>
                <a:srgbClr val="1D579B"/>
              </a:buClr>
              <a:buFont typeface="Arial" panose="020B0604020202020204" pitchFamily="34" charset="0"/>
              <a:buChar char="•"/>
            </a:pPr>
            <a:r>
              <a:rPr lang="en-US" sz="2200" b="1" i="1" dirty="0" smtClean="0"/>
              <a:t>Navigation: </a:t>
            </a:r>
            <a:r>
              <a:rPr lang="en-US" sz="2200" dirty="0" smtClean="0"/>
              <a:t>Employee Actions &gt; Personal Information</a:t>
            </a:r>
          </a:p>
          <a:p>
            <a:pPr>
              <a:spcAft>
                <a:spcPts val="1200"/>
              </a:spcAft>
              <a:buClr>
                <a:srgbClr val="1D579B"/>
              </a:buClr>
              <a:buFont typeface="Arial" panose="020B0604020202020204" pitchFamily="34" charset="0"/>
              <a:buChar char="•"/>
            </a:pPr>
            <a:endParaRPr lang="en-US" sz="2200" dirty="0"/>
          </a:p>
        </p:txBody>
      </p:sp>
      <p:sp>
        <p:nvSpPr>
          <p:cNvPr id="5" name="Title 4"/>
          <p:cNvSpPr>
            <a:spLocks noGrp="1"/>
          </p:cNvSpPr>
          <p:nvPr>
            <p:ph type="title"/>
          </p:nvPr>
        </p:nvSpPr>
        <p:spPr>
          <a:xfrm>
            <a:off x="32898" y="25733"/>
            <a:ext cx="8227181" cy="850911"/>
          </a:xfrm>
        </p:spPr>
        <p:txBody>
          <a:bodyPr vert="horz" lIns="91440" tIns="45720" rIns="91440" bIns="45720" rtlCol="0" anchor="ctr">
            <a:normAutofit/>
          </a:bodyPr>
          <a:lstStyle/>
          <a:p>
            <a:r>
              <a:rPr lang="en-US" dirty="0">
                <a:solidFill>
                  <a:srgbClr val="0070C0"/>
                </a:solidFill>
              </a:rPr>
              <a:t>Employee Self Service Updates</a:t>
            </a:r>
          </a:p>
        </p:txBody>
      </p:sp>
      <p:pic>
        <p:nvPicPr>
          <p:cNvPr id="2050" name="Picture 2" descr="C:\Users\arriver2\AppData\Local\Temp\SNAGHTML43ae9aa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28" y="2555468"/>
            <a:ext cx="7909632" cy="356697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803467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DESIGN_ID_OFFICE THEME" val="G9R5GQ2M"/>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111487</TotalTime>
  <Words>1084</Words>
  <Application>Microsoft Office PowerPoint</Application>
  <PresentationFormat>On-screen Show (4:3)</PresentationFormat>
  <Paragraphs>111</Paragraphs>
  <Slides>16</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Arial Black</vt:lpstr>
      <vt:lpstr>Calibri</vt:lpstr>
      <vt:lpstr>Calibri Light</vt:lpstr>
      <vt:lpstr>Courier New</vt:lpstr>
      <vt:lpstr>Eras Bold ITC</vt:lpstr>
      <vt:lpstr>Noto Sans Symbols</vt:lpstr>
      <vt:lpstr>Verdana</vt:lpstr>
      <vt:lpstr>Wingdings</vt:lpstr>
      <vt:lpstr>1_Office Theme</vt:lpstr>
      <vt:lpstr>Office Theme</vt:lpstr>
      <vt:lpstr>PowerPoint Presentation</vt:lpstr>
      <vt:lpstr>Quick Announcements</vt:lpstr>
      <vt:lpstr>Quick Announcements II</vt:lpstr>
      <vt:lpstr>Agenda</vt:lpstr>
      <vt:lpstr>1. Mass Hire Process</vt:lpstr>
      <vt:lpstr>Mass Hire Support</vt:lpstr>
      <vt:lpstr>2. Personal Data Change Methods</vt:lpstr>
      <vt:lpstr>Personal Data Change Methods (cont’d)</vt:lpstr>
      <vt:lpstr>Employee Self Service Updates</vt:lpstr>
      <vt:lpstr>Legal/Preferred Name Updates</vt:lpstr>
      <vt:lpstr>Social Security Updates</vt:lpstr>
      <vt:lpstr>3. Summer Salary Reminders</vt:lpstr>
      <vt:lpstr>Retro Dated Concurrent Hires</vt:lpstr>
      <vt:lpstr>Summer Salary &amp; JED</vt:lpstr>
      <vt:lpstr>PowerPoint Presentation</vt:lpstr>
      <vt:lpstr>5. Q&amp;A</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PayPath Updates</dc:title>
  <dc:creator>Angel Rivera</dc:creator>
  <cp:lastModifiedBy>Angel Rivera</cp:lastModifiedBy>
  <cp:revision>283</cp:revision>
  <dcterms:created xsi:type="dcterms:W3CDTF">2020-04-07T20:02:25Z</dcterms:created>
  <dcterms:modified xsi:type="dcterms:W3CDTF">2020-08-25T19:48:20Z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39A3810A-3814-4184-B1E2-AA62BF1EED34</vt:lpwstr>
  </property>
  <property fmtid="{D5CDD505-2E9C-101B-9397-08002B2CF9AE}" pid="3" name="ArticulatePath">
    <vt:lpwstr>Presentation3</vt:lpwstr>
  </property>
</Properties>
</file>