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6"/>
  </p:notesMasterIdLst>
  <p:sldIdLst>
    <p:sldId id="264" r:id="rId3"/>
    <p:sldId id="278" r:id="rId4"/>
    <p:sldId id="331" r:id="rId5"/>
    <p:sldId id="341" r:id="rId6"/>
    <p:sldId id="257" r:id="rId7"/>
    <p:sldId id="368" r:id="rId8"/>
    <p:sldId id="369" r:id="rId9"/>
    <p:sldId id="370" r:id="rId10"/>
    <p:sldId id="371" r:id="rId11"/>
    <p:sldId id="372" r:id="rId12"/>
    <p:sldId id="373" r:id="rId13"/>
    <p:sldId id="374" r:id="rId14"/>
    <p:sldId id="344" r:id="rId15"/>
    <p:sldId id="345" r:id="rId16"/>
    <p:sldId id="346" r:id="rId17"/>
    <p:sldId id="357" r:id="rId18"/>
    <p:sldId id="351" r:id="rId19"/>
    <p:sldId id="358" r:id="rId20"/>
    <p:sldId id="352" r:id="rId21"/>
    <p:sldId id="359" r:id="rId22"/>
    <p:sldId id="375" r:id="rId23"/>
    <p:sldId id="376" r:id="rId24"/>
    <p:sldId id="315"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7" autoAdjust="0"/>
    <p:restoredTop sz="94660"/>
  </p:normalViewPr>
  <p:slideViewPr>
    <p:cSldViewPr snapToGrid="0">
      <p:cViewPr varScale="1">
        <p:scale>
          <a:sx n="49" d="100"/>
          <a:sy n="49" d="100"/>
        </p:scale>
        <p:origin x="4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4CDBD-6083-4294-B280-588674CBCDC4}"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A907F-B03C-441F-832F-0F423C528703}" type="slidenum">
              <a:rPr lang="en-US" smtClean="0"/>
              <a:t>‹#›</a:t>
            </a:fld>
            <a:endParaRPr lang="en-US"/>
          </a:p>
        </p:txBody>
      </p:sp>
    </p:spTree>
    <p:extLst>
      <p:ext uri="{BB962C8B-B14F-4D97-AF65-F5344CB8AC3E}">
        <p14:creationId xmlns:p14="http://schemas.microsoft.com/office/powerpoint/2010/main" val="270008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1404938" y="1158875"/>
            <a:ext cx="4175125"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p>
        </p:txBody>
      </p:sp>
      <p:sp>
        <p:nvSpPr>
          <p:cNvPr id="110" name="Google Shape;110;p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437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6</a:t>
            </a:fld>
            <a:endParaRPr lang="en-US" dirty="0"/>
          </a:p>
        </p:txBody>
      </p:sp>
    </p:spTree>
    <p:extLst>
      <p:ext uri="{BB962C8B-B14F-4D97-AF65-F5344CB8AC3E}">
        <p14:creationId xmlns:p14="http://schemas.microsoft.com/office/powerpoint/2010/main" val="308538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7</a:t>
            </a:fld>
            <a:endParaRPr lang="en-US" dirty="0"/>
          </a:p>
        </p:txBody>
      </p:sp>
    </p:spTree>
    <p:extLst>
      <p:ext uri="{BB962C8B-B14F-4D97-AF65-F5344CB8AC3E}">
        <p14:creationId xmlns:p14="http://schemas.microsoft.com/office/powerpoint/2010/main" val="165980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smtClean="0"/>
              <a:t>Communication</a:t>
            </a:r>
            <a:r>
              <a:rPr lang="en-US" sz="1100" baseline="0" dirty="0" smtClean="0"/>
              <a:t> with the UCI UCPath team is handled through the Comments and Work Notes tab so that history of the issue is built. </a:t>
            </a:r>
            <a:endParaRPr lang="en-US" sz="1100" dirty="0" smtClean="0"/>
          </a:p>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8</a:t>
            </a:fld>
            <a:endParaRPr lang="en-US" dirty="0"/>
          </a:p>
        </p:txBody>
      </p:sp>
    </p:spTree>
    <p:extLst>
      <p:ext uri="{BB962C8B-B14F-4D97-AF65-F5344CB8AC3E}">
        <p14:creationId xmlns:p14="http://schemas.microsoft.com/office/powerpoint/2010/main" val="386934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9</a:t>
            </a:fld>
            <a:endParaRPr lang="en-US" dirty="0"/>
          </a:p>
        </p:txBody>
      </p:sp>
    </p:spTree>
    <p:extLst>
      <p:ext uri="{BB962C8B-B14F-4D97-AF65-F5344CB8AC3E}">
        <p14:creationId xmlns:p14="http://schemas.microsoft.com/office/powerpoint/2010/main" val="340077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10</a:t>
            </a:fld>
            <a:endParaRPr lang="en-US" dirty="0"/>
          </a:p>
        </p:txBody>
      </p:sp>
    </p:spTree>
    <p:extLst>
      <p:ext uri="{BB962C8B-B14F-4D97-AF65-F5344CB8AC3E}">
        <p14:creationId xmlns:p14="http://schemas.microsoft.com/office/powerpoint/2010/main" val="424471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11</a:t>
            </a:fld>
            <a:endParaRPr lang="en-US" dirty="0"/>
          </a:p>
        </p:txBody>
      </p:sp>
    </p:spTree>
    <p:extLst>
      <p:ext uri="{BB962C8B-B14F-4D97-AF65-F5344CB8AC3E}">
        <p14:creationId xmlns:p14="http://schemas.microsoft.com/office/powerpoint/2010/main" val="146532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fld id="{244E229F-C150-474F-8980-931399A2ED49}" type="slidenum">
              <a:rPr lang="en-US" smtClean="0"/>
              <a:pPr/>
              <a:t>12</a:t>
            </a:fld>
            <a:endParaRPr lang="en-US" dirty="0"/>
          </a:p>
        </p:txBody>
      </p:sp>
    </p:spTree>
    <p:extLst>
      <p:ext uri="{BB962C8B-B14F-4D97-AF65-F5344CB8AC3E}">
        <p14:creationId xmlns:p14="http://schemas.microsoft.com/office/powerpoint/2010/main" val="1860973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next Funding Entry transaction that affects the MCOP Worksheet is entered, the new compensation data is updated. Because this particular employee’s compensation is paid from one fund source, there is no urgency to take action. If the compensation was being paid from multiple fund sources and the increase in pay changed the distribution percentages, then the urgency to make the update to the MCOP worksheet would be necessary. In this example, the compensation will continue to pull from the same account but at a higher rate.</a:t>
            </a:r>
            <a:endParaRPr lang="en-US" dirty="0"/>
          </a:p>
        </p:txBody>
      </p:sp>
      <p:sp>
        <p:nvSpPr>
          <p:cNvPr id="4" name="Slide Number Placeholder 3"/>
          <p:cNvSpPr>
            <a:spLocks noGrp="1"/>
          </p:cNvSpPr>
          <p:nvPr>
            <p:ph type="sldNum" sz="quarter" idx="10"/>
          </p:nvPr>
        </p:nvSpPr>
        <p:spPr/>
        <p:txBody>
          <a:bodyPr/>
          <a:lstStyle/>
          <a:p>
            <a:fld id="{770A907F-B03C-441F-832F-0F423C528703}" type="slidenum">
              <a:rPr lang="en-US" smtClean="0"/>
              <a:t>13</a:t>
            </a:fld>
            <a:endParaRPr lang="en-US"/>
          </a:p>
        </p:txBody>
      </p:sp>
    </p:spTree>
    <p:extLst>
      <p:ext uri="{BB962C8B-B14F-4D97-AF65-F5344CB8AC3E}">
        <p14:creationId xmlns:p14="http://schemas.microsoft.com/office/powerpoint/2010/main" val="597783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spTree>
      <p:nvGrpSpPr>
        <p:cNvPr id="1" name="Shape 20"/>
        <p:cNvGrpSpPr/>
        <p:nvPr/>
      </p:nvGrpSpPr>
      <p:grpSpPr>
        <a:xfrm>
          <a:off x="0" y="0"/>
          <a:ext cx="0" cy="0"/>
          <a:chOff x="0" y="0"/>
          <a:chExt cx="0" cy="0"/>
        </a:xfrm>
      </p:grpSpPr>
      <p:pic>
        <p:nvPicPr>
          <p:cNvPr id="21" name="Google Shape;21;p117"/>
          <p:cNvPicPr preferRelativeResize="0"/>
          <p:nvPr/>
        </p:nvPicPr>
        <p:blipFill rotWithShape="1">
          <a:blip r:embed="rId3">
            <a:alphaModFix/>
          </a:blip>
          <a:srcRect/>
          <a:stretch/>
        </p:blipFill>
        <p:spPr>
          <a:xfrm>
            <a:off x="17201" y="6322499"/>
            <a:ext cx="9134475" cy="546847"/>
          </a:xfrm>
          <a:prstGeom prst="rect">
            <a:avLst/>
          </a:prstGeom>
          <a:noFill/>
          <a:ln>
            <a:noFill/>
          </a:ln>
        </p:spPr>
      </p:pic>
      <p:sp>
        <p:nvSpPr>
          <p:cNvPr id="22" name="Google Shape;22;p117"/>
          <p:cNvSpPr txBox="1">
            <a:spLocks noGrp="1"/>
          </p:cNvSpPr>
          <p:nvPr>
            <p:ph type="ctrTitle"/>
          </p:nvPr>
        </p:nvSpPr>
        <p:spPr>
          <a:xfrm>
            <a:off x="926093" y="2738245"/>
            <a:ext cx="7310244" cy="13257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3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7"/>
          <p:cNvSpPr txBox="1">
            <a:spLocks noGrp="1"/>
          </p:cNvSpPr>
          <p:nvPr>
            <p:ph type="subTitle" idx="1"/>
          </p:nvPr>
        </p:nvSpPr>
        <p:spPr>
          <a:xfrm>
            <a:off x="926094" y="4194099"/>
            <a:ext cx="7307224" cy="1508047"/>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Clr>
                <a:schemeClr val="dk1"/>
              </a:buClr>
              <a:buSzPts val="2400"/>
              <a:buNone/>
              <a:defRPr sz="1800">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
        <p:nvSpPr>
          <p:cNvPr id="24" name="Google Shape;24;p117"/>
          <p:cNvSpPr txBox="1"/>
          <p:nvPr/>
        </p:nvSpPr>
        <p:spPr>
          <a:xfrm>
            <a:off x="7817390" y="6420058"/>
            <a:ext cx="1165713" cy="365125"/>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n-US" sz="1050" b="1" dirty="0" smtClean="0">
                <a:solidFill>
                  <a:schemeClr val="dk1"/>
                </a:solidFill>
                <a:latin typeface="Calibri"/>
                <a:ea typeface="Calibri"/>
                <a:cs typeface="Calibri"/>
                <a:sym typeface="Calibri"/>
              </a:rPr>
              <a:t>1/21/2020</a:t>
            </a:r>
            <a:endParaRPr sz="1050" b="1" dirty="0">
              <a:solidFill>
                <a:schemeClr val="dk1"/>
              </a:solidFill>
              <a:latin typeface="Calibri"/>
              <a:ea typeface="Calibri"/>
              <a:cs typeface="Calibri"/>
              <a:sym typeface="Calibri"/>
            </a:endParaRPr>
          </a:p>
        </p:txBody>
      </p:sp>
      <p:sp>
        <p:nvSpPr>
          <p:cNvPr id="25" name="Google Shape;25;p117"/>
          <p:cNvSpPr/>
          <p:nvPr/>
        </p:nvSpPr>
        <p:spPr>
          <a:xfrm>
            <a:off x="-10096" y="0"/>
            <a:ext cx="9144000" cy="1463040"/>
          </a:xfrm>
          <a:prstGeom prst="rect">
            <a:avLst/>
          </a:prstGeom>
          <a:gradFill>
            <a:gsLst>
              <a:gs pos="0">
                <a:srgbClr val="1D579B"/>
              </a:gs>
              <a:gs pos="100000">
                <a:srgbClr val="90B0FF"/>
              </a:gs>
            </a:gsLst>
            <a:lin ang="16200000" scaled="0"/>
          </a:gra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6" name="Google Shape;26;p117" descr="UCI14_UCPath_W.png"/>
          <p:cNvPicPr preferRelativeResize="0"/>
          <p:nvPr/>
        </p:nvPicPr>
        <p:blipFill rotWithShape="1">
          <a:blip r:embed="rId4">
            <a:alphaModFix/>
          </a:blip>
          <a:srcRect/>
          <a:stretch/>
        </p:blipFill>
        <p:spPr>
          <a:xfrm>
            <a:off x="2015498" y="257009"/>
            <a:ext cx="5433403" cy="714404"/>
          </a:xfrm>
          <a:prstGeom prst="rect">
            <a:avLst/>
          </a:prstGeom>
          <a:noFill/>
          <a:ln>
            <a:noFill/>
          </a:ln>
        </p:spPr>
      </p:pic>
      <p:sp>
        <p:nvSpPr>
          <p:cNvPr id="27" name="Google Shape;27;p117"/>
          <p:cNvSpPr/>
          <p:nvPr/>
        </p:nvSpPr>
        <p:spPr>
          <a:xfrm>
            <a:off x="-7222" y="6319761"/>
            <a:ext cx="284257" cy="539496"/>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8" name="Google Shape;28;p117"/>
          <p:cNvSpPr/>
          <p:nvPr/>
        </p:nvSpPr>
        <p:spPr>
          <a:xfrm>
            <a:off x="926093" y="6420058"/>
            <a:ext cx="2922576" cy="365125"/>
          </a:xfrm>
          <a:prstGeom prst="rect">
            <a:avLst/>
          </a:prstGeom>
          <a:solidFill>
            <a:srgbClr val="09548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29" name="Google Shape;29;p117" descr="Anti Taller Software Libre: Richard Stallman habla sobre el Copyright"/>
          <p:cNvPicPr preferRelativeResize="0"/>
          <p:nvPr/>
        </p:nvPicPr>
        <p:blipFill rotWithShape="1">
          <a:blip r:embed="rId5">
            <a:alphaModFix/>
          </a:blip>
          <a:srcRect/>
          <a:stretch/>
        </p:blipFill>
        <p:spPr>
          <a:xfrm>
            <a:off x="789614" y="6462418"/>
            <a:ext cx="261262" cy="241451"/>
          </a:xfrm>
          <a:prstGeom prst="rect">
            <a:avLst/>
          </a:prstGeom>
          <a:noFill/>
          <a:ln>
            <a:noFill/>
          </a:ln>
        </p:spPr>
      </p:pic>
      <p:sp>
        <p:nvSpPr>
          <p:cNvPr id="30" name="Google Shape;30;p117"/>
          <p:cNvSpPr txBox="1"/>
          <p:nvPr/>
        </p:nvSpPr>
        <p:spPr>
          <a:xfrm>
            <a:off x="1009935" y="6392760"/>
            <a:ext cx="2962866" cy="276969"/>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b="0">
                <a:solidFill>
                  <a:schemeClr val="lt1"/>
                </a:solidFill>
                <a:latin typeface="Calibri"/>
                <a:ea typeface="Calibri"/>
                <a:cs typeface="Calibri"/>
                <a:sym typeface="Calibri"/>
              </a:rPr>
              <a:t>Copyright UCI UCPath 2019</a:t>
            </a:r>
            <a:endParaRPr sz="1350"/>
          </a:p>
        </p:txBody>
      </p:sp>
    </p:spTree>
    <p:custDataLst>
      <p:tags r:id="rId1"/>
    </p:custDataLst>
    <p:extLst>
      <p:ext uri="{BB962C8B-B14F-4D97-AF65-F5344CB8AC3E}">
        <p14:creationId xmlns:p14="http://schemas.microsoft.com/office/powerpoint/2010/main" val="1712317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459620" y="53872"/>
            <a:ext cx="86843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rot="5400000">
            <a:off x="2200883" y="-359753"/>
            <a:ext cx="4744652" cy="8227181"/>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3241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9"/>
        <p:cNvGrpSpPr/>
        <p:nvPr/>
      </p:nvGrpSpPr>
      <p:grpSpPr>
        <a:xfrm>
          <a:off x="0" y="0"/>
          <a:ext cx="0" cy="0"/>
          <a:chOff x="0" y="0"/>
          <a:chExt cx="0" cy="0"/>
        </a:xfrm>
      </p:grpSpPr>
      <p:sp>
        <p:nvSpPr>
          <p:cNvPr id="80" name="Google Shape;80;p130"/>
          <p:cNvSpPr/>
          <p:nvPr/>
        </p:nvSpPr>
        <p:spPr>
          <a:xfrm flipH="1">
            <a:off x="462638" y="389223"/>
            <a:ext cx="8221476" cy="1470024"/>
          </a:xfrm>
          <a:prstGeom prst="rect">
            <a:avLst/>
          </a:prstGeom>
          <a:no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1" name="Google Shape;81;p130"/>
          <p:cNvSpPr/>
          <p:nvPr/>
        </p:nvSpPr>
        <p:spPr>
          <a:xfrm>
            <a:off x="462638" y="1922278"/>
            <a:ext cx="8221476" cy="45719"/>
          </a:xfrm>
          <a:prstGeom prst="rect">
            <a:avLst/>
          </a:prstGeom>
          <a:solidFill>
            <a:srgbClr val="1E438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2" name="Google Shape;82;p130"/>
          <p:cNvSpPr/>
          <p:nvPr/>
        </p:nvSpPr>
        <p:spPr>
          <a:xfrm>
            <a:off x="0" y="0"/>
            <a:ext cx="9144000" cy="1969842"/>
          </a:xfrm>
          <a:prstGeom prst="rect">
            <a:avLst/>
          </a:prstGeom>
          <a:gradFill>
            <a:gsLst>
              <a:gs pos="0">
                <a:srgbClr val="0064A8"/>
              </a:gs>
              <a:gs pos="100000">
                <a:srgbClr val="1E4386"/>
              </a:gs>
            </a:gsLst>
            <a:lin ang="162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3" name="Google Shape;83;p130"/>
          <p:cNvSpPr txBox="1">
            <a:spLocks noGrp="1"/>
          </p:cNvSpPr>
          <p:nvPr>
            <p:ph type="ctrTitle"/>
          </p:nvPr>
        </p:nvSpPr>
        <p:spPr>
          <a:xfrm>
            <a:off x="462639" y="396704"/>
            <a:ext cx="8221476"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Arial"/>
              <a:buNone/>
              <a:defRPr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0"/>
          <p:cNvSpPr txBox="1">
            <a:spLocks noGrp="1"/>
          </p:cNvSpPr>
          <p:nvPr>
            <p:ph type="subTitle" idx="1"/>
          </p:nvPr>
        </p:nvSpPr>
        <p:spPr>
          <a:xfrm>
            <a:off x="462639" y="2045145"/>
            <a:ext cx="8221476" cy="4108963"/>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Clr>
                <a:schemeClr val="dk1"/>
              </a:buClr>
              <a:buSzPts val="3200"/>
              <a:buNone/>
              <a:defRPr>
                <a:solidFill>
                  <a:schemeClr val="dk1"/>
                </a:solidFill>
              </a:defRPr>
            </a:lvl1pPr>
            <a:lvl2pPr lvl="1" algn="ctr">
              <a:spcBef>
                <a:spcPts val="420"/>
              </a:spcBef>
              <a:spcAft>
                <a:spcPts val="0"/>
              </a:spcAft>
              <a:buClr>
                <a:srgbClr val="888888"/>
              </a:buClr>
              <a:buSzPts val="2800"/>
              <a:buNone/>
              <a:defRPr>
                <a:solidFill>
                  <a:srgbClr val="888888"/>
                </a:solidFill>
              </a:defRPr>
            </a:lvl2pPr>
            <a:lvl3pPr lvl="2" algn="ctr">
              <a:spcBef>
                <a:spcPts val="360"/>
              </a:spcBef>
              <a:spcAft>
                <a:spcPts val="0"/>
              </a:spcAft>
              <a:buClr>
                <a:srgbClr val="888888"/>
              </a:buClr>
              <a:buSzPts val="2400"/>
              <a:buNone/>
              <a:defRPr>
                <a:solidFill>
                  <a:srgbClr val="888888"/>
                </a:solidFill>
              </a:defRPr>
            </a:lvl3pPr>
            <a:lvl4pPr lvl="3" algn="ctr">
              <a:spcBef>
                <a:spcPts val="300"/>
              </a:spcBef>
              <a:spcAft>
                <a:spcPts val="0"/>
              </a:spcAft>
              <a:buClr>
                <a:srgbClr val="888888"/>
              </a:buClr>
              <a:buSzPts val="2000"/>
              <a:buNone/>
              <a:defRPr>
                <a:solidFill>
                  <a:srgbClr val="888888"/>
                </a:solidFill>
              </a:defRPr>
            </a:lvl4pPr>
            <a:lvl5pPr lvl="4" algn="ctr">
              <a:spcBef>
                <a:spcPts val="300"/>
              </a:spcBef>
              <a:spcAft>
                <a:spcPts val="0"/>
              </a:spcAft>
              <a:buClr>
                <a:srgbClr val="888888"/>
              </a:buClr>
              <a:buSzPts val="2000"/>
              <a:buNone/>
              <a:defRPr>
                <a:solidFill>
                  <a:srgbClr val="888888"/>
                </a:solidFill>
              </a:defRPr>
            </a:lvl5pPr>
            <a:lvl6pPr lvl="5" algn="ctr">
              <a:spcBef>
                <a:spcPts val="300"/>
              </a:spcBef>
              <a:spcAft>
                <a:spcPts val="0"/>
              </a:spcAft>
              <a:buClr>
                <a:srgbClr val="888888"/>
              </a:buClr>
              <a:buSzPts val="2000"/>
              <a:buNone/>
              <a:defRPr>
                <a:solidFill>
                  <a:srgbClr val="888888"/>
                </a:solidFill>
              </a:defRPr>
            </a:lvl6pPr>
            <a:lvl7pPr lvl="6" algn="ctr">
              <a:spcBef>
                <a:spcPts val="300"/>
              </a:spcBef>
              <a:spcAft>
                <a:spcPts val="0"/>
              </a:spcAft>
              <a:buClr>
                <a:srgbClr val="888888"/>
              </a:buClr>
              <a:buSzPts val="2000"/>
              <a:buNone/>
              <a:defRPr>
                <a:solidFill>
                  <a:srgbClr val="888888"/>
                </a:solidFill>
              </a:defRPr>
            </a:lvl7pPr>
            <a:lvl8pPr lvl="7" algn="ctr">
              <a:spcBef>
                <a:spcPts val="300"/>
              </a:spcBef>
              <a:spcAft>
                <a:spcPts val="0"/>
              </a:spcAft>
              <a:buClr>
                <a:srgbClr val="888888"/>
              </a:buClr>
              <a:buSzPts val="2000"/>
              <a:buNone/>
              <a:defRPr>
                <a:solidFill>
                  <a:srgbClr val="888888"/>
                </a:solidFill>
              </a:defRPr>
            </a:lvl8pPr>
            <a:lvl9pPr lvl="8" algn="ctr">
              <a:spcBef>
                <a:spcPts val="3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25002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quot;takeaway&quot;/quote">
  <p:cSld name="Basic &quot;takeaway&quot;/quote">
    <p:spTree>
      <p:nvGrpSpPr>
        <p:cNvPr id="1" name="Shape 85"/>
        <p:cNvGrpSpPr/>
        <p:nvPr/>
      </p:nvGrpSpPr>
      <p:grpSpPr>
        <a:xfrm>
          <a:off x="0" y="0"/>
          <a:ext cx="0" cy="0"/>
          <a:chOff x="0" y="0"/>
          <a:chExt cx="0" cy="0"/>
        </a:xfrm>
      </p:grpSpPr>
      <p:sp>
        <p:nvSpPr>
          <p:cNvPr id="86" name="Google Shape;86;p131"/>
          <p:cNvSpPr txBox="1">
            <a:spLocks noGrp="1"/>
          </p:cNvSpPr>
          <p:nvPr>
            <p:ph type="body" idx="1"/>
          </p:nvPr>
        </p:nvSpPr>
        <p:spPr>
          <a:xfrm>
            <a:off x="2782653" y="1135347"/>
            <a:ext cx="6297848" cy="4875229"/>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87" name="Google Shape;87;p131"/>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89" name="Google Shape;89;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0" name="Google Shape;90;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1" name="Google Shape;91;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2" name="Google Shape;92;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3" name="Google Shape;93;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4" name="Google Shape;94;p131"/>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5" name="Google Shape;95;p131"/>
          <p:cNvSpPr txBox="1"/>
          <p:nvPr/>
        </p:nvSpPr>
        <p:spPr>
          <a:xfrm>
            <a:off x="2911571" y="6338720"/>
            <a:ext cx="5410666" cy="522287"/>
          </a:xfrm>
          <a:prstGeom prst="rect">
            <a:avLst/>
          </a:prstGeom>
          <a:noFill/>
          <a:ln>
            <a:noFill/>
          </a:ln>
        </p:spPr>
        <p:txBody>
          <a:bodyPr spcFirstLastPara="1" wrap="square" lIns="68569" tIns="34275" rIns="68569" bIns="34275" anchor="ctr" anchorCtr="0">
            <a:noAutofit/>
          </a:bodyPr>
          <a:lstStyle/>
          <a:p>
            <a:pPr marL="0" marR="0" lvl="0" indent="0" algn="r" rtl="0">
              <a:lnSpc>
                <a:spcPct val="90000"/>
              </a:lnSpc>
              <a:spcBef>
                <a:spcPts val="0"/>
              </a:spcBef>
              <a:spcAft>
                <a:spcPts val="0"/>
              </a:spcAft>
              <a:buClr>
                <a:schemeClr val="dk1"/>
              </a:buClr>
              <a:buSzPts val="1050"/>
              <a:buFont typeface="Noto Sans Symbols"/>
              <a:buNone/>
            </a:pPr>
            <a:endParaRPr sz="788" b="0" i="0">
              <a:solidFill>
                <a:srgbClr val="FFFFFF"/>
              </a:solidFill>
              <a:latin typeface="Arial"/>
              <a:ea typeface="Arial"/>
              <a:cs typeface="Arial"/>
              <a:sym typeface="Arial"/>
            </a:endParaRPr>
          </a:p>
        </p:txBody>
      </p:sp>
    </p:spTree>
    <p:extLst>
      <p:ext uri="{BB962C8B-B14F-4D97-AF65-F5344CB8AC3E}">
        <p14:creationId xmlns:p14="http://schemas.microsoft.com/office/powerpoint/2010/main" val="2678213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m Pic and Text 2">
  <p:cSld name="Slim Pic and Text 2">
    <p:spTree>
      <p:nvGrpSpPr>
        <p:cNvPr id="1" name="Shape 96"/>
        <p:cNvGrpSpPr/>
        <p:nvPr/>
      </p:nvGrpSpPr>
      <p:grpSpPr>
        <a:xfrm>
          <a:off x="0" y="0"/>
          <a:ext cx="0" cy="0"/>
          <a:chOff x="0" y="0"/>
          <a:chExt cx="0" cy="0"/>
        </a:xfrm>
      </p:grpSpPr>
      <p:sp>
        <p:nvSpPr>
          <p:cNvPr id="97" name="Google Shape;97;p132"/>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1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99" name="Google Shape;99;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0" name="Google Shape;100;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1" name="Google Shape;101;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2" name="Google Shape;102;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3" name="Google Shape;103;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4" name="Google Shape;104;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5" name="Google Shape;105;p132"/>
          <p:cNvSpPr/>
          <p:nvPr/>
        </p:nvSpPr>
        <p:spPr>
          <a:xfrm rot="10800000" flipH="1">
            <a:off x="0" y="570558"/>
            <a:ext cx="9144000" cy="45719"/>
          </a:xfrm>
          <a:prstGeom prst="rect">
            <a:avLst/>
          </a:prstGeom>
          <a:solidFill>
            <a:srgbClr val="DBD5CD"/>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06" name="Google Shape;106;p132"/>
          <p:cNvSpPr txBox="1">
            <a:spLocks noGrp="1"/>
          </p:cNvSpPr>
          <p:nvPr>
            <p:ph type="body" idx="1"/>
          </p:nvPr>
        </p:nvSpPr>
        <p:spPr>
          <a:xfrm>
            <a:off x="1469338" y="1281034"/>
            <a:ext cx="7611163" cy="4785810"/>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lt1"/>
              </a:buClr>
              <a:buSzPts val="3200"/>
              <a:buChar char="•"/>
              <a:defRPr>
                <a:solidFill>
                  <a:schemeClr val="lt1"/>
                </a:solidFill>
              </a:defRPr>
            </a:lvl1pPr>
            <a:lvl2pPr marL="685800" lvl="1" indent="-304800" algn="l">
              <a:spcBef>
                <a:spcPts val="420"/>
              </a:spcBef>
              <a:spcAft>
                <a:spcPts val="0"/>
              </a:spcAft>
              <a:buClr>
                <a:schemeClr val="lt1"/>
              </a:buClr>
              <a:buSzPts val="2800"/>
              <a:buFont typeface="Arial"/>
              <a:buChar char="•"/>
              <a:defRPr>
                <a:solidFill>
                  <a:schemeClr val="lt1"/>
                </a:solidFill>
              </a:defRPr>
            </a:lvl2pPr>
            <a:lvl3pPr marL="1028700" lvl="2" indent="-285750" algn="l">
              <a:spcBef>
                <a:spcPts val="360"/>
              </a:spcBef>
              <a:spcAft>
                <a:spcPts val="0"/>
              </a:spcAft>
              <a:buClr>
                <a:schemeClr val="lt1"/>
              </a:buClr>
              <a:buSzPts val="2400"/>
              <a:buFont typeface="Courier New"/>
              <a:buChar char="o"/>
              <a:defRPr>
                <a:solidFill>
                  <a:schemeClr val="lt1"/>
                </a:solidFill>
              </a:defRPr>
            </a:lvl3pPr>
            <a:lvl4pPr marL="1371600" lvl="3" indent="-266700" algn="l">
              <a:spcBef>
                <a:spcPts val="300"/>
              </a:spcBef>
              <a:spcAft>
                <a:spcPts val="0"/>
              </a:spcAft>
              <a:buClr>
                <a:schemeClr val="lt1"/>
              </a:buClr>
              <a:buSzPts val="2000"/>
              <a:buChar char="•"/>
              <a:defRPr>
                <a:solidFill>
                  <a:schemeClr val="lt1"/>
                </a:solidFill>
              </a:defRPr>
            </a:lvl4pPr>
            <a:lvl5pPr marL="1714500" lvl="4" indent="-266700" algn="l">
              <a:spcBef>
                <a:spcPts val="300"/>
              </a:spcBef>
              <a:spcAft>
                <a:spcPts val="0"/>
              </a:spcAft>
              <a:buClr>
                <a:schemeClr val="lt1"/>
              </a:buClr>
              <a:buSzPts val="2000"/>
              <a:buChar char="•"/>
              <a:defRPr>
                <a:solidFill>
                  <a:schemeClr val="lt1"/>
                </a:solidFil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6458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123"/>
          <p:cNvSpPr txBox="1">
            <a:spLocks noGrp="1"/>
          </p:cNvSpPr>
          <p:nvPr>
            <p:ph type="title"/>
          </p:nvPr>
        </p:nvSpPr>
        <p:spPr>
          <a:xfrm>
            <a:off x="668677" y="2422689"/>
            <a:ext cx="5786324" cy="19797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42835725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3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95799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1"/>
        <p:cNvGrpSpPr/>
        <p:nvPr/>
      </p:nvGrpSpPr>
      <p:grpSpPr>
        <a:xfrm>
          <a:off x="0" y="0"/>
          <a:ext cx="0" cy="0"/>
          <a:chOff x="0" y="0"/>
          <a:chExt cx="0" cy="0"/>
        </a:xfrm>
      </p:grpSpPr>
      <p:sp>
        <p:nvSpPr>
          <p:cNvPr id="62" name="Google Shape;62;p12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3" name="Google Shape;63;p12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342900" lvl="0" indent="-304800" algn="l">
              <a:spcBef>
                <a:spcPts val="420"/>
              </a:spcBef>
              <a:spcAft>
                <a:spcPts val="0"/>
              </a:spcAft>
              <a:buClr>
                <a:schemeClr val="dk1"/>
              </a:buClr>
              <a:buSzPts val="2800"/>
              <a:buChar char="•"/>
              <a:defRPr sz="2100"/>
            </a:lvl1pPr>
            <a:lvl2pPr marL="685800" lvl="1" indent="-285750" algn="l">
              <a:spcBef>
                <a:spcPts val="360"/>
              </a:spcBef>
              <a:spcAft>
                <a:spcPts val="0"/>
              </a:spcAft>
              <a:buClr>
                <a:schemeClr val="dk1"/>
              </a:buClr>
              <a:buSzPts val="2400"/>
              <a:buChar char="•"/>
              <a:defRPr sz="1800"/>
            </a:lvl2pPr>
            <a:lvl3pPr marL="1028700" lvl="2" indent="-266700" algn="l">
              <a:spcBef>
                <a:spcPts val="300"/>
              </a:spcBef>
              <a:spcAft>
                <a:spcPts val="0"/>
              </a:spcAft>
              <a:buClr>
                <a:schemeClr val="dk1"/>
              </a:buClr>
              <a:buSzPts val="2000"/>
              <a:buChar char="•"/>
              <a:defRPr sz="1500"/>
            </a:lvl3pPr>
            <a:lvl4pPr marL="1371600" lvl="3" indent="-257175" algn="l">
              <a:spcBef>
                <a:spcPts val="270"/>
              </a:spcBef>
              <a:spcAft>
                <a:spcPts val="0"/>
              </a:spcAft>
              <a:buClr>
                <a:schemeClr val="dk1"/>
              </a:buClr>
              <a:buSzPts val="1800"/>
              <a:buChar char="•"/>
              <a:defRPr sz="1350"/>
            </a:lvl4pPr>
            <a:lvl5pPr marL="1714500" lvl="4" indent="-257175" algn="l">
              <a:spcBef>
                <a:spcPts val="270"/>
              </a:spcBef>
              <a:spcAft>
                <a:spcPts val="0"/>
              </a:spcAft>
              <a:buClr>
                <a:schemeClr val="dk1"/>
              </a:buClr>
              <a:buSzPts val="1800"/>
              <a:buChar char="•"/>
              <a:defRPr sz="1350"/>
            </a:lvl5pPr>
            <a:lvl6pPr marL="2057400" lvl="5" indent="-257175" algn="l">
              <a:spcBef>
                <a:spcPts val="270"/>
              </a:spcBef>
              <a:spcAft>
                <a:spcPts val="0"/>
              </a:spcAft>
              <a:buClr>
                <a:schemeClr val="dk1"/>
              </a:buClr>
              <a:buSzPts val="1800"/>
              <a:buChar char="•"/>
              <a:defRPr sz="1350"/>
            </a:lvl6pPr>
            <a:lvl7pPr marL="2400300" lvl="6" indent="-257175" algn="l">
              <a:spcBef>
                <a:spcPts val="270"/>
              </a:spcBef>
              <a:spcAft>
                <a:spcPts val="0"/>
              </a:spcAft>
              <a:buClr>
                <a:schemeClr val="dk1"/>
              </a:buClr>
              <a:buSzPts val="1800"/>
              <a:buChar char="•"/>
              <a:defRPr sz="1350"/>
            </a:lvl7pPr>
            <a:lvl8pPr marL="2743200" lvl="7" indent="-257175" algn="l">
              <a:spcBef>
                <a:spcPts val="270"/>
              </a:spcBef>
              <a:spcAft>
                <a:spcPts val="0"/>
              </a:spcAft>
              <a:buClr>
                <a:schemeClr val="dk1"/>
              </a:buClr>
              <a:buSzPts val="1800"/>
              <a:buChar char="•"/>
              <a:defRPr sz="1350"/>
            </a:lvl8pPr>
            <a:lvl9pPr marL="3086100" lvl="8" indent="-257175" algn="l">
              <a:spcBef>
                <a:spcPts val="270"/>
              </a:spcBef>
              <a:spcAft>
                <a:spcPts val="0"/>
              </a:spcAft>
              <a:buClr>
                <a:schemeClr val="dk1"/>
              </a:buClr>
              <a:buSzPts val="1800"/>
              <a:buChar char="•"/>
              <a:defRPr sz="1350"/>
            </a:lvl9pPr>
          </a:lstStyle>
          <a:p>
            <a:endParaRPr/>
          </a:p>
        </p:txBody>
      </p:sp>
      <p:sp>
        <p:nvSpPr>
          <p:cNvPr id="64" name="Google Shape;64;p125"/>
          <p:cNvSpPr txBox="1">
            <a:spLocks noGrp="1"/>
          </p:cNvSpPr>
          <p:nvPr>
            <p:ph type="title"/>
          </p:nvPr>
        </p:nvSpPr>
        <p:spPr>
          <a:xfrm>
            <a:off x="1" y="16208"/>
            <a:ext cx="8227181" cy="8509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extLst>
      <p:ext uri="{BB962C8B-B14F-4D97-AF65-F5344CB8AC3E}">
        <p14:creationId xmlns:p14="http://schemas.microsoft.com/office/powerpoint/2010/main" val="6891918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87446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6095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07B9A6-A043-4F83-9AEB-F5CEF8FD52E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0844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with Subtitle" type="twoTxTwoObj">
  <p:cSld name="Two Content with Subtitle">
    <p:spTree>
      <p:nvGrpSpPr>
        <p:cNvPr id="1" name="Shape 31"/>
        <p:cNvGrpSpPr/>
        <p:nvPr/>
      </p:nvGrpSpPr>
      <p:grpSpPr>
        <a:xfrm>
          <a:off x="0" y="0"/>
          <a:ext cx="0" cy="0"/>
          <a:chOff x="0" y="0"/>
          <a:chExt cx="0" cy="0"/>
        </a:xfrm>
      </p:grpSpPr>
      <p:sp>
        <p:nvSpPr>
          <p:cNvPr id="32" name="Google Shape;32;p118"/>
          <p:cNvSpPr txBox="1">
            <a:spLocks noGrp="1"/>
          </p:cNvSpPr>
          <p:nvPr>
            <p:ph type="body" idx="1"/>
          </p:nvPr>
        </p:nvSpPr>
        <p:spPr>
          <a:xfrm>
            <a:off x="45902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3" name="Google Shape;33;p118"/>
          <p:cNvSpPr txBox="1">
            <a:spLocks noGrp="1"/>
          </p:cNvSpPr>
          <p:nvPr>
            <p:ph type="body" idx="2"/>
          </p:nvPr>
        </p:nvSpPr>
        <p:spPr>
          <a:xfrm>
            <a:off x="4590287"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4" name="Google Shape;34;p118"/>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5" name="Google Shape;35;p118"/>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36" name="Google Shape;36;p118"/>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43102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07B9A6-A043-4F83-9AEB-F5CEF8FD52E1}"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92830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07B9A6-A043-4F83-9AEB-F5CEF8FD52E1}" type="datetimeFigureOut">
              <a:rPr lang="en-US" smtClean="0"/>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276489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7B9A6-A043-4F83-9AEB-F5CEF8FD52E1}" type="datetimeFigureOut">
              <a:rPr lang="en-US" smtClean="0"/>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385624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7B9A6-A043-4F83-9AEB-F5CEF8FD52E1}" type="datetimeFigureOut">
              <a:rPr lang="en-US" smtClean="0"/>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483460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263551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7B9A6-A043-4F83-9AEB-F5CEF8FD52E1}" type="datetimeFigureOut">
              <a:rPr lang="en-US" smtClean="0"/>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210611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608370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07B9A6-A043-4F83-9AEB-F5CEF8FD52E1}" type="datetimeFigureOut">
              <a:rPr lang="en-US" smtClean="0"/>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8A65B-20A8-4343-99D6-E12B93F7E6A8}" type="slidenum">
              <a:rPr lang="en-US" smtClean="0"/>
              <a:t>‹#›</a:t>
            </a:fld>
            <a:endParaRPr lang="en-US"/>
          </a:p>
        </p:txBody>
      </p:sp>
    </p:spTree>
    <p:extLst>
      <p:ext uri="{BB962C8B-B14F-4D97-AF65-F5344CB8AC3E}">
        <p14:creationId xmlns:p14="http://schemas.microsoft.com/office/powerpoint/2010/main" val="138153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3"/>
        <p:cNvGrpSpPr/>
        <p:nvPr/>
      </p:nvGrpSpPr>
      <p:grpSpPr>
        <a:xfrm>
          <a:off x="0" y="0"/>
          <a:ext cx="0" cy="0"/>
          <a:chOff x="0" y="0"/>
          <a:chExt cx="0" cy="0"/>
        </a:xfrm>
      </p:grpSpPr>
      <p:sp>
        <p:nvSpPr>
          <p:cNvPr id="54" name="Google Shape;54;p84"/>
          <p:cNvSpPr txBox="1">
            <a:spLocks noGrp="1"/>
          </p:cNvSpPr>
          <p:nvPr>
            <p:ph type="body" idx="1"/>
          </p:nvPr>
        </p:nvSpPr>
        <p:spPr>
          <a:xfrm>
            <a:off x="316992" y="1064524"/>
            <a:ext cx="8705088" cy="518997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1F497D"/>
              </a:buClr>
              <a:buSzPts val="3200"/>
              <a:buFont typeface="Arial"/>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84"/>
          <p:cNvSpPr txBox="1">
            <a:spLocks noGrp="1"/>
          </p:cNvSpPr>
          <p:nvPr>
            <p:ph type="title"/>
          </p:nvPr>
        </p:nvSpPr>
        <p:spPr>
          <a:xfrm>
            <a:off x="14748" y="76757"/>
            <a:ext cx="8125935" cy="6231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4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116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37"/>
        <p:cNvGrpSpPr/>
        <p:nvPr/>
      </p:nvGrpSpPr>
      <p:grpSpPr>
        <a:xfrm>
          <a:off x="0" y="0"/>
          <a:ext cx="0" cy="0"/>
          <a:chOff x="0" y="0"/>
          <a:chExt cx="0" cy="0"/>
        </a:xfrm>
      </p:grpSpPr>
      <p:sp>
        <p:nvSpPr>
          <p:cNvPr id="38" name="Google Shape;38;p119"/>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39" name="Google Shape;39;p119"/>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342900" lvl="0" indent="-171450" algn="l">
              <a:spcBef>
                <a:spcPts val="360"/>
              </a:spcBef>
              <a:spcAft>
                <a:spcPts val="0"/>
              </a:spcAft>
              <a:buClr>
                <a:schemeClr val="dk1"/>
              </a:buClr>
              <a:buSzPts val="2400"/>
              <a:buNone/>
              <a:defRPr sz="1800" b="1"/>
            </a:lvl1pPr>
            <a:lvl2pPr marL="685800" lvl="1" indent="-171450" algn="l">
              <a:spcBef>
                <a:spcPts val="300"/>
              </a:spcBef>
              <a:spcAft>
                <a:spcPts val="0"/>
              </a:spcAft>
              <a:buClr>
                <a:schemeClr val="dk1"/>
              </a:buClr>
              <a:buSzPts val="2000"/>
              <a:buNone/>
              <a:defRPr sz="1500" b="1"/>
            </a:lvl2pPr>
            <a:lvl3pPr marL="1028700" lvl="2" indent="-171450" algn="l">
              <a:spcBef>
                <a:spcPts val="270"/>
              </a:spcBef>
              <a:spcAft>
                <a:spcPts val="0"/>
              </a:spcAft>
              <a:buClr>
                <a:schemeClr val="dk1"/>
              </a:buClr>
              <a:buSzPts val="1800"/>
              <a:buNone/>
              <a:defRPr sz="1350" b="1"/>
            </a:lvl3pPr>
            <a:lvl4pPr marL="1371600" lvl="3" indent="-171450" algn="l">
              <a:spcBef>
                <a:spcPts val="240"/>
              </a:spcBef>
              <a:spcAft>
                <a:spcPts val="0"/>
              </a:spcAft>
              <a:buClr>
                <a:schemeClr val="dk1"/>
              </a:buClr>
              <a:buSzPts val="1600"/>
              <a:buNone/>
              <a:defRPr sz="1200" b="1"/>
            </a:lvl4pPr>
            <a:lvl5pPr marL="1714500" lvl="4" indent="-171450" algn="l">
              <a:spcBef>
                <a:spcPts val="240"/>
              </a:spcBef>
              <a:spcAft>
                <a:spcPts val="0"/>
              </a:spcAft>
              <a:buClr>
                <a:schemeClr val="dk1"/>
              </a:buClr>
              <a:buSzPts val="1600"/>
              <a:buNone/>
              <a:defRPr sz="1200" b="1"/>
            </a:lvl5pPr>
            <a:lvl6pPr marL="2057400" lvl="5" indent="-171450" algn="l">
              <a:spcBef>
                <a:spcPts val="240"/>
              </a:spcBef>
              <a:spcAft>
                <a:spcPts val="0"/>
              </a:spcAft>
              <a:buClr>
                <a:schemeClr val="dk1"/>
              </a:buClr>
              <a:buSzPts val="1600"/>
              <a:buNone/>
              <a:defRPr sz="1200" b="1"/>
            </a:lvl6pPr>
            <a:lvl7pPr marL="2400300" lvl="6" indent="-171450" algn="l">
              <a:spcBef>
                <a:spcPts val="240"/>
              </a:spcBef>
              <a:spcAft>
                <a:spcPts val="0"/>
              </a:spcAft>
              <a:buClr>
                <a:schemeClr val="dk1"/>
              </a:buClr>
              <a:buSzPts val="1600"/>
              <a:buNone/>
              <a:defRPr sz="1200" b="1"/>
            </a:lvl7pPr>
            <a:lvl8pPr marL="2743200" lvl="7" indent="-171450" algn="l">
              <a:spcBef>
                <a:spcPts val="240"/>
              </a:spcBef>
              <a:spcAft>
                <a:spcPts val="0"/>
              </a:spcAft>
              <a:buClr>
                <a:schemeClr val="dk1"/>
              </a:buClr>
              <a:buSzPts val="1600"/>
              <a:buNone/>
              <a:defRPr sz="1200" b="1"/>
            </a:lvl8pPr>
            <a:lvl9pPr marL="3086100" lvl="8" indent="-171450" algn="l">
              <a:spcBef>
                <a:spcPts val="240"/>
              </a:spcBef>
              <a:spcAft>
                <a:spcPts val="0"/>
              </a:spcAft>
              <a:buClr>
                <a:schemeClr val="dk1"/>
              </a:buClr>
              <a:buSzPts val="1600"/>
              <a:buNone/>
              <a:defRPr sz="1200" b="1"/>
            </a:lvl9pPr>
          </a:lstStyle>
          <a:p>
            <a:endParaRPr/>
          </a:p>
        </p:txBody>
      </p:sp>
      <p:sp>
        <p:nvSpPr>
          <p:cNvPr id="40" name="Google Shape;40;p119"/>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9"/>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16599062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
  <p:cSld name="Content">
    <p:spTree>
      <p:nvGrpSpPr>
        <p:cNvPr id="1" name="Shape 42"/>
        <p:cNvGrpSpPr/>
        <p:nvPr/>
      </p:nvGrpSpPr>
      <p:grpSpPr>
        <a:xfrm>
          <a:off x="0" y="0"/>
          <a:ext cx="0" cy="0"/>
          <a:chOff x="0" y="0"/>
          <a:chExt cx="0" cy="0"/>
        </a:xfrm>
      </p:grpSpPr>
      <p:sp>
        <p:nvSpPr>
          <p:cNvPr id="43" name="Google Shape;43;p120"/>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44" name="Google Shape;44;p120"/>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0"/>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3479979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dule Cover" type="secHead">
  <p:cSld name="Module Cover">
    <p:spTree>
      <p:nvGrpSpPr>
        <p:cNvPr id="1" name="Shape 46"/>
        <p:cNvGrpSpPr/>
        <p:nvPr/>
      </p:nvGrpSpPr>
      <p:grpSpPr>
        <a:xfrm>
          <a:off x="0" y="0"/>
          <a:ext cx="0" cy="0"/>
          <a:chOff x="0" y="0"/>
          <a:chExt cx="0" cy="0"/>
        </a:xfrm>
      </p:grpSpPr>
      <p:sp>
        <p:nvSpPr>
          <p:cNvPr id="47" name="Google Shape;47;p121"/>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lvl1pPr marL="342900" lvl="0" indent="-171450" algn="l">
              <a:spcBef>
                <a:spcPts val="420"/>
              </a:spcBef>
              <a:spcAft>
                <a:spcPts val="0"/>
              </a:spcAft>
              <a:buClr>
                <a:srgbClr val="000000"/>
              </a:buClr>
              <a:buSzPts val="2800"/>
              <a:buNone/>
              <a:defRPr sz="2100">
                <a:solidFill>
                  <a:srgbClr val="000000"/>
                </a:solidFill>
                <a:latin typeface="Arial"/>
                <a:ea typeface="Arial"/>
                <a:cs typeface="Arial"/>
                <a:sym typeface="Arial"/>
              </a:defRPr>
            </a:lvl1pPr>
            <a:lvl2pPr marL="685800" lvl="1" indent="-171450" algn="l">
              <a:spcBef>
                <a:spcPts val="300"/>
              </a:spcBef>
              <a:spcAft>
                <a:spcPts val="0"/>
              </a:spcAft>
              <a:buClr>
                <a:srgbClr val="888888"/>
              </a:buClr>
              <a:buSzPts val="2000"/>
              <a:buNone/>
              <a:defRPr sz="1500">
                <a:solidFill>
                  <a:srgbClr val="888888"/>
                </a:solidFill>
              </a:defRPr>
            </a:lvl2pPr>
            <a:lvl3pPr marL="1028700" lvl="2" indent="-171450" algn="l">
              <a:spcBef>
                <a:spcPts val="270"/>
              </a:spcBef>
              <a:spcAft>
                <a:spcPts val="0"/>
              </a:spcAft>
              <a:buClr>
                <a:srgbClr val="888888"/>
              </a:buClr>
              <a:buSzPts val="1800"/>
              <a:buNone/>
              <a:defRPr sz="1350">
                <a:solidFill>
                  <a:srgbClr val="888888"/>
                </a:solidFill>
              </a:defRPr>
            </a:lvl3pPr>
            <a:lvl4pPr marL="1371600" lvl="3" indent="-171450" algn="l">
              <a:spcBef>
                <a:spcPts val="240"/>
              </a:spcBef>
              <a:spcAft>
                <a:spcPts val="0"/>
              </a:spcAft>
              <a:buClr>
                <a:srgbClr val="888888"/>
              </a:buClr>
              <a:buSzPts val="1600"/>
              <a:buNone/>
              <a:defRPr sz="1200">
                <a:solidFill>
                  <a:srgbClr val="888888"/>
                </a:solidFill>
              </a:defRPr>
            </a:lvl4pPr>
            <a:lvl5pPr marL="1714500" lvl="4" indent="-171450" algn="l">
              <a:spcBef>
                <a:spcPts val="240"/>
              </a:spcBef>
              <a:spcAft>
                <a:spcPts val="0"/>
              </a:spcAft>
              <a:buClr>
                <a:srgbClr val="888888"/>
              </a:buClr>
              <a:buSzPts val="1600"/>
              <a:buNone/>
              <a:defRPr sz="1200">
                <a:solidFill>
                  <a:srgbClr val="888888"/>
                </a:solidFill>
              </a:defRPr>
            </a:lvl5pPr>
            <a:lvl6pPr marL="2057400" lvl="5" indent="-171450" algn="l">
              <a:spcBef>
                <a:spcPts val="240"/>
              </a:spcBef>
              <a:spcAft>
                <a:spcPts val="0"/>
              </a:spcAft>
              <a:buClr>
                <a:srgbClr val="888888"/>
              </a:buClr>
              <a:buSzPts val="1600"/>
              <a:buNone/>
              <a:defRPr sz="1200">
                <a:solidFill>
                  <a:srgbClr val="888888"/>
                </a:solidFill>
              </a:defRPr>
            </a:lvl6pPr>
            <a:lvl7pPr marL="2400300" lvl="6" indent="-171450" algn="l">
              <a:spcBef>
                <a:spcPts val="240"/>
              </a:spcBef>
              <a:spcAft>
                <a:spcPts val="0"/>
              </a:spcAft>
              <a:buClr>
                <a:srgbClr val="888888"/>
              </a:buClr>
              <a:buSzPts val="1600"/>
              <a:buNone/>
              <a:defRPr sz="1200">
                <a:solidFill>
                  <a:srgbClr val="888888"/>
                </a:solidFill>
              </a:defRPr>
            </a:lvl7pPr>
            <a:lvl8pPr marL="2743200" lvl="7" indent="-171450" algn="l">
              <a:spcBef>
                <a:spcPts val="240"/>
              </a:spcBef>
              <a:spcAft>
                <a:spcPts val="0"/>
              </a:spcAft>
              <a:buClr>
                <a:srgbClr val="888888"/>
              </a:buClr>
              <a:buSzPts val="1600"/>
              <a:buNone/>
              <a:defRPr sz="1200">
                <a:solidFill>
                  <a:srgbClr val="888888"/>
                </a:solidFill>
              </a:defRPr>
            </a:lvl8pPr>
            <a:lvl9pPr marL="3086100" lvl="8" indent="-171450" algn="l">
              <a:spcBef>
                <a:spcPts val="240"/>
              </a:spcBef>
              <a:spcAft>
                <a:spcPts val="0"/>
              </a:spcAft>
              <a:buClr>
                <a:srgbClr val="888888"/>
              </a:buClr>
              <a:buSzPts val="1600"/>
              <a:buNone/>
              <a:defRPr sz="1200">
                <a:solidFill>
                  <a:srgbClr val="888888"/>
                </a:solidFill>
              </a:defRPr>
            </a:lvl9pPr>
          </a:lstStyle>
          <a:p>
            <a:endParaRPr/>
          </a:p>
        </p:txBody>
      </p:sp>
      <p:sp>
        <p:nvSpPr>
          <p:cNvPr id="48" name="Google Shape;48;p121"/>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0000"/>
              </a:buClr>
              <a:buSzPts val="4000"/>
              <a:buFont typeface="Arial Black"/>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1"/>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41894158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Asymmetrical" type="twoObj">
  <p:cSld name="Two Content Asymmetrical">
    <p:spTree>
      <p:nvGrpSpPr>
        <p:cNvPr id="1" name="Shape 50"/>
        <p:cNvGrpSpPr/>
        <p:nvPr/>
      </p:nvGrpSpPr>
      <p:grpSpPr>
        <a:xfrm>
          <a:off x="0" y="0"/>
          <a:ext cx="0" cy="0"/>
          <a:chOff x="0" y="0"/>
          <a:chExt cx="0" cy="0"/>
        </a:xfrm>
      </p:grpSpPr>
      <p:sp>
        <p:nvSpPr>
          <p:cNvPr id="51" name="Google Shape;51;p122"/>
          <p:cNvSpPr txBox="1">
            <a:spLocks noGrp="1"/>
          </p:cNvSpPr>
          <p:nvPr>
            <p:ph type="body" idx="1"/>
          </p:nvPr>
        </p:nvSpPr>
        <p:spPr>
          <a:xfrm>
            <a:off x="2888344" y="1371600"/>
            <a:ext cx="5816745"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2" name="Google Shape;52;p122"/>
          <p:cNvSpPr txBox="1">
            <a:spLocks noGrp="1"/>
          </p:cNvSpPr>
          <p:nvPr>
            <p:ph type="body" idx="2"/>
          </p:nvPr>
        </p:nvSpPr>
        <p:spPr>
          <a:xfrm>
            <a:off x="475488" y="1371600"/>
            <a:ext cx="2267712" cy="4800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53" name="Google Shape;53;p122"/>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2"/>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000000"/>
                </a:solidFill>
                <a:latin typeface="Calibri"/>
                <a:ea typeface="Calibri"/>
                <a:cs typeface="Calibri"/>
                <a:sym typeface="Calibri"/>
              </a:defRPr>
            </a:lvl1pPr>
            <a:lvl2pPr marL="0" marR="0" lvl="1" indent="0" algn="r" rtl="0">
              <a:spcBef>
                <a:spcPts val="0"/>
              </a:spcBef>
              <a:buNone/>
              <a:defRPr sz="900">
                <a:solidFill>
                  <a:srgbClr val="000000"/>
                </a:solidFill>
                <a:latin typeface="Calibri"/>
                <a:ea typeface="Calibri"/>
                <a:cs typeface="Calibri"/>
                <a:sym typeface="Calibri"/>
              </a:defRPr>
            </a:lvl2pPr>
            <a:lvl3pPr marL="0" marR="0" lvl="2" indent="0" algn="r" rtl="0">
              <a:spcBef>
                <a:spcPts val="0"/>
              </a:spcBef>
              <a:buNone/>
              <a:defRPr sz="900">
                <a:solidFill>
                  <a:srgbClr val="000000"/>
                </a:solidFill>
                <a:latin typeface="Calibri"/>
                <a:ea typeface="Calibri"/>
                <a:cs typeface="Calibri"/>
                <a:sym typeface="Calibri"/>
              </a:defRPr>
            </a:lvl3pPr>
            <a:lvl4pPr marL="0" marR="0" lvl="3" indent="0" algn="r" rtl="0">
              <a:spcBef>
                <a:spcPts val="0"/>
              </a:spcBef>
              <a:buNone/>
              <a:defRPr sz="900">
                <a:solidFill>
                  <a:srgbClr val="000000"/>
                </a:solidFill>
                <a:latin typeface="Calibri"/>
                <a:ea typeface="Calibri"/>
                <a:cs typeface="Calibri"/>
                <a:sym typeface="Calibri"/>
              </a:defRPr>
            </a:lvl4pPr>
            <a:lvl5pPr marL="0" marR="0" lvl="4" indent="0" algn="r" rtl="0">
              <a:spcBef>
                <a:spcPts val="0"/>
              </a:spcBef>
              <a:buNone/>
              <a:defRPr sz="900">
                <a:solidFill>
                  <a:srgbClr val="000000"/>
                </a:solidFill>
                <a:latin typeface="Calibri"/>
                <a:ea typeface="Calibri"/>
                <a:cs typeface="Calibri"/>
                <a:sym typeface="Calibri"/>
              </a:defRPr>
            </a:lvl5pPr>
            <a:lvl6pPr marL="0" marR="0" lvl="5" indent="0" algn="r" rtl="0">
              <a:spcBef>
                <a:spcPts val="0"/>
              </a:spcBef>
              <a:buNone/>
              <a:defRPr sz="900">
                <a:solidFill>
                  <a:srgbClr val="000000"/>
                </a:solidFill>
                <a:latin typeface="Calibri"/>
                <a:ea typeface="Calibri"/>
                <a:cs typeface="Calibri"/>
                <a:sym typeface="Calibri"/>
              </a:defRPr>
            </a:lvl6pPr>
            <a:lvl7pPr marL="0" marR="0" lvl="6" indent="0" algn="r" rtl="0">
              <a:spcBef>
                <a:spcPts val="0"/>
              </a:spcBef>
              <a:buNone/>
              <a:defRPr sz="900">
                <a:solidFill>
                  <a:srgbClr val="000000"/>
                </a:solidFill>
                <a:latin typeface="Calibri"/>
                <a:ea typeface="Calibri"/>
                <a:cs typeface="Calibri"/>
                <a:sym typeface="Calibri"/>
              </a:defRPr>
            </a:lvl7pPr>
            <a:lvl8pPr marL="0" marR="0" lvl="7" indent="0" algn="r" rtl="0">
              <a:spcBef>
                <a:spcPts val="0"/>
              </a:spcBef>
              <a:buNone/>
              <a:defRPr sz="900">
                <a:solidFill>
                  <a:srgbClr val="000000"/>
                </a:solidFill>
                <a:latin typeface="Calibri"/>
                <a:ea typeface="Calibri"/>
                <a:cs typeface="Calibri"/>
                <a:sym typeface="Calibri"/>
              </a:defRPr>
            </a:lvl8pPr>
            <a:lvl9pPr marL="0" marR="0" lvl="8" indent="0" algn="r" rtl="0">
              <a:spcBef>
                <a:spcPts val="0"/>
              </a:spcBef>
              <a:buNone/>
              <a:defRPr sz="900">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custDataLst>
      <p:tags r:id="rId1"/>
    </p:custDataLst>
    <p:extLst>
      <p:ext uri="{BB962C8B-B14F-4D97-AF65-F5344CB8AC3E}">
        <p14:creationId xmlns:p14="http://schemas.microsoft.com/office/powerpoint/2010/main" val="6632872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Google Shape;66;p126"/>
          <p:cNvSpPr txBox="1">
            <a:spLocks noGrp="1"/>
          </p:cNvSpPr>
          <p:nvPr>
            <p:ph type="body" idx="1"/>
          </p:nvPr>
        </p:nvSpPr>
        <p:spPr>
          <a:xfrm>
            <a:off x="316992" y="1064526"/>
            <a:ext cx="8705088" cy="5189971"/>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rgbClr val="1F497D"/>
              </a:buClr>
              <a:buSzPts val="3200"/>
              <a:buFont typeface="Arial"/>
              <a:buChar char="•"/>
              <a:defRPr/>
            </a:lvl1pPr>
            <a:lvl2pPr marL="685800" lvl="1" indent="-257175" algn="l">
              <a:spcBef>
                <a:spcPts val="270"/>
              </a:spcBef>
              <a:spcAft>
                <a:spcPts val="0"/>
              </a:spcAft>
              <a:buClr>
                <a:schemeClr val="dk1"/>
              </a:buClr>
              <a:buSzPts val="1800"/>
              <a:buChar char="•"/>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67" name="Google Shape;67;p126"/>
          <p:cNvSpPr txBox="1">
            <a:spLocks noGrp="1"/>
          </p:cNvSpPr>
          <p:nvPr>
            <p:ph type="title"/>
          </p:nvPr>
        </p:nvSpPr>
        <p:spPr>
          <a:xfrm>
            <a:off x="14749" y="76759"/>
            <a:ext cx="8125935" cy="6231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3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72571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8"/>
        <p:cNvGrpSpPr/>
        <p:nvPr/>
      </p:nvGrpSpPr>
      <p:grpSpPr>
        <a:xfrm>
          <a:off x="0" y="0"/>
          <a:ext cx="0" cy="0"/>
          <a:chOff x="0" y="0"/>
          <a:chExt cx="0" cy="0"/>
        </a:xfrm>
      </p:grpSpPr>
      <p:sp>
        <p:nvSpPr>
          <p:cNvPr id="69" name="Google Shape;69;p127"/>
          <p:cNvSpPr txBox="1">
            <a:spLocks noGrp="1"/>
          </p:cNvSpPr>
          <p:nvPr>
            <p:ph type="title"/>
          </p:nvPr>
        </p:nvSpPr>
        <p:spPr>
          <a:xfrm>
            <a:off x="457201" y="1105471"/>
            <a:ext cx="3008313" cy="955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7"/>
          <p:cNvSpPr txBox="1">
            <a:spLocks noGrp="1"/>
          </p:cNvSpPr>
          <p:nvPr>
            <p:ph type="body" idx="1"/>
          </p:nvPr>
        </p:nvSpPr>
        <p:spPr>
          <a:xfrm>
            <a:off x="3575050" y="1105469"/>
            <a:ext cx="5111750" cy="5020694"/>
          </a:xfrm>
          <a:prstGeom prst="rect">
            <a:avLst/>
          </a:prstGeom>
          <a:noFill/>
          <a:ln>
            <a:noFill/>
          </a:ln>
        </p:spPr>
        <p:txBody>
          <a:bodyPr spcFirstLastPara="1" wrap="square" lIns="91425" tIns="45700" rIns="91425" bIns="45700" anchor="t" anchorCtr="0">
            <a:normAutofit/>
          </a:bodyPr>
          <a:lstStyle>
            <a:lvl1pPr marL="342900" lvl="0" indent="-323850" algn="l">
              <a:spcBef>
                <a:spcPts val="480"/>
              </a:spcBef>
              <a:spcAft>
                <a:spcPts val="0"/>
              </a:spcAft>
              <a:buClr>
                <a:schemeClr val="dk1"/>
              </a:buClr>
              <a:buSzPts val="3200"/>
              <a:buChar char="•"/>
              <a:defRPr sz="2400"/>
            </a:lvl1pPr>
            <a:lvl2pPr marL="685800" lvl="1" indent="-304800" algn="l">
              <a:spcBef>
                <a:spcPts val="420"/>
              </a:spcBef>
              <a:spcAft>
                <a:spcPts val="0"/>
              </a:spcAft>
              <a:buClr>
                <a:schemeClr val="dk1"/>
              </a:buClr>
              <a:buSzPts val="2800"/>
              <a:buFont typeface="Arial"/>
              <a:buChar char="•"/>
              <a:defRPr sz="2100"/>
            </a:lvl2pPr>
            <a:lvl3pPr marL="1028700" lvl="2" indent="-285750" algn="l">
              <a:spcBef>
                <a:spcPts val="360"/>
              </a:spcBef>
              <a:spcAft>
                <a:spcPts val="0"/>
              </a:spcAft>
              <a:buClr>
                <a:schemeClr val="dk1"/>
              </a:buClr>
              <a:buSzPts val="2400"/>
              <a:buFont typeface="Arial"/>
              <a:buChar char="•"/>
              <a:defRPr sz="1800"/>
            </a:lvl3pPr>
            <a:lvl4pPr marL="1371600" lvl="3" indent="-266700" algn="l">
              <a:spcBef>
                <a:spcPts val="300"/>
              </a:spcBef>
              <a:spcAft>
                <a:spcPts val="0"/>
              </a:spcAft>
              <a:buClr>
                <a:schemeClr val="dk1"/>
              </a:buClr>
              <a:buSzPts val="2000"/>
              <a:buFont typeface="Noto Sans Symbols"/>
              <a:buChar char="▪"/>
              <a:defRPr sz="1500"/>
            </a:lvl4pPr>
            <a:lvl5pPr marL="1714500" lvl="4" indent="-266700" algn="l">
              <a:spcBef>
                <a:spcPts val="300"/>
              </a:spcBef>
              <a:spcAft>
                <a:spcPts val="0"/>
              </a:spcAft>
              <a:buClr>
                <a:schemeClr val="dk1"/>
              </a:buClr>
              <a:buSzPts val="2000"/>
              <a:buChar char="•"/>
              <a:defRPr sz="1500"/>
            </a:lvl5pPr>
            <a:lvl6pPr marL="2057400" lvl="5" indent="-266700" algn="l">
              <a:spcBef>
                <a:spcPts val="300"/>
              </a:spcBef>
              <a:spcAft>
                <a:spcPts val="0"/>
              </a:spcAft>
              <a:buClr>
                <a:schemeClr val="dk1"/>
              </a:buClr>
              <a:buSzPts val="2000"/>
              <a:buChar char="•"/>
              <a:defRPr sz="1500"/>
            </a:lvl6pPr>
            <a:lvl7pPr marL="2400300" lvl="6" indent="-266700" algn="l">
              <a:spcBef>
                <a:spcPts val="300"/>
              </a:spcBef>
              <a:spcAft>
                <a:spcPts val="0"/>
              </a:spcAft>
              <a:buClr>
                <a:schemeClr val="dk1"/>
              </a:buClr>
              <a:buSzPts val="2000"/>
              <a:buChar char="•"/>
              <a:defRPr sz="1500"/>
            </a:lvl7pPr>
            <a:lvl8pPr marL="2743200" lvl="7" indent="-266700" algn="l">
              <a:spcBef>
                <a:spcPts val="300"/>
              </a:spcBef>
              <a:spcAft>
                <a:spcPts val="0"/>
              </a:spcAft>
              <a:buClr>
                <a:schemeClr val="dk1"/>
              </a:buClr>
              <a:buSzPts val="2000"/>
              <a:buChar char="•"/>
              <a:defRPr sz="1500"/>
            </a:lvl8pPr>
            <a:lvl9pPr marL="3086100" lvl="8" indent="-266700" algn="l">
              <a:spcBef>
                <a:spcPts val="300"/>
              </a:spcBef>
              <a:spcAft>
                <a:spcPts val="0"/>
              </a:spcAft>
              <a:buClr>
                <a:schemeClr val="dk1"/>
              </a:buClr>
              <a:buSzPts val="2000"/>
              <a:buChar char="•"/>
              <a:defRPr sz="1500"/>
            </a:lvl9pPr>
          </a:lstStyle>
          <a:p>
            <a:endParaRPr/>
          </a:p>
        </p:txBody>
      </p:sp>
      <p:sp>
        <p:nvSpPr>
          <p:cNvPr id="71" name="Google Shape;71;p127"/>
          <p:cNvSpPr txBox="1">
            <a:spLocks noGrp="1"/>
          </p:cNvSpPr>
          <p:nvPr>
            <p:ph type="body" idx="2"/>
          </p:nvPr>
        </p:nvSpPr>
        <p:spPr>
          <a:xfrm>
            <a:off x="457201" y="2267520"/>
            <a:ext cx="3008313" cy="3858644"/>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313985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1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a:spLocks noGrp="1"/>
          </p:cNvSpPr>
          <p:nvPr>
            <p:ph type="pic" idx="2"/>
          </p:nvPr>
        </p:nvSpPr>
        <p:spPr>
          <a:xfrm>
            <a:off x="1792288" y="1132765"/>
            <a:ext cx="5486400" cy="3594811"/>
          </a:xfrm>
          <a:prstGeom prst="rect">
            <a:avLst/>
          </a:prstGeom>
          <a:noFill/>
          <a:ln>
            <a:noFill/>
          </a:ln>
        </p:spPr>
        <p:txBody>
          <a:bodyPr spcFirstLastPara="1" wrap="square" lIns="91425" tIns="45700" rIns="91425" bIns="45700" anchor="t" anchorCtr="0">
            <a:normAutofit/>
          </a:bodyPr>
          <a:lstStyle>
            <a:lvl1pPr marR="0" lvl="0" algn="l" rtl="0">
              <a:spcBef>
                <a:spcPts val="48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spcBef>
                <a:spcPts val="42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spcBef>
                <a:spcPts val="36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5" name="Google Shape;75;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342900" lvl="0" indent="-171450" algn="l">
              <a:spcBef>
                <a:spcPts val="210"/>
              </a:spcBef>
              <a:spcAft>
                <a:spcPts val="0"/>
              </a:spcAft>
              <a:buClr>
                <a:schemeClr val="dk1"/>
              </a:buClr>
              <a:buSzPts val="1400"/>
              <a:buNone/>
              <a:defRPr sz="1050"/>
            </a:lvl1pPr>
            <a:lvl2pPr marL="685800" lvl="1" indent="-171450" algn="l">
              <a:spcBef>
                <a:spcPts val="180"/>
              </a:spcBef>
              <a:spcAft>
                <a:spcPts val="0"/>
              </a:spcAft>
              <a:buClr>
                <a:schemeClr val="dk1"/>
              </a:buClr>
              <a:buSzPts val="1200"/>
              <a:buNone/>
              <a:defRPr sz="900"/>
            </a:lvl2pPr>
            <a:lvl3pPr marL="1028700" lvl="2" indent="-171450" algn="l">
              <a:spcBef>
                <a:spcPts val="150"/>
              </a:spcBef>
              <a:spcAft>
                <a:spcPts val="0"/>
              </a:spcAft>
              <a:buClr>
                <a:schemeClr val="dk1"/>
              </a:buClr>
              <a:buSzPts val="1000"/>
              <a:buNone/>
              <a:defRPr sz="750"/>
            </a:lvl3pPr>
            <a:lvl4pPr marL="1371600" lvl="3" indent="-171450" algn="l">
              <a:spcBef>
                <a:spcPts val="135"/>
              </a:spcBef>
              <a:spcAft>
                <a:spcPts val="0"/>
              </a:spcAft>
              <a:buClr>
                <a:schemeClr val="dk1"/>
              </a:buClr>
              <a:buSzPts val="900"/>
              <a:buNone/>
              <a:defRPr sz="675"/>
            </a:lvl4pPr>
            <a:lvl5pPr marL="1714500" lvl="4" indent="-171450" algn="l">
              <a:spcBef>
                <a:spcPts val="135"/>
              </a:spcBef>
              <a:spcAft>
                <a:spcPts val="0"/>
              </a:spcAft>
              <a:buClr>
                <a:schemeClr val="dk1"/>
              </a:buClr>
              <a:buSzPts val="900"/>
              <a:buNone/>
              <a:defRPr sz="675"/>
            </a:lvl5pPr>
            <a:lvl6pPr marL="2057400" lvl="5" indent="-171450" algn="l">
              <a:spcBef>
                <a:spcPts val="135"/>
              </a:spcBef>
              <a:spcAft>
                <a:spcPts val="0"/>
              </a:spcAft>
              <a:buClr>
                <a:schemeClr val="dk1"/>
              </a:buClr>
              <a:buSzPts val="900"/>
              <a:buNone/>
              <a:defRPr sz="675"/>
            </a:lvl6pPr>
            <a:lvl7pPr marL="2400300" lvl="6" indent="-171450" algn="l">
              <a:spcBef>
                <a:spcPts val="135"/>
              </a:spcBef>
              <a:spcAft>
                <a:spcPts val="0"/>
              </a:spcAft>
              <a:buClr>
                <a:schemeClr val="dk1"/>
              </a:buClr>
              <a:buSzPts val="900"/>
              <a:buNone/>
              <a:defRPr sz="675"/>
            </a:lvl7pPr>
            <a:lvl8pPr marL="2743200" lvl="7" indent="-171450" algn="l">
              <a:spcBef>
                <a:spcPts val="135"/>
              </a:spcBef>
              <a:spcAft>
                <a:spcPts val="0"/>
              </a:spcAft>
              <a:buClr>
                <a:schemeClr val="dk1"/>
              </a:buClr>
              <a:buSzPts val="900"/>
              <a:buNone/>
              <a:defRPr sz="675"/>
            </a:lvl8pPr>
            <a:lvl9pPr marL="3086100" lvl="8" indent="-171450" algn="l">
              <a:spcBef>
                <a:spcPts val="135"/>
              </a:spcBef>
              <a:spcAft>
                <a:spcPts val="0"/>
              </a:spcAft>
              <a:buClr>
                <a:schemeClr val="dk1"/>
              </a:buClr>
              <a:buSzPts val="900"/>
              <a:buNone/>
              <a:defRPr sz="675"/>
            </a:lvl9pPr>
          </a:lstStyle>
          <a:p>
            <a:endParaRPr/>
          </a:p>
        </p:txBody>
      </p:sp>
    </p:spTree>
    <p:extLst>
      <p:ext uri="{BB962C8B-B14F-4D97-AF65-F5344CB8AC3E}">
        <p14:creationId xmlns:p14="http://schemas.microsoft.com/office/powerpoint/2010/main" val="5013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6"/>
          <p:cNvSpPr/>
          <p:nvPr/>
        </p:nvSpPr>
        <p:spPr>
          <a:xfrm>
            <a:off x="2385875" y="6377089"/>
            <a:ext cx="6758125" cy="502920"/>
          </a:xfrm>
          <a:prstGeom prst="rect">
            <a:avLst/>
          </a:prstGeom>
          <a:solidFill>
            <a:srgbClr val="1D579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16"/>
          <p:cNvSpPr txBox="1">
            <a:spLocks noGrp="1"/>
          </p:cNvSpPr>
          <p:nvPr>
            <p:ph type="title"/>
          </p:nvPr>
        </p:nvSpPr>
        <p:spPr>
          <a:xfrm>
            <a:off x="393576" y="131823"/>
            <a:ext cx="8750424" cy="8509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4000"/>
              <a:buFont typeface="Arial Black"/>
              <a:buNone/>
              <a:defRPr sz="40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6"/>
          <p:cNvSpPr txBox="1">
            <a:spLocks noGrp="1"/>
          </p:cNvSpPr>
          <p:nvPr>
            <p:ph type="body" idx="1"/>
          </p:nvPr>
        </p:nvSpPr>
        <p:spPr>
          <a:xfrm>
            <a:off x="459620" y="1381512"/>
            <a:ext cx="8227181" cy="474465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16" descr="UCI14_UCPath_W.png"/>
          <p:cNvPicPr preferRelativeResize="0"/>
          <p:nvPr/>
        </p:nvPicPr>
        <p:blipFill rotWithShape="1">
          <a:blip r:embed="rId18">
            <a:alphaModFix/>
          </a:blip>
          <a:srcRect/>
          <a:stretch/>
        </p:blipFill>
        <p:spPr>
          <a:xfrm>
            <a:off x="3430043" y="6469276"/>
            <a:ext cx="2279067" cy="299660"/>
          </a:xfrm>
          <a:prstGeom prst="rect">
            <a:avLst/>
          </a:prstGeom>
          <a:noFill/>
          <a:ln>
            <a:noFill/>
          </a:ln>
        </p:spPr>
      </p:pic>
      <p:sp>
        <p:nvSpPr>
          <p:cNvPr id="14" name="Google Shape;14;p116"/>
          <p:cNvSpPr txBox="1"/>
          <p:nvPr/>
        </p:nvSpPr>
        <p:spPr>
          <a:xfrm>
            <a:off x="5709110" y="6344167"/>
            <a:ext cx="2557965" cy="415468"/>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2100" b="0" i="0" u="none" strike="noStrike" cap="none">
                <a:solidFill>
                  <a:schemeClr val="lt1"/>
                </a:solidFill>
                <a:latin typeface="Verdana"/>
                <a:ea typeface="Verdana"/>
                <a:cs typeface="Verdana"/>
                <a:sym typeface="Verdana"/>
              </a:rPr>
              <a:t>-</a:t>
            </a:r>
            <a:r>
              <a:rPr lang="en-US" sz="2100" b="0" i="0" u="none" strike="noStrike" cap="none">
                <a:solidFill>
                  <a:schemeClr val="dk1"/>
                </a:solidFill>
                <a:latin typeface="Verdana"/>
                <a:ea typeface="Verdana"/>
                <a:cs typeface="Verdana"/>
                <a:sym typeface="Verdana"/>
              </a:rPr>
              <a:t> </a:t>
            </a:r>
            <a:r>
              <a:rPr lang="en-US" sz="2250" b="1" i="0" u="none" strike="noStrike" cap="none">
                <a:solidFill>
                  <a:schemeClr val="lt1"/>
                </a:solidFill>
                <a:latin typeface="Verdana"/>
                <a:ea typeface="Verdana"/>
                <a:cs typeface="Verdana"/>
                <a:sym typeface="Verdana"/>
              </a:rPr>
              <a:t>Training</a:t>
            </a:r>
            <a:endParaRPr sz="1350"/>
          </a:p>
        </p:txBody>
      </p:sp>
      <p:cxnSp>
        <p:nvCxnSpPr>
          <p:cNvPr id="15" name="Google Shape;15;p116"/>
          <p:cNvCxnSpPr/>
          <p:nvPr/>
        </p:nvCxnSpPr>
        <p:spPr>
          <a:xfrm>
            <a:off x="0" y="948654"/>
            <a:ext cx="9144000" cy="0"/>
          </a:xfrm>
          <a:prstGeom prst="straightConnector1">
            <a:avLst/>
          </a:prstGeom>
          <a:noFill/>
          <a:ln w="28575" cap="flat" cmpd="sng">
            <a:solidFill>
              <a:srgbClr val="2E75B5"/>
            </a:solidFill>
            <a:prstDash val="solid"/>
            <a:round/>
            <a:headEnd type="none" w="sm" len="sm"/>
            <a:tailEnd type="none" w="sm" len="sm"/>
          </a:ln>
          <a:effectLst>
            <a:outerShdw blurRad="40000" dist="20000" dir="5400000" rotWithShape="0">
              <a:srgbClr val="000000">
                <a:alpha val="37647"/>
              </a:srgbClr>
            </a:outerShdw>
          </a:effectLst>
        </p:spPr>
      </p:cxnSp>
      <p:sp>
        <p:nvSpPr>
          <p:cNvPr id="16" name="Google Shape;16;p116"/>
          <p:cNvSpPr txBox="1"/>
          <p:nvPr/>
        </p:nvSpPr>
        <p:spPr>
          <a:xfrm>
            <a:off x="8480254" y="6438001"/>
            <a:ext cx="549608" cy="362210"/>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fld id="{00000000-1234-1234-1234-123412341234}" type="slidenum">
              <a:rPr lang="en-US" sz="1350" b="1" u="none">
                <a:solidFill>
                  <a:schemeClr val="lt1"/>
                </a:solidFill>
                <a:latin typeface="Calibri"/>
                <a:ea typeface="Calibri"/>
                <a:cs typeface="Calibri"/>
                <a:sym typeface="Calibri"/>
              </a:rPr>
              <a:pPr marL="0" marR="0" lvl="0" indent="0" algn="l" rtl="0">
                <a:spcBef>
                  <a:spcPts val="0"/>
                </a:spcBef>
                <a:spcAft>
                  <a:spcPts val="0"/>
                </a:spcAft>
                <a:buNone/>
              </a:pPr>
              <a:t>‹#›</a:t>
            </a:fld>
            <a:endParaRPr sz="1350" b="1" u="none">
              <a:solidFill>
                <a:schemeClr val="lt1"/>
              </a:solidFill>
              <a:latin typeface="Calibri"/>
              <a:ea typeface="Calibri"/>
              <a:cs typeface="Calibri"/>
              <a:sym typeface="Calibri"/>
            </a:endParaRPr>
          </a:p>
        </p:txBody>
      </p:sp>
      <p:pic>
        <p:nvPicPr>
          <p:cNvPr id="17" name="Google Shape;17;p116"/>
          <p:cNvPicPr preferRelativeResize="0"/>
          <p:nvPr/>
        </p:nvPicPr>
        <p:blipFill rotWithShape="1">
          <a:blip r:embed="rId19">
            <a:alphaModFix/>
          </a:blip>
          <a:srcRect/>
          <a:stretch/>
        </p:blipFill>
        <p:spPr>
          <a:xfrm>
            <a:off x="0" y="735549"/>
            <a:ext cx="9144000" cy="790079"/>
          </a:xfrm>
          <a:prstGeom prst="rect">
            <a:avLst/>
          </a:prstGeom>
          <a:noFill/>
          <a:ln>
            <a:noFill/>
          </a:ln>
        </p:spPr>
      </p:pic>
      <p:sp>
        <p:nvSpPr>
          <p:cNvPr id="18" name="Google Shape;18;p116"/>
          <p:cNvSpPr/>
          <p:nvPr/>
        </p:nvSpPr>
        <p:spPr>
          <a:xfrm>
            <a:off x="-12878" y="6379161"/>
            <a:ext cx="2401237" cy="502920"/>
          </a:xfrm>
          <a:prstGeom prst="rect">
            <a:avLst/>
          </a:prstGeom>
          <a:solidFill>
            <a:srgbClr val="FFC00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9" name="Google Shape;19;p116"/>
          <p:cNvPicPr preferRelativeResize="0"/>
          <p:nvPr/>
        </p:nvPicPr>
        <p:blipFill rotWithShape="1">
          <a:blip r:embed="rId20">
            <a:alphaModFix/>
          </a:blip>
          <a:srcRect/>
          <a:stretch/>
        </p:blipFill>
        <p:spPr>
          <a:xfrm>
            <a:off x="962552" y="6373472"/>
            <a:ext cx="502920" cy="502920"/>
          </a:xfrm>
          <a:prstGeom prst="rect">
            <a:avLst/>
          </a:prstGeom>
          <a:noFill/>
          <a:ln>
            <a:noFill/>
          </a:ln>
        </p:spPr>
      </p:pic>
    </p:spTree>
    <p:extLst>
      <p:ext uri="{BB962C8B-B14F-4D97-AF65-F5344CB8AC3E}">
        <p14:creationId xmlns:p14="http://schemas.microsoft.com/office/powerpoint/2010/main" val="4383570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7B9A6-A043-4F83-9AEB-F5CEF8FD52E1}" type="datetimeFigureOut">
              <a:rPr lang="en-US" smtClean="0"/>
              <a:t>8/4/2020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8A65B-20A8-4343-99D6-E12B93F7E6A8}" type="slidenum">
              <a:rPr lang="en-US" smtClean="0"/>
              <a:t>‹#›</a:t>
            </a:fld>
            <a:endParaRPr lang="en-US"/>
          </a:p>
        </p:txBody>
      </p:sp>
    </p:spTree>
    <p:extLst>
      <p:ext uri="{BB962C8B-B14F-4D97-AF65-F5344CB8AC3E}">
        <p14:creationId xmlns:p14="http://schemas.microsoft.com/office/powerpoint/2010/main" val="6163879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2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3.xml"/><Relationship Id="rId1" Type="http://schemas.openxmlformats.org/officeDocument/2006/relationships/tags" Target="../tags/tag2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hyperlink" Target="mailto:arriver2@uci.edu"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3.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18.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hyperlink" Target="https://uci.service-now.com/eec"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4" name="Title 1"/>
          <p:cNvSpPr txBox="1">
            <a:spLocks/>
          </p:cNvSpPr>
          <p:nvPr/>
        </p:nvSpPr>
        <p:spPr>
          <a:xfrm>
            <a:off x="1143000" y="1683477"/>
            <a:ext cx="6858000" cy="1790700"/>
          </a:xfrm>
          <a:prstGeom prst="rect">
            <a:avLst/>
          </a:prstGeom>
          <a:noFill/>
          <a:ln>
            <a:noFill/>
          </a:ln>
        </p:spPr>
        <p:txBody>
          <a:bodyPr spcFirstLastPara="1" wrap="square" lIns="68569" tIns="34275" rIns="68569" bIns="34275"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5400" kern="0" dirty="0" smtClean="0"/>
              <a:t>UCPath Training Updates</a:t>
            </a:r>
            <a:endParaRPr lang="en-US" sz="5400" kern="0" dirty="0"/>
          </a:p>
        </p:txBody>
      </p:sp>
      <p:sp>
        <p:nvSpPr>
          <p:cNvPr id="5" name="Subtitle 2"/>
          <p:cNvSpPr>
            <a:spLocks noGrp="1"/>
          </p:cNvSpPr>
          <p:nvPr>
            <p:ph type="subTitle" idx="1"/>
          </p:nvPr>
        </p:nvSpPr>
        <p:spPr>
          <a:xfrm>
            <a:off x="1143000" y="3379259"/>
            <a:ext cx="6858000" cy="1241822"/>
          </a:xfrm>
        </p:spPr>
        <p:txBody>
          <a:bodyPr>
            <a:normAutofit/>
          </a:bodyPr>
          <a:lstStyle/>
          <a:p>
            <a:r>
              <a:rPr lang="en-US" sz="2400" i="1" dirty="0" smtClean="0"/>
              <a:t>Tips &amp; Lessons Learned</a:t>
            </a:r>
          </a:p>
          <a:p>
            <a:r>
              <a:rPr lang="en-US" sz="2400" i="1" dirty="0" smtClean="0"/>
              <a:t>8</a:t>
            </a:r>
            <a:r>
              <a:rPr lang="en-US" sz="2400" i="1" dirty="0" smtClean="0"/>
              <a:t>/4/20</a:t>
            </a:r>
            <a:endParaRPr lang="en-US" sz="2400" i="1" dirty="0" smtClean="0"/>
          </a:p>
          <a:p>
            <a:endParaRPr lang="en-US" sz="2400" i="1" dirty="0"/>
          </a:p>
        </p:txBody>
      </p:sp>
    </p:spTree>
    <p:custDataLst>
      <p:tags r:id="rId1"/>
    </p:custDataLst>
    <p:extLst>
      <p:ext uri="{BB962C8B-B14F-4D97-AF65-F5344CB8AC3E}">
        <p14:creationId xmlns:p14="http://schemas.microsoft.com/office/powerpoint/2010/main" val="2581839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244" y="40224"/>
            <a:ext cx="8238862" cy="850911"/>
          </a:xfrm>
        </p:spPr>
        <p:txBody>
          <a:bodyPr>
            <a:normAutofit/>
          </a:bodyPr>
          <a:lstStyle/>
          <a:p>
            <a:r>
              <a:rPr lang="en-US" sz="4000" b="1" dirty="0" smtClean="0">
                <a:solidFill>
                  <a:srgbClr val="0070C0"/>
                </a:solidFill>
                <a:latin typeface="Arial" panose="020B0604020202020204" pitchFamily="34" charset="0"/>
                <a:cs typeface="Arial" panose="020B0604020202020204" pitchFamily="34" charset="0"/>
              </a:rPr>
              <a:t>Ask UCPath Center – Options</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183245" y="791689"/>
            <a:ext cx="8718708" cy="3354765"/>
          </a:xfrm>
          <a:prstGeom prst="rect">
            <a:avLst/>
          </a:prstGeom>
          <a:noFill/>
        </p:spPr>
        <p:txBody>
          <a:bodyPr wrap="square" rtlCol="0">
            <a:spAutoFit/>
          </a:bodyPr>
          <a:lstStyle/>
          <a:p>
            <a:r>
              <a:rPr lang="en-US" sz="2400" dirty="0" smtClean="0"/>
              <a:t>Four options are available after clicking the yellow Ask UCPath Center button:</a:t>
            </a:r>
          </a:p>
          <a:p>
            <a:pPr marL="342900" lvl="0" indent="-342900">
              <a:buFont typeface="Arial" panose="020B0604020202020204" pitchFamily="34" charset="0"/>
              <a:buChar char="•"/>
            </a:pPr>
            <a:r>
              <a:rPr lang="en-US" sz="2200" b="1" dirty="0" smtClean="0"/>
              <a:t>Submit an Inquiry for myself </a:t>
            </a:r>
            <a:r>
              <a:rPr lang="en-US" sz="2200" dirty="0" smtClean="0"/>
              <a:t>– </a:t>
            </a:r>
            <a:r>
              <a:rPr lang="en-US" sz="2200" dirty="0"/>
              <a:t>choose this option if you are asking a question about </a:t>
            </a:r>
            <a:r>
              <a:rPr lang="en-US" sz="2200" dirty="0" smtClean="0"/>
              <a:t>your </a:t>
            </a:r>
            <a:r>
              <a:rPr lang="en-US" sz="2200" dirty="0"/>
              <a:t>own ticket or unable to indicate who the ticket is </a:t>
            </a:r>
            <a:r>
              <a:rPr lang="en-US" sz="2200" dirty="0" smtClean="0"/>
              <a:t>for</a:t>
            </a:r>
            <a:r>
              <a:rPr lang="en-US" sz="2200" dirty="0"/>
              <a:t>.  UCPC prefers the SOBO </a:t>
            </a:r>
            <a:r>
              <a:rPr lang="en-US" sz="2200" dirty="0" smtClean="0"/>
              <a:t>(submit on behalf of) as there </a:t>
            </a:r>
            <a:r>
              <a:rPr lang="en-US" sz="2200" dirty="0"/>
              <a:t>can be confusion on who the ticket is about</a:t>
            </a:r>
          </a:p>
          <a:p>
            <a:pPr marL="342900" indent="-342900">
              <a:spcBef>
                <a:spcPts val="1200"/>
              </a:spcBef>
              <a:buFont typeface="Arial" panose="020B0604020202020204" pitchFamily="34" charset="0"/>
              <a:buChar char="•"/>
            </a:pPr>
            <a:r>
              <a:rPr lang="en-US" sz="2200" b="1" dirty="0" smtClean="0"/>
              <a:t>Submit an Inquiry for an employee </a:t>
            </a:r>
            <a:r>
              <a:rPr lang="en-US" sz="2200" dirty="0" smtClean="0"/>
              <a:t>– </a:t>
            </a:r>
            <a:r>
              <a:rPr lang="en-US" sz="2200" dirty="0"/>
              <a:t>choose this option if you are submitting a case on behalf of an employee.  Be sure to uncheck the box if you want the employee to receive updates.</a:t>
            </a:r>
          </a:p>
        </p:txBody>
      </p:sp>
      <p:pic>
        <p:nvPicPr>
          <p:cNvPr id="2" name="Picture 1"/>
          <p:cNvPicPr>
            <a:picLocks noChangeAspect="1"/>
          </p:cNvPicPr>
          <p:nvPr/>
        </p:nvPicPr>
        <p:blipFill>
          <a:blip r:embed="rId4"/>
          <a:stretch>
            <a:fillRect/>
          </a:stretch>
        </p:blipFill>
        <p:spPr>
          <a:xfrm>
            <a:off x="2289763" y="4240583"/>
            <a:ext cx="4419896" cy="2468880"/>
          </a:xfrm>
          <a:prstGeom prst="rect">
            <a:avLst/>
          </a:prstGeom>
        </p:spPr>
      </p:pic>
    </p:spTree>
    <p:custDataLst>
      <p:tags r:id="rId1"/>
    </p:custDataLst>
    <p:extLst>
      <p:ext uri="{BB962C8B-B14F-4D97-AF65-F5344CB8AC3E}">
        <p14:creationId xmlns:p14="http://schemas.microsoft.com/office/powerpoint/2010/main" val="2615461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0224"/>
            <a:ext cx="9144000" cy="850911"/>
          </a:xfrm>
        </p:spPr>
        <p:txBody>
          <a:bodyPr>
            <a:normAutofit/>
          </a:bodyPr>
          <a:lstStyle/>
          <a:p>
            <a:r>
              <a:rPr lang="en-US" sz="4000" b="1" dirty="0" smtClean="0">
                <a:solidFill>
                  <a:srgbClr val="0070C0"/>
                </a:solidFill>
                <a:latin typeface="Arial" panose="020B0604020202020204" pitchFamily="34" charset="0"/>
                <a:cs typeface="Arial" panose="020B0604020202020204" pitchFamily="34" charset="0"/>
              </a:rPr>
              <a:t>Ask UCPath Center – Options Cont’d </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183245" y="791689"/>
            <a:ext cx="8853180" cy="1600438"/>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b="1" dirty="0" smtClean="0"/>
              <a:t>View Inquiries </a:t>
            </a:r>
            <a:r>
              <a:rPr lang="en-US" sz="2200" dirty="0" smtClean="0"/>
              <a:t>– choose this option to view the status of inquiries you have previously submitted.</a:t>
            </a:r>
          </a:p>
          <a:p>
            <a:pPr marL="342900" indent="-342900">
              <a:spcBef>
                <a:spcPts val="1200"/>
              </a:spcBef>
              <a:buFont typeface="Arial" panose="020B0604020202020204" pitchFamily="34" charset="0"/>
              <a:buChar char="•"/>
            </a:pPr>
            <a:r>
              <a:rPr lang="en-US" sz="2200" b="1" dirty="0" smtClean="0"/>
              <a:t>Search Solution </a:t>
            </a:r>
            <a:r>
              <a:rPr lang="en-US" sz="2200" dirty="0" smtClean="0"/>
              <a:t>– choose this option to search for published answers to questions you may have.</a:t>
            </a:r>
          </a:p>
        </p:txBody>
      </p:sp>
      <p:pic>
        <p:nvPicPr>
          <p:cNvPr id="2" name="Picture 1"/>
          <p:cNvPicPr>
            <a:picLocks noChangeAspect="1"/>
          </p:cNvPicPr>
          <p:nvPr/>
        </p:nvPicPr>
        <p:blipFill>
          <a:blip r:embed="rId4"/>
          <a:stretch>
            <a:fillRect/>
          </a:stretch>
        </p:blipFill>
        <p:spPr>
          <a:xfrm>
            <a:off x="1595965" y="2920938"/>
            <a:ext cx="5402096" cy="3017520"/>
          </a:xfrm>
          <a:prstGeom prst="rect">
            <a:avLst/>
          </a:prstGeom>
        </p:spPr>
      </p:pic>
    </p:spTree>
    <p:custDataLst>
      <p:tags r:id="rId1"/>
    </p:custDataLst>
    <p:extLst>
      <p:ext uri="{BB962C8B-B14F-4D97-AF65-F5344CB8AC3E}">
        <p14:creationId xmlns:p14="http://schemas.microsoft.com/office/powerpoint/2010/main" val="19400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022" y="40224"/>
            <a:ext cx="7748332" cy="850911"/>
          </a:xfrm>
        </p:spPr>
        <p:txBody>
          <a:bodyPr>
            <a:normAutofit/>
          </a:bodyPr>
          <a:lstStyle/>
          <a:p>
            <a:r>
              <a:rPr lang="en-US" sz="4000" b="1" dirty="0" smtClean="0">
                <a:solidFill>
                  <a:srgbClr val="0070C0"/>
                </a:solidFill>
                <a:latin typeface="Arial" panose="020B0604020202020204" pitchFamily="34" charset="0"/>
                <a:cs typeface="Arial" panose="020B0604020202020204" pitchFamily="34" charset="0"/>
              </a:rPr>
              <a:t>Attachments and Comments</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183245" y="791689"/>
            <a:ext cx="8853180" cy="227754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b="1" dirty="0" smtClean="0"/>
              <a:t>Attachments </a:t>
            </a:r>
            <a:r>
              <a:rPr lang="en-US" sz="2200" dirty="0" smtClean="0"/>
              <a:t>– be sure to send screenshots of issues encountered including error messages. Try to capture as much of the screen as possible. </a:t>
            </a:r>
          </a:p>
          <a:p>
            <a:pPr marL="342900" indent="-342900">
              <a:spcBef>
                <a:spcPts val="1200"/>
              </a:spcBef>
              <a:buFont typeface="Arial" panose="020B0604020202020204" pitchFamily="34" charset="0"/>
              <a:buChar char="•"/>
            </a:pPr>
            <a:r>
              <a:rPr lang="en-US" sz="2200" b="1" dirty="0" smtClean="0"/>
              <a:t>Comments </a:t>
            </a:r>
            <a:r>
              <a:rPr lang="en-US" sz="2200" dirty="0" smtClean="0"/>
              <a:t>– be very detailed with your comments; always include the employee ID, employee record, effective date, etc. Do not make the UCPath Center have to guess any of this information.</a:t>
            </a:r>
          </a:p>
        </p:txBody>
      </p:sp>
      <p:pic>
        <p:nvPicPr>
          <p:cNvPr id="3" name="Picture 2"/>
          <p:cNvPicPr>
            <a:picLocks noChangeAspect="1"/>
          </p:cNvPicPr>
          <p:nvPr/>
        </p:nvPicPr>
        <p:blipFill>
          <a:blip r:embed="rId4">
            <a:extLst/>
          </a:blip>
          <a:stretch>
            <a:fillRect/>
          </a:stretch>
        </p:blipFill>
        <p:spPr>
          <a:xfrm>
            <a:off x="1696454" y="3334812"/>
            <a:ext cx="5329988" cy="3455360"/>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4226520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8859" y="5866"/>
            <a:ext cx="8631093" cy="960120"/>
          </a:xfrm>
        </p:spPr>
        <p:txBody>
          <a:bodyPr vert="horz" lIns="91440" tIns="45720" rIns="91440" bIns="45720" rtlCol="0" anchor="ctr">
            <a:normAutofit/>
          </a:body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2. Summer Salary Changes</a:t>
            </a:r>
            <a:endParaRPr lang="en-US" sz="4000" b="1" dirty="0">
              <a:solidFill>
                <a:srgbClr val="0070C0"/>
              </a:solidFill>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282233" y="965986"/>
            <a:ext cx="8622615" cy="5631762"/>
          </a:xfrm>
        </p:spPr>
        <p:txBody>
          <a:bodyPr/>
          <a:lstStyle/>
          <a:p>
            <a:pPr marL="0" indent="0">
              <a:buNone/>
            </a:pPr>
            <a:r>
              <a:rPr lang="en-US" dirty="0"/>
              <a:t>Prior to the start of Summer, the </a:t>
            </a:r>
            <a:r>
              <a:rPr lang="en-US" dirty="0" smtClean="0"/>
              <a:t>AP Office &amp; Training team </a:t>
            </a:r>
            <a:r>
              <a:rPr lang="en-US" dirty="0"/>
              <a:t>designed a process to enter Summer Salary appointments into UCPath.</a:t>
            </a:r>
          </a:p>
          <a:p>
            <a:pPr marL="0" indent="0">
              <a:buNone/>
            </a:pPr>
            <a:endParaRPr lang="en-US" dirty="0" smtClean="0"/>
          </a:p>
          <a:p>
            <a:pPr marL="0" indent="0">
              <a:buNone/>
            </a:pPr>
            <a:r>
              <a:rPr lang="en-US" dirty="0" smtClean="0"/>
              <a:t>The </a:t>
            </a:r>
            <a:r>
              <a:rPr lang="en-US" dirty="0"/>
              <a:t>initial decision involved </a:t>
            </a:r>
            <a:endParaRPr lang="en-US" dirty="0" smtClean="0"/>
          </a:p>
          <a:p>
            <a:pPr lvl="1"/>
            <a:r>
              <a:rPr lang="en-US" dirty="0"/>
              <a:t>D</a:t>
            </a:r>
            <a:r>
              <a:rPr lang="en-US" dirty="0" smtClean="0"/>
              <a:t>ecoupling </a:t>
            </a:r>
            <a:r>
              <a:rPr lang="en-US" dirty="0"/>
              <a:t>the Position FTE from Job data</a:t>
            </a:r>
            <a:r>
              <a:rPr lang="en-US" dirty="0" smtClean="0"/>
              <a:t>,</a:t>
            </a:r>
          </a:p>
          <a:p>
            <a:pPr lvl="1"/>
            <a:r>
              <a:rPr lang="en-US" dirty="0" smtClean="0"/>
              <a:t>Entering </a:t>
            </a:r>
            <a:r>
              <a:rPr lang="en-US" dirty="0"/>
              <a:t>a different value for each varying month. </a:t>
            </a:r>
            <a:endParaRPr lang="en-US" dirty="0" smtClean="0"/>
          </a:p>
          <a:p>
            <a:pPr marL="0" indent="0">
              <a:buNone/>
            </a:pPr>
            <a:r>
              <a:rPr lang="en-US" dirty="0" smtClean="0"/>
              <a:t>That </a:t>
            </a:r>
            <a:r>
              <a:rPr lang="en-US" dirty="0"/>
              <a:t>process did not work due to the fact that there was a system auto-generated effective dated row entered on the position based on the effective date the HIRE transaction took place.</a:t>
            </a:r>
          </a:p>
          <a:p>
            <a:endParaRPr lang="en-US" dirty="0"/>
          </a:p>
        </p:txBody>
      </p:sp>
    </p:spTree>
    <p:custDataLst>
      <p:tags r:id="rId1"/>
    </p:custDataLst>
    <p:extLst>
      <p:ext uri="{BB962C8B-B14F-4D97-AF65-F5344CB8AC3E}">
        <p14:creationId xmlns:p14="http://schemas.microsoft.com/office/powerpoint/2010/main" val="831352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0803" y="5866"/>
            <a:ext cx="8325848" cy="960120"/>
          </a:xfrm>
        </p:spPr>
        <p:txBody>
          <a:bodyPr vert="horz" lIns="91440" tIns="45720" rIns="91440" bIns="45720" rtlCol="0" anchor="ctr">
            <a:normAutofit/>
          </a:body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Summer Salary Woes</a:t>
            </a:r>
            <a:endParaRPr lang="en-US" sz="4000" b="1" dirty="0">
              <a:solidFill>
                <a:srgbClr val="0070C0"/>
              </a:solidFill>
              <a:latin typeface="Arial" panose="020B0604020202020204" pitchFamily="34" charset="0"/>
              <a:cs typeface="Arial" panose="020B0604020202020204" pitchFamily="34" charset="0"/>
            </a:endParaRPr>
          </a:p>
        </p:txBody>
      </p:sp>
      <p:sp>
        <p:nvSpPr>
          <p:cNvPr id="4" name="Content Placeholder 3"/>
          <p:cNvSpPr>
            <a:spLocks noGrp="1"/>
          </p:cNvSpPr>
          <p:nvPr>
            <p:ph sz="quarter" idx="4"/>
          </p:nvPr>
        </p:nvSpPr>
        <p:spPr>
          <a:xfrm>
            <a:off x="300804" y="1106129"/>
            <a:ext cx="8215738" cy="5083534"/>
          </a:xfrm>
        </p:spPr>
        <p:txBody>
          <a:bodyPr>
            <a:normAutofit lnSpcReduction="10000"/>
          </a:bodyPr>
          <a:lstStyle/>
          <a:p>
            <a:r>
              <a:rPr lang="en-US" b="1" dirty="0"/>
              <a:t>The system generated entry prevented users from being able to use the faculty start date as the effective date of the FTE decoupling</a:t>
            </a:r>
            <a:r>
              <a:rPr lang="en-US" dirty="0"/>
              <a:t>. This caused </a:t>
            </a:r>
            <a:r>
              <a:rPr lang="en-US" dirty="0" smtClean="0"/>
              <a:t>records/FTE </a:t>
            </a:r>
            <a:r>
              <a:rPr lang="en-US" dirty="0"/>
              <a:t>to be off by 1 day.</a:t>
            </a:r>
          </a:p>
          <a:p>
            <a:pPr lvl="2"/>
            <a:r>
              <a:rPr lang="en-US" dirty="0" smtClean="0"/>
              <a:t>Overpayments</a:t>
            </a:r>
          </a:p>
          <a:p>
            <a:pPr lvl="2"/>
            <a:r>
              <a:rPr lang="en-US" dirty="0" smtClean="0"/>
              <a:t>Corrections</a:t>
            </a:r>
          </a:p>
          <a:p>
            <a:pPr lvl="2"/>
            <a:r>
              <a:rPr lang="en-US" dirty="0" smtClean="0"/>
              <a:t>Job Data Forms</a:t>
            </a:r>
          </a:p>
          <a:p>
            <a:pPr lvl="2"/>
            <a:r>
              <a:rPr lang="en-US" dirty="0" smtClean="0"/>
              <a:t>Etc.</a:t>
            </a:r>
            <a:endParaRPr lang="en-US" dirty="0"/>
          </a:p>
          <a:p>
            <a:r>
              <a:rPr lang="en-US" dirty="0"/>
              <a:t>Additionally, JED doesn't apply correctly when entered on the Smart HR template. Many faculty members have had the JED default to a DEF earn code. This is a timing issue. We learned that UCPath has to assign the pay group first, prior to JED being defined.</a:t>
            </a:r>
          </a:p>
        </p:txBody>
      </p:sp>
    </p:spTree>
    <p:custDataLst>
      <p:tags r:id="rId1"/>
    </p:custDataLst>
    <p:extLst>
      <p:ext uri="{BB962C8B-B14F-4D97-AF65-F5344CB8AC3E}">
        <p14:creationId xmlns:p14="http://schemas.microsoft.com/office/powerpoint/2010/main" val="313384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250012" y="-169448"/>
            <a:ext cx="8871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smtClean="0">
                <a:solidFill>
                  <a:srgbClr val="0070C0"/>
                </a:solidFill>
                <a:latin typeface="Arial" panose="020B0604020202020204" pitchFamily="34" charset="0"/>
                <a:cs typeface="Arial" panose="020B0604020202020204" pitchFamily="34" charset="0"/>
              </a:rPr>
              <a:t>Summer Salary Fundamentals</a:t>
            </a:r>
            <a:endParaRPr lang="en-US" sz="3600" b="1"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250012" y="1156115"/>
            <a:ext cx="8554775" cy="3570208"/>
          </a:xfrm>
          <a:prstGeom prst="rect">
            <a:avLst/>
          </a:prstGeom>
          <a:noFill/>
        </p:spPr>
        <p:txBody>
          <a:bodyPr wrap="square" rtlCol="0">
            <a:spAutoFit/>
          </a:bodyPr>
          <a:lstStyle/>
          <a:p>
            <a:r>
              <a:rPr lang="en-US" sz="2800" b="1" dirty="0" smtClean="0">
                <a:solidFill>
                  <a:srgbClr val="00B050"/>
                </a:solidFill>
              </a:rPr>
              <a:t>Continue to:</a:t>
            </a:r>
          </a:p>
          <a:p>
            <a:endParaRPr lang="en-US" dirty="0"/>
          </a:p>
          <a:p>
            <a:r>
              <a:rPr lang="en-US" dirty="0" smtClean="0"/>
              <a:t>Utilize </a:t>
            </a:r>
            <a:r>
              <a:rPr lang="en-US" dirty="0"/>
              <a:t>the summer salary worksheet to identify the type of summer salary appointment to be entered In UCPath:</a:t>
            </a:r>
          </a:p>
          <a:p>
            <a:r>
              <a:rPr lang="en-US" dirty="0"/>
              <a:t> </a:t>
            </a:r>
          </a:p>
          <a:p>
            <a:r>
              <a:rPr lang="en-US" b="1" dirty="0"/>
              <a:t>Effort Bearing </a:t>
            </a:r>
            <a:r>
              <a:rPr lang="en-US" dirty="0"/>
              <a:t>- Concurrent Hire</a:t>
            </a:r>
          </a:p>
          <a:p>
            <a:r>
              <a:rPr lang="en-US" b="1" dirty="0"/>
              <a:t>Non-Effort Bearing </a:t>
            </a:r>
            <a:r>
              <a:rPr lang="en-US" dirty="0" smtClean="0"/>
              <a:t>– Enter Additional </a:t>
            </a:r>
            <a:r>
              <a:rPr lang="en-US" dirty="0"/>
              <a:t>Pay on </a:t>
            </a:r>
            <a:r>
              <a:rPr lang="en-US" u="sng" dirty="0"/>
              <a:t>Current</a:t>
            </a:r>
            <a:r>
              <a:rPr lang="en-US" dirty="0"/>
              <a:t> </a:t>
            </a:r>
            <a:r>
              <a:rPr lang="en-US" dirty="0" smtClean="0"/>
              <a:t>job </a:t>
            </a:r>
            <a:r>
              <a:rPr lang="en-US" dirty="0"/>
              <a:t>/ Or - Concurrent Hire</a:t>
            </a:r>
          </a:p>
          <a:p>
            <a:r>
              <a:rPr lang="en-US" dirty="0"/>
              <a:t> </a:t>
            </a:r>
          </a:p>
          <a:p>
            <a:r>
              <a:rPr lang="en-US" dirty="0"/>
              <a:t>All Summer Salary FTE is calculated based on a 19 day month (June, July, August, September)</a:t>
            </a:r>
          </a:p>
          <a:p>
            <a:pPr lvl="1"/>
            <a:r>
              <a:rPr lang="en-US" b="1" i="1" dirty="0"/>
              <a:t>Exception:</a:t>
            </a:r>
            <a:r>
              <a:rPr lang="en-US" dirty="0"/>
              <a:t> Law School (May, June, July, August)</a:t>
            </a:r>
          </a:p>
          <a:p>
            <a:endParaRPr lang="en-US" dirty="0"/>
          </a:p>
        </p:txBody>
      </p:sp>
      <p:pic>
        <p:nvPicPr>
          <p:cNvPr id="7" name="Picture 6" descr="News: Michael Page’s Salary Benchmark report is out: Are you paid right? — People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057" y="4989057"/>
            <a:ext cx="2669776" cy="1309637"/>
          </a:xfrm>
          <a:prstGeom prst="rect">
            <a:avLst/>
          </a:prstGeom>
        </p:spPr>
      </p:pic>
      <p:pic>
        <p:nvPicPr>
          <p:cNvPr id="8" name="Picture 7" descr="Summer Sunshine Clip Art – Clipart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697" y="4726323"/>
            <a:ext cx="1180781" cy="1990080"/>
          </a:xfrm>
          <a:prstGeom prst="rect">
            <a:avLst/>
          </a:prstGeom>
        </p:spPr>
      </p:pic>
    </p:spTree>
    <p:custDataLst>
      <p:tags r:id="rId1"/>
    </p:custDataLst>
    <p:extLst>
      <p:ext uri="{BB962C8B-B14F-4D97-AF65-F5344CB8AC3E}">
        <p14:creationId xmlns:p14="http://schemas.microsoft.com/office/powerpoint/2010/main" val="2386803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72445" y="0"/>
            <a:ext cx="8871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600" b="1" dirty="0" smtClean="0">
                <a:solidFill>
                  <a:srgbClr val="0070C0"/>
                </a:solidFill>
                <a:latin typeface="Arial" panose="020B0604020202020204" pitchFamily="34" charset="0"/>
                <a:cs typeface="Arial" panose="020B0604020202020204" pitchFamily="34" charset="0"/>
              </a:rPr>
              <a:t>NEW – Summer Salary Processing</a:t>
            </a:r>
            <a:endParaRPr lang="en-US" sz="36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132735" y="1576286"/>
            <a:ext cx="8642555" cy="2246769"/>
          </a:xfrm>
          <a:prstGeom prst="rect">
            <a:avLst/>
          </a:prstGeom>
        </p:spPr>
        <p:txBody>
          <a:bodyPr wrap="square">
            <a:spAutoFit/>
          </a:bodyPr>
          <a:lstStyle/>
          <a:p>
            <a:pPr marL="857250" indent="-514350" fontAlgn="ctr">
              <a:buFont typeface="+mj-lt"/>
              <a:buAutoNum type="arabicPeriod"/>
            </a:pPr>
            <a:r>
              <a:rPr lang="en-US" sz="2800" dirty="0" smtClean="0">
                <a:latin typeface="Calibri" panose="020F0502020204030204" pitchFamily="34" charset="0"/>
              </a:rPr>
              <a:t>Positions </a:t>
            </a:r>
            <a:r>
              <a:rPr lang="en-US" sz="2800" dirty="0">
                <a:latin typeface="Calibri" panose="020F0502020204030204" pitchFamily="34" charset="0"/>
              </a:rPr>
              <a:t>should be set to the actual FTE value for the Summer Salary month - NO MORE DECOUPLING</a:t>
            </a:r>
            <a:r>
              <a:rPr lang="en-US" sz="2800" dirty="0" smtClean="0">
                <a:latin typeface="Calibri" panose="020F0502020204030204" pitchFamily="34" charset="0"/>
              </a:rPr>
              <a:t>.</a:t>
            </a:r>
          </a:p>
          <a:p>
            <a:pPr marL="800100" lvl="1" fontAlgn="ctr"/>
            <a:endParaRPr lang="en-US" sz="2800" dirty="0" smtClean="0">
              <a:latin typeface="Calibri" panose="020F0502020204030204" pitchFamily="34" charset="0"/>
            </a:endParaRPr>
          </a:p>
          <a:p>
            <a:pPr marL="342900" fontAlgn="ctr"/>
            <a:endParaRPr lang="en-US" sz="2800" dirty="0">
              <a:latin typeface="Calibri" panose="020F0502020204030204" pitchFamily="34" charset="0"/>
            </a:endParaRPr>
          </a:p>
          <a:p>
            <a:pPr marL="342900" fontAlgn="ctr"/>
            <a:r>
              <a:rPr lang="en-US" sz="2800" dirty="0" smtClean="0">
                <a:latin typeface="Calibri" panose="020F0502020204030204" pitchFamily="34" charset="0"/>
              </a:rPr>
              <a:t>2</a:t>
            </a:r>
            <a:r>
              <a:rPr lang="en-US" sz="2800" b="1" dirty="0" smtClean="0">
                <a:latin typeface="Calibri" panose="020F0502020204030204" pitchFamily="34" charset="0"/>
              </a:rPr>
              <a:t>. </a:t>
            </a:r>
            <a:r>
              <a:rPr lang="en-US" sz="2800" dirty="0" smtClean="0">
                <a:latin typeface="Calibri" panose="020F0502020204030204" pitchFamily="34" charset="0"/>
              </a:rPr>
              <a:t>Smart </a:t>
            </a:r>
            <a:r>
              <a:rPr lang="en-US" sz="2800" dirty="0">
                <a:latin typeface="Calibri" panose="020F0502020204030204" pitchFamily="34" charset="0"/>
              </a:rPr>
              <a:t>HR Template to be submitted </a:t>
            </a:r>
            <a:r>
              <a:rPr lang="en-US" sz="2800" b="1" dirty="0">
                <a:latin typeface="Calibri" panose="020F0502020204030204" pitchFamily="34" charset="0"/>
              </a:rPr>
              <a:t>without</a:t>
            </a:r>
            <a:r>
              <a:rPr lang="en-US" sz="2800" dirty="0">
                <a:latin typeface="Calibri" panose="020F0502020204030204" pitchFamily="34" charset="0"/>
              </a:rPr>
              <a:t> JED.</a:t>
            </a:r>
          </a:p>
        </p:txBody>
      </p:sp>
      <p:sp>
        <p:nvSpPr>
          <p:cNvPr id="6" name="TextBox 5"/>
          <p:cNvSpPr txBox="1"/>
          <p:nvPr/>
        </p:nvSpPr>
        <p:spPr>
          <a:xfrm>
            <a:off x="132735" y="4270441"/>
            <a:ext cx="8502845" cy="2431435"/>
          </a:xfrm>
          <a:prstGeom prst="rect">
            <a:avLst/>
          </a:prstGeom>
          <a:noFill/>
        </p:spPr>
        <p:txBody>
          <a:bodyPr wrap="square" rtlCol="0">
            <a:spAutoFit/>
          </a:bodyPr>
          <a:lstStyle/>
          <a:p>
            <a:r>
              <a:rPr lang="en-US" sz="3200" b="1" dirty="0" smtClean="0">
                <a:solidFill>
                  <a:srgbClr val="FF0000"/>
                </a:solidFill>
              </a:rPr>
              <a:t>*DO NOT:</a:t>
            </a:r>
          </a:p>
          <a:p>
            <a:endParaRPr lang="en-US" sz="2000" dirty="0"/>
          </a:p>
          <a:p>
            <a:r>
              <a:rPr lang="en-US" sz="2000" dirty="0" smtClean="0"/>
              <a:t>Create positions with 1.0 FTE, if it’s not the actual FTE for the Summer Salary month.</a:t>
            </a:r>
          </a:p>
          <a:p>
            <a:endParaRPr lang="en-US" sz="2000" dirty="0"/>
          </a:p>
          <a:p>
            <a:r>
              <a:rPr lang="en-US" sz="2000" dirty="0" smtClean="0"/>
              <a:t>Enter a Summer Salary Earn Code in the Earnings Distribution tab on the Smart HR Template for Concurrent Hire.</a:t>
            </a:r>
          </a:p>
        </p:txBody>
      </p:sp>
    </p:spTree>
    <p:custDataLst>
      <p:tags r:id="rId1"/>
    </p:custDataLst>
    <p:extLst>
      <p:ext uri="{BB962C8B-B14F-4D97-AF65-F5344CB8AC3E}">
        <p14:creationId xmlns:p14="http://schemas.microsoft.com/office/powerpoint/2010/main" val="1053190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92216" y="29478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Summer Salary – Example A</a:t>
            </a:r>
            <a:endParaRPr lang="en-US" sz="4000" b="1" dirty="0">
              <a:solidFill>
                <a:srgbClr val="0070C0"/>
              </a:solidFill>
              <a:latin typeface="Arial" panose="020B0604020202020204" pitchFamily="34" charset="0"/>
              <a:cs typeface="Arial" panose="020B0604020202020204" pitchFamily="34" charset="0"/>
            </a:endParaRPr>
          </a:p>
        </p:txBody>
      </p:sp>
      <p:sp>
        <p:nvSpPr>
          <p:cNvPr id="3" name="TextBox 2"/>
          <p:cNvSpPr txBox="1"/>
          <p:nvPr/>
        </p:nvSpPr>
        <p:spPr>
          <a:xfrm>
            <a:off x="292216" y="1819296"/>
            <a:ext cx="8289076" cy="4524315"/>
          </a:xfrm>
          <a:prstGeom prst="rect">
            <a:avLst/>
          </a:prstGeom>
          <a:noFill/>
        </p:spPr>
        <p:txBody>
          <a:bodyPr wrap="square" rtlCol="0">
            <a:spAutoFit/>
          </a:bodyPr>
          <a:lstStyle/>
          <a:p>
            <a:pPr fontAlgn="ctr"/>
            <a:r>
              <a:rPr lang="en-US" sz="2400" b="1" dirty="0"/>
              <a:t>Professor Smith will begin his Summer Salary appointment on June 1st, based on the summer salary worksheet, his appointment is effort bearing and his FTE for the month June is .2632</a:t>
            </a:r>
          </a:p>
          <a:p>
            <a:r>
              <a:rPr lang="en-US" sz="2400" dirty="0"/>
              <a:t> </a:t>
            </a:r>
          </a:p>
          <a:p>
            <a:pPr marL="342900" indent="-342900" fontAlgn="ctr">
              <a:buFont typeface="Arial" panose="020B0604020202020204" pitchFamily="34" charset="0"/>
              <a:buChar char="•"/>
            </a:pPr>
            <a:r>
              <a:rPr lang="en-US" sz="2400" dirty="0"/>
              <a:t>The Summer Salary Position should be created with an FTE of .2632</a:t>
            </a:r>
          </a:p>
          <a:p>
            <a:pPr marL="342900" indent="-342900" fontAlgn="ctr">
              <a:buFont typeface="Arial" panose="020B0604020202020204" pitchFamily="34" charset="0"/>
              <a:buChar char="•"/>
            </a:pPr>
            <a:r>
              <a:rPr lang="en-US" sz="2400" dirty="0"/>
              <a:t>Create a Concurrent Hire Smart HR Template to hire the faculty member into the new position. DO NOT ENTER ANYTHING on Earnings Distribution tab (JED) </a:t>
            </a:r>
          </a:p>
          <a:p>
            <a:pPr marL="342900" indent="-342900" fontAlgn="ctr">
              <a:buFont typeface="Arial" panose="020B0604020202020204" pitchFamily="34" charset="0"/>
              <a:buChar char="•"/>
            </a:pPr>
            <a:r>
              <a:rPr lang="en-US" sz="2400" dirty="0"/>
              <a:t>After hire is processed by UCPC, submit a </a:t>
            </a:r>
            <a:r>
              <a:rPr lang="en-US" sz="2400" dirty="0" err="1"/>
              <a:t>PayPath</a:t>
            </a:r>
            <a:r>
              <a:rPr lang="en-US" sz="2400" dirty="0"/>
              <a:t> Action to enter JED on the Job Data tab.</a:t>
            </a:r>
          </a:p>
        </p:txBody>
      </p:sp>
    </p:spTree>
    <p:custDataLst>
      <p:tags r:id="rId1"/>
    </p:custDataLst>
    <p:extLst>
      <p:ext uri="{BB962C8B-B14F-4D97-AF65-F5344CB8AC3E}">
        <p14:creationId xmlns:p14="http://schemas.microsoft.com/office/powerpoint/2010/main" val="2367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6992" y="1259077"/>
            <a:ext cx="8705088" cy="5189971"/>
          </a:xfrm>
        </p:spPr>
        <p:txBody>
          <a:bodyPr>
            <a:normAutofit/>
          </a:bodyPr>
          <a:lstStyle/>
          <a:p>
            <a:pPr fontAlgn="ctr"/>
            <a:r>
              <a:rPr lang="en-US" sz="3200" b="1" dirty="0"/>
              <a:t>In July, Professor Smith's FTE increases to 1.0:</a:t>
            </a:r>
          </a:p>
          <a:p>
            <a:pPr marL="25400" indent="0" fontAlgn="ctr">
              <a:buNone/>
            </a:pPr>
            <a:endParaRPr lang="en-US" sz="3200" dirty="0"/>
          </a:p>
          <a:p>
            <a:pPr lvl="1" fontAlgn="ctr"/>
            <a:r>
              <a:rPr lang="en-US" sz="2800" dirty="0"/>
              <a:t>In </a:t>
            </a:r>
            <a:r>
              <a:rPr lang="en-US" sz="2800" dirty="0" err="1"/>
              <a:t>PayPath</a:t>
            </a:r>
            <a:r>
              <a:rPr lang="en-US" sz="2800" dirty="0"/>
              <a:t> Actions, on the </a:t>
            </a:r>
            <a:r>
              <a:rPr lang="en-US" sz="2800" b="1" dirty="0"/>
              <a:t>Position tab</a:t>
            </a:r>
            <a:r>
              <a:rPr lang="en-US" sz="2800" dirty="0"/>
              <a:t>, enter the effective date of the FTE change (July 1st) </a:t>
            </a:r>
          </a:p>
          <a:p>
            <a:pPr lvl="1" fontAlgn="ctr"/>
            <a:r>
              <a:rPr lang="en-US" sz="2800" dirty="0"/>
              <a:t>Enter the Position Change Reason: TIT (Temporary Increase in Time)</a:t>
            </a:r>
          </a:p>
          <a:p>
            <a:pPr lvl="1" fontAlgn="ctr"/>
            <a:r>
              <a:rPr lang="en-US" sz="2800" dirty="0"/>
              <a:t>In the FTE field, enter the new FTE value (1.0)</a:t>
            </a:r>
          </a:p>
          <a:p>
            <a:pPr lvl="1" fontAlgn="ctr"/>
            <a:r>
              <a:rPr lang="en-US" sz="2800" dirty="0"/>
              <a:t>Submit from the Additional Pay Tab.</a:t>
            </a:r>
          </a:p>
          <a:p>
            <a:endParaRPr lang="en-US" sz="3200" dirty="0"/>
          </a:p>
        </p:txBody>
      </p:sp>
      <p:sp>
        <p:nvSpPr>
          <p:cNvPr id="3" name="Title 2"/>
          <p:cNvSpPr>
            <a:spLocks noGrp="1"/>
          </p:cNvSpPr>
          <p:nvPr>
            <p:ph type="title"/>
          </p:nvPr>
        </p:nvSpPr>
        <p:spPr>
          <a:xfrm>
            <a:off x="316992" y="232399"/>
            <a:ext cx="8125935" cy="623163"/>
          </a:xfrm>
        </p:spPr>
        <p:txBody>
          <a:bodyPr vert="horz" lIns="91440" tIns="45720" rIns="91440" bIns="45720" rtlCol="0" anchor="ctr">
            <a:normAutofit fontScale="90000"/>
          </a:bodyPr>
          <a:lstStyle/>
          <a:p>
            <a:pPr>
              <a:lnSpc>
                <a:spcPct val="100000"/>
              </a:lnSpc>
              <a:spcBef>
                <a:spcPct val="0"/>
              </a:spcBef>
            </a:pPr>
            <a:r>
              <a:rPr lang="en-US" dirty="0" smtClean="0">
                <a:solidFill>
                  <a:srgbClr val="0070C0"/>
                </a:solidFill>
                <a:latin typeface="Arial" panose="020B0604020202020204" pitchFamily="34" charset="0"/>
                <a:ea typeface="+mj-ea"/>
                <a:cs typeface="Arial" panose="020B0604020202020204" pitchFamily="34" charset="0"/>
              </a:rPr>
              <a:t>Summer Salary – Example B</a:t>
            </a:r>
            <a:endParaRPr lang="en-US" dirty="0">
              <a:solidFill>
                <a:srgbClr val="0070C0"/>
              </a:solidFill>
              <a:latin typeface="Arial" panose="020B0604020202020204" pitchFamily="34" charset="0"/>
              <a:ea typeface="+mj-ea"/>
              <a:cs typeface="Arial" panose="020B0604020202020204" pitchFamily="34" charset="0"/>
            </a:endParaRPr>
          </a:p>
        </p:txBody>
      </p:sp>
    </p:spTree>
    <p:custDataLst>
      <p:tags r:id="rId1"/>
    </p:custDataLst>
    <p:extLst>
      <p:ext uri="{BB962C8B-B14F-4D97-AF65-F5344CB8AC3E}">
        <p14:creationId xmlns:p14="http://schemas.microsoft.com/office/powerpoint/2010/main" val="11002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292216" y="294787"/>
            <a:ext cx="85704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3. Position Data Update Form</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281354" y="1867171"/>
            <a:ext cx="8862646" cy="4708981"/>
          </a:xfrm>
          <a:prstGeom prst="rect">
            <a:avLst/>
          </a:prstGeom>
          <a:noFill/>
        </p:spPr>
        <p:txBody>
          <a:bodyPr wrap="square" rtlCol="0">
            <a:spAutoFit/>
          </a:bodyPr>
          <a:lstStyle/>
          <a:p>
            <a:r>
              <a:rPr lang="en-US" sz="2000" b="1" dirty="0" smtClean="0"/>
              <a:t>Location of Document: </a:t>
            </a:r>
            <a:r>
              <a:rPr lang="en-US" sz="2000" dirty="0" smtClean="0"/>
              <a:t>UCI UCPath Website </a:t>
            </a:r>
            <a:r>
              <a:rPr lang="en-US" sz="2000" i="1" dirty="0" smtClean="0"/>
              <a:t>OR </a:t>
            </a:r>
            <a:r>
              <a:rPr lang="en-US" sz="2000" dirty="0" smtClean="0"/>
              <a:t>UCPath Forms Library</a:t>
            </a:r>
          </a:p>
          <a:p>
            <a:endParaRPr lang="en-US" sz="2000" dirty="0"/>
          </a:p>
          <a:p>
            <a:r>
              <a:rPr lang="en-US" sz="2000" b="1" dirty="0" smtClean="0"/>
              <a:t>Purpose</a:t>
            </a:r>
            <a:r>
              <a:rPr lang="en-US" sz="2000" dirty="0" smtClean="0"/>
              <a:t>: After the position has been created and approved, this form is used to make position corrections that UC Locations are unable to perform. </a:t>
            </a:r>
          </a:p>
          <a:p>
            <a:endParaRPr lang="en-US" sz="2000" dirty="0"/>
          </a:p>
          <a:p>
            <a:r>
              <a:rPr lang="en-US" sz="2000" b="1" dirty="0" smtClean="0"/>
              <a:t>Examples: </a:t>
            </a:r>
          </a:p>
          <a:p>
            <a:endParaRPr lang="en-US" sz="2000" dirty="0"/>
          </a:p>
          <a:p>
            <a:pPr marL="800100" lvl="1" indent="-342900">
              <a:buFont typeface="Arial" panose="020B0604020202020204" pitchFamily="34" charset="0"/>
              <a:buChar char="•"/>
            </a:pPr>
            <a:r>
              <a:rPr lang="en-US" sz="2000" dirty="0" smtClean="0"/>
              <a:t>Correction to Position Effective Date (creation date)</a:t>
            </a:r>
          </a:p>
          <a:p>
            <a:pPr marL="800100" lvl="1" indent="-342900">
              <a:buFont typeface="Arial" panose="020B0604020202020204" pitchFamily="34" charset="0"/>
              <a:buChar char="•"/>
            </a:pPr>
            <a:r>
              <a:rPr lang="en-US" sz="2000" dirty="0" smtClean="0"/>
              <a:t>ANY correction dating back to original position </a:t>
            </a:r>
            <a:r>
              <a:rPr lang="en-US" sz="2000" dirty="0" err="1" smtClean="0"/>
              <a:t>efft</a:t>
            </a:r>
            <a:r>
              <a:rPr lang="en-US" sz="2000" dirty="0" smtClean="0"/>
              <a:t>. Date</a:t>
            </a:r>
          </a:p>
          <a:p>
            <a:pPr marL="800100" lvl="1" indent="-342900">
              <a:buFont typeface="Arial" panose="020B0604020202020204" pitchFamily="34" charset="0"/>
              <a:buChar char="•"/>
            </a:pPr>
            <a:r>
              <a:rPr lang="en-US" sz="2000" dirty="0" smtClean="0"/>
              <a:t>FTE Corrections</a:t>
            </a:r>
          </a:p>
          <a:p>
            <a:pPr marL="800100" lvl="1" indent="-342900">
              <a:buFont typeface="Arial" panose="020B0604020202020204" pitchFamily="34" charset="0"/>
              <a:buChar char="•"/>
            </a:pPr>
            <a:r>
              <a:rPr lang="en-US" sz="2000" dirty="0" smtClean="0"/>
              <a:t>Salary Admin Plans</a:t>
            </a:r>
          </a:p>
          <a:p>
            <a:pPr marL="800100" lvl="1" indent="-342900">
              <a:buFont typeface="Arial" panose="020B0604020202020204" pitchFamily="34" charset="0"/>
              <a:buChar char="•"/>
            </a:pPr>
            <a:r>
              <a:rPr lang="en-US" sz="2000" dirty="0" smtClean="0"/>
              <a:t>Head Count</a:t>
            </a:r>
          </a:p>
          <a:p>
            <a:pPr marL="800100" lvl="1" indent="-342900">
              <a:buFont typeface="Arial" panose="020B0604020202020204" pitchFamily="34" charset="0"/>
              <a:buChar char="•"/>
            </a:pPr>
            <a:r>
              <a:rPr lang="en-US" sz="2000" dirty="0" smtClean="0"/>
              <a:t>Special Training / Verification requirements</a:t>
            </a:r>
          </a:p>
          <a:p>
            <a:endParaRPr lang="en-US" sz="2000" dirty="0" smtClean="0"/>
          </a:p>
          <a:p>
            <a:r>
              <a:rPr lang="en-US" sz="2000" b="1" dirty="0" smtClean="0">
                <a:solidFill>
                  <a:schemeClr val="accent2"/>
                </a:solidFill>
              </a:rPr>
              <a:t>NOTE: </a:t>
            </a:r>
            <a:r>
              <a:rPr lang="en-US" sz="2000" dirty="0" smtClean="0"/>
              <a:t>All data update forms are to be submitted as a CASE to the UCPath Center.</a:t>
            </a:r>
            <a:endParaRPr lang="en-US" sz="2000" dirty="0"/>
          </a:p>
        </p:txBody>
      </p:sp>
    </p:spTree>
    <p:custDataLst>
      <p:tags r:id="rId1"/>
    </p:custDataLst>
    <p:extLst>
      <p:ext uri="{BB962C8B-B14F-4D97-AF65-F5344CB8AC3E}">
        <p14:creationId xmlns:p14="http://schemas.microsoft.com/office/powerpoint/2010/main" val="3349986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Important Reminders</a:t>
            </a:r>
            <a:endParaRPr lang="en-US" dirty="0"/>
          </a:p>
        </p:txBody>
      </p:sp>
      <p:sp>
        <p:nvSpPr>
          <p:cNvPr id="3" name="TextBox 2"/>
          <p:cNvSpPr txBox="1"/>
          <p:nvPr/>
        </p:nvSpPr>
        <p:spPr>
          <a:xfrm>
            <a:off x="132735" y="1474839"/>
            <a:ext cx="9011265" cy="3416320"/>
          </a:xfrm>
          <a:prstGeom prst="rect">
            <a:avLst/>
          </a:prstGeom>
          <a:noFill/>
        </p:spPr>
        <p:txBody>
          <a:bodyPr wrap="square" rtlCol="0">
            <a:spAutoFit/>
          </a:bodyPr>
          <a:lstStyle/>
          <a:p>
            <a:r>
              <a:rPr lang="en-US" sz="2400" dirty="0" smtClean="0"/>
              <a:t>Training Scheduled to begin </a:t>
            </a:r>
            <a:r>
              <a:rPr lang="en-US" sz="2400" b="1" dirty="0" smtClean="0"/>
              <a:t>August 17</a:t>
            </a:r>
            <a:r>
              <a:rPr lang="en-US" sz="2400" b="1" baseline="30000" dirty="0" smtClean="0"/>
              <a:t>th</a:t>
            </a:r>
            <a:endParaRPr lang="en-US" sz="2400" b="1" dirty="0" smtClean="0"/>
          </a:p>
          <a:p>
            <a:endParaRPr lang="en-US" sz="2400" b="1" dirty="0"/>
          </a:p>
          <a:p>
            <a:r>
              <a:rPr lang="en-US" sz="2400" b="1" dirty="0" smtClean="0"/>
              <a:t>Classes held via Zoom</a:t>
            </a:r>
          </a:p>
          <a:p>
            <a:endParaRPr lang="en-US" sz="2400" b="1" dirty="0"/>
          </a:p>
          <a:p>
            <a:r>
              <a:rPr lang="en-US" sz="2400" b="1" dirty="0" smtClean="0"/>
              <a:t>Please bring your questions to class.</a:t>
            </a:r>
          </a:p>
          <a:p>
            <a:endParaRPr lang="en-US" sz="2400" b="1" dirty="0"/>
          </a:p>
          <a:p>
            <a:endParaRPr lang="en-US" sz="2400" b="1" dirty="0" smtClean="0"/>
          </a:p>
          <a:p>
            <a:r>
              <a:rPr lang="en-US" sz="2400" b="1" dirty="0" smtClean="0"/>
              <a:t>If you’re still having trouble with the </a:t>
            </a:r>
            <a:r>
              <a:rPr lang="en-US" sz="2400" b="1" dirty="0" smtClean="0">
                <a:solidFill>
                  <a:schemeClr val="accent2">
                    <a:lumMod val="75000"/>
                  </a:schemeClr>
                </a:solidFill>
              </a:rPr>
              <a:t>Position Control </a:t>
            </a:r>
            <a:r>
              <a:rPr lang="en-US" sz="2400" b="1" dirty="0" smtClean="0"/>
              <a:t>class registration, please email Angel Rivera (</a:t>
            </a:r>
            <a:r>
              <a:rPr lang="en-US" sz="2400" b="1" dirty="0" smtClean="0">
                <a:hlinkClick r:id="rId3"/>
              </a:rPr>
              <a:t>arriver2@uci.edu</a:t>
            </a:r>
            <a:r>
              <a:rPr lang="en-US" sz="2400" b="1" dirty="0" smtClean="0"/>
              <a:t>) </a:t>
            </a:r>
          </a:p>
        </p:txBody>
      </p:sp>
    </p:spTree>
    <p:custDataLst>
      <p:tags r:id="rId1"/>
    </p:custDataLst>
    <p:extLst>
      <p:ext uri="{BB962C8B-B14F-4D97-AF65-F5344CB8AC3E}">
        <p14:creationId xmlns:p14="http://schemas.microsoft.com/office/powerpoint/2010/main" val="3981505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292216" y="294787"/>
            <a:ext cx="85704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Filling out Pos. Data Update Form</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292216" y="1516058"/>
            <a:ext cx="807357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It is strongly recommended to download and save the document to your computer in order to activate values for each required field.</a:t>
            </a:r>
            <a:endParaRPr lang="en-US" sz="2000" dirty="0"/>
          </a:p>
        </p:txBody>
      </p:sp>
      <p:pic>
        <p:nvPicPr>
          <p:cNvPr id="2" name="Picture 1"/>
          <p:cNvPicPr>
            <a:picLocks noChangeAspect="1"/>
          </p:cNvPicPr>
          <p:nvPr/>
        </p:nvPicPr>
        <p:blipFill>
          <a:blip r:embed="rId3"/>
          <a:stretch>
            <a:fillRect/>
          </a:stretch>
        </p:blipFill>
        <p:spPr>
          <a:xfrm>
            <a:off x="3968884" y="2334280"/>
            <a:ext cx="5135259" cy="4523719"/>
          </a:xfrm>
          <a:prstGeom prst="rect">
            <a:avLst/>
          </a:prstGeom>
          <a:ln>
            <a:solidFill>
              <a:schemeClr val="tx1"/>
            </a:solidFill>
          </a:ln>
        </p:spPr>
      </p:pic>
      <p:sp>
        <p:nvSpPr>
          <p:cNvPr id="7" name="TextBox 6"/>
          <p:cNvSpPr txBox="1"/>
          <p:nvPr/>
        </p:nvSpPr>
        <p:spPr>
          <a:xfrm>
            <a:off x="292216" y="2665379"/>
            <a:ext cx="3676668" cy="4247317"/>
          </a:xfrm>
          <a:prstGeom prst="rect">
            <a:avLst/>
          </a:prstGeom>
          <a:noFill/>
        </p:spPr>
        <p:txBody>
          <a:bodyPr wrap="square" rtlCol="0">
            <a:spAutoFit/>
          </a:bodyPr>
          <a:lstStyle/>
          <a:p>
            <a:r>
              <a:rPr lang="en-US" dirty="0" smtClean="0"/>
              <a:t>Please make sure to fill out the areas with red asterisks. Those fields are required.</a:t>
            </a:r>
          </a:p>
          <a:p>
            <a:endParaRPr lang="en-US" dirty="0"/>
          </a:p>
          <a:p>
            <a:r>
              <a:rPr lang="en-US" b="1" dirty="0" smtClean="0"/>
              <a:t>If the position change affects the Employee, please include employee’s ID number in the required section.</a:t>
            </a:r>
          </a:p>
          <a:p>
            <a:endParaRPr lang="en-US" dirty="0"/>
          </a:p>
          <a:p>
            <a:r>
              <a:rPr lang="en-US" dirty="0" smtClean="0"/>
              <a:t>Please ensure to enter detailed comments so the UCPath Center understands the change you’re looking to make</a:t>
            </a:r>
          </a:p>
          <a:p>
            <a:endParaRPr lang="en-US" dirty="0"/>
          </a:p>
          <a:p>
            <a:endParaRPr lang="en-US" dirty="0"/>
          </a:p>
        </p:txBody>
      </p:sp>
    </p:spTree>
    <p:custDataLst>
      <p:tags r:id="rId1"/>
    </p:custDataLst>
    <p:extLst>
      <p:ext uri="{BB962C8B-B14F-4D97-AF65-F5344CB8AC3E}">
        <p14:creationId xmlns:p14="http://schemas.microsoft.com/office/powerpoint/2010/main" val="24045461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292216" y="294787"/>
            <a:ext cx="85704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4. Job Data Update Form</a:t>
            </a:r>
            <a:endParaRPr lang="en-US" sz="4000" b="1" dirty="0">
              <a:solidFill>
                <a:srgbClr val="0070C0"/>
              </a:solidFill>
              <a:latin typeface="Arial" panose="020B0604020202020204" pitchFamily="34" charset="0"/>
              <a:cs typeface="Arial" panose="020B0604020202020204" pitchFamily="34" charset="0"/>
            </a:endParaRPr>
          </a:p>
        </p:txBody>
      </p:sp>
      <p:sp>
        <p:nvSpPr>
          <p:cNvPr id="8" name="TextBox 7"/>
          <p:cNvSpPr txBox="1"/>
          <p:nvPr/>
        </p:nvSpPr>
        <p:spPr>
          <a:xfrm>
            <a:off x="292216" y="1445253"/>
            <a:ext cx="8862646" cy="5940088"/>
          </a:xfrm>
          <a:prstGeom prst="rect">
            <a:avLst/>
          </a:prstGeom>
          <a:noFill/>
        </p:spPr>
        <p:txBody>
          <a:bodyPr wrap="square" rtlCol="0">
            <a:spAutoFit/>
          </a:bodyPr>
          <a:lstStyle/>
          <a:p>
            <a:r>
              <a:rPr lang="en-US" sz="2000" b="1" dirty="0" smtClean="0"/>
              <a:t>Location of Document: </a:t>
            </a:r>
            <a:r>
              <a:rPr lang="en-US" sz="2000" dirty="0" smtClean="0"/>
              <a:t>UCI UCPath Website </a:t>
            </a:r>
            <a:r>
              <a:rPr lang="en-US" sz="2000" i="1" dirty="0" smtClean="0"/>
              <a:t>OR </a:t>
            </a:r>
            <a:r>
              <a:rPr lang="en-US" sz="2000" dirty="0" smtClean="0"/>
              <a:t>UCPath Forms Library</a:t>
            </a:r>
          </a:p>
          <a:p>
            <a:endParaRPr lang="en-US" sz="2000" dirty="0"/>
          </a:p>
          <a:p>
            <a:r>
              <a:rPr lang="en-US" sz="2000" b="1" dirty="0" smtClean="0"/>
              <a:t>Purpose</a:t>
            </a:r>
            <a:r>
              <a:rPr lang="en-US" sz="2000" dirty="0" smtClean="0"/>
              <a:t>: This form is utilized to make corrections to Employee Job data that UC Locations are unable to fix or enter in UCPath.</a:t>
            </a:r>
          </a:p>
          <a:p>
            <a:endParaRPr lang="en-US" sz="2000" dirty="0"/>
          </a:p>
          <a:p>
            <a:r>
              <a:rPr lang="en-US" sz="2000" b="1" dirty="0" smtClean="0"/>
              <a:t>Examples: </a:t>
            </a:r>
          </a:p>
          <a:p>
            <a:endParaRPr lang="en-US" sz="2000" dirty="0"/>
          </a:p>
          <a:p>
            <a:pPr marL="800100" lvl="1" indent="-342900">
              <a:buFont typeface="Arial" panose="020B0604020202020204" pitchFamily="34" charset="0"/>
              <a:buChar char="•"/>
            </a:pPr>
            <a:r>
              <a:rPr lang="en-US" sz="2000" dirty="0" smtClean="0"/>
              <a:t>Correction to Hire/Termination Effective Dates</a:t>
            </a:r>
          </a:p>
          <a:p>
            <a:pPr marL="800100" lvl="1" indent="-342900">
              <a:buFont typeface="Arial" panose="020B0604020202020204" pitchFamily="34" charset="0"/>
              <a:buChar char="•"/>
            </a:pPr>
            <a:r>
              <a:rPr lang="en-US" sz="2000" dirty="0" smtClean="0"/>
              <a:t>Employee Class</a:t>
            </a:r>
          </a:p>
          <a:p>
            <a:pPr marL="800100" lvl="1" indent="-342900">
              <a:buFont typeface="Arial" panose="020B0604020202020204" pitchFamily="34" charset="0"/>
              <a:buChar char="•"/>
            </a:pPr>
            <a:r>
              <a:rPr lang="en-US" sz="2000" dirty="0" smtClean="0"/>
              <a:t>Position Changes (not original pos. </a:t>
            </a:r>
            <a:r>
              <a:rPr lang="en-US" sz="2000" dirty="0" err="1" smtClean="0"/>
              <a:t>efft</a:t>
            </a:r>
            <a:r>
              <a:rPr lang="en-US" sz="2000" dirty="0" smtClean="0"/>
              <a:t>. date)</a:t>
            </a:r>
          </a:p>
          <a:p>
            <a:pPr marL="800100" lvl="1" indent="-342900">
              <a:buFont typeface="Arial" panose="020B0604020202020204" pitchFamily="34" charset="0"/>
              <a:buChar char="•"/>
            </a:pPr>
            <a:r>
              <a:rPr lang="en-US" sz="2000" dirty="0" smtClean="0"/>
              <a:t>Pay Group</a:t>
            </a:r>
          </a:p>
          <a:p>
            <a:pPr marL="800100" lvl="1" indent="-342900">
              <a:buFont typeface="Arial" panose="020B0604020202020204" pitchFamily="34" charset="0"/>
              <a:buChar char="•"/>
            </a:pPr>
            <a:r>
              <a:rPr lang="en-US" sz="2000" dirty="0" smtClean="0"/>
              <a:t>Benefit Eligibility Group</a:t>
            </a:r>
          </a:p>
          <a:p>
            <a:pPr marL="800100" lvl="1" indent="-342900">
              <a:buFont typeface="Arial" panose="020B0604020202020204" pitchFamily="34" charset="0"/>
              <a:buChar char="•"/>
            </a:pPr>
            <a:r>
              <a:rPr lang="en-US" sz="2000" dirty="0" smtClean="0"/>
              <a:t>Pay Components change </a:t>
            </a:r>
          </a:p>
          <a:p>
            <a:pPr marL="800100" lvl="1" indent="-342900">
              <a:buFont typeface="Arial" panose="020B0604020202020204" pitchFamily="34" charset="0"/>
              <a:buChar char="•"/>
            </a:pPr>
            <a:r>
              <a:rPr lang="en-US" sz="2000" dirty="0" smtClean="0"/>
              <a:t>Probation / Anniversary dates</a:t>
            </a:r>
          </a:p>
          <a:p>
            <a:pPr marL="800100" lvl="1" indent="-342900">
              <a:buFont typeface="Arial" panose="020B0604020202020204" pitchFamily="34" charset="0"/>
              <a:buChar char="•"/>
            </a:pPr>
            <a:endParaRPr lang="en-US" sz="2000" dirty="0"/>
          </a:p>
          <a:p>
            <a:r>
              <a:rPr lang="en-US" sz="2000" b="1" dirty="0" smtClean="0">
                <a:solidFill>
                  <a:schemeClr val="accent2"/>
                </a:solidFill>
              </a:rPr>
              <a:t>NOTE</a:t>
            </a:r>
            <a:r>
              <a:rPr lang="en-US" sz="2000" dirty="0" smtClean="0"/>
              <a:t>: Job Data Update forms can only be submitted to fix JOB RECORD information, not vacant positions.</a:t>
            </a:r>
          </a:p>
          <a:p>
            <a:endParaRPr lang="en-US" sz="2000" dirty="0" smtClean="0"/>
          </a:p>
          <a:p>
            <a:endParaRPr lang="en-US" sz="2000" dirty="0"/>
          </a:p>
        </p:txBody>
      </p:sp>
    </p:spTree>
    <p:custDataLst>
      <p:tags r:id="rId1"/>
    </p:custDataLst>
    <p:extLst>
      <p:ext uri="{BB962C8B-B14F-4D97-AF65-F5344CB8AC3E}">
        <p14:creationId xmlns:p14="http://schemas.microsoft.com/office/powerpoint/2010/main" val="2361584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292216" y="294787"/>
            <a:ext cx="85704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dirty="0" smtClean="0">
                <a:solidFill>
                  <a:srgbClr val="0070C0"/>
                </a:solidFill>
                <a:latin typeface="Arial" panose="020B0604020202020204" pitchFamily="34" charset="0"/>
                <a:cs typeface="Arial" panose="020B0604020202020204" pitchFamily="34" charset="0"/>
              </a:rPr>
              <a:t>Filling out Job Data Update Form</a:t>
            </a:r>
            <a:endParaRPr lang="en-US" sz="40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92216" y="2412460"/>
            <a:ext cx="4994069" cy="4445540"/>
          </a:xfrm>
          <a:prstGeom prst="rect">
            <a:avLst/>
          </a:prstGeom>
          <a:ln>
            <a:solidFill>
              <a:schemeClr val="tx1"/>
            </a:solidFill>
          </a:ln>
        </p:spPr>
      </p:pic>
      <p:sp>
        <p:nvSpPr>
          <p:cNvPr id="5" name="TextBox 4"/>
          <p:cNvSpPr txBox="1"/>
          <p:nvPr/>
        </p:nvSpPr>
        <p:spPr>
          <a:xfrm>
            <a:off x="292216" y="1516058"/>
            <a:ext cx="8073571"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It is strongly recommended to download and save the document to your computer in order to activate values for each required field.</a:t>
            </a:r>
            <a:endParaRPr lang="en-US" sz="2000" dirty="0"/>
          </a:p>
        </p:txBody>
      </p:sp>
      <p:sp>
        <p:nvSpPr>
          <p:cNvPr id="7" name="TextBox 6"/>
          <p:cNvSpPr txBox="1"/>
          <p:nvPr/>
        </p:nvSpPr>
        <p:spPr>
          <a:xfrm>
            <a:off x="5467332" y="2511571"/>
            <a:ext cx="3676668" cy="4524315"/>
          </a:xfrm>
          <a:prstGeom prst="rect">
            <a:avLst/>
          </a:prstGeom>
          <a:noFill/>
        </p:spPr>
        <p:txBody>
          <a:bodyPr wrap="square" rtlCol="0">
            <a:spAutoFit/>
          </a:bodyPr>
          <a:lstStyle/>
          <a:p>
            <a:r>
              <a:rPr lang="en-US" dirty="0" smtClean="0"/>
              <a:t>Please make sure to fill out the areas with red asterisks. Those fields are required.</a:t>
            </a:r>
          </a:p>
          <a:p>
            <a:endParaRPr lang="en-US" dirty="0"/>
          </a:p>
          <a:p>
            <a:r>
              <a:rPr lang="en-US" b="1" dirty="0" smtClean="0"/>
              <a:t>Please be detailed in the comments section of the form. Provide as much detail to what is changing as possible.</a:t>
            </a:r>
          </a:p>
          <a:p>
            <a:endParaRPr lang="en-US" dirty="0"/>
          </a:p>
          <a:p>
            <a:r>
              <a:rPr lang="en-US" dirty="0" smtClean="0"/>
              <a:t>Please ensure that changes to employee job data are not able to be entered in </a:t>
            </a:r>
            <a:r>
              <a:rPr lang="en-US" dirty="0" err="1" smtClean="0"/>
              <a:t>PayPath</a:t>
            </a:r>
            <a:r>
              <a:rPr lang="en-US" dirty="0" smtClean="0"/>
              <a:t> Actions first, before submitting a Job Data Update form.</a:t>
            </a:r>
          </a:p>
          <a:p>
            <a:endParaRPr lang="en-US" dirty="0"/>
          </a:p>
          <a:p>
            <a:endParaRPr lang="en-US" dirty="0"/>
          </a:p>
        </p:txBody>
      </p:sp>
    </p:spTree>
    <p:custDataLst>
      <p:tags r:id="rId1"/>
    </p:custDataLst>
    <p:extLst>
      <p:ext uri="{BB962C8B-B14F-4D97-AF65-F5344CB8AC3E}">
        <p14:creationId xmlns:p14="http://schemas.microsoft.com/office/powerpoint/2010/main" val="2532956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100000"/>
              </a:lnSpc>
            </a:pPr>
            <a:r>
              <a:rPr lang="en-US" sz="4000" b="1" dirty="0">
                <a:solidFill>
                  <a:srgbClr val="0070C0"/>
                </a:solidFill>
                <a:latin typeface="Arial" panose="020B0604020202020204" pitchFamily="34" charset="0"/>
                <a:cs typeface="Arial" panose="020B0604020202020204" pitchFamily="34" charset="0"/>
              </a:rPr>
              <a:t>5. </a:t>
            </a:r>
            <a:r>
              <a:rPr lang="en-US" sz="4000" b="1" dirty="0" smtClean="0">
                <a:solidFill>
                  <a:srgbClr val="0070C0"/>
                </a:solidFill>
                <a:latin typeface="Arial" panose="020B0604020202020204" pitchFamily="34" charset="0"/>
                <a:cs typeface="Arial" panose="020B0604020202020204" pitchFamily="34" charset="0"/>
              </a:rPr>
              <a:t>Q&amp;A</a:t>
            </a:r>
            <a:endParaRPr lang="en-US" sz="40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202" y="2359762"/>
            <a:ext cx="7221595" cy="3030489"/>
          </a:xfrm>
        </p:spPr>
      </p:pic>
    </p:spTree>
    <p:custDataLst>
      <p:tags r:id="rId1"/>
    </p:custDataLst>
    <p:extLst>
      <p:ext uri="{BB962C8B-B14F-4D97-AF65-F5344CB8AC3E}">
        <p14:creationId xmlns:p14="http://schemas.microsoft.com/office/powerpoint/2010/main" val="583957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Quick Announcements</a:t>
            </a:r>
            <a:endParaRPr lang="en-US" dirty="0"/>
          </a:p>
        </p:txBody>
      </p:sp>
      <p:sp>
        <p:nvSpPr>
          <p:cNvPr id="8" name="Text Placeholder 7"/>
          <p:cNvSpPr>
            <a:spLocks noGrp="1"/>
          </p:cNvSpPr>
          <p:nvPr>
            <p:ph type="body" idx="3"/>
          </p:nvPr>
        </p:nvSpPr>
        <p:spPr>
          <a:xfrm>
            <a:off x="170688" y="1253402"/>
            <a:ext cx="8820912" cy="5162145"/>
          </a:xfrm>
        </p:spPr>
        <p:txBody>
          <a:bodyPr>
            <a:normAutofit/>
          </a:bodyPr>
          <a:lstStyle/>
          <a:p>
            <a:pPr marL="85725" indent="0">
              <a:buNone/>
            </a:pPr>
            <a:r>
              <a:rPr lang="en-US" sz="2800" b="1" dirty="0" smtClean="0"/>
              <a:t>Reports</a:t>
            </a:r>
            <a:endParaRPr lang="en-US" sz="2800" b="1" dirty="0"/>
          </a:p>
          <a:p>
            <a:r>
              <a:rPr lang="en-US" sz="2000" dirty="0"/>
              <a:t>All </a:t>
            </a:r>
            <a:r>
              <a:rPr lang="en-US" sz="2000" dirty="0" err="1"/>
              <a:t>Cognos</a:t>
            </a:r>
            <a:r>
              <a:rPr lang="en-US" sz="2000" dirty="0"/>
              <a:t> reports </a:t>
            </a:r>
            <a:r>
              <a:rPr lang="en-US" sz="2000" dirty="0" smtClean="0"/>
              <a:t>are available</a:t>
            </a:r>
          </a:p>
          <a:p>
            <a:r>
              <a:rPr lang="en-US" sz="2000" dirty="0" smtClean="0"/>
              <a:t>Pay Statements for 8/5 paychecks are available</a:t>
            </a:r>
          </a:p>
          <a:p>
            <a:pPr marL="85725" indent="0">
              <a:buNone/>
            </a:pPr>
            <a:endParaRPr lang="en-US" sz="2000" dirty="0"/>
          </a:p>
          <a:p>
            <a:pPr marL="85725" indent="0">
              <a:buNone/>
            </a:pPr>
            <a:r>
              <a:rPr lang="en-US" sz="2800" b="1" dirty="0" smtClean="0"/>
              <a:t>Benefit/Salary </a:t>
            </a:r>
            <a:r>
              <a:rPr lang="en-US" sz="2800" b="1" dirty="0" smtClean="0"/>
              <a:t>Cost Transfers</a:t>
            </a:r>
          </a:p>
          <a:p>
            <a:r>
              <a:rPr lang="en-US" sz="2000" dirty="0" smtClean="0"/>
              <a:t>Please only process </a:t>
            </a:r>
            <a:r>
              <a:rPr lang="en-US" sz="2000" b="1" i="1" dirty="0" smtClean="0"/>
              <a:t>ONE (1) </a:t>
            </a:r>
            <a:r>
              <a:rPr lang="en-US" sz="2000" dirty="0" smtClean="0"/>
              <a:t>salary or benefit cost transfer at a time.</a:t>
            </a:r>
          </a:p>
          <a:p>
            <a:r>
              <a:rPr lang="en-US" sz="2000" dirty="0" smtClean="0"/>
              <a:t>Do NOT select multiple checks in one transaction.</a:t>
            </a:r>
          </a:p>
          <a:p>
            <a:r>
              <a:rPr lang="en-US" sz="2000" dirty="0" smtClean="0"/>
              <a:t>Selecting multiple checks will cause an error.</a:t>
            </a:r>
          </a:p>
          <a:p>
            <a:r>
              <a:rPr lang="en-US" sz="2000" dirty="0" smtClean="0"/>
              <a:t>Initiators will NOT get an error message. This issue impacts finance reports.</a:t>
            </a:r>
          </a:p>
          <a:p>
            <a:endParaRPr lang="en-US" sz="1400" b="1" dirty="0" smtClean="0"/>
          </a:p>
          <a:p>
            <a:pPr marL="85725" indent="0">
              <a:buNone/>
            </a:pPr>
            <a:r>
              <a:rPr lang="en-US" sz="2800" b="1" dirty="0" smtClean="0"/>
              <a:t>Overpayments</a:t>
            </a:r>
          </a:p>
          <a:p>
            <a:r>
              <a:rPr lang="en-US" sz="2000" dirty="0" smtClean="0"/>
              <a:t>Please continue to report any overpayments over 1 month </a:t>
            </a:r>
            <a:endParaRPr lang="en-US" sz="2000" dirty="0"/>
          </a:p>
          <a:p>
            <a:pPr marL="85725" indent="0">
              <a:buNone/>
            </a:pPr>
            <a:endParaRPr lang="en-US" sz="1800" dirty="0"/>
          </a:p>
          <a:p>
            <a:endParaRPr lang="en-US" sz="2000" dirty="0"/>
          </a:p>
          <a:p>
            <a:endParaRPr lang="en-US" sz="1200" b="1" dirty="0" smtClean="0"/>
          </a:p>
          <a:p>
            <a:pPr marL="85725" indent="0">
              <a:buNone/>
            </a:pPr>
            <a:endParaRPr lang="en-US" sz="1200" b="1" dirty="0"/>
          </a:p>
          <a:p>
            <a:pPr marL="85725" indent="0">
              <a:buNone/>
            </a:pPr>
            <a:endParaRPr lang="en-US" sz="2000" b="1" dirty="0" smtClean="0"/>
          </a:p>
          <a:p>
            <a:endParaRPr lang="en-US" sz="2000" b="1" dirty="0"/>
          </a:p>
          <a:p>
            <a:endParaRPr lang="en-US" sz="1600" dirty="0"/>
          </a:p>
          <a:p>
            <a:pPr lvl="1"/>
            <a:endParaRPr lang="en-US" sz="1600" dirty="0" smtClean="0"/>
          </a:p>
        </p:txBody>
      </p:sp>
    </p:spTree>
    <p:custDataLst>
      <p:tags r:id="rId1"/>
    </p:custDataLst>
    <p:extLst>
      <p:ext uri="{BB962C8B-B14F-4D97-AF65-F5344CB8AC3E}">
        <p14:creationId xmlns:p14="http://schemas.microsoft.com/office/powerpoint/2010/main" val="313150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3"/>
          </p:nvPr>
        </p:nvSpPr>
        <p:spPr>
          <a:xfrm>
            <a:off x="644299" y="2601126"/>
            <a:ext cx="6544291" cy="3976688"/>
          </a:xfrm>
        </p:spPr>
        <p:txBody>
          <a:bodyPr/>
          <a:lstStyle/>
          <a:p>
            <a:r>
              <a:rPr lang="en-US" dirty="0" smtClean="0"/>
              <a:t>Employee ID</a:t>
            </a:r>
          </a:p>
          <a:p>
            <a:r>
              <a:rPr lang="en-US" dirty="0" smtClean="0"/>
              <a:t>Description of Issue</a:t>
            </a:r>
          </a:p>
          <a:p>
            <a:r>
              <a:rPr lang="en-US" dirty="0" smtClean="0"/>
              <a:t>Screenshots (if applicable)</a:t>
            </a:r>
          </a:p>
          <a:p>
            <a:r>
              <a:rPr lang="en-US" dirty="0" smtClean="0"/>
              <a:t>Any/All relevant transaction details</a:t>
            </a:r>
          </a:p>
          <a:p>
            <a:endParaRPr lang="en-US" dirty="0" smtClean="0"/>
          </a:p>
          <a:p>
            <a:endParaRPr lang="en-US" dirty="0"/>
          </a:p>
        </p:txBody>
      </p:sp>
      <p:sp>
        <p:nvSpPr>
          <p:cNvPr id="5" name="Text Placeholder 4"/>
          <p:cNvSpPr>
            <a:spLocks noGrp="1"/>
          </p:cNvSpPr>
          <p:nvPr>
            <p:ph type="body" idx="4"/>
          </p:nvPr>
        </p:nvSpPr>
        <p:spPr>
          <a:xfrm>
            <a:off x="196948" y="1371600"/>
            <a:ext cx="8563004" cy="823912"/>
          </a:xfrm>
        </p:spPr>
        <p:txBody>
          <a:bodyPr>
            <a:noAutofit/>
          </a:bodyPr>
          <a:lstStyle/>
          <a:p>
            <a:r>
              <a:rPr lang="en-US" sz="2400" dirty="0" smtClean="0"/>
              <a:t>To better serve you, please try to have the following information available, prior to calling or scheduling an appointment via the Drop-In Support center</a:t>
            </a:r>
            <a:endParaRPr lang="en-US" sz="2400" dirty="0"/>
          </a:p>
        </p:txBody>
      </p:sp>
      <p:sp>
        <p:nvSpPr>
          <p:cNvPr id="6" name="Title 5"/>
          <p:cNvSpPr>
            <a:spLocks noGrp="1"/>
          </p:cNvSpPr>
          <p:nvPr>
            <p:ph type="title"/>
          </p:nvPr>
        </p:nvSpPr>
        <p:spPr/>
        <p:txBody>
          <a:bodyPr/>
          <a:lstStyle/>
          <a:p>
            <a:r>
              <a:rPr lang="en-US" dirty="0" smtClean="0"/>
              <a:t>* Virtual Drop-In Center *</a:t>
            </a:r>
            <a:endParaRPr lang="en-US" dirty="0"/>
          </a:p>
        </p:txBody>
      </p:sp>
    </p:spTree>
    <p:custDataLst>
      <p:tags r:id="rId1"/>
    </p:custDataLst>
    <p:extLst>
      <p:ext uri="{BB962C8B-B14F-4D97-AF65-F5344CB8AC3E}">
        <p14:creationId xmlns:p14="http://schemas.microsoft.com/office/powerpoint/2010/main" val="4168310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b="1" dirty="0">
                <a:solidFill>
                  <a:schemeClr val="accent2"/>
                </a:solidFill>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182880" y="1690689"/>
            <a:ext cx="8332470" cy="5032375"/>
          </a:xfrm>
        </p:spPr>
        <p:txBody>
          <a:bodyPr>
            <a:normAutofit/>
          </a:bodyPr>
          <a:lstStyle/>
          <a:p>
            <a:r>
              <a:rPr lang="en-US" sz="3600" b="1" dirty="0" smtClean="0"/>
              <a:t>EEC vs. UCPath Tickets</a:t>
            </a:r>
          </a:p>
          <a:p>
            <a:r>
              <a:rPr lang="en-US" sz="3600" b="1" dirty="0" smtClean="0"/>
              <a:t>Summer Salary Changes</a:t>
            </a:r>
          </a:p>
          <a:p>
            <a:r>
              <a:rPr lang="en-US" sz="3600" b="1" dirty="0" smtClean="0"/>
              <a:t>Position Data Update Form</a:t>
            </a:r>
          </a:p>
          <a:p>
            <a:r>
              <a:rPr lang="en-US" sz="3600" b="1" dirty="0" smtClean="0"/>
              <a:t>Job Data Update Form</a:t>
            </a:r>
            <a:endParaRPr lang="en-US" sz="3600" b="1" dirty="0" smtClean="0"/>
          </a:p>
          <a:p>
            <a:pPr marL="0" indent="0">
              <a:buNone/>
            </a:pPr>
            <a:endParaRPr lang="en-US" sz="3200" b="1" dirty="0"/>
          </a:p>
        </p:txBody>
      </p:sp>
    </p:spTree>
    <p:custDataLst>
      <p:tags r:id="rId1"/>
    </p:custDataLst>
    <p:extLst>
      <p:ext uri="{BB962C8B-B14F-4D97-AF65-F5344CB8AC3E}">
        <p14:creationId xmlns:p14="http://schemas.microsoft.com/office/powerpoint/2010/main" val="994865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095" y="658869"/>
            <a:ext cx="8470231" cy="1107996"/>
          </a:xfrm>
          <a:prstGeom prst="rect">
            <a:avLst/>
          </a:prstGeom>
          <a:noFill/>
        </p:spPr>
        <p:txBody>
          <a:bodyPr wrap="square" rtlCol="0">
            <a:spAutoFit/>
          </a:bodyPr>
          <a:lstStyle/>
          <a:p>
            <a:pPr algn="ctr"/>
            <a:r>
              <a:rPr lang="en-US" sz="6600" b="1" dirty="0" smtClean="0">
                <a:solidFill>
                  <a:schemeClr val="tx1">
                    <a:lumMod val="75000"/>
                    <a:lumOff val="25000"/>
                  </a:schemeClr>
                </a:solidFill>
              </a:rPr>
              <a:t>EEC Ticket vs UCPC Case</a:t>
            </a:r>
            <a:endParaRPr lang="en-US" sz="6600" b="1" dirty="0">
              <a:solidFill>
                <a:schemeClr val="tx1">
                  <a:lumMod val="75000"/>
                  <a:lumOff val="25000"/>
                </a:schemeClr>
              </a:solidFill>
            </a:endParaRPr>
          </a:p>
        </p:txBody>
      </p:sp>
      <p:grpSp>
        <p:nvGrpSpPr>
          <p:cNvPr id="7" name="Group 6"/>
          <p:cNvGrpSpPr/>
          <p:nvPr/>
        </p:nvGrpSpPr>
        <p:grpSpPr>
          <a:xfrm>
            <a:off x="513347" y="3210025"/>
            <a:ext cx="8070233" cy="2705212"/>
            <a:chOff x="417095" y="2295624"/>
            <a:chExt cx="8070233" cy="2705212"/>
          </a:xfrm>
        </p:grpSpPr>
        <p:pic>
          <p:nvPicPr>
            <p:cNvPr id="4" name="Picture 3"/>
            <p:cNvPicPr>
              <a:picLocks noChangeAspect="1"/>
            </p:cNvPicPr>
            <p:nvPr/>
          </p:nvPicPr>
          <p:blipFill>
            <a:blip r:embed="rId4"/>
            <a:stretch>
              <a:fillRect/>
            </a:stretch>
          </p:blipFill>
          <p:spPr>
            <a:xfrm>
              <a:off x="417095" y="2295624"/>
              <a:ext cx="3769894" cy="2705211"/>
            </a:xfrm>
            <a:prstGeom prst="rect">
              <a:avLst/>
            </a:prstGeom>
          </p:spPr>
        </p:pic>
        <p:pic>
          <p:nvPicPr>
            <p:cNvPr id="5" name="Picture 4"/>
            <p:cNvPicPr>
              <a:picLocks noChangeAspect="1"/>
            </p:cNvPicPr>
            <p:nvPr/>
          </p:nvPicPr>
          <p:blipFill>
            <a:blip r:embed="rId5">
              <a:extLst/>
            </a:blip>
            <a:stretch>
              <a:fillRect/>
            </a:stretch>
          </p:blipFill>
          <p:spPr>
            <a:xfrm>
              <a:off x="4427621" y="2295625"/>
              <a:ext cx="4059707" cy="2705211"/>
            </a:xfrm>
            <a:prstGeom prst="rect">
              <a:avLst/>
            </a:prstGeom>
            <a:ln>
              <a:solidFill>
                <a:schemeClr val="accent1">
                  <a:lumMod val="60000"/>
                  <a:lumOff val="40000"/>
                </a:schemeClr>
              </a:solidFill>
            </a:ln>
          </p:spPr>
        </p:pic>
      </p:grpSp>
      <p:sp>
        <p:nvSpPr>
          <p:cNvPr id="6" name="TextBox 5"/>
          <p:cNvSpPr txBox="1"/>
          <p:nvPr/>
        </p:nvSpPr>
        <p:spPr>
          <a:xfrm>
            <a:off x="613364" y="1863117"/>
            <a:ext cx="8200130" cy="707886"/>
          </a:xfrm>
          <a:prstGeom prst="rect">
            <a:avLst/>
          </a:prstGeom>
          <a:noFill/>
        </p:spPr>
        <p:txBody>
          <a:bodyPr wrap="none" rtlCol="0">
            <a:spAutoFit/>
          </a:bodyPr>
          <a:lstStyle/>
          <a:p>
            <a:r>
              <a:rPr lang="en-US" sz="4000" dirty="0" smtClean="0"/>
              <a:t>When to submit one versus the other?</a:t>
            </a:r>
            <a:endParaRPr lang="en-US" sz="4000" dirty="0"/>
          </a:p>
        </p:txBody>
      </p:sp>
    </p:spTree>
    <p:custDataLst>
      <p:tags r:id="rId1"/>
    </p:custDataLst>
    <p:extLst>
      <p:ext uri="{BB962C8B-B14F-4D97-AF65-F5344CB8AC3E}">
        <p14:creationId xmlns:p14="http://schemas.microsoft.com/office/powerpoint/2010/main" val="1191399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244" y="40224"/>
            <a:ext cx="8238862" cy="850911"/>
          </a:xfrm>
        </p:spPr>
        <p:txBody>
          <a:bodyPr>
            <a:normAutofit/>
          </a:bodyPr>
          <a:lstStyle/>
          <a:p>
            <a:r>
              <a:rPr lang="en-US" sz="4000" b="1" dirty="0" smtClean="0">
                <a:solidFill>
                  <a:srgbClr val="0070C0"/>
                </a:solidFill>
                <a:latin typeface="Arial" panose="020B0604020202020204" pitchFamily="34" charset="0"/>
                <a:cs typeface="Arial" panose="020B0604020202020204" pitchFamily="34" charset="0"/>
              </a:rPr>
              <a:t>UCI UCPath Homepage - EEC</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183244" y="919082"/>
            <a:ext cx="8960755" cy="3385542"/>
          </a:xfrm>
          <a:prstGeom prst="rect">
            <a:avLst/>
          </a:prstGeom>
          <a:noFill/>
        </p:spPr>
        <p:txBody>
          <a:bodyPr wrap="square" rtlCol="0">
            <a:spAutoFit/>
          </a:bodyPr>
          <a:lstStyle/>
          <a:p>
            <a:r>
              <a:rPr lang="en-US" sz="2800" b="1" dirty="0" smtClean="0"/>
              <a:t>EEC </a:t>
            </a:r>
            <a:r>
              <a:rPr lang="en-US" sz="2800" dirty="0" smtClean="0"/>
              <a:t>is accessed via the UCI UCPath homepage</a:t>
            </a:r>
          </a:p>
          <a:p>
            <a:pPr marL="457200" indent="-457200">
              <a:spcBef>
                <a:spcPts val="1200"/>
              </a:spcBef>
              <a:buFont typeface="Arial" panose="020B0604020202020204" pitchFamily="34" charset="0"/>
              <a:buChar char="•"/>
            </a:pPr>
            <a:r>
              <a:rPr lang="en-US" sz="2600" dirty="0">
                <a:hlinkClick r:id="rId4"/>
              </a:rPr>
              <a:t>https://</a:t>
            </a:r>
            <a:r>
              <a:rPr lang="en-US" sz="2600" dirty="0" smtClean="0">
                <a:hlinkClick r:id="rId4"/>
              </a:rPr>
              <a:t>uci.service-now.com/eec</a:t>
            </a:r>
            <a:r>
              <a:rPr lang="en-US" sz="2600" dirty="0" smtClean="0"/>
              <a:t>  </a:t>
            </a:r>
          </a:p>
          <a:p>
            <a:pPr marL="342900" indent="-342900">
              <a:spcBef>
                <a:spcPts val="1200"/>
              </a:spcBef>
              <a:buFont typeface="Arial" panose="020B0604020202020204" pitchFamily="34" charset="0"/>
              <a:buChar char="•"/>
            </a:pPr>
            <a:r>
              <a:rPr lang="en-US" sz="2400" dirty="0" smtClean="0"/>
              <a:t>Tickets are routed only to UCI UCPath teams for review and resolution</a:t>
            </a:r>
          </a:p>
          <a:p>
            <a:pPr marL="342900" indent="-342900">
              <a:spcBef>
                <a:spcPts val="1200"/>
              </a:spcBef>
              <a:buFont typeface="Arial" panose="020B0604020202020204" pitchFamily="34" charset="0"/>
              <a:buChar char="•"/>
            </a:pPr>
            <a:r>
              <a:rPr lang="en-US" sz="2400" dirty="0" smtClean="0"/>
              <a:t>EEC tickets are not viewed by UCPath Center teams</a:t>
            </a:r>
          </a:p>
          <a:p>
            <a:pPr marL="342900" indent="-342900">
              <a:spcBef>
                <a:spcPts val="1200"/>
              </a:spcBef>
              <a:buFont typeface="Arial" panose="020B0604020202020204" pitchFamily="34" charset="0"/>
              <a:buChar char="•"/>
            </a:pPr>
            <a:r>
              <a:rPr lang="en-US" sz="2400" dirty="0" smtClean="0"/>
              <a:t>If escalation is required, then a separate UCPath Center case must be opened to get the UCPath Center involved</a:t>
            </a:r>
            <a:endParaRPr lang="en-US" sz="2400" dirty="0"/>
          </a:p>
        </p:txBody>
      </p:sp>
      <p:pic>
        <p:nvPicPr>
          <p:cNvPr id="5" name="Picture 4"/>
          <p:cNvPicPr>
            <a:picLocks noChangeAspect="1"/>
          </p:cNvPicPr>
          <p:nvPr/>
        </p:nvPicPr>
        <p:blipFill>
          <a:blip r:embed="rId5"/>
          <a:stretch>
            <a:fillRect/>
          </a:stretch>
        </p:blipFill>
        <p:spPr>
          <a:xfrm>
            <a:off x="1555375" y="4332571"/>
            <a:ext cx="5454184" cy="2468880"/>
          </a:xfrm>
          <a:prstGeom prst="rect">
            <a:avLst/>
          </a:prstGeom>
        </p:spPr>
      </p:pic>
    </p:spTree>
    <p:custDataLst>
      <p:tags r:id="rId1"/>
    </p:custDataLst>
    <p:extLst>
      <p:ext uri="{BB962C8B-B14F-4D97-AF65-F5344CB8AC3E}">
        <p14:creationId xmlns:p14="http://schemas.microsoft.com/office/powerpoint/2010/main" val="382998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776" y="228606"/>
            <a:ext cx="8442539" cy="878671"/>
          </a:xfrm>
        </p:spPr>
        <p:txBody>
          <a:bodyPr>
            <a:normAutofit fontScale="90000"/>
          </a:bodyPr>
          <a:lstStyle/>
          <a:p>
            <a:r>
              <a:rPr lang="en-US" sz="4000" b="1" dirty="0" smtClean="0">
                <a:solidFill>
                  <a:srgbClr val="0070C0"/>
                </a:solidFill>
                <a:latin typeface="Arial" panose="020B0604020202020204" pitchFamily="34" charset="0"/>
                <a:cs typeface="Arial" panose="020B0604020202020204" pitchFamily="34" charset="0"/>
              </a:rPr>
              <a:t>Linking a EEC ticket to UCPC Case</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326334" y="1067573"/>
            <a:ext cx="8373827"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If you are instructed to open a UCPC case, please link the EEC ticket and UCPC case by entering the UCPC case number in the EEC ticket for tracking</a:t>
            </a:r>
          </a:p>
        </p:txBody>
      </p:sp>
      <p:pic>
        <p:nvPicPr>
          <p:cNvPr id="8" name="Picture 7"/>
          <p:cNvPicPr>
            <a:picLocks noChangeAspect="1"/>
          </p:cNvPicPr>
          <p:nvPr/>
        </p:nvPicPr>
        <p:blipFill>
          <a:blip r:embed="rId4">
            <a:extLst/>
          </a:blip>
          <a:stretch>
            <a:fillRect/>
          </a:stretch>
        </p:blipFill>
        <p:spPr>
          <a:xfrm>
            <a:off x="521306" y="2793028"/>
            <a:ext cx="8178855" cy="3428158"/>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1181899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244" y="40224"/>
            <a:ext cx="8238862" cy="850911"/>
          </a:xfrm>
        </p:spPr>
        <p:txBody>
          <a:bodyPr>
            <a:normAutofit/>
          </a:bodyPr>
          <a:lstStyle/>
          <a:p>
            <a:r>
              <a:rPr lang="en-US" sz="4000" b="1" dirty="0" smtClean="0">
                <a:solidFill>
                  <a:srgbClr val="0070C0"/>
                </a:solidFill>
                <a:latin typeface="Arial" panose="020B0604020202020204" pitchFamily="34" charset="0"/>
                <a:cs typeface="Arial" panose="020B0604020202020204" pitchFamily="34" charset="0"/>
              </a:rPr>
              <a:t>Ask UCPath Center – UCPC Case</a:t>
            </a:r>
            <a:endParaRPr lang="en-US" sz="40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183245" y="851847"/>
            <a:ext cx="8853180" cy="2369880"/>
          </a:xfrm>
          <a:prstGeom prst="rect">
            <a:avLst/>
          </a:prstGeom>
          <a:noFill/>
        </p:spPr>
        <p:txBody>
          <a:bodyPr wrap="square" rtlCol="0">
            <a:spAutoFit/>
          </a:bodyPr>
          <a:lstStyle/>
          <a:p>
            <a:r>
              <a:rPr lang="en-US" sz="2800" b="1" dirty="0" smtClean="0"/>
              <a:t>UCPC </a:t>
            </a:r>
            <a:r>
              <a:rPr lang="en-US" sz="2800" dirty="0" smtClean="0"/>
              <a:t>cases are entered via the yellow Ask UCPath Center button in UCPath</a:t>
            </a:r>
          </a:p>
          <a:p>
            <a:pPr marL="342900" indent="-342900">
              <a:spcBef>
                <a:spcPts val="1200"/>
              </a:spcBef>
              <a:buFont typeface="Arial" panose="020B0604020202020204" pitchFamily="34" charset="0"/>
              <a:buChar char="•"/>
            </a:pPr>
            <a:r>
              <a:rPr lang="en-US" sz="2400" dirty="0" smtClean="0"/>
              <a:t>This button is located at the top of all pages in UCPath</a:t>
            </a:r>
          </a:p>
          <a:p>
            <a:pPr marL="342900" indent="-342900">
              <a:spcBef>
                <a:spcPts val="1200"/>
              </a:spcBef>
              <a:buFont typeface="Arial" panose="020B0604020202020204" pitchFamily="34" charset="0"/>
              <a:buChar char="•"/>
            </a:pPr>
            <a:r>
              <a:rPr lang="en-US" sz="2400" dirty="0" smtClean="0"/>
              <a:t>These cases are reviewed and resolved via the UCPC team and not the UCI UCPath team</a:t>
            </a:r>
          </a:p>
        </p:txBody>
      </p:sp>
      <p:pic>
        <p:nvPicPr>
          <p:cNvPr id="3" name="Picture 2"/>
          <p:cNvPicPr>
            <a:picLocks noChangeAspect="1"/>
          </p:cNvPicPr>
          <p:nvPr/>
        </p:nvPicPr>
        <p:blipFill>
          <a:blip r:embed="rId4">
            <a:extLst/>
          </a:blip>
          <a:stretch>
            <a:fillRect/>
          </a:stretch>
        </p:blipFill>
        <p:spPr>
          <a:xfrm>
            <a:off x="828413" y="3402106"/>
            <a:ext cx="6942641" cy="3120560"/>
          </a:xfrm>
          <a:prstGeom prst="rect">
            <a:avLst/>
          </a:prstGeom>
          <a:ln>
            <a:solidFill>
              <a:schemeClr val="tx1">
                <a:lumMod val="50000"/>
                <a:lumOff val="50000"/>
              </a:schemeClr>
            </a:solidFill>
          </a:ln>
        </p:spPr>
      </p:pic>
    </p:spTree>
    <p:custDataLst>
      <p:tags r:id="rId1"/>
    </p:custDataLst>
    <p:extLst>
      <p:ext uri="{BB962C8B-B14F-4D97-AF65-F5344CB8AC3E}">
        <p14:creationId xmlns:p14="http://schemas.microsoft.com/office/powerpoint/2010/main" val="32142700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95752</TotalTime>
  <Words>1555</Words>
  <Application>Microsoft Office PowerPoint</Application>
  <PresentationFormat>On-screen Show (4:3)</PresentationFormat>
  <Paragraphs>170</Paragraphs>
  <Slides>23</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Black</vt:lpstr>
      <vt:lpstr>Calibri</vt:lpstr>
      <vt:lpstr>Calibri Light</vt:lpstr>
      <vt:lpstr>Courier New</vt:lpstr>
      <vt:lpstr>Noto Sans Symbols</vt:lpstr>
      <vt:lpstr>Verdana</vt:lpstr>
      <vt:lpstr>1_Office Theme</vt:lpstr>
      <vt:lpstr>Office Theme</vt:lpstr>
      <vt:lpstr>PowerPoint Presentation</vt:lpstr>
      <vt:lpstr>Important Reminders</vt:lpstr>
      <vt:lpstr>Quick Announcements</vt:lpstr>
      <vt:lpstr>* Virtual Drop-In Center *</vt:lpstr>
      <vt:lpstr>Agenda</vt:lpstr>
      <vt:lpstr>PowerPoint Presentation</vt:lpstr>
      <vt:lpstr>UCI UCPath Homepage - EEC</vt:lpstr>
      <vt:lpstr>Linking a EEC ticket to UCPC Case</vt:lpstr>
      <vt:lpstr>Ask UCPath Center – UCPC Case</vt:lpstr>
      <vt:lpstr>Ask UCPath Center – Options</vt:lpstr>
      <vt:lpstr>Ask UCPath Center – Options Cont’d </vt:lpstr>
      <vt:lpstr>Attachments and Comments</vt:lpstr>
      <vt:lpstr>2. Summer Salary Changes</vt:lpstr>
      <vt:lpstr>Summer Salary Woes</vt:lpstr>
      <vt:lpstr>PowerPoint Presentation</vt:lpstr>
      <vt:lpstr>PowerPoint Presentation</vt:lpstr>
      <vt:lpstr>PowerPoint Presentation</vt:lpstr>
      <vt:lpstr>Summer Salary – Example B</vt:lpstr>
      <vt:lpstr>PowerPoint Presentation</vt:lpstr>
      <vt:lpstr>PowerPoint Presentation</vt:lpstr>
      <vt:lpstr>PowerPoint Presentation</vt:lpstr>
      <vt:lpstr>PowerPoint Presentation</vt:lpstr>
      <vt:lpstr>5. Q&amp;A</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PayPath Updates</dc:title>
  <dc:creator>Angel Rivera</dc:creator>
  <cp:lastModifiedBy>Angel Rivera</cp:lastModifiedBy>
  <cp:revision>238</cp:revision>
  <dcterms:created xsi:type="dcterms:W3CDTF">2020-04-07T20:02:25Z</dcterms:created>
  <dcterms:modified xsi:type="dcterms:W3CDTF">2020-08-04T19:21:48Z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39A3810A-3814-4184-B1E2-AA62BF1EED34</vt:lpwstr>
  </property>
  <property fmtid="{D5CDD505-2E9C-101B-9397-08002B2CF9AE}" pid="3" name="ArticulatePath">
    <vt:lpwstr>Presentation3</vt:lpwstr>
  </property>
</Properties>
</file>