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1" r:id="rId3"/>
    <p:sldId id="256" r:id="rId4"/>
    <p:sldId id="259" r:id="rId5"/>
    <p:sldId id="260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5" autoAdjust="0"/>
    <p:restoredTop sz="89097" autoAdjust="0"/>
  </p:normalViewPr>
  <p:slideViewPr>
    <p:cSldViewPr snapToGrid="0">
      <p:cViewPr varScale="1">
        <p:scale>
          <a:sx n="58" d="100"/>
          <a:sy n="58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00789-C9DF-4A0E-B7ED-288E74873C7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D5D61-719D-494A-873E-2F36F229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4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5D61-719D-494A-873E-2F36F22956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71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DOPE report using new missing transaction in period feature and validate that all pieces of transaction are in UCPath Labor Ledger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5D61-719D-494A-873E-2F36F22956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85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5D61-719D-494A-873E-2F36F22956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3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1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2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05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26916" y="6350160"/>
            <a:ext cx="12218919" cy="50784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791" y="2738252"/>
            <a:ext cx="9746992" cy="1325757"/>
          </a:xfrm>
          <a:noFill/>
        </p:spPr>
        <p:txBody>
          <a:bodyPr>
            <a:normAutofit/>
          </a:bodyPr>
          <a:lstStyle>
            <a:lvl1pPr algn="ctr">
              <a:defRPr sz="3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792" y="4194106"/>
            <a:ext cx="9742965" cy="15080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 txBox="1">
            <a:spLocks/>
          </p:cNvSpPr>
          <p:nvPr/>
        </p:nvSpPr>
        <p:spPr>
          <a:xfrm>
            <a:off x="9931867" y="6420065"/>
            <a:ext cx="155428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D83044-5616-EB46-B9A2-9F24EAB05028}" type="datetime1">
              <a:rPr lang="en-US" sz="750" smtClean="0">
                <a:solidFill>
                  <a:prstClr val="black"/>
                </a:solidFill>
              </a:rPr>
              <a:pPr/>
              <a:t>6/5/2020</a:t>
            </a:fld>
            <a:endParaRPr lang="en-US" sz="75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461" y="0"/>
            <a:ext cx="12192000" cy="2336004"/>
          </a:xfrm>
          <a:prstGeom prst="rect">
            <a:avLst/>
          </a:prstGeom>
          <a:gradFill>
            <a:gsLst>
              <a:gs pos="0">
                <a:srgbClr val="0064A8"/>
              </a:gs>
              <a:gs pos="100000">
                <a:srgbClr val="1E4386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11" name="Picture 10" descr="UCI14_UCPath_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38" y="810800"/>
            <a:ext cx="7244537" cy="7144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7943" y="6370278"/>
            <a:ext cx="2349196" cy="4877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30334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56" y="926592"/>
            <a:ext cx="11606784" cy="5327904"/>
          </a:xfrm>
        </p:spPr>
        <p:txBody>
          <a:bodyPr/>
          <a:lstStyle>
            <a:lvl1pPr marL="257175" indent="-257175">
              <a:buClr>
                <a:srgbClr val="1F497D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9667" y="76766"/>
            <a:ext cx="10834580" cy="623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rgbClr val="1E43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625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8810" y="6421513"/>
            <a:ext cx="549433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559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" y="16208"/>
            <a:ext cx="10969575" cy="850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rgbClr val="1E43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1289" y="6421513"/>
            <a:ext cx="549433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94865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28436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74406" y="6428371"/>
            <a:ext cx="549433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7606814" y="1771912"/>
            <a:ext cx="6368970" cy="2801405"/>
          </a:xfrm>
          <a:prstGeom prst="rect">
            <a:avLst/>
          </a:prstGeom>
          <a:gradFill>
            <a:gsLst>
              <a:gs pos="0">
                <a:srgbClr val="0064A8"/>
              </a:gs>
              <a:gs pos="100000">
                <a:srgbClr val="1E4386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891569" y="2422689"/>
            <a:ext cx="7715099" cy="1979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4602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2400"/>
            </a:lvl1pPr>
            <a:lvl2pPr marL="557213" indent="-214313">
              <a:buFont typeface="Arial" panose="020B0604020202020204" pitchFamily="34" charset="0"/>
              <a:buChar char="•"/>
              <a:defRPr sz="2100"/>
            </a:lvl2pPr>
            <a:lvl3pPr marL="942975" indent="-257175">
              <a:buFont typeface="Arial" panose="020B0604020202020204" pitchFamily="34" charset="0"/>
              <a:buChar char="•"/>
              <a:defRPr sz="1800"/>
            </a:lvl3pPr>
            <a:lvl4pPr marL="1200150" indent="-171450">
              <a:buFont typeface="Wingdings" panose="05000000000000000000" pitchFamily="2" charset="2"/>
              <a:buChar char="§"/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72129" y="6421513"/>
            <a:ext cx="549433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5905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28324" y="6435299"/>
            <a:ext cx="549433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609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9921" y="6421513"/>
            <a:ext cx="549433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74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>
            <a:off x="616851" y="389223"/>
            <a:ext cx="10961968" cy="1470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1289" y="6421513"/>
            <a:ext cx="549433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6851" y="1922278"/>
            <a:ext cx="10961968" cy="45719"/>
          </a:xfrm>
          <a:prstGeom prst="rect">
            <a:avLst/>
          </a:prstGeom>
          <a:solidFill>
            <a:srgbClr val="1E43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969842"/>
          </a:xfrm>
          <a:prstGeom prst="rect">
            <a:avLst/>
          </a:prstGeom>
          <a:gradFill>
            <a:gsLst>
              <a:gs pos="0">
                <a:srgbClr val="0064A8"/>
              </a:gs>
              <a:gs pos="100000">
                <a:srgbClr val="1E4386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16852" y="396711"/>
            <a:ext cx="10961968" cy="1470025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16852" y="2045147"/>
            <a:ext cx="10961968" cy="410896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21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09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&quot;takeaway&quot;/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710205" y="1135349"/>
            <a:ext cx="8397131" cy="4875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your main point or basic “takeaway” 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0" y="63501"/>
            <a:ext cx="12192000" cy="517104"/>
          </a:xfrm>
          <a:prstGeom prst="rect">
            <a:avLst/>
          </a:prstGeom>
        </p:spPr>
        <p:txBody>
          <a:bodyPr vert="horz"/>
          <a:lstStyle>
            <a:lvl1pPr>
              <a:defRPr sz="21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2" name="Text Placeholder 11"/>
          <p:cNvSpPr txBox="1">
            <a:spLocks/>
          </p:cNvSpPr>
          <p:nvPr/>
        </p:nvSpPr>
        <p:spPr>
          <a:xfrm>
            <a:off x="3882096" y="6338727"/>
            <a:ext cx="7214221" cy="522287"/>
          </a:xfrm>
          <a:prstGeom prst="rect">
            <a:avLst/>
          </a:prstGeom>
        </p:spPr>
        <p:txBody>
          <a:bodyPr anchor="ctr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None/>
              <a:defRPr sz="18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20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788" b="0"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19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m Pic a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0" y="63501"/>
            <a:ext cx="12192000" cy="517104"/>
          </a:xfrm>
          <a:prstGeom prst="rect">
            <a:avLst/>
          </a:prstGeom>
        </p:spPr>
        <p:txBody>
          <a:bodyPr vert="horz"/>
          <a:lstStyle>
            <a:lvl1pPr>
              <a:defRPr sz="21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0" y="570565"/>
            <a:ext cx="12192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959122" y="700908"/>
            <a:ext cx="10148217" cy="53659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557213" indent="-214313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857250" indent="-17145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24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symmetr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1127" y="1371600"/>
            <a:ext cx="775566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984" y="1371600"/>
            <a:ext cx="3023616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5769062" y="6434278"/>
            <a:ext cx="549433" cy="362210"/>
          </a:xfrm>
        </p:spPr>
        <p:txBody>
          <a:bodyPr/>
          <a:lstStyle/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13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5801148" y="6434278"/>
            <a:ext cx="549433" cy="362210"/>
          </a:xfrm>
        </p:spPr>
        <p:txBody>
          <a:bodyPr/>
          <a:lstStyle/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22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1680"/>
            <a:ext cx="10972800" cy="4389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609600" y="1371600"/>
            <a:ext cx="10972800" cy="640080"/>
          </a:xfrm>
        </p:spPr>
        <p:txBody>
          <a:bodyPr anchor="ctr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5817190" y="6434278"/>
            <a:ext cx="549433" cy="362210"/>
          </a:xfrm>
        </p:spPr>
        <p:txBody>
          <a:bodyPr/>
          <a:lstStyle/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24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3" y="751153"/>
            <a:ext cx="11960292" cy="5472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557213" indent="-214313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857250" indent="-171450"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3163" y="61738"/>
            <a:ext cx="11960292" cy="545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036519" y="6454601"/>
            <a:ext cx="1165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bg1"/>
                </a:solidFill>
              </a:defRPr>
            </a:lvl1pPr>
          </a:lstStyle>
          <a:p>
            <a:fld id="{F11C838B-57CD-4B4F-A9DE-3CB936C2A732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8" y="6457509"/>
            <a:ext cx="549433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bg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74334"/>
            <a:ext cx="12192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31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0" y="7"/>
            <a:ext cx="12192000" cy="850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928361" y="6418605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bg1"/>
                </a:solidFill>
              </a:defRPr>
            </a:lvl1pPr>
          </a:lstStyle>
          <a:p>
            <a:fld id="{F11C838B-57CD-4B4F-A9DE-3CB936C2A732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" y="6421513"/>
            <a:ext cx="549433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bg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74334"/>
            <a:ext cx="12192000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459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6200000">
            <a:off x="7606814" y="1771911"/>
            <a:ext cx="6368970" cy="2801405"/>
          </a:xfrm>
          <a:prstGeom prst="rect">
            <a:avLst/>
          </a:prstGeom>
          <a:gradFill>
            <a:gsLst>
              <a:gs pos="0">
                <a:srgbClr val="0064A8"/>
              </a:gs>
              <a:gs pos="100000">
                <a:srgbClr val="1E4386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166285" y="2422689"/>
            <a:ext cx="7715099" cy="1979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89033" y="6420063"/>
            <a:ext cx="10085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bg1"/>
                </a:solidFill>
              </a:defRPr>
            </a:lvl1pPr>
          </a:lstStyle>
          <a:p>
            <a:fld id="{F11C838B-57CD-4B4F-A9DE-3CB936C2A732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22971"/>
            <a:ext cx="553187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bg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5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0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6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0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D45BE-C106-49CD-A868-F535719B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ABE2-8A83-46AF-80AD-6BCF1B107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2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26916" y="6350160"/>
            <a:ext cx="12218919" cy="50784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831" y="272249"/>
            <a:ext cx="10969575" cy="850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831" y="1381512"/>
            <a:ext cx="10969575" cy="4744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07829" y="6422970"/>
            <a:ext cx="549433" cy="3622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fld id="{E0F5CF0F-2D1B-457B-AE14-DC888B4A14F1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UCI14_UCPath_W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91" y="6465553"/>
            <a:ext cx="3038756" cy="299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220" y="6373283"/>
            <a:ext cx="2350181" cy="484725"/>
          </a:xfrm>
          <a:prstGeom prst="rect">
            <a:avLst/>
          </a:prstGeom>
        </p:spPr>
      </p:pic>
    </p:spTree>
    <p:custDataLst>
      <p:tags r:id="rId18"/>
    </p:custDataLst>
    <p:extLst>
      <p:ext uri="{BB962C8B-B14F-4D97-AF65-F5344CB8AC3E}">
        <p14:creationId xmlns:p14="http://schemas.microsoft.com/office/powerpoint/2010/main" val="211039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3300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097383" y="2738252"/>
            <a:ext cx="5662954" cy="1325757"/>
          </a:xfrm>
        </p:spPr>
        <p:txBody>
          <a:bodyPr>
            <a:no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 Cost Transfer(BCT) Issue</a:t>
            </a:r>
            <a:endParaRPr lang="en-US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201886" y="4219304"/>
            <a:ext cx="5555432" cy="1482849"/>
          </a:xfrm>
        </p:spPr>
        <p:txBody>
          <a:bodyPr/>
          <a:lstStyle/>
          <a:p>
            <a:r>
              <a:rPr lang="en-US" dirty="0"/>
              <a:t>Only triggered if there is </a:t>
            </a:r>
            <a:r>
              <a:rPr lang="en-US" dirty="0" smtClean="0"/>
              <a:t>a prior </a:t>
            </a:r>
            <a:r>
              <a:rPr lang="en-US" dirty="0"/>
              <a:t>Salary Cost Transfer(SCT) which </a:t>
            </a:r>
            <a:r>
              <a:rPr lang="en-US" dirty="0" smtClean="0"/>
              <a:t>transferred </a:t>
            </a:r>
            <a:r>
              <a:rPr lang="en-US" dirty="0"/>
              <a:t>the benefits along with the </a:t>
            </a:r>
            <a:r>
              <a:rPr lang="en-US" dirty="0" smtClean="0"/>
              <a:t>costs</a:t>
            </a:r>
          </a:p>
        </p:txBody>
      </p:sp>
      <p:pic>
        <p:nvPicPr>
          <p:cNvPr id="8" name="Picture 16" descr="Image result for uci">
            <a:extLst>
              <a:ext uri="{FF2B5EF4-FFF2-40B4-BE49-F238E27FC236}">
                <a16:creationId xmlns:a16="http://schemas.microsoft.com/office/drawing/2014/main" id="{201B9402-96A0-48E8-9557-CDEDFDF402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8" r="16417"/>
          <a:stretch/>
        </p:blipFill>
        <p:spPr bwMode="auto">
          <a:xfrm>
            <a:off x="490329" y="2410355"/>
            <a:ext cx="2869027" cy="435488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1939" y="3720063"/>
            <a:ext cx="10643540" cy="3247619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11857" y="126628"/>
            <a:ext cx="1134139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How to determine if the Salary Cost Transfer was processed?</a:t>
            </a:r>
          </a:p>
          <a:p>
            <a:r>
              <a:rPr lang="en-US" sz="3200" b="1" dirty="0" smtClean="0"/>
              <a:t>Negative amounts in OLD Data section indicate the benefits </a:t>
            </a:r>
            <a:r>
              <a:rPr lang="en-US" sz="3200" b="1" smtClean="0"/>
              <a:t>did transfer, </a:t>
            </a:r>
            <a:r>
              <a:rPr lang="en-US" sz="3200" b="1" dirty="0" smtClean="0"/>
              <a:t>although may not be in same period.</a:t>
            </a:r>
          </a:p>
          <a:p>
            <a:r>
              <a:rPr lang="en-US" sz="2400" dirty="0" smtClean="0"/>
              <a:t>Navigate to </a:t>
            </a:r>
            <a:r>
              <a:rPr lang="en-US" sz="2400" b="1" dirty="0" smtClean="0"/>
              <a:t>Process Benefit Cost Transfer </a:t>
            </a:r>
            <a:r>
              <a:rPr lang="en-US" sz="2400" dirty="0" smtClean="0"/>
              <a:t>page:</a:t>
            </a:r>
          </a:p>
          <a:p>
            <a:pPr lvl="1"/>
            <a:r>
              <a:rPr lang="en-US" sz="2400" dirty="0" smtClean="0"/>
              <a:t>PeopleSoft Menu &gt; Payroll for North America &gt; Payroll Distribution &gt; UC Customization &gt; Process Benefit Cost Transfer </a:t>
            </a:r>
            <a:endParaRPr lang="en-US" sz="2400" dirty="0"/>
          </a:p>
        </p:txBody>
      </p:sp>
      <p:sp>
        <p:nvSpPr>
          <p:cNvPr id="6" name="Right Arrow 5"/>
          <p:cNvSpPr/>
          <p:nvPr/>
        </p:nvSpPr>
        <p:spPr>
          <a:xfrm>
            <a:off x="9271897" y="5945398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704654" y="5646139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81300" y="3287448"/>
            <a:ext cx="3002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Data section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3808" y="4006887"/>
            <a:ext cx="2604977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Negative amounts indicate the benefit costs have already moved with the previous Salary Cost Transfer.</a:t>
            </a:r>
            <a:endParaRPr lang="en-US" sz="1600" dirty="0"/>
          </a:p>
        </p:txBody>
      </p:sp>
      <p:sp>
        <p:nvSpPr>
          <p:cNvPr id="8" name="Right Arrow 7"/>
          <p:cNvSpPr/>
          <p:nvPr/>
        </p:nvSpPr>
        <p:spPr>
          <a:xfrm flipH="1">
            <a:off x="11382183" y="4542141"/>
            <a:ext cx="431095" cy="424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flipH="1">
            <a:off x="11377388" y="4832829"/>
            <a:ext cx="67586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02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rrisa1\AppData\Local\Temp\SNAGHTML9b3a5d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40" y="2307506"/>
            <a:ext cx="10649608" cy="36576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8991" y="254382"/>
            <a:ext cx="113413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Run the DOPE Report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Ensure you use a wider date range to ensure the transaction did not process in a different period and validate all the pieces of the transaction are in the UCPath Labor Ledger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9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8991" y="254382"/>
            <a:ext cx="113413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If Benefits Did not Transfer and Cost Transfer is Needed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Fill out an EEC ticket and UCI UCPath Support team will get back to you for assistance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process will require a UCPC ticket for a custom SQL, so it will not be a quick turnaround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09" y="2911278"/>
            <a:ext cx="10906009" cy="24688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29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CPat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CPath" id="{2D1DEE79-2C13-4BB2-A6E3-5157EEE5DF8B}" vid="{142669D9-425C-427F-A384-140A142705C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208</Words>
  <Application>Microsoft Office PowerPoint</Application>
  <PresentationFormat>Widescreen</PresentationFormat>
  <Paragraphs>19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Office Theme</vt:lpstr>
      <vt:lpstr>UCPath</vt:lpstr>
      <vt:lpstr>Benefit Cost Transfer(BCT) Issue</vt:lpstr>
      <vt:lpstr>PowerPoint Presentation</vt:lpstr>
      <vt:lpstr>PowerPoint Presentation</vt:lpstr>
      <vt:lpstr>PowerPoint Presentation</vt:lpstr>
    </vt:vector>
  </TitlesOfParts>
  <Company>UC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Stacholy</dc:creator>
  <cp:lastModifiedBy>Deborah Kistler</cp:lastModifiedBy>
  <cp:revision>16</cp:revision>
  <dcterms:created xsi:type="dcterms:W3CDTF">2020-06-03T23:04:49Z</dcterms:created>
  <dcterms:modified xsi:type="dcterms:W3CDTF">2020-06-05T14:39:14Z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1BCE8722-0597-4FF9-B7EF-113B0BD0898B</vt:lpwstr>
  </property>
  <property fmtid="{D5CDD505-2E9C-101B-9397-08002B2CF9AE}" pid="3" name="ArticulatePath">
    <vt:lpwstr>BCT Issue</vt:lpwstr>
  </property>
</Properties>
</file>