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heme/themeOverride1.xml" ContentType="application/vnd.openxmlformats-officedocument.themeOverr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13"/>
  </p:notesMasterIdLst>
  <p:sldIdLst>
    <p:sldId id="264" r:id="rId3"/>
    <p:sldId id="257" r:id="rId4"/>
    <p:sldId id="268" r:id="rId5"/>
    <p:sldId id="267" r:id="rId6"/>
    <p:sldId id="269" r:id="rId7"/>
    <p:sldId id="270" r:id="rId8"/>
    <p:sldId id="272" r:id="rId9"/>
    <p:sldId id="273" r:id="rId10"/>
    <p:sldId id="277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4CDBD-6083-4294-B280-588674CBCDC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0A907F-B03C-441F-832F-0F423C528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158875"/>
            <a:ext cx="4175125" cy="31305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p1:notes"/>
          <p:cNvSpPr txBox="1">
            <a:spLocks noGrp="1"/>
          </p:cNvSpPr>
          <p:nvPr>
            <p:ph type="body" idx="1"/>
          </p:nvPr>
        </p:nvSpPr>
        <p:spPr>
          <a:xfrm>
            <a:off x="492369" y="4461678"/>
            <a:ext cx="6084277" cy="36504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dirty="0"/>
          </a:p>
        </p:txBody>
      </p:sp>
      <p:sp>
        <p:nvSpPr>
          <p:cNvPr id="110" name="Google Shape;110;p1:notes"/>
          <p:cNvSpPr txBox="1">
            <a:spLocks noGrp="1"/>
          </p:cNvSpPr>
          <p:nvPr>
            <p:ph type="sldNum" idx="12"/>
          </p:nvPr>
        </p:nvSpPr>
        <p:spPr>
          <a:xfrm>
            <a:off x="3956558" y="8805843"/>
            <a:ext cx="3026833" cy="46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775" tIns="46375" rIns="92775" bIns="46375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24377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5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1_Title Slide" type="title">
  <p:cSld name="1_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201" y="6322499"/>
            <a:ext cx="9134475" cy="546847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17"/>
          <p:cNvSpPr txBox="1">
            <a:spLocks noGrp="1"/>
          </p:cNvSpPr>
          <p:nvPr>
            <p:ph type="ctrTitle"/>
          </p:nvPr>
        </p:nvSpPr>
        <p:spPr>
          <a:xfrm>
            <a:off x="926093" y="2738245"/>
            <a:ext cx="7310244" cy="13257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3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7"/>
          <p:cNvSpPr txBox="1">
            <a:spLocks noGrp="1"/>
          </p:cNvSpPr>
          <p:nvPr>
            <p:ph type="subTitle" idx="1"/>
          </p:nvPr>
        </p:nvSpPr>
        <p:spPr>
          <a:xfrm>
            <a:off x="926094" y="4194099"/>
            <a:ext cx="7307224" cy="1508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>
                <a:solidFill>
                  <a:schemeClr val="dk1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117"/>
          <p:cNvSpPr txBox="1"/>
          <p:nvPr/>
        </p:nvSpPr>
        <p:spPr>
          <a:xfrm>
            <a:off x="7817390" y="6420058"/>
            <a:ext cx="1165713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5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1/21/2020</a:t>
            </a:r>
            <a:endParaRPr sz="105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17"/>
          <p:cNvSpPr/>
          <p:nvPr/>
        </p:nvSpPr>
        <p:spPr>
          <a:xfrm>
            <a:off x="-10096" y="0"/>
            <a:ext cx="9144000" cy="1463040"/>
          </a:xfrm>
          <a:prstGeom prst="rect">
            <a:avLst/>
          </a:prstGeom>
          <a:gradFill>
            <a:gsLst>
              <a:gs pos="0">
                <a:srgbClr val="1D579B"/>
              </a:gs>
              <a:gs pos="100000">
                <a:srgbClr val="90B0FF"/>
              </a:gs>
            </a:gsLst>
            <a:lin ang="16200000" scaled="0"/>
          </a:gradFill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" name="Google Shape;26;p117" descr="UCI14_UCPath_W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015498" y="257009"/>
            <a:ext cx="5433403" cy="714404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17"/>
          <p:cNvSpPr/>
          <p:nvPr/>
        </p:nvSpPr>
        <p:spPr>
          <a:xfrm>
            <a:off x="-7222" y="6319761"/>
            <a:ext cx="284257" cy="539496"/>
          </a:xfrm>
          <a:prstGeom prst="rect">
            <a:avLst/>
          </a:prstGeom>
          <a:solidFill>
            <a:srgbClr val="1D579B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17"/>
          <p:cNvSpPr/>
          <p:nvPr/>
        </p:nvSpPr>
        <p:spPr>
          <a:xfrm>
            <a:off x="926093" y="6420058"/>
            <a:ext cx="2922576" cy="365125"/>
          </a:xfrm>
          <a:prstGeom prst="rect">
            <a:avLst/>
          </a:prstGeom>
          <a:solidFill>
            <a:srgbClr val="09548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9" name="Google Shape;29;p117" descr="Anti Taller Software Libre: Richard Stallman habla sobre el Copyrigh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9614" y="6462418"/>
            <a:ext cx="261262" cy="241451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17"/>
          <p:cNvSpPr txBox="1"/>
          <p:nvPr/>
        </p:nvSpPr>
        <p:spPr>
          <a:xfrm>
            <a:off x="1009935" y="6392760"/>
            <a:ext cx="2962866" cy="276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5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Copyright UCI UCPath 2019</a:t>
            </a:r>
            <a:endParaRPr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317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9"/>
          <p:cNvSpPr txBox="1">
            <a:spLocks noGrp="1"/>
          </p:cNvSpPr>
          <p:nvPr>
            <p:ph type="title"/>
          </p:nvPr>
        </p:nvSpPr>
        <p:spPr>
          <a:xfrm>
            <a:off x="459620" y="53872"/>
            <a:ext cx="8684381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9"/>
          <p:cNvSpPr txBox="1">
            <a:spLocks noGrp="1"/>
          </p:cNvSpPr>
          <p:nvPr>
            <p:ph type="body" idx="1"/>
          </p:nvPr>
        </p:nvSpPr>
        <p:spPr>
          <a:xfrm rot="5400000">
            <a:off x="2200883" y="-359753"/>
            <a:ext cx="4744652" cy="8227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241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0"/>
          <p:cNvSpPr/>
          <p:nvPr/>
        </p:nvSpPr>
        <p:spPr>
          <a:xfrm flipH="1">
            <a:off x="462638" y="389223"/>
            <a:ext cx="8221476" cy="1470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30"/>
          <p:cNvSpPr/>
          <p:nvPr/>
        </p:nvSpPr>
        <p:spPr>
          <a:xfrm>
            <a:off x="462638" y="1922278"/>
            <a:ext cx="8221476" cy="45719"/>
          </a:xfrm>
          <a:prstGeom prst="rect">
            <a:avLst/>
          </a:prstGeom>
          <a:solidFill>
            <a:srgbClr val="1E4386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30"/>
          <p:cNvSpPr/>
          <p:nvPr/>
        </p:nvSpPr>
        <p:spPr>
          <a:xfrm>
            <a:off x="0" y="0"/>
            <a:ext cx="9144000" cy="1969842"/>
          </a:xfrm>
          <a:prstGeom prst="rect">
            <a:avLst/>
          </a:prstGeom>
          <a:gradFill>
            <a:gsLst>
              <a:gs pos="0">
                <a:srgbClr val="0064A8"/>
              </a:gs>
              <a:gs pos="100000">
                <a:srgbClr val="1E4386"/>
              </a:gs>
            </a:gsLst>
            <a:lin ang="1620000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30"/>
          <p:cNvSpPr txBox="1">
            <a:spLocks noGrp="1"/>
          </p:cNvSpPr>
          <p:nvPr>
            <p:ph type="ctrTitle"/>
          </p:nvPr>
        </p:nvSpPr>
        <p:spPr>
          <a:xfrm>
            <a:off x="462639" y="396704"/>
            <a:ext cx="8221476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defRPr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0"/>
          <p:cNvSpPr txBox="1">
            <a:spLocks noGrp="1"/>
          </p:cNvSpPr>
          <p:nvPr>
            <p:ph type="subTitle" idx="1"/>
          </p:nvPr>
        </p:nvSpPr>
        <p:spPr>
          <a:xfrm>
            <a:off x="462639" y="2045145"/>
            <a:ext cx="8221476" cy="410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42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002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sic &quot;takeaway&quot;/quote">
  <p:cSld name="Basic &quot;takeaway&quot;/quot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1"/>
          <p:cNvSpPr txBox="1">
            <a:spLocks noGrp="1"/>
          </p:cNvSpPr>
          <p:nvPr>
            <p:ph type="body" idx="1"/>
          </p:nvPr>
        </p:nvSpPr>
        <p:spPr>
          <a:xfrm>
            <a:off x="2782653" y="1135347"/>
            <a:ext cx="6297848" cy="4875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>
                <a:solidFill>
                  <a:schemeClr val="lt1"/>
                </a:solidFill>
              </a:defRPr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7" name="Google Shape;87;p131"/>
          <p:cNvSpPr txBox="1"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 Black"/>
              <a:buNone/>
              <a:defRPr sz="21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1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31"/>
          <p:cNvSpPr txBox="1"/>
          <p:nvPr/>
        </p:nvSpPr>
        <p:spPr>
          <a:xfrm>
            <a:off x="2911571" y="6338720"/>
            <a:ext cx="5410666" cy="52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Noto Sans Symbols"/>
              <a:buNone/>
            </a:pPr>
            <a:endParaRPr sz="788" b="0" i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8213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m Pic and Text 2">
  <p:cSld name="Slim Pic and Text 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32"/>
          <p:cNvSpPr txBox="1">
            <a:spLocks noGrp="1"/>
          </p:cNvSpPr>
          <p:nvPr>
            <p:ph type="title"/>
          </p:nvPr>
        </p:nvSpPr>
        <p:spPr>
          <a:xfrm>
            <a:off x="0" y="63501"/>
            <a:ext cx="9144000" cy="5171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 Black"/>
              <a:buNone/>
              <a:defRPr sz="2100" b="1">
                <a:solidFill>
                  <a:schemeClr val="lt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2"/>
          <p:cNvSpPr/>
          <p:nvPr/>
        </p:nvSpPr>
        <p:spPr>
          <a:xfrm rot="10800000" flipH="1">
            <a:off x="0" y="570558"/>
            <a:ext cx="9144000" cy="45719"/>
          </a:xfrm>
          <a:prstGeom prst="rect">
            <a:avLst/>
          </a:prstGeom>
          <a:solidFill>
            <a:srgbClr val="DBD5CD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2"/>
          <p:cNvSpPr txBox="1">
            <a:spLocks noGrp="1"/>
          </p:cNvSpPr>
          <p:nvPr>
            <p:ph type="body" idx="1"/>
          </p:nvPr>
        </p:nvSpPr>
        <p:spPr>
          <a:xfrm>
            <a:off x="1469338" y="1281034"/>
            <a:ext cx="7611163" cy="4785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>
                <a:solidFill>
                  <a:schemeClr val="lt1"/>
                </a:solidFill>
              </a:defRPr>
            </a:lvl1pPr>
            <a:lvl2pPr marL="685800" lvl="1" indent="-304800" algn="l">
              <a:spcBef>
                <a:spcPts val="42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>
                <a:solidFill>
                  <a:schemeClr val="lt1"/>
                </a:solidFill>
              </a:defRPr>
            </a:lvl2pPr>
            <a:lvl3pPr marL="1028700" lvl="2" indent="-28575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urier New"/>
              <a:buChar char="o"/>
              <a:defRPr>
                <a:solidFill>
                  <a:schemeClr val="lt1"/>
                </a:solidFill>
              </a:defRPr>
            </a:lvl3pPr>
            <a:lvl4pPr marL="1371600" lvl="3" indent="-2667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4pPr>
            <a:lvl5pPr marL="1714500" lvl="4" indent="-266700" algn="l"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>
                <a:solidFill>
                  <a:schemeClr val="lt1"/>
                </a:solidFill>
              </a:defRPr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64587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3"/>
          <p:cNvSpPr txBox="1">
            <a:spLocks noGrp="1"/>
          </p:cNvSpPr>
          <p:nvPr>
            <p:ph type="title"/>
          </p:nvPr>
        </p:nvSpPr>
        <p:spPr>
          <a:xfrm>
            <a:off x="668677" y="2422689"/>
            <a:ext cx="5786324" cy="1979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1"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7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" y="16208"/>
            <a:ext cx="8227181" cy="8509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000" b="1">
                <a:solidFill>
                  <a:srgbClr val="1E438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5799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5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1pPr>
            <a:lvl2pPr marL="685800" lvl="1" indent="-2857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2pPr>
            <a:lvl3pPr marL="1028700" lvl="2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63" name="Google Shape;63;p125"/>
          <p:cNvSpPr txBox="1">
            <a:spLocks noGrp="1"/>
          </p:cNvSpPr>
          <p:nvPr>
            <p:ph type="body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0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1pPr>
            <a:lvl2pPr marL="685800" lvl="1" indent="-2857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2pPr>
            <a:lvl3pPr marL="1028700" lvl="2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350"/>
            </a:lvl9pPr>
          </a:lstStyle>
          <a:p>
            <a:endParaRPr/>
          </a:p>
        </p:txBody>
      </p:sp>
      <p:sp>
        <p:nvSpPr>
          <p:cNvPr id="64" name="Google Shape;64;p125"/>
          <p:cNvSpPr txBox="1">
            <a:spLocks noGrp="1"/>
          </p:cNvSpPr>
          <p:nvPr>
            <p:ph type="title"/>
          </p:nvPr>
        </p:nvSpPr>
        <p:spPr>
          <a:xfrm>
            <a:off x="1" y="16208"/>
            <a:ext cx="8227181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E4386"/>
              </a:buClr>
              <a:buSzPts val="4000"/>
              <a:buFont typeface="Arial"/>
              <a:buNone/>
              <a:defRPr sz="3000" b="1">
                <a:solidFill>
                  <a:srgbClr val="1E43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9191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625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9528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4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with Subtitle" type="twoTxTwoObj">
  <p:cSld name="Two Content with Sub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8"/>
          <p:cNvSpPr txBox="1">
            <a:spLocks noGrp="1"/>
          </p:cNvSpPr>
          <p:nvPr>
            <p:ph type="body" idx="1"/>
          </p:nvPr>
        </p:nvSpPr>
        <p:spPr>
          <a:xfrm>
            <a:off x="4590288" y="2195512"/>
            <a:ext cx="4114800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18"/>
          <p:cNvSpPr txBox="1">
            <a:spLocks noGrp="1"/>
          </p:cNvSpPr>
          <p:nvPr>
            <p:ph type="body" idx="2"/>
          </p:nvPr>
        </p:nvSpPr>
        <p:spPr>
          <a:xfrm>
            <a:off x="4590287" y="1371600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4" name="Google Shape;34;p118"/>
          <p:cNvSpPr txBox="1">
            <a:spLocks noGrp="1"/>
          </p:cNvSpPr>
          <p:nvPr>
            <p:ph type="body" idx="3"/>
          </p:nvPr>
        </p:nvSpPr>
        <p:spPr>
          <a:xfrm>
            <a:off x="475488" y="2195512"/>
            <a:ext cx="4114800" cy="397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118"/>
          <p:cNvSpPr txBox="1">
            <a:spLocks noGrp="1"/>
          </p:cNvSpPr>
          <p:nvPr>
            <p:ph type="body" idx="4"/>
          </p:nvPr>
        </p:nvSpPr>
        <p:spPr>
          <a:xfrm>
            <a:off x="475488" y="1371600"/>
            <a:ext cx="411480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36" name="Google Shape;36;p118"/>
          <p:cNvSpPr txBox="1">
            <a:spLocks noGrp="1"/>
          </p:cNvSpPr>
          <p:nvPr>
            <p:ph type="title"/>
          </p:nvPr>
        </p:nvSpPr>
        <p:spPr>
          <a:xfrm>
            <a:off x="393192" y="5866"/>
            <a:ext cx="8366760" cy="960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431024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3036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897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45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60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5512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114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01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and Content">
  <p:cSld name="Sub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19"/>
          <p:cNvSpPr txBox="1">
            <a:spLocks noGrp="1"/>
          </p:cNvSpPr>
          <p:nvPr>
            <p:ph type="body" idx="1"/>
          </p:nvPr>
        </p:nvSpPr>
        <p:spPr>
          <a:xfrm>
            <a:off x="457200" y="2011680"/>
            <a:ext cx="8229600" cy="4160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19"/>
          <p:cNvSpPr txBox="1">
            <a:spLocks noGrp="1"/>
          </p:cNvSpPr>
          <p:nvPr>
            <p:ph type="body" idx="2"/>
          </p:nvPr>
        </p:nvSpPr>
        <p:spPr>
          <a:xfrm>
            <a:off x="457200" y="1371600"/>
            <a:ext cx="8229600" cy="640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1714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40" name="Google Shape;40;p119"/>
          <p:cNvSpPr txBox="1">
            <a:spLocks noGrp="1"/>
          </p:cNvSpPr>
          <p:nvPr>
            <p:ph type="title"/>
          </p:nvPr>
        </p:nvSpPr>
        <p:spPr>
          <a:xfrm>
            <a:off x="393576" y="131823"/>
            <a:ext cx="8750424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19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9906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20"/>
          <p:cNvSpPr txBox="1">
            <a:spLocks noGrp="1"/>
          </p:cNvSpPr>
          <p:nvPr>
            <p:ph type="body" idx="1"/>
          </p:nvPr>
        </p:nvSpPr>
        <p:spPr>
          <a:xfrm>
            <a:off x="459620" y="1381512"/>
            <a:ext cx="8227181" cy="474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0"/>
          <p:cNvSpPr txBox="1">
            <a:spLocks noGrp="1"/>
          </p:cNvSpPr>
          <p:nvPr>
            <p:ph type="title"/>
          </p:nvPr>
        </p:nvSpPr>
        <p:spPr>
          <a:xfrm>
            <a:off x="393576" y="131823"/>
            <a:ext cx="8750424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20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9979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odule Cover" type="secHead">
  <p:cSld name="Module Cov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1"/>
          <p:cNvSpPr txBox="1">
            <a:spLocks noGrp="1"/>
          </p:cNvSpPr>
          <p:nvPr>
            <p:ph type="body" idx="1"/>
          </p:nvPr>
        </p:nvSpPr>
        <p:spPr>
          <a:xfrm>
            <a:off x="393192" y="3044952"/>
            <a:ext cx="834847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342900" lvl="0" indent="-171450" algn="l">
              <a:spcBef>
                <a:spcPts val="42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lvl="1" indent="-171450" algn="l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spcBef>
                <a:spcPts val="27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spcBef>
                <a:spcPts val="24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21"/>
          <p:cNvSpPr txBox="1">
            <a:spLocks noGrp="1"/>
          </p:cNvSpPr>
          <p:nvPr>
            <p:ph type="title"/>
          </p:nvPr>
        </p:nvSpPr>
        <p:spPr>
          <a:xfrm>
            <a:off x="393192" y="2121408"/>
            <a:ext cx="8366760" cy="74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 Black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1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9415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 Asymmetrical" type="twoObj">
  <p:cSld name="Two Content Asymmetrica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2"/>
          <p:cNvSpPr txBox="1">
            <a:spLocks noGrp="1"/>
          </p:cNvSpPr>
          <p:nvPr>
            <p:ph type="body" idx="1"/>
          </p:nvPr>
        </p:nvSpPr>
        <p:spPr>
          <a:xfrm>
            <a:off x="2888344" y="1371600"/>
            <a:ext cx="5816745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22"/>
          <p:cNvSpPr txBox="1">
            <a:spLocks noGrp="1"/>
          </p:cNvSpPr>
          <p:nvPr>
            <p:ph type="body" idx="2"/>
          </p:nvPr>
        </p:nvSpPr>
        <p:spPr>
          <a:xfrm>
            <a:off x="475488" y="1371600"/>
            <a:ext cx="2267712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22"/>
          <p:cNvSpPr txBox="1">
            <a:spLocks noGrp="1"/>
          </p:cNvSpPr>
          <p:nvPr>
            <p:ph type="title"/>
          </p:nvPr>
        </p:nvSpPr>
        <p:spPr>
          <a:xfrm>
            <a:off x="393576" y="131823"/>
            <a:ext cx="8750424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2"/>
          <p:cNvSpPr txBox="1">
            <a:spLocks noGrp="1"/>
          </p:cNvSpPr>
          <p:nvPr>
            <p:ph type="sldNum" idx="12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3287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6"/>
          <p:cNvSpPr txBox="1">
            <a:spLocks noGrp="1"/>
          </p:cNvSpPr>
          <p:nvPr>
            <p:ph type="body" idx="1"/>
          </p:nvPr>
        </p:nvSpPr>
        <p:spPr>
          <a:xfrm>
            <a:off x="316992" y="1064526"/>
            <a:ext cx="8705088" cy="5189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spcBef>
                <a:spcPts val="480"/>
              </a:spcBef>
              <a:spcAft>
                <a:spcPts val="0"/>
              </a:spcAft>
              <a:buClr>
                <a:srgbClr val="1F497D"/>
              </a:buClr>
              <a:buSzPts val="3200"/>
              <a:buFont typeface="Arial"/>
              <a:buChar char="•"/>
              <a:defRPr/>
            </a:lvl1pPr>
            <a:lvl2pPr marL="685800" lvl="1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spcBef>
                <a:spcPts val="27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26"/>
          <p:cNvSpPr txBox="1">
            <a:spLocks noGrp="1"/>
          </p:cNvSpPr>
          <p:nvPr>
            <p:ph type="title"/>
          </p:nvPr>
        </p:nvSpPr>
        <p:spPr>
          <a:xfrm>
            <a:off x="14749" y="76759"/>
            <a:ext cx="8125935" cy="623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E4386"/>
              </a:buClr>
              <a:buSzPts val="4000"/>
              <a:buFont typeface="Arial"/>
              <a:buNone/>
              <a:defRPr sz="3000" b="1">
                <a:solidFill>
                  <a:srgbClr val="1E438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71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7"/>
          <p:cNvSpPr txBox="1">
            <a:spLocks noGrp="1"/>
          </p:cNvSpPr>
          <p:nvPr>
            <p:ph type="title"/>
          </p:nvPr>
        </p:nvSpPr>
        <p:spPr>
          <a:xfrm>
            <a:off x="457201" y="1105471"/>
            <a:ext cx="3008313" cy="955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7"/>
          <p:cNvSpPr txBox="1">
            <a:spLocks noGrp="1"/>
          </p:cNvSpPr>
          <p:nvPr>
            <p:ph type="body" idx="1"/>
          </p:nvPr>
        </p:nvSpPr>
        <p:spPr>
          <a:xfrm>
            <a:off x="3575050" y="1105469"/>
            <a:ext cx="5111750" cy="50206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100"/>
            </a:lvl2pPr>
            <a:lvl3pPr marL="1028700" lvl="2" indent="-28575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1800"/>
            </a:lvl3pPr>
            <a:lvl4pPr marL="1371600" lvl="3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sz="1500"/>
            </a:lvl4pPr>
            <a:lvl5pPr marL="1714500" lvl="4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71" name="Google Shape;71;p127"/>
          <p:cNvSpPr txBox="1">
            <a:spLocks noGrp="1"/>
          </p:cNvSpPr>
          <p:nvPr>
            <p:ph type="body" idx="2"/>
          </p:nvPr>
        </p:nvSpPr>
        <p:spPr>
          <a:xfrm>
            <a:off x="457201" y="2267520"/>
            <a:ext cx="3008313" cy="385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1pPr>
            <a:lvl2pPr marL="685800" lvl="1" indent="-17145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2pPr>
            <a:lvl3pPr marL="1028700" lvl="2" indent="-17145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3pPr>
            <a:lvl4pPr marL="1371600" lvl="3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4pPr>
            <a:lvl5pPr marL="1714500" lvl="4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5pPr>
            <a:lvl6pPr marL="2057400" lvl="5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6pPr>
            <a:lvl7pPr marL="2400300" lvl="6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7pPr>
            <a:lvl8pPr marL="2743200" lvl="7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8pPr>
            <a:lvl9pPr marL="3086100" lvl="8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9854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 Black"/>
              <a:buNone/>
              <a:defRPr sz="1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8"/>
          <p:cNvSpPr>
            <a:spLocks noGrp="1"/>
          </p:cNvSpPr>
          <p:nvPr>
            <p:ph type="pic" idx="2"/>
          </p:nvPr>
        </p:nvSpPr>
        <p:spPr>
          <a:xfrm>
            <a:off x="1792288" y="1132765"/>
            <a:ext cx="5486400" cy="35948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spcBef>
                <a:spcPts val="21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1pPr>
            <a:lvl2pPr marL="685800" lvl="1" indent="-17145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2pPr>
            <a:lvl3pPr marL="1028700" lvl="2" indent="-17145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3pPr>
            <a:lvl4pPr marL="1371600" lvl="3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4pPr>
            <a:lvl5pPr marL="1714500" lvl="4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5pPr>
            <a:lvl6pPr marL="2057400" lvl="5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6pPr>
            <a:lvl7pPr marL="2400300" lvl="6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7pPr>
            <a:lvl8pPr marL="2743200" lvl="7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8pPr>
            <a:lvl9pPr marL="3086100" lvl="8" indent="-171450" algn="l">
              <a:spcBef>
                <a:spcPts val="13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675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1327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6"/>
          <p:cNvSpPr/>
          <p:nvPr/>
        </p:nvSpPr>
        <p:spPr>
          <a:xfrm>
            <a:off x="2385875" y="6377089"/>
            <a:ext cx="6758125" cy="502920"/>
          </a:xfrm>
          <a:prstGeom prst="rect">
            <a:avLst/>
          </a:prstGeom>
          <a:solidFill>
            <a:srgbClr val="1D579B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16"/>
          <p:cNvSpPr txBox="1">
            <a:spLocks noGrp="1"/>
          </p:cNvSpPr>
          <p:nvPr>
            <p:ph type="title"/>
          </p:nvPr>
        </p:nvSpPr>
        <p:spPr>
          <a:xfrm>
            <a:off x="393576" y="131823"/>
            <a:ext cx="8750424" cy="850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 Black"/>
              <a:buNone/>
              <a:defRPr sz="4000" b="0" i="0" u="none" strike="noStrike" cap="non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116"/>
          <p:cNvSpPr txBox="1">
            <a:spLocks noGrp="1"/>
          </p:cNvSpPr>
          <p:nvPr>
            <p:ph type="body" idx="1"/>
          </p:nvPr>
        </p:nvSpPr>
        <p:spPr>
          <a:xfrm>
            <a:off x="459620" y="1381512"/>
            <a:ext cx="8227181" cy="4744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116" descr="UCI14_UCPath_W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3430043" y="6469276"/>
            <a:ext cx="2279067" cy="2996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116"/>
          <p:cNvSpPr txBox="1"/>
          <p:nvPr/>
        </p:nvSpPr>
        <p:spPr>
          <a:xfrm>
            <a:off x="5709110" y="6344167"/>
            <a:ext cx="2557965" cy="415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1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50" b="1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Training</a:t>
            </a:r>
            <a:endParaRPr sz="1350"/>
          </a:p>
        </p:txBody>
      </p:sp>
      <p:cxnSp>
        <p:nvCxnSpPr>
          <p:cNvPr id="15" name="Google Shape;15;p116"/>
          <p:cNvCxnSpPr/>
          <p:nvPr/>
        </p:nvCxnSpPr>
        <p:spPr>
          <a:xfrm>
            <a:off x="0" y="948654"/>
            <a:ext cx="9144000" cy="0"/>
          </a:xfrm>
          <a:prstGeom prst="straightConnector1">
            <a:avLst/>
          </a:prstGeom>
          <a:noFill/>
          <a:ln w="28575" cap="flat" cmpd="sng">
            <a:solidFill>
              <a:srgbClr val="2E75B5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6" name="Google Shape;16;p116"/>
          <p:cNvSpPr txBox="1"/>
          <p:nvPr/>
        </p:nvSpPr>
        <p:spPr>
          <a:xfrm>
            <a:off x="8480254" y="6438001"/>
            <a:ext cx="549608" cy="362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350" b="1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350" b="1" u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116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0" y="735549"/>
            <a:ext cx="9144000" cy="79007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16"/>
          <p:cNvSpPr/>
          <p:nvPr/>
        </p:nvSpPr>
        <p:spPr>
          <a:xfrm>
            <a:off x="-12878" y="6379161"/>
            <a:ext cx="2401237" cy="5029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116"/>
          <p:cNvPicPr preferRelativeResize="0"/>
          <p:nvPr/>
        </p:nvPicPr>
        <p:blipFill rotWithShape="1">
          <a:blip r:embed="rId20">
            <a:alphaModFix/>
          </a:blip>
          <a:srcRect/>
          <a:stretch/>
        </p:blipFill>
        <p:spPr>
          <a:xfrm>
            <a:off x="962552" y="6373472"/>
            <a:ext cx="502920" cy="502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835707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7B9A6-A043-4F83-9AEB-F5CEF8FD52E1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A65B-20A8-4343-99D6-E12B93F7E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38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mlevin@uci.edu" TargetMode="Externa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7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143000" y="1683477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5400" kern="0" dirty="0" smtClean="0"/>
              <a:t>UCPath Training Updates</a:t>
            </a:r>
            <a:endParaRPr lang="en-US" sz="5400" kern="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43000" y="3379259"/>
            <a:ext cx="6858000" cy="1241822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Tips &amp; Lessons Learned</a:t>
            </a:r>
          </a:p>
          <a:p>
            <a:r>
              <a:rPr lang="en-US" sz="2400" i="1" dirty="0" smtClean="0"/>
              <a:t>5/5/20</a:t>
            </a:r>
          </a:p>
          <a:p>
            <a:endParaRPr lang="en-US" sz="24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183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en-US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2231" y="1596823"/>
            <a:ext cx="8716297" cy="4936712"/>
          </a:xfrm>
        </p:spPr>
        <p:txBody>
          <a:bodyPr/>
          <a:lstStyle/>
          <a:p>
            <a:r>
              <a:rPr lang="en-US" b="1" dirty="0" smtClean="0"/>
              <a:t>Q: Where is work study indicated?</a:t>
            </a:r>
          </a:p>
          <a:p>
            <a:pPr lvl="1"/>
            <a:r>
              <a:rPr lang="en-US" dirty="0" smtClean="0"/>
              <a:t>A: Work Study is indicated on the Position (via position control request, or </a:t>
            </a:r>
            <a:r>
              <a:rPr lang="en-US" dirty="0" err="1" smtClean="0"/>
              <a:t>paypath</a:t>
            </a:r>
            <a:r>
              <a:rPr lang="en-US" dirty="0" smtClean="0"/>
              <a:t> actions on position data tab.)</a:t>
            </a:r>
          </a:p>
          <a:p>
            <a:r>
              <a:rPr lang="en-US" b="1" dirty="0" smtClean="0"/>
              <a:t>Q</a:t>
            </a:r>
            <a:r>
              <a:rPr lang="en-US" dirty="0" smtClean="0"/>
              <a:t>: </a:t>
            </a:r>
            <a:r>
              <a:rPr lang="en-US" b="1" dirty="0" smtClean="0"/>
              <a:t>Do Funding initiators use Sub-00?</a:t>
            </a:r>
          </a:p>
          <a:p>
            <a:pPr lvl="1"/>
            <a:r>
              <a:rPr lang="en-US" dirty="0" smtClean="0"/>
              <a:t>A: No, continue to use Sub Account 02</a:t>
            </a:r>
          </a:p>
          <a:p>
            <a:r>
              <a:rPr lang="en-US" b="1" dirty="0" smtClean="0"/>
              <a:t>Q: How do I process a Merit Increase?</a:t>
            </a:r>
          </a:p>
          <a:p>
            <a:pPr lvl="1"/>
            <a:r>
              <a:rPr lang="en-US" dirty="0" smtClean="0"/>
              <a:t>A: Merit increases will be done by the AP Office for all Academic Faculty.</a:t>
            </a:r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47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Work Study &amp; Using KFS Sub-Accounts</a:t>
            </a:r>
          </a:p>
          <a:p>
            <a:pPr lvl="0"/>
            <a:r>
              <a:rPr lang="en-US" b="1" dirty="0"/>
              <a:t>Extending Appointment End Dates</a:t>
            </a:r>
          </a:p>
          <a:p>
            <a:pPr lvl="1"/>
            <a:r>
              <a:rPr lang="en-US" dirty="0"/>
              <a:t>Available Reports to monitor</a:t>
            </a:r>
          </a:p>
          <a:p>
            <a:pPr lvl="1"/>
            <a:r>
              <a:rPr lang="en-US" dirty="0"/>
              <a:t>Reinstatements</a:t>
            </a:r>
          </a:p>
          <a:p>
            <a:pPr lvl="0"/>
            <a:r>
              <a:rPr lang="en-US" b="1" dirty="0"/>
              <a:t>Missing </a:t>
            </a:r>
            <a:r>
              <a:rPr lang="en-US" b="1" dirty="0" err="1"/>
              <a:t>Empl</a:t>
            </a:r>
            <a:r>
              <a:rPr lang="en-US" b="1" dirty="0"/>
              <a:t> Records in Smart HR Templates</a:t>
            </a:r>
          </a:p>
          <a:p>
            <a:pPr lvl="0"/>
            <a:r>
              <a:rPr lang="en-US" b="1" dirty="0"/>
              <a:t>Accrual Adjustments &amp; Vacation Max process</a:t>
            </a:r>
          </a:p>
          <a:p>
            <a:pPr lvl="0"/>
            <a:endParaRPr lang="en-US" dirty="0"/>
          </a:p>
          <a:p>
            <a:pPr marL="0" indent="0">
              <a:buNone/>
            </a:pPr>
            <a:endParaRPr lang="en-US" sz="27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48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Work Study – KFS Account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Google Shape;581;p38"/>
          <p:cNvSpPr txBox="1">
            <a:spLocks/>
          </p:cNvSpPr>
          <p:nvPr/>
        </p:nvSpPr>
        <p:spPr>
          <a:xfrm>
            <a:off x="288169" y="1895460"/>
            <a:ext cx="8227181" cy="4744652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dk1"/>
              </a:buClr>
              <a:buSzPts val="3200"/>
              <a:buFont typeface="Arial" panose="020B0604020202020204" pitchFamily="34" charset="0"/>
              <a:buNone/>
            </a:pPr>
            <a:r>
              <a:rPr lang="en-US" sz="2400" b="1" dirty="0" smtClean="0"/>
              <a:t>When entering funding for a work study position, do not enter data in the KFS Sub Account field.</a:t>
            </a:r>
            <a:endParaRPr lang="en-US" sz="2400" dirty="0" smtClean="0"/>
          </a:p>
          <a:p>
            <a:pPr marL="342900" indent="-342900">
              <a:spcBef>
                <a:spcPts val="1640"/>
              </a:spcBef>
              <a:buClr>
                <a:schemeClr val="dk1"/>
              </a:buClr>
              <a:buSzPts val="2200"/>
            </a:pPr>
            <a:r>
              <a:rPr lang="en-US" sz="2200" dirty="0" smtClean="0"/>
              <a:t>It is ok to use this </a:t>
            </a:r>
            <a:r>
              <a:rPr lang="en-US" sz="2200" dirty="0" err="1" smtClean="0"/>
              <a:t>chartfield</a:t>
            </a:r>
            <a:r>
              <a:rPr lang="en-US" sz="2200" dirty="0" smtClean="0"/>
              <a:t> for other positions that do not use work-study funding.</a:t>
            </a:r>
            <a:endParaRPr lang="en-US" dirty="0" smtClean="0"/>
          </a:p>
          <a:p>
            <a:pPr marL="0" indent="0">
              <a:spcBef>
                <a:spcPts val="640"/>
              </a:spcBef>
              <a:buClr>
                <a:schemeClr val="dk1"/>
              </a:buClr>
              <a:buSzPts val="3200"/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8" name="Google Shape;585;p38"/>
          <p:cNvSpPr/>
          <p:nvPr/>
        </p:nvSpPr>
        <p:spPr>
          <a:xfrm rot="-5400000">
            <a:off x="5503903" y="5169897"/>
            <a:ext cx="457835" cy="221615"/>
          </a:xfrm>
          <a:prstGeom prst="rightArrow">
            <a:avLst>
              <a:gd name="adj1" fmla="val 50000"/>
              <a:gd name="adj2" fmla="val 55763"/>
            </a:avLst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586;p3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3753" y="3657586"/>
            <a:ext cx="8587409" cy="1220401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8785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Extending Appt. End Dates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When an employee’s appointment end date needs to be extended, this is done as a </a:t>
            </a:r>
            <a:r>
              <a:rPr lang="en-US" dirty="0" err="1" smtClean="0"/>
              <a:t>PayPath</a:t>
            </a:r>
            <a:r>
              <a:rPr lang="en-US" dirty="0" smtClean="0"/>
              <a:t> Action on the Job Data Tab.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Action: DTA</a:t>
            </a:r>
          </a:p>
          <a:p>
            <a:pPr lvl="0"/>
            <a:r>
              <a:rPr lang="en-US" dirty="0" smtClean="0"/>
              <a:t>Reason: EXT</a:t>
            </a:r>
          </a:p>
          <a:p>
            <a:pPr lvl="0"/>
            <a:endParaRPr lang="en-US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155" y="3479762"/>
            <a:ext cx="5201195" cy="12620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609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75CD80-C2FF-7A41-A9C8-CC4F05920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When an employee has been terminated due to reaching their employment end date, if not extended on time, will need to be reinstated.</a:t>
            </a:r>
          </a:p>
          <a:p>
            <a:endParaRPr lang="en-US" sz="1600" b="1" dirty="0"/>
          </a:p>
          <a:p>
            <a:r>
              <a:rPr lang="en-US" b="1" dirty="0" smtClean="0"/>
              <a:t>Use the UC_REHIRE_REI template.</a:t>
            </a:r>
          </a:p>
          <a:p>
            <a:endParaRPr lang="en-US" sz="1400" b="1" dirty="0" smtClean="0"/>
          </a:p>
          <a:p>
            <a:r>
              <a:rPr lang="en-US" b="1" dirty="0" smtClean="0"/>
              <a:t>The effective date has to be ONE DAY after the termination date.</a:t>
            </a:r>
          </a:p>
          <a:p>
            <a:pPr lvl="1"/>
            <a:r>
              <a:rPr lang="en-US" b="1" dirty="0" smtClean="0"/>
              <a:t>Ex: Terminated Date: 12/31/2019 --- Reinstatement Effective date: 1/1/2020.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Appointments Expired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57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Appt. End Dates – Career Staff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28650" y="237426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Staff Career Employees will not auto-terminate on the “Expected Job End Date”.</a:t>
            </a:r>
          </a:p>
          <a:p>
            <a:pPr lvl="1"/>
            <a:r>
              <a:rPr lang="en-US" dirty="0" smtClean="0"/>
              <a:t>Departments will have to submit a termination template to separate employee.</a:t>
            </a:r>
          </a:p>
          <a:p>
            <a:pPr lvl="1"/>
            <a:r>
              <a:rPr lang="en-US" dirty="0" smtClean="0"/>
              <a:t>It is important for departments to monitor expected job end dates to prevent overpayments.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Academic Employees who are still active past their Expected Job ended (who do not have the Auto-Terminate flag checked) will be terminated by the UCPath Center after a period of inactivity. </a:t>
            </a:r>
          </a:p>
          <a:p>
            <a:pPr lvl="1"/>
            <a:r>
              <a:rPr lang="en-US" dirty="0" smtClean="0"/>
              <a:t>We are currently working to identify the time frame in which this occurs.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654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" y="260623"/>
            <a:ext cx="91440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Expected Job End Dates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719282"/>
            <a:ext cx="9144000" cy="4185129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All employees with an expected job end date can be monitored using the </a:t>
            </a:r>
            <a:r>
              <a:rPr lang="en-US" b="1" dirty="0" smtClean="0"/>
              <a:t>Job Distribution </a:t>
            </a:r>
            <a:r>
              <a:rPr lang="en-US" dirty="0" smtClean="0"/>
              <a:t>report or the </a:t>
            </a:r>
            <a:r>
              <a:rPr lang="en-US" b="1" dirty="0" smtClean="0"/>
              <a:t>Person Organizational Summary </a:t>
            </a:r>
            <a:r>
              <a:rPr lang="en-US" dirty="0" smtClean="0"/>
              <a:t>report located on the UCI Zot Portal</a:t>
            </a:r>
          </a:p>
          <a:p>
            <a:pPr lvl="0"/>
            <a:endParaRPr lang="en-US" b="1" dirty="0"/>
          </a:p>
          <a:p>
            <a:pPr lvl="0"/>
            <a:r>
              <a:rPr lang="en-US" dirty="0" smtClean="0"/>
              <a:t>Zot Portal &gt; Decision Support &gt; Select Report</a:t>
            </a:r>
          </a:p>
          <a:p>
            <a:pPr lvl="0"/>
            <a:endParaRPr lang="en-US" b="1" dirty="0"/>
          </a:p>
          <a:p>
            <a:pPr lvl="0"/>
            <a:r>
              <a:rPr lang="en-US" b="1" dirty="0" smtClean="0"/>
              <a:t>For additional support on Reports, please contact Matthew Levin @ </a:t>
            </a:r>
            <a:r>
              <a:rPr lang="en-US" b="1" dirty="0" smtClean="0">
                <a:hlinkClick r:id="rId3"/>
              </a:rPr>
              <a:t>mlevin@uci.edu</a:t>
            </a:r>
            <a:r>
              <a:rPr lang="en-US" b="1" dirty="0" smtClean="0"/>
              <a:t> </a:t>
            </a:r>
            <a:endParaRPr lang="en-US" b="1" dirty="0"/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159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Missing </a:t>
            </a:r>
            <a:r>
              <a:rPr lang="en-US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Records in UCPath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9781" y="1828800"/>
            <a:ext cx="8325569" cy="4493623"/>
          </a:xfrm>
        </p:spPr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We have received some notices from users who are unable to find certain employee records in order to process transactions or Smart HR Templates.</a:t>
            </a:r>
          </a:p>
          <a:p>
            <a:pPr lvl="0"/>
            <a:r>
              <a:rPr lang="en-US" dirty="0" smtClean="0"/>
              <a:t>1. Please check Person Org Summary to verify the dept. that record belongs to.</a:t>
            </a:r>
          </a:p>
          <a:p>
            <a:pPr lvl="0"/>
            <a:r>
              <a:rPr lang="en-US" dirty="0" smtClean="0"/>
              <a:t>2. Look in </a:t>
            </a:r>
            <a:r>
              <a:rPr lang="en-US" dirty="0" err="1" smtClean="0"/>
              <a:t>PayPath</a:t>
            </a:r>
            <a:r>
              <a:rPr lang="en-US" dirty="0" smtClean="0"/>
              <a:t> Actions to identify if the employee is on a SWB. – Employees on SWB cannot have certain transactions processed for them while they’re away. (i.e. terminations, appt. extensions)</a:t>
            </a:r>
          </a:p>
          <a:p>
            <a:pPr lvl="0"/>
            <a:r>
              <a:rPr lang="en-US" dirty="0" smtClean="0"/>
              <a:t>Also please make sure you are not trying to find a staff employee using an academic template and vice versa.</a:t>
            </a:r>
            <a:endParaRPr lang="en-US" dirty="0"/>
          </a:p>
          <a:p>
            <a:endParaRPr lang="en-US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250017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Managing Accruals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718866"/>
          </a:xfrm>
        </p:spPr>
        <p:txBody>
          <a:bodyPr/>
          <a:lstStyle/>
          <a:p>
            <a:r>
              <a:rPr lang="en-US" b="1" dirty="0" smtClean="0"/>
              <a:t>We are currently working with Central Payroll and UCPC to create a more streamlined process to manage accruals.</a:t>
            </a:r>
          </a:p>
          <a:p>
            <a:endParaRPr lang="en-US" b="1" dirty="0"/>
          </a:p>
          <a:p>
            <a:r>
              <a:rPr lang="en-US" b="1" dirty="0" smtClean="0"/>
              <a:t>In the meantime, we ask that you continue to use the Accrual Adjustment form in </a:t>
            </a:r>
            <a:r>
              <a:rPr lang="en-US" b="1" dirty="0" err="1" smtClean="0"/>
              <a:t>Ucpath</a:t>
            </a:r>
            <a:r>
              <a:rPr lang="en-US" b="1" dirty="0" smtClean="0"/>
              <a:t> and create a case with the UCPath Center.</a:t>
            </a:r>
          </a:p>
          <a:p>
            <a:endParaRPr lang="en-US" b="1" dirty="0"/>
          </a:p>
          <a:p>
            <a:r>
              <a:rPr lang="en-US" b="1" dirty="0" smtClean="0"/>
              <a:t>Navigation: UCPath Dashboard &gt; Forms Library &gt; Accrual Adjustment form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39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31778</TotalTime>
  <Words>574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Courier New</vt:lpstr>
      <vt:lpstr>Noto Sans Symbols</vt:lpstr>
      <vt:lpstr>Verdana</vt:lpstr>
      <vt:lpstr>1_Office Theme</vt:lpstr>
      <vt:lpstr>Office Theme</vt:lpstr>
      <vt:lpstr>PowerPoint Presentation</vt:lpstr>
      <vt:lpstr>Agenda</vt:lpstr>
      <vt:lpstr>1. Work Study – KFS Account</vt:lpstr>
      <vt:lpstr>2. Extending Appt. End Dates</vt:lpstr>
      <vt:lpstr>Appointments Expired</vt:lpstr>
      <vt:lpstr>Appt. End Dates – Career Staff</vt:lpstr>
      <vt:lpstr>Monitoring Expected Job End Dates</vt:lpstr>
      <vt:lpstr>3. Missing Empl. Records in UCPath</vt:lpstr>
      <vt:lpstr>4. Managing Accruals</vt:lpstr>
      <vt:lpstr>Questions</vt:lpstr>
    </vt:vector>
  </TitlesOfParts>
  <Company>UC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PayPath Updates</dc:title>
  <dc:creator>Angel Rivera</dc:creator>
  <cp:lastModifiedBy>Angel Rivera</cp:lastModifiedBy>
  <cp:revision>50</cp:revision>
  <dcterms:created xsi:type="dcterms:W3CDTF">2020-04-07T20:02:25Z</dcterms:created>
  <dcterms:modified xsi:type="dcterms:W3CDTF">2020-05-08T17:37:39Z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39A3810A-3814-4184-B1E2-AA62BF1EED34</vt:lpwstr>
  </property>
  <property fmtid="{D5CDD505-2E9C-101B-9397-08002B2CF9AE}" pid="3" name="ArticulatePath">
    <vt:lpwstr>Presentation3</vt:lpwstr>
  </property>
</Properties>
</file>