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6"/>
  </p:notesMasterIdLst>
  <p:sldIdLst>
    <p:sldId id="264" r:id="rId3"/>
    <p:sldId id="278" r:id="rId4"/>
    <p:sldId id="316" r:id="rId5"/>
    <p:sldId id="331" r:id="rId6"/>
    <p:sldId id="257" r:id="rId7"/>
    <p:sldId id="317" r:id="rId8"/>
    <p:sldId id="338" r:id="rId9"/>
    <p:sldId id="318" r:id="rId10"/>
    <p:sldId id="310" r:id="rId11"/>
    <p:sldId id="339" r:id="rId12"/>
    <p:sldId id="330" r:id="rId13"/>
    <p:sldId id="321" r:id="rId14"/>
    <p:sldId id="315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1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4CDBD-6083-4294-B280-588674CBCDC4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A907F-B03C-441F-832F-0F423C52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89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04938" y="1158875"/>
            <a:ext cx="4175125" cy="3130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1:notes"/>
          <p:cNvSpPr txBox="1">
            <a:spLocks noGrp="1"/>
          </p:cNvSpPr>
          <p:nvPr>
            <p:ph type="body" idx="1"/>
          </p:nvPr>
        </p:nvSpPr>
        <p:spPr>
          <a:xfrm>
            <a:off x="492369" y="4461678"/>
            <a:ext cx="6084277" cy="365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110" name="Google Shape;110;p1:notes"/>
          <p:cNvSpPr txBox="1">
            <a:spLocks noGrp="1"/>
          </p:cNvSpPr>
          <p:nvPr>
            <p:ph type="sldNum" idx="12"/>
          </p:nvPr>
        </p:nvSpPr>
        <p:spPr>
          <a:xfrm>
            <a:off x="3956558" y="8805843"/>
            <a:ext cx="3026833" cy="46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437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Depending on the circumstances, which option to use and when, can vary.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A907F-B03C-441F-832F-0F423C5287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59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A907F-B03C-441F-832F-0F423C5287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14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A907F-B03C-441F-832F-0F423C5287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93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E229F-C150-474F-8980-931399A2ED4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35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 type="title">
  <p:cSld name="1_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01" y="6322499"/>
            <a:ext cx="9134475" cy="54684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17"/>
          <p:cNvSpPr txBox="1">
            <a:spLocks noGrp="1"/>
          </p:cNvSpPr>
          <p:nvPr>
            <p:ph type="ctrTitle"/>
          </p:nvPr>
        </p:nvSpPr>
        <p:spPr>
          <a:xfrm>
            <a:off x="926093" y="2738245"/>
            <a:ext cx="7310244" cy="1325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7"/>
          <p:cNvSpPr txBox="1">
            <a:spLocks noGrp="1"/>
          </p:cNvSpPr>
          <p:nvPr>
            <p:ph type="subTitle" idx="1"/>
          </p:nvPr>
        </p:nvSpPr>
        <p:spPr>
          <a:xfrm>
            <a:off x="926094" y="4194099"/>
            <a:ext cx="7307224" cy="1508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17"/>
          <p:cNvSpPr txBox="1"/>
          <p:nvPr/>
        </p:nvSpPr>
        <p:spPr>
          <a:xfrm>
            <a:off x="7817390" y="6420058"/>
            <a:ext cx="11657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1/21/2020</a:t>
            </a:r>
            <a:endParaRPr sz="105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17"/>
          <p:cNvSpPr/>
          <p:nvPr/>
        </p:nvSpPr>
        <p:spPr>
          <a:xfrm>
            <a:off x="-10096" y="0"/>
            <a:ext cx="9144000" cy="1463040"/>
          </a:xfrm>
          <a:prstGeom prst="rect">
            <a:avLst/>
          </a:prstGeom>
          <a:gradFill>
            <a:gsLst>
              <a:gs pos="0">
                <a:srgbClr val="1D579B"/>
              </a:gs>
              <a:gs pos="100000">
                <a:srgbClr val="90B0FF"/>
              </a:gs>
            </a:gsLst>
            <a:lin ang="16200000" scaled="0"/>
          </a:gradFill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117" descr="UCI14_UCPath_W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5498" y="257009"/>
            <a:ext cx="5433403" cy="71440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17"/>
          <p:cNvSpPr/>
          <p:nvPr/>
        </p:nvSpPr>
        <p:spPr>
          <a:xfrm>
            <a:off x="-7222" y="6319761"/>
            <a:ext cx="284257" cy="539496"/>
          </a:xfrm>
          <a:prstGeom prst="rect">
            <a:avLst/>
          </a:prstGeom>
          <a:solidFill>
            <a:srgbClr val="1D579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17"/>
          <p:cNvSpPr/>
          <p:nvPr/>
        </p:nvSpPr>
        <p:spPr>
          <a:xfrm>
            <a:off x="926093" y="6420058"/>
            <a:ext cx="2922576" cy="365125"/>
          </a:xfrm>
          <a:prstGeom prst="rect">
            <a:avLst/>
          </a:prstGeom>
          <a:solidFill>
            <a:srgbClr val="09548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117" descr="Anti Taller Software Libre: Richard Stallman habla sobre el Copyrigh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9614" y="6462418"/>
            <a:ext cx="261262" cy="24145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17"/>
          <p:cNvSpPr txBox="1"/>
          <p:nvPr/>
        </p:nvSpPr>
        <p:spPr>
          <a:xfrm>
            <a:off x="1009935" y="6392760"/>
            <a:ext cx="296286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UCI UCPath 2019</a:t>
            </a:r>
            <a:endParaRPr sz="135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23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9"/>
          <p:cNvSpPr txBox="1">
            <a:spLocks noGrp="1"/>
          </p:cNvSpPr>
          <p:nvPr>
            <p:ph type="title"/>
          </p:nvPr>
        </p:nvSpPr>
        <p:spPr>
          <a:xfrm>
            <a:off x="459620" y="53872"/>
            <a:ext cx="8684381" cy="85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9"/>
          <p:cNvSpPr txBox="1">
            <a:spLocks noGrp="1"/>
          </p:cNvSpPr>
          <p:nvPr>
            <p:ph type="body" idx="1"/>
          </p:nvPr>
        </p:nvSpPr>
        <p:spPr>
          <a:xfrm rot="5400000">
            <a:off x="2200883" y="-359753"/>
            <a:ext cx="4744652" cy="8227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241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0"/>
          <p:cNvSpPr/>
          <p:nvPr/>
        </p:nvSpPr>
        <p:spPr>
          <a:xfrm flipH="1">
            <a:off x="462638" y="389223"/>
            <a:ext cx="8221476" cy="147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30"/>
          <p:cNvSpPr/>
          <p:nvPr/>
        </p:nvSpPr>
        <p:spPr>
          <a:xfrm>
            <a:off x="462638" y="1922278"/>
            <a:ext cx="8221476" cy="45719"/>
          </a:xfrm>
          <a:prstGeom prst="rect">
            <a:avLst/>
          </a:prstGeom>
          <a:solidFill>
            <a:srgbClr val="1E438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30"/>
          <p:cNvSpPr/>
          <p:nvPr/>
        </p:nvSpPr>
        <p:spPr>
          <a:xfrm>
            <a:off x="0" y="0"/>
            <a:ext cx="9144000" cy="1969842"/>
          </a:xfrm>
          <a:prstGeom prst="rect">
            <a:avLst/>
          </a:prstGeom>
          <a:gradFill>
            <a:gsLst>
              <a:gs pos="0">
                <a:srgbClr val="0064A8"/>
              </a:gs>
              <a:gs pos="100000">
                <a:srgbClr val="1E4386"/>
              </a:gs>
            </a:gsLst>
            <a:lin ang="1620000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30"/>
          <p:cNvSpPr txBox="1">
            <a:spLocks noGrp="1"/>
          </p:cNvSpPr>
          <p:nvPr>
            <p:ph type="ctrTitle"/>
          </p:nvPr>
        </p:nvSpPr>
        <p:spPr>
          <a:xfrm>
            <a:off x="462639" y="396704"/>
            <a:ext cx="8221476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0"/>
          <p:cNvSpPr txBox="1">
            <a:spLocks noGrp="1"/>
          </p:cNvSpPr>
          <p:nvPr>
            <p:ph type="subTitle" idx="1"/>
          </p:nvPr>
        </p:nvSpPr>
        <p:spPr>
          <a:xfrm>
            <a:off x="462639" y="2045145"/>
            <a:ext cx="8221476" cy="410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002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&quot;takeaway&quot;/quote">
  <p:cSld name="Basic &quot;takeaway&quot;/quot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1"/>
          <p:cNvSpPr txBox="1">
            <a:spLocks noGrp="1"/>
          </p:cNvSpPr>
          <p:nvPr>
            <p:ph type="body" idx="1"/>
          </p:nvPr>
        </p:nvSpPr>
        <p:spPr>
          <a:xfrm>
            <a:off x="2782653" y="1135347"/>
            <a:ext cx="6297848" cy="487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>
                <a:solidFill>
                  <a:schemeClr val="lt1"/>
                </a:solidFill>
              </a:defRPr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1"/>
          <p:cNvSpPr txBox="1">
            <a:spLocks noGrp="1"/>
          </p:cNvSpPr>
          <p:nvPr>
            <p:ph type="title"/>
          </p:nvPr>
        </p:nvSpPr>
        <p:spPr>
          <a:xfrm>
            <a:off x="0" y="63501"/>
            <a:ext cx="9144000" cy="517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 Black"/>
              <a:buNone/>
              <a:defRPr sz="2100" b="1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1"/>
          <p:cNvSpPr txBox="1"/>
          <p:nvPr/>
        </p:nvSpPr>
        <p:spPr>
          <a:xfrm>
            <a:off x="2911571" y="6338720"/>
            <a:ext cx="5410666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None/>
            </a:pPr>
            <a:endParaRPr sz="788" b="0" i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8213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m Pic and Text 2">
  <p:cSld name="Slim Pic and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2"/>
          <p:cNvSpPr txBox="1">
            <a:spLocks noGrp="1"/>
          </p:cNvSpPr>
          <p:nvPr>
            <p:ph type="title"/>
          </p:nvPr>
        </p:nvSpPr>
        <p:spPr>
          <a:xfrm>
            <a:off x="0" y="63501"/>
            <a:ext cx="9144000" cy="517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 Black"/>
              <a:buNone/>
              <a:defRPr sz="2100" b="1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2"/>
          <p:cNvSpPr txBox="1">
            <a:spLocks noGrp="1"/>
          </p:cNvSpPr>
          <p:nvPr>
            <p:ph type="body" idx="1"/>
          </p:nvPr>
        </p:nvSpPr>
        <p:spPr>
          <a:xfrm>
            <a:off x="1469338" y="1281034"/>
            <a:ext cx="7611163" cy="4785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>
                <a:solidFill>
                  <a:schemeClr val="lt1"/>
                </a:solidFill>
              </a:defRPr>
            </a:lvl1pPr>
            <a:lvl2pPr marL="685800" lvl="1" indent="-30480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>
                <a:solidFill>
                  <a:schemeClr val="lt1"/>
                </a:solidFill>
              </a:defRPr>
            </a:lvl2pPr>
            <a:lvl3pPr marL="1028700" lvl="2" indent="-28575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Char char="o"/>
              <a:defRPr>
                <a:solidFill>
                  <a:schemeClr val="lt1"/>
                </a:solidFill>
              </a:defRPr>
            </a:lvl3pPr>
            <a:lvl4pPr marL="1371600" lvl="3" indent="-2667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4pPr>
            <a:lvl5pPr marL="1714500" lvl="4" indent="-2667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4587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3"/>
          <p:cNvSpPr txBox="1">
            <a:spLocks noGrp="1"/>
          </p:cNvSpPr>
          <p:nvPr>
            <p:ph type="title"/>
          </p:nvPr>
        </p:nvSpPr>
        <p:spPr>
          <a:xfrm>
            <a:off x="668677" y="2422689"/>
            <a:ext cx="5786324" cy="197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" y="16208"/>
            <a:ext cx="8227181" cy="850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rgbClr val="1E43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5799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5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0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1pPr>
            <a:lvl2pPr marL="685800" lvl="1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2pPr>
            <a:lvl3pPr marL="1028700" lvl="2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9pPr>
          </a:lstStyle>
          <a:p>
            <a:endParaRPr/>
          </a:p>
        </p:txBody>
      </p:sp>
      <p:sp>
        <p:nvSpPr>
          <p:cNvPr id="63" name="Google Shape;63;p125"/>
          <p:cNvSpPr txBox="1">
            <a:spLocks noGrp="1"/>
          </p:cNvSpPr>
          <p:nvPr>
            <p:ph type="body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0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1pPr>
            <a:lvl2pPr marL="685800" lvl="1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2pPr>
            <a:lvl3pPr marL="1028700" lvl="2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9pPr>
          </a:lstStyle>
          <a:p>
            <a:endParaRPr/>
          </a:p>
        </p:txBody>
      </p:sp>
      <p:sp>
        <p:nvSpPr>
          <p:cNvPr id="64" name="Google Shape;64;p125"/>
          <p:cNvSpPr txBox="1">
            <a:spLocks noGrp="1"/>
          </p:cNvSpPr>
          <p:nvPr>
            <p:ph type="title"/>
          </p:nvPr>
        </p:nvSpPr>
        <p:spPr>
          <a:xfrm>
            <a:off x="1" y="16208"/>
            <a:ext cx="8227181" cy="85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4386"/>
              </a:buClr>
              <a:buSzPts val="4000"/>
              <a:buFont typeface="Arial"/>
              <a:buNone/>
              <a:defRPr sz="3000" b="1">
                <a:solidFill>
                  <a:srgbClr val="1E438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9191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62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52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4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with Subtitle" type="twoTxTwoObj">
  <p:cSld name="Two Content with Sub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8"/>
          <p:cNvSpPr txBox="1">
            <a:spLocks noGrp="1"/>
          </p:cNvSpPr>
          <p:nvPr>
            <p:ph type="body" idx="1"/>
          </p:nvPr>
        </p:nvSpPr>
        <p:spPr>
          <a:xfrm>
            <a:off x="4590288" y="2195512"/>
            <a:ext cx="4114800" cy="397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8"/>
          <p:cNvSpPr txBox="1">
            <a:spLocks noGrp="1"/>
          </p:cNvSpPr>
          <p:nvPr>
            <p:ph type="body" idx="2"/>
          </p:nvPr>
        </p:nvSpPr>
        <p:spPr>
          <a:xfrm>
            <a:off x="4590287" y="1371600"/>
            <a:ext cx="41148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342900" lvl="0" indent="-1714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34" name="Google Shape;34;p118"/>
          <p:cNvSpPr txBox="1">
            <a:spLocks noGrp="1"/>
          </p:cNvSpPr>
          <p:nvPr>
            <p:ph type="body" idx="3"/>
          </p:nvPr>
        </p:nvSpPr>
        <p:spPr>
          <a:xfrm>
            <a:off x="475488" y="2195512"/>
            <a:ext cx="4114800" cy="397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18"/>
          <p:cNvSpPr txBox="1">
            <a:spLocks noGrp="1"/>
          </p:cNvSpPr>
          <p:nvPr>
            <p:ph type="body" idx="4"/>
          </p:nvPr>
        </p:nvSpPr>
        <p:spPr>
          <a:xfrm>
            <a:off x="475488" y="1371600"/>
            <a:ext cx="41148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342900" lvl="0" indent="-1714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36" name="Google Shape;36;p118"/>
          <p:cNvSpPr txBox="1">
            <a:spLocks noGrp="1"/>
          </p:cNvSpPr>
          <p:nvPr>
            <p:ph type="title"/>
          </p:nvPr>
        </p:nvSpPr>
        <p:spPr>
          <a:xfrm>
            <a:off x="393192" y="5866"/>
            <a:ext cx="8366760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3102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03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89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45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60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512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1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70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3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and Content">
  <p:cSld name="Sub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9"/>
          <p:cNvSpPr txBox="1">
            <a:spLocks noGrp="1"/>
          </p:cNvSpPr>
          <p:nvPr>
            <p:ph type="body" idx="1"/>
          </p:nvPr>
        </p:nvSpPr>
        <p:spPr>
          <a:xfrm>
            <a:off x="457200" y="2011680"/>
            <a:ext cx="8229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19"/>
          <p:cNvSpPr txBox="1">
            <a:spLocks noGrp="1"/>
          </p:cNvSpPr>
          <p:nvPr>
            <p:ph type="body" idx="2"/>
          </p:nvPr>
        </p:nvSpPr>
        <p:spPr>
          <a:xfrm>
            <a:off x="457200" y="1371600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342900" lvl="0" indent="-1714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119"/>
          <p:cNvSpPr txBox="1">
            <a:spLocks noGrp="1"/>
          </p:cNvSpPr>
          <p:nvPr>
            <p:ph type="title"/>
          </p:nvPr>
        </p:nvSpPr>
        <p:spPr>
          <a:xfrm>
            <a:off x="393576" y="131823"/>
            <a:ext cx="8750424" cy="85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9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9906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">
  <p:cSld name="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0"/>
          <p:cNvSpPr txBox="1">
            <a:spLocks noGrp="1"/>
          </p:cNvSpPr>
          <p:nvPr>
            <p:ph type="body" idx="1"/>
          </p:nvPr>
        </p:nvSpPr>
        <p:spPr>
          <a:xfrm>
            <a:off x="459620" y="1381512"/>
            <a:ext cx="8227181" cy="4744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0"/>
          <p:cNvSpPr txBox="1">
            <a:spLocks noGrp="1"/>
          </p:cNvSpPr>
          <p:nvPr>
            <p:ph type="title"/>
          </p:nvPr>
        </p:nvSpPr>
        <p:spPr>
          <a:xfrm>
            <a:off x="393576" y="131823"/>
            <a:ext cx="8750424" cy="85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0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9979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dule Cover" type="secHead">
  <p:cSld name="Module Cov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1"/>
          <p:cNvSpPr txBox="1">
            <a:spLocks noGrp="1"/>
          </p:cNvSpPr>
          <p:nvPr>
            <p:ph type="body" idx="1"/>
          </p:nvPr>
        </p:nvSpPr>
        <p:spPr>
          <a:xfrm>
            <a:off x="393192" y="3044952"/>
            <a:ext cx="834847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l"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lvl="1" indent="-17145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21"/>
          <p:cNvSpPr txBox="1">
            <a:spLocks noGrp="1"/>
          </p:cNvSpPr>
          <p:nvPr>
            <p:ph type="title"/>
          </p:nvPr>
        </p:nvSpPr>
        <p:spPr>
          <a:xfrm>
            <a:off x="393192" y="2121408"/>
            <a:ext cx="8366760" cy="74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 Black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1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9415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Asymmetrical" type="twoObj">
  <p:cSld name="Two Content Asymmetrica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2"/>
          <p:cNvSpPr txBox="1">
            <a:spLocks noGrp="1"/>
          </p:cNvSpPr>
          <p:nvPr>
            <p:ph type="body" idx="1"/>
          </p:nvPr>
        </p:nvSpPr>
        <p:spPr>
          <a:xfrm>
            <a:off x="2888344" y="1371600"/>
            <a:ext cx="5816745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22"/>
          <p:cNvSpPr txBox="1">
            <a:spLocks noGrp="1"/>
          </p:cNvSpPr>
          <p:nvPr>
            <p:ph type="body" idx="2"/>
          </p:nvPr>
        </p:nvSpPr>
        <p:spPr>
          <a:xfrm>
            <a:off x="475488" y="1371600"/>
            <a:ext cx="2267712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22"/>
          <p:cNvSpPr txBox="1">
            <a:spLocks noGrp="1"/>
          </p:cNvSpPr>
          <p:nvPr>
            <p:ph type="title"/>
          </p:nvPr>
        </p:nvSpPr>
        <p:spPr>
          <a:xfrm>
            <a:off x="393576" y="131823"/>
            <a:ext cx="8750424" cy="85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2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32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6"/>
          <p:cNvSpPr txBox="1">
            <a:spLocks noGrp="1"/>
          </p:cNvSpPr>
          <p:nvPr>
            <p:ph type="body" idx="1"/>
          </p:nvPr>
        </p:nvSpPr>
        <p:spPr>
          <a:xfrm>
            <a:off x="316992" y="1064526"/>
            <a:ext cx="8705088" cy="5189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3200"/>
              <a:buFont typeface="Arial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26"/>
          <p:cNvSpPr txBox="1">
            <a:spLocks noGrp="1"/>
          </p:cNvSpPr>
          <p:nvPr>
            <p:ph type="title"/>
          </p:nvPr>
        </p:nvSpPr>
        <p:spPr>
          <a:xfrm>
            <a:off x="14749" y="76759"/>
            <a:ext cx="8125935" cy="62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4386"/>
              </a:buClr>
              <a:buSzPts val="4000"/>
              <a:buFont typeface="Arial"/>
              <a:buNone/>
              <a:defRPr sz="3000" b="1">
                <a:solidFill>
                  <a:srgbClr val="1E438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571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7"/>
          <p:cNvSpPr txBox="1">
            <a:spLocks noGrp="1"/>
          </p:cNvSpPr>
          <p:nvPr>
            <p:ph type="title"/>
          </p:nvPr>
        </p:nvSpPr>
        <p:spPr>
          <a:xfrm>
            <a:off x="457201" y="1105471"/>
            <a:ext cx="3008313" cy="955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Black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7"/>
          <p:cNvSpPr txBox="1">
            <a:spLocks noGrp="1"/>
          </p:cNvSpPr>
          <p:nvPr>
            <p:ph type="body" idx="1"/>
          </p:nvPr>
        </p:nvSpPr>
        <p:spPr>
          <a:xfrm>
            <a:off x="3575050" y="1105469"/>
            <a:ext cx="5111750" cy="5020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/>
            </a:lvl2pPr>
            <a:lvl3pPr marL="1028700" lvl="2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/>
            </a:lvl3pPr>
            <a:lvl4pPr marL="1371600" lvl="3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1500"/>
            </a:lvl4pPr>
            <a:lvl5pPr marL="1714500" lvl="4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71" name="Google Shape;71;p127"/>
          <p:cNvSpPr txBox="1">
            <a:spLocks noGrp="1"/>
          </p:cNvSpPr>
          <p:nvPr>
            <p:ph type="body" idx="2"/>
          </p:nvPr>
        </p:nvSpPr>
        <p:spPr>
          <a:xfrm>
            <a:off x="457201" y="2267520"/>
            <a:ext cx="3008313" cy="385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1pPr>
            <a:lvl2pPr marL="6858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2pPr>
            <a:lvl3pPr marL="1028700" lvl="2" indent="-17145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3pPr>
            <a:lvl4pPr marL="1371600" lvl="3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4pPr>
            <a:lvl5pPr marL="1714500" lvl="4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5pPr>
            <a:lvl6pPr marL="2057400" lvl="5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6pPr>
            <a:lvl7pPr marL="2400300" lvl="6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7pPr>
            <a:lvl8pPr marL="2743200" lvl="7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8pPr>
            <a:lvl9pPr marL="3086100" lvl="8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985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Black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8"/>
          <p:cNvSpPr>
            <a:spLocks noGrp="1"/>
          </p:cNvSpPr>
          <p:nvPr>
            <p:ph type="pic" idx="2"/>
          </p:nvPr>
        </p:nvSpPr>
        <p:spPr>
          <a:xfrm>
            <a:off x="1792288" y="1132765"/>
            <a:ext cx="5486400" cy="3594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2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1pPr>
            <a:lvl2pPr marL="6858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2pPr>
            <a:lvl3pPr marL="1028700" lvl="2" indent="-17145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3pPr>
            <a:lvl4pPr marL="1371600" lvl="3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4pPr>
            <a:lvl5pPr marL="1714500" lvl="4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5pPr>
            <a:lvl6pPr marL="2057400" lvl="5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6pPr>
            <a:lvl7pPr marL="2400300" lvl="6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7pPr>
            <a:lvl8pPr marL="2743200" lvl="7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8pPr>
            <a:lvl9pPr marL="3086100" lvl="8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132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6"/>
          <p:cNvSpPr/>
          <p:nvPr/>
        </p:nvSpPr>
        <p:spPr>
          <a:xfrm>
            <a:off x="2385875" y="6377089"/>
            <a:ext cx="6758125" cy="502920"/>
          </a:xfrm>
          <a:prstGeom prst="rect">
            <a:avLst/>
          </a:prstGeom>
          <a:solidFill>
            <a:srgbClr val="1D579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16"/>
          <p:cNvSpPr txBox="1">
            <a:spLocks noGrp="1"/>
          </p:cNvSpPr>
          <p:nvPr>
            <p:ph type="title"/>
          </p:nvPr>
        </p:nvSpPr>
        <p:spPr>
          <a:xfrm>
            <a:off x="393576" y="131823"/>
            <a:ext cx="8750424" cy="85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 Black"/>
              <a:buNone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16"/>
          <p:cNvSpPr txBox="1">
            <a:spLocks noGrp="1"/>
          </p:cNvSpPr>
          <p:nvPr>
            <p:ph type="body" idx="1"/>
          </p:nvPr>
        </p:nvSpPr>
        <p:spPr>
          <a:xfrm>
            <a:off x="459620" y="1381512"/>
            <a:ext cx="8227181" cy="4744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116" descr="UCI14_UCPath_W.p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430043" y="6469276"/>
            <a:ext cx="2279067" cy="2996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16"/>
          <p:cNvSpPr txBox="1"/>
          <p:nvPr/>
        </p:nvSpPr>
        <p:spPr>
          <a:xfrm>
            <a:off x="5709110" y="6344167"/>
            <a:ext cx="2557965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lang="en-US" sz="2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25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Training</a:t>
            </a:r>
            <a:endParaRPr sz="1350"/>
          </a:p>
        </p:txBody>
      </p:sp>
      <p:cxnSp>
        <p:nvCxnSpPr>
          <p:cNvPr id="15" name="Google Shape;15;p116"/>
          <p:cNvCxnSpPr/>
          <p:nvPr/>
        </p:nvCxnSpPr>
        <p:spPr>
          <a:xfrm>
            <a:off x="0" y="948654"/>
            <a:ext cx="9144000" cy="0"/>
          </a:xfrm>
          <a:prstGeom prst="straightConnector1">
            <a:avLst/>
          </a:prstGeom>
          <a:noFill/>
          <a:ln w="28575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6" name="Google Shape;16;p116"/>
          <p:cNvSpPr txBox="1"/>
          <p:nvPr/>
        </p:nvSpPr>
        <p:spPr>
          <a:xfrm>
            <a:off x="8480254" y="6438001"/>
            <a:ext cx="549608" cy="362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50" b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50" b="1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116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735549"/>
            <a:ext cx="9144000" cy="79007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16"/>
          <p:cNvSpPr/>
          <p:nvPr/>
        </p:nvSpPr>
        <p:spPr>
          <a:xfrm>
            <a:off x="-12878" y="6379161"/>
            <a:ext cx="2401237" cy="5029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116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62552" y="6373472"/>
            <a:ext cx="502920" cy="502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83570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B9A6-A043-4F83-9AEB-F5CEF8FD52E1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8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cpath.uci.edu/training/pdf/2020_phase-4_ucpathtraining_v3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hyperlink" Target="ucpath.uci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1683477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400" kern="0" dirty="0" smtClean="0"/>
              <a:t>UCPath Training Updates</a:t>
            </a:r>
            <a:endParaRPr lang="en-US" sz="5400" kern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43000" y="3379259"/>
            <a:ext cx="6858000" cy="1241822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Tips &amp; Lessons Learned</a:t>
            </a:r>
          </a:p>
          <a:p>
            <a:r>
              <a:rPr lang="en-US" sz="2400" i="1" dirty="0" smtClean="0"/>
              <a:t>7/14</a:t>
            </a:r>
            <a:r>
              <a:rPr lang="en-US" sz="2400" i="1" dirty="0" smtClean="0"/>
              <a:t>/20</a:t>
            </a:r>
            <a:endParaRPr lang="en-US" sz="2400" i="1" dirty="0" smtClean="0"/>
          </a:p>
          <a:p>
            <a:endParaRPr lang="en-US" sz="24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183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2" y="276636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Distributions: Example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160" y="1943612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Employee </a:t>
            </a:r>
            <a:r>
              <a:rPr lang="en-US" b="1" dirty="0"/>
              <a:t>FTE </a:t>
            </a:r>
            <a:r>
              <a:rPr lang="en-US" dirty="0"/>
              <a:t>= .60 = $60,000.00 / Year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Employee’s</a:t>
            </a:r>
            <a:r>
              <a:rPr lang="en-US" b="1" dirty="0" smtClean="0"/>
              <a:t> </a:t>
            </a:r>
            <a:r>
              <a:rPr lang="en-US" dirty="0" smtClean="0"/>
              <a:t>Salary </a:t>
            </a:r>
            <a:r>
              <a:rPr lang="en-US" dirty="0"/>
              <a:t>is Split between 2 sources ($60k = </a:t>
            </a:r>
            <a:r>
              <a:rPr lang="en-US" dirty="0" smtClean="0"/>
              <a:t>60/40 split)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Funding </a:t>
            </a:r>
            <a:r>
              <a:rPr lang="en-US" dirty="0"/>
              <a:t>from Source A &amp; B must equal 100% (Source A 60%, Source B 40%) to pay out the employee’s 60% ($60k) appointment.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7336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67" y="1430338"/>
            <a:ext cx="7567150" cy="3684588"/>
          </a:xfrm>
        </p:spPr>
        <p:txBody>
          <a:bodyPr>
            <a:noAutofit/>
          </a:bodyPr>
          <a:lstStyle/>
          <a:p>
            <a:endParaRPr lang="en-US" sz="500" b="1" dirty="0"/>
          </a:p>
          <a:p>
            <a:pPr marL="0" indent="0">
              <a:buNone/>
            </a:pPr>
            <a:r>
              <a:rPr lang="en-US" b="1" dirty="0" smtClean="0"/>
              <a:t>Employee FTE: 22.5% (.225)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Finance says to fund the positions from Fund Source A @ 10% and from Source B @ 12.5%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Fund Source A: </a:t>
            </a:r>
          </a:p>
          <a:p>
            <a:pPr marL="0" indent="0">
              <a:buNone/>
            </a:pPr>
            <a:r>
              <a:rPr lang="en-US" dirty="0" smtClean="0"/>
              <a:t>10% divided by 22.5 = 44% on Funding Pay </a:t>
            </a:r>
            <a:r>
              <a:rPr lang="en-US" dirty="0" err="1" smtClean="0"/>
              <a:t>Dist</a:t>
            </a:r>
            <a:r>
              <a:rPr lang="en-US" dirty="0" smtClean="0"/>
              <a:t> %</a:t>
            </a:r>
          </a:p>
          <a:p>
            <a:pPr marL="0" indent="0">
              <a:buNone/>
            </a:pPr>
            <a:r>
              <a:rPr lang="en-US" b="1" dirty="0" smtClean="0"/>
              <a:t>Fund Source B:</a:t>
            </a:r>
          </a:p>
          <a:p>
            <a:pPr marL="0" indent="0">
              <a:buNone/>
            </a:pPr>
            <a:r>
              <a:rPr lang="en-US" dirty="0" smtClean="0"/>
              <a:t>12% divided by 22.5 = 56% on Funding Pay </a:t>
            </a:r>
            <a:r>
              <a:rPr lang="en-US" dirty="0" err="1" smtClean="0"/>
              <a:t>Dist</a:t>
            </a:r>
            <a:r>
              <a:rPr lang="en-US" dirty="0" smtClean="0"/>
              <a:t> %</a:t>
            </a:r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0292" y="10477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Distributions: Example B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7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1783" y="250722"/>
            <a:ext cx="7886700" cy="107663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Transferring Positions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783" y="1165123"/>
            <a:ext cx="8404011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Transferring positions should occur in instances where the POSITION &amp; FUNDING are moving over to the receiving department.</a:t>
            </a:r>
          </a:p>
          <a:p>
            <a:endParaRPr lang="en-US" b="1" dirty="0"/>
          </a:p>
          <a:p>
            <a:r>
              <a:rPr lang="en-US" b="1" u="sng" dirty="0" smtClean="0">
                <a:solidFill>
                  <a:schemeClr val="accent2"/>
                </a:solidFill>
              </a:rPr>
              <a:t>Current State:</a:t>
            </a:r>
          </a:p>
          <a:p>
            <a:endParaRPr lang="en-US" sz="900" b="1" dirty="0"/>
          </a:p>
          <a:p>
            <a:r>
              <a:rPr lang="en-US" dirty="0" smtClean="0"/>
              <a:t>Department changes were entered as a change in the Position Data tab in </a:t>
            </a:r>
            <a:r>
              <a:rPr lang="en-US" dirty="0" err="1" smtClean="0"/>
              <a:t>PayPath</a:t>
            </a:r>
            <a:r>
              <a:rPr lang="en-US" dirty="0" smtClean="0"/>
              <a:t> Actions. The receiving department would then have to setup the appropriate funding for the position they received.</a:t>
            </a:r>
          </a:p>
          <a:p>
            <a:endParaRPr lang="en-US" dirty="0"/>
          </a:p>
          <a:p>
            <a:r>
              <a:rPr lang="en-US" b="1" dirty="0" smtClean="0"/>
              <a:t>Issue</a:t>
            </a:r>
            <a:r>
              <a:rPr lang="en-US" dirty="0" smtClean="0"/>
              <a:t>: Department changes, although approved, were not happening in the system, triggering many issues/delays, including wrong departments to be charged,  in some cases.</a:t>
            </a:r>
          </a:p>
          <a:p>
            <a:endParaRPr lang="en-US" sz="900" dirty="0" smtClean="0"/>
          </a:p>
          <a:p>
            <a:r>
              <a:rPr lang="en-US" b="1" u="sng" dirty="0" smtClean="0">
                <a:solidFill>
                  <a:srgbClr val="0070C0"/>
                </a:solidFill>
              </a:rPr>
              <a:t>Future State:</a:t>
            </a:r>
          </a:p>
          <a:p>
            <a:endParaRPr lang="en-US" b="1" dirty="0"/>
          </a:p>
          <a:p>
            <a:r>
              <a:rPr lang="en-US" dirty="0" smtClean="0"/>
              <a:t>When a complete transfer of a position occurs, </a:t>
            </a:r>
            <a:r>
              <a:rPr lang="en-US" b="1" dirty="0" smtClean="0"/>
              <a:t>submit an EEC ticket to request the Position Administrator to make the changes.</a:t>
            </a:r>
          </a:p>
          <a:p>
            <a:endParaRPr lang="en-US" dirty="0"/>
          </a:p>
          <a:p>
            <a:r>
              <a:rPr lang="en-US" dirty="0" smtClean="0"/>
              <a:t>Whether the position is vacant or filled, the Position Administrator has access to make changes on behalf of a department if unsuccessful attempts have been made.</a:t>
            </a:r>
          </a:p>
          <a:p>
            <a:endParaRPr lang="en-US" dirty="0"/>
          </a:p>
          <a:p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174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Transactor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02" y="2359762"/>
            <a:ext cx="7221595" cy="303048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395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Reminders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8300" y="1428792"/>
            <a:ext cx="747271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TRAINING STARTS 8/17</a:t>
            </a:r>
            <a:endParaRPr lang="en-US" sz="2400" u="sng" dirty="0" smtClean="0"/>
          </a:p>
          <a:p>
            <a:endParaRPr lang="en-US" sz="2400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Registration </a:t>
            </a:r>
            <a:r>
              <a:rPr lang="en-US" sz="2400" dirty="0" smtClean="0">
                <a:solidFill>
                  <a:srgbClr val="7030A0"/>
                </a:solidFill>
              </a:rPr>
              <a:t>for schedule 4A is now available in UCLC!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dirty="0" smtClean="0">
                <a:hlinkClick r:id="rId3"/>
              </a:rPr>
              <a:t>Click here for training schedule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9361" y="4107589"/>
            <a:ext cx="8470589" cy="15928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Training </a:t>
            </a:r>
            <a:r>
              <a:rPr lang="en-US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Materials are being updated!!</a:t>
            </a:r>
            <a:endParaRPr lang="en-US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Please visit the </a:t>
            </a:r>
            <a:r>
              <a:rPr lang="en-US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Transactional Users section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 the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 action="ppaction://hlinkfile"/>
              </a:rPr>
              <a:t>UCI UCPath Website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all the latest training materials.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150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60036" y="2205036"/>
            <a:ext cx="4114800" cy="336708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u="sng" dirty="0" smtClean="0"/>
              <a:t>Customary Pace (4B</a:t>
            </a:r>
            <a:r>
              <a:rPr lang="en-US" u="sng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4 weeks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No Summer Salary course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Most training classes are half days.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Instructor Led classes are scheduled intermittently.</a:t>
            </a:r>
          </a:p>
          <a:p>
            <a:pPr marL="428625" lvl="1" indent="0">
              <a:buNone/>
            </a:pP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285750" y="2195511"/>
            <a:ext cx="4304538" cy="33766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u="sng" dirty="0" smtClean="0"/>
              <a:t>Accelerated Pace (4A)</a:t>
            </a:r>
          </a:p>
          <a:p>
            <a:pPr lvl="1"/>
            <a:r>
              <a:rPr lang="en-US" sz="2400" dirty="0" smtClean="0">
                <a:latin typeface="Arial Narrow" panose="020B0606020202030204" pitchFamily="34" charset="0"/>
              </a:rPr>
              <a:t>2 weeks</a:t>
            </a:r>
          </a:p>
          <a:p>
            <a:pPr lvl="1"/>
            <a:r>
              <a:rPr lang="en-US" sz="2400" dirty="0" smtClean="0">
                <a:latin typeface="Arial Narrow" panose="020B0606020202030204" pitchFamily="34" charset="0"/>
              </a:rPr>
              <a:t>Last Summer Salary training before summer ends.</a:t>
            </a:r>
          </a:p>
          <a:p>
            <a:pPr lvl="1"/>
            <a:r>
              <a:rPr lang="en-US" sz="2400" dirty="0" smtClean="0">
                <a:latin typeface="Arial Narrow" panose="020B0606020202030204" pitchFamily="34" charset="0"/>
              </a:rPr>
              <a:t>Most trainings last a full day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0" y="1168793"/>
            <a:ext cx="8974836" cy="823912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There will be 2 (two) training schedule options available in August.</a:t>
            </a:r>
            <a:endParaRPr lang="en-US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Training Schedule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4388" y="5457825"/>
            <a:ext cx="7945564" cy="757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Training must be completed and validated by DSA before Security access is granted in UCPath. </a:t>
            </a:r>
            <a:r>
              <a:rPr lang="en-US" b="1" dirty="0" smtClean="0">
                <a:solidFill>
                  <a:schemeClr val="tx1"/>
                </a:solidFill>
              </a:rPr>
              <a:t>No exceptions.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4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Announcements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3"/>
          </p:nvPr>
        </p:nvSpPr>
        <p:spPr>
          <a:xfrm>
            <a:off x="170688" y="1253402"/>
            <a:ext cx="8820912" cy="5162145"/>
          </a:xfrm>
        </p:spPr>
        <p:txBody>
          <a:bodyPr/>
          <a:lstStyle/>
          <a:p>
            <a:pPr marL="85725" indent="0">
              <a:buNone/>
            </a:pPr>
            <a:r>
              <a:rPr lang="en-US" sz="2800" b="1" dirty="0" smtClean="0"/>
              <a:t>System Outage</a:t>
            </a:r>
          </a:p>
          <a:p>
            <a:r>
              <a:rPr lang="en-US" sz="2000" dirty="0" smtClean="0"/>
              <a:t>Friday </a:t>
            </a:r>
            <a:r>
              <a:rPr lang="en-US" sz="2000" b="1" dirty="0" smtClean="0"/>
              <a:t>July 17</a:t>
            </a:r>
            <a:r>
              <a:rPr lang="en-US" sz="2000" b="1" baseline="30000" dirty="0" smtClean="0"/>
              <a:t>th</a:t>
            </a:r>
            <a:r>
              <a:rPr lang="en-US" sz="2000" b="1" dirty="0"/>
              <a:t> </a:t>
            </a:r>
            <a:r>
              <a:rPr lang="en-US" sz="2000" b="1" dirty="0" smtClean="0"/>
              <a:t>@ 10:00pm </a:t>
            </a:r>
            <a:r>
              <a:rPr lang="en-US" sz="2000" dirty="0" smtClean="0"/>
              <a:t>– </a:t>
            </a:r>
            <a:r>
              <a:rPr lang="en-US" sz="2000" b="1" dirty="0" smtClean="0"/>
              <a:t>Monday July 20 by 6:00am </a:t>
            </a:r>
          </a:p>
          <a:p>
            <a:r>
              <a:rPr lang="en-US" sz="2000" b="1" dirty="0" smtClean="0"/>
              <a:t>Migration Activity for LBNL</a:t>
            </a:r>
          </a:p>
          <a:p>
            <a:endParaRPr lang="en-US" sz="1400" b="1" dirty="0" smtClean="0"/>
          </a:p>
          <a:p>
            <a:pPr marL="85725" indent="0">
              <a:buNone/>
            </a:pPr>
            <a:r>
              <a:rPr lang="en-US" sz="2800" b="1" dirty="0" smtClean="0"/>
              <a:t>Union Dues &amp; SWB</a:t>
            </a:r>
            <a:endParaRPr lang="en-US" sz="2800" b="1" dirty="0"/>
          </a:p>
          <a:p>
            <a:r>
              <a:rPr lang="en-US" sz="2000" b="1" dirty="0" smtClean="0"/>
              <a:t>Union Dues for employees on an ACTIVE Short Work Break are placed on HOLD and will not be billed.</a:t>
            </a:r>
          </a:p>
          <a:p>
            <a:endParaRPr lang="en-US" sz="1200" b="1" dirty="0"/>
          </a:p>
          <a:p>
            <a:pPr marL="85725" indent="0">
              <a:buNone/>
            </a:pPr>
            <a:r>
              <a:rPr lang="en-US" sz="2800" b="1" dirty="0" smtClean="0"/>
              <a:t>UCPC Service Levels</a:t>
            </a:r>
          </a:p>
          <a:p>
            <a:r>
              <a:rPr lang="en-US" sz="2000" b="1" dirty="0" smtClean="0"/>
              <a:t>Service level from UCPC should return to normal</a:t>
            </a:r>
          </a:p>
          <a:p>
            <a:endParaRPr lang="en-US" sz="2000" b="1" dirty="0"/>
          </a:p>
          <a:p>
            <a:pPr marL="85725" indent="0">
              <a:buNone/>
            </a:pPr>
            <a:r>
              <a:rPr lang="en-US" sz="2000" b="1" dirty="0" smtClean="0"/>
              <a:t>VLA Assessments</a:t>
            </a:r>
          </a:p>
          <a:p>
            <a:r>
              <a:rPr lang="en-US" sz="2000" b="1" dirty="0" smtClean="0"/>
              <a:t>Transactions are being still being worked on / updated.</a:t>
            </a:r>
            <a:endParaRPr lang="en-US" sz="1800" b="1" dirty="0" smtClean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1600" dirty="0"/>
          </a:p>
          <a:p>
            <a:pPr lvl="1"/>
            <a:endParaRPr lang="en-US" sz="16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150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690689"/>
            <a:ext cx="8332470" cy="5032375"/>
          </a:xfrm>
        </p:spPr>
        <p:txBody>
          <a:bodyPr>
            <a:normAutofit/>
          </a:bodyPr>
          <a:lstStyle/>
          <a:p>
            <a:pPr lvl="1"/>
            <a:r>
              <a:rPr lang="en-US" sz="3000" b="1" dirty="0" smtClean="0"/>
              <a:t>New Transaction Requirements for BX Employees</a:t>
            </a:r>
          </a:p>
          <a:p>
            <a:pPr lvl="1"/>
            <a:r>
              <a:rPr lang="en-US" sz="3000" b="1" dirty="0" smtClean="0"/>
              <a:t>Distributions – UCPath vs. PPS</a:t>
            </a:r>
          </a:p>
          <a:p>
            <a:pPr lvl="1"/>
            <a:r>
              <a:rPr lang="en-US" sz="3000" b="1" dirty="0" smtClean="0"/>
              <a:t>Transferring Positions to another Department</a:t>
            </a:r>
            <a:endParaRPr lang="en-US" sz="3000" b="1" dirty="0"/>
          </a:p>
          <a:p>
            <a:endParaRPr lang="en-US" sz="3600" b="1" dirty="0" smtClean="0"/>
          </a:p>
          <a:p>
            <a:pPr marL="0" indent="0">
              <a:buNone/>
            </a:pP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48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“BX” Employees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6697" y="1690688"/>
            <a:ext cx="8155858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Changes were recently implemented for the BX bargaining unit to ensure compliance with the labor agreement.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6697" y="2471994"/>
            <a:ext cx="8421329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Previous State: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Employee Relations Code was required on every position entry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(i.e. all other, non-confidential)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There was no validation to ensure that the Employee Relations Code was correctly entered for the Job Code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When the Job Code was changed the Employee Relations Code was not required to be updated resulting in inaccurate employee relations code entries that caused several downstream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issues.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382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152" y="131871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Bx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Employee – New Changes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55152" y="1235793"/>
            <a:ext cx="8436078" cy="4429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Current State: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Employee Relations Code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is now required for all job code changes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 order to validate against the Union Code.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All positions with a Job Code tied to the BX union code will require that the Employee Relations Code equals “H” (H = Stud Academic Title, HEERA). 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All positions with a Job Code tied to a Union Code that is </a:t>
            </a:r>
            <a:r>
              <a:rPr lang="en-US" sz="14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not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BX 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cannot have “H” as the Employee Relations Code</a:t>
            </a:r>
            <a:r>
              <a:rPr lang="en-US" sz="1400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When the Job Code is changed for any position, the existing Employee Relations Code </a:t>
            </a:r>
            <a:r>
              <a:rPr lang="en-US" sz="1400" u="sng" dirty="0">
                <a:latin typeface="Arial" panose="020B0604020202020204" pitchFamily="34" charset="0"/>
                <a:ea typeface="Times New Roman" panose="02020603050405020304" pitchFamily="18" charset="0"/>
              </a:rPr>
              <a:t>will be removed and the </a:t>
            </a:r>
            <a:r>
              <a:rPr lang="en-US" sz="1400" u="sng" dirty="0" err="1">
                <a:latin typeface="Arial" panose="020B0604020202020204" pitchFamily="34" charset="0"/>
                <a:ea typeface="Times New Roman" panose="02020603050405020304" pitchFamily="18" charset="0"/>
              </a:rPr>
              <a:t>transactor</a:t>
            </a:r>
            <a:r>
              <a:rPr lang="en-US" sz="1400" u="sng" dirty="0">
                <a:latin typeface="Arial" panose="020B0604020202020204" pitchFamily="34" charset="0"/>
                <a:ea typeface="Times New Roman" panose="02020603050405020304" pitchFamily="18" charset="0"/>
              </a:rPr>
              <a:t> will need to enter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 the correct Employee Relations Code based on the change in Job Code and possibly the Union Code. </a:t>
            </a:r>
            <a:endParaRPr lang="en-US" sz="14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This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will apply to position updates made in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PayPath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Actions, Mass Update of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PayPath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Add/Update Position Info, and Position Control Request.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Employee Relations Code should also be included on the Position Update Form when corrections are submitted to UCPath.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message 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below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appears when the Job Code is changed in the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PayPath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Actions page as a reminder to update the Employee Relations Code: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050" name="Picture 2" descr="cid:image005.png@01D658FD.3CB0ACB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774" y="5707930"/>
            <a:ext cx="5323904" cy="10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6943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1278" y="48558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PayPath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Actions: Employee Relations Code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203" y="1362075"/>
            <a:ext cx="7343775" cy="5495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86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1278" y="48558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Distributions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278" y="1197141"/>
            <a:ext cx="805261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Distribution information has taken a different meaning in UCPath. 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It is recommended to not look for comparisons between PPS distribution lines, and UCPath funding entries.</a:t>
            </a:r>
          </a:p>
          <a:p>
            <a:endParaRPr lang="en-US" sz="2400" dirty="0"/>
          </a:p>
          <a:p>
            <a:r>
              <a:rPr lang="en-US" sz="2400" dirty="0" smtClean="0"/>
              <a:t>In </a:t>
            </a:r>
            <a:r>
              <a:rPr lang="en-US" sz="2400" b="1" dirty="0" smtClean="0"/>
              <a:t>Funding</a:t>
            </a:r>
            <a:r>
              <a:rPr lang="en-US" sz="2400" dirty="0" smtClean="0"/>
              <a:t>, Pay Distribution Percentage in UCPath IS NOT reflective of the FTE in Job Data.</a:t>
            </a:r>
          </a:p>
          <a:p>
            <a:endParaRPr lang="en-US" sz="2400" dirty="0"/>
          </a:p>
          <a:p>
            <a:r>
              <a:rPr lang="en-US" sz="2400" dirty="0" smtClean="0"/>
              <a:t>The Pay Distribution % represents which funding sources will pay the person’s salary. All sources must equal 100%, if funding is coming from more than 1 source.</a:t>
            </a:r>
          </a:p>
          <a:p>
            <a:endParaRPr lang="en-US" sz="2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777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74136</TotalTime>
  <Words>889</Words>
  <Application>Microsoft Office PowerPoint</Application>
  <PresentationFormat>On-screen Show (4:3)</PresentationFormat>
  <Paragraphs>105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Arial Black</vt:lpstr>
      <vt:lpstr>Arial Narrow</vt:lpstr>
      <vt:lpstr>Calibri</vt:lpstr>
      <vt:lpstr>Calibri Light</vt:lpstr>
      <vt:lpstr>Courier New</vt:lpstr>
      <vt:lpstr>Noto Sans Symbols</vt:lpstr>
      <vt:lpstr>Symbol</vt:lpstr>
      <vt:lpstr>Times New Roman</vt:lpstr>
      <vt:lpstr>Verdana</vt:lpstr>
      <vt:lpstr>Wingdings</vt:lpstr>
      <vt:lpstr>1_Office Theme</vt:lpstr>
      <vt:lpstr>Office Theme</vt:lpstr>
      <vt:lpstr>PowerPoint Presentation</vt:lpstr>
      <vt:lpstr>Important Reminders</vt:lpstr>
      <vt:lpstr>New Training Schedule</vt:lpstr>
      <vt:lpstr>Quick Announcements</vt:lpstr>
      <vt:lpstr>Agenda</vt:lpstr>
      <vt:lpstr>1. “BX” Employees</vt:lpstr>
      <vt:lpstr>Bx Employee – New Changes</vt:lpstr>
      <vt:lpstr>PayPath Actions: Employee Relations Code</vt:lpstr>
      <vt:lpstr> 2. Distributions</vt:lpstr>
      <vt:lpstr>Distributions: Example A</vt:lpstr>
      <vt:lpstr>PowerPoint Presentation</vt:lpstr>
      <vt:lpstr>3. Transferring Positions</vt:lpstr>
      <vt:lpstr>5. Transactor Q&amp;A</vt:lpstr>
    </vt:vector>
  </TitlesOfParts>
  <Company>UC Irvine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PayPath Updates</dc:title>
  <dc:creator>Angel Rivera</dc:creator>
  <cp:lastModifiedBy>Angel Rivera</cp:lastModifiedBy>
  <cp:revision>190</cp:revision>
  <dcterms:created xsi:type="dcterms:W3CDTF">2020-04-07T20:02:25Z</dcterms:created>
  <dcterms:modified xsi:type="dcterms:W3CDTF">2020-07-14T19:58:09Z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39A3810A-3814-4184-B1E2-AA62BF1EED34</vt:lpwstr>
  </property>
  <property fmtid="{D5CDD505-2E9C-101B-9397-08002B2CF9AE}" pid="3" name="ArticulatePath">
    <vt:lpwstr>Presentation3</vt:lpwstr>
  </property>
</Properties>
</file>